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4" Type="http://schemas.openxmlformats.org/officeDocument/2006/relationships/extended-properties" Target="docProps/app.xml"/><Relationship Id="rId2"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87" Type="http://schemas.openxmlformats.org/officeDocument/2006/relationships/viewProps" Target="viewProps.xml"/><Relationship Id="rId86" Type="http://schemas.openxmlformats.org/officeDocument/2006/relationships/tableStyles" Target="tableStyles.xml"/><Relationship Id="rId85" Type="http://schemas.openxmlformats.org/officeDocument/2006/relationships/presProps" Target="presProps.xml"/><Relationship Id="rId84" Type="http://schemas.openxmlformats.org/officeDocument/2006/relationships/slide" Target="slides/slide83.xml"/><Relationship Id="rId83" Type="http://schemas.openxmlformats.org/officeDocument/2006/relationships/slide" Target="slides/slide82.xml"/><Relationship Id="rId82" Type="http://schemas.openxmlformats.org/officeDocument/2006/relationships/slide" Target="slides/slide81.xml"/><Relationship Id="rId81" Type="http://schemas.openxmlformats.org/officeDocument/2006/relationships/slide" Target="slides/slide80.xml"/><Relationship Id="rId80" Type="http://schemas.openxmlformats.org/officeDocument/2006/relationships/slide" Target="slides/slide79.xml"/><Relationship Id="rId8" Type="http://schemas.openxmlformats.org/officeDocument/2006/relationships/slide" Target="slides/slide7.xml"/><Relationship Id="rId79" Type="http://schemas.openxmlformats.org/officeDocument/2006/relationships/slide" Target="slides/slide78.xml"/><Relationship Id="rId78" Type="http://schemas.openxmlformats.org/officeDocument/2006/relationships/slide" Target="slides/slide77.xml"/><Relationship Id="rId77" Type="http://schemas.openxmlformats.org/officeDocument/2006/relationships/slide" Target="slides/slide76.xml"/><Relationship Id="rId76" Type="http://schemas.openxmlformats.org/officeDocument/2006/relationships/slide" Target="slides/slide75.xml"/><Relationship Id="rId75" Type="http://schemas.openxmlformats.org/officeDocument/2006/relationships/slide" Target="slides/slide74.xml"/><Relationship Id="rId74" Type="http://schemas.openxmlformats.org/officeDocument/2006/relationships/slide" Target="slides/slide73.xml"/><Relationship Id="rId73" Type="http://schemas.openxmlformats.org/officeDocument/2006/relationships/slide" Target="slides/slide72.xml"/><Relationship Id="rId72" Type="http://schemas.openxmlformats.org/officeDocument/2006/relationships/slide" Target="slides/slide71.xml"/><Relationship Id="rId71" Type="http://schemas.openxmlformats.org/officeDocument/2006/relationships/slide" Target="slides/slide70.xml"/><Relationship Id="rId70" Type="http://schemas.openxmlformats.org/officeDocument/2006/relationships/slide" Target="slides/slide69.xml"/><Relationship Id="rId7" Type="http://schemas.openxmlformats.org/officeDocument/2006/relationships/slide" Target="slides/slide6.xml"/><Relationship Id="rId69" Type="http://schemas.openxmlformats.org/officeDocument/2006/relationships/slide" Target="slides/slide68.xml"/><Relationship Id="rId68" Type="http://schemas.openxmlformats.org/officeDocument/2006/relationships/slide" Target="slides/slide67.xml"/><Relationship Id="rId67" Type="http://schemas.openxmlformats.org/officeDocument/2006/relationships/slide" Target="slides/slide66.xml"/><Relationship Id="rId66" Type="http://schemas.openxmlformats.org/officeDocument/2006/relationships/slide" Target="slides/slide65.xml"/><Relationship Id="rId65" Type="http://schemas.openxmlformats.org/officeDocument/2006/relationships/slide" Target="slides/slide64.xml"/><Relationship Id="rId64" Type="http://schemas.openxmlformats.org/officeDocument/2006/relationships/slide" Target="slides/slide63.xml"/><Relationship Id="rId63" Type="http://schemas.openxmlformats.org/officeDocument/2006/relationships/slide" Target="slides/slide62.xml"/><Relationship Id="rId62" Type="http://schemas.openxmlformats.org/officeDocument/2006/relationships/slide" Target="slides/slide61.xml"/><Relationship Id="rId61" Type="http://schemas.openxmlformats.org/officeDocument/2006/relationships/slide" Target="slides/slide60.xml"/><Relationship Id="rId60" Type="http://schemas.openxmlformats.org/officeDocument/2006/relationships/slide" Target="slides/slide59.xml"/><Relationship Id="rId6" Type="http://schemas.openxmlformats.org/officeDocument/2006/relationships/slide" Target="slides/slide5.xml"/><Relationship Id="rId59" Type="http://schemas.openxmlformats.org/officeDocument/2006/relationships/slide" Target="slides/slide58.xml"/><Relationship Id="rId58" Type="http://schemas.openxmlformats.org/officeDocument/2006/relationships/slide" Target="slides/slide57.xml"/><Relationship Id="rId57" Type="http://schemas.openxmlformats.org/officeDocument/2006/relationships/slide" Target="slides/slide56.xml"/><Relationship Id="rId56" Type="http://schemas.openxmlformats.org/officeDocument/2006/relationships/slide" Target="slides/slide55.xml"/><Relationship Id="rId55" Type="http://schemas.openxmlformats.org/officeDocument/2006/relationships/slide" Target="slides/slide54.xml"/><Relationship Id="rId54" Type="http://schemas.openxmlformats.org/officeDocument/2006/relationships/slide" Target="slides/slide53.xml"/><Relationship Id="rId53" Type="http://schemas.openxmlformats.org/officeDocument/2006/relationships/slide" Target="slides/slide52.xml"/><Relationship Id="rId52" Type="http://schemas.openxmlformats.org/officeDocument/2006/relationships/slide" Target="slides/slide51.xml"/><Relationship Id="rId51" Type="http://schemas.openxmlformats.org/officeDocument/2006/relationships/slide" Target="slides/slide50.xml"/><Relationship Id="rId50" Type="http://schemas.openxmlformats.org/officeDocument/2006/relationships/slide" Target="slides/slide49.xml"/><Relationship Id="rId5" Type="http://schemas.openxmlformats.org/officeDocument/2006/relationships/slide" Target="slides/slide4.xml"/><Relationship Id="rId49" Type="http://schemas.openxmlformats.org/officeDocument/2006/relationships/slide" Target="slides/slide48.xml"/><Relationship Id="rId48" Type="http://schemas.openxmlformats.org/officeDocument/2006/relationships/slide" Target="slides/slide47.xml"/><Relationship Id="rId47" Type="http://schemas.openxmlformats.org/officeDocument/2006/relationships/slide" Target="slides/slide46.xml"/><Relationship Id="rId46" Type="http://schemas.openxmlformats.org/officeDocument/2006/relationships/slide" Target="slides/slide45.xml"/><Relationship Id="rId45" Type="http://schemas.openxmlformats.org/officeDocument/2006/relationships/slide" Target="slides/slide44.xml"/><Relationship Id="rId44" Type="http://schemas.openxmlformats.org/officeDocument/2006/relationships/slide" Target="slides/slide43.xml"/><Relationship Id="rId43" Type="http://schemas.openxmlformats.org/officeDocument/2006/relationships/slide" Target="slides/slide42.xml"/><Relationship Id="rId42" Type="http://schemas.openxmlformats.org/officeDocument/2006/relationships/slide" Target="slides/slide41.xml"/><Relationship Id="rId41" Type="http://schemas.openxmlformats.org/officeDocument/2006/relationships/slide" Target="slides/slide40.xml"/><Relationship Id="rId40" Type="http://schemas.openxmlformats.org/officeDocument/2006/relationships/slide" Target="slides/slide39.xml"/><Relationship Id="rId4" Type="http://schemas.openxmlformats.org/officeDocument/2006/relationships/slide" Target="slides/slide3.xml"/><Relationship Id="rId39" Type="http://schemas.openxmlformats.org/officeDocument/2006/relationships/slide" Target="slides/slide38.xml"/><Relationship Id="rId38" Type="http://schemas.openxmlformats.org/officeDocument/2006/relationships/slide" Target="slides/slide37.xml"/><Relationship Id="rId37" Type="http://schemas.openxmlformats.org/officeDocument/2006/relationships/slide" Target="slides/slide36.xml"/><Relationship Id="rId36" Type="http://schemas.openxmlformats.org/officeDocument/2006/relationships/slide" Target="slides/slide35.xml"/><Relationship Id="rId35" Type="http://schemas.openxmlformats.org/officeDocument/2006/relationships/slide" Target="slides/slide34.xml"/><Relationship Id="rId34" Type="http://schemas.openxmlformats.org/officeDocument/2006/relationships/slide" Target="slides/slide33.xml"/><Relationship Id="rId33" Type="http://schemas.openxmlformats.org/officeDocument/2006/relationships/slide" Target="slides/slide32.xml"/><Relationship Id="rId32" Type="http://schemas.openxmlformats.org/officeDocument/2006/relationships/slide" Target="slides/slide31.xml"/><Relationship Id="rId31" Type="http://schemas.openxmlformats.org/officeDocument/2006/relationships/slide" Target="slides/slide30.xml"/><Relationship Id="rId30" Type="http://schemas.openxmlformats.org/officeDocument/2006/relationships/slide" Target="slides/slide29.xml"/><Relationship Id="rId3" Type="http://schemas.openxmlformats.org/officeDocument/2006/relationships/slide" Target="slides/slide2.xml"/><Relationship Id="rId29" Type="http://schemas.openxmlformats.org/officeDocument/2006/relationships/slide" Target="slides/slide28.xml"/><Relationship Id="rId28" Type="http://schemas.openxmlformats.org/officeDocument/2006/relationships/slide" Target="slides/slide27.xml"/><Relationship Id="rId27" Type="http://schemas.openxmlformats.org/officeDocument/2006/relationships/slide" Target="slides/slide26.xml"/><Relationship Id="rId26" Type="http://schemas.openxmlformats.org/officeDocument/2006/relationships/slide" Target="slides/slide25.xml"/><Relationship Id="rId25" Type="http://schemas.openxmlformats.org/officeDocument/2006/relationships/slide" Target="slides/slide24.xml"/><Relationship Id="rId24" Type="http://schemas.openxmlformats.org/officeDocument/2006/relationships/slide" Target="slides/slide23.xml"/><Relationship Id="rId23" Type="http://schemas.openxmlformats.org/officeDocument/2006/relationships/slide" Target="slides/slide22.xml"/><Relationship Id="rId22" Type="http://schemas.openxmlformats.org/officeDocument/2006/relationships/slide" Target="slides/slide21.xml"/><Relationship Id="rId21" Type="http://schemas.openxmlformats.org/officeDocument/2006/relationships/slide" Target="slides/slide20.xml"/><Relationship Id="rId20" Type="http://schemas.openxmlformats.org/officeDocument/2006/relationships/slide" Target="slides/slide19.xml"/><Relationship Id="rId2" Type="http://schemas.openxmlformats.org/officeDocument/2006/relationships/slide" Target="slides/slide1.xml"/><Relationship Id="rId19" Type="http://schemas.openxmlformats.org/officeDocument/2006/relationships/slide" Target="slides/slide18.xml"/><Relationship Id="rId18" Type="http://schemas.openxmlformats.org/officeDocument/2006/relationships/slide" Target="slides/slide17.xml"/><Relationship Id="rId17" Type="http://schemas.openxmlformats.org/officeDocument/2006/relationships/slide" Target="slides/slide16.xml"/><Relationship Id="rId16" Type="http://schemas.openxmlformats.org/officeDocument/2006/relationships/slide" Target="slides/slide15.xml"/><Relationship Id="rId15" Type="http://schemas.openxmlformats.org/officeDocument/2006/relationships/slide" Target="slides/slide14.xml"/><Relationship Id="rId14" Type="http://schemas.openxmlformats.org/officeDocument/2006/relationships/slide" Target="slides/slide13.xml"/><Relationship Id="rId13" Type="http://schemas.openxmlformats.org/officeDocument/2006/relationships/slide" Target="slides/slide12.xml"/><Relationship Id="rId12" Type="http://schemas.openxmlformats.org/officeDocument/2006/relationships/slide" Target="slides/slide11.xml"/><Relationship Id="rId11" Type="http://schemas.openxmlformats.org/officeDocument/2006/relationships/slide" Target="slides/slide10.xml"/><Relationship Id="rId10" Type="http://schemas.openxmlformats.org/officeDocument/2006/relationships/slide" Target="slides/slide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40.png"/><Relationship Id="rId4" Type="http://schemas.openxmlformats.org/officeDocument/2006/relationships/image" Target="../media/image7.png"/><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4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9.png"/><Relationship Id="rId3" Type="http://schemas.openxmlformats.org/officeDocument/2006/relationships/image" Target="../media/image7.png"/><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7.png"/><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4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1.jpeg"/><Relationship Id="rId3" Type="http://schemas.openxmlformats.org/officeDocument/2006/relationships/image" Target="../media/image9.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6.png"/><Relationship Id="rId5" Type="http://schemas.openxmlformats.org/officeDocument/2006/relationships/image" Target="../media/image53.png"/><Relationship Id="rId4" Type="http://schemas.openxmlformats.org/officeDocument/2006/relationships/image" Target="../media/image52.jpeg"/><Relationship Id="rId3" Type="http://schemas.openxmlformats.org/officeDocument/2006/relationships/image" Target="../media/image5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5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5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5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58.png"/><Relationship Id="rId4" Type="http://schemas.openxmlformats.org/officeDocument/2006/relationships/image" Target="../media/image9.png"/><Relationship Id="rId3" Type="http://schemas.openxmlformats.org/officeDocument/2006/relationships/image" Target="../media/image57.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7" Type="http://schemas.openxmlformats.org/officeDocument/2006/relationships/image" Target="../media/image61.png"/><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60.png"/><Relationship Id="rId3" Type="http://schemas.openxmlformats.org/officeDocument/2006/relationships/image" Target="../media/image7.png"/><Relationship Id="rId2" Type="http://schemas.openxmlformats.org/officeDocument/2006/relationships/image" Target="../media/image59.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7" Type="http://schemas.openxmlformats.org/officeDocument/2006/relationships/image" Target="../media/image64.png"/><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63.png"/><Relationship Id="rId3" Type="http://schemas.openxmlformats.org/officeDocument/2006/relationships/image" Target="../media/image7.png"/><Relationship Id="rId2" Type="http://schemas.openxmlformats.org/officeDocument/2006/relationships/image" Target="../media/image6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65.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66.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67.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69.png"/><Relationship Id="rId3" Type="http://schemas.openxmlformats.org/officeDocument/2006/relationships/image" Target="../media/image7.png"/><Relationship Id="rId2" Type="http://schemas.openxmlformats.org/officeDocument/2006/relationships/image" Target="../media/image68.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69.png"/><Relationship Id="rId3" Type="http://schemas.openxmlformats.org/officeDocument/2006/relationships/image" Target="../media/image7.png"/><Relationship Id="rId2" Type="http://schemas.openxmlformats.org/officeDocument/2006/relationships/image" Target="../media/image7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3.jpe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74.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7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75.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6.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7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7.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6.png"/><Relationship Id="rId7" Type="http://schemas.openxmlformats.org/officeDocument/2006/relationships/image" Target="../media/image7.png"/><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79.png"/><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83.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85.jpeg"/><Relationship Id="rId2" Type="http://schemas.openxmlformats.org/officeDocument/2006/relationships/image" Target="../media/image84.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87.jpeg"/><Relationship Id="rId2" Type="http://schemas.openxmlformats.org/officeDocument/2006/relationships/image" Target="../media/image86.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image" Target="../media/image89.jpeg"/><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91.png"/><Relationship Id="rId4" Type="http://schemas.openxmlformats.org/officeDocument/2006/relationships/image" Target="../media/image9.png"/><Relationship Id="rId3" Type="http://schemas.openxmlformats.org/officeDocument/2006/relationships/image" Target="../media/image90.jpeg"/><Relationship Id="rId2" Type="http://schemas.openxmlformats.org/officeDocument/2006/relationships/image" Target="../media/image89.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96.png"/><Relationship Id="rId6" Type="http://schemas.openxmlformats.org/officeDocument/2006/relationships/image" Target="../media/image7.png"/><Relationship Id="rId5" Type="http://schemas.openxmlformats.org/officeDocument/2006/relationships/image" Target="../media/image95.png"/><Relationship Id="rId4" Type="http://schemas.openxmlformats.org/officeDocument/2006/relationships/image" Target="../media/image94.png"/><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9" Type="http://schemas.openxmlformats.org/officeDocument/2006/relationships/image" Target="../media/image104.png"/><Relationship Id="rId8" Type="http://schemas.openxmlformats.org/officeDocument/2006/relationships/image" Target="../media/image103.png"/><Relationship Id="rId7" Type="http://schemas.openxmlformats.org/officeDocument/2006/relationships/image" Target="../media/image102.png"/><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 Id="rId3" Type="http://schemas.openxmlformats.org/officeDocument/2006/relationships/image" Target="../media/image98.png"/><Relationship Id="rId2" Type="http://schemas.openxmlformats.org/officeDocument/2006/relationships/image" Target="../media/image97.jpeg"/><Relationship Id="rId12" Type="http://schemas.openxmlformats.org/officeDocument/2006/relationships/image" Target="../media/image9.png"/><Relationship Id="rId11" Type="http://schemas.openxmlformats.org/officeDocument/2006/relationships/image" Target="../media/image6.png"/><Relationship Id="rId10"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9.png"/><Relationship Id="rId3" Type="http://schemas.openxmlformats.org/officeDocument/2006/relationships/image" Target="../media/image7.png"/><Relationship Id="rId2" Type="http://schemas.openxmlformats.org/officeDocument/2006/relationships/image" Target="../media/image105.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106.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10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108.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109.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110.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11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112.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113.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1" Type="http://schemas.openxmlformats.org/officeDocument/2006/relationships/image" Target="../media/image31.png"/><Relationship Id="rId20" Type="http://schemas.openxmlformats.org/officeDocument/2006/relationships/image" Target="../media/image9.png"/><Relationship Id="rId2" Type="http://schemas.openxmlformats.org/officeDocument/2006/relationships/image" Target="../media/image15.png"/><Relationship Id="rId19" Type="http://schemas.openxmlformats.org/officeDocument/2006/relationships/image" Target="../media/image6.png"/><Relationship Id="rId18" Type="http://schemas.openxmlformats.org/officeDocument/2006/relationships/image" Target="../media/image7.png"/><Relationship Id="rId17" Type="http://schemas.openxmlformats.org/officeDocument/2006/relationships/image" Target="../media/image30.png"/><Relationship Id="rId16" Type="http://schemas.openxmlformats.org/officeDocument/2006/relationships/image" Target="../media/image29.png"/><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26.png"/><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5" Type="http://schemas.openxmlformats.org/officeDocument/2006/relationships/image" Target="../media/image115.png"/><Relationship Id="rId4" Type="http://schemas.openxmlformats.org/officeDocument/2006/relationships/image" Target="../media/image114.jpeg"/><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5" Type="http://schemas.openxmlformats.org/officeDocument/2006/relationships/image" Target="../media/image117.png"/><Relationship Id="rId4" Type="http://schemas.openxmlformats.org/officeDocument/2006/relationships/image" Target="../media/image116.jpeg"/><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image" Target="../media/image9.png"/><Relationship Id="rId2" Type="http://schemas.openxmlformats.org/officeDocument/2006/relationships/image" Target="../media/image118.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7" Type="http://schemas.openxmlformats.org/officeDocument/2006/relationships/image" Target="../media/image9.png"/><Relationship Id="rId6" Type="http://schemas.openxmlformats.org/officeDocument/2006/relationships/image" Target="../media/image119.png"/><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hyperlink" Target="https://wenku.baidu.com/view/d708fdba580102020740be1e650e52ea5418ce35.html" TargetMode="External"/><Relationship Id="rId2" Type="http://schemas.openxmlformats.org/officeDocument/2006/relationships/hyperlink" Target="https://blog.csdn.net/qq_45400755/article/details/95783012" TargetMode="Externa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6.png"/><Relationship Id="rId6" Type="http://schemas.openxmlformats.org/officeDocument/2006/relationships/image" Target="../media/image7.png"/><Relationship Id="rId5" Type="http://schemas.openxmlformats.org/officeDocument/2006/relationships/hyperlink" Target="https://www.bilibili.com/video/BV1FA411h7uW?from=search&amp;seid=2429909602756971097&amp;spm_id_from=333.337.0.0" TargetMode="External"/><Relationship Id="rId4" Type="http://schemas.openxmlformats.org/officeDocument/2006/relationships/hyperlink" Target="https://blog.csdn.net/qq_21567935/article/details/99410430" TargetMode="External"/><Relationship Id="rId3" Type="http://schemas.openxmlformats.org/officeDocument/2006/relationships/hyperlink" Target="https://blog.csdn.net/qq_48774513/article/details/120198871?ops_request_misc=&amp;request_id=&amp;biz_id=102&amp;utm_term=%E6%95%B0%E6%8D%AE%E5%8C%85%E7%BB%9C%E5%88%86%E6%9E%90&amp;utm_medium=distribute.pc_search_result.none-task-blog-2~all~sobaiduweb~default-1-120198871.first_rank_v2_pc_rank_v29&amp;spm=1018.2226.3001.4187" TargetMode="External"/><Relationship Id="rId2" Type="http://schemas.openxmlformats.org/officeDocument/2006/relationships/hyperlink" Target="https://baike.baidu.com/item/%E6%95%B0%E7%90%86%E7%BB%8F%E6%B5%8E%E5%AD%A6/85570" TargetMode="Externa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6.png"/><Relationship Id="rId3" Type="http://schemas.openxmlformats.org/officeDocument/2006/relationships/image" Target="../media/image7.png"/><Relationship Id="rId2" Type="http://schemas.openxmlformats.org/officeDocument/2006/relationships/image" Target="../media/image120.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8" Type="http://schemas.openxmlformats.org/officeDocument/2006/relationships/image" Target="../media/image121.png"/><Relationship Id="rId7" Type="http://schemas.openxmlformats.org/officeDocument/2006/relationships/image" Target="../media/image9.png"/><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hyperlink" Target="https://blog.csdn.net/sk18192449347/article/details/77838224" TargetMode="External"/><Relationship Id="rId3" Type="http://schemas.openxmlformats.org/officeDocument/2006/relationships/hyperlink" Target="https://blog.csdn.net/indifferentxiao/article/details/108163442?ops_request_misc=%257B%2522request%255Fid%2522%253A%2522163443464616780262597824%2522%252C%2522scm%2522%253A%252220140713.130102334..%2522%257D&amp;request_id=163443464616780262597824&amp;biz_id=0&amp;utm_medium=distribute.pc_search_result.none-task-blog-2~all~top_positive~default-3-108163442.first_rank_v2_pc_rank_v29&amp;utm_term=%E7%81%B0%E8%89%B2%E5%85%B3%E8%81%94%E5%88%86%E6%9E%90&amp;spm=1018.2226.3001.4187" TargetMode="External"/><Relationship Id="rId2" Type="http://schemas.openxmlformats.org/officeDocument/2006/relationships/hyperlink" Target="https://blog.csdn.net/edogawachia/article/details/85330067" TargetMode="Externa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hyperlink" Target="https://zhuanlan.zhihu.com/p/137561088" TargetMode="External"/><Relationship Id="rId2" Type="http://schemas.openxmlformats.org/officeDocument/2006/relationships/hyperlink" Target="https://blog.csdn.net/leadai/article/details/81230557?utm_medium=distribute.pc_relevant.none-task-blog-2%7Edefault%7ECTRLIST%7Edefault-1.no_search_link&amp;depth_1-utm_source=distribute.pc_relevant.none-task-blog-2%7Edefault%7ECTRLIST%7Edefault-1.no_search_link" TargetMode="Externa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7.png"/><Relationship Id="rId3" Type="http://schemas.openxmlformats.org/officeDocument/2006/relationships/hyperlink" Target="https://blog.csdn.net/m0_49169232/article/details/113151192?ops_request_misc=%257B%2522request%255Fid%2522%253A%2522163448248116780269887638%2522%252C%2522scm%2522%253A%252220140713.130102334..%2522%257D&amp;request_id=163448248116780269887638&amp;biz_id=0&amp;utm_medium=distribute.pc_search_result.none-task-blog-2~all~sobaiduend~default-1-113151192.first_rank_v2_pc_rank_v29&amp;utm_term=%E5%9F%BA%E4%BA%8E%E7%86%B5%E6%9D%83%E6%B3%95%E7%9A%84%E8%AF%84%E4%BB%B7%E6%96%B9%E6%B3%95&amp;spm=1018.2226.3001.4187"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7.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9.png"/><Relationship Id="rId3" Type="http://schemas.openxmlformats.org/officeDocument/2006/relationships/hyperlink" Target="https://blog.csdn.net/qq_42374697/article/details/106742248?ops_request_misc=%257B%2522request%255Fid%2522%253A%2522163448269416780269877047%2522%252C%2522scm%2522%253A%252220140713.130102334..%2522%257D&amp;request_id=163448269416780269877047&amp;biz_id=0&amp;utm_medium=distribute.pc_search_result.none-task-blog-2~all~top_positive~default-1-106742248.first_rank_v2_pc_rank_v29&amp;utm_term=%E7%A7%A9%E5%92%8C%E6%AF%94%E7%BB%BC%E5%90%88%E8%AF%84%E4%BB%B7%E6%B3%95&amp;spm=1018.2226.3001.4187" TargetMode="External"/><Relationship Id="rId2" Type="http://schemas.openxmlformats.org/officeDocument/2006/relationships/image" Target="../media/image122.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4" Type="http://schemas.openxmlformats.org/officeDocument/2006/relationships/image" Target="../media/image123.png"/><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 name="path"/>
          <p:cNvSpPr/>
          <p:nvPr/>
        </p:nvSpPr>
        <p:spPr>
          <a:xfrm>
            <a:off x="0" y="1825752"/>
            <a:ext cx="12192000" cy="3401567"/>
          </a:xfrm>
          <a:custGeom>
            <a:avLst/>
            <a:gdLst/>
            <a:ahLst/>
            <a:cxnLst/>
            <a:rect l="0" t="0" r="0" b="0"/>
            <a:pathLst>
              <a:path w="19200" h="5356">
                <a:moveTo>
                  <a:pt x="0" y="0"/>
                </a:moveTo>
                <a:lnTo>
                  <a:pt x="19200" y="0"/>
                </a:lnTo>
                <a:lnTo>
                  <a:pt x="19200" y="5049"/>
                </a:lnTo>
                <a:lnTo>
                  <a:pt x="0" y="5049"/>
                </a:lnTo>
                <a:lnTo>
                  <a:pt x="0" y="0"/>
                </a:lnTo>
                <a:close/>
              </a:path>
              <a:path w="19200" h="5356">
                <a:moveTo>
                  <a:pt x="9316" y="5032"/>
                </a:moveTo>
                <a:lnTo>
                  <a:pt x="9600" y="5356"/>
                </a:lnTo>
                <a:lnTo>
                  <a:pt x="9883" y="5032"/>
                </a:lnTo>
                <a:lnTo>
                  <a:pt x="9316" y="5032"/>
                </a:lnTo>
              </a:path>
            </a:pathLst>
          </a:custGeom>
          <a:solidFill>
            <a:srgbClr val="003970">
              <a:alpha val="100000"/>
            </a:srgbClr>
          </a:solidFill>
          <a:ln cap="flat">
            <a:miter lim="0"/>
            <a:noFill/>
            <a:prstDash val="solid"/>
          </a:ln>
        </p:spPr>
        <p:txBody>
          <a:bodyPr rtlCol="0"/>
          <a:lstStyle/>
          <a:p>
            <a:pPr algn="ctr"/>
            <a:endParaRPr lang="zh-CN" altLang="en-US"/>
          </a:p>
        </p:txBody>
      </p:sp>
      <p:sp>
        <p:nvSpPr>
          <p:cNvPr id="2" name="textbox 2"/>
          <p:cNvSpPr/>
          <p:nvPr/>
        </p:nvSpPr>
        <p:spPr>
          <a:xfrm>
            <a:off x="1916112" y="2425001"/>
            <a:ext cx="8369300" cy="2118995"/>
          </a:xfrm>
          <a:prstGeom prst="rect">
            <a:avLst/>
          </a:prstGeom>
        </p:spPr>
        <p:txBody>
          <a:bodyPr vert="horz" wrap="square" lIns="0" tIns="0" rIns="0" bIns="0"/>
          <a:lstStyle/>
          <a:p>
            <a:pPr algn="l" rtl="0" eaLnBrk="0">
              <a:lnSpc>
                <a:spcPct val="90027"/>
              </a:lnSpc>
              <a:tabLst/>
            </a:pPr>
            <a:endParaRPr lang="Arial" altLang="Arial" sz="100" dirty="0"/>
          </a:p>
          <a:p>
            <a:pPr marL="2524797" algn="l" rtl="0" eaLnBrk="0">
              <a:lnSpc>
                <a:spcPct val="97000"/>
              </a:lnSpc>
              <a:tabLst/>
            </a:pPr>
            <a:r>
              <a:rPr sz="6500" spc="70" dirty="0">
                <a:solidFill>
                  <a:srgbClr val="FFFFFF">
                    <a:alpha val="100000"/>
                  </a:srgbClr>
                </a:solidFill>
                <a:ln w="23972" cap="flat" cmpd="sng">
                  <a:solidFill>
                    <a:srgbClr a:val="FFFFFF">
                      <a:alpha val="100000"/>
                    </a:srgbClr>
                  </a:solidFill>
                  <a:prstDash a:val="solid"/>
                  <a:bevel/>
                </a:ln>
                <a:latin typeface="SimHei"/>
                <a:ea typeface="SimHei"/>
                <a:cs typeface="SimHei"/>
              </a:rPr>
              <a:t>评价模</a:t>
            </a:r>
            <a:r>
              <a:rPr sz="6500" spc="40" dirty="0">
                <a:solidFill>
                  <a:srgbClr val="FFFFFF">
                    <a:alpha val="100000"/>
                  </a:srgbClr>
                </a:solidFill>
                <a:ln w="23972" cap="flat" cmpd="sng">
                  <a:solidFill>
                    <a:srgbClr a:val="FFFFFF">
                      <a:alpha val="100000"/>
                    </a:srgbClr>
                  </a:solidFill>
                  <a:prstDash a:val="solid"/>
                  <a:bevel/>
                </a:ln>
                <a:latin typeface="SimHei"/>
                <a:ea typeface="SimHei"/>
                <a:cs typeface="SimHei"/>
              </a:rPr>
              <a:t>型</a:t>
            </a:r>
            <a:endParaRPr lang="SimHei" altLang="SimHei" sz="6500" dirty="0"/>
          </a:p>
          <a:p>
            <a:pPr marL="12700" algn="l" rtl="0" eaLnBrk="0">
              <a:lnSpc>
                <a:spcPct val="86000"/>
              </a:lnSpc>
              <a:spcBef>
                <a:spcPts val="1013"/>
              </a:spcBef>
              <a:tabLst>
                <a:tab pos="2923539" algn="l"/>
                <a:tab pos="8355965" algn="l"/>
              </a:tabLst>
            </a:pPr>
            <a:r>
              <a:rPr sz="1500" spc="0" dirty="0" strike="sngStrike">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W</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O</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R</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K</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S</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U</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M</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M</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A</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R</a:t>
            </a:r>
            <a:r>
              <a:rPr sz="1500" spc="11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Y</a:t>
            </a:r>
            <a:r>
              <a:rPr sz="1500" spc="0" dirty="0" strike="sngStrike">
                <a:solidFill>
                  <a:srgbClr val="FFFFFF">
                    <a:alpha val="100000"/>
                  </a:srgbClr>
                </a:solidFill>
                <a:latin typeface="Arial"/>
                <a:ea typeface="Arial"/>
                <a:cs typeface="Arial"/>
              </a:rPr>
              <a:t>	</a:t>
            </a:r>
            <a:endParaRPr lang="Arial" altLang="Arial" sz="1500" dirty="0"/>
          </a:p>
          <a:p>
            <a:pPr algn="l" rtl="0" eaLnBrk="0">
              <a:lnSpc>
                <a:spcPct val="143000"/>
              </a:lnSpc>
              <a:tabLst/>
            </a:pPr>
            <a:endParaRPr lang="Arial" altLang="Arial" sz="1000" dirty="0"/>
          </a:p>
          <a:p>
            <a:pPr algn="l" rtl="0" eaLnBrk="0">
              <a:lnSpc>
                <a:spcPct val="143000"/>
              </a:lnSpc>
              <a:tabLst/>
            </a:pPr>
            <a:endParaRPr lang="Arial" altLang="Arial" sz="1000" dirty="0"/>
          </a:p>
          <a:p>
            <a:pPr algn="l" rtl="0" eaLnBrk="0">
              <a:lnSpc>
                <a:spcPct val="101000"/>
              </a:lnSpc>
              <a:tabLst/>
            </a:pPr>
            <a:endParaRPr lang="Arial" altLang="Arial" sz="500" dirty="0"/>
          </a:p>
          <a:p>
            <a:pPr marL="3147547" algn="l" rtl="0" eaLnBrk="0">
              <a:lnSpc>
                <a:spcPct val="96000"/>
              </a:lnSpc>
              <a:spcBef>
                <a:spcPts val="5"/>
              </a:spcBef>
              <a:tabLst/>
            </a:pPr>
            <a:r>
              <a:rPr sz="2000" spc="-10" dirty="0">
                <a:solidFill>
                  <a:srgbClr val="FFFFFF">
                    <a:alpha val="100000"/>
                  </a:srgbClr>
                </a:solidFill>
                <a:latin typeface="SimHei"/>
                <a:ea typeface="SimHei"/>
                <a:cs typeface="SimHei"/>
              </a:rPr>
              <a:t>软国</a:t>
            </a:r>
            <a:r>
              <a:rPr sz="2000" spc="-10" dirty="0">
                <a:solidFill>
                  <a:srgbClr val="FFFFFF">
                    <a:alpha val="100000"/>
                  </a:srgbClr>
                </a:solidFill>
                <a:latin typeface="Arial"/>
                <a:ea typeface="Arial"/>
                <a:cs typeface="Arial"/>
              </a:rPr>
              <a:t>2101——</a:t>
            </a:r>
            <a:r>
              <a:rPr sz="2000" spc="-10" dirty="0">
                <a:solidFill>
                  <a:srgbClr val="FFFFFF">
                    <a:alpha val="100000"/>
                  </a:srgbClr>
                </a:solidFill>
                <a:latin typeface="SimHei"/>
                <a:ea typeface="SimHei"/>
                <a:cs typeface="SimHei"/>
              </a:rPr>
              <a:t>钟葉</a:t>
            </a:r>
            <a:endParaRPr lang="SimHei" altLang="SimHei" sz="2000" dirty="0"/>
          </a:p>
        </p:txBody>
      </p:sp>
      <p:pic>
        <p:nvPicPr>
          <p:cNvPr id="3" name="picture 3"/>
          <p:cNvPicPr>
            <a:picLocks noChangeAspect="1"/>
          </p:cNvPicPr>
          <p:nvPr/>
        </p:nvPicPr>
        <p:blipFill>
          <a:blip r:embed="rId2"/>
          <a:stretch>
            <a:fillRect/>
          </a:stretch>
        </p:blipFill>
        <p:spPr>
          <a:xfrm rot="21600000">
            <a:off x="5341620" y="153923"/>
            <a:ext cx="1630679" cy="1475232"/>
          </a:xfrm>
          <a:prstGeom prst="rect">
            <a:avLst/>
          </a:prstGeom>
        </p:spPr>
      </p:pic>
      <p:pic>
        <p:nvPicPr>
          <p:cNvPr id="4" name="picture 4"/>
          <p:cNvPicPr>
            <a:picLocks noChangeAspect="1"/>
          </p:cNvPicPr>
          <p:nvPr/>
        </p:nvPicPr>
        <p:blipFill>
          <a:blip r:embed="rId3"/>
          <a:stretch>
            <a:fillRect/>
          </a:stretch>
        </p:blipFill>
        <p:spPr>
          <a:xfrm rot="21600000">
            <a:off x="5093690" y="5485689"/>
            <a:ext cx="2004618" cy="1143508"/>
          </a:xfrm>
          <a:prstGeom prst="rect">
            <a:avLst/>
          </a:prstGeom>
        </p:spPr>
      </p:pic>
      <p:sp>
        <p:nvSpPr>
          <p:cNvPr id="5" name="textbox 5"/>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box 109"/>
          <p:cNvSpPr/>
          <p:nvPr/>
        </p:nvSpPr>
        <p:spPr>
          <a:xfrm>
            <a:off x="1369158" y="1798996"/>
            <a:ext cx="2573654" cy="3369309"/>
          </a:xfrm>
          <a:prstGeom prst="rect">
            <a:avLst/>
          </a:prstGeom>
        </p:spPr>
        <p:txBody>
          <a:bodyPr vert="horz" wrap="square" lIns="0" tIns="0" rIns="0" bIns="0"/>
          <a:lstStyle/>
          <a:p>
            <a:pPr algn="l" rtl="0" eaLnBrk="0">
              <a:lnSpc>
                <a:spcPct val="74529"/>
              </a:lnSpc>
              <a:tabLst/>
            </a:pPr>
            <a:endParaRPr lang="Arial" altLang="Arial" sz="100" dirty="0"/>
          </a:p>
          <a:p>
            <a:pPr marL="33355" algn="l" rtl="0" eaLnBrk="0">
              <a:lnSpc>
                <a:spcPct val="120000"/>
              </a:lnSpc>
              <a:tabLst/>
            </a:pPr>
            <a:r>
              <a:rPr sz="2000" spc="-10" dirty="0" u="sng">
                <a:solidFill>
                  <a:srgbClr val="0563C1">
                    <a:alpha val="100000"/>
                  </a:srgbClr>
                </a:solidFill>
                <a:ln w="7282" cap="flat" cmpd="sng">
                  <a:solidFill>
                    <a:srgbClr a:val="0563C1">
                      <a:alpha val="100000"/>
                    </a:srgbClr>
                  </a:solidFill>
                  <a:prstDash a:val="solid"/>
                  <a:bevel/>
                </a:ln>
                <a:latin typeface="SimHei"/>
                <a:ea typeface="SimHei"/>
                <a:cs typeface="SimHei"/>
              </a:rPr>
              <a:t>层次分析</a:t>
            </a:r>
            <a:r>
              <a:rPr sz="2000" spc="0" dirty="0" u="sng">
                <a:solidFill>
                  <a:srgbClr val="0563C1">
                    <a:alpha val="100000"/>
                  </a:srgbClr>
                </a:solidFill>
                <a:ln w="7282" cap="flat" cmpd="sng">
                  <a:solidFill>
                    <a:srgbClr a:val="0563C1">
                      <a:alpha val="100000"/>
                    </a:srgbClr>
                  </a:solidFill>
                  <a:prstDash a:val="solid"/>
                  <a:bevel/>
                </a:ln>
                <a:latin typeface="SimHei"/>
                <a:ea typeface="SimHei"/>
                <a:cs typeface="SimHei"/>
              </a:rPr>
              <a:t>法</a:t>
            </a:r>
            <a:r>
              <a:rPr sz="2000" b="1" spc="0" dirty="0" u="sng">
                <a:solidFill>
                  <a:srgbClr val="0563C1">
                    <a:alpha val="100000"/>
                  </a:srgbClr>
                </a:solidFill>
                <a:latin typeface="Arial"/>
                <a:ea typeface="Arial"/>
                <a:cs typeface="Arial"/>
              </a:rPr>
              <a:t>(AHP)</a:t>
            </a:r>
            <a:endParaRPr lang="Arial" altLang="Arial" sz="2000" dirty="0"/>
          </a:p>
          <a:p>
            <a:pPr marL="12700" indent="19037" algn="l" rtl="0" eaLnBrk="0">
              <a:lnSpc>
                <a:spcPct val="324000"/>
              </a:lnSpc>
              <a:spcBef>
                <a:spcPts val="31"/>
              </a:spcBef>
              <a:tabLst/>
            </a:pPr>
            <a:r>
              <a:rPr sz="2000" spc="-10" dirty="0" u="sng">
                <a:solidFill>
                  <a:srgbClr val="0563C1">
                    <a:alpha val="100000"/>
                  </a:srgbClr>
                </a:solidFill>
                <a:ln w="7282" cap="flat" cmpd="sng">
                  <a:solidFill>
                    <a:srgbClr a:val="0563C1">
                      <a:alpha val="100000"/>
                    </a:srgbClr>
                  </a:solidFill>
                  <a:prstDash a:val="solid"/>
                  <a:bevel/>
                </a:ln>
                <a:latin typeface="SimHei"/>
                <a:ea typeface="SimHei"/>
                <a:cs typeface="SimHei"/>
              </a:rPr>
              <a:t>主成分分析</a:t>
            </a:r>
            <a:r>
              <a:rPr sz="2000" spc="0" dirty="0" u="sng">
                <a:solidFill>
                  <a:srgbClr val="0563C1">
                    <a:alpha val="100000"/>
                  </a:srgbClr>
                </a:solidFill>
                <a:ln w="7282" cap="flat" cmpd="sng">
                  <a:solidFill>
                    <a:srgbClr a:val="0563C1">
                      <a:alpha val="100000"/>
                    </a:srgbClr>
                  </a:solidFill>
                  <a:prstDash a:val="solid"/>
                  <a:bevel/>
                </a:ln>
                <a:latin typeface="SimHei"/>
                <a:ea typeface="SimHei"/>
                <a:cs typeface="SimHei"/>
              </a:rPr>
              <a:t>法</a:t>
            </a:r>
            <a:r>
              <a:rPr sz="2000" b="1" spc="0" dirty="0" u="sng">
                <a:solidFill>
                  <a:srgbClr val="0563C1">
                    <a:alpha val="100000"/>
                  </a:srgbClr>
                </a:solidFill>
                <a:latin typeface="Arial"/>
                <a:ea typeface="Arial"/>
                <a:cs typeface="Arial"/>
              </a:rPr>
              <a:t>(PCA)</a:t>
            </a:r>
            <a:r>
              <a:rPr sz="2000" spc="0" dirty="0">
                <a:solidFill>
                  <a:srgbClr val="0563C1">
                    <a:alpha val="100000"/>
                  </a:srgbClr>
                </a:solidFill>
                <a:latin typeface="Arial"/>
                <a:ea typeface="Arial"/>
                <a:cs typeface="Arial"/>
              </a:rPr>
              <a:t>    </a:t>
            </a:r>
            <a:r>
              <a:rPr sz="2000" spc="-10" dirty="0" u="sng">
                <a:solidFill>
                  <a:srgbClr val="0563C1">
                    <a:alpha val="100000"/>
                  </a:srgbClr>
                </a:solidFill>
                <a:ln w="7282" cap="flat" cmpd="sng">
                  <a:solidFill>
                    <a:srgbClr a:val="0563C1">
                      <a:alpha val="100000"/>
                    </a:srgbClr>
                  </a:solidFill>
                  <a:prstDash a:val="solid"/>
                  <a:bevel/>
                </a:ln>
                <a:latin typeface="SimHei"/>
                <a:ea typeface="SimHei"/>
                <a:cs typeface="SimHei"/>
              </a:rPr>
              <a:t>理想解法</a:t>
            </a:r>
            <a:r>
              <a:rPr sz="2000" b="1" spc="-10" dirty="0" u="sng">
                <a:solidFill>
                  <a:srgbClr val="0563C1">
                    <a:alpha val="100000"/>
                  </a:srgbClr>
                </a:solidFill>
                <a:latin typeface="Arial"/>
                <a:ea typeface="Arial"/>
                <a:cs typeface="Arial"/>
              </a:rPr>
              <a:t>(T</a:t>
            </a:r>
            <a:r>
              <a:rPr sz="2000" b="1" spc="0" dirty="0" u="sng">
                <a:solidFill>
                  <a:srgbClr val="0563C1">
                    <a:alpha val="100000"/>
                  </a:srgbClr>
                </a:solidFill>
                <a:latin typeface="Arial"/>
                <a:ea typeface="Arial"/>
                <a:cs typeface="Arial"/>
              </a:rPr>
              <a:t>OPSIS</a:t>
            </a:r>
            <a:r>
              <a:rPr sz="2000" b="1" spc="-10" dirty="0" u="sng">
                <a:solidFill>
                  <a:srgbClr val="0563C1">
                    <a:alpha val="100000"/>
                  </a:srgbClr>
                </a:solidFill>
                <a:latin typeface="Arial"/>
                <a:ea typeface="Arial"/>
                <a:cs typeface="Arial"/>
              </a:rPr>
              <a:t>)</a:t>
            </a:r>
            <a:r>
              <a:rPr sz="2000" spc="0" dirty="0">
                <a:solidFill>
                  <a:srgbClr val="0563C1">
                    <a:alpha val="100000"/>
                  </a:srgbClr>
                </a:solidFill>
                <a:latin typeface="Arial"/>
                <a:ea typeface="Arial"/>
                <a:cs typeface="Arial"/>
              </a:rPr>
              <a:t>      </a:t>
            </a:r>
            <a:r>
              <a:rPr sz="2000" spc="10" dirty="0" u="sng">
                <a:solidFill>
                  <a:srgbClr val="0563C1">
                    <a:alpha val="100000"/>
                  </a:srgbClr>
                </a:solidFill>
                <a:ln w="7282" cap="flat" cmpd="sng">
                  <a:solidFill>
                    <a:srgbClr a:val="0563C1">
                      <a:alpha val="100000"/>
                    </a:srgbClr>
                  </a:solidFill>
                  <a:prstDash a:val="solid"/>
                  <a:bevel/>
                </a:ln>
                <a:latin typeface="SimHei"/>
                <a:ea typeface="SimHei"/>
                <a:cs typeface="SimHei"/>
              </a:rPr>
              <a:t>基于熵权法的</a:t>
            </a:r>
            <a:r>
              <a:rPr sz="2000" spc="0" dirty="0" u="sng">
                <a:solidFill>
                  <a:srgbClr val="0563C1">
                    <a:alpha val="100000"/>
                  </a:srgbClr>
                </a:solidFill>
                <a:ln w="7282" cap="flat" cmpd="sng">
                  <a:solidFill>
                    <a:srgbClr a:val="0563C1">
                      <a:alpha val="100000"/>
                    </a:srgbClr>
                  </a:solidFill>
                  <a:prstDash a:val="solid"/>
                  <a:bevel/>
                </a:ln>
                <a:latin typeface="SimHei"/>
                <a:ea typeface="SimHei"/>
                <a:cs typeface="SimHei"/>
              </a:rPr>
              <a:t>评价方法</a:t>
            </a:r>
            <a:endParaRPr lang="SimHei" altLang="SimHei" sz="2000" dirty="0"/>
          </a:p>
        </p:txBody>
      </p:sp>
      <p:pic>
        <p:nvPicPr>
          <p:cNvPr id="110" name="picture 110"/>
          <p:cNvPicPr>
            <a:picLocks noChangeAspect="1"/>
          </p:cNvPicPr>
          <p:nvPr/>
        </p:nvPicPr>
        <p:blipFill>
          <a:blip r:embed="rId2"/>
          <a:stretch>
            <a:fillRect/>
          </a:stretch>
        </p:blipFill>
        <p:spPr>
          <a:xfrm rot="21600000">
            <a:off x="5198757" y="2381567"/>
            <a:ext cx="1802993" cy="3068294"/>
          </a:xfrm>
          <a:prstGeom prst="rect">
            <a:avLst/>
          </a:prstGeom>
        </p:spPr>
      </p:pic>
      <p:pic>
        <p:nvPicPr>
          <p:cNvPr id="111" name="picture 111"/>
          <p:cNvPicPr>
            <a:picLocks noChangeAspect="1"/>
          </p:cNvPicPr>
          <p:nvPr/>
        </p:nvPicPr>
        <p:blipFill>
          <a:blip r:embed="rId3"/>
          <a:stretch>
            <a:fillRect/>
          </a:stretch>
        </p:blipFill>
        <p:spPr>
          <a:xfrm rot="21600000">
            <a:off x="4320794" y="3916921"/>
            <a:ext cx="3590036" cy="22225"/>
          </a:xfrm>
          <a:prstGeom prst="rect">
            <a:avLst/>
          </a:prstGeom>
        </p:spPr>
      </p:pic>
      <p:sp>
        <p:nvSpPr>
          <p:cNvPr id="112" name="textbox 112"/>
          <p:cNvSpPr/>
          <p:nvPr/>
        </p:nvSpPr>
        <p:spPr>
          <a:xfrm>
            <a:off x="5186057" y="2368867"/>
            <a:ext cx="1828800" cy="3143250"/>
          </a:xfrm>
          <a:prstGeom prst="rect">
            <a:avLst/>
          </a:prstGeom>
        </p:spPr>
        <p:txBody>
          <a:bodyPr vert="horz" wrap="square" lIns="0" tIns="0" rIns="0" bIns="0"/>
          <a:lstStyle/>
          <a:p>
            <a:pPr algn="l" rtl="0" eaLnBrk="0">
              <a:lnSpc>
                <a:spcPct val="106000"/>
              </a:lnSpc>
              <a:tabLst/>
            </a:pPr>
            <a:endParaRPr lang="Arial" altLang="Arial" sz="1000" dirty="0"/>
          </a:p>
          <a:p>
            <a:pPr algn="l" rtl="0" eaLnBrk="0">
              <a:lnSpc>
                <a:spcPct val="106000"/>
              </a:lnSpc>
              <a:tabLst/>
            </a:pPr>
            <a:endParaRPr lang="Arial" altLang="Arial" sz="1000" dirty="0"/>
          </a:p>
          <a:p>
            <a:pPr algn="l" rtl="0" eaLnBrk="0">
              <a:lnSpc>
                <a:spcPct val="106000"/>
              </a:lnSpc>
              <a:tabLst/>
            </a:pPr>
            <a:endParaRPr lang="Arial" altLang="Arial" sz="1000" dirty="0"/>
          </a:p>
          <a:p>
            <a:pPr algn="l" rtl="0" eaLnBrk="0">
              <a:lnSpc>
                <a:spcPct val="106000"/>
              </a:lnSpc>
              <a:tabLst/>
            </a:pPr>
            <a:endParaRPr lang="Arial" altLang="Arial" sz="1000" dirty="0"/>
          </a:p>
          <a:p>
            <a:pPr algn="l" rtl="0" eaLnBrk="0">
              <a:lnSpc>
                <a:spcPct val="106000"/>
              </a:lnSpc>
              <a:tabLst/>
            </a:pPr>
            <a:endParaRPr lang="Arial" altLang="Arial" sz="1000" dirty="0"/>
          </a:p>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8635"/>
              </a:lnSpc>
              <a:tabLst/>
            </a:pPr>
            <a:endParaRPr lang="Arial" altLang="Arial" sz="100" dirty="0"/>
          </a:p>
          <a:p>
            <a:pPr marL="372453" algn="l" rtl="0" eaLnBrk="0">
              <a:lnSpc>
                <a:spcPct val="85000"/>
              </a:lnSpc>
              <a:tabLst/>
            </a:pPr>
            <a:r>
              <a:rPr sz="1700" b="1" spc="60" dirty="0">
                <a:solidFill>
                  <a:srgbClr val="FFFFFF">
                    <a:alpha val="100000"/>
                  </a:srgbClr>
                </a:solidFill>
                <a:latin typeface="Arial"/>
                <a:ea typeface="Arial"/>
                <a:cs typeface="Arial"/>
              </a:rPr>
              <a:t>CONTEN</a:t>
            </a:r>
            <a:r>
              <a:rPr sz="1700" b="1" spc="30" dirty="0">
                <a:solidFill>
                  <a:srgbClr val="FFFFFF">
                    <a:alpha val="100000"/>
                  </a:srgbClr>
                </a:solidFill>
                <a:latin typeface="Arial"/>
                <a:ea typeface="Arial"/>
                <a:cs typeface="Arial"/>
              </a:rPr>
              <a:t>T</a:t>
            </a:r>
            <a:endParaRPr lang="Arial" altLang="Arial" sz="1700" dirty="0"/>
          </a:p>
        </p:txBody>
      </p:sp>
      <p:sp>
        <p:nvSpPr>
          <p:cNvPr id="113" name="textbox 113"/>
          <p:cNvSpPr/>
          <p:nvPr/>
        </p:nvSpPr>
        <p:spPr>
          <a:xfrm>
            <a:off x="8991092" y="1497343"/>
            <a:ext cx="2408554" cy="1279525"/>
          </a:xfrm>
          <a:prstGeom prst="rect">
            <a:avLst/>
          </a:prstGeom>
        </p:spPr>
        <p:txBody>
          <a:bodyPr vert="horz" wrap="square" lIns="0" tIns="0" rIns="0" bIns="0"/>
          <a:lstStyle/>
          <a:p>
            <a:pPr algn="l" rtl="0" eaLnBrk="0">
              <a:lnSpc>
                <a:spcPct val="83602"/>
              </a:lnSpc>
              <a:tabLst/>
            </a:pPr>
            <a:endParaRPr lang="Arial" altLang="Arial" sz="100" dirty="0"/>
          </a:p>
          <a:p>
            <a:pPr marL="193458" algn="l" rtl="0" eaLnBrk="0">
              <a:lnSpc>
                <a:spcPct val="96000"/>
              </a:lnSpc>
              <a:tabLst>
                <a:tab pos="353695" algn="l"/>
              </a:tabLst>
            </a:pPr>
            <a:r>
              <a:rPr sz="2000" spc="0" dirty="0">
                <a:solidFill>
                  <a:srgbClr val="0563C1">
                    <a:alpha val="100000"/>
                  </a:srgbClr>
                </a:solidFill>
                <a:latin typeface="SimHei"/>
                <a:ea typeface="SimHei"/>
                <a:cs typeface="SimHei"/>
              </a:rPr>
              <a:t>	</a:t>
            </a:r>
            <a:r>
              <a:rPr sz="2000" spc="-110" dirty="0" u="sng">
                <a:solidFill>
                  <a:srgbClr val="0563C1">
                    <a:alpha val="100000"/>
                  </a:srgbClr>
                </a:solidFill>
                <a:latin typeface="SimHei"/>
                <a:ea typeface="SimHei"/>
                <a:cs typeface="SimHei"/>
              </a:rPr>
              <a:t> </a:t>
            </a:r>
            <a:r>
              <a:rPr sz="2000" spc="-110" dirty="0" u="sng">
                <a:solidFill>
                  <a:srgbClr val="0563C1">
                    <a:alpha val="100000"/>
                  </a:srgbClr>
                </a:solidFill>
                <a:ln w="7282" cap="flat" cmpd="sng">
                  <a:solidFill>
                    <a:srgbClr a:val="0563C1">
                      <a:alpha val="100000"/>
                    </a:srgbClr>
                  </a:solidFill>
                  <a:prstDash a:val="solid"/>
                  <a:bevel/>
                </a:ln>
                <a:latin typeface="SimHei"/>
                <a:ea typeface="SimHei"/>
                <a:cs typeface="SimHei"/>
              </a:rPr>
              <a:t>秩和比综合评价</a:t>
            </a:r>
            <a:r>
              <a:rPr sz="2000" spc="-50" dirty="0" u="sng">
                <a:solidFill>
                  <a:srgbClr val="0563C1">
                    <a:alpha val="100000"/>
                  </a:srgbClr>
                </a:solidFill>
                <a:ln w="7282" cap="flat" cmpd="sng">
                  <a:solidFill>
                    <a:srgbClr a:val="0563C1">
                      <a:alpha val="100000"/>
                    </a:srgbClr>
                  </a:solidFill>
                  <a:prstDash a:val="solid"/>
                  <a:bevel/>
                </a:ln>
                <a:latin typeface="SimHei"/>
                <a:ea typeface="SimHei"/>
                <a:cs typeface="SimHei"/>
              </a:rPr>
              <a:t>法</a:t>
            </a:r>
            <a:endParaRPr lang="SimHei" altLang="SimHei" sz="2000" dirty="0"/>
          </a:p>
          <a:p>
            <a:pPr algn="l" rtl="0" eaLnBrk="0">
              <a:lnSpc>
                <a:spcPct val="126000"/>
              </a:lnSpc>
              <a:tabLst/>
            </a:pPr>
            <a:endParaRPr lang="Arial" altLang="Arial" sz="1000" dirty="0"/>
          </a:p>
          <a:p>
            <a:pPr algn="l" rtl="0" eaLnBrk="0">
              <a:lnSpc>
                <a:spcPct val="127000"/>
              </a:lnSpc>
              <a:tabLst/>
            </a:pPr>
            <a:endParaRPr lang="Arial" altLang="Arial" sz="1000" dirty="0"/>
          </a:p>
          <a:p>
            <a:pPr algn="l" rtl="0" eaLnBrk="0">
              <a:lnSpc>
                <a:spcPct val="127000"/>
              </a:lnSpc>
              <a:tabLst/>
            </a:pPr>
            <a:endParaRPr lang="Arial" altLang="Arial" sz="1000" dirty="0"/>
          </a:p>
          <a:p>
            <a:pPr algn="l" rtl="0" eaLnBrk="0">
              <a:lnSpc>
                <a:spcPct val="101000"/>
              </a:lnSpc>
              <a:tabLst/>
            </a:pPr>
            <a:endParaRPr lang="Arial" altLang="Arial" sz="500" dirty="0"/>
          </a:p>
          <a:p>
            <a:pPr marL="193458" algn="l" rtl="0" eaLnBrk="0">
              <a:lnSpc>
                <a:spcPct val="96000"/>
              </a:lnSpc>
              <a:tabLst>
                <a:tab pos="353695" algn="l"/>
              </a:tabLst>
            </a:pPr>
            <a:r>
              <a:rPr sz="2000" spc="0" dirty="0">
                <a:solidFill>
                  <a:srgbClr val="0563C1">
                    <a:alpha val="100000"/>
                  </a:srgbClr>
                </a:solidFill>
                <a:latin typeface="SimHei"/>
                <a:ea typeface="SimHei"/>
                <a:cs typeface="SimHei"/>
              </a:rPr>
              <a:t>	</a:t>
            </a:r>
            <a:r>
              <a:rPr sz="2000" spc="-120" dirty="0" u="sng">
                <a:solidFill>
                  <a:srgbClr val="0563C1">
                    <a:alpha val="100000"/>
                  </a:srgbClr>
                </a:solidFill>
                <a:latin typeface="SimHei"/>
                <a:ea typeface="SimHei"/>
                <a:cs typeface="SimHei"/>
              </a:rPr>
              <a:t> </a:t>
            </a:r>
            <a:r>
              <a:rPr sz="2000" spc="-120" dirty="0" u="sng">
                <a:solidFill>
                  <a:srgbClr val="0563C1">
                    <a:alpha val="100000"/>
                  </a:srgbClr>
                </a:solidFill>
                <a:ln w="7282" cap="flat" cmpd="sng">
                  <a:solidFill>
                    <a:srgbClr a:val="0563C1">
                      <a:alpha val="100000"/>
                    </a:srgbClr>
                  </a:solidFill>
                  <a:prstDash a:val="solid"/>
                  <a:bevel/>
                </a:ln>
                <a:latin typeface="SimHei"/>
                <a:ea typeface="SimHei"/>
                <a:cs typeface="SimHei"/>
              </a:rPr>
              <a:t>模糊综合评判</a:t>
            </a:r>
            <a:r>
              <a:rPr sz="2000" spc="-100" dirty="0" u="sng">
                <a:solidFill>
                  <a:srgbClr val="0563C1">
                    <a:alpha val="100000"/>
                  </a:srgbClr>
                </a:solidFill>
                <a:ln w="7282" cap="flat" cmpd="sng">
                  <a:solidFill>
                    <a:srgbClr a:val="0563C1">
                      <a:alpha val="100000"/>
                    </a:srgbClr>
                  </a:solidFill>
                  <a:prstDash a:val="solid"/>
                  <a:bevel/>
                </a:ln>
                <a:latin typeface="SimHei"/>
                <a:ea typeface="SimHei"/>
                <a:cs typeface="SimHei"/>
              </a:rPr>
              <a:t>法</a:t>
            </a:r>
            <a:endParaRPr lang="SimHei" altLang="SimHei" sz="2000" dirty="0"/>
          </a:p>
        </p:txBody>
      </p:sp>
      <p:sp>
        <p:nvSpPr>
          <p:cNvPr id="114" name="path"/>
          <p:cNvSpPr/>
          <p:nvPr/>
        </p:nvSpPr>
        <p:spPr>
          <a:xfrm>
            <a:off x="9003792" y="2533497"/>
            <a:ext cx="180758" cy="179997"/>
          </a:xfrm>
          <a:custGeom>
            <a:avLst/>
            <a:gdLst/>
            <a:ahLst/>
            <a:cxnLst/>
            <a:rect l="0" t="0" r="0" b="0"/>
            <a:pathLst>
              <a:path w="284" h="283">
                <a:moveTo>
                  <a:pt x="0" y="140"/>
                </a:moveTo>
                <a:cubicBezTo>
                  <a:pt x="1" y="63"/>
                  <a:pt x="64" y="0"/>
                  <a:pt x="142" y="0"/>
                </a:cubicBezTo>
                <a:cubicBezTo>
                  <a:pt x="221" y="0"/>
                  <a:pt x="284" y="63"/>
                  <a:pt x="284" y="141"/>
                </a:cubicBezTo>
                <a:cubicBezTo>
                  <a:pt x="284" y="220"/>
                  <a:pt x="221" y="283"/>
                  <a:pt x="142" y="283"/>
                </a:cubicBezTo>
                <a:cubicBezTo>
                  <a:pt x="64" y="283"/>
                  <a:pt x="1" y="220"/>
                  <a:pt x="0" y="140"/>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15" name="path"/>
          <p:cNvSpPr/>
          <p:nvPr/>
        </p:nvSpPr>
        <p:spPr>
          <a:xfrm>
            <a:off x="9003792" y="1533753"/>
            <a:ext cx="180758" cy="179996"/>
          </a:xfrm>
          <a:custGeom>
            <a:avLst/>
            <a:gdLst/>
            <a:ahLst/>
            <a:cxnLst/>
            <a:rect l="0" t="0" r="0" b="0"/>
            <a:pathLst>
              <a:path w="284" h="283">
                <a:moveTo>
                  <a:pt x="0" y="140"/>
                </a:moveTo>
                <a:cubicBezTo>
                  <a:pt x="1" y="63"/>
                  <a:pt x="64" y="0"/>
                  <a:pt x="142" y="0"/>
                </a:cubicBezTo>
                <a:cubicBezTo>
                  <a:pt x="221" y="0"/>
                  <a:pt x="284" y="63"/>
                  <a:pt x="284" y="141"/>
                </a:cubicBezTo>
                <a:cubicBezTo>
                  <a:pt x="284" y="220"/>
                  <a:pt x="221" y="283"/>
                  <a:pt x="142" y="283"/>
                </a:cubicBezTo>
                <a:cubicBezTo>
                  <a:pt x="64" y="283"/>
                  <a:pt x="1" y="220"/>
                  <a:pt x="0" y="140"/>
                </a:cubicBezTo>
              </a:path>
            </a:pathLst>
          </a:custGeom>
          <a:solidFill>
            <a:srgbClr val="003970">
              <a:alpha val="100000"/>
            </a:srgbClr>
          </a:solidFill>
          <a:ln cap="flat">
            <a:miter lim="0"/>
            <a:noFill/>
            <a:prstDash val="solid"/>
          </a:ln>
        </p:spPr>
        <p:txBody>
          <a:bodyPr rtlCol="0"/>
          <a:lstStyle/>
          <a:p>
            <a:pPr algn="ctr"/>
            <a:endParaRPr lang="zh-CN" altLang="en-US"/>
          </a:p>
        </p:txBody>
      </p:sp>
      <p:pic>
        <p:nvPicPr>
          <p:cNvPr id="116" name="picture 116"/>
          <p:cNvPicPr>
            <a:picLocks noChangeAspect="1"/>
          </p:cNvPicPr>
          <p:nvPr/>
        </p:nvPicPr>
        <p:blipFill>
          <a:blip r:embed="rId4"/>
          <a:stretch>
            <a:fillRect/>
          </a:stretch>
        </p:blipFill>
        <p:spPr>
          <a:xfrm rot="21600000">
            <a:off x="0" y="5804458"/>
            <a:ext cx="1919884" cy="1053541"/>
          </a:xfrm>
          <a:prstGeom prst="rect">
            <a:avLst/>
          </a:prstGeom>
        </p:spPr>
      </p:pic>
      <p:sp>
        <p:nvSpPr>
          <p:cNvPr id="117" name="path"/>
          <p:cNvSpPr/>
          <p:nvPr/>
        </p:nvSpPr>
        <p:spPr>
          <a:xfrm>
            <a:off x="4617948" y="1827631"/>
            <a:ext cx="1260004" cy="1260005"/>
          </a:xfrm>
          <a:custGeom>
            <a:avLst/>
            <a:gdLst/>
            <a:ahLst/>
            <a:cxnLst/>
            <a:rect l="0" t="0" r="0" b="0"/>
            <a:pathLst>
              <a:path w="1984" h="1984">
                <a:moveTo>
                  <a:pt x="0" y="992"/>
                </a:moveTo>
                <a:cubicBezTo>
                  <a:pt x="0" y="444"/>
                  <a:pt x="444" y="0"/>
                  <a:pt x="992" y="0"/>
                </a:cubicBezTo>
                <a:cubicBezTo>
                  <a:pt x="1540" y="0"/>
                  <a:pt x="1984" y="444"/>
                  <a:pt x="1984" y="992"/>
                </a:cubicBezTo>
                <a:cubicBezTo>
                  <a:pt x="1984" y="1540"/>
                  <a:pt x="1540" y="1984"/>
                  <a:pt x="992" y="1984"/>
                </a:cubicBezTo>
                <a:cubicBezTo>
                  <a:pt x="444" y="1984"/>
                  <a:pt x="0" y="1540"/>
                  <a:pt x="0" y="992"/>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18" name="path"/>
          <p:cNvSpPr/>
          <p:nvPr/>
        </p:nvSpPr>
        <p:spPr>
          <a:xfrm>
            <a:off x="6315011" y="1827631"/>
            <a:ext cx="1260004" cy="1260005"/>
          </a:xfrm>
          <a:custGeom>
            <a:avLst/>
            <a:gdLst/>
            <a:ahLst/>
            <a:cxnLst/>
            <a:rect l="0" t="0" r="0" b="0"/>
            <a:pathLst>
              <a:path w="1984" h="1984">
                <a:moveTo>
                  <a:pt x="0" y="992"/>
                </a:moveTo>
                <a:cubicBezTo>
                  <a:pt x="0" y="444"/>
                  <a:pt x="444" y="0"/>
                  <a:pt x="992" y="0"/>
                </a:cubicBezTo>
                <a:cubicBezTo>
                  <a:pt x="1540" y="0"/>
                  <a:pt x="1984" y="444"/>
                  <a:pt x="1984" y="992"/>
                </a:cubicBezTo>
                <a:cubicBezTo>
                  <a:pt x="1984" y="1540"/>
                  <a:pt x="1540" y="1984"/>
                  <a:pt x="992" y="1984"/>
                </a:cubicBezTo>
                <a:cubicBezTo>
                  <a:pt x="444" y="1984"/>
                  <a:pt x="0" y="1540"/>
                  <a:pt x="0" y="992"/>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19" name="path"/>
          <p:cNvSpPr/>
          <p:nvPr/>
        </p:nvSpPr>
        <p:spPr>
          <a:xfrm>
            <a:off x="6315011" y="4681397"/>
            <a:ext cx="1260004" cy="1260004"/>
          </a:xfrm>
          <a:custGeom>
            <a:avLst/>
            <a:gdLst/>
            <a:ahLst/>
            <a:cxnLst/>
            <a:rect l="0" t="0" r="0" b="0"/>
            <a:pathLst>
              <a:path w="1984" h="1984">
                <a:moveTo>
                  <a:pt x="0" y="992"/>
                </a:moveTo>
                <a:cubicBezTo>
                  <a:pt x="0" y="444"/>
                  <a:pt x="444" y="0"/>
                  <a:pt x="992" y="0"/>
                </a:cubicBezTo>
                <a:cubicBezTo>
                  <a:pt x="1540" y="0"/>
                  <a:pt x="1984" y="444"/>
                  <a:pt x="1984" y="992"/>
                </a:cubicBezTo>
                <a:cubicBezTo>
                  <a:pt x="1984" y="1540"/>
                  <a:pt x="1540" y="1984"/>
                  <a:pt x="992" y="1984"/>
                </a:cubicBezTo>
                <a:cubicBezTo>
                  <a:pt x="444" y="1984"/>
                  <a:pt x="0" y="1540"/>
                  <a:pt x="0" y="992"/>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20" name="path"/>
          <p:cNvSpPr/>
          <p:nvPr/>
        </p:nvSpPr>
        <p:spPr>
          <a:xfrm>
            <a:off x="4617948" y="4681397"/>
            <a:ext cx="1260004" cy="1260004"/>
          </a:xfrm>
          <a:custGeom>
            <a:avLst/>
            <a:gdLst/>
            <a:ahLst/>
            <a:cxnLst/>
            <a:rect l="0" t="0" r="0" b="0"/>
            <a:pathLst>
              <a:path w="1984" h="1984">
                <a:moveTo>
                  <a:pt x="0" y="992"/>
                </a:moveTo>
                <a:cubicBezTo>
                  <a:pt x="0" y="444"/>
                  <a:pt x="444" y="0"/>
                  <a:pt x="992" y="0"/>
                </a:cubicBezTo>
                <a:cubicBezTo>
                  <a:pt x="1540" y="0"/>
                  <a:pt x="1984" y="444"/>
                  <a:pt x="1984" y="992"/>
                </a:cubicBezTo>
                <a:cubicBezTo>
                  <a:pt x="1984" y="1540"/>
                  <a:pt x="1540" y="1984"/>
                  <a:pt x="992" y="1984"/>
                </a:cubicBezTo>
                <a:cubicBezTo>
                  <a:pt x="444" y="1984"/>
                  <a:pt x="0" y="1540"/>
                  <a:pt x="0" y="992"/>
                </a:cubicBezTo>
              </a:path>
            </a:pathLst>
          </a:custGeom>
          <a:solidFill>
            <a:srgbClr val="003970">
              <a:alpha val="100000"/>
            </a:srgbClr>
          </a:solidFill>
          <a:ln cap="flat">
            <a:miter lim="0"/>
            <a:noFill/>
            <a:prstDash val="solid"/>
          </a:ln>
        </p:spPr>
        <p:txBody>
          <a:bodyPr rtlCol="0"/>
          <a:lstStyle/>
          <a:p>
            <a:pPr algn="ctr"/>
            <a:endParaRPr lang="zh-CN" altLang="en-US"/>
          </a:p>
        </p:txBody>
      </p:sp>
      <p:grpSp>
        <p:nvGrpSpPr>
          <p:cNvPr id="28" name="group 28"/>
          <p:cNvGrpSpPr/>
          <p:nvPr/>
        </p:nvGrpSpPr>
        <p:grpSpPr>
          <a:xfrm rot="21600000">
            <a:off x="3850919" y="3298520"/>
            <a:ext cx="1260004" cy="1259992"/>
            <a:chOff x="0" y="0"/>
            <a:chExt cx="1260004" cy="1259992"/>
          </a:xfrm>
        </p:grpSpPr>
        <p:sp>
          <p:nvSpPr>
            <p:cNvPr id="121" name="path"/>
            <p:cNvSpPr/>
            <p:nvPr/>
          </p:nvSpPr>
          <p:spPr>
            <a:xfrm>
              <a:off x="0" y="0"/>
              <a:ext cx="1260004" cy="1259992"/>
            </a:xfrm>
            <a:custGeom>
              <a:avLst/>
              <a:gdLst/>
              <a:ahLst/>
              <a:cxnLst/>
              <a:rect l="0" t="0" r="0" b="0"/>
              <a:pathLst>
                <a:path w="1984" h="1984">
                  <a:moveTo>
                    <a:pt x="0" y="992"/>
                  </a:moveTo>
                  <a:cubicBezTo>
                    <a:pt x="0" y="444"/>
                    <a:pt x="444" y="0"/>
                    <a:pt x="992" y="0"/>
                  </a:cubicBezTo>
                  <a:cubicBezTo>
                    <a:pt x="1540" y="0"/>
                    <a:pt x="1984" y="444"/>
                    <a:pt x="1984" y="992"/>
                  </a:cubicBezTo>
                  <a:cubicBezTo>
                    <a:pt x="1984" y="1540"/>
                    <a:pt x="1540" y="1984"/>
                    <a:pt x="992" y="1984"/>
                  </a:cubicBezTo>
                  <a:cubicBezTo>
                    <a:pt x="444" y="1984"/>
                    <a:pt x="0" y="1540"/>
                    <a:pt x="0" y="992"/>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22" name="path"/>
            <p:cNvSpPr/>
            <p:nvPr/>
          </p:nvSpPr>
          <p:spPr>
            <a:xfrm>
              <a:off x="421614" y="367144"/>
              <a:ext cx="376770" cy="438277"/>
            </a:xfrm>
            <a:custGeom>
              <a:avLst/>
              <a:gdLst/>
              <a:ahLst/>
              <a:cxnLst/>
              <a:rect l="0" t="0" r="0" b="0"/>
              <a:pathLst>
                <a:path w="593" h="690">
                  <a:moveTo>
                    <a:pt x="325" y="370"/>
                  </a:moveTo>
                  <a:cubicBezTo>
                    <a:pt x="569" y="473"/>
                    <a:pt x="569" y="473"/>
                    <a:pt x="569" y="473"/>
                  </a:cubicBezTo>
                  <a:cubicBezTo>
                    <a:pt x="580" y="443"/>
                    <a:pt x="587" y="409"/>
                    <a:pt x="587" y="374"/>
                  </a:cubicBezTo>
                  <a:cubicBezTo>
                    <a:pt x="587" y="264"/>
                    <a:pt x="523" y="170"/>
                    <a:pt x="430" y="126"/>
                  </a:cubicBezTo>
                  <a:lnTo>
                    <a:pt x="325" y="370"/>
                  </a:lnTo>
                </a:path>
                <a:path w="593" h="690">
                  <a:moveTo>
                    <a:pt x="302" y="386"/>
                  </a:moveTo>
                  <a:cubicBezTo>
                    <a:pt x="223" y="80"/>
                    <a:pt x="223" y="80"/>
                    <a:pt x="223" y="80"/>
                  </a:cubicBezTo>
                  <a:cubicBezTo>
                    <a:pt x="94" y="118"/>
                    <a:pt x="0" y="237"/>
                    <a:pt x="0" y="379"/>
                  </a:cubicBezTo>
                  <a:cubicBezTo>
                    <a:pt x="0" y="550"/>
                    <a:pt x="139" y="690"/>
                    <a:pt x="311" y="690"/>
                  </a:cubicBezTo>
                  <a:cubicBezTo>
                    <a:pt x="436" y="690"/>
                    <a:pt x="544" y="616"/>
                    <a:pt x="593" y="510"/>
                  </a:cubicBezTo>
                  <a:lnTo>
                    <a:pt x="302" y="386"/>
                  </a:lnTo>
                </a:path>
                <a:path w="593" h="690">
                  <a:moveTo>
                    <a:pt x="312" y="347"/>
                  </a:moveTo>
                  <a:cubicBezTo>
                    <a:pt x="452" y="27"/>
                    <a:pt x="452" y="27"/>
                    <a:pt x="452" y="27"/>
                  </a:cubicBezTo>
                  <a:cubicBezTo>
                    <a:pt x="408" y="10"/>
                    <a:pt x="360" y="0"/>
                    <a:pt x="309" y="0"/>
                  </a:cubicBezTo>
                  <a:cubicBezTo>
                    <a:pt x="280" y="0"/>
                    <a:pt x="251" y="4"/>
                    <a:pt x="224" y="10"/>
                  </a:cubicBezTo>
                  <a:lnTo>
                    <a:pt x="312" y="347"/>
                  </a:lnTo>
                </a:path>
              </a:pathLst>
            </a:custGeom>
            <a:solidFill>
              <a:srgbClr val="E7E6E6">
                <a:alpha val="100000"/>
              </a:srgbClr>
            </a:solidFill>
            <a:ln cap="flat">
              <a:miter lim="0"/>
              <a:noFill/>
              <a:prstDash val="solid"/>
            </a:ln>
          </p:spPr>
          <p:txBody>
            <a:bodyPr rtlCol="0"/>
            <a:lstStyle/>
            <a:p>
              <a:pPr algn="ctr"/>
              <a:endParaRPr lang="zh-CN" altLang="en-US"/>
            </a:p>
          </p:txBody>
        </p:sp>
      </p:grpSp>
      <p:grpSp>
        <p:nvGrpSpPr>
          <p:cNvPr id="30" name="group 30"/>
          <p:cNvGrpSpPr/>
          <p:nvPr/>
        </p:nvGrpSpPr>
        <p:grpSpPr>
          <a:xfrm rot="21600000">
            <a:off x="7139202" y="3298520"/>
            <a:ext cx="1259992" cy="1259992"/>
            <a:chOff x="0" y="0"/>
            <a:chExt cx="1259992" cy="1259992"/>
          </a:xfrm>
        </p:grpSpPr>
        <p:sp>
          <p:nvSpPr>
            <p:cNvPr id="123" name="path"/>
            <p:cNvSpPr/>
            <p:nvPr/>
          </p:nvSpPr>
          <p:spPr>
            <a:xfrm>
              <a:off x="0" y="0"/>
              <a:ext cx="1259992" cy="1259992"/>
            </a:xfrm>
            <a:custGeom>
              <a:avLst/>
              <a:gdLst/>
              <a:ahLst/>
              <a:cxnLst/>
              <a:rect l="0" t="0" r="0" b="0"/>
              <a:pathLst>
                <a:path w="1984" h="1984">
                  <a:moveTo>
                    <a:pt x="0" y="992"/>
                  </a:moveTo>
                  <a:cubicBezTo>
                    <a:pt x="0" y="444"/>
                    <a:pt x="444" y="0"/>
                    <a:pt x="992" y="0"/>
                  </a:cubicBezTo>
                  <a:cubicBezTo>
                    <a:pt x="1540" y="0"/>
                    <a:pt x="1984" y="444"/>
                    <a:pt x="1984" y="992"/>
                  </a:cubicBezTo>
                  <a:cubicBezTo>
                    <a:pt x="1984" y="1540"/>
                    <a:pt x="1540" y="1984"/>
                    <a:pt x="992" y="1984"/>
                  </a:cubicBezTo>
                  <a:cubicBezTo>
                    <a:pt x="444" y="1984"/>
                    <a:pt x="0" y="1540"/>
                    <a:pt x="0" y="992"/>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24" name="path"/>
            <p:cNvSpPr/>
            <p:nvPr/>
          </p:nvSpPr>
          <p:spPr>
            <a:xfrm>
              <a:off x="416687" y="380022"/>
              <a:ext cx="457758" cy="413181"/>
            </a:xfrm>
            <a:custGeom>
              <a:avLst/>
              <a:gdLst/>
              <a:ahLst/>
              <a:cxnLst/>
              <a:rect l="0" t="0" r="0" b="0"/>
              <a:pathLst>
                <a:path w="720" h="650">
                  <a:moveTo>
                    <a:pt x="501" y="509"/>
                  </a:moveTo>
                  <a:cubicBezTo>
                    <a:pt x="217" y="509"/>
                    <a:pt x="217" y="509"/>
                    <a:pt x="217" y="509"/>
                  </a:cubicBezTo>
                  <a:cubicBezTo>
                    <a:pt x="178" y="509"/>
                    <a:pt x="147" y="540"/>
                    <a:pt x="147" y="579"/>
                  </a:cubicBezTo>
                  <a:cubicBezTo>
                    <a:pt x="147" y="619"/>
                    <a:pt x="178" y="650"/>
                    <a:pt x="217" y="650"/>
                  </a:cubicBezTo>
                  <a:cubicBezTo>
                    <a:pt x="501" y="650"/>
                    <a:pt x="501" y="650"/>
                    <a:pt x="501" y="650"/>
                  </a:cubicBezTo>
                  <a:cubicBezTo>
                    <a:pt x="540" y="650"/>
                    <a:pt x="571" y="619"/>
                    <a:pt x="571" y="579"/>
                  </a:cubicBezTo>
                  <a:cubicBezTo>
                    <a:pt x="571" y="540"/>
                    <a:pt x="540" y="509"/>
                    <a:pt x="501" y="509"/>
                  </a:cubicBezTo>
                </a:path>
                <a:path w="720" h="650">
                  <a:moveTo>
                    <a:pt x="625" y="286"/>
                  </a:moveTo>
                  <a:cubicBezTo>
                    <a:pt x="573" y="286"/>
                    <a:pt x="573" y="286"/>
                    <a:pt x="573" y="286"/>
                  </a:cubicBezTo>
                  <a:cubicBezTo>
                    <a:pt x="573" y="0"/>
                    <a:pt x="573" y="0"/>
                    <a:pt x="573" y="0"/>
                  </a:cubicBezTo>
                  <a:cubicBezTo>
                    <a:pt x="150" y="0"/>
                    <a:pt x="150" y="0"/>
                    <a:pt x="150" y="0"/>
                  </a:cubicBezTo>
                  <a:cubicBezTo>
                    <a:pt x="150" y="286"/>
                    <a:pt x="150" y="286"/>
                    <a:pt x="150" y="286"/>
                  </a:cubicBezTo>
                  <a:cubicBezTo>
                    <a:pt x="95" y="286"/>
                    <a:pt x="95" y="286"/>
                    <a:pt x="95" y="286"/>
                  </a:cubicBezTo>
                  <a:cubicBezTo>
                    <a:pt x="42" y="286"/>
                    <a:pt x="0" y="329"/>
                    <a:pt x="0" y="382"/>
                  </a:cubicBezTo>
                  <a:cubicBezTo>
                    <a:pt x="0" y="511"/>
                    <a:pt x="0" y="511"/>
                    <a:pt x="0" y="511"/>
                  </a:cubicBezTo>
                  <a:cubicBezTo>
                    <a:pt x="0" y="563"/>
                    <a:pt x="42" y="607"/>
                    <a:pt x="95" y="607"/>
                  </a:cubicBezTo>
                  <a:cubicBezTo>
                    <a:pt x="133" y="607"/>
                    <a:pt x="133" y="607"/>
                    <a:pt x="133" y="607"/>
                  </a:cubicBezTo>
                  <a:cubicBezTo>
                    <a:pt x="131" y="599"/>
                    <a:pt x="129" y="589"/>
                    <a:pt x="129" y="580"/>
                  </a:cubicBezTo>
                  <a:cubicBezTo>
                    <a:pt x="129" y="531"/>
                    <a:pt x="169" y="492"/>
                    <a:pt x="217" y="492"/>
                  </a:cubicBezTo>
                  <a:cubicBezTo>
                    <a:pt x="500" y="492"/>
                    <a:pt x="500" y="492"/>
                    <a:pt x="500" y="492"/>
                  </a:cubicBezTo>
                  <a:cubicBezTo>
                    <a:pt x="549" y="492"/>
                    <a:pt x="588" y="531"/>
                    <a:pt x="588" y="580"/>
                  </a:cubicBezTo>
                  <a:cubicBezTo>
                    <a:pt x="588" y="589"/>
                    <a:pt x="587" y="599"/>
                    <a:pt x="584" y="607"/>
                  </a:cubicBezTo>
                  <a:cubicBezTo>
                    <a:pt x="625" y="607"/>
                    <a:pt x="625" y="607"/>
                    <a:pt x="625" y="607"/>
                  </a:cubicBezTo>
                  <a:cubicBezTo>
                    <a:pt x="677" y="607"/>
                    <a:pt x="720" y="563"/>
                    <a:pt x="720" y="511"/>
                  </a:cubicBezTo>
                  <a:cubicBezTo>
                    <a:pt x="720" y="382"/>
                    <a:pt x="720" y="382"/>
                    <a:pt x="720" y="382"/>
                  </a:cubicBezTo>
                  <a:cubicBezTo>
                    <a:pt x="720" y="329"/>
                    <a:pt x="677" y="286"/>
                    <a:pt x="625" y="286"/>
                  </a:cubicBezTo>
                  <a:moveTo>
                    <a:pt x="167" y="17"/>
                  </a:moveTo>
                  <a:cubicBezTo>
                    <a:pt x="555" y="17"/>
                    <a:pt x="555" y="17"/>
                    <a:pt x="555" y="17"/>
                  </a:cubicBezTo>
                  <a:cubicBezTo>
                    <a:pt x="555" y="366"/>
                    <a:pt x="555" y="366"/>
                    <a:pt x="555" y="366"/>
                  </a:cubicBezTo>
                  <a:cubicBezTo>
                    <a:pt x="167" y="366"/>
                    <a:pt x="167" y="366"/>
                    <a:pt x="167" y="366"/>
                  </a:cubicBezTo>
                  <a:lnTo>
                    <a:pt x="167" y="17"/>
                  </a:lnTo>
                  <a:close/>
                  <a:moveTo>
                    <a:pt x="409" y="440"/>
                  </a:moveTo>
                  <a:cubicBezTo>
                    <a:pt x="304" y="440"/>
                    <a:pt x="304" y="440"/>
                    <a:pt x="304" y="440"/>
                  </a:cubicBezTo>
                  <a:cubicBezTo>
                    <a:pt x="300" y="440"/>
                    <a:pt x="296" y="435"/>
                    <a:pt x="296" y="431"/>
                  </a:cubicBezTo>
                  <a:cubicBezTo>
                    <a:pt x="296" y="426"/>
                    <a:pt x="300" y="422"/>
                    <a:pt x="304" y="422"/>
                  </a:cubicBezTo>
                  <a:cubicBezTo>
                    <a:pt x="409" y="422"/>
                    <a:pt x="409" y="422"/>
                    <a:pt x="409" y="422"/>
                  </a:cubicBezTo>
                  <a:cubicBezTo>
                    <a:pt x="414" y="422"/>
                    <a:pt x="417" y="426"/>
                    <a:pt x="417" y="431"/>
                  </a:cubicBezTo>
                  <a:cubicBezTo>
                    <a:pt x="417" y="435"/>
                    <a:pt x="414" y="440"/>
                    <a:pt x="409" y="440"/>
                  </a:cubicBezTo>
                </a:path>
              </a:pathLst>
            </a:custGeom>
            <a:solidFill>
              <a:srgbClr val="E7E6E6">
                <a:alpha val="100000"/>
              </a:srgbClr>
            </a:solidFill>
            <a:ln cap="flat">
              <a:miter lim="0"/>
              <a:noFill/>
              <a:prstDash val="solid"/>
            </a:ln>
          </p:spPr>
          <p:txBody>
            <a:bodyPr rtlCol="0"/>
            <a:lstStyle/>
            <a:p>
              <a:pPr algn="ctr"/>
              <a:endParaRPr lang="zh-CN" altLang="en-US"/>
            </a:p>
          </p:txBody>
        </p:sp>
      </p:grpSp>
      <p:sp>
        <p:nvSpPr>
          <p:cNvPr id="125" name="textbox 125"/>
          <p:cNvSpPr/>
          <p:nvPr/>
        </p:nvSpPr>
        <p:spPr>
          <a:xfrm>
            <a:off x="8991092" y="3444039"/>
            <a:ext cx="2604135" cy="410209"/>
          </a:xfrm>
          <a:prstGeom prst="rect">
            <a:avLst/>
          </a:prstGeom>
        </p:spPr>
        <p:txBody>
          <a:bodyPr vert="horz" wrap="square" lIns="0" tIns="0" rIns="0" bIns="0"/>
          <a:lstStyle/>
          <a:p>
            <a:pPr algn="l" rtl="0" eaLnBrk="0">
              <a:lnSpc>
                <a:spcPct val="83748"/>
              </a:lnSpc>
              <a:tabLst/>
            </a:pPr>
            <a:endParaRPr lang="Arial" altLang="Arial" sz="100" dirty="0"/>
          </a:p>
          <a:p>
            <a:pPr marL="193458" algn="l" rtl="0" eaLnBrk="0">
              <a:lnSpc>
                <a:spcPct val="122000"/>
              </a:lnSpc>
              <a:tabLst>
                <a:tab pos="353695" algn="l"/>
              </a:tabLst>
            </a:pPr>
            <a:r>
              <a:rPr sz="2000" spc="0" dirty="0">
                <a:solidFill>
                  <a:srgbClr val="0563C1">
                    <a:alpha val="100000"/>
                  </a:srgbClr>
                </a:solidFill>
                <a:latin typeface="SimHei"/>
                <a:ea typeface="SimHei"/>
                <a:cs typeface="SimHei"/>
              </a:rPr>
              <a:t>	</a:t>
            </a:r>
            <a:r>
              <a:rPr sz="2000" spc="-80" dirty="0" u="sng">
                <a:solidFill>
                  <a:srgbClr val="0563C1">
                    <a:alpha val="100000"/>
                  </a:srgbClr>
                </a:solidFill>
                <a:latin typeface="SimHei"/>
                <a:ea typeface="SimHei"/>
                <a:cs typeface="SimHei"/>
              </a:rPr>
              <a:t> </a:t>
            </a:r>
            <a:r>
              <a:rPr sz="2000" spc="-80" dirty="0" u="sng">
                <a:solidFill>
                  <a:srgbClr val="0563C1">
                    <a:alpha val="100000"/>
                  </a:srgbClr>
                </a:solidFill>
                <a:ln w="7282" cap="flat" cmpd="sng">
                  <a:solidFill>
                    <a:srgbClr a:val="0563C1">
                      <a:alpha val="100000"/>
                    </a:srgbClr>
                  </a:solidFill>
                  <a:prstDash a:val="solid"/>
                  <a:bevel/>
                </a:ln>
                <a:latin typeface="SimHei"/>
                <a:ea typeface="SimHei"/>
                <a:cs typeface="SimHei"/>
              </a:rPr>
              <a:t>数据包络分析</a:t>
            </a:r>
            <a:r>
              <a:rPr sz="2000" b="1" spc="-80" dirty="0" u="sng">
                <a:solidFill>
                  <a:srgbClr val="0563C1">
                    <a:alpha val="100000"/>
                  </a:srgbClr>
                </a:solidFill>
                <a:latin typeface="Arial"/>
                <a:ea typeface="Arial"/>
                <a:cs typeface="Arial"/>
              </a:rPr>
              <a:t>(DE</a:t>
            </a:r>
            <a:r>
              <a:rPr sz="2000" b="1" spc="-60" dirty="0" u="sng">
                <a:solidFill>
                  <a:srgbClr val="0563C1">
                    <a:alpha val="100000"/>
                  </a:srgbClr>
                </a:solidFill>
                <a:latin typeface="Arial"/>
                <a:ea typeface="Arial"/>
                <a:cs typeface="Arial"/>
              </a:rPr>
              <a:t>A</a:t>
            </a:r>
            <a:r>
              <a:rPr sz="2000" b="1" spc="-80" dirty="0" u="sng">
                <a:solidFill>
                  <a:srgbClr val="0563C1">
                    <a:alpha val="100000"/>
                  </a:srgbClr>
                </a:solidFill>
                <a:latin typeface="Arial"/>
                <a:ea typeface="Arial"/>
                <a:cs typeface="Arial"/>
              </a:rPr>
              <a:t>)</a:t>
            </a:r>
            <a:endParaRPr lang="Arial" altLang="Arial" sz="2000" dirty="0"/>
          </a:p>
        </p:txBody>
      </p:sp>
      <p:sp>
        <p:nvSpPr>
          <p:cNvPr id="126" name="path"/>
          <p:cNvSpPr/>
          <p:nvPr/>
        </p:nvSpPr>
        <p:spPr>
          <a:xfrm>
            <a:off x="9003792" y="3538689"/>
            <a:ext cx="180758" cy="180009"/>
          </a:xfrm>
          <a:custGeom>
            <a:avLst/>
            <a:gdLst/>
            <a:ahLst/>
            <a:cxnLst/>
            <a:rect l="0" t="0" r="0" b="0"/>
            <a:pathLst>
              <a:path w="284" h="283">
                <a:moveTo>
                  <a:pt x="0" y="141"/>
                </a:moveTo>
                <a:cubicBezTo>
                  <a:pt x="1" y="63"/>
                  <a:pt x="64" y="0"/>
                  <a:pt x="142" y="0"/>
                </a:cubicBezTo>
                <a:cubicBezTo>
                  <a:pt x="221" y="0"/>
                  <a:pt x="284" y="63"/>
                  <a:pt x="284" y="141"/>
                </a:cubicBezTo>
                <a:cubicBezTo>
                  <a:pt x="284" y="220"/>
                  <a:pt x="221" y="283"/>
                  <a:pt x="142" y="283"/>
                </a:cubicBezTo>
                <a:cubicBezTo>
                  <a:pt x="64" y="283"/>
                  <a:pt x="1" y="220"/>
                  <a:pt x="0" y="141"/>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27" name="textbox 127"/>
          <p:cNvSpPr/>
          <p:nvPr/>
        </p:nvSpPr>
        <p:spPr>
          <a:xfrm>
            <a:off x="8991092" y="5535361"/>
            <a:ext cx="2103754" cy="436880"/>
          </a:xfrm>
          <a:prstGeom prst="rect">
            <a:avLst/>
          </a:prstGeom>
        </p:spPr>
        <p:txBody>
          <a:bodyPr vert="horz" wrap="square" lIns="0" tIns="0" rIns="0" bIns="0"/>
          <a:lstStyle/>
          <a:p>
            <a:pPr algn="l" rtl="0" eaLnBrk="0">
              <a:lnSpc>
                <a:spcPct val="78733"/>
              </a:lnSpc>
              <a:tabLst/>
            </a:pPr>
            <a:endParaRPr lang="Arial" altLang="Arial" sz="100" dirty="0"/>
          </a:p>
          <a:p>
            <a:pPr marL="193458" algn="l" rtl="0" eaLnBrk="0">
              <a:lnSpc>
                <a:spcPct val="131000"/>
              </a:lnSpc>
              <a:tabLst>
                <a:tab pos="353695" algn="l"/>
              </a:tabLst>
            </a:pPr>
            <a:r>
              <a:rPr sz="2000" spc="0" dirty="0">
                <a:solidFill>
                  <a:srgbClr val="0563C1">
                    <a:alpha val="100000"/>
                  </a:srgbClr>
                </a:solidFill>
                <a:latin typeface="Arial"/>
                <a:ea typeface="Arial"/>
                <a:cs typeface="Arial"/>
              </a:rPr>
              <a:t>	</a:t>
            </a:r>
            <a:r>
              <a:rPr sz="2000" spc="-60" dirty="0" u="sng">
                <a:solidFill>
                  <a:srgbClr val="0563C1">
                    <a:alpha val="100000"/>
                  </a:srgbClr>
                </a:solidFill>
                <a:latin typeface="Arial"/>
                <a:ea typeface="Arial"/>
                <a:cs typeface="Arial"/>
              </a:rPr>
              <a:t> </a:t>
            </a:r>
            <a:r>
              <a:rPr sz="2000" b="1" spc="-60" dirty="0" u="sng">
                <a:solidFill>
                  <a:srgbClr val="0563C1">
                    <a:alpha val="100000"/>
                  </a:srgbClr>
                </a:solidFill>
                <a:latin typeface="Arial"/>
                <a:ea typeface="Arial"/>
                <a:cs typeface="Arial"/>
              </a:rPr>
              <a:t>PageRa</a:t>
            </a:r>
            <a:r>
              <a:rPr sz="2000" b="1" spc="-20" dirty="0" u="sng">
                <a:solidFill>
                  <a:srgbClr val="0563C1">
                    <a:alpha val="100000"/>
                  </a:srgbClr>
                </a:solidFill>
                <a:latin typeface="Arial"/>
                <a:ea typeface="Arial"/>
                <a:cs typeface="Arial"/>
              </a:rPr>
              <a:t>n</a:t>
            </a:r>
            <a:r>
              <a:rPr sz="2000" b="1" spc="0" dirty="0" u="sng">
                <a:solidFill>
                  <a:srgbClr val="0563C1">
                    <a:alpha val="100000"/>
                  </a:srgbClr>
                </a:solidFill>
                <a:latin typeface="Arial"/>
                <a:ea typeface="Arial"/>
                <a:cs typeface="Arial"/>
              </a:rPr>
              <a:t>k</a:t>
            </a:r>
            <a:r>
              <a:rPr sz="2000" spc="-60" dirty="0" u="sng">
                <a:solidFill>
                  <a:srgbClr val="0563C1">
                    <a:alpha val="100000"/>
                  </a:srgbClr>
                </a:solidFill>
                <a:ln w="7282" cap="flat" cmpd="sng">
                  <a:solidFill>
                    <a:srgbClr a:val="0563C1">
                      <a:alpha val="100000"/>
                    </a:srgbClr>
                  </a:solidFill>
                  <a:prstDash a:val="solid"/>
                  <a:bevel/>
                </a:ln>
                <a:latin typeface="SimHei"/>
                <a:ea typeface="SimHei"/>
                <a:cs typeface="SimHei"/>
              </a:rPr>
              <a:t>算法</a:t>
            </a:r>
            <a:endParaRPr lang="SimHei" altLang="SimHei" sz="2000" dirty="0"/>
          </a:p>
        </p:txBody>
      </p:sp>
      <p:sp>
        <p:nvSpPr>
          <p:cNvPr id="128" name="path"/>
          <p:cNvSpPr/>
          <p:nvPr/>
        </p:nvSpPr>
        <p:spPr>
          <a:xfrm>
            <a:off x="9003792" y="5620410"/>
            <a:ext cx="180758" cy="179997"/>
          </a:xfrm>
          <a:custGeom>
            <a:avLst/>
            <a:gdLst/>
            <a:ahLst/>
            <a:cxnLst/>
            <a:rect l="0" t="0" r="0" b="0"/>
            <a:pathLst>
              <a:path w="284" h="283">
                <a:moveTo>
                  <a:pt x="0" y="141"/>
                </a:moveTo>
                <a:cubicBezTo>
                  <a:pt x="1" y="63"/>
                  <a:pt x="64" y="0"/>
                  <a:pt x="142" y="0"/>
                </a:cubicBezTo>
                <a:cubicBezTo>
                  <a:pt x="221" y="0"/>
                  <a:pt x="284" y="63"/>
                  <a:pt x="284" y="141"/>
                </a:cubicBezTo>
                <a:cubicBezTo>
                  <a:pt x="284" y="220"/>
                  <a:pt x="221" y="283"/>
                  <a:pt x="142" y="283"/>
                </a:cubicBezTo>
                <a:cubicBezTo>
                  <a:pt x="64" y="283"/>
                  <a:pt x="1" y="220"/>
                  <a:pt x="0" y="141"/>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29" name="textbox 129"/>
          <p:cNvSpPr/>
          <p:nvPr/>
        </p:nvSpPr>
        <p:spPr>
          <a:xfrm>
            <a:off x="8812593" y="6467982"/>
            <a:ext cx="3214370" cy="272415"/>
          </a:xfrm>
          <a:prstGeom prst="rect">
            <a:avLst/>
          </a:prstGeom>
        </p:spPr>
        <p:txBody>
          <a:bodyPr vert="horz" wrap="square" lIns="0" tIns="0" rIns="0" bIns="0"/>
          <a:lstStyle/>
          <a:p>
            <a:pPr algn="l" rtl="0" eaLnBrk="0">
              <a:lnSpc>
                <a:spcPct val="156000"/>
              </a:lnSpc>
              <a:tabLst/>
            </a:pPr>
            <a:endParaRPr lang="Arial" altLang="Arial" sz="100" dirty="0"/>
          </a:p>
          <a:p>
            <a:pPr marL="12700" algn="l" rtl="0" eaLnBrk="0">
              <a:lnSpc>
                <a:spcPct val="91000"/>
              </a:lnSpc>
              <a:spcBef>
                <a:spcPts val="1"/>
              </a:spcBef>
              <a:tabLst/>
            </a:pPr>
            <a:r>
              <a:rPr sz="1700" spc="110" dirty="0">
                <a:solidFill>
                  <a:srgbClr val="000000">
                    <a:alpha val="100000"/>
                  </a:srgbClr>
                </a:solidFill>
                <a:latin typeface="DengXian"/>
                <a:ea typeface="DengXian"/>
                <a:cs typeface="DengXian"/>
              </a:rPr>
              <a:t>大连理工大学开发区校</a:t>
            </a:r>
            <a:r>
              <a:rPr sz="1700" spc="110" dirty="0">
                <a:solidFill>
                  <a:srgbClr val="000000">
                    <a:alpha val="100000"/>
                  </a:srgbClr>
                </a:solidFill>
                <a:latin typeface="DengXian"/>
                <a:ea typeface="DengXian"/>
                <a:cs typeface="DengXian"/>
              </a:rPr>
              <a:t>   </a:t>
            </a:r>
            <a:r>
              <a:rPr sz="1700" spc="110" dirty="0">
                <a:solidFill>
                  <a:srgbClr val="000000">
                    <a:alpha val="100000"/>
                  </a:srgbClr>
                </a:solidFill>
                <a:latin typeface="DengXian"/>
                <a:ea typeface="DengXian"/>
                <a:cs typeface="DengXian"/>
              </a:rPr>
              <a:t>数</a:t>
            </a:r>
            <a:r>
              <a:rPr sz="1700" spc="60" dirty="0">
                <a:solidFill>
                  <a:srgbClr val="000000">
                    <a:alpha val="100000"/>
                  </a:srgbClr>
                </a:solidFill>
                <a:latin typeface="DengXian"/>
                <a:ea typeface="DengXian"/>
                <a:cs typeface="DengXian"/>
              </a:rPr>
              <a:t>模</a:t>
            </a:r>
            <a:r>
              <a:rPr sz="1700" spc="0" dirty="0">
                <a:solidFill>
                  <a:srgbClr val="000000">
                    <a:alpha val="100000"/>
                  </a:srgbClr>
                </a:solidFill>
                <a:latin typeface="DengXian"/>
                <a:ea typeface="DengXian"/>
                <a:cs typeface="DengXian"/>
              </a:rPr>
              <a:t>组</a:t>
            </a:r>
            <a:endParaRPr lang="DengXian" altLang="DengXian" sz="1700" dirty="0"/>
          </a:p>
        </p:txBody>
      </p:sp>
      <p:pic>
        <p:nvPicPr>
          <p:cNvPr id="130" name="picture 130"/>
          <p:cNvPicPr>
            <a:picLocks noChangeAspect="1"/>
          </p:cNvPicPr>
          <p:nvPr/>
        </p:nvPicPr>
        <p:blipFill>
          <a:blip r:embed="rId5"/>
          <a:stretch>
            <a:fillRect/>
          </a:stretch>
        </p:blipFill>
        <p:spPr>
          <a:xfrm rot="21600000">
            <a:off x="11110061" y="6480682"/>
            <a:ext cx="217944" cy="216141"/>
          </a:xfrm>
          <a:prstGeom prst="rect">
            <a:avLst/>
          </a:prstGeom>
        </p:spPr>
      </p:pic>
      <p:sp>
        <p:nvSpPr>
          <p:cNvPr id="131" name="textbox 131"/>
          <p:cNvSpPr/>
          <p:nvPr/>
        </p:nvSpPr>
        <p:spPr>
          <a:xfrm>
            <a:off x="8991092" y="4587494"/>
            <a:ext cx="2153285" cy="330834"/>
          </a:xfrm>
          <a:prstGeom prst="rect">
            <a:avLst/>
          </a:prstGeom>
        </p:spPr>
        <p:txBody>
          <a:bodyPr vert="horz" wrap="square" lIns="0" tIns="0" rIns="0" bIns="0"/>
          <a:lstStyle/>
          <a:p>
            <a:pPr algn="l" rtl="0" eaLnBrk="0">
              <a:lnSpc>
                <a:spcPct val="83599"/>
              </a:lnSpc>
              <a:tabLst/>
            </a:pPr>
            <a:endParaRPr lang="Arial" altLang="Arial" sz="100" dirty="0"/>
          </a:p>
          <a:p>
            <a:pPr marL="193458" algn="l" rtl="0" eaLnBrk="0">
              <a:lnSpc>
                <a:spcPct val="96000"/>
              </a:lnSpc>
              <a:tabLst>
                <a:tab pos="353695" algn="l"/>
              </a:tabLst>
            </a:pPr>
            <a:r>
              <a:rPr sz="2000" spc="0" dirty="0">
                <a:solidFill>
                  <a:srgbClr val="0563C1">
                    <a:alpha val="100000"/>
                  </a:srgbClr>
                </a:solidFill>
                <a:latin typeface="SimHei"/>
                <a:ea typeface="SimHei"/>
                <a:cs typeface="SimHei"/>
              </a:rPr>
              <a:t>	</a:t>
            </a:r>
            <a:r>
              <a:rPr sz="2000" spc="-120" dirty="0" u="sng">
                <a:solidFill>
                  <a:srgbClr val="0563C1">
                    <a:alpha val="100000"/>
                  </a:srgbClr>
                </a:solidFill>
                <a:latin typeface="SimHei"/>
                <a:ea typeface="SimHei"/>
                <a:cs typeface="SimHei"/>
              </a:rPr>
              <a:t> </a:t>
            </a:r>
            <a:r>
              <a:rPr sz="2000" spc="-120" dirty="0" u="sng">
                <a:solidFill>
                  <a:srgbClr val="0563C1">
                    <a:alpha val="100000"/>
                  </a:srgbClr>
                </a:solidFill>
                <a:ln w="7282" cap="flat" cmpd="sng">
                  <a:solidFill>
                    <a:srgbClr a:val="0563C1">
                      <a:alpha val="100000"/>
                    </a:srgbClr>
                  </a:solidFill>
                  <a:prstDash a:val="solid"/>
                  <a:bevel/>
                </a:ln>
                <a:latin typeface="SimHei"/>
                <a:ea typeface="SimHei"/>
                <a:cs typeface="SimHei"/>
              </a:rPr>
              <a:t>灰色关联分析</a:t>
            </a:r>
            <a:r>
              <a:rPr sz="2000" spc="-100" dirty="0" u="sng">
                <a:solidFill>
                  <a:srgbClr val="0563C1">
                    <a:alpha val="100000"/>
                  </a:srgbClr>
                </a:solidFill>
                <a:ln w="7282" cap="flat" cmpd="sng">
                  <a:solidFill>
                    <a:srgbClr a:val="0563C1">
                      <a:alpha val="100000"/>
                    </a:srgbClr>
                  </a:solidFill>
                  <a:prstDash a:val="solid"/>
                  <a:bevel/>
                </a:ln>
                <a:latin typeface="SimHei"/>
                <a:ea typeface="SimHei"/>
                <a:cs typeface="SimHei"/>
              </a:rPr>
              <a:t>法</a:t>
            </a:r>
            <a:endParaRPr lang="SimHei" altLang="SimHei" sz="2000" dirty="0"/>
          </a:p>
        </p:txBody>
      </p:sp>
      <p:sp>
        <p:nvSpPr>
          <p:cNvPr id="132" name="path"/>
          <p:cNvSpPr/>
          <p:nvPr/>
        </p:nvSpPr>
        <p:spPr>
          <a:xfrm>
            <a:off x="9003792" y="4623904"/>
            <a:ext cx="180758" cy="179997"/>
          </a:xfrm>
          <a:custGeom>
            <a:avLst/>
            <a:gdLst/>
            <a:ahLst/>
            <a:cxnLst/>
            <a:rect l="0" t="0" r="0" b="0"/>
            <a:pathLst>
              <a:path w="284" h="283">
                <a:moveTo>
                  <a:pt x="0" y="141"/>
                </a:moveTo>
                <a:cubicBezTo>
                  <a:pt x="1" y="63"/>
                  <a:pt x="64" y="0"/>
                  <a:pt x="142" y="0"/>
                </a:cubicBezTo>
                <a:cubicBezTo>
                  <a:pt x="221" y="0"/>
                  <a:pt x="284" y="63"/>
                  <a:pt x="284" y="141"/>
                </a:cubicBezTo>
                <a:cubicBezTo>
                  <a:pt x="284" y="220"/>
                  <a:pt x="221" y="283"/>
                  <a:pt x="142" y="283"/>
                </a:cubicBezTo>
                <a:cubicBezTo>
                  <a:pt x="64" y="283"/>
                  <a:pt x="1" y="220"/>
                  <a:pt x="0" y="141"/>
                </a:cubicBezTo>
              </a:path>
            </a:pathLst>
          </a:custGeom>
          <a:solidFill>
            <a:srgbClr val="003970">
              <a:alpha val="100000"/>
            </a:srgbClr>
          </a:solidFill>
          <a:ln cap="flat">
            <a:miter lim="0"/>
            <a:noFill/>
            <a:prstDash val="solid"/>
          </a:ln>
        </p:spPr>
        <p:txBody>
          <a:bodyPr rtlCol="0"/>
          <a:lstStyle/>
          <a:p>
            <a:pPr algn="ctr"/>
            <a:endParaRPr lang="zh-CN" altLang="en-US"/>
          </a:p>
        </p:txBody>
      </p:sp>
      <p:pic>
        <p:nvPicPr>
          <p:cNvPr id="133" name="picture 133"/>
          <p:cNvPicPr>
            <a:picLocks noChangeAspect="1"/>
          </p:cNvPicPr>
          <p:nvPr/>
        </p:nvPicPr>
        <p:blipFill>
          <a:blip r:embed="rId6"/>
          <a:stretch>
            <a:fillRect/>
          </a:stretch>
        </p:blipFill>
        <p:spPr>
          <a:xfrm rot="21600000">
            <a:off x="530352" y="416052"/>
            <a:ext cx="774191" cy="690371"/>
          </a:xfrm>
          <a:prstGeom prst="rect">
            <a:avLst/>
          </a:prstGeom>
        </p:spPr>
      </p:pic>
      <p:sp>
        <p:nvSpPr>
          <p:cNvPr id="134" name="textbox 134"/>
          <p:cNvSpPr/>
          <p:nvPr/>
        </p:nvSpPr>
        <p:spPr>
          <a:xfrm>
            <a:off x="1225778" y="629932"/>
            <a:ext cx="1847214"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综合评价方法种</a:t>
            </a:r>
            <a:r>
              <a:rPr sz="1700" spc="40" dirty="0">
                <a:solidFill>
                  <a:srgbClr val="000000">
                    <a:alpha val="100000"/>
                  </a:srgbClr>
                </a:solidFill>
                <a:latin typeface="SimHei"/>
                <a:ea typeface="SimHei"/>
                <a:cs typeface="SimHei"/>
              </a:rPr>
              <a:t>类</a:t>
            </a:r>
            <a:endParaRPr lang="SimHei" altLang="SimHei" sz="1700" dirty="0"/>
          </a:p>
        </p:txBody>
      </p:sp>
      <p:sp>
        <p:nvSpPr>
          <p:cNvPr id="135" name="path"/>
          <p:cNvSpPr/>
          <p:nvPr/>
        </p:nvSpPr>
        <p:spPr>
          <a:xfrm>
            <a:off x="6724840" y="5100573"/>
            <a:ext cx="429107" cy="429107"/>
          </a:xfrm>
          <a:custGeom>
            <a:avLst/>
            <a:gdLst/>
            <a:ahLst/>
            <a:cxnLst/>
            <a:rect l="0" t="0" r="0" b="0"/>
            <a:pathLst>
              <a:path w="675" h="675">
                <a:moveTo>
                  <a:pt x="337" y="0"/>
                </a:moveTo>
                <a:cubicBezTo>
                  <a:pt x="153" y="0"/>
                  <a:pt x="0" y="153"/>
                  <a:pt x="0" y="337"/>
                </a:cubicBezTo>
                <a:cubicBezTo>
                  <a:pt x="0" y="522"/>
                  <a:pt x="153" y="675"/>
                  <a:pt x="337" y="675"/>
                </a:cubicBezTo>
                <a:cubicBezTo>
                  <a:pt x="527" y="675"/>
                  <a:pt x="675" y="522"/>
                  <a:pt x="675" y="337"/>
                </a:cubicBezTo>
                <a:cubicBezTo>
                  <a:pt x="675" y="153"/>
                  <a:pt x="527" y="0"/>
                  <a:pt x="337" y="0"/>
                </a:cubicBezTo>
                <a:moveTo>
                  <a:pt x="369" y="633"/>
                </a:moveTo>
                <a:cubicBezTo>
                  <a:pt x="369" y="564"/>
                  <a:pt x="369" y="564"/>
                  <a:pt x="369" y="564"/>
                </a:cubicBezTo>
                <a:cubicBezTo>
                  <a:pt x="364" y="564"/>
                  <a:pt x="358" y="564"/>
                  <a:pt x="353" y="564"/>
                </a:cubicBezTo>
                <a:cubicBezTo>
                  <a:pt x="353" y="496"/>
                  <a:pt x="353" y="496"/>
                  <a:pt x="353" y="496"/>
                </a:cubicBezTo>
                <a:cubicBezTo>
                  <a:pt x="348" y="496"/>
                  <a:pt x="343" y="501"/>
                  <a:pt x="337" y="501"/>
                </a:cubicBezTo>
                <a:cubicBezTo>
                  <a:pt x="337" y="501"/>
                  <a:pt x="332" y="496"/>
                  <a:pt x="327" y="496"/>
                </a:cubicBezTo>
                <a:cubicBezTo>
                  <a:pt x="327" y="564"/>
                  <a:pt x="327" y="564"/>
                  <a:pt x="327" y="564"/>
                </a:cubicBezTo>
                <a:cubicBezTo>
                  <a:pt x="322" y="564"/>
                  <a:pt x="316" y="564"/>
                  <a:pt x="311" y="564"/>
                </a:cubicBezTo>
                <a:cubicBezTo>
                  <a:pt x="311" y="633"/>
                  <a:pt x="311" y="633"/>
                  <a:pt x="311" y="633"/>
                </a:cubicBezTo>
                <a:cubicBezTo>
                  <a:pt x="168" y="622"/>
                  <a:pt x="58" y="506"/>
                  <a:pt x="42" y="369"/>
                </a:cubicBezTo>
                <a:cubicBezTo>
                  <a:pt x="116" y="369"/>
                  <a:pt x="116" y="369"/>
                  <a:pt x="116" y="369"/>
                </a:cubicBezTo>
                <a:cubicBezTo>
                  <a:pt x="116" y="364"/>
                  <a:pt x="116" y="353"/>
                  <a:pt x="116" y="348"/>
                </a:cubicBezTo>
                <a:cubicBezTo>
                  <a:pt x="179" y="348"/>
                  <a:pt x="179" y="348"/>
                  <a:pt x="179" y="348"/>
                </a:cubicBezTo>
                <a:cubicBezTo>
                  <a:pt x="179" y="348"/>
                  <a:pt x="179" y="343"/>
                  <a:pt x="179" y="337"/>
                </a:cubicBezTo>
                <a:cubicBezTo>
                  <a:pt x="179" y="332"/>
                  <a:pt x="179" y="332"/>
                  <a:pt x="179" y="327"/>
                </a:cubicBezTo>
                <a:cubicBezTo>
                  <a:pt x="116" y="327"/>
                  <a:pt x="116" y="327"/>
                  <a:pt x="116" y="327"/>
                </a:cubicBezTo>
                <a:cubicBezTo>
                  <a:pt x="116" y="322"/>
                  <a:pt x="116" y="316"/>
                  <a:pt x="116" y="306"/>
                </a:cubicBezTo>
                <a:cubicBezTo>
                  <a:pt x="42" y="306"/>
                  <a:pt x="42" y="306"/>
                  <a:pt x="42" y="306"/>
                </a:cubicBezTo>
                <a:cubicBezTo>
                  <a:pt x="58" y="168"/>
                  <a:pt x="168" y="58"/>
                  <a:pt x="311" y="42"/>
                </a:cubicBezTo>
                <a:cubicBezTo>
                  <a:pt x="311" y="116"/>
                  <a:pt x="311" y="116"/>
                  <a:pt x="311" y="116"/>
                </a:cubicBezTo>
                <a:cubicBezTo>
                  <a:pt x="316" y="110"/>
                  <a:pt x="322" y="110"/>
                  <a:pt x="327" y="110"/>
                </a:cubicBezTo>
                <a:cubicBezTo>
                  <a:pt x="327" y="179"/>
                  <a:pt x="327" y="179"/>
                  <a:pt x="327" y="179"/>
                </a:cubicBezTo>
                <a:cubicBezTo>
                  <a:pt x="332" y="179"/>
                  <a:pt x="337" y="179"/>
                  <a:pt x="337" y="179"/>
                </a:cubicBezTo>
                <a:cubicBezTo>
                  <a:pt x="343" y="179"/>
                  <a:pt x="348" y="179"/>
                  <a:pt x="353" y="179"/>
                </a:cubicBezTo>
                <a:cubicBezTo>
                  <a:pt x="353" y="110"/>
                  <a:pt x="353" y="110"/>
                  <a:pt x="353" y="110"/>
                </a:cubicBezTo>
                <a:cubicBezTo>
                  <a:pt x="358" y="110"/>
                  <a:pt x="364" y="110"/>
                  <a:pt x="369" y="116"/>
                </a:cubicBezTo>
                <a:cubicBezTo>
                  <a:pt x="369" y="42"/>
                  <a:pt x="369" y="42"/>
                  <a:pt x="369" y="42"/>
                </a:cubicBezTo>
                <a:cubicBezTo>
                  <a:pt x="512" y="58"/>
                  <a:pt x="622" y="168"/>
                  <a:pt x="638" y="306"/>
                </a:cubicBezTo>
                <a:cubicBezTo>
                  <a:pt x="564" y="306"/>
                  <a:pt x="564" y="306"/>
                  <a:pt x="564" y="306"/>
                </a:cubicBezTo>
                <a:cubicBezTo>
                  <a:pt x="564" y="316"/>
                  <a:pt x="564" y="322"/>
                  <a:pt x="564" y="327"/>
                </a:cubicBezTo>
                <a:cubicBezTo>
                  <a:pt x="501" y="327"/>
                  <a:pt x="501" y="327"/>
                  <a:pt x="501" y="327"/>
                </a:cubicBezTo>
                <a:cubicBezTo>
                  <a:pt x="501" y="332"/>
                  <a:pt x="501" y="332"/>
                  <a:pt x="501" y="337"/>
                </a:cubicBezTo>
                <a:cubicBezTo>
                  <a:pt x="501" y="343"/>
                  <a:pt x="501" y="348"/>
                  <a:pt x="501" y="348"/>
                </a:cubicBezTo>
                <a:cubicBezTo>
                  <a:pt x="564" y="348"/>
                  <a:pt x="564" y="348"/>
                  <a:pt x="564" y="348"/>
                </a:cubicBezTo>
                <a:cubicBezTo>
                  <a:pt x="564" y="353"/>
                  <a:pt x="564" y="364"/>
                  <a:pt x="564" y="369"/>
                </a:cubicBezTo>
                <a:cubicBezTo>
                  <a:pt x="638" y="369"/>
                  <a:pt x="638" y="369"/>
                  <a:pt x="638" y="369"/>
                </a:cubicBezTo>
                <a:cubicBezTo>
                  <a:pt x="622" y="506"/>
                  <a:pt x="512" y="622"/>
                  <a:pt x="369" y="633"/>
                </a:cubicBezTo>
              </a:path>
              <a:path w="675" h="675">
                <a:moveTo>
                  <a:pt x="359" y="391"/>
                </a:moveTo>
                <a:cubicBezTo>
                  <a:pt x="359" y="381"/>
                  <a:pt x="359" y="381"/>
                  <a:pt x="359" y="381"/>
                </a:cubicBezTo>
                <a:cubicBezTo>
                  <a:pt x="380" y="365"/>
                  <a:pt x="396" y="327"/>
                  <a:pt x="396" y="301"/>
                </a:cubicBezTo>
                <a:cubicBezTo>
                  <a:pt x="396" y="258"/>
                  <a:pt x="364" y="242"/>
                  <a:pt x="338" y="242"/>
                </a:cubicBezTo>
                <a:cubicBezTo>
                  <a:pt x="322" y="242"/>
                  <a:pt x="285" y="258"/>
                  <a:pt x="285" y="301"/>
                </a:cubicBezTo>
                <a:cubicBezTo>
                  <a:pt x="285" y="327"/>
                  <a:pt x="301" y="365"/>
                  <a:pt x="322" y="381"/>
                </a:cubicBezTo>
                <a:cubicBezTo>
                  <a:pt x="322" y="391"/>
                  <a:pt x="322" y="391"/>
                  <a:pt x="322" y="391"/>
                </a:cubicBezTo>
                <a:cubicBezTo>
                  <a:pt x="270" y="391"/>
                  <a:pt x="227" y="418"/>
                  <a:pt x="212" y="450"/>
                </a:cubicBezTo>
                <a:cubicBezTo>
                  <a:pt x="248" y="466"/>
                  <a:pt x="291" y="476"/>
                  <a:pt x="338" y="476"/>
                </a:cubicBezTo>
                <a:cubicBezTo>
                  <a:pt x="391" y="476"/>
                  <a:pt x="433" y="466"/>
                  <a:pt x="470" y="450"/>
                </a:cubicBezTo>
                <a:cubicBezTo>
                  <a:pt x="454" y="418"/>
                  <a:pt x="412" y="391"/>
                  <a:pt x="359" y="391"/>
                </a:cubicBezTo>
              </a:path>
              <a:path w="675" h="675">
                <a:moveTo>
                  <a:pt x="448" y="359"/>
                </a:moveTo>
                <a:cubicBezTo>
                  <a:pt x="448" y="354"/>
                  <a:pt x="448" y="354"/>
                  <a:pt x="448" y="354"/>
                </a:cubicBezTo>
                <a:cubicBezTo>
                  <a:pt x="469" y="343"/>
                  <a:pt x="480" y="312"/>
                  <a:pt x="480" y="285"/>
                </a:cubicBezTo>
                <a:cubicBezTo>
                  <a:pt x="480" y="254"/>
                  <a:pt x="454" y="238"/>
                  <a:pt x="432" y="238"/>
                </a:cubicBezTo>
                <a:cubicBezTo>
                  <a:pt x="422" y="238"/>
                  <a:pt x="406" y="243"/>
                  <a:pt x="396" y="259"/>
                </a:cubicBezTo>
                <a:cubicBezTo>
                  <a:pt x="406" y="269"/>
                  <a:pt x="411" y="280"/>
                  <a:pt x="411" y="301"/>
                </a:cubicBezTo>
                <a:cubicBezTo>
                  <a:pt x="411" y="312"/>
                  <a:pt x="406" y="322"/>
                  <a:pt x="401" y="338"/>
                </a:cubicBezTo>
                <a:cubicBezTo>
                  <a:pt x="406" y="343"/>
                  <a:pt x="411" y="348"/>
                  <a:pt x="417" y="354"/>
                </a:cubicBezTo>
                <a:cubicBezTo>
                  <a:pt x="417" y="359"/>
                  <a:pt x="417" y="359"/>
                  <a:pt x="417" y="359"/>
                </a:cubicBezTo>
                <a:cubicBezTo>
                  <a:pt x="406" y="359"/>
                  <a:pt x="396" y="364"/>
                  <a:pt x="391" y="364"/>
                </a:cubicBezTo>
                <a:cubicBezTo>
                  <a:pt x="385" y="369"/>
                  <a:pt x="380" y="375"/>
                  <a:pt x="380" y="380"/>
                </a:cubicBezTo>
                <a:cubicBezTo>
                  <a:pt x="422" y="385"/>
                  <a:pt x="454" y="406"/>
                  <a:pt x="469" y="433"/>
                </a:cubicBezTo>
                <a:cubicBezTo>
                  <a:pt x="495" y="427"/>
                  <a:pt x="522" y="422"/>
                  <a:pt x="537" y="411"/>
                </a:cubicBezTo>
                <a:cubicBezTo>
                  <a:pt x="527" y="385"/>
                  <a:pt x="495" y="364"/>
                  <a:pt x="448" y="359"/>
                </a:cubicBezTo>
              </a:path>
              <a:path w="675" h="675">
                <a:moveTo>
                  <a:pt x="301" y="380"/>
                </a:moveTo>
                <a:cubicBezTo>
                  <a:pt x="301" y="375"/>
                  <a:pt x="296" y="369"/>
                  <a:pt x="291" y="364"/>
                </a:cubicBezTo>
                <a:cubicBezTo>
                  <a:pt x="286" y="364"/>
                  <a:pt x="275" y="359"/>
                  <a:pt x="265" y="359"/>
                </a:cubicBezTo>
                <a:cubicBezTo>
                  <a:pt x="265" y="354"/>
                  <a:pt x="265" y="354"/>
                  <a:pt x="265" y="354"/>
                </a:cubicBezTo>
                <a:cubicBezTo>
                  <a:pt x="270" y="348"/>
                  <a:pt x="275" y="343"/>
                  <a:pt x="280" y="338"/>
                </a:cubicBezTo>
                <a:cubicBezTo>
                  <a:pt x="275" y="322"/>
                  <a:pt x="270" y="312"/>
                  <a:pt x="270" y="301"/>
                </a:cubicBezTo>
                <a:cubicBezTo>
                  <a:pt x="270" y="280"/>
                  <a:pt x="275" y="269"/>
                  <a:pt x="286" y="259"/>
                </a:cubicBezTo>
                <a:cubicBezTo>
                  <a:pt x="275" y="243"/>
                  <a:pt x="259" y="238"/>
                  <a:pt x="249" y="238"/>
                </a:cubicBezTo>
                <a:cubicBezTo>
                  <a:pt x="228" y="238"/>
                  <a:pt x="202" y="254"/>
                  <a:pt x="202" y="285"/>
                </a:cubicBezTo>
                <a:cubicBezTo>
                  <a:pt x="202" y="312"/>
                  <a:pt x="212" y="343"/>
                  <a:pt x="233" y="354"/>
                </a:cubicBezTo>
                <a:cubicBezTo>
                  <a:pt x="233" y="359"/>
                  <a:pt x="233" y="359"/>
                  <a:pt x="233" y="359"/>
                </a:cubicBezTo>
                <a:cubicBezTo>
                  <a:pt x="186" y="364"/>
                  <a:pt x="154" y="385"/>
                  <a:pt x="144" y="411"/>
                </a:cubicBezTo>
                <a:cubicBezTo>
                  <a:pt x="160" y="422"/>
                  <a:pt x="186" y="427"/>
                  <a:pt x="212" y="433"/>
                </a:cubicBezTo>
                <a:cubicBezTo>
                  <a:pt x="228" y="406"/>
                  <a:pt x="259" y="385"/>
                  <a:pt x="301" y="380"/>
                </a:cubicBezTo>
              </a:path>
            </a:pathLst>
          </a:custGeom>
          <a:solidFill>
            <a:srgbClr val="E7E6E6">
              <a:alpha val="100000"/>
            </a:srgbClr>
          </a:solidFill>
          <a:ln cap="flat">
            <a:miter lim="0"/>
            <a:noFill/>
            <a:prstDash val="solid"/>
          </a:ln>
        </p:spPr>
        <p:txBody>
          <a:bodyPr rtlCol="0"/>
          <a:lstStyle/>
          <a:p>
            <a:pPr algn="ctr"/>
            <a:endParaRPr lang="zh-CN" altLang="en-US"/>
          </a:p>
        </p:txBody>
      </p:sp>
      <p:sp>
        <p:nvSpPr>
          <p:cNvPr id="136" name="path"/>
          <p:cNvSpPr/>
          <p:nvPr/>
        </p:nvSpPr>
        <p:spPr>
          <a:xfrm>
            <a:off x="5044795" y="2274951"/>
            <a:ext cx="380136" cy="380136"/>
          </a:xfrm>
          <a:custGeom>
            <a:avLst/>
            <a:gdLst/>
            <a:ahLst/>
            <a:cxnLst/>
            <a:rect l="0" t="0" r="0" b="0"/>
            <a:pathLst>
              <a:path w="598" h="598">
                <a:moveTo>
                  <a:pt x="344" y="236"/>
                </a:moveTo>
                <a:cubicBezTo>
                  <a:pt x="354" y="227"/>
                  <a:pt x="354" y="227"/>
                  <a:pt x="354" y="227"/>
                </a:cubicBezTo>
                <a:cubicBezTo>
                  <a:pt x="359" y="222"/>
                  <a:pt x="366" y="222"/>
                  <a:pt x="371" y="227"/>
                </a:cubicBezTo>
                <a:cubicBezTo>
                  <a:pt x="376" y="231"/>
                  <a:pt x="376" y="239"/>
                  <a:pt x="371" y="244"/>
                </a:cubicBezTo>
                <a:cubicBezTo>
                  <a:pt x="361" y="253"/>
                  <a:pt x="361" y="253"/>
                  <a:pt x="361" y="253"/>
                </a:cubicBezTo>
                <a:cubicBezTo>
                  <a:pt x="390" y="282"/>
                  <a:pt x="390" y="282"/>
                  <a:pt x="390" y="282"/>
                </a:cubicBezTo>
                <a:cubicBezTo>
                  <a:pt x="444" y="229"/>
                  <a:pt x="444" y="229"/>
                  <a:pt x="444" y="229"/>
                </a:cubicBezTo>
                <a:cubicBezTo>
                  <a:pt x="482" y="241"/>
                  <a:pt x="528" y="231"/>
                  <a:pt x="559" y="200"/>
                </a:cubicBezTo>
                <a:cubicBezTo>
                  <a:pt x="588" y="171"/>
                  <a:pt x="598" y="130"/>
                  <a:pt x="588" y="94"/>
                </a:cubicBezTo>
                <a:cubicBezTo>
                  <a:pt x="526" y="157"/>
                  <a:pt x="526" y="157"/>
                  <a:pt x="526" y="157"/>
                </a:cubicBezTo>
                <a:cubicBezTo>
                  <a:pt x="514" y="169"/>
                  <a:pt x="494" y="169"/>
                  <a:pt x="480" y="157"/>
                </a:cubicBezTo>
                <a:cubicBezTo>
                  <a:pt x="441" y="118"/>
                  <a:pt x="441" y="118"/>
                  <a:pt x="441" y="118"/>
                </a:cubicBezTo>
                <a:cubicBezTo>
                  <a:pt x="429" y="106"/>
                  <a:pt x="429" y="84"/>
                  <a:pt x="441" y="72"/>
                </a:cubicBezTo>
                <a:cubicBezTo>
                  <a:pt x="504" y="9"/>
                  <a:pt x="504" y="9"/>
                  <a:pt x="504" y="9"/>
                </a:cubicBezTo>
                <a:cubicBezTo>
                  <a:pt x="468" y="0"/>
                  <a:pt x="427" y="12"/>
                  <a:pt x="398" y="41"/>
                </a:cubicBezTo>
                <a:cubicBezTo>
                  <a:pt x="366" y="70"/>
                  <a:pt x="357" y="115"/>
                  <a:pt x="369" y="154"/>
                </a:cubicBezTo>
                <a:cubicBezTo>
                  <a:pt x="315" y="207"/>
                  <a:pt x="315" y="207"/>
                  <a:pt x="315" y="207"/>
                </a:cubicBezTo>
                <a:lnTo>
                  <a:pt x="344" y="236"/>
                </a:lnTo>
              </a:path>
              <a:path w="598" h="598">
                <a:moveTo>
                  <a:pt x="253" y="364"/>
                </a:moveTo>
                <a:cubicBezTo>
                  <a:pt x="243" y="374"/>
                  <a:pt x="243" y="374"/>
                  <a:pt x="243" y="374"/>
                </a:cubicBezTo>
                <a:cubicBezTo>
                  <a:pt x="238" y="379"/>
                  <a:pt x="229" y="379"/>
                  <a:pt x="224" y="374"/>
                </a:cubicBezTo>
                <a:cubicBezTo>
                  <a:pt x="219" y="369"/>
                  <a:pt x="219" y="359"/>
                  <a:pt x="224" y="355"/>
                </a:cubicBezTo>
                <a:cubicBezTo>
                  <a:pt x="233" y="345"/>
                  <a:pt x="233" y="345"/>
                  <a:pt x="233" y="345"/>
                </a:cubicBezTo>
                <a:cubicBezTo>
                  <a:pt x="207" y="319"/>
                  <a:pt x="207" y="319"/>
                  <a:pt x="207" y="319"/>
                </a:cubicBezTo>
                <a:cubicBezTo>
                  <a:pt x="154" y="372"/>
                  <a:pt x="154" y="372"/>
                  <a:pt x="154" y="372"/>
                </a:cubicBezTo>
                <a:cubicBezTo>
                  <a:pt x="113" y="359"/>
                  <a:pt x="69" y="369"/>
                  <a:pt x="38" y="400"/>
                </a:cubicBezTo>
                <a:cubicBezTo>
                  <a:pt x="9" y="429"/>
                  <a:pt x="0" y="470"/>
                  <a:pt x="9" y="507"/>
                </a:cubicBezTo>
                <a:cubicBezTo>
                  <a:pt x="72" y="444"/>
                  <a:pt x="72" y="444"/>
                  <a:pt x="72" y="444"/>
                </a:cubicBezTo>
                <a:cubicBezTo>
                  <a:pt x="84" y="432"/>
                  <a:pt x="103" y="432"/>
                  <a:pt x="115" y="444"/>
                </a:cubicBezTo>
                <a:cubicBezTo>
                  <a:pt x="154" y="482"/>
                  <a:pt x="154" y="482"/>
                  <a:pt x="154" y="482"/>
                </a:cubicBezTo>
                <a:cubicBezTo>
                  <a:pt x="166" y="494"/>
                  <a:pt x="166" y="514"/>
                  <a:pt x="154" y="526"/>
                </a:cubicBezTo>
                <a:cubicBezTo>
                  <a:pt x="91" y="591"/>
                  <a:pt x="91" y="591"/>
                  <a:pt x="91" y="591"/>
                </a:cubicBezTo>
                <a:cubicBezTo>
                  <a:pt x="127" y="598"/>
                  <a:pt x="171" y="589"/>
                  <a:pt x="200" y="560"/>
                </a:cubicBezTo>
                <a:cubicBezTo>
                  <a:pt x="229" y="528"/>
                  <a:pt x="238" y="485"/>
                  <a:pt x="226" y="444"/>
                </a:cubicBezTo>
                <a:cubicBezTo>
                  <a:pt x="279" y="391"/>
                  <a:pt x="279" y="391"/>
                  <a:pt x="279" y="391"/>
                </a:cubicBezTo>
                <a:lnTo>
                  <a:pt x="253" y="364"/>
                </a:lnTo>
              </a:path>
              <a:path w="598" h="598">
                <a:moveTo>
                  <a:pt x="560" y="400"/>
                </a:moveTo>
                <a:cubicBezTo>
                  <a:pt x="528" y="369"/>
                  <a:pt x="482" y="359"/>
                  <a:pt x="444" y="371"/>
                </a:cubicBezTo>
                <a:cubicBezTo>
                  <a:pt x="226" y="154"/>
                  <a:pt x="226" y="154"/>
                  <a:pt x="226" y="154"/>
                </a:cubicBezTo>
                <a:cubicBezTo>
                  <a:pt x="238" y="115"/>
                  <a:pt x="229" y="70"/>
                  <a:pt x="200" y="41"/>
                </a:cubicBezTo>
                <a:cubicBezTo>
                  <a:pt x="171" y="12"/>
                  <a:pt x="127" y="0"/>
                  <a:pt x="91" y="9"/>
                </a:cubicBezTo>
                <a:cubicBezTo>
                  <a:pt x="154" y="72"/>
                  <a:pt x="154" y="72"/>
                  <a:pt x="154" y="72"/>
                </a:cubicBezTo>
                <a:cubicBezTo>
                  <a:pt x="166" y="84"/>
                  <a:pt x="166" y="106"/>
                  <a:pt x="154" y="118"/>
                </a:cubicBezTo>
                <a:cubicBezTo>
                  <a:pt x="115" y="156"/>
                  <a:pt x="115" y="156"/>
                  <a:pt x="115" y="156"/>
                </a:cubicBezTo>
                <a:cubicBezTo>
                  <a:pt x="103" y="168"/>
                  <a:pt x="84" y="168"/>
                  <a:pt x="72" y="156"/>
                </a:cubicBezTo>
                <a:cubicBezTo>
                  <a:pt x="9" y="94"/>
                  <a:pt x="9" y="94"/>
                  <a:pt x="9" y="94"/>
                </a:cubicBezTo>
                <a:cubicBezTo>
                  <a:pt x="0" y="130"/>
                  <a:pt x="9" y="171"/>
                  <a:pt x="38" y="200"/>
                </a:cubicBezTo>
                <a:cubicBezTo>
                  <a:pt x="70" y="231"/>
                  <a:pt x="113" y="241"/>
                  <a:pt x="154" y="229"/>
                </a:cubicBezTo>
                <a:cubicBezTo>
                  <a:pt x="369" y="444"/>
                  <a:pt x="369" y="444"/>
                  <a:pt x="369" y="444"/>
                </a:cubicBezTo>
                <a:cubicBezTo>
                  <a:pt x="357" y="485"/>
                  <a:pt x="366" y="528"/>
                  <a:pt x="398" y="560"/>
                </a:cubicBezTo>
                <a:cubicBezTo>
                  <a:pt x="427" y="588"/>
                  <a:pt x="468" y="598"/>
                  <a:pt x="504" y="591"/>
                </a:cubicBezTo>
                <a:cubicBezTo>
                  <a:pt x="441" y="526"/>
                  <a:pt x="441" y="526"/>
                  <a:pt x="441" y="526"/>
                </a:cubicBezTo>
                <a:cubicBezTo>
                  <a:pt x="429" y="514"/>
                  <a:pt x="429" y="494"/>
                  <a:pt x="441" y="482"/>
                </a:cubicBezTo>
                <a:cubicBezTo>
                  <a:pt x="480" y="444"/>
                  <a:pt x="480" y="444"/>
                  <a:pt x="480" y="444"/>
                </a:cubicBezTo>
                <a:cubicBezTo>
                  <a:pt x="494" y="432"/>
                  <a:pt x="514" y="432"/>
                  <a:pt x="526" y="444"/>
                </a:cubicBezTo>
                <a:cubicBezTo>
                  <a:pt x="588" y="506"/>
                  <a:pt x="588" y="506"/>
                  <a:pt x="588" y="506"/>
                </a:cubicBezTo>
                <a:cubicBezTo>
                  <a:pt x="598" y="470"/>
                  <a:pt x="588" y="429"/>
                  <a:pt x="560" y="400"/>
                </a:cubicBezTo>
                <a:moveTo>
                  <a:pt x="371" y="374"/>
                </a:moveTo>
                <a:cubicBezTo>
                  <a:pt x="366" y="378"/>
                  <a:pt x="359" y="378"/>
                  <a:pt x="354" y="374"/>
                </a:cubicBezTo>
                <a:cubicBezTo>
                  <a:pt x="224" y="243"/>
                  <a:pt x="224" y="243"/>
                  <a:pt x="224" y="243"/>
                </a:cubicBezTo>
                <a:cubicBezTo>
                  <a:pt x="219" y="238"/>
                  <a:pt x="219" y="231"/>
                  <a:pt x="224" y="226"/>
                </a:cubicBezTo>
                <a:cubicBezTo>
                  <a:pt x="229" y="222"/>
                  <a:pt x="238" y="222"/>
                  <a:pt x="243" y="226"/>
                </a:cubicBezTo>
                <a:cubicBezTo>
                  <a:pt x="371" y="354"/>
                  <a:pt x="371" y="354"/>
                  <a:pt x="371" y="354"/>
                </a:cubicBezTo>
                <a:cubicBezTo>
                  <a:pt x="376" y="359"/>
                  <a:pt x="376" y="369"/>
                  <a:pt x="371" y="374"/>
                </a:cubicBezTo>
              </a:path>
            </a:pathLst>
          </a:custGeom>
          <a:solidFill>
            <a:srgbClr val="E7E6E6">
              <a:alpha val="100000"/>
            </a:srgbClr>
          </a:solidFill>
          <a:ln cap="flat">
            <a:miter lim="0"/>
            <a:noFill/>
            <a:prstDash val="solid"/>
          </a:ln>
        </p:spPr>
        <p:txBody>
          <a:bodyPr rtlCol="0"/>
          <a:lstStyle/>
          <a:p>
            <a:pPr algn="ctr"/>
            <a:endParaRPr lang="zh-CN" altLang="en-US"/>
          </a:p>
        </p:txBody>
      </p:sp>
      <p:sp>
        <p:nvSpPr>
          <p:cNvPr id="137" name="path"/>
          <p:cNvSpPr/>
          <p:nvPr/>
        </p:nvSpPr>
        <p:spPr>
          <a:xfrm>
            <a:off x="5007940" y="5152644"/>
            <a:ext cx="435114" cy="293725"/>
          </a:xfrm>
          <a:custGeom>
            <a:avLst/>
            <a:gdLst/>
            <a:ahLst/>
            <a:cxnLst/>
            <a:rect l="0" t="0" r="0" b="0"/>
            <a:pathLst>
              <a:path w="685" h="462">
                <a:moveTo>
                  <a:pt x="1" y="236"/>
                </a:moveTo>
                <a:cubicBezTo>
                  <a:pt x="0" y="158"/>
                  <a:pt x="80" y="96"/>
                  <a:pt x="184" y="94"/>
                </a:cubicBezTo>
                <a:cubicBezTo>
                  <a:pt x="285" y="93"/>
                  <a:pt x="371" y="153"/>
                  <a:pt x="372" y="230"/>
                </a:cubicBezTo>
                <a:cubicBezTo>
                  <a:pt x="374" y="304"/>
                  <a:pt x="290" y="370"/>
                  <a:pt x="189" y="372"/>
                </a:cubicBezTo>
                <a:cubicBezTo>
                  <a:pt x="163" y="372"/>
                  <a:pt x="136" y="366"/>
                  <a:pt x="110" y="360"/>
                </a:cubicBezTo>
                <a:cubicBezTo>
                  <a:pt x="26" y="416"/>
                  <a:pt x="26" y="416"/>
                  <a:pt x="26" y="416"/>
                </a:cubicBezTo>
                <a:cubicBezTo>
                  <a:pt x="20" y="413"/>
                  <a:pt x="20" y="413"/>
                  <a:pt x="20" y="413"/>
                </a:cubicBezTo>
                <a:cubicBezTo>
                  <a:pt x="61" y="335"/>
                  <a:pt x="61" y="335"/>
                  <a:pt x="61" y="335"/>
                </a:cubicBezTo>
                <a:cubicBezTo>
                  <a:pt x="21" y="310"/>
                  <a:pt x="1" y="275"/>
                  <a:pt x="1" y="236"/>
                </a:cubicBezTo>
              </a:path>
              <a:path w="685" h="462">
                <a:moveTo>
                  <a:pt x="423" y="369"/>
                </a:moveTo>
                <a:cubicBezTo>
                  <a:pt x="459" y="368"/>
                  <a:pt x="491" y="361"/>
                  <a:pt x="521" y="351"/>
                </a:cubicBezTo>
                <a:cubicBezTo>
                  <a:pt x="530" y="347"/>
                  <a:pt x="530" y="347"/>
                  <a:pt x="530" y="347"/>
                </a:cubicBezTo>
                <a:cubicBezTo>
                  <a:pt x="589" y="385"/>
                  <a:pt x="589" y="385"/>
                  <a:pt x="589" y="385"/>
                </a:cubicBezTo>
                <a:cubicBezTo>
                  <a:pt x="559" y="331"/>
                  <a:pt x="559" y="331"/>
                  <a:pt x="559" y="331"/>
                </a:cubicBezTo>
                <a:cubicBezTo>
                  <a:pt x="575" y="321"/>
                  <a:pt x="575" y="321"/>
                  <a:pt x="575" y="321"/>
                </a:cubicBezTo>
                <a:cubicBezTo>
                  <a:pt x="620" y="291"/>
                  <a:pt x="646" y="245"/>
                  <a:pt x="645" y="199"/>
                </a:cubicBezTo>
                <a:cubicBezTo>
                  <a:pt x="643" y="112"/>
                  <a:pt x="542" y="39"/>
                  <a:pt x="418" y="41"/>
                </a:cubicBezTo>
                <a:cubicBezTo>
                  <a:pt x="360" y="42"/>
                  <a:pt x="305" y="59"/>
                  <a:pt x="266" y="89"/>
                </a:cubicBezTo>
                <a:cubicBezTo>
                  <a:pt x="250" y="82"/>
                  <a:pt x="233" y="79"/>
                  <a:pt x="214" y="76"/>
                </a:cubicBezTo>
                <a:cubicBezTo>
                  <a:pt x="262" y="34"/>
                  <a:pt x="336" y="3"/>
                  <a:pt x="417" y="2"/>
                </a:cubicBezTo>
                <a:cubicBezTo>
                  <a:pt x="564" y="0"/>
                  <a:pt x="682" y="89"/>
                  <a:pt x="684" y="199"/>
                </a:cubicBezTo>
                <a:cubicBezTo>
                  <a:pt x="685" y="254"/>
                  <a:pt x="660" y="306"/>
                  <a:pt x="611" y="343"/>
                </a:cubicBezTo>
                <a:cubicBezTo>
                  <a:pt x="665" y="462"/>
                  <a:pt x="665" y="462"/>
                  <a:pt x="665" y="462"/>
                </a:cubicBezTo>
                <a:cubicBezTo>
                  <a:pt x="524" y="390"/>
                  <a:pt x="524" y="390"/>
                  <a:pt x="524" y="390"/>
                </a:cubicBezTo>
                <a:cubicBezTo>
                  <a:pt x="492" y="400"/>
                  <a:pt x="460" y="407"/>
                  <a:pt x="424" y="407"/>
                </a:cubicBezTo>
                <a:cubicBezTo>
                  <a:pt x="365" y="408"/>
                  <a:pt x="313" y="396"/>
                  <a:pt x="271" y="374"/>
                </a:cubicBezTo>
                <a:cubicBezTo>
                  <a:pt x="287" y="367"/>
                  <a:pt x="303" y="357"/>
                  <a:pt x="316" y="351"/>
                </a:cubicBezTo>
                <a:cubicBezTo>
                  <a:pt x="348" y="363"/>
                  <a:pt x="384" y="369"/>
                  <a:pt x="423" y="369"/>
                </a:cubicBezTo>
              </a:path>
            </a:pathLst>
          </a:custGeom>
          <a:solidFill>
            <a:srgbClr val="E7E6E6">
              <a:alpha val="100000"/>
            </a:srgbClr>
          </a:solidFill>
          <a:ln cap="flat">
            <a:miter lim="0"/>
            <a:noFill/>
            <a:prstDash val="solid"/>
          </a:ln>
        </p:spPr>
        <p:txBody>
          <a:bodyPr rtlCol="0"/>
          <a:lstStyle/>
          <a:p>
            <a:pPr algn="ctr"/>
            <a:endParaRPr lang="zh-CN" altLang="en-US"/>
          </a:p>
        </p:txBody>
      </p:sp>
      <p:sp>
        <p:nvSpPr>
          <p:cNvPr id="138" name="path"/>
          <p:cNvSpPr/>
          <p:nvPr/>
        </p:nvSpPr>
        <p:spPr>
          <a:xfrm>
            <a:off x="6805993" y="2250909"/>
            <a:ext cx="318389" cy="340817"/>
          </a:xfrm>
          <a:custGeom>
            <a:avLst/>
            <a:gdLst/>
            <a:ahLst/>
            <a:cxnLst/>
            <a:rect l="0" t="0" r="0" b="0"/>
            <a:pathLst>
              <a:path w="501" h="536">
                <a:moveTo>
                  <a:pt x="467" y="0"/>
                </a:moveTo>
                <a:cubicBezTo>
                  <a:pt x="66" y="0"/>
                  <a:pt x="66" y="0"/>
                  <a:pt x="66" y="0"/>
                </a:cubicBezTo>
                <a:cubicBezTo>
                  <a:pt x="50" y="0"/>
                  <a:pt x="33" y="16"/>
                  <a:pt x="33" y="33"/>
                </a:cubicBezTo>
                <a:cubicBezTo>
                  <a:pt x="33" y="100"/>
                  <a:pt x="33" y="100"/>
                  <a:pt x="33" y="100"/>
                </a:cubicBezTo>
                <a:cubicBezTo>
                  <a:pt x="83" y="100"/>
                  <a:pt x="83" y="100"/>
                  <a:pt x="83" y="100"/>
                </a:cubicBezTo>
                <a:cubicBezTo>
                  <a:pt x="91" y="100"/>
                  <a:pt x="100" y="109"/>
                  <a:pt x="100" y="117"/>
                </a:cubicBezTo>
                <a:cubicBezTo>
                  <a:pt x="100" y="125"/>
                  <a:pt x="91" y="134"/>
                  <a:pt x="83" y="134"/>
                </a:cubicBezTo>
                <a:cubicBezTo>
                  <a:pt x="16" y="134"/>
                  <a:pt x="16" y="134"/>
                  <a:pt x="16" y="134"/>
                </a:cubicBezTo>
                <a:cubicBezTo>
                  <a:pt x="8" y="134"/>
                  <a:pt x="0" y="142"/>
                  <a:pt x="0" y="150"/>
                </a:cubicBezTo>
                <a:cubicBezTo>
                  <a:pt x="0" y="159"/>
                  <a:pt x="8" y="167"/>
                  <a:pt x="16" y="167"/>
                </a:cubicBezTo>
                <a:cubicBezTo>
                  <a:pt x="33" y="167"/>
                  <a:pt x="33" y="167"/>
                  <a:pt x="33" y="167"/>
                </a:cubicBezTo>
                <a:cubicBezTo>
                  <a:pt x="33" y="234"/>
                  <a:pt x="33" y="234"/>
                  <a:pt x="33" y="234"/>
                </a:cubicBezTo>
                <a:cubicBezTo>
                  <a:pt x="83" y="234"/>
                  <a:pt x="83" y="234"/>
                  <a:pt x="83" y="234"/>
                </a:cubicBezTo>
                <a:cubicBezTo>
                  <a:pt x="91" y="234"/>
                  <a:pt x="100" y="243"/>
                  <a:pt x="100" y="251"/>
                </a:cubicBezTo>
                <a:cubicBezTo>
                  <a:pt x="100" y="259"/>
                  <a:pt x="91" y="268"/>
                  <a:pt x="83" y="268"/>
                </a:cubicBezTo>
                <a:cubicBezTo>
                  <a:pt x="16" y="268"/>
                  <a:pt x="16" y="268"/>
                  <a:pt x="16" y="268"/>
                </a:cubicBezTo>
                <a:cubicBezTo>
                  <a:pt x="8" y="268"/>
                  <a:pt x="0" y="276"/>
                  <a:pt x="0" y="285"/>
                </a:cubicBezTo>
                <a:cubicBezTo>
                  <a:pt x="0" y="293"/>
                  <a:pt x="8" y="301"/>
                  <a:pt x="16" y="301"/>
                </a:cubicBezTo>
                <a:cubicBezTo>
                  <a:pt x="33" y="301"/>
                  <a:pt x="33" y="301"/>
                  <a:pt x="33" y="301"/>
                </a:cubicBezTo>
                <a:cubicBezTo>
                  <a:pt x="33" y="369"/>
                  <a:pt x="33" y="369"/>
                  <a:pt x="33" y="369"/>
                </a:cubicBezTo>
                <a:cubicBezTo>
                  <a:pt x="83" y="369"/>
                  <a:pt x="83" y="369"/>
                  <a:pt x="83" y="369"/>
                </a:cubicBezTo>
                <a:cubicBezTo>
                  <a:pt x="91" y="369"/>
                  <a:pt x="100" y="377"/>
                  <a:pt x="100" y="385"/>
                </a:cubicBezTo>
                <a:cubicBezTo>
                  <a:pt x="100" y="394"/>
                  <a:pt x="91" y="402"/>
                  <a:pt x="83" y="402"/>
                </a:cubicBezTo>
                <a:cubicBezTo>
                  <a:pt x="16" y="402"/>
                  <a:pt x="16" y="402"/>
                  <a:pt x="16" y="402"/>
                </a:cubicBezTo>
                <a:cubicBezTo>
                  <a:pt x="8" y="402"/>
                  <a:pt x="0" y="410"/>
                  <a:pt x="0" y="419"/>
                </a:cubicBezTo>
                <a:cubicBezTo>
                  <a:pt x="0" y="427"/>
                  <a:pt x="8" y="436"/>
                  <a:pt x="16" y="436"/>
                </a:cubicBezTo>
                <a:cubicBezTo>
                  <a:pt x="33" y="436"/>
                  <a:pt x="33" y="436"/>
                  <a:pt x="33" y="436"/>
                </a:cubicBezTo>
                <a:cubicBezTo>
                  <a:pt x="33" y="503"/>
                  <a:pt x="33" y="503"/>
                  <a:pt x="33" y="503"/>
                </a:cubicBezTo>
                <a:cubicBezTo>
                  <a:pt x="33" y="519"/>
                  <a:pt x="50" y="536"/>
                  <a:pt x="66" y="536"/>
                </a:cubicBezTo>
                <a:cubicBezTo>
                  <a:pt x="467" y="536"/>
                  <a:pt x="467" y="536"/>
                  <a:pt x="467" y="536"/>
                </a:cubicBezTo>
                <a:cubicBezTo>
                  <a:pt x="484" y="536"/>
                  <a:pt x="501" y="519"/>
                  <a:pt x="501" y="503"/>
                </a:cubicBezTo>
                <a:cubicBezTo>
                  <a:pt x="501" y="33"/>
                  <a:pt x="501" y="33"/>
                  <a:pt x="501" y="33"/>
                </a:cubicBezTo>
                <a:cubicBezTo>
                  <a:pt x="501" y="16"/>
                  <a:pt x="484" y="0"/>
                  <a:pt x="467" y="0"/>
                </a:cubicBezTo>
                <a:moveTo>
                  <a:pt x="401" y="234"/>
                </a:moveTo>
                <a:cubicBezTo>
                  <a:pt x="200" y="234"/>
                  <a:pt x="200" y="234"/>
                  <a:pt x="200" y="234"/>
                </a:cubicBezTo>
                <a:cubicBezTo>
                  <a:pt x="200" y="100"/>
                  <a:pt x="200" y="100"/>
                  <a:pt x="200" y="100"/>
                </a:cubicBezTo>
                <a:cubicBezTo>
                  <a:pt x="401" y="100"/>
                  <a:pt x="401" y="100"/>
                  <a:pt x="401" y="100"/>
                </a:cubicBezTo>
                <a:lnTo>
                  <a:pt x="401" y="234"/>
                </a:lnTo>
              </a:path>
            </a:pathLst>
          </a:custGeom>
          <a:solidFill>
            <a:srgbClr val="E7E6E6">
              <a:alpha val="100000"/>
            </a:srgbClr>
          </a:solidFill>
          <a:ln cap="flat">
            <a:miter lim="0"/>
            <a:noFill/>
            <a:prstDash val="solid"/>
          </a:ln>
        </p:spPr>
        <p:txBody>
          <a:bodyPr rtlCol="0"/>
          <a:lstStyle/>
          <a:p>
            <a:pPr algn="ctr"/>
            <a:endParaRPr lang="zh-CN" altLang="en-US"/>
          </a:p>
        </p:txBody>
      </p:sp>
      <p:sp>
        <p:nvSpPr>
          <p:cNvPr id="139" name="path"/>
          <p:cNvSpPr/>
          <p:nvPr/>
        </p:nvSpPr>
        <p:spPr>
          <a:xfrm>
            <a:off x="1033272" y="1894294"/>
            <a:ext cx="180124" cy="179997"/>
          </a:xfrm>
          <a:custGeom>
            <a:avLst/>
            <a:gdLst/>
            <a:ahLst/>
            <a:cxnLst/>
            <a:rect l="0" t="0" r="0" b="0"/>
            <a:pathLst>
              <a:path w="283" h="283">
                <a:moveTo>
                  <a:pt x="0" y="141"/>
                </a:moveTo>
                <a:cubicBezTo>
                  <a:pt x="0" y="63"/>
                  <a:pt x="63" y="0"/>
                  <a:pt x="141" y="0"/>
                </a:cubicBezTo>
                <a:cubicBezTo>
                  <a:pt x="220" y="0"/>
                  <a:pt x="283" y="63"/>
                  <a:pt x="283" y="141"/>
                </a:cubicBezTo>
                <a:cubicBezTo>
                  <a:pt x="283" y="220"/>
                  <a:pt x="220" y="283"/>
                  <a:pt x="141" y="283"/>
                </a:cubicBezTo>
                <a:cubicBezTo>
                  <a:pt x="63" y="283"/>
                  <a:pt x="0" y="220"/>
                  <a:pt x="0" y="141"/>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40" name="path"/>
          <p:cNvSpPr/>
          <p:nvPr/>
        </p:nvSpPr>
        <p:spPr>
          <a:xfrm>
            <a:off x="1028700" y="2905023"/>
            <a:ext cx="180035" cy="179996"/>
          </a:xfrm>
          <a:custGeom>
            <a:avLst/>
            <a:gdLst/>
            <a:ahLst/>
            <a:cxnLst/>
            <a:rect l="0" t="0" r="0" b="0"/>
            <a:pathLst>
              <a:path w="283" h="283">
                <a:moveTo>
                  <a:pt x="0" y="141"/>
                </a:moveTo>
                <a:cubicBezTo>
                  <a:pt x="0" y="63"/>
                  <a:pt x="63" y="0"/>
                  <a:pt x="141" y="0"/>
                </a:cubicBezTo>
                <a:cubicBezTo>
                  <a:pt x="220" y="0"/>
                  <a:pt x="283" y="63"/>
                  <a:pt x="283" y="141"/>
                </a:cubicBezTo>
                <a:cubicBezTo>
                  <a:pt x="283" y="220"/>
                  <a:pt x="220" y="283"/>
                  <a:pt x="141" y="283"/>
                </a:cubicBezTo>
                <a:cubicBezTo>
                  <a:pt x="63" y="283"/>
                  <a:pt x="0" y="220"/>
                  <a:pt x="0" y="141"/>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41" name="path"/>
          <p:cNvSpPr/>
          <p:nvPr/>
        </p:nvSpPr>
        <p:spPr>
          <a:xfrm>
            <a:off x="1037336" y="4874412"/>
            <a:ext cx="179997" cy="180009"/>
          </a:xfrm>
          <a:custGeom>
            <a:avLst/>
            <a:gdLst/>
            <a:ahLst/>
            <a:cxnLst/>
            <a:rect l="0" t="0" r="0" b="0"/>
            <a:pathLst>
              <a:path w="283" h="283">
                <a:moveTo>
                  <a:pt x="0" y="140"/>
                </a:moveTo>
                <a:cubicBezTo>
                  <a:pt x="0" y="63"/>
                  <a:pt x="63" y="0"/>
                  <a:pt x="141" y="0"/>
                </a:cubicBezTo>
                <a:cubicBezTo>
                  <a:pt x="220" y="0"/>
                  <a:pt x="283" y="63"/>
                  <a:pt x="283" y="141"/>
                </a:cubicBezTo>
                <a:cubicBezTo>
                  <a:pt x="283" y="220"/>
                  <a:pt x="220" y="283"/>
                  <a:pt x="141" y="283"/>
                </a:cubicBezTo>
                <a:cubicBezTo>
                  <a:pt x="63" y="283"/>
                  <a:pt x="0" y="220"/>
                  <a:pt x="0" y="140"/>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42" name="path"/>
          <p:cNvSpPr/>
          <p:nvPr/>
        </p:nvSpPr>
        <p:spPr>
          <a:xfrm>
            <a:off x="1016342" y="3907497"/>
            <a:ext cx="179997" cy="180009"/>
          </a:xfrm>
          <a:custGeom>
            <a:avLst/>
            <a:gdLst/>
            <a:ahLst/>
            <a:cxnLst/>
            <a:rect l="0" t="0" r="0" b="0"/>
            <a:pathLst>
              <a:path w="283" h="283">
                <a:moveTo>
                  <a:pt x="0" y="141"/>
                </a:moveTo>
                <a:cubicBezTo>
                  <a:pt x="0" y="63"/>
                  <a:pt x="63" y="0"/>
                  <a:pt x="141" y="0"/>
                </a:cubicBezTo>
                <a:cubicBezTo>
                  <a:pt x="220" y="0"/>
                  <a:pt x="283" y="63"/>
                  <a:pt x="283" y="141"/>
                </a:cubicBezTo>
                <a:cubicBezTo>
                  <a:pt x="283" y="220"/>
                  <a:pt x="220" y="283"/>
                  <a:pt x="141" y="283"/>
                </a:cubicBezTo>
                <a:cubicBezTo>
                  <a:pt x="63" y="283"/>
                  <a:pt x="0" y="220"/>
                  <a:pt x="0" y="141"/>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143" name="path"/>
          <p:cNvSpPr/>
          <p:nvPr/>
        </p:nvSpPr>
        <p:spPr>
          <a:xfrm>
            <a:off x="7700442" y="3752024"/>
            <a:ext cx="169849" cy="80708"/>
          </a:xfrm>
          <a:custGeom>
            <a:avLst/>
            <a:gdLst/>
            <a:ahLst/>
            <a:cxnLst/>
            <a:rect l="0" t="0" r="0" b="0"/>
            <a:pathLst>
              <a:path w="267" h="127">
                <a:moveTo>
                  <a:pt x="258" y="0"/>
                </a:moveTo>
                <a:cubicBezTo>
                  <a:pt x="8" y="0"/>
                  <a:pt x="8" y="0"/>
                  <a:pt x="8" y="0"/>
                </a:cubicBezTo>
                <a:cubicBezTo>
                  <a:pt x="3" y="0"/>
                  <a:pt x="0" y="3"/>
                  <a:pt x="0" y="8"/>
                </a:cubicBezTo>
                <a:cubicBezTo>
                  <a:pt x="0" y="12"/>
                  <a:pt x="3" y="17"/>
                  <a:pt x="8" y="17"/>
                </a:cubicBezTo>
                <a:cubicBezTo>
                  <a:pt x="258" y="17"/>
                  <a:pt x="258" y="17"/>
                  <a:pt x="258" y="17"/>
                </a:cubicBezTo>
                <a:cubicBezTo>
                  <a:pt x="264" y="17"/>
                  <a:pt x="267" y="12"/>
                  <a:pt x="267" y="8"/>
                </a:cubicBezTo>
                <a:cubicBezTo>
                  <a:pt x="267" y="3"/>
                  <a:pt x="264" y="0"/>
                  <a:pt x="258" y="0"/>
                </a:cubicBezTo>
              </a:path>
              <a:path w="267" h="127">
                <a:moveTo>
                  <a:pt x="258" y="54"/>
                </a:moveTo>
                <a:cubicBezTo>
                  <a:pt x="8" y="54"/>
                  <a:pt x="8" y="54"/>
                  <a:pt x="8" y="54"/>
                </a:cubicBezTo>
                <a:cubicBezTo>
                  <a:pt x="3" y="54"/>
                  <a:pt x="0" y="58"/>
                  <a:pt x="0" y="63"/>
                </a:cubicBezTo>
                <a:cubicBezTo>
                  <a:pt x="0" y="68"/>
                  <a:pt x="3" y="72"/>
                  <a:pt x="8" y="72"/>
                </a:cubicBezTo>
                <a:cubicBezTo>
                  <a:pt x="258" y="72"/>
                  <a:pt x="258" y="72"/>
                  <a:pt x="258" y="72"/>
                </a:cubicBezTo>
                <a:cubicBezTo>
                  <a:pt x="264" y="72"/>
                  <a:pt x="267" y="68"/>
                  <a:pt x="267" y="63"/>
                </a:cubicBezTo>
                <a:cubicBezTo>
                  <a:pt x="267" y="58"/>
                  <a:pt x="264" y="54"/>
                  <a:pt x="258" y="54"/>
                </a:cubicBezTo>
              </a:path>
              <a:path w="267" h="127">
                <a:moveTo>
                  <a:pt x="258" y="110"/>
                </a:moveTo>
                <a:cubicBezTo>
                  <a:pt x="8" y="110"/>
                  <a:pt x="8" y="110"/>
                  <a:pt x="8" y="110"/>
                </a:cubicBezTo>
                <a:cubicBezTo>
                  <a:pt x="3" y="110"/>
                  <a:pt x="0" y="113"/>
                  <a:pt x="0" y="118"/>
                </a:cubicBezTo>
                <a:cubicBezTo>
                  <a:pt x="0" y="122"/>
                  <a:pt x="3" y="127"/>
                  <a:pt x="8" y="127"/>
                </a:cubicBezTo>
                <a:cubicBezTo>
                  <a:pt x="258" y="127"/>
                  <a:pt x="258" y="127"/>
                  <a:pt x="258" y="127"/>
                </a:cubicBezTo>
                <a:cubicBezTo>
                  <a:pt x="264" y="127"/>
                  <a:pt x="267" y="122"/>
                  <a:pt x="267" y="118"/>
                </a:cubicBezTo>
                <a:cubicBezTo>
                  <a:pt x="267" y="113"/>
                  <a:pt x="264" y="110"/>
                  <a:pt x="258" y="110"/>
                </a:cubicBezTo>
              </a:path>
            </a:pathLst>
          </a:custGeom>
          <a:solidFill>
            <a:srgbClr val="E7E6E6">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box 144"/>
          <p:cNvSpPr/>
          <p:nvPr/>
        </p:nvSpPr>
        <p:spPr>
          <a:xfrm>
            <a:off x="960335" y="1899043"/>
            <a:ext cx="11066780" cy="4841240"/>
          </a:xfrm>
          <a:prstGeom prst="rect">
            <a:avLst/>
          </a:prstGeom>
        </p:spPr>
        <p:txBody>
          <a:bodyPr vert="horz" wrap="square" lIns="0" tIns="0" rIns="0" bIns="0"/>
          <a:lstStyle/>
          <a:p>
            <a:pPr algn="l" rtl="0" eaLnBrk="0">
              <a:lnSpc>
                <a:spcPct val="86393"/>
              </a:lnSpc>
              <a:tabLst/>
            </a:pPr>
            <a:endParaRPr lang="Arial" altLang="Arial" sz="100" dirty="0"/>
          </a:p>
          <a:p>
            <a:pPr marL="12700" algn="l" rtl="0" eaLnBrk="0">
              <a:lnSpc>
                <a:spcPct val="83000"/>
              </a:lnSpc>
              <a:tabLst/>
            </a:pPr>
            <a:r>
              <a:rPr sz="1700" b="1" spc="70" dirty="0">
                <a:solidFill>
                  <a:srgbClr val="000000">
                    <a:alpha val="100000"/>
                  </a:srgbClr>
                </a:solidFill>
                <a:latin typeface="Segoe Print"/>
                <a:ea typeface="Segoe Print"/>
                <a:cs typeface="Segoe Print"/>
              </a:rPr>
              <a:t>2.</a:t>
            </a:r>
            <a:r>
              <a:rPr sz="1700" b="1" spc="70" dirty="0">
                <a:solidFill>
                  <a:srgbClr val="000000">
                    <a:alpha val="100000"/>
                  </a:srgbClr>
                </a:solidFill>
                <a:latin typeface="DengXian"/>
                <a:ea typeface="DengXian"/>
                <a:cs typeface="DengXian"/>
              </a:rPr>
              <a:t>基本步骤</a:t>
            </a:r>
            <a:r>
              <a:rPr sz="1700" b="1" spc="30" dirty="0">
                <a:solidFill>
                  <a:srgbClr val="000000">
                    <a:alpha val="100000"/>
                  </a:srgbClr>
                </a:solidFill>
                <a:latin typeface="DengXian"/>
                <a:ea typeface="DengXian"/>
                <a:cs typeface="DengXian"/>
              </a:rPr>
              <a:t>：</a:t>
            </a:r>
            <a:endParaRPr lang="DengXian" altLang="DengXian" sz="1700" dirty="0"/>
          </a:p>
          <a:p>
            <a:pPr marL="15214" indent="1600" algn="l" rtl="0" eaLnBrk="0">
              <a:lnSpc>
                <a:spcPct val="106000"/>
              </a:lnSpc>
              <a:spcBef>
                <a:spcPts val="7"/>
              </a:spcBef>
              <a:tabLst/>
            </a:pPr>
            <a:r>
              <a:rPr sz="1700" spc="50" dirty="0">
                <a:solidFill>
                  <a:srgbClr val="000000">
                    <a:alpha val="100000"/>
                  </a:srgbClr>
                </a:solidFill>
                <a:latin typeface="DengXian"/>
                <a:ea typeface="DengXian"/>
                <a:cs typeface="DengXian"/>
              </a:rPr>
              <a:t>构建层次结构模型；</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DengXian"/>
                <a:ea typeface="DengXian"/>
                <a:cs typeface="DengXian"/>
              </a:rPr>
              <a:t>构建成对比较矩阵；</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DengXian"/>
                <a:ea typeface="DengXian"/>
                <a:cs typeface="DengXian"/>
              </a:rPr>
              <a:t>层次单排序及一致性检验</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DengXian"/>
                <a:ea typeface="DengXian"/>
                <a:cs typeface="DengXian"/>
              </a:rPr>
              <a:t>(即判断主观构建的</a:t>
            </a:r>
            <a:r>
              <a:rPr sz="1700" spc="10" dirty="0">
                <a:solidFill>
                  <a:srgbClr val="000000">
                    <a:alpha val="100000"/>
                  </a:srgbClr>
                </a:solidFill>
                <a:latin typeface="DengXian"/>
                <a:ea typeface="DengXian"/>
                <a:cs typeface="DengXian"/>
              </a:rPr>
              <a:t>成</a:t>
            </a:r>
            <a:r>
              <a:rPr sz="1700" spc="0" dirty="0">
                <a:solidFill>
                  <a:srgbClr val="000000">
                    <a:alpha val="100000"/>
                  </a:srgbClr>
                </a:solidFill>
                <a:latin typeface="DengXian"/>
                <a:ea typeface="DengXian"/>
                <a:cs typeface="DengXian"/>
              </a:rPr>
              <a:t>对比较矩阵</a:t>
            </a:r>
            <a:r>
              <a:rPr sz="1700" spc="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在整体上是否有较好的一致性)</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层次总排序及一致性检验</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(检验层次之间的一致性)</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a:t>
            </a:r>
            <a:endParaRPr lang="DengXian" altLang="DengXian" sz="1700" dirty="0"/>
          </a:p>
          <a:p>
            <a:pPr marL="20015" algn="l" rtl="0" eaLnBrk="0">
              <a:lnSpc>
                <a:spcPct val="91000"/>
              </a:lnSpc>
              <a:spcBef>
                <a:spcPts val="440"/>
              </a:spcBef>
              <a:tabLst/>
            </a:pPr>
            <a:r>
              <a:rPr sz="1700" b="1" spc="40" dirty="0">
                <a:solidFill>
                  <a:srgbClr val="000000">
                    <a:alpha val="100000"/>
                  </a:srgbClr>
                </a:solidFill>
                <a:latin typeface="Segoe Print"/>
                <a:ea typeface="Segoe Print"/>
                <a:cs typeface="Segoe Print"/>
              </a:rPr>
              <a:t>3.</a:t>
            </a:r>
            <a:r>
              <a:rPr sz="1700" b="1" spc="40" dirty="0">
                <a:solidFill>
                  <a:srgbClr val="000000">
                    <a:alpha val="100000"/>
                  </a:srgbClr>
                </a:solidFill>
                <a:latin typeface="DengXian"/>
                <a:ea typeface="DengXian"/>
                <a:cs typeface="DengXian"/>
              </a:rPr>
              <a:t>优点</a:t>
            </a:r>
            <a:r>
              <a:rPr sz="1700" b="1" spc="30" dirty="0">
                <a:solidFill>
                  <a:srgbClr val="000000">
                    <a:alpha val="100000"/>
                  </a:srgbClr>
                </a:solidFill>
                <a:latin typeface="DengXian"/>
                <a:ea typeface="DengXian"/>
                <a:cs typeface="DengXian"/>
              </a:rPr>
              <a:t>：</a:t>
            </a:r>
            <a:endParaRPr lang="DengXian" altLang="DengXian" sz="1700" dirty="0"/>
          </a:p>
          <a:p>
            <a:pPr marL="15214" indent="14173" algn="l" rtl="0" eaLnBrk="0">
              <a:lnSpc>
                <a:spcPct val="103000"/>
              </a:lnSpc>
              <a:spcBef>
                <a:spcPts val="53"/>
              </a:spcBef>
              <a:tabLst/>
            </a:pPr>
            <a:r>
              <a:rPr sz="1700" spc="10" dirty="0">
                <a:solidFill>
                  <a:srgbClr val="000000">
                    <a:alpha val="100000"/>
                  </a:srgbClr>
                </a:solidFill>
                <a:latin typeface="DengXian"/>
                <a:ea typeface="DengXian"/>
                <a:cs typeface="DengXian"/>
              </a:rPr>
              <a:t>它完全依靠主</a:t>
            </a:r>
            <a:r>
              <a:rPr sz="1700" spc="0" dirty="0">
                <a:solidFill>
                  <a:srgbClr val="000000">
                    <a:alpha val="100000"/>
                  </a:srgbClr>
                </a:solidFill>
                <a:latin typeface="DengXian"/>
                <a:ea typeface="DengXian"/>
                <a:cs typeface="DengXian"/>
              </a:rPr>
              <a:t>观评价做出方案的优劣排序，</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所需数据量少，</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决策花费的时间很短</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从整体上看，</a:t>
            </a:r>
            <a:r>
              <a:rPr sz="1700" spc="0" dirty="0">
                <a:solidFill>
                  <a:srgbClr val="000000">
                    <a:alpha val="100000"/>
                  </a:srgbClr>
                </a:solidFill>
                <a:latin typeface="Segoe Print"/>
                <a:ea typeface="Segoe Print"/>
                <a:cs typeface="Segoe Print"/>
              </a:rPr>
              <a:t>AHP</a:t>
            </a:r>
            <a:r>
              <a:rPr sz="1700" spc="0" dirty="0">
                <a:solidFill>
                  <a:srgbClr val="000000">
                    <a:alpha val="100000"/>
                  </a:srgbClr>
                </a:solidFill>
                <a:latin typeface="Segoe Print"/>
                <a:ea typeface="Segoe Print"/>
                <a:cs typeface="Segoe Print"/>
              </a:rPr>
              <a:t>          </a:t>
            </a:r>
            <a:r>
              <a:rPr sz="1700" spc="70" dirty="0">
                <a:solidFill>
                  <a:srgbClr val="000000">
                    <a:alpha val="100000"/>
                  </a:srgbClr>
                </a:solidFill>
                <a:latin typeface="DengXian"/>
                <a:ea typeface="DengXian"/>
                <a:cs typeface="DengXian"/>
              </a:rPr>
              <a:t>在复杂决策过程中引入定量分析，</a:t>
            </a:r>
            <a:r>
              <a:rPr sz="1700" spc="70" dirty="0">
                <a:solidFill>
                  <a:srgbClr val="000000">
                    <a:alpha val="100000"/>
                  </a:srgbClr>
                </a:solidFill>
                <a:latin typeface="DengXian"/>
                <a:ea typeface="DengXian"/>
                <a:cs typeface="DengXian"/>
              </a:rPr>
              <a:t>   </a:t>
            </a:r>
            <a:r>
              <a:rPr sz="1700" spc="70" dirty="0">
                <a:solidFill>
                  <a:srgbClr val="000000">
                    <a:alpha val="100000"/>
                  </a:srgbClr>
                </a:solidFill>
                <a:latin typeface="DengXian"/>
                <a:ea typeface="DengXian"/>
                <a:cs typeface="DengXian"/>
              </a:rPr>
              <a:t>并充分利用决策者在两两比较中给出的偏好信息进行</a:t>
            </a:r>
            <a:r>
              <a:rPr sz="1700" spc="60" dirty="0">
                <a:solidFill>
                  <a:srgbClr val="000000">
                    <a:alpha val="100000"/>
                  </a:srgbClr>
                </a:solidFill>
                <a:latin typeface="DengXian"/>
                <a:ea typeface="DengXian"/>
                <a:cs typeface="DengXian"/>
              </a:rPr>
              <a:t>分</a:t>
            </a:r>
            <a:r>
              <a:rPr sz="1700" spc="0" dirty="0">
                <a:solidFill>
                  <a:srgbClr val="000000">
                    <a:alpha val="100000"/>
                  </a:srgbClr>
                </a:solidFill>
                <a:latin typeface="DengXian"/>
                <a:ea typeface="DengXian"/>
                <a:cs typeface="DengXian"/>
              </a:rPr>
              <a:t>析与决策支</a:t>
            </a:r>
            <a:r>
              <a:rPr sz="1700" spc="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持</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既有效地吸收了定性分析的结果，</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又发挥了定量分析的</a:t>
            </a:r>
            <a:r>
              <a:rPr sz="1700" spc="0" dirty="0">
                <a:solidFill>
                  <a:srgbClr val="000000">
                    <a:alpha val="100000"/>
                  </a:srgbClr>
                </a:solidFill>
                <a:latin typeface="DengXian"/>
                <a:ea typeface="DengXian"/>
                <a:cs typeface="DengXian"/>
              </a:rPr>
              <a:t>优势，</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从而使决策过程具有很强的条理性</a:t>
            </a:r>
            <a:r>
              <a:rPr sz="1700" spc="0" dirty="0">
                <a:solidFill>
                  <a:srgbClr val="000000">
                    <a:alpha val="100000"/>
                  </a:srgbClr>
                </a:solidFill>
                <a:latin typeface="DengXian"/>
                <a:ea typeface="DengXian"/>
                <a:cs typeface="DengXian"/>
              </a:rPr>
              <a:t>                 </a:t>
            </a:r>
            <a:r>
              <a:rPr sz="1700" spc="70" dirty="0">
                <a:solidFill>
                  <a:srgbClr val="000000">
                    <a:alpha val="100000"/>
                  </a:srgbClr>
                </a:solidFill>
                <a:latin typeface="DengXian"/>
                <a:ea typeface="DengXian"/>
                <a:cs typeface="DengXian"/>
              </a:rPr>
              <a:t>和科学性</a:t>
            </a:r>
            <a:r>
              <a:rPr sz="1700" spc="50" dirty="0">
                <a:solidFill>
                  <a:srgbClr val="000000">
                    <a:alpha val="100000"/>
                  </a:srgbClr>
                </a:solidFill>
                <a:latin typeface="DengXian"/>
                <a:ea typeface="DengXian"/>
                <a:cs typeface="DengXian"/>
              </a:rPr>
              <a:t>。</a:t>
            </a:r>
            <a:endParaRPr lang="DengXian" altLang="DengXian" sz="1700" dirty="0"/>
          </a:p>
          <a:p>
            <a:pPr marL="13385" algn="l" rtl="0" eaLnBrk="0">
              <a:lnSpc>
                <a:spcPct val="91000"/>
              </a:lnSpc>
              <a:spcBef>
                <a:spcPts val="490"/>
              </a:spcBef>
              <a:tabLst/>
            </a:pPr>
            <a:r>
              <a:rPr sz="1700" b="1" spc="50" dirty="0">
                <a:solidFill>
                  <a:srgbClr val="000000">
                    <a:alpha val="100000"/>
                  </a:srgbClr>
                </a:solidFill>
                <a:latin typeface="Segoe Print"/>
                <a:ea typeface="Segoe Print"/>
                <a:cs typeface="Segoe Print"/>
              </a:rPr>
              <a:t>4.</a:t>
            </a:r>
            <a:r>
              <a:rPr sz="1700" b="1" spc="50" dirty="0">
                <a:solidFill>
                  <a:srgbClr val="000000">
                    <a:alpha val="100000"/>
                  </a:srgbClr>
                </a:solidFill>
                <a:latin typeface="DengXian"/>
                <a:ea typeface="DengXian"/>
                <a:cs typeface="DengXian"/>
              </a:rPr>
              <a:t>缺点</a:t>
            </a:r>
            <a:r>
              <a:rPr sz="1700" b="1" spc="40" dirty="0">
                <a:solidFill>
                  <a:srgbClr val="000000">
                    <a:alpha val="100000"/>
                  </a:srgbClr>
                </a:solidFill>
                <a:latin typeface="DengXian"/>
                <a:ea typeface="DengXian"/>
                <a:cs typeface="DengXian"/>
              </a:rPr>
              <a:t>：</a:t>
            </a:r>
            <a:endParaRPr lang="DengXian" altLang="DengXian" sz="1700" dirty="0"/>
          </a:p>
          <a:p>
            <a:pPr marL="21386" algn="l" rtl="0" eaLnBrk="0">
              <a:lnSpc>
                <a:spcPts val="2170"/>
              </a:lnSpc>
              <a:spcBef>
                <a:spcPts val="22"/>
              </a:spcBef>
              <a:tabLst/>
            </a:pPr>
            <a:r>
              <a:rPr sz="1700" spc="50" dirty="0">
                <a:solidFill>
                  <a:srgbClr val="000000">
                    <a:alpha val="100000"/>
                  </a:srgbClr>
                </a:solidFill>
                <a:latin typeface="DengXian"/>
                <a:ea typeface="DengXian"/>
                <a:cs typeface="DengXian"/>
              </a:rPr>
              <a:t>用</a:t>
            </a:r>
            <a:r>
              <a:rPr sz="1700" spc="0" dirty="0">
                <a:solidFill>
                  <a:srgbClr val="000000">
                    <a:alpha val="100000"/>
                  </a:srgbClr>
                </a:solidFill>
                <a:latin typeface="Segoe Print"/>
                <a:ea typeface="Segoe Print"/>
                <a:cs typeface="Segoe Print"/>
              </a:rPr>
              <a:t>AHP</a:t>
            </a:r>
            <a:r>
              <a:rPr sz="1700" spc="50" dirty="0">
                <a:solidFill>
                  <a:srgbClr val="000000">
                    <a:alpha val="100000"/>
                  </a:srgbClr>
                </a:solidFill>
                <a:latin typeface="DengXian"/>
                <a:ea typeface="DengXian"/>
                <a:cs typeface="DengXian"/>
              </a:rPr>
              <a:t>进行决策主观成分很大，</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DengXian"/>
                <a:ea typeface="DengXian"/>
                <a:cs typeface="DengXian"/>
              </a:rPr>
              <a:t>决策者的判断受其主观偏</a:t>
            </a:r>
            <a:r>
              <a:rPr sz="1700" spc="10" dirty="0">
                <a:solidFill>
                  <a:srgbClr val="000000">
                    <a:alpha val="100000"/>
                  </a:srgbClr>
                </a:solidFill>
                <a:latin typeface="DengXian"/>
                <a:ea typeface="DengXian"/>
                <a:cs typeface="DengXian"/>
              </a:rPr>
              <a:t>好</a:t>
            </a:r>
            <a:r>
              <a:rPr sz="1700" spc="0" dirty="0">
                <a:solidFill>
                  <a:srgbClr val="000000">
                    <a:alpha val="100000"/>
                  </a:srgbClr>
                </a:solidFill>
                <a:latin typeface="DengXian"/>
                <a:ea typeface="DengXian"/>
                <a:cs typeface="DengXian"/>
              </a:rPr>
              <a:t>影响。</a:t>
            </a:r>
            <a:endParaRPr lang="DengXian" altLang="DengXian" sz="1700" dirty="0"/>
          </a:p>
          <a:p>
            <a:pPr marL="21158" algn="l" rtl="0" eaLnBrk="0">
              <a:lnSpc>
                <a:spcPct val="80000"/>
              </a:lnSpc>
              <a:spcBef>
                <a:spcPts val="263"/>
              </a:spcBef>
              <a:tabLst/>
            </a:pPr>
            <a:r>
              <a:rPr sz="1600" b="1" spc="130" dirty="0">
                <a:solidFill>
                  <a:srgbClr val="000000">
                    <a:alpha val="100000"/>
                  </a:srgbClr>
                </a:solidFill>
                <a:latin typeface="Segoe Print"/>
                <a:ea typeface="Segoe Print"/>
                <a:cs typeface="Segoe Print"/>
              </a:rPr>
              <a:t>5.</a:t>
            </a:r>
            <a:r>
              <a:rPr sz="1600" b="1" spc="130" dirty="0">
                <a:solidFill>
                  <a:srgbClr val="000000">
                    <a:alpha val="100000"/>
                  </a:srgbClr>
                </a:solidFill>
                <a:latin typeface="DengXian"/>
                <a:ea typeface="DengXian"/>
                <a:cs typeface="DengXian"/>
              </a:rPr>
              <a:t>改进方法</a:t>
            </a:r>
            <a:r>
              <a:rPr sz="1600" b="1" spc="100" dirty="0">
                <a:solidFill>
                  <a:srgbClr val="000000">
                    <a:alpha val="100000"/>
                  </a:srgbClr>
                </a:solidFill>
                <a:latin typeface="DengXian"/>
                <a:ea typeface="DengXian"/>
                <a:cs typeface="DengXian"/>
              </a:rPr>
              <a:t>：</a:t>
            </a:r>
            <a:endParaRPr lang="DengXian" altLang="DengXian" sz="1600" dirty="0"/>
          </a:p>
          <a:p>
            <a:pPr marL="14757" algn="l" rtl="0" eaLnBrk="0">
              <a:lnSpc>
                <a:spcPts val="2956"/>
              </a:lnSpc>
              <a:tabLst/>
            </a:pPr>
            <a:r>
              <a:rPr sz="1600" spc="180" dirty="0">
                <a:solidFill>
                  <a:srgbClr val="000000">
                    <a:alpha val="100000"/>
                  </a:srgbClr>
                </a:solidFill>
                <a:latin typeface="Segoe Print"/>
                <a:ea typeface="Segoe Print"/>
                <a:cs typeface="Segoe Print"/>
              </a:rPr>
              <a:t>(1)</a:t>
            </a:r>
            <a:r>
              <a:rPr sz="1600" spc="180" dirty="0">
                <a:solidFill>
                  <a:srgbClr val="000000">
                    <a:alpha val="100000"/>
                  </a:srgbClr>
                </a:solidFill>
                <a:latin typeface="DengXian"/>
                <a:ea typeface="DengXian"/>
                <a:cs typeface="DengXian"/>
              </a:rPr>
              <a:t>成对比较矩阵可以采用德尔菲法获得</a:t>
            </a:r>
            <a:r>
              <a:rPr sz="1600" spc="20" dirty="0">
                <a:solidFill>
                  <a:srgbClr val="000000">
                    <a:alpha val="100000"/>
                  </a:srgbClr>
                </a:solidFill>
                <a:latin typeface="DengXian"/>
                <a:ea typeface="DengXian"/>
                <a:cs typeface="DengXian"/>
              </a:rPr>
              <a:t>。</a:t>
            </a:r>
            <a:endParaRPr lang="DengXian" altLang="DengXian" sz="1600" dirty="0"/>
          </a:p>
          <a:p>
            <a:pPr algn="l" rtl="0" eaLnBrk="0">
              <a:lnSpc>
                <a:spcPct val="140000"/>
              </a:lnSpc>
              <a:tabLst/>
            </a:pPr>
            <a:endParaRPr lang="Arial" altLang="Arial" sz="1000" dirty="0"/>
          </a:p>
          <a:p>
            <a:pPr algn="l" rtl="0" eaLnBrk="0">
              <a:lnSpc>
                <a:spcPct val="140000"/>
              </a:lnSpc>
              <a:tabLst/>
            </a:pPr>
            <a:endParaRPr lang="Arial" altLang="Arial" sz="1000" dirty="0"/>
          </a:p>
          <a:p>
            <a:pPr marL="14986" algn="l" rtl="0" eaLnBrk="0">
              <a:lnSpc>
                <a:spcPts val="2170"/>
              </a:lnSpc>
              <a:spcBef>
                <a:spcPts val="514"/>
              </a:spcBef>
              <a:tabLst/>
            </a:pPr>
            <a:r>
              <a:rPr sz="1700" spc="110" dirty="0">
                <a:solidFill>
                  <a:srgbClr val="000000">
                    <a:alpha val="100000"/>
                  </a:srgbClr>
                </a:solidFill>
                <a:latin typeface="DengXian"/>
                <a:ea typeface="DengXian"/>
                <a:cs typeface="DengXian"/>
              </a:rPr>
              <a:t>标分层和归类，使得每层各类中的指标数少于</a:t>
            </a:r>
            <a:r>
              <a:rPr sz="1700" spc="0" dirty="0">
                <a:solidFill>
                  <a:srgbClr val="000000">
                    <a:alpha val="100000"/>
                  </a:srgbClr>
                </a:solidFill>
                <a:latin typeface="Segoe Print"/>
                <a:ea typeface="Segoe Print"/>
                <a:cs typeface="Segoe Print"/>
              </a:rPr>
              <a:t>q</a:t>
            </a:r>
            <a:r>
              <a:rPr sz="1700" spc="110" dirty="0">
                <a:solidFill>
                  <a:srgbClr val="000000">
                    <a:alpha val="100000"/>
                  </a:srgbClr>
                </a:solidFill>
                <a:latin typeface="DengXian"/>
                <a:ea typeface="DengXian"/>
                <a:cs typeface="DengXian"/>
              </a:rPr>
              <a:t>个</a:t>
            </a:r>
            <a:r>
              <a:rPr sz="1700" spc="60" dirty="0">
                <a:solidFill>
                  <a:srgbClr val="000000">
                    <a:alpha val="100000"/>
                  </a:srgbClr>
                </a:solidFill>
                <a:latin typeface="DengXian"/>
                <a:ea typeface="DengXian"/>
                <a:cs typeface="DengXian"/>
              </a:rPr>
              <a:t>。</a:t>
            </a:r>
            <a:endParaRPr lang="DengXian" altLang="DengXian" sz="1700" dirty="0"/>
          </a:p>
          <a:p>
            <a:pPr algn="l" rtl="0" eaLnBrk="0">
              <a:lnSpc>
                <a:spcPct val="143000"/>
              </a:lnSpc>
              <a:tabLst/>
            </a:pPr>
            <a:endParaRPr lang="Arial" altLang="Arial" sz="1000" dirty="0"/>
          </a:p>
          <a:p>
            <a:pPr algn="l" rtl="0" eaLnBrk="0">
              <a:lnSpc>
                <a:spcPct val="143000"/>
              </a:lnSpc>
              <a:tabLst/>
            </a:pPr>
            <a:endParaRPr lang="Arial" altLang="Arial" sz="1000" dirty="0"/>
          </a:p>
          <a:p>
            <a:pPr algn="l" rtl="0" eaLnBrk="0">
              <a:lnSpc>
                <a:spcPct val="106000"/>
              </a:lnSpc>
              <a:tabLst/>
            </a:pPr>
            <a:endParaRPr lang="Arial" altLang="Arial" sz="400" dirty="0"/>
          </a:p>
          <a:p>
            <a:pPr algn="r" rtl="0" eaLnBrk="0">
              <a:lnSpc>
                <a:spcPct val="91000"/>
              </a:lnSpc>
              <a:spcBef>
                <a:spcPts val="4"/>
              </a:spcBef>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145" name="textbox 145"/>
          <p:cNvSpPr/>
          <p:nvPr/>
        </p:nvSpPr>
        <p:spPr>
          <a:xfrm>
            <a:off x="966050" y="621042"/>
            <a:ext cx="10002519" cy="1262380"/>
          </a:xfrm>
          <a:prstGeom prst="rect">
            <a:avLst/>
          </a:prstGeom>
        </p:spPr>
        <p:txBody>
          <a:bodyPr vert="horz" wrap="square" lIns="0" tIns="0" rIns="0" bIns="0"/>
          <a:lstStyle/>
          <a:p>
            <a:pPr algn="l" rtl="0" eaLnBrk="0">
              <a:lnSpc>
                <a:spcPct val="91025"/>
              </a:lnSpc>
              <a:tabLst/>
            </a:pPr>
            <a:endParaRPr lang="Arial" altLang="Arial" sz="100" dirty="0"/>
          </a:p>
          <a:p>
            <a:pPr marL="618070" algn="l" rtl="0" eaLnBrk="0">
              <a:lnSpc>
                <a:spcPct val="100000"/>
              </a:lnSpc>
              <a:tabLst/>
            </a:pPr>
            <a:r>
              <a:rPr sz="1700" spc="90" dirty="0">
                <a:solidFill>
                  <a:srgbClr val="000000">
                    <a:alpha val="100000"/>
                  </a:srgbClr>
                </a:solidFill>
                <a:latin typeface="SimHei"/>
                <a:ea typeface="SimHei"/>
                <a:cs typeface="SimHei"/>
              </a:rPr>
              <a:t>层次分析</a:t>
            </a:r>
            <a:r>
              <a:rPr sz="1700" spc="60" dirty="0">
                <a:solidFill>
                  <a:srgbClr val="000000">
                    <a:alpha val="100000"/>
                  </a:srgbClr>
                </a:solidFill>
                <a:latin typeface="SimHei"/>
                <a:ea typeface="SimHei"/>
                <a:cs typeface="SimHei"/>
              </a:rPr>
              <a:t>法</a:t>
            </a:r>
            <a:endParaRPr lang="SimHei" altLang="SimHei" sz="1700" dirty="0"/>
          </a:p>
          <a:p>
            <a:pPr marL="18186" algn="l" rtl="0" eaLnBrk="0">
              <a:lnSpc>
                <a:spcPct val="83000"/>
              </a:lnSpc>
              <a:spcBef>
                <a:spcPts val="1538"/>
              </a:spcBef>
              <a:tabLst/>
            </a:pPr>
            <a:r>
              <a:rPr sz="1700" b="1" spc="60" dirty="0">
                <a:solidFill>
                  <a:srgbClr val="000000">
                    <a:alpha val="100000"/>
                  </a:srgbClr>
                </a:solidFill>
                <a:latin typeface="Segoe Print"/>
                <a:ea typeface="Segoe Print"/>
                <a:cs typeface="Segoe Print"/>
              </a:rPr>
              <a:t>1.</a:t>
            </a:r>
            <a:r>
              <a:rPr sz="1700" b="1" spc="60" dirty="0">
                <a:solidFill>
                  <a:srgbClr val="000000">
                    <a:alpha val="100000"/>
                  </a:srgbClr>
                </a:solidFill>
                <a:latin typeface="DengXian"/>
                <a:ea typeface="DengXian"/>
                <a:cs typeface="DengXian"/>
              </a:rPr>
              <a:t>基本思想</a:t>
            </a:r>
            <a:r>
              <a:rPr sz="1700" b="1" spc="0" dirty="0">
                <a:solidFill>
                  <a:srgbClr val="000000">
                    <a:alpha val="100000"/>
                  </a:srgbClr>
                </a:solidFill>
                <a:latin typeface="DengXian"/>
                <a:ea typeface="DengXian"/>
                <a:cs typeface="DengXian"/>
              </a:rPr>
              <a:t>：</a:t>
            </a:r>
            <a:endParaRPr lang="DengXian" altLang="DengXian" sz="1700" dirty="0"/>
          </a:p>
          <a:p>
            <a:pPr marL="17272" indent="-4572" algn="l" rtl="0" eaLnBrk="0">
              <a:lnSpc>
                <a:spcPct val="109000"/>
              </a:lnSpc>
              <a:spcBef>
                <a:spcPts val="10"/>
              </a:spcBef>
              <a:tabLst/>
            </a:pPr>
            <a:r>
              <a:rPr sz="1700" spc="-10" dirty="0">
                <a:solidFill>
                  <a:srgbClr val="000000">
                    <a:alpha val="100000"/>
                  </a:srgbClr>
                </a:solidFill>
                <a:latin typeface="DengXian"/>
                <a:ea typeface="DengXian"/>
                <a:cs typeface="DengXian"/>
              </a:rPr>
              <a:t>是定性与定量相结合的多准则决策</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评价方法</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将决策的有关元</a:t>
            </a:r>
            <a:r>
              <a:rPr sz="1700" spc="0" dirty="0">
                <a:solidFill>
                  <a:srgbClr val="000000">
                    <a:alpha val="100000"/>
                  </a:srgbClr>
                </a:solidFill>
                <a:latin typeface="DengXian"/>
                <a:ea typeface="DengXian"/>
                <a:cs typeface="DengXian"/>
              </a:rPr>
              <a:t>素分解成目标层</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准则层和方案层，</a:t>
            </a:r>
            <a:r>
              <a:rPr sz="1700" spc="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并通过人们的判断对决策方案的优劣进行排序，</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在此基础上进行定</a:t>
            </a:r>
            <a:r>
              <a:rPr sz="1700" spc="50" dirty="0">
                <a:solidFill>
                  <a:srgbClr val="000000">
                    <a:alpha val="100000"/>
                  </a:srgbClr>
                </a:solidFill>
                <a:latin typeface="DengXian"/>
                <a:ea typeface="DengXian"/>
                <a:cs typeface="DengXian"/>
              </a:rPr>
              <a:t>性</a:t>
            </a:r>
            <a:r>
              <a:rPr sz="1700" spc="0" dirty="0">
                <a:solidFill>
                  <a:srgbClr val="000000">
                    <a:alpha val="100000"/>
                  </a:srgbClr>
                </a:solidFill>
                <a:latin typeface="DengXian"/>
                <a:ea typeface="DengXian"/>
                <a:cs typeface="DengXian"/>
              </a:rPr>
              <a:t>和定量分析。</a:t>
            </a:r>
            <a:endParaRPr lang="DengXian" altLang="DengXian" sz="1700" dirty="0"/>
          </a:p>
        </p:txBody>
      </p:sp>
      <p:sp>
        <p:nvSpPr>
          <p:cNvPr id="146" name="textbox 146"/>
          <p:cNvSpPr/>
          <p:nvPr/>
        </p:nvSpPr>
        <p:spPr>
          <a:xfrm>
            <a:off x="962393" y="5086184"/>
            <a:ext cx="10128250" cy="42418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3139"/>
              </a:lnSpc>
              <a:tabLst/>
            </a:pPr>
            <a:r>
              <a:rPr sz="1700" spc="30" dirty="0">
                <a:solidFill>
                  <a:srgbClr val="000000">
                    <a:alpha val="100000"/>
                  </a:srgbClr>
                </a:solidFill>
                <a:latin typeface="Segoe Print"/>
                <a:ea typeface="Segoe Print"/>
                <a:cs typeface="Segoe Print"/>
              </a:rPr>
              <a:t>(2)</a:t>
            </a:r>
            <a:r>
              <a:rPr sz="1700" spc="30" dirty="0">
                <a:solidFill>
                  <a:srgbClr val="000000">
                    <a:alpha val="100000"/>
                  </a:srgbClr>
                </a:solidFill>
                <a:latin typeface="DengXian"/>
                <a:ea typeface="DengXian"/>
                <a:cs typeface="DengXian"/>
              </a:rPr>
              <a:t>如果评价指标个数过多</a:t>
            </a:r>
            <a:r>
              <a:rPr sz="1700" spc="30" dirty="0">
                <a:solidFill>
                  <a:srgbClr val="000000">
                    <a:alpha val="100000"/>
                  </a:srgbClr>
                </a:solidFill>
                <a:latin typeface="DengXian"/>
                <a:ea typeface="DengXian"/>
                <a:cs typeface="DengXian"/>
              </a:rPr>
              <a:t>  </a:t>
            </a:r>
            <a:r>
              <a:rPr sz="1700" spc="30" dirty="0">
                <a:solidFill>
                  <a:srgbClr val="000000">
                    <a:alpha val="100000"/>
                  </a:srgbClr>
                </a:solidFill>
                <a:latin typeface="DengXian"/>
                <a:ea typeface="DengXian"/>
                <a:cs typeface="DengXian"/>
              </a:rPr>
              <a:t>(</a:t>
            </a:r>
            <a:r>
              <a:rPr sz="1700" spc="30" dirty="0">
                <a:solidFill>
                  <a:srgbClr val="000000">
                    <a:alpha val="100000"/>
                  </a:srgbClr>
                </a:solidFill>
                <a:latin typeface="DengXian"/>
                <a:ea typeface="DengXian"/>
                <a:cs typeface="DengXian"/>
              </a:rPr>
              <a:t> </a:t>
            </a:r>
            <a:r>
              <a:rPr sz="1700" spc="30" dirty="0">
                <a:solidFill>
                  <a:srgbClr val="000000">
                    <a:alpha val="100000"/>
                  </a:srgbClr>
                </a:solidFill>
                <a:latin typeface="DengXian"/>
                <a:ea typeface="DengXian"/>
                <a:cs typeface="DengXian"/>
              </a:rPr>
              <a:t>一般超过</a:t>
            </a:r>
            <a:r>
              <a:rPr sz="1700" spc="0" dirty="0">
                <a:solidFill>
                  <a:srgbClr val="000000">
                    <a:alpha val="100000"/>
                  </a:srgbClr>
                </a:solidFill>
                <a:latin typeface="Segoe Print"/>
                <a:ea typeface="Segoe Print"/>
                <a:cs typeface="Segoe Print"/>
              </a:rPr>
              <a:t>q</a:t>
            </a:r>
            <a:r>
              <a:rPr sz="1700" spc="30" dirty="0">
                <a:solidFill>
                  <a:srgbClr val="000000">
                    <a:alpha val="100000"/>
                  </a:srgbClr>
                </a:solidFill>
                <a:latin typeface="DengXian"/>
                <a:ea typeface="DengXian"/>
                <a:cs typeface="DengXian"/>
              </a:rPr>
              <a:t>个)</a:t>
            </a:r>
            <a:r>
              <a:rPr sz="1700" spc="30" dirty="0">
                <a:solidFill>
                  <a:srgbClr val="000000">
                    <a:alpha val="100000"/>
                  </a:srgbClr>
                </a:solidFill>
                <a:latin typeface="DengXian"/>
                <a:ea typeface="DengXian"/>
                <a:cs typeface="DengXian"/>
              </a:rPr>
              <a:t>   </a:t>
            </a:r>
            <a:r>
              <a:rPr sz="1700" spc="30" dirty="0">
                <a:solidFill>
                  <a:srgbClr val="000000">
                    <a:alpha val="100000"/>
                  </a:srgbClr>
                </a:solidFill>
                <a:latin typeface="DengXian"/>
                <a:ea typeface="DengXian"/>
                <a:cs typeface="DengXian"/>
              </a:rPr>
              <a:t>，</a:t>
            </a:r>
            <a:r>
              <a:rPr sz="1700" spc="30" dirty="0">
                <a:solidFill>
                  <a:srgbClr val="000000">
                    <a:alpha val="100000"/>
                  </a:srgbClr>
                </a:solidFill>
                <a:latin typeface="DengXian"/>
                <a:ea typeface="DengXian"/>
                <a:cs typeface="DengXian"/>
              </a:rPr>
              <a:t>   </a:t>
            </a:r>
            <a:r>
              <a:rPr sz="1700" spc="30" dirty="0">
                <a:solidFill>
                  <a:srgbClr val="000000">
                    <a:alpha val="100000"/>
                  </a:srgbClr>
                </a:solidFill>
                <a:latin typeface="DengXian"/>
                <a:ea typeface="DengXian"/>
                <a:cs typeface="DengXian"/>
              </a:rPr>
              <a:t>利用层次分析法所得到的权重就有一定的</a:t>
            </a:r>
            <a:r>
              <a:rPr sz="1700" spc="10" dirty="0">
                <a:solidFill>
                  <a:srgbClr val="000000">
                    <a:alpha val="100000"/>
                  </a:srgbClr>
                </a:solidFill>
                <a:latin typeface="DengXian"/>
                <a:ea typeface="DengXian"/>
                <a:cs typeface="DengXian"/>
              </a:rPr>
              <a:t>偏</a:t>
            </a:r>
            <a:r>
              <a:rPr sz="1700" spc="0" dirty="0">
                <a:solidFill>
                  <a:srgbClr val="000000">
                    <a:alpha val="100000"/>
                  </a:srgbClr>
                </a:solidFill>
                <a:latin typeface="DengXian"/>
                <a:ea typeface="DengXian"/>
                <a:cs typeface="DengXian"/>
              </a:rPr>
              <a:t>差，</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继而组</a:t>
            </a:r>
            <a:endParaRPr lang="DengXian" altLang="DengXian" sz="1700" dirty="0"/>
          </a:p>
        </p:txBody>
      </p:sp>
      <p:sp>
        <p:nvSpPr>
          <p:cNvPr id="147" name="textbox 147"/>
          <p:cNvSpPr/>
          <p:nvPr/>
        </p:nvSpPr>
        <p:spPr>
          <a:xfrm>
            <a:off x="962850" y="5404675"/>
            <a:ext cx="10076180" cy="30162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170"/>
              </a:lnSpc>
              <a:tabLst/>
            </a:pPr>
            <a:r>
              <a:rPr sz="1700" spc="10" dirty="0">
                <a:solidFill>
                  <a:srgbClr val="000000">
                    <a:alpha val="100000"/>
                  </a:srgbClr>
                </a:solidFill>
                <a:latin typeface="DengXian"/>
                <a:ea typeface="DengXian"/>
                <a:cs typeface="DengXian"/>
              </a:rPr>
              <a:t>合评价模型的结果就不再可靠</a:t>
            </a:r>
            <a:r>
              <a:rPr sz="1700" spc="1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可以根据评价对象的实际情况和特点，</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利用一定的方法，</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将各原始指</a:t>
            </a:r>
            <a:endParaRPr lang="DengXian" altLang="DengXian" sz="1700" dirty="0"/>
          </a:p>
        </p:txBody>
      </p:sp>
      <p:pic>
        <p:nvPicPr>
          <p:cNvPr id="148" name="picture 148"/>
          <p:cNvPicPr>
            <a:picLocks noChangeAspect="1"/>
          </p:cNvPicPr>
          <p:nvPr/>
        </p:nvPicPr>
        <p:blipFill>
          <a:blip r:embed="rId2"/>
          <a:stretch>
            <a:fillRect/>
          </a:stretch>
        </p:blipFill>
        <p:spPr>
          <a:xfrm rot="21600000">
            <a:off x="0" y="5804458"/>
            <a:ext cx="1919884" cy="1053541"/>
          </a:xfrm>
          <a:prstGeom prst="rect">
            <a:avLst/>
          </a:prstGeom>
        </p:spPr>
      </p:pic>
      <p:pic>
        <p:nvPicPr>
          <p:cNvPr id="149" name="picture 149"/>
          <p:cNvPicPr>
            <a:picLocks noChangeAspect="1"/>
          </p:cNvPicPr>
          <p:nvPr/>
        </p:nvPicPr>
        <p:blipFill>
          <a:blip r:embed="rId3"/>
          <a:stretch>
            <a:fillRect/>
          </a:stretch>
        </p:blipFill>
        <p:spPr>
          <a:xfrm rot="21600000">
            <a:off x="11027664" y="158495"/>
            <a:ext cx="1042416" cy="944880"/>
          </a:xfrm>
          <a:prstGeom prst="rect">
            <a:avLst/>
          </a:prstGeom>
        </p:spPr>
      </p:pic>
      <p:pic>
        <p:nvPicPr>
          <p:cNvPr id="150" name="picture 150"/>
          <p:cNvPicPr>
            <a:picLocks noChangeAspect="1"/>
          </p:cNvPicPr>
          <p:nvPr/>
        </p:nvPicPr>
        <p:blipFill>
          <a:blip r:embed="rId4"/>
          <a:stretch>
            <a:fillRect/>
          </a:stretch>
        </p:blipFill>
        <p:spPr>
          <a:xfrm rot="21600000">
            <a:off x="530352" y="408431"/>
            <a:ext cx="774191" cy="6903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icture 151"/>
          <p:cNvPicPr>
            <a:picLocks noChangeAspect="1"/>
          </p:cNvPicPr>
          <p:nvPr/>
        </p:nvPicPr>
        <p:blipFill>
          <a:blip r:embed="rId2"/>
          <a:stretch>
            <a:fillRect/>
          </a:stretch>
        </p:blipFill>
        <p:spPr>
          <a:xfrm rot="21600000">
            <a:off x="3622548" y="533400"/>
            <a:ext cx="4946903" cy="5791200"/>
          </a:xfrm>
          <a:prstGeom prst="rect">
            <a:avLst/>
          </a:prstGeom>
        </p:spPr>
      </p:pic>
      <p:pic>
        <p:nvPicPr>
          <p:cNvPr id="152" name="picture 152"/>
          <p:cNvPicPr>
            <a:picLocks noChangeAspect="1"/>
          </p:cNvPicPr>
          <p:nvPr/>
        </p:nvPicPr>
        <p:blipFill>
          <a:blip r:embed="rId3"/>
          <a:stretch>
            <a:fillRect/>
          </a:stretch>
        </p:blipFill>
        <p:spPr>
          <a:xfrm rot="21600000">
            <a:off x="0" y="5804458"/>
            <a:ext cx="1919884" cy="1053541"/>
          </a:xfrm>
          <a:prstGeom prst="rect">
            <a:avLst/>
          </a:prstGeom>
        </p:spPr>
      </p:pic>
      <p:pic>
        <p:nvPicPr>
          <p:cNvPr id="153" name="picture 153"/>
          <p:cNvPicPr>
            <a:picLocks noChangeAspect="1"/>
          </p:cNvPicPr>
          <p:nvPr/>
        </p:nvPicPr>
        <p:blipFill>
          <a:blip r:embed="rId4"/>
          <a:stretch>
            <a:fillRect/>
          </a:stretch>
        </p:blipFill>
        <p:spPr>
          <a:xfrm rot="21600000">
            <a:off x="11027664" y="158495"/>
            <a:ext cx="1042416" cy="944880"/>
          </a:xfrm>
          <a:prstGeom prst="rect">
            <a:avLst/>
          </a:prstGeom>
        </p:spPr>
      </p:pic>
      <p:sp>
        <p:nvSpPr>
          <p:cNvPr id="154" name="textbox 154"/>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155" name="textbox 155"/>
          <p:cNvSpPr/>
          <p:nvPr/>
        </p:nvSpPr>
        <p:spPr>
          <a:xfrm>
            <a:off x="1551330" y="504812"/>
            <a:ext cx="1158875" cy="560069"/>
          </a:xfrm>
          <a:prstGeom prst="rect">
            <a:avLst/>
          </a:prstGeom>
        </p:spPr>
        <p:txBody>
          <a:bodyPr vert="horz" wrap="square" lIns="0" tIns="0" rIns="0" bIns="0"/>
          <a:lstStyle/>
          <a:p>
            <a:pPr algn="l" rtl="0" eaLnBrk="0">
              <a:lnSpc>
                <a:spcPct val="89196"/>
              </a:lnSpc>
              <a:tabLst/>
            </a:pPr>
            <a:endParaRPr lang="Arial" altLang="Arial" sz="100" dirty="0"/>
          </a:p>
          <a:p>
            <a:pPr marL="12700" algn="l" rtl="0" eaLnBrk="0">
              <a:lnSpc>
                <a:spcPct val="103000"/>
              </a:lnSpc>
              <a:tabLst/>
            </a:pPr>
            <a:r>
              <a:rPr sz="1700" spc="90" dirty="0">
                <a:solidFill>
                  <a:srgbClr val="000000">
                    <a:alpha val="100000"/>
                  </a:srgbClr>
                </a:solidFill>
                <a:latin typeface="SimHei"/>
                <a:ea typeface="SimHei"/>
                <a:cs typeface="SimHei"/>
              </a:rPr>
              <a:t>层次分析</a:t>
            </a:r>
            <a:r>
              <a:rPr sz="1700" spc="60" dirty="0">
                <a:solidFill>
                  <a:srgbClr val="000000">
                    <a:alpha val="100000"/>
                  </a:srgbClr>
                </a:solidFill>
                <a:latin typeface="SimHei"/>
                <a:ea typeface="SimHei"/>
                <a:cs typeface="SimHei"/>
              </a:rPr>
              <a:t>法</a:t>
            </a:r>
            <a:r>
              <a:rPr sz="1700" spc="0" dirty="0">
                <a:solidFill>
                  <a:srgbClr val="000000">
                    <a:alpha val="100000"/>
                  </a:srgbClr>
                </a:solidFill>
                <a:latin typeface="SimHei"/>
                <a:ea typeface="SimHei"/>
                <a:cs typeface="SimHei"/>
              </a:rPr>
              <a:t> </a:t>
            </a:r>
            <a:r>
              <a:rPr sz="1700" spc="90" dirty="0">
                <a:solidFill>
                  <a:srgbClr val="000000">
                    <a:alpha val="100000"/>
                  </a:srgbClr>
                </a:solidFill>
                <a:latin typeface="SimHei"/>
                <a:ea typeface="SimHei"/>
                <a:cs typeface="SimHei"/>
              </a:rPr>
              <a:t>基本流程</a:t>
            </a:r>
            <a:r>
              <a:rPr sz="1700" spc="60" dirty="0">
                <a:solidFill>
                  <a:srgbClr val="000000">
                    <a:alpha val="100000"/>
                  </a:srgbClr>
                </a:solidFill>
                <a:latin typeface="SimHei"/>
                <a:ea typeface="SimHei"/>
                <a:cs typeface="SimHei"/>
              </a:rPr>
              <a:t>图</a:t>
            </a:r>
            <a:endParaRPr lang="SimHei" altLang="SimHei" sz="1700" dirty="0"/>
          </a:p>
        </p:txBody>
      </p:sp>
      <p:pic>
        <p:nvPicPr>
          <p:cNvPr id="156" name="picture 156"/>
          <p:cNvPicPr>
            <a:picLocks noChangeAspect="1"/>
          </p:cNvPicPr>
          <p:nvPr/>
        </p:nvPicPr>
        <p:blipFill>
          <a:blip r:embed="rId5"/>
          <a:stretch>
            <a:fillRect/>
          </a:stretch>
        </p:blipFill>
        <p:spPr>
          <a:xfrm rot="21600000">
            <a:off x="530352" y="408431"/>
            <a:ext cx="774191" cy="6903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box 157"/>
          <p:cNvSpPr/>
          <p:nvPr/>
        </p:nvSpPr>
        <p:spPr>
          <a:xfrm>
            <a:off x="1003020" y="1337983"/>
            <a:ext cx="9018905" cy="2033904"/>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30" dirty="0">
                <a:solidFill>
                  <a:srgbClr val="000000">
                    <a:alpha val="100000"/>
                  </a:srgbClr>
                </a:solidFill>
                <a:latin typeface="DengXian"/>
                <a:ea typeface="DengXian"/>
                <a:cs typeface="DengXian"/>
              </a:rPr>
              <a:t>例</a:t>
            </a:r>
            <a:r>
              <a:rPr sz="2300" spc="10" dirty="0">
                <a:solidFill>
                  <a:srgbClr val="000000">
                    <a:alpha val="100000"/>
                  </a:srgbClr>
                </a:solidFill>
                <a:latin typeface="DengXian"/>
                <a:ea typeface="DengXian"/>
                <a:cs typeface="DengXian"/>
              </a:rPr>
              <a:t>：</a:t>
            </a:r>
            <a:endParaRPr lang="DengXian" altLang="DengXian" sz="2300" dirty="0"/>
          </a:p>
          <a:p>
            <a:pPr marL="18796" algn="l" rtl="0" eaLnBrk="0">
              <a:lnSpc>
                <a:spcPts val="2894"/>
              </a:lnSpc>
              <a:spcBef>
                <a:spcPts val="1426"/>
              </a:spcBef>
              <a:tabLst/>
            </a:pPr>
            <a:r>
              <a:rPr sz="2300" spc="-80" dirty="0">
                <a:solidFill>
                  <a:srgbClr val="000000">
                    <a:alpha val="100000"/>
                  </a:srgbClr>
                </a:solidFill>
                <a:latin typeface="DengXian"/>
                <a:ea typeface="DengXian"/>
                <a:cs typeface="DengXian"/>
              </a:rPr>
              <a:t>某人打算假期去旅游，假如有苏州</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杭州</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桂林，</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3个旅游</a:t>
            </a:r>
            <a:r>
              <a:rPr sz="2300" spc="-20" dirty="0">
                <a:solidFill>
                  <a:srgbClr val="000000">
                    <a:alpha val="100000"/>
                  </a:srgbClr>
                </a:solidFill>
                <a:latin typeface="DengXian"/>
                <a:ea typeface="DengXian"/>
                <a:cs typeface="DengXian"/>
              </a:rPr>
              <a:t>胜</a:t>
            </a:r>
            <a:r>
              <a:rPr sz="2300" spc="0" dirty="0">
                <a:solidFill>
                  <a:srgbClr val="000000">
                    <a:alpha val="100000"/>
                  </a:srgbClr>
                </a:solidFill>
                <a:latin typeface="DengXian"/>
                <a:ea typeface="DengXian"/>
                <a:cs typeface="DengXian"/>
              </a:rPr>
              <a:t>地供选</a:t>
            </a:r>
            <a:endParaRPr lang="DengXian" altLang="DengXian" sz="2300" dirty="0"/>
          </a:p>
          <a:p>
            <a:pPr marL="32816" indent="-14935" algn="l" rtl="0" eaLnBrk="0">
              <a:lnSpc>
                <a:spcPct val="155000"/>
              </a:lnSpc>
              <a:spcBef>
                <a:spcPts val="43"/>
              </a:spcBef>
              <a:tabLst/>
            </a:pPr>
            <a:r>
              <a:rPr sz="2300" spc="-160" dirty="0">
                <a:solidFill>
                  <a:srgbClr val="000000">
                    <a:alpha val="100000"/>
                  </a:srgbClr>
                </a:solidFill>
                <a:latin typeface="DengXian"/>
                <a:ea typeface="DengXian"/>
                <a:cs typeface="DengXian"/>
              </a:rPr>
              <a:t>择</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有景色，</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费用，</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居住，</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饮食和旅途这5种指标，</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利用层次分析</a:t>
            </a:r>
            <a:r>
              <a:rPr sz="2300" spc="-30" dirty="0">
                <a:solidFill>
                  <a:srgbClr val="000000">
                    <a:alpha val="100000"/>
                  </a:srgbClr>
                </a:solidFill>
                <a:latin typeface="DengXian"/>
                <a:ea typeface="DengXian"/>
                <a:cs typeface="DengXian"/>
              </a:rPr>
              <a:t>法</a:t>
            </a:r>
            <a:r>
              <a:rPr sz="2300" spc="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求得最佳的旅游目的</a:t>
            </a:r>
            <a:r>
              <a:rPr sz="2300" spc="60" dirty="0">
                <a:solidFill>
                  <a:srgbClr val="000000">
                    <a:alpha val="100000"/>
                  </a:srgbClr>
                </a:solidFill>
                <a:latin typeface="DengXian"/>
                <a:ea typeface="DengXian"/>
                <a:cs typeface="DengXian"/>
              </a:rPr>
              <a:t>地</a:t>
            </a:r>
            <a:r>
              <a:rPr sz="2300" spc="0" dirty="0">
                <a:solidFill>
                  <a:srgbClr val="000000">
                    <a:alpha val="100000"/>
                  </a:srgbClr>
                </a:solidFill>
                <a:latin typeface="DengXian"/>
                <a:ea typeface="DengXian"/>
                <a:cs typeface="DengXian"/>
              </a:rPr>
              <a:t>。</a:t>
            </a:r>
            <a:endParaRPr lang="DengXian" altLang="DengXian" sz="2300" dirty="0"/>
          </a:p>
        </p:txBody>
      </p:sp>
      <p:sp>
        <p:nvSpPr>
          <p:cNvPr id="158" name="textbox 158"/>
          <p:cNvSpPr/>
          <p:nvPr/>
        </p:nvSpPr>
        <p:spPr>
          <a:xfrm>
            <a:off x="1008507" y="3728681"/>
            <a:ext cx="6142990" cy="203898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10" dirty="0">
                <a:solidFill>
                  <a:srgbClr val="000000">
                    <a:alpha val="100000"/>
                  </a:srgbClr>
                </a:solidFill>
                <a:latin typeface="DengXian"/>
                <a:ea typeface="DengXian"/>
                <a:cs typeface="DengXian"/>
              </a:rPr>
              <a:t>解决评价类问题，</a:t>
            </a:r>
            <a:r>
              <a:rPr sz="2300" spc="-1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我们首先要确定三个问题：</a:t>
            </a:r>
            <a:endParaRPr lang="DengXian" altLang="DengXian" sz="2300" dirty="0"/>
          </a:p>
          <a:p>
            <a:pPr marL="15747" algn="l" rtl="0" eaLnBrk="0">
              <a:lnSpc>
                <a:spcPts val="2894"/>
              </a:lnSpc>
              <a:spcBef>
                <a:spcPts val="1426"/>
              </a:spcBef>
              <a:tabLst/>
            </a:pPr>
            <a:r>
              <a:rPr sz="2300" spc="80" dirty="0">
                <a:solidFill>
                  <a:srgbClr val="000000">
                    <a:alpha val="100000"/>
                  </a:srgbClr>
                </a:solidFill>
                <a:latin typeface="DengXian"/>
                <a:ea typeface="DengXian"/>
                <a:cs typeface="DengXian"/>
              </a:rPr>
              <a:t>(1)我们评价的目标是什</a:t>
            </a:r>
            <a:r>
              <a:rPr sz="2300" spc="30" dirty="0">
                <a:solidFill>
                  <a:srgbClr val="000000">
                    <a:alpha val="100000"/>
                  </a:srgbClr>
                </a:solidFill>
                <a:latin typeface="DengXian"/>
                <a:ea typeface="DengXian"/>
                <a:cs typeface="DengXian"/>
              </a:rPr>
              <a:t>么</a:t>
            </a:r>
            <a:endParaRPr lang="DengXian" altLang="DengXian" sz="2300" dirty="0"/>
          </a:p>
          <a:p>
            <a:pPr marL="15747" algn="l" rtl="0" eaLnBrk="0">
              <a:lnSpc>
                <a:spcPts val="2894"/>
              </a:lnSpc>
              <a:spcBef>
                <a:spcPts val="1426"/>
              </a:spcBef>
              <a:tabLst/>
            </a:pPr>
            <a:r>
              <a:rPr sz="2300" spc="90" dirty="0">
                <a:solidFill>
                  <a:srgbClr val="000000">
                    <a:alpha val="100000"/>
                  </a:srgbClr>
                </a:solidFill>
                <a:latin typeface="DengXian"/>
                <a:ea typeface="DengXian"/>
                <a:cs typeface="DengXian"/>
              </a:rPr>
              <a:t>(2)我们为达成这个目标有几种可以选择的方</a:t>
            </a:r>
            <a:r>
              <a:rPr sz="2300" spc="0" dirty="0">
                <a:solidFill>
                  <a:srgbClr val="000000">
                    <a:alpha val="100000"/>
                  </a:srgbClr>
                </a:solidFill>
                <a:latin typeface="DengXian"/>
                <a:ea typeface="DengXian"/>
                <a:cs typeface="DengXian"/>
              </a:rPr>
              <a:t>案</a:t>
            </a:r>
            <a:endParaRPr lang="DengXian" altLang="DengXian" sz="2300" dirty="0"/>
          </a:p>
          <a:p>
            <a:pPr algn="l" rtl="0" eaLnBrk="0">
              <a:lnSpc>
                <a:spcPct val="108000"/>
              </a:lnSpc>
              <a:tabLst/>
            </a:pPr>
            <a:endParaRPr lang="Arial" altLang="Arial" sz="1100" dirty="0"/>
          </a:p>
          <a:p>
            <a:pPr marL="15747" algn="l" rtl="0" eaLnBrk="0">
              <a:lnSpc>
                <a:spcPts val="2894"/>
              </a:lnSpc>
              <a:tabLst/>
            </a:pPr>
            <a:r>
              <a:rPr sz="2300" spc="80" dirty="0">
                <a:solidFill>
                  <a:srgbClr val="000000">
                    <a:alpha val="100000"/>
                  </a:srgbClr>
                </a:solidFill>
                <a:latin typeface="DengXian"/>
                <a:ea typeface="DengXian"/>
                <a:cs typeface="DengXian"/>
              </a:rPr>
              <a:t>(3)评价准则或者说标准是什</a:t>
            </a:r>
            <a:r>
              <a:rPr sz="2300" spc="70" dirty="0">
                <a:solidFill>
                  <a:srgbClr val="000000">
                    <a:alpha val="100000"/>
                  </a:srgbClr>
                </a:solidFill>
                <a:latin typeface="DengXian"/>
                <a:ea typeface="DengXian"/>
                <a:cs typeface="DengXian"/>
              </a:rPr>
              <a:t>么</a:t>
            </a:r>
            <a:endParaRPr lang="DengXian" altLang="DengXian" sz="2300" dirty="0"/>
          </a:p>
        </p:txBody>
      </p:sp>
      <p:pic>
        <p:nvPicPr>
          <p:cNvPr id="159" name="picture 159"/>
          <p:cNvPicPr>
            <a:picLocks noChangeAspect="1"/>
          </p:cNvPicPr>
          <p:nvPr/>
        </p:nvPicPr>
        <p:blipFill>
          <a:blip r:embed="rId2"/>
          <a:stretch>
            <a:fillRect/>
          </a:stretch>
        </p:blipFill>
        <p:spPr>
          <a:xfrm rot="21600000">
            <a:off x="0" y="5804458"/>
            <a:ext cx="1919884" cy="1053541"/>
          </a:xfrm>
          <a:prstGeom prst="rect">
            <a:avLst/>
          </a:prstGeom>
        </p:spPr>
      </p:pic>
      <p:pic>
        <p:nvPicPr>
          <p:cNvPr id="160" name="picture 160"/>
          <p:cNvPicPr>
            <a:picLocks noChangeAspect="1"/>
          </p:cNvPicPr>
          <p:nvPr/>
        </p:nvPicPr>
        <p:blipFill>
          <a:blip r:embed="rId3"/>
          <a:stretch>
            <a:fillRect/>
          </a:stretch>
        </p:blipFill>
        <p:spPr>
          <a:xfrm rot="21600000">
            <a:off x="11027664" y="158495"/>
            <a:ext cx="1042416" cy="944880"/>
          </a:xfrm>
          <a:prstGeom prst="rect">
            <a:avLst/>
          </a:prstGeom>
        </p:spPr>
      </p:pic>
      <p:sp>
        <p:nvSpPr>
          <p:cNvPr id="161" name="textbox 161"/>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162" name="picture 162"/>
          <p:cNvPicPr>
            <a:picLocks noChangeAspect="1"/>
          </p:cNvPicPr>
          <p:nvPr/>
        </p:nvPicPr>
        <p:blipFill>
          <a:blip r:embed="rId4"/>
          <a:stretch>
            <a:fillRect/>
          </a:stretch>
        </p:blipFill>
        <p:spPr>
          <a:xfrm rot="21600000">
            <a:off x="530352" y="408431"/>
            <a:ext cx="774191" cy="690372"/>
          </a:xfrm>
          <a:prstGeom prst="rect">
            <a:avLst/>
          </a:prstGeom>
        </p:spPr>
      </p:pic>
      <p:sp>
        <p:nvSpPr>
          <p:cNvPr id="163" name="textbox 163"/>
          <p:cNvSpPr/>
          <p:nvPr/>
        </p:nvSpPr>
        <p:spPr>
          <a:xfrm>
            <a:off x="1571421" y="621042"/>
            <a:ext cx="11588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90" dirty="0">
                <a:solidFill>
                  <a:srgbClr val="000000">
                    <a:alpha val="100000"/>
                  </a:srgbClr>
                </a:solidFill>
                <a:latin typeface="SimHei"/>
                <a:ea typeface="SimHei"/>
                <a:cs typeface="SimHei"/>
              </a:rPr>
              <a:t>层次分析</a:t>
            </a:r>
            <a:r>
              <a:rPr sz="1700" spc="60" dirty="0">
                <a:solidFill>
                  <a:srgbClr val="000000">
                    <a:alpha val="100000"/>
                  </a:srgbClr>
                </a:solidFill>
                <a:latin typeface="SimHei"/>
                <a:ea typeface="SimHei"/>
                <a:cs typeface="SimHei"/>
              </a:rPr>
              <a:t>法</a:t>
            </a:r>
            <a:endParaRPr lang="SimHei" altLang="SimHei" sz="17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box 164"/>
          <p:cNvSpPr/>
          <p:nvPr/>
        </p:nvSpPr>
        <p:spPr>
          <a:xfrm>
            <a:off x="517652" y="395731"/>
            <a:ext cx="10386694" cy="3945890"/>
          </a:xfrm>
          <a:prstGeom prst="rect">
            <a:avLst/>
          </a:prstGeom>
        </p:spPr>
        <p:txBody>
          <a:bodyPr vert="horz" wrap="square" lIns="0" tIns="0" rIns="0" bIns="0"/>
          <a:lstStyle/>
          <a:p>
            <a:pPr algn="l" rtl="0" eaLnBrk="0">
              <a:lnSpc>
                <a:spcPct val="156000"/>
              </a:lnSpc>
              <a:tabLst/>
            </a:pPr>
            <a:endParaRPr lang="Arial" altLang="Arial" sz="1000" dirty="0"/>
          </a:p>
          <a:p>
            <a:pPr algn="l" rtl="0" eaLnBrk="0">
              <a:lnSpc>
                <a:spcPct val="9584"/>
              </a:lnSpc>
              <a:tabLst/>
            </a:pPr>
            <a:endParaRPr lang="Arial" altLang="Arial" sz="100" dirty="0"/>
          </a:p>
          <a:p>
            <a:pPr marL="786891" algn="l" rtl="0" eaLnBrk="0">
              <a:lnSpc>
                <a:spcPct val="100000"/>
              </a:lnSpc>
              <a:tabLst>
                <a:tab pos="1066164" algn="l"/>
              </a:tabLst>
            </a:pPr>
            <a:r>
              <a:rPr sz="1700" spc="0" dirty="0">
                <a:solidFill>
                  <a:srgbClr val="000000">
                    <a:alpha val="100000"/>
                  </a:srgbClr>
                </a:solidFill>
                <a:latin typeface="SimHei"/>
                <a:ea typeface="SimHei"/>
                <a:cs typeface="SimHei"/>
              </a:rPr>
              <a:t>	</a:t>
            </a:r>
            <a:r>
              <a:rPr sz="1700" spc="90" dirty="0">
                <a:solidFill>
                  <a:srgbClr val="000000">
                    <a:alpha val="100000"/>
                  </a:srgbClr>
                </a:solidFill>
                <a:latin typeface="SimHei"/>
                <a:ea typeface="SimHei"/>
                <a:cs typeface="SimHei"/>
              </a:rPr>
              <a:t>层次分析</a:t>
            </a:r>
            <a:r>
              <a:rPr sz="1700" spc="60" dirty="0">
                <a:solidFill>
                  <a:srgbClr val="000000">
                    <a:alpha val="100000"/>
                  </a:srgbClr>
                </a:solidFill>
                <a:latin typeface="SimHei"/>
                <a:ea typeface="SimHei"/>
                <a:cs typeface="SimHei"/>
              </a:rPr>
              <a:t>法</a:t>
            </a:r>
            <a:endParaRPr lang="SimHei" altLang="SimHei" sz="1700" dirty="0"/>
          </a:p>
          <a:p>
            <a:pPr algn="l" rtl="0" eaLnBrk="0">
              <a:lnSpc>
                <a:spcPct val="101000"/>
              </a:lnSpc>
              <a:tabLst/>
            </a:pPr>
            <a:endParaRPr lang="Arial" altLang="Arial" sz="1000" dirty="0"/>
          </a:p>
          <a:p>
            <a:pPr algn="l" rtl="0" eaLnBrk="0">
              <a:lnSpc>
                <a:spcPct val="101000"/>
              </a:lnSpc>
              <a:tabLst/>
            </a:pPr>
            <a:endParaRPr lang="Arial" altLang="Arial" sz="1000" dirty="0"/>
          </a:p>
          <a:p>
            <a:pPr marL="501548" algn="l" rtl="0" eaLnBrk="0">
              <a:lnSpc>
                <a:spcPts val="2418"/>
              </a:lnSpc>
              <a:spcBef>
                <a:spcPts val="603"/>
              </a:spcBef>
              <a:tabLst/>
            </a:pPr>
            <a:r>
              <a:rPr sz="2000" spc="-10" dirty="0">
                <a:solidFill>
                  <a:srgbClr val="000000">
                    <a:alpha val="100000"/>
                  </a:srgbClr>
                </a:solidFill>
                <a:latin typeface="DengXian"/>
                <a:ea typeface="DengXian"/>
                <a:cs typeface="DengXian"/>
              </a:rPr>
              <a:t>解决评价类问题，</a:t>
            </a:r>
            <a:r>
              <a:rPr sz="2000" spc="0" dirty="0">
                <a:solidFill>
                  <a:srgbClr val="000000">
                    <a:alpha val="100000"/>
                  </a:srgbClr>
                </a:solidFill>
                <a:latin typeface="DengXian"/>
                <a:ea typeface="DengXian"/>
                <a:cs typeface="DengXian"/>
              </a:rPr>
              <a:t>我们首先要确定三个问题：</a:t>
            </a:r>
            <a:endParaRPr lang="DengXian" altLang="DengXian" sz="2000" dirty="0"/>
          </a:p>
          <a:p>
            <a:pPr marL="504094" algn="l" rtl="0" eaLnBrk="0">
              <a:lnSpc>
                <a:spcPts val="2418"/>
              </a:lnSpc>
              <a:spcBef>
                <a:spcPts val="1182"/>
              </a:spcBef>
              <a:tabLst/>
            </a:pPr>
            <a:r>
              <a:rPr sz="2000" spc="-10" dirty="0">
                <a:solidFill>
                  <a:srgbClr val="000000">
                    <a:alpha val="100000"/>
                  </a:srgbClr>
                </a:solidFill>
                <a:latin typeface="DengXian"/>
                <a:ea typeface="DengXian"/>
                <a:cs typeface="DengXian"/>
              </a:rPr>
              <a:t>(1)我们评价的</a:t>
            </a:r>
            <a:r>
              <a:rPr sz="2000" spc="-10" dirty="0">
                <a:solidFill>
                  <a:srgbClr val="FF0000">
                    <a:alpha val="100000"/>
                  </a:srgbClr>
                </a:solidFill>
                <a:latin typeface="DengXian"/>
                <a:ea typeface="DengXian"/>
                <a:cs typeface="DengXian"/>
              </a:rPr>
              <a:t>目标</a:t>
            </a:r>
            <a:r>
              <a:rPr sz="2000" spc="0" dirty="0">
                <a:solidFill>
                  <a:srgbClr val="000000">
                    <a:alpha val="100000"/>
                  </a:srgbClr>
                </a:solidFill>
                <a:latin typeface="DengXian"/>
                <a:ea typeface="DengXian"/>
                <a:cs typeface="DengXian"/>
              </a:rPr>
              <a:t>是什么?</a:t>
            </a:r>
            <a:endParaRPr lang="DengXian" altLang="DengXian" sz="2000" dirty="0"/>
          </a:p>
          <a:p>
            <a:pPr marL="778656" algn="l" rtl="0" eaLnBrk="0">
              <a:lnSpc>
                <a:spcPct val="87000"/>
              </a:lnSpc>
              <a:spcBef>
                <a:spcPts val="1484"/>
              </a:spcBef>
              <a:tabLst/>
            </a:pPr>
            <a:r>
              <a:rPr sz="2000" spc="-10" dirty="0">
                <a:solidFill>
                  <a:srgbClr val="0070C0">
                    <a:alpha val="100000"/>
                  </a:srgbClr>
                </a:solidFill>
                <a:latin typeface="DengXian"/>
                <a:ea typeface="DengXian"/>
                <a:cs typeface="DengXian"/>
              </a:rPr>
              <a:t>确定最佳的旅</a:t>
            </a:r>
            <a:r>
              <a:rPr sz="2000" spc="0" dirty="0">
                <a:solidFill>
                  <a:srgbClr val="0070C0">
                    <a:alpha val="100000"/>
                  </a:srgbClr>
                </a:solidFill>
                <a:latin typeface="DengXian"/>
                <a:ea typeface="DengXian"/>
                <a:cs typeface="DengXian"/>
              </a:rPr>
              <a:t>游目的地</a:t>
            </a:r>
            <a:endParaRPr lang="DengXian" altLang="DengXian" sz="2000" dirty="0"/>
          </a:p>
          <a:p>
            <a:pPr marL="504094" algn="l" rtl="0" eaLnBrk="0">
              <a:lnSpc>
                <a:spcPts val="2418"/>
              </a:lnSpc>
              <a:spcBef>
                <a:spcPts val="1210"/>
              </a:spcBef>
              <a:tabLst/>
            </a:pPr>
            <a:r>
              <a:rPr sz="2000" spc="-10" dirty="0">
                <a:solidFill>
                  <a:srgbClr val="000000">
                    <a:alpha val="100000"/>
                  </a:srgbClr>
                </a:solidFill>
                <a:latin typeface="DengXian"/>
                <a:ea typeface="DengXian"/>
                <a:cs typeface="DengXian"/>
              </a:rPr>
              <a:t>(2)我们为达成这个</a:t>
            </a:r>
            <a:r>
              <a:rPr sz="2000" spc="0" dirty="0">
                <a:solidFill>
                  <a:srgbClr val="000000">
                    <a:alpha val="100000"/>
                  </a:srgbClr>
                </a:solidFill>
                <a:latin typeface="DengXian"/>
                <a:ea typeface="DengXian"/>
                <a:cs typeface="DengXian"/>
              </a:rPr>
              <a:t>目标有几种可以选择的</a:t>
            </a:r>
            <a:r>
              <a:rPr sz="2000" spc="0" dirty="0">
                <a:solidFill>
                  <a:srgbClr val="FF0000">
                    <a:alpha val="100000"/>
                  </a:srgbClr>
                </a:solidFill>
                <a:latin typeface="DengXian"/>
                <a:ea typeface="DengXian"/>
                <a:cs typeface="DengXian"/>
              </a:rPr>
              <a:t>方案</a:t>
            </a:r>
            <a:r>
              <a:rPr sz="2000" spc="0" dirty="0">
                <a:solidFill>
                  <a:srgbClr val="000000">
                    <a:alpha val="100000"/>
                  </a:srgbClr>
                </a:solidFill>
                <a:latin typeface="DengXian"/>
                <a:ea typeface="DengXian"/>
                <a:cs typeface="DengXian"/>
              </a:rPr>
              <a:t>?</a:t>
            </a:r>
            <a:endParaRPr lang="DengXian" altLang="DengXian" sz="2000" dirty="0"/>
          </a:p>
          <a:p>
            <a:pPr marL="785022" algn="l" rtl="0" eaLnBrk="0">
              <a:lnSpc>
                <a:spcPct val="87000"/>
              </a:lnSpc>
              <a:spcBef>
                <a:spcPts val="1498"/>
              </a:spcBef>
              <a:tabLst/>
            </a:pPr>
            <a:r>
              <a:rPr sz="2000" spc="-130" dirty="0">
                <a:solidFill>
                  <a:srgbClr val="0070C0">
                    <a:alpha val="100000"/>
                  </a:srgbClr>
                </a:solidFill>
                <a:latin typeface="DengXian"/>
                <a:ea typeface="DengXian"/>
                <a:cs typeface="DengXian"/>
              </a:rPr>
              <a:t>苏州</a:t>
            </a:r>
            <a:r>
              <a:rPr sz="2000" spc="-130" dirty="0">
                <a:solidFill>
                  <a:srgbClr val="0070C0">
                    <a:alpha val="100000"/>
                  </a:srgbClr>
                </a:solidFill>
                <a:latin typeface="DengXian"/>
                <a:ea typeface="DengXian"/>
                <a:cs typeface="DengXian"/>
              </a:rPr>
              <a:t> </a:t>
            </a:r>
            <a:r>
              <a:rPr sz="2000" spc="-130" dirty="0">
                <a:solidFill>
                  <a:srgbClr val="0070C0">
                    <a:alpha val="100000"/>
                  </a:srgbClr>
                </a:solidFill>
                <a:latin typeface="DengXian"/>
                <a:ea typeface="DengXian"/>
                <a:cs typeface="DengXian"/>
              </a:rPr>
              <a:t>、杭州</a:t>
            </a:r>
            <a:r>
              <a:rPr sz="2000" spc="-130" dirty="0">
                <a:solidFill>
                  <a:srgbClr val="0070C0">
                    <a:alpha val="100000"/>
                  </a:srgbClr>
                </a:solidFill>
                <a:latin typeface="DengXian"/>
                <a:ea typeface="DengXian"/>
                <a:cs typeface="DengXian"/>
              </a:rPr>
              <a:t> </a:t>
            </a:r>
            <a:r>
              <a:rPr sz="2000" spc="-130" dirty="0">
                <a:solidFill>
                  <a:srgbClr val="0070C0">
                    <a:alpha val="100000"/>
                  </a:srgbClr>
                </a:solidFill>
                <a:latin typeface="DengXian"/>
                <a:ea typeface="DengXian"/>
                <a:cs typeface="DengXian"/>
              </a:rPr>
              <a:t>、桂</a:t>
            </a:r>
            <a:r>
              <a:rPr sz="2000" spc="-40" dirty="0">
                <a:solidFill>
                  <a:srgbClr val="0070C0">
                    <a:alpha val="100000"/>
                  </a:srgbClr>
                </a:solidFill>
                <a:latin typeface="DengXian"/>
                <a:ea typeface="DengXian"/>
                <a:cs typeface="DengXian"/>
              </a:rPr>
              <a:t>林</a:t>
            </a:r>
            <a:endParaRPr lang="DengXian" altLang="DengXian" sz="2000" dirty="0"/>
          </a:p>
          <a:p>
            <a:pPr marL="504094" algn="l" rtl="0" eaLnBrk="0">
              <a:lnSpc>
                <a:spcPts val="2418"/>
              </a:lnSpc>
              <a:spcBef>
                <a:spcPts val="1196"/>
              </a:spcBef>
              <a:tabLst/>
            </a:pPr>
            <a:r>
              <a:rPr sz="2000" spc="-10" dirty="0">
                <a:solidFill>
                  <a:srgbClr val="000000">
                    <a:alpha val="100000"/>
                  </a:srgbClr>
                </a:solidFill>
                <a:latin typeface="DengXian"/>
                <a:ea typeface="DengXian"/>
                <a:cs typeface="DengXian"/>
              </a:rPr>
              <a:t>(3)评价</a:t>
            </a:r>
            <a:r>
              <a:rPr sz="2000" spc="-10" dirty="0">
                <a:solidFill>
                  <a:srgbClr val="FF0000">
                    <a:alpha val="100000"/>
                  </a:srgbClr>
                </a:solidFill>
                <a:latin typeface="DengXian"/>
                <a:ea typeface="DengXian"/>
                <a:cs typeface="DengXian"/>
              </a:rPr>
              <a:t>准则</a:t>
            </a:r>
            <a:r>
              <a:rPr sz="2000" spc="-10" dirty="0">
                <a:solidFill>
                  <a:srgbClr val="000000">
                    <a:alpha val="100000"/>
                  </a:srgbClr>
                </a:solidFill>
                <a:latin typeface="DengXian"/>
                <a:ea typeface="DengXian"/>
                <a:cs typeface="DengXian"/>
              </a:rPr>
              <a:t>或者说</a:t>
            </a:r>
            <a:r>
              <a:rPr sz="2000" spc="0" dirty="0">
                <a:solidFill>
                  <a:srgbClr val="000000">
                    <a:alpha val="100000"/>
                  </a:srgbClr>
                </a:solidFill>
                <a:latin typeface="DengXian"/>
                <a:ea typeface="DengXian"/>
                <a:cs typeface="DengXian"/>
              </a:rPr>
              <a:t>标准是什么?</a:t>
            </a:r>
            <a:endParaRPr lang="DengXian" altLang="DengXian" sz="2000" dirty="0"/>
          </a:p>
          <a:p>
            <a:pPr algn="l" rtl="0" eaLnBrk="0">
              <a:lnSpc>
                <a:spcPct val="109000"/>
              </a:lnSpc>
              <a:tabLst/>
            </a:pPr>
            <a:endParaRPr lang="Arial" altLang="Arial" sz="900" dirty="0"/>
          </a:p>
          <a:p>
            <a:pPr marL="785531" algn="l" rtl="0" eaLnBrk="0">
              <a:lnSpc>
                <a:spcPts val="2418"/>
              </a:lnSpc>
              <a:spcBef>
                <a:spcPts val="5"/>
              </a:spcBef>
              <a:tabLst/>
            </a:pPr>
            <a:r>
              <a:rPr sz="2000" spc="10" dirty="0">
                <a:solidFill>
                  <a:srgbClr val="0070C0">
                    <a:alpha val="100000"/>
                  </a:srgbClr>
                </a:solidFill>
                <a:latin typeface="DengXian"/>
                <a:ea typeface="DengXian"/>
                <a:cs typeface="DengXian"/>
              </a:rPr>
              <a:t>景色，费用，居住，饮食和旅途</a:t>
            </a:r>
            <a:r>
              <a:rPr sz="2000" spc="10" dirty="0">
                <a:solidFill>
                  <a:srgbClr val="0070C0">
                    <a:alpha val="100000"/>
                  </a:srgbClr>
                </a:solidFill>
                <a:latin typeface="DengXian"/>
                <a:ea typeface="DengXian"/>
                <a:cs typeface="DengXian"/>
              </a:rPr>
              <a:t>  </a:t>
            </a:r>
            <a:r>
              <a:rPr sz="2000" spc="10" dirty="0">
                <a:solidFill>
                  <a:srgbClr val="0070C0">
                    <a:alpha val="100000"/>
                  </a:srgbClr>
                </a:solidFill>
                <a:latin typeface="DengXian"/>
                <a:ea typeface="DengXian"/>
                <a:cs typeface="DengXian"/>
              </a:rPr>
              <a:t>(有部分题目需</a:t>
            </a:r>
            <a:r>
              <a:rPr sz="2000" spc="0" dirty="0">
                <a:solidFill>
                  <a:srgbClr val="0070C0">
                    <a:alpha val="100000"/>
                  </a:srgbClr>
                </a:solidFill>
                <a:latin typeface="DengXian"/>
                <a:ea typeface="DengXian"/>
                <a:cs typeface="DengXian"/>
              </a:rPr>
              <a:t>要自己寻找评价指标，善用网络资源)</a:t>
            </a:r>
            <a:endParaRPr lang="DengXian" altLang="DengXian" sz="2000" dirty="0"/>
          </a:p>
        </p:txBody>
      </p:sp>
      <p:pic>
        <p:nvPicPr>
          <p:cNvPr id="165" name="picture 165"/>
          <p:cNvPicPr>
            <a:picLocks noChangeAspect="1"/>
          </p:cNvPicPr>
          <p:nvPr/>
        </p:nvPicPr>
        <p:blipFill>
          <a:blip r:embed="rId2"/>
          <a:stretch>
            <a:fillRect/>
          </a:stretch>
        </p:blipFill>
        <p:spPr>
          <a:xfrm rot="21600000">
            <a:off x="530352" y="408431"/>
            <a:ext cx="774191" cy="690372"/>
          </a:xfrm>
          <a:prstGeom prst="rect">
            <a:avLst/>
          </a:prstGeom>
        </p:spPr>
      </p:pic>
      <p:sp>
        <p:nvSpPr>
          <p:cNvPr id="166" name="textbox 166"/>
          <p:cNvSpPr/>
          <p:nvPr/>
        </p:nvSpPr>
        <p:spPr>
          <a:xfrm>
            <a:off x="997588" y="4923299"/>
            <a:ext cx="10464165" cy="789940"/>
          </a:xfrm>
          <a:prstGeom prst="rect">
            <a:avLst/>
          </a:prstGeom>
        </p:spPr>
        <p:txBody>
          <a:bodyPr vert="horz" wrap="square" lIns="0" tIns="0" rIns="0" bIns="0"/>
          <a:lstStyle/>
          <a:p>
            <a:pPr algn="l" rtl="0" eaLnBrk="0">
              <a:lnSpc>
                <a:spcPct val="83341"/>
              </a:lnSpc>
              <a:tabLst/>
            </a:pPr>
            <a:endParaRPr lang="Arial" altLang="Arial" sz="100" dirty="0"/>
          </a:p>
          <a:p>
            <a:pPr marL="305850" algn="l" rtl="0" eaLnBrk="0">
              <a:lnSpc>
                <a:spcPts val="2418"/>
              </a:lnSpc>
              <a:tabLst/>
            </a:pPr>
            <a:r>
              <a:rPr sz="2000" spc="-10" dirty="0">
                <a:solidFill>
                  <a:srgbClr val="000000">
                    <a:alpha val="100000"/>
                  </a:srgbClr>
                </a:solidFill>
                <a:latin typeface="DengXian"/>
                <a:ea typeface="DengXian"/>
                <a:cs typeface="DengXian"/>
              </a:rPr>
              <a:t>一般而言，前两个问题的答</a:t>
            </a:r>
            <a:r>
              <a:rPr sz="2000" spc="0" dirty="0">
                <a:solidFill>
                  <a:srgbClr val="000000">
                    <a:alpha val="100000"/>
                  </a:srgbClr>
                </a:solidFill>
                <a:latin typeface="DengXian"/>
                <a:ea typeface="DengXian"/>
                <a:cs typeface="DengXian"/>
              </a:rPr>
              <a:t>案是显而易见的，第三个问题的答案需要我们根据题目中的</a:t>
            </a:r>
            <a:r>
              <a:rPr sz="2000" b="1" spc="0" dirty="0">
                <a:solidFill>
                  <a:srgbClr val="000000">
                    <a:alpha val="100000"/>
                  </a:srgbClr>
                </a:solidFill>
                <a:latin typeface="DengXian"/>
                <a:ea typeface="DengXian"/>
                <a:cs typeface="DengXian"/>
              </a:rPr>
              <a:t>背景</a:t>
            </a:r>
            <a:endParaRPr lang="DengXian" altLang="DengXian" sz="2000" dirty="0"/>
          </a:p>
          <a:p>
            <a:pPr marL="12700" algn="l" rtl="0" eaLnBrk="0">
              <a:lnSpc>
                <a:spcPts val="3600"/>
              </a:lnSpc>
              <a:tabLst/>
            </a:pPr>
            <a:r>
              <a:rPr sz="2000" b="1" spc="-50" dirty="0">
                <a:solidFill>
                  <a:srgbClr val="000000">
                    <a:alpha val="100000"/>
                  </a:srgbClr>
                </a:solidFill>
                <a:latin typeface="DengXian"/>
                <a:ea typeface="DengXian"/>
                <a:cs typeface="DengXian"/>
              </a:rPr>
              <a:t>材料</a:t>
            </a:r>
            <a:r>
              <a:rPr sz="2000" spc="-50" dirty="0">
                <a:solidFill>
                  <a:srgbClr val="000000">
                    <a:alpha val="100000"/>
                  </a:srgbClr>
                </a:solidFill>
                <a:latin typeface="DengXian"/>
                <a:ea typeface="DengXian"/>
                <a:cs typeface="DengXian"/>
              </a:rPr>
              <a:t> </a:t>
            </a:r>
            <a:r>
              <a:rPr sz="2000" spc="-50" dirty="0">
                <a:solidFill>
                  <a:srgbClr val="000000">
                    <a:alpha val="100000"/>
                  </a:srgbClr>
                </a:solidFill>
                <a:latin typeface="DengXian"/>
                <a:ea typeface="DengXian"/>
                <a:cs typeface="DengXian"/>
              </a:rPr>
              <a:t>、</a:t>
            </a:r>
            <a:r>
              <a:rPr sz="2000" spc="-50" dirty="0">
                <a:solidFill>
                  <a:srgbClr val="000000">
                    <a:alpha val="100000"/>
                  </a:srgbClr>
                </a:solidFill>
                <a:latin typeface="DengXian"/>
                <a:ea typeface="DengXian"/>
                <a:cs typeface="DengXian"/>
              </a:rPr>
              <a:t>  </a:t>
            </a:r>
            <a:r>
              <a:rPr sz="2000" b="1" spc="-50" dirty="0">
                <a:solidFill>
                  <a:srgbClr val="000000">
                    <a:alpha val="100000"/>
                  </a:srgbClr>
                </a:solidFill>
                <a:latin typeface="DengXian"/>
                <a:ea typeface="DengXian"/>
                <a:cs typeface="DengXian"/>
              </a:rPr>
              <a:t>常识</a:t>
            </a:r>
            <a:r>
              <a:rPr sz="2000" spc="-50" dirty="0">
                <a:solidFill>
                  <a:srgbClr val="000000">
                    <a:alpha val="100000"/>
                  </a:srgbClr>
                </a:solidFill>
                <a:latin typeface="DengXian"/>
                <a:ea typeface="DengXian"/>
                <a:cs typeface="DengXian"/>
              </a:rPr>
              <a:t>以及</a:t>
            </a:r>
            <a:r>
              <a:rPr sz="2000" b="1" spc="-50" dirty="0">
                <a:solidFill>
                  <a:srgbClr val="000000">
                    <a:alpha val="100000"/>
                  </a:srgbClr>
                </a:solidFill>
                <a:latin typeface="DengXian"/>
                <a:ea typeface="DengXian"/>
                <a:cs typeface="DengXian"/>
              </a:rPr>
              <a:t>网上搜集到的参考资料</a:t>
            </a:r>
            <a:r>
              <a:rPr sz="2000" spc="-50" dirty="0">
                <a:solidFill>
                  <a:srgbClr val="000000">
                    <a:alpha val="100000"/>
                  </a:srgbClr>
                </a:solidFill>
                <a:latin typeface="DengXian"/>
                <a:ea typeface="DengXian"/>
                <a:cs typeface="DengXian"/>
              </a:rPr>
              <a:t>进行结合，从中筛选出最合适</a:t>
            </a:r>
            <a:r>
              <a:rPr sz="2000" spc="0" dirty="0">
                <a:solidFill>
                  <a:srgbClr val="000000">
                    <a:alpha val="100000"/>
                  </a:srgbClr>
                </a:solidFill>
                <a:latin typeface="DengXian"/>
                <a:ea typeface="DengXian"/>
                <a:cs typeface="DengXian"/>
              </a:rPr>
              <a:t>的指标。</a:t>
            </a:r>
            <a:endParaRPr lang="DengXian" altLang="DengXian" sz="2000" dirty="0"/>
          </a:p>
        </p:txBody>
      </p:sp>
      <p:pic>
        <p:nvPicPr>
          <p:cNvPr id="167" name="picture 167"/>
          <p:cNvPicPr>
            <a:picLocks noChangeAspect="1"/>
          </p:cNvPicPr>
          <p:nvPr/>
        </p:nvPicPr>
        <p:blipFill>
          <a:blip r:embed="rId3"/>
          <a:stretch>
            <a:fillRect/>
          </a:stretch>
        </p:blipFill>
        <p:spPr>
          <a:xfrm rot="21600000">
            <a:off x="0" y="5804458"/>
            <a:ext cx="1919884" cy="1053541"/>
          </a:xfrm>
          <a:prstGeom prst="rect">
            <a:avLst/>
          </a:prstGeom>
        </p:spPr>
      </p:pic>
      <p:pic>
        <p:nvPicPr>
          <p:cNvPr id="168" name="picture 168"/>
          <p:cNvPicPr>
            <a:picLocks noChangeAspect="1"/>
          </p:cNvPicPr>
          <p:nvPr/>
        </p:nvPicPr>
        <p:blipFill>
          <a:blip r:embed="rId4"/>
          <a:stretch>
            <a:fillRect/>
          </a:stretch>
        </p:blipFill>
        <p:spPr>
          <a:xfrm rot="21600000">
            <a:off x="11027664" y="158495"/>
            <a:ext cx="1042416" cy="944880"/>
          </a:xfrm>
          <a:prstGeom prst="rect">
            <a:avLst/>
          </a:prstGeom>
        </p:spPr>
      </p:pic>
      <p:sp>
        <p:nvSpPr>
          <p:cNvPr id="169" name="textbox 169"/>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170"/>
          <p:cNvSpPr/>
          <p:nvPr/>
        </p:nvSpPr>
        <p:spPr>
          <a:xfrm>
            <a:off x="1008507" y="1345120"/>
            <a:ext cx="8242934" cy="3274059"/>
          </a:xfrm>
          <a:prstGeom prst="rect">
            <a:avLst/>
          </a:prstGeom>
        </p:spPr>
        <p:txBody>
          <a:bodyPr vert="horz" wrap="square" lIns="0" tIns="0" rIns="0" bIns="0"/>
          <a:lstStyle/>
          <a:p>
            <a:pPr algn="l" rtl="0" eaLnBrk="0">
              <a:lnSpc>
                <a:spcPct val="86355"/>
              </a:lnSpc>
              <a:tabLst/>
            </a:pPr>
            <a:endParaRPr lang="Arial" altLang="Arial" sz="100" dirty="0"/>
          </a:p>
          <a:p>
            <a:pPr marL="23063" algn="l" rtl="0" eaLnBrk="0">
              <a:lnSpc>
                <a:spcPct val="83000"/>
              </a:lnSpc>
              <a:tabLst/>
            </a:pPr>
            <a:r>
              <a:rPr sz="2300" b="1" spc="40" dirty="0">
                <a:solidFill>
                  <a:srgbClr val="000000">
                    <a:alpha val="100000"/>
                  </a:srgbClr>
                </a:solidFill>
                <a:latin typeface="Segoe Print"/>
                <a:ea typeface="Segoe Print"/>
                <a:cs typeface="Segoe Print"/>
              </a:rPr>
              <a:t>1.</a:t>
            </a:r>
            <a:r>
              <a:rPr sz="2300" b="1" spc="40" dirty="0">
                <a:solidFill>
                  <a:srgbClr val="000000">
                    <a:alpha val="100000"/>
                  </a:srgbClr>
                </a:solidFill>
                <a:latin typeface="DengXian"/>
                <a:ea typeface="DengXian"/>
                <a:cs typeface="DengXian"/>
              </a:rPr>
              <a:t>分析系统中各因素之间关系，</a:t>
            </a:r>
            <a:r>
              <a:rPr sz="2300" spc="40" dirty="0">
                <a:solidFill>
                  <a:srgbClr val="000000">
                    <a:alpha val="100000"/>
                  </a:srgbClr>
                </a:solidFill>
                <a:latin typeface="DengXian"/>
                <a:ea typeface="DengXian"/>
                <a:cs typeface="DengXian"/>
              </a:rPr>
              <a:t>  </a:t>
            </a:r>
            <a:r>
              <a:rPr sz="2300" b="1" spc="40" dirty="0">
                <a:solidFill>
                  <a:srgbClr val="000000">
                    <a:alpha val="100000"/>
                  </a:srgbClr>
                </a:solidFill>
                <a:latin typeface="DengXian"/>
                <a:ea typeface="DengXian"/>
                <a:cs typeface="DengXian"/>
              </a:rPr>
              <a:t>建立</a:t>
            </a:r>
            <a:r>
              <a:rPr sz="2300" b="1" spc="0" dirty="0">
                <a:solidFill>
                  <a:srgbClr val="000000">
                    <a:alpha val="100000"/>
                  </a:srgbClr>
                </a:solidFill>
                <a:latin typeface="DengXian"/>
                <a:ea typeface="DengXian"/>
                <a:cs typeface="DengXian"/>
              </a:rPr>
              <a:t>层次结构模型</a:t>
            </a:r>
            <a:endParaRPr lang="DengXian" altLang="DengXian" sz="2300" dirty="0"/>
          </a:p>
          <a:p>
            <a:pPr marL="16967" indent="-3962" algn="l" rtl="0" eaLnBrk="0">
              <a:lnSpc>
                <a:spcPct val="103000"/>
              </a:lnSpc>
              <a:spcBef>
                <a:spcPts val="62"/>
              </a:spcBef>
              <a:tabLst/>
            </a:pPr>
            <a:r>
              <a:rPr sz="2300" spc="50" dirty="0">
                <a:solidFill>
                  <a:srgbClr val="000000">
                    <a:alpha val="100000"/>
                  </a:srgbClr>
                </a:solidFill>
                <a:latin typeface="DengXian"/>
                <a:ea typeface="DengXian"/>
                <a:cs typeface="DengXian"/>
              </a:rPr>
              <a:t>将决策的目标</a:t>
            </a:r>
            <a:r>
              <a:rPr sz="2300" spc="5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考虑的因素</a:t>
            </a:r>
            <a:r>
              <a:rPr sz="2300" spc="5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(决策准则)</a:t>
            </a:r>
            <a:r>
              <a:rPr sz="2300" spc="5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和决策</a:t>
            </a:r>
            <a:r>
              <a:rPr sz="2300" spc="40" dirty="0">
                <a:solidFill>
                  <a:srgbClr val="000000">
                    <a:alpha val="100000"/>
                  </a:srgbClr>
                </a:solidFill>
                <a:latin typeface="DengXian"/>
                <a:ea typeface="DengXian"/>
                <a:cs typeface="DengXian"/>
              </a:rPr>
              <a:t>对</a:t>
            </a:r>
            <a:r>
              <a:rPr sz="2300" spc="0" dirty="0">
                <a:solidFill>
                  <a:srgbClr val="000000">
                    <a:alpha val="100000"/>
                  </a:srgbClr>
                </a:solidFill>
                <a:latin typeface="DengXian"/>
                <a:ea typeface="DengXian"/>
                <a:cs typeface="DengXian"/>
              </a:rPr>
              <a:t>象按照他们</a:t>
            </a:r>
            <a:r>
              <a:rPr sz="2300" spc="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之间的相互关系分为</a:t>
            </a:r>
            <a:r>
              <a:rPr sz="2300" b="1" spc="-40" dirty="0">
                <a:solidFill>
                  <a:srgbClr val="000000">
                    <a:alpha val="100000"/>
                  </a:srgbClr>
                </a:solidFill>
                <a:latin typeface="DengXian"/>
                <a:ea typeface="DengXian"/>
                <a:cs typeface="DengXian"/>
              </a:rPr>
              <a:t>目标层</a:t>
            </a:r>
            <a:r>
              <a:rPr sz="2300" spc="-40" dirty="0">
                <a:solidFill>
                  <a:srgbClr val="000000">
                    <a:alpha val="100000"/>
                  </a:srgbClr>
                </a:solidFill>
                <a:latin typeface="DengXian"/>
                <a:ea typeface="DengXian"/>
                <a:cs typeface="DengXian"/>
              </a:rPr>
              <a:t> </a:t>
            </a:r>
            <a:r>
              <a:rPr sz="2300" b="1" spc="-40" dirty="0">
                <a:solidFill>
                  <a:srgbClr val="000000">
                    <a:alpha val="100000"/>
                  </a:srgbClr>
                </a:solidFill>
                <a:latin typeface="DengXian"/>
                <a:ea typeface="DengXian"/>
                <a:cs typeface="DengXian"/>
              </a:rPr>
              <a:t>、</a:t>
            </a:r>
            <a:r>
              <a:rPr sz="2300" spc="-40" dirty="0">
                <a:solidFill>
                  <a:srgbClr val="000000">
                    <a:alpha val="100000"/>
                  </a:srgbClr>
                </a:solidFill>
                <a:latin typeface="DengXian"/>
                <a:ea typeface="DengXian"/>
                <a:cs typeface="DengXian"/>
              </a:rPr>
              <a:t>  </a:t>
            </a:r>
            <a:r>
              <a:rPr sz="2300" b="1" spc="-40" dirty="0">
                <a:solidFill>
                  <a:srgbClr val="000000">
                    <a:alpha val="100000"/>
                  </a:srgbClr>
                </a:solidFill>
                <a:latin typeface="DengXian"/>
                <a:ea typeface="DengXian"/>
                <a:cs typeface="DengXian"/>
              </a:rPr>
              <a:t>准则层和方案层</a:t>
            </a:r>
            <a:r>
              <a:rPr sz="2300" spc="-40" dirty="0">
                <a:solidFill>
                  <a:srgbClr val="000000">
                    <a:alpha val="100000"/>
                  </a:srgbClr>
                </a:solidFill>
                <a:latin typeface="DengXian"/>
                <a:ea typeface="DengXian"/>
                <a:cs typeface="DengXian"/>
              </a:rPr>
              <a:t>，</a:t>
            </a:r>
            <a:r>
              <a:rPr sz="2300" spc="-4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绘出层</a:t>
            </a:r>
            <a:r>
              <a:rPr sz="2300" spc="-10" dirty="0">
                <a:solidFill>
                  <a:srgbClr val="000000">
                    <a:alpha val="100000"/>
                  </a:srgbClr>
                </a:solidFill>
                <a:latin typeface="DengXian"/>
                <a:ea typeface="DengXian"/>
                <a:cs typeface="DengXian"/>
              </a:rPr>
              <a:t>次</a:t>
            </a:r>
            <a:r>
              <a:rPr sz="2300" spc="0" dirty="0">
                <a:solidFill>
                  <a:srgbClr val="000000">
                    <a:alpha val="100000"/>
                  </a:srgbClr>
                </a:solidFill>
                <a:latin typeface="DengXian"/>
                <a:ea typeface="DengXian"/>
                <a:cs typeface="DengXian"/>
              </a:rPr>
              <a:t>结构</a:t>
            </a:r>
            <a:r>
              <a:rPr sz="2300" spc="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图</a:t>
            </a:r>
            <a:r>
              <a:rPr sz="2300" spc="-10" dirty="0">
                <a:solidFill>
                  <a:srgbClr val="000000">
                    <a:alpha val="100000"/>
                  </a:srgbClr>
                </a:solidFill>
                <a:latin typeface="DengXian"/>
                <a:ea typeface="DengXian"/>
                <a:cs typeface="DengXian"/>
              </a:rPr>
              <a:t>。</a:t>
            </a:r>
            <a:endParaRPr lang="DengXian" altLang="DengXian" sz="2300" dirty="0"/>
          </a:p>
          <a:p>
            <a:pPr marL="63296" algn="l" rtl="0" eaLnBrk="0">
              <a:lnSpc>
                <a:spcPts val="2887"/>
              </a:lnSpc>
              <a:spcBef>
                <a:spcPts val="278"/>
              </a:spcBef>
              <a:tabLst/>
            </a:pPr>
            <a:r>
              <a:rPr sz="2300" spc="-100" dirty="0">
                <a:solidFill>
                  <a:srgbClr val="000000">
                    <a:alpha val="100000"/>
                  </a:srgbClr>
                </a:solidFill>
                <a:latin typeface="DengXian"/>
                <a:ea typeface="DengXian"/>
                <a:cs typeface="DengXian"/>
              </a:rPr>
              <a:t>目标层：</a:t>
            </a:r>
            <a:r>
              <a:rPr sz="2300" spc="-100" dirty="0">
                <a:solidFill>
                  <a:srgbClr val="000000">
                    <a:alpha val="100000"/>
                  </a:srgbClr>
                </a:solidFill>
                <a:latin typeface="DengXian"/>
                <a:ea typeface="DengXian"/>
                <a:cs typeface="DengXian"/>
              </a:rPr>
              <a:t>    </a:t>
            </a:r>
            <a:r>
              <a:rPr sz="2300" spc="-100" dirty="0">
                <a:solidFill>
                  <a:srgbClr val="000000">
                    <a:alpha val="100000"/>
                  </a:srgbClr>
                </a:solidFill>
                <a:latin typeface="DengXian"/>
                <a:ea typeface="DengXian"/>
                <a:cs typeface="DengXian"/>
              </a:rPr>
              <a:t>决策的目的</a:t>
            </a:r>
            <a:r>
              <a:rPr sz="2300" spc="-100" dirty="0">
                <a:solidFill>
                  <a:srgbClr val="000000">
                    <a:alpha val="100000"/>
                  </a:srgbClr>
                </a:solidFill>
                <a:latin typeface="DengXian"/>
                <a:ea typeface="DengXian"/>
                <a:cs typeface="DengXian"/>
              </a:rPr>
              <a:t> </a:t>
            </a:r>
            <a:r>
              <a:rPr sz="2300" spc="-100" dirty="0">
                <a:solidFill>
                  <a:srgbClr val="000000">
                    <a:alpha val="100000"/>
                  </a:srgbClr>
                </a:solidFill>
                <a:latin typeface="DengXian"/>
                <a:ea typeface="DengXian"/>
                <a:cs typeface="DengXian"/>
              </a:rPr>
              <a:t>、</a:t>
            </a:r>
            <a:r>
              <a:rPr sz="2300" spc="-100" dirty="0">
                <a:solidFill>
                  <a:srgbClr val="000000">
                    <a:alpha val="100000"/>
                  </a:srgbClr>
                </a:solidFill>
                <a:latin typeface="DengXian"/>
                <a:ea typeface="DengXian"/>
                <a:cs typeface="DengXian"/>
              </a:rPr>
              <a:t>  </a:t>
            </a:r>
            <a:r>
              <a:rPr sz="2300" spc="-100" dirty="0">
                <a:solidFill>
                  <a:srgbClr val="000000">
                    <a:alpha val="100000"/>
                  </a:srgbClr>
                </a:solidFill>
                <a:latin typeface="DengXian"/>
                <a:ea typeface="DengXian"/>
                <a:cs typeface="DengXian"/>
              </a:rPr>
              <a:t>要解决的问题</a:t>
            </a:r>
            <a:r>
              <a:rPr sz="2300" spc="-50" dirty="0">
                <a:solidFill>
                  <a:srgbClr val="000000">
                    <a:alpha val="100000"/>
                  </a:srgbClr>
                </a:solidFill>
                <a:latin typeface="DengXian"/>
                <a:ea typeface="DengXian"/>
                <a:cs typeface="DengXian"/>
              </a:rPr>
              <a:t>。</a:t>
            </a:r>
            <a:endParaRPr lang="DengXian" altLang="DengXian" sz="2300" dirty="0"/>
          </a:p>
          <a:p>
            <a:pPr marL="14528" algn="l" rtl="0" eaLnBrk="0">
              <a:lnSpc>
                <a:spcPts val="2879"/>
              </a:lnSpc>
              <a:tabLst/>
            </a:pPr>
            <a:r>
              <a:rPr sz="2300" spc="-110" dirty="0">
                <a:solidFill>
                  <a:srgbClr val="000000">
                    <a:alpha val="100000"/>
                  </a:srgbClr>
                </a:solidFill>
                <a:latin typeface="DengXian"/>
                <a:ea typeface="DengXian"/>
                <a:cs typeface="DengXian"/>
              </a:rPr>
              <a:t>准则层：</a:t>
            </a:r>
            <a:r>
              <a:rPr sz="2300" spc="-110" dirty="0">
                <a:solidFill>
                  <a:srgbClr val="000000">
                    <a:alpha val="100000"/>
                  </a:srgbClr>
                </a:solidFill>
                <a:latin typeface="DengXian"/>
                <a:ea typeface="DengXian"/>
                <a:cs typeface="DengXian"/>
              </a:rPr>
              <a:t>    </a:t>
            </a:r>
            <a:r>
              <a:rPr sz="2300" spc="-110" dirty="0">
                <a:solidFill>
                  <a:srgbClr val="000000">
                    <a:alpha val="100000"/>
                  </a:srgbClr>
                </a:solidFill>
                <a:latin typeface="DengXian"/>
                <a:ea typeface="DengXian"/>
                <a:cs typeface="DengXian"/>
              </a:rPr>
              <a:t>考虑的因素</a:t>
            </a:r>
            <a:r>
              <a:rPr sz="2300" spc="-110" dirty="0">
                <a:solidFill>
                  <a:srgbClr val="000000">
                    <a:alpha val="100000"/>
                  </a:srgbClr>
                </a:solidFill>
                <a:latin typeface="DengXian"/>
                <a:ea typeface="DengXian"/>
                <a:cs typeface="DengXian"/>
              </a:rPr>
              <a:t> </a:t>
            </a:r>
            <a:r>
              <a:rPr sz="2300" spc="-110" dirty="0">
                <a:solidFill>
                  <a:srgbClr val="000000">
                    <a:alpha val="100000"/>
                  </a:srgbClr>
                </a:solidFill>
                <a:latin typeface="DengXian"/>
                <a:ea typeface="DengXian"/>
                <a:cs typeface="DengXian"/>
              </a:rPr>
              <a:t>、</a:t>
            </a:r>
            <a:r>
              <a:rPr sz="2300" spc="-110" dirty="0">
                <a:solidFill>
                  <a:srgbClr val="000000">
                    <a:alpha val="100000"/>
                  </a:srgbClr>
                </a:solidFill>
                <a:latin typeface="DengXian"/>
                <a:ea typeface="DengXian"/>
                <a:cs typeface="DengXian"/>
              </a:rPr>
              <a:t>  </a:t>
            </a:r>
            <a:r>
              <a:rPr sz="2300" spc="-110" dirty="0">
                <a:solidFill>
                  <a:srgbClr val="000000">
                    <a:alpha val="100000"/>
                  </a:srgbClr>
                </a:solidFill>
                <a:latin typeface="DengXian"/>
                <a:ea typeface="DengXian"/>
                <a:cs typeface="DengXian"/>
              </a:rPr>
              <a:t>决策的准则，</a:t>
            </a:r>
            <a:r>
              <a:rPr sz="2300" spc="-110" dirty="0">
                <a:solidFill>
                  <a:srgbClr val="000000">
                    <a:alpha val="100000"/>
                  </a:srgbClr>
                </a:solidFill>
                <a:latin typeface="DengXian"/>
                <a:ea typeface="DengXian"/>
                <a:cs typeface="DengXian"/>
              </a:rPr>
              <a:t>   </a:t>
            </a:r>
            <a:r>
              <a:rPr sz="2300" spc="-110" dirty="0">
                <a:solidFill>
                  <a:srgbClr val="000000">
                    <a:alpha val="100000"/>
                  </a:srgbClr>
                </a:solidFill>
                <a:latin typeface="DengXian"/>
                <a:ea typeface="DengXian"/>
                <a:cs typeface="DengXian"/>
              </a:rPr>
              <a:t>即评价指</a:t>
            </a:r>
            <a:r>
              <a:rPr sz="2300" spc="-60" dirty="0">
                <a:solidFill>
                  <a:srgbClr val="000000">
                    <a:alpha val="100000"/>
                  </a:srgbClr>
                </a:solidFill>
                <a:latin typeface="DengXian"/>
                <a:ea typeface="DengXian"/>
                <a:cs typeface="DengXian"/>
              </a:rPr>
              <a:t>标</a:t>
            </a:r>
            <a:r>
              <a:rPr sz="2300" spc="0" dirty="0">
                <a:solidFill>
                  <a:srgbClr val="000000">
                    <a:alpha val="100000"/>
                  </a:srgbClr>
                </a:solidFill>
                <a:latin typeface="DengXian"/>
                <a:ea typeface="DengXian"/>
                <a:cs typeface="DengXian"/>
              </a:rPr>
              <a:t>。</a:t>
            </a:r>
            <a:endParaRPr lang="DengXian" altLang="DengXian" sz="2300" dirty="0"/>
          </a:p>
          <a:p>
            <a:pPr marL="21234" algn="l" rtl="0" eaLnBrk="0">
              <a:lnSpc>
                <a:spcPts val="2755"/>
              </a:lnSpc>
              <a:tabLst/>
            </a:pPr>
            <a:r>
              <a:rPr sz="2200" spc="20" dirty="0">
                <a:solidFill>
                  <a:srgbClr val="000000">
                    <a:alpha val="100000"/>
                  </a:srgbClr>
                </a:solidFill>
                <a:latin typeface="DengXian"/>
                <a:ea typeface="DengXian"/>
                <a:cs typeface="DengXian"/>
              </a:rPr>
              <a:t>方案层：</a:t>
            </a:r>
            <a:r>
              <a:rPr sz="2200" spc="20" dirty="0">
                <a:solidFill>
                  <a:srgbClr val="000000">
                    <a:alpha val="100000"/>
                  </a:srgbClr>
                </a:solidFill>
                <a:latin typeface="DengXian"/>
                <a:ea typeface="DengXian"/>
                <a:cs typeface="DengXian"/>
              </a:rPr>
              <a:t>    </a:t>
            </a:r>
            <a:r>
              <a:rPr sz="2200" spc="20" dirty="0">
                <a:solidFill>
                  <a:srgbClr val="000000">
                    <a:alpha val="100000"/>
                  </a:srgbClr>
                </a:solidFill>
                <a:latin typeface="DengXian"/>
                <a:ea typeface="DengXian"/>
                <a:cs typeface="DengXian"/>
              </a:rPr>
              <a:t>决策时的备选方案，</a:t>
            </a:r>
            <a:r>
              <a:rPr sz="2200" spc="20" dirty="0">
                <a:solidFill>
                  <a:srgbClr val="000000">
                    <a:alpha val="100000"/>
                  </a:srgbClr>
                </a:solidFill>
                <a:latin typeface="DengXian"/>
                <a:ea typeface="DengXian"/>
                <a:cs typeface="DengXian"/>
              </a:rPr>
              <a:t> </a:t>
            </a:r>
            <a:r>
              <a:rPr sz="2200" spc="10" dirty="0">
                <a:solidFill>
                  <a:srgbClr val="000000">
                    <a:alpha val="100000"/>
                  </a:srgbClr>
                </a:solidFill>
                <a:latin typeface="DengXian"/>
                <a:ea typeface="DengXian"/>
                <a:cs typeface="DengXian"/>
              </a:rPr>
              <a:t> </a:t>
            </a:r>
            <a:r>
              <a:rPr sz="2200" spc="0" dirty="0">
                <a:solidFill>
                  <a:srgbClr val="000000">
                    <a:alpha val="100000"/>
                  </a:srgbClr>
                </a:solidFill>
                <a:latin typeface="DengXian"/>
                <a:ea typeface="DengXian"/>
                <a:cs typeface="DengXian"/>
              </a:rPr>
              <a:t> </a:t>
            </a:r>
            <a:r>
              <a:rPr sz="2200" spc="0" dirty="0">
                <a:solidFill>
                  <a:srgbClr val="000000">
                    <a:alpha val="100000"/>
                  </a:srgbClr>
                </a:solidFill>
                <a:latin typeface="DengXian"/>
                <a:ea typeface="DengXian"/>
                <a:cs typeface="DengXian"/>
              </a:rPr>
              <a:t>即被评价对象。</a:t>
            </a:r>
            <a:endParaRPr lang="DengXian" altLang="DengXian" sz="2200" dirty="0"/>
          </a:p>
          <a:p>
            <a:pPr marL="12700" algn="l" rtl="0" eaLnBrk="0">
              <a:lnSpc>
                <a:spcPts val="2762"/>
              </a:lnSpc>
              <a:tabLst/>
            </a:pPr>
            <a:r>
              <a:rPr sz="2200" spc="20" dirty="0">
                <a:solidFill>
                  <a:srgbClr val="000000">
                    <a:alpha val="100000"/>
                  </a:srgbClr>
                </a:solidFill>
                <a:latin typeface="DengXian"/>
                <a:ea typeface="DengXian"/>
                <a:cs typeface="DengXian"/>
              </a:rPr>
              <a:t>对相邻的两层，</a:t>
            </a:r>
            <a:r>
              <a:rPr sz="2200" spc="20" dirty="0">
                <a:solidFill>
                  <a:srgbClr val="000000">
                    <a:alpha val="100000"/>
                  </a:srgbClr>
                </a:solidFill>
                <a:latin typeface="DengXian"/>
                <a:ea typeface="DengXian"/>
                <a:cs typeface="DengXian"/>
              </a:rPr>
              <a:t>   </a:t>
            </a:r>
            <a:r>
              <a:rPr sz="2200" spc="20" dirty="0">
                <a:solidFill>
                  <a:srgbClr val="000000">
                    <a:alpha val="100000"/>
                  </a:srgbClr>
                </a:solidFill>
                <a:latin typeface="DengXian"/>
                <a:ea typeface="DengXian"/>
                <a:cs typeface="DengXian"/>
              </a:rPr>
              <a:t>称高层为</a:t>
            </a:r>
            <a:r>
              <a:rPr sz="2200" b="1" spc="20" dirty="0">
                <a:solidFill>
                  <a:srgbClr val="000000">
                    <a:alpha val="100000"/>
                  </a:srgbClr>
                </a:solidFill>
                <a:latin typeface="DengXian"/>
                <a:ea typeface="DengXian"/>
                <a:cs typeface="DengXian"/>
              </a:rPr>
              <a:t>目标层</a:t>
            </a:r>
            <a:r>
              <a:rPr sz="2200" spc="20" dirty="0">
                <a:solidFill>
                  <a:srgbClr val="000000">
                    <a:alpha val="100000"/>
                  </a:srgbClr>
                </a:solidFill>
                <a:latin typeface="DengXian"/>
                <a:ea typeface="DengXian"/>
                <a:cs typeface="DengXian"/>
              </a:rPr>
              <a:t>，</a:t>
            </a:r>
            <a:r>
              <a:rPr sz="2200" spc="20" dirty="0">
                <a:solidFill>
                  <a:srgbClr val="000000">
                    <a:alpha val="100000"/>
                  </a:srgbClr>
                </a:solidFill>
                <a:latin typeface="DengXian"/>
                <a:ea typeface="DengXian"/>
                <a:cs typeface="DengXian"/>
              </a:rPr>
              <a:t>   </a:t>
            </a:r>
            <a:r>
              <a:rPr sz="2200" spc="20" dirty="0">
                <a:solidFill>
                  <a:srgbClr val="000000">
                    <a:alpha val="100000"/>
                  </a:srgbClr>
                </a:solidFill>
                <a:latin typeface="DengXian"/>
                <a:ea typeface="DengXian"/>
                <a:cs typeface="DengXian"/>
              </a:rPr>
              <a:t>低层为</a:t>
            </a:r>
            <a:r>
              <a:rPr sz="2200" b="1" spc="0" dirty="0">
                <a:solidFill>
                  <a:srgbClr val="000000">
                    <a:alpha val="100000"/>
                  </a:srgbClr>
                </a:solidFill>
                <a:latin typeface="DengXian"/>
                <a:ea typeface="DengXian"/>
                <a:cs typeface="DengXian"/>
              </a:rPr>
              <a:t>因素层</a:t>
            </a:r>
            <a:r>
              <a:rPr sz="2200" spc="0" dirty="0">
                <a:solidFill>
                  <a:srgbClr val="000000">
                    <a:alpha val="100000"/>
                  </a:srgbClr>
                </a:solidFill>
                <a:latin typeface="DengXian"/>
                <a:ea typeface="DengXian"/>
                <a:cs typeface="DengXian"/>
              </a:rPr>
              <a:t>。</a:t>
            </a:r>
            <a:endParaRPr lang="DengXian" altLang="DengXian" sz="2200" dirty="0"/>
          </a:p>
          <a:p>
            <a:pPr marL="30683" algn="l" rtl="0" eaLnBrk="0">
              <a:lnSpc>
                <a:spcPts val="2894"/>
              </a:lnSpc>
              <a:spcBef>
                <a:spcPts val="236"/>
              </a:spcBef>
              <a:tabLst/>
            </a:pPr>
            <a:r>
              <a:rPr sz="2300" spc="-80" dirty="0">
                <a:solidFill>
                  <a:srgbClr val="000000">
                    <a:alpha val="100000"/>
                  </a:srgbClr>
                </a:solidFill>
                <a:latin typeface="Segoe Print"/>
                <a:ea typeface="Segoe Print"/>
                <a:cs typeface="Segoe Print"/>
              </a:rPr>
              <a:t>P</a:t>
            </a:r>
            <a:r>
              <a:rPr sz="2300" spc="-60" dirty="0">
                <a:solidFill>
                  <a:srgbClr val="000000">
                    <a:alpha val="100000"/>
                  </a:srgbClr>
                </a:solidFill>
                <a:latin typeface="Segoe Print"/>
                <a:ea typeface="Segoe Print"/>
                <a:cs typeface="Segoe Print"/>
              </a:rPr>
              <a:t>S</a:t>
            </a:r>
            <a:r>
              <a:rPr sz="2300" spc="-80" dirty="0">
                <a:solidFill>
                  <a:srgbClr val="000000">
                    <a:alpha val="100000"/>
                  </a:srgbClr>
                </a:solidFill>
                <a:latin typeface="DengXian"/>
                <a:ea typeface="DengXian"/>
                <a:cs typeface="DengXian"/>
              </a:rPr>
              <a:t>：</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准则层可不止一层</a:t>
            </a:r>
            <a:endParaRPr lang="DengXian" altLang="DengXian" sz="2300" dirty="0"/>
          </a:p>
        </p:txBody>
      </p:sp>
      <p:pic>
        <p:nvPicPr>
          <p:cNvPr id="171" name="picture 171"/>
          <p:cNvPicPr>
            <a:picLocks noChangeAspect="1"/>
          </p:cNvPicPr>
          <p:nvPr/>
        </p:nvPicPr>
        <p:blipFill>
          <a:blip r:embed="rId2"/>
          <a:stretch>
            <a:fillRect/>
          </a:stretch>
        </p:blipFill>
        <p:spPr>
          <a:xfrm rot="21600000">
            <a:off x="0" y="5804458"/>
            <a:ext cx="1919884" cy="1053541"/>
          </a:xfrm>
          <a:prstGeom prst="rect">
            <a:avLst/>
          </a:prstGeom>
        </p:spPr>
      </p:pic>
      <p:pic>
        <p:nvPicPr>
          <p:cNvPr id="172" name="picture 172"/>
          <p:cNvPicPr>
            <a:picLocks noChangeAspect="1"/>
          </p:cNvPicPr>
          <p:nvPr/>
        </p:nvPicPr>
        <p:blipFill>
          <a:blip r:embed="rId3"/>
          <a:stretch>
            <a:fillRect/>
          </a:stretch>
        </p:blipFill>
        <p:spPr>
          <a:xfrm rot="21600000">
            <a:off x="11027664" y="158495"/>
            <a:ext cx="1042416" cy="944880"/>
          </a:xfrm>
          <a:prstGeom prst="rect">
            <a:avLst/>
          </a:prstGeom>
        </p:spPr>
      </p:pic>
      <p:sp>
        <p:nvSpPr>
          <p:cNvPr id="173" name="textbox 173"/>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174" name="picture 174"/>
          <p:cNvPicPr>
            <a:picLocks noChangeAspect="1"/>
          </p:cNvPicPr>
          <p:nvPr/>
        </p:nvPicPr>
        <p:blipFill>
          <a:blip r:embed="rId4"/>
          <a:stretch>
            <a:fillRect/>
          </a:stretch>
        </p:blipFill>
        <p:spPr>
          <a:xfrm rot="21600000">
            <a:off x="530352" y="408431"/>
            <a:ext cx="774191" cy="690372"/>
          </a:xfrm>
          <a:prstGeom prst="rect">
            <a:avLst/>
          </a:prstGeom>
        </p:spPr>
      </p:pic>
      <p:sp>
        <p:nvSpPr>
          <p:cNvPr id="175" name="textbox 175"/>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层次分析法第一</a:t>
            </a:r>
            <a:r>
              <a:rPr sz="1700" spc="5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picture 176"/>
          <p:cNvPicPr>
            <a:picLocks noChangeAspect="1"/>
          </p:cNvPicPr>
          <p:nvPr/>
        </p:nvPicPr>
        <p:blipFill>
          <a:blip r:embed="rId2"/>
          <a:stretch>
            <a:fillRect/>
          </a:stretch>
        </p:blipFill>
        <p:spPr>
          <a:xfrm rot="21600000">
            <a:off x="2880360" y="1098803"/>
            <a:ext cx="5224271" cy="4381500"/>
          </a:xfrm>
          <a:prstGeom prst="rect">
            <a:avLst/>
          </a:prstGeom>
        </p:spPr>
      </p:pic>
      <p:sp>
        <p:nvSpPr>
          <p:cNvPr id="177" name="textbox 177"/>
          <p:cNvSpPr/>
          <p:nvPr/>
        </p:nvSpPr>
        <p:spPr>
          <a:xfrm>
            <a:off x="1358442" y="3114001"/>
            <a:ext cx="5981065" cy="817244"/>
          </a:xfrm>
          <a:prstGeom prst="rect">
            <a:avLst/>
          </a:prstGeom>
        </p:spPr>
        <p:txBody>
          <a:bodyPr vert="horz" wrap="square" lIns="0" tIns="0" rIns="0" bIns="0"/>
          <a:lstStyle/>
          <a:p>
            <a:pPr algn="l" rtl="0" eaLnBrk="0">
              <a:lnSpc>
                <a:spcPct val="91794"/>
              </a:lnSpc>
              <a:tabLst/>
            </a:pPr>
            <a:endParaRPr lang="Arial" altLang="Arial" sz="100" dirty="0"/>
          </a:p>
          <a:p>
            <a:pPr marL="12700" algn="l" rtl="0" eaLnBrk="0">
              <a:lnSpc>
                <a:spcPct val="90000"/>
              </a:lnSpc>
              <a:tabLst/>
            </a:pPr>
            <a:r>
              <a:rPr sz="1700" spc="80" dirty="0">
                <a:solidFill>
                  <a:srgbClr val="000000">
                    <a:alpha val="100000"/>
                  </a:srgbClr>
                </a:solidFill>
                <a:latin typeface="DengXian"/>
                <a:ea typeface="DengXian"/>
                <a:cs typeface="DengXian"/>
              </a:rPr>
              <a:t>准则</a:t>
            </a:r>
            <a:r>
              <a:rPr sz="1700" spc="50" dirty="0">
                <a:solidFill>
                  <a:srgbClr val="000000">
                    <a:alpha val="100000"/>
                  </a:srgbClr>
                </a:solidFill>
                <a:latin typeface="DengXian"/>
                <a:ea typeface="DengXian"/>
                <a:cs typeface="DengXian"/>
              </a:rPr>
              <a:t>层</a:t>
            </a:r>
            <a:endParaRPr lang="DengXian" altLang="DengXian" sz="1700" dirty="0"/>
          </a:p>
          <a:p>
            <a:pPr algn="l" rtl="0" eaLnBrk="0">
              <a:lnSpc>
                <a:spcPct val="101000"/>
              </a:lnSpc>
              <a:tabLst/>
            </a:pPr>
            <a:endParaRPr lang="Arial" altLang="Arial" sz="1400" dirty="0"/>
          </a:p>
          <a:p>
            <a:pPr algn="r" rtl="0" eaLnBrk="0">
              <a:lnSpc>
                <a:spcPts val="2685"/>
              </a:lnSpc>
              <a:spcBef>
                <a:spcPts val="7"/>
              </a:spcBef>
              <a:tabLst/>
            </a:pPr>
            <a:r>
              <a:rPr sz="2700" spc="30" dirty="0" baseline="27799">
                <a:solidFill>
                  <a:srgbClr val="000000">
                    <a:alpha val="100000"/>
                  </a:srgbClr>
                </a:solidFill>
                <a:latin typeface="DengXian"/>
                <a:ea typeface="DengXian"/>
                <a:cs typeface="DengXian"/>
              </a:rPr>
              <a:t>(</a:t>
            </a:r>
            <a:r>
              <a:rPr sz="2700" spc="0" dirty="0" baseline="27799">
                <a:solidFill>
                  <a:srgbClr val="000000">
                    <a:alpha val="100000"/>
                  </a:srgbClr>
                </a:solidFill>
                <a:latin typeface="DengXian"/>
                <a:ea typeface="DengXian"/>
                <a:cs typeface="DengXian"/>
              </a:rPr>
              <a:t>C</a:t>
            </a:r>
            <a:r>
              <a:rPr sz="2700" spc="30" dirty="0" baseline="27799">
                <a:solidFill>
                  <a:srgbClr val="000000">
                    <a:alpha val="100000"/>
                  </a:srgbClr>
                </a:solidFill>
                <a:latin typeface="DengXian"/>
                <a:ea typeface="DengXian"/>
                <a:cs typeface="DengXian"/>
              </a:rPr>
              <a:t>1)</a:t>
            </a:r>
            <a:r>
              <a:rPr sz="1700" spc="30" dirty="0">
                <a:solidFill>
                  <a:srgbClr val="000000">
                    <a:alpha val="100000"/>
                  </a:srgbClr>
                </a:solidFill>
                <a:latin typeface="DengXian"/>
                <a:ea typeface="DengXian"/>
                <a:cs typeface="DengXian"/>
              </a:rPr>
              <a:t>        </a:t>
            </a:r>
            <a:r>
              <a:rPr sz="1700" spc="3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C</a:t>
            </a:r>
            <a:r>
              <a:rPr sz="1700" spc="30" dirty="0">
                <a:solidFill>
                  <a:srgbClr val="000000">
                    <a:alpha val="100000"/>
                  </a:srgbClr>
                </a:solidFill>
                <a:latin typeface="DengXian"/>
                <a:ea typeface="DengXian"/>
                <a:cs typeface="DengXian"/>
              </a:rPr>
              <a:t>2)</a:t>
            </a:r>
            <a:r>
              <a:rPr sz="1700" spc="30" dirty="0">
                <a:solidFill>
                  <a:srgbClr val="000000">
                    <a:alpha val="100000"/>
                  </a:srgbClr>
                </a:solidFill>
                <a:latin typeface="DengXian"/>
                <a:ea typeface="DengXian"/>
                <a:cs typeface="DengXian"/>
              </a:rPr>
              <a:t>        </a:t>
            </a:r>
            <a:r>
              <a:rPr sz="1700" spc="3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C</a:t>
            </a:r>
            <a:r>
              <a:rPr sz="1700" spc="30" dirty="0">
                <a:solidFill>
                  <a:srgbClr val="000000">
                    <a:alpha val="100000"/>
                  </a:srgbClr>
                </a:solidFill>
                <a:latin typeface="DengXian"/>
                <a:ea typeface="DengXian"/>
                <a:cs typeface="DengXian"/>
              </a:rPr>
              <a:t>3)</a:t>
            </a:r>
            <a:r>
              <a:rPr sz="1700" spc="30" dirty="0">
                <a:solidFill>
                  <a:srgbClr val="000000">
                    <a:alpha val="100000"/>
                  </a:srgbClr>
                </a:solidFill>
                <a:latin typeface="DengXian"/>
                <a:ea typeface="DengXian"/>
                <a:cs typeface="DengXian"/>
              </a:rPr>
              <a:t>      </a:t>
            </a:r>
            <a:r>
              <a:rPr sz="2700" spc="30" dirty="0" baseline="12365">
                <a:solidFill>
                  <a:srgbClr val="000000">
                    <a:alpha val="100000"/>
                  </a:srgbClr>
                </a:solidFill>
                <a:latin typeface="DengXian"/>
                <a:ea typeface="DengXian"/>
                <a:cs typeface="DengXian"/>
              </a:rPr>
              <a:t>(</a:t>
            </a:r>
            <a:r>
              <a:rPr sz="2700" spc="0" dirty="0" baseline="12365">
                <a:solidFill>
                  <a:srgbClr val="000000">
                    <a:alpha val="100000"/>
                  </a:srgbClr>
                </a:solidFill>
                <a:latin typeface="DengXian"/>
                <a:ea typeface="DengXian"/>
                <a:cs typeface="DengXian"/>
              </a:rPr>
              <a:t>C</a:t>
            </a:r>
            <a:r>
              <a:rPr sz="2700" spc="30" dirty="0" baseline="12365">
                <a:solidFill>
                  <a:srgbClr val="000000">
                    <a:alpha val="100000"/>
                  </a:srgbClr>
                </a:solidFill>
                <a:latin typeface="DengXian"/>
                <a:ea typeface="DengXian"/>
                <a:cs typeface="DengXian"/>
              </a:rPr>
              <a:t>4)</a:t>
            </a:r>
            <a:r>
              <a:rPr sz="1700" spc="30" dirty="0">
                <a:solidFill>
                  <a:srgbClr val="000000">
                    <a:alpha val="100000"/>
                  </a:srgbClr>
                </a:solidFill>
                <a:latin typeface="DengXian"/>
                <a:ea typeface="DengXian"/>
                <a:cs typeface="DengXian"/>
              </a:rPr>
              <a:t>       </a:t>
            </a:r>
            <a:r>
              <a:rPr sz="1700" spc="20" dirty="0">
                <a:solidFill>
                  <a:srgbClr val="000000">
                    <a:alpha val="100000"/>
                  </a:srgbClr>
                </a:solidFill>
                <a:latin typeface="DengXian"/>
                <a:ea typeface="DengXian"/>
                <a:cs typeface="DengXian"/>
              </a:rPr>
              <a:t> </a:t>
            </a:r>
            <a:r>
              <a:rPr sz="2700" spc="0" dirty="0" baseline="8507">
                <a:solidFill>
                  <a:srgbClr val="000000">
                    <a:alpha val="100000"/>
                  </a:srgbClr>
                </a:solidFill>
                <a:latin typeface="DengXian"/>
                <a:ea typeface="DengXian"/>
                <a:cs typeface="DengXian"/>
              </a:rPr>
              <a:t>(C5)</a:t>
            </a:r>
            <a:endParaRPr lang="DengXian" altLang="DengXian" sz="1754" dirty="0"/>
          </a:p>
        </p:txBody>
      </p:sp>
      <p:sp>
        <p:nvSpPr>
          <p:cNvPr id="178" name="textbox 178"/>
          <p:cNvSpPr/>
          <p:nvPr/>
        </p:nvSpPr>
        <p:spPr>
          <a:xfrm>
            <a:off x="8702368" y="2889775"/>
            <a:ext cx="2557145" cy="1243330"/>
          </a:xfrm>
          <a:prstGeom prst="rect">
            <a:avLst/>
          </a:prstGeom>
        </p:spPr>
        <p:txBody>
          <a:bodyPr vert="horz" wrap="square" lIns="0" tIns="0" rIns="0" bIns="0"/>
          <a:lstStyle/>
          <a:p>
            <a:pPr algn="l" rtl="0" eaLnBrk="0">
              <a:lnSpc>
                <a:spcPct val="83341"/>
              </a:lnSpc>
              <a:tabLst/>
            </a:pPr>
            <a:endParaRPr lang="Arial" altLang="Arial" sz="100" dirty="0"/>
          </a:p>
          <a:p>
            <a:pPr marL="14227" algn="l" rtl="0" eaLnBrk="0">
              <a:lnSpc>
                <a:spcPts val="2418"/>
              </a:lnSpc>
              <a:tabLst/>
            </a:pPr>
            <a:r>
              <a:rPr sz="2000" spc="-30" dirty="0">
                <a:solidFill>
                  <a:srgbClr val="000000">
                    <a:alpha val="100000"/>
                  </a:srgbClr>
                </a:solidFill>
                <a:latin typeface="DengXian"/>
                <a:ea typeface="DengXian"/>
                <a:cs typeface="DengXian"/>
              </a:rPr>
              <a:t>注意</a:t>
            </a:r>
            <a:r>
              <a:rPr sz="2000" spc="-20" dirty="0">
                <a:solidFill>
                  <a:srgbClr val="000000">
                    <a:alpha val="100000"/>
                  </a:srgbClr>
                </a:solidFill>
                <a:latin typeface="DengXian"/>
                <a:ea typeface="DengXian"/>
                <a:cs typeface="DengXian"/>
              </a:rPr>
              <a:t>：</a:t>
            </a:r>
            <a:endParaRPr lang="DengXian" altLang="DengXian" sz="2000" dirty="0"/>
          </a:p>
          <a:p>
            <a:pPr marL="12700" indent="2800" algn="l" rtl="0" eaLnBrk="0">
              <a:lnSpc>
                <a:spcPct val="99000"/>
              </a:lnSpc>
              <a:spcBef>
                <a:spcPts val="44"/>
              </a:spcBef>
              <a:tabLst/>
            </a:pPr>
            <a:r>
              <a:rPr sz="2000" spc="-10" dirty="0">
                <a:solidFill>
                  <a:srgbClr val="000000">
                    <a:alpha val="100000"/>
                  </a:srgbClr>
                </a:solidFill>
                <a:latin typeface="DengXian"/>
                <a:ea typeface="DengXian"/>
                <a:cs typeface="DengXian"/>
              </a:rPr>
              <a:t>如果使用层次分析法</a:t>
            </a:r>
            <a:r>
              <a:rPr sz="2000" spc="0" dirty="0">
                <a:solidFill>
                  <a:srgbClr val="000000">
                    <a:alpha val="100000"/>
                  </a:srgbClr>
                </a:solidFill>
                <a:latin typeface="DengXian"/>
                <a:ea typeface="DengXian"/>
                <a:cs typeface="DengXian"/>
              </a:rPr>
              <a:t>需</a:t>
            </a:r>
            <a:r>
              <a:rPr sz="2000" spc="0" dirty="0">
                <a:solidFill>
                  <a:srgbClr val="000000">
                    <a:alpha val="100000"/>
                  </a:srgbClr>
                </a:solidFill>
                <a:latin typeface="DengXian"/>
                <a:ea typeface="DengXian"/>
                <a:cs typeface="DengXian"/>
              </a:rPr>
              <a:t> </a:t>
            </a:r>
            <a:r>
              <a:rPr sz="2000" spc="-10" dirty="0">
                <a:solidFill>
                  <a:srgbClr val="000000">
                    <a:alpha val="100000"/>
                  </a:srgbClr>
                </a:solidFill>
                <a:latin typeface="DengXian"/>
                <a:ea typeface="DengXian"/>
                <a:cs typeface="DengXian"/>
              </a:rPr>
              <a:t>要将此图放在你</a:t>
            </a:r>
            <a:r>
              <a:rPr sz="2000" spc="0" dirty="0">
                <a:solidFill>
                  <a:srgbClr val="000000">
                    <a:alpha val="100000"/>
                  </a:srgbClr>
                </a:solidFill>
                <a:latin typeface="DengXian"/>
                <a:ea typeface="DengXian"/>
                <a:cs typeface="DengXian"/>
              </a:rPr>
              <a:t>的建模</a:t>
            </a:r>
            <a:r>
              <a:rPr sz="2000" spc="0" dirty="0">
                <a:solidFill>
                  <a:srgbClr val="000000">
                    <a:alpha val="100000"/>
                  </a:srgbClr>
                </a:solidFill>
                <a:latin typeface="DengXian"/>
                <a:ea typeface="DengXian"/>
                <a:cs typeface="DengXian"/>
              </a:rPr>
              <a:t> </a:t>
            </a:r>
            <a:r>
              <a:rPr sz="2000" spc="-30" dirty="0">
                <a:solidFill>
                  <a:srgbClr val="000000">
                    <a:alpha val="100000"/>
                  </a:srgbClr>
                </a:solidFill>
                <a:latin typeface="DengXian"/>
                <a:ea typeface="DengXian"/>
                <a:cs typeface="DengXian"/>
              </a:rPr>
              <a:t>论文</a:t>
            </a:r>
            <a:r>
              <a:rPr sz="2000" spc="-10" dirty="0">
                <a:solidFill>
                  <a:srgbClr val="000000">
                    <a:alpha val="100000"/>
                  </a:srgbClr>
                </a:solidFill>
                <a:latin typeface="DengXian"/>
                <a:ea typeface="DengXian"/>
                <a:cs typeface="DengXian"/>
              </a:rPr>
              <a:t>中</a:t>
            </a:r>
            <a:endParaRPr lang="DengXian" altLang="DengXian" sz="2000" dirty="0"/>
          </a:p>
        </p:txBody>
      </p:sp>
      <p:pic>
        <p:nvPicPr>
          <p:cNvPr id="179" name="picture 179"/>
          <p:cNvPicPr>
            <a:picLocks noChangeAspect="1"/>
          </p:cNvPicPr>
          <p:nvPr/>
        </p:nvPicPr>
        <p:blipFill>
          <a:blip r:embed="rId3"/>
          <a:stretch>
            <a:fillRect/>
          </a:stretch>
        </p:blipFill>
        <p:spPr>
          <a:xfrm rot="21600000">
            <a:off x="0" y="5804458"/>
            <a:ext cx="1919884" cy="1053541"/>
          </a:xfrm>
          <a:prstGeom prst="rect">
            <a:avLst/>
          </a:prstGeom>
        </p:spPr>
      </p:pic>
      <p:pic>
        <p:nvPicPr>
          <p:cNvPr id="180" name="picture 180"/>
          <p:cNvPicPr>
            <a:picLocks noChangeAspect="1"/>
          </p:cNvPicPr>
          <p:nvPr/>
        </p:nvPicPr>
        <p:blipFill>
          <a:blip r:embed="rId4"/>
          <a:stretch>
            <a:fillRect/>
          </a:stretch>
        </p:blipFill>
        <p:spPr>
          <a:xfrm rot="21600000">
            <a:off x="11027664" y="158495"/>
            <a:ext cx="1042416" cy="944880"/>
          </a:xfrm>
          <a:prstGeom prst="rect">
            <a:avLst/>
          </a:prstGeom>
        </p:spPr>
      </p:pic>
      <p:sp>
        <p:nvSpPr>
          <p:cNvPr id="181" name="textbox 181"/>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182" name="picture 182"/>
          <p:cNvPicPr>
            <a:picLocks noChangeAspect="1"/>
          </p:cNvPicPr>
          <p:nvPr/>
        </p:nvPicPr>
        <p:blipFill>
          <a:blip r:embed="rId5"/>
          <a:stretch>
            <a:fillRect/>
          </a:stretch>
        </p:blipFill>
        <p:spPr>
          <a:xfrm rot="21600000">
            <a:off x="530352" y="408431"/>
            <a:ext cx="774191" cy="690372"/>
          </a:xfrm>
          <a:prstGeom prst="rect">
            <a:avLst/>
          </a:prstGeom>
        </p:spPr>
      </p:pic>
      <p:sp>
        <p:nvSpPr>
          <p:cNvPr id="183" name="textbox 183"/>
          <p:cNvSpPr/>
          <p:nvPr/>
        </p:nvSpPr>
        <p:spPr>
          <a:xfrm>
            <a:off x="3124026" y="5877345"/>
            <a:ext cx="2552064" cy="235584"/>
          </a:xfrm>
          <a:prstGeom prst="rect">
            <a:avLst/>
          </a:prstGeom>
        </p:spPr>
        <p:txBody>
          <a:bodyPr vert="horz" wrap="square" lIns="0" tIns="0" rIns="0" bIns="0"/>
          <a:lstStyle/>
          <a:p>
            <a:pPr algn="l" rtl="0" eaLnBrk="0">
              <a:lnSpc>
                <a:spcPct val="80537"/>
              </a:lnSpc>
              <a:tabLst/>
            </a:pPr>
            <a:endParaRPr lang="Arial" altLang="Arial" sz="100" dirty="0"/>
          </a:p>
          <a:p>
            <a:pPr marL="12700" algn="l" rtl="0" eaLnBrk="0">
              <a:lnSpc>
                <a:spcPct val="92000"/>
              </a:lnSpc>
              <a:tabLst/>
            </a:pPr>
            <a:r>
              <a:rPr sz="1500" spc="80" dirty="0">
                <a:solidFill>
                  <a:srgbClr val="000000">
                    <a:alpha val="100000"/>
                  </a:srgbClr>
                </a:solidFill>
                <a:latin typeface="DengXian"/>
                <a:ea typeface="DengXian"/>
                <a:cs typeface="DengXian"/>
              </a:rPr>
              <a:t>图1.1</a:t>
            </a:r>
            <a:r>
              <a:rPr sz="1500" spc="80" dirty="0">
                <a:solidFill>
                  <a:srgbClr val="000000">
                    <a:alpha val="100000"/>
                  </a:srgbClr>
                </a:solidFill>
                <a:latin typeface="DengXian"/>
                <a:ea typeface="DengXian"/>
                <a:cs typeface="DengXian"/>
              </a:rPr>
              <a:t> </a:t>
            </a:r>
            <a:r>
              <a:rPr sz="1500" spc="80" dirty="0">
                <a:solidFill>
                  <a:srgbClr val="000000">
                    <a:alpha val="100000"/>
                  </a:srgbClr>
                </a:solidFill>
                <a:latin typeface="DengXian"/>
                <a:ea typeface="DengXian"/>
                <a:cs typeface="DengXian"/>
              </a:rPr>
              <a:t>旅游地选择层次结</a:t>
            </a:r>
            <a:r>
              <a:rPr sz="1500" spc="30" dirty="0">
                <a:solidFill>
                  <a:srgbClr val="000000">
                    <a:alpha val="100000"/>
                  </a:srgbClr>
                </a:solidFill>
                <a:latin typeface="DengXian"/>
                <a:ea typeface="DengXian"/>
                <a:cs typeface="DengXian"/>
              </a:rPr>
              <a:t>构</a:t>
            </a:r>
            <a:r>
              <a:rPr sz="1500" spc="0" dirty="0">
                <a:solidFill>
                  <a:srgbClr val="000000">
                    <a:alpha val="100000"/>
                  </a:srgbClr>
                </a:solidFill>
                <a:latin typeface="DengXian"/>
                <a:ea typeface="DengXian"/>
                <a:cs typeface="DengXian"/>
              </a:rPr>
              <a:t>图</a:t>
            </a:r>
            <a:endParaRPr lang="DengXian" altLang="DengXian" sz="1500" dirty="0"/>
          </a:p>
        </p:txBody>
      </p:sp>
      <p:sp>
        <p:nvSpPr>
          <p:cNvPr id="184" name="textbox 184"/>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层次分析法第一</a:t>
            </a:r>
            <a:r>
              <a:rPr sz="1700" spc="50" dirty="0">
                <a:solidFill>
                  <a:srgbClr val="000000">
                    <a:alpha val="100000"/>
                  </a:srgbClr>
                </a:solidFill>
                <a:latin typeface="SimHei"/>
                <a:ea typeface="SimHei"/>
                <a:cs typeface="SimHei"/>
              </a:rPr>
              <a:t>步</a:t>
            </a:r>
            <a:endParaRPr lang="SimHei" altLang="SimHei" sz="1700" dirty="0"/>
          </a:p>
        </p:txBody>
      </p:sp>
      <p:sp>
        <p:nvSpPr>
          <p:cNvPr id="185" name="textbox 185"/>
          <p:cNvSpPr/>
          <p:nvPr/>
        </p:nvSpPr>
        <p:spPr>
          <a:xfrm>
            <a:off x="1363471" y="5032412"/>
            <a:ext cx="695959" cy="261620"/>
          </a:xfrm>
          <a:prstGeom prst="rect">
            <a:avLst/>
          </a:prstGeom>
        </p:spPr>
        <p:txBody>
          <a:bodyPr vert="horz" wrap="square" lIns="0" tIns="0" rIns="0" bIns="0"/>
          <a:lstStyle/>
          <a:p>
            <a:pPr algn="l" rtl="0" eaLnBrk="0">
              <a:lnSpc>
                <a:spcPct val="86444"/>
              </a:lnSpc>
              <a:tabLst/>
            </a:pPr>
            <a:endParaRPr lang="Arial" altLang="Arial" sz="100" dirty="0"/>
          </a:p>
          <a:p>
            <a:pPr marL="12700" algn="l" rtl="0" eaLnBrk="0">
              <a:lnSpc>
                <a:spcPct val="91000"/>
              </a:lnSpc>
              <a:tabLst/>
            </a:pPr>
            <a:r>
              <a:rPr sz="1700" spc="60" dirty="0">
                <a:solidFill>
                  <a:srgbClr val="000000">
                    <a:alpha val="100000"/>
                  </a:srgbClr>
                </a:solidFill>
                <a:latin typeface="DengXian"/>
                <a:ea typeface="DengXian"/>
                <a:cs typeface="DengXian"/>
              </a:rPr>
              <a:t>方案</a:t>
            </a:r>
            <a:r>
              <a:rPr sz="1700" spc="50" dirty="0">
                <a:solidFill>
                  <a:srgbClr val="000000">
                    <a:alpha val="100000"/>
                  </a:srgbClr>
                </a:solidFill>
                <a:latin typeface="DengXian"/>
                <a:ea typeface="DengXian"/>
                <a:cs typeface="DengXian"/>
              </a:rPr>
              <a:t>层</a:t>
            </a:r>
            <a:endParaRPr lang="DengXian" altLang="DengXian" sz="1700" dirty="0"/>
          </a:p>
        </p:txBody>
      </p:sp>
      <p:sp>
        <p:nvSpPr>
          <p:cNvPr id="186" name="textbox 186"/>
          <p:cNvSpPr/>
          <p:nvPr/>
        </p:nvSpPr>
        <p:spPr>
          <a:xfrm>
            <a:off x="1395018" y="1471511"/>
            <a:ext cx="664209" cy="256540"/>
          </a:xfrm>
          <a:prstGeom prst="rect">
            <a:avLst/>
          </a:prstGeom>
        </p:spPr>
        <p:txBody>
          <a:bodyPr vert="horz" wrap="square" lIns="0" tIns="0" rIns="0" bIns="0"/>
          <a:lstStyle/>
          <a:p>
            <a:pPr algn="l" rtl="0" eaLnBrk="0">
              <a:lnSpc>
                <a:spcPct val="85357"/>
              </a:lnSpc>
              <a:tabLst/>
            </a:pPr>
            <a:endParaRPr lang="Arial" altLang="Arial" sz="100" dirty="0"/>
          </a:p>
          <a:p>
            <a:pPr marL="12700" algn="l" rtl="0" eaLnBrk="0">
              <a:lnSpc>
                <a:spcPct val="89000"/>
              </a:lnSpc>
              <a:tabLst/>
            </a:pPr>
            <a:r>
              <a:rPr sz="1700" spc="-30" dirty="0">
                <a:solidFill>
                  <a:srgbClr val="000000">
                    <a:alpha val="100000"/>
                  </a:srgbClr>
                </a:solidFill>
                <a:latin typeface="DengXian"/>
                <a:ea typeface="DengXian"/>
                <a:cs typeface="DengXian"/>
              </a:rPr>
              <a:t>目标</a:t>
            </a:r>
            <a:r>
              <a:rPr sz="1700" spc="-20" dirty="0">
                <a:solidFill>
                  <a:srgbClr val="000000">
                    <a:alpha val="100000"/>
                  </a:srgbClr>
                </a:solidFill>
                <a:latin typeface="DengXian"/>
                <a:ea typeface="DengXian"/>
                <a:cs typeface="DengXian"/>
              </a:rPr>
              <a:t>层</a:t>
            </a:r>
            <a:endParaRPr lang="DengXian" altLang="DengXian" sz="1700" dirty="0"/>
          </a:p>
        </p:txBody>
      </p:sp>
      <p:sp>
        <p:nvSpPr>
          <p:cNvPr id="187" name="textbox 187"/>
          <p:cNvSpPr/>
          <p:nvPr/>
        </p:nvSpPr>
        <p:spPr>
          <a:xfrm>
            <a:off x="5173129" y="5460326"/>
            <a:ext cx="475615" cy="259079"/>
          </a:xfrm>
          <a:prstGeom prst="rect">
            <a:avLst/>
          </a:prstGeom>
        </p:spPr>
        <p:txBody>
          <a:bodyPr vert="horz" wrap="square" lIns="0" tIns="0" rIns="0" bIns="0"/>
          <a:lstStyle/>
          <a:p>
            <a:pPr algn="l" rtl="0" eaLnBrk="0">
              <a:lnSpc>
                <a:spcPct val="84176"/>
              </a:lnSpc>
              <a:tabLst/>
            </a:pPr>
            <a:endParaRPr lang="Arial" altLang="Arial" sz="100" dirty="0"/>
          </a:p>
          <a:p>
            <a:pPr marL="12700" algn="l" rtl="0" eaLnBrk="0">
              <a:lnSpc>
                <a:spcPct val="90000"/>
              </a:lnSpc>
              <a:tabLst/>
            </a:pPr>
            <a:r>
              <a:rPr sz="1700" spc="80" dirty="0">
                <a:solidFill>
                  <a:srgbClr val="000000">
                    <a:alpha val="100000"/>
                  </a:srgbClr>
                </a:solidFill>
                <a:latin typeface="DengXian"/>
                <a:ea typeface="DengXian"/>
                <a:cs typeface="DengXian"/>
              </a:rPr>
              <a:t>杭</a:t>
            </a:r>
            <a:r>
              <a:rPr sz="1700" spc="60" dirty="0">
                <a:solidFill>
                  <a:srgbClr val="000000">
                    <a:alpha val="100000"/>
                  </a:srgbClr>
                </a:solidFill>
                <a:latin typeface="DengXian"/>
                <a:ea typeface="DengXian"/>
                <a:cs typeface="DengXian"/>
              </a:rPr>
              <a:t>州</a:t>
            </a:r>
            <a:endParaRPr lang="DengXian" altLang="DengXian" sz="1700" dirty="0"/>
          </a:p>
        </p:txBody>
      </p:sp>
      <p:sp>
        <p:nvSpPr>
          <p:cNvPr id="188" name="textbox 188"/>
          <p:cNvSpPr/>
          <p:nvPr/>
        </p:nvSpPr>
        <p:spPr>
          <a:xfrm>
            <a:off x="6384480" y="5459412"/>
            <a:ext cx="476250" cy="259715"/>
          </a:xfrm>
          <a:prstGeom prst="rect">
            <a:avLst/>
          </a:prstGeom>
        </p:spPr>
        <p:txBody>
          <a:bodyPr vert="horz" wrap="square" lIns="0" tIns="0" rIns="0" bIns="0"/>
          <a:lstStyle/>
          <a:p>
            <a:pPr algn="l" rtl="0" eaLnBrk="0">
              <a:lnSpc>
                <a:spcPct val="89360"/>
              </a:lnSpc>
              <a:tabLst/>
            </a:pPr>
            <a:endParaRPr lang="Arial" altLang="Arial" sz="100" dirty="0"/>
          </a:p>
          <a:p>
            <a:pPr marL="12700" algn="l" rtl="0" eaLnBrk="0">
              <a:lnSpc>
                <a:spcPct val="90000"/>
              </a:lnSpc>
              <a:tabLst/>
            </a:pPr>
            <a:r>
              <a:rPr sz="1700" spc="80" dirty="0">
                <a:solidFill>
                  <a:srgbClr val="000000">
                    <a:alpha val="100000"/>
                  </a:srgbClr>
                </a:solidFill>
                <a:latin typeface="DengXian"/>
                <a:ea typeface="DengXian"/>
                <a:cs typeface="DengXian"/>
              </a:rPr>
              <a:t>桂</a:t>
            </a:r>
            <a:r>
              <a:rPr sz="1700" spc="60" dirty="0">
                <a:solidFill>
                  <a:srgbClr val="000000">
                    <a:alpha val="100000"/>
                  </a:srgbClr>
                </a:solidFill>
                <a:latin typeface="DengXian"/>
                <a:ea typeface="DengXian"/>
                <a:cs typeface="DengXian"/>
              </a:rPr>
              <a:t>林</a:t>
            </a:r>
            <a:endParaRPr lang="DengXian" altLang="DengXian" sz="1700" dirty="0"/>
          </a:p>
        </p:txBody>
      </p:sp>
      <p:sp>
        <p:nvSpPr>
          <p:cNvPr id="189" name="textbox 189"/>
          <p:cNvSpPr/>
          <p:nvPr/>
        </p:nvSpPr>
        <p:spPr>
          <a:xfrm>
            <a:off x="3904398" y="5458269"/>
            <a:ext cx="469900" cy="260984"/>
          </a:xfrm>
          <a:prstGeom prst="rect">
            <a:avLst/>
          </a:prstGeom>
        </p:spPr>
        <p:txBody>
          <a:bodyPr vert="horz" wrap="square" lIns="0" tIns="0" rIns="0" bIns="0"/>
          <a:lstStyle/>
          <a:p>
            <a:pPr algn="l" rtl="0" eaLnBrk="0">
              <a:lnSpc>
                <a:spcPct val="79861"/>
              </a:lnSpc>
              <a:tabLst/>
            </a:pPr>
            <a:endParaRPr lang="Arial" altLang="Arial" sz="100" dirty="0"/>
          </a:p>
          <a:p>
            <a:pPr marL="12700" algn="l" rtl="0" eaLnBrk="0">
              <a:lnSpc>
                <a:spcPct val="91000"/>
              </a:lnSpc>
              <a:tabLst/>
            </a:pPr>
            <a:r>
              <a:rPr sz="1700" spc="50" dirty="0">
                <a:solidFill>
                  <a:srgbClr val="000000">
                    <a:alpha val="100000"/>
                  </a:srgbClr>
                </a:solidFill>
                <a:latin typeface="DengXian"/>
                <a:ea typeface="DengXian"/>
                <a:cs typeface="DengXian"/>
              </a:rPr>
              <a:t>苏</a:t>
            </a:r>
            <a:r>
              <a:rPr sz="1700" spc="40" dirty="0">
                <a:solidFill>
                  <a:srgbClr val="000000">
                    <a:alpha val="100000"/>
                  </a:srgbClr>
                </a:solidFill>
                <a:latin typeface="DengXian"/>
                <a:ea typeface="DengXian"/>
                <a:cs typeface="DengXian"/>
              </a:rPr>
              <a:t>州</a:t>
            </a:r>
            <a:endParaRPr lang="DengXian" altLang="DengXian" sz="1700" dirty="0"/>
          </a:p>
        </p:txBody>
      </p:sp>
      <p:sp>
        <p:nvSpPr>
          <p:cNvPr id="190" name="textbox 190"/>
          <p:cNvSpPr/>
          <p:nvPr/>
        </p:nvSpPr>
        <p:spPr>
          <a:xfrm>
            <a:off x="5898184" y="1524889"/>
            <a:ext cx="320675" cy="30162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170"/>
              </a:lnSpc>
              <a:tabLst/>
            </a:pPr>
            <a:r>
              <a:rPr sz="1700" spc="3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O</a:t>
            </a:r>
            <a:r>
              <a:rPr sz="1700" spc="10" dirty="0">
                <a:solidFill>
                  <a:srgbClr val="000000">
                    <a:alpha val="100000"/>
                  </a:srgbClr>
                </a:solidFill>
                <a:latin typeface="DengXian"/>
                <a:ea typeface="DengXian"/>
                <a:cs typeface="DengXian"/>
              </a:rPr>
              <a:t>)</a:t>
            </a:r>
            <a:endParaRPr lang="DengXian" altLang="DengXian"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picture 191"/>
          <p:cNvPicPr>
            <a:picLocks noChangeAspect="1"/>
          </p:cNvPicPr>
          <p:nvPr/>
        </p:nvPicPr>
        <p:blipFill>
          <a:blip r:embed="rId2"/>
          <a:stretch>
            <a:fillRect/>
          </a:stretch>
        </p:blipFill>
        <p:spPr>
          <a:xfrm rot="21600000">
            <a:off x="2145791" y="3081528"/>
            <a:ext cx="7659623" cy="3208020"/>
          </a:xfrm>
          <a:prstGeom prst="rect">
            <a:avLst/>
          </a:prstGeom>
        </p:spPr>
      </p:pic>
      <p:sp>
        <p:nvSpPr>
          <p:cNvPr id="192" name="textbox 192"/>
          <p:cNvSpPr/>
          <p:nvPr/>
        </p:nvSpPr>
        <p:spPr>
          <a:xfrm>
            <a:off x="1003935" y="1207071"/>
            <a:ext cx="10076180" cy="1802129"/>
          </a:xfrm>
          <a:prstGeom prst="rect">
            <a:avLst/>
          </a:prstGeom>
        </p:spPr>
        <p:txBody>
          <a:bodyPr vert="horz" wrap="square" lIns="0" tIns="0" rIns="0" bIns="0"/>
          <a:lstStyle/>
          <a:p>
            <a:pPr algn="l" rtl="0" eaLnBrk="0">
              <a:lnSpc>
                <a:spcPct val="74500"/>
              </a:lnSpc>
              <a:tabLst/>
            </a:pPr>
            <a:endParaRPr lang="Arial" altLang="Arial" sz="100" dirty="0"/>
          </a:p>
          <a:p>
            <a:pPr marL="12700" algn="l" rtl="0" eaLnBrk="0">
              <a:lnSpc>
                <a:spcPct val="81000"/>
              </a:lnSpc>
              <a:tabLst/>
            </a:pPr>
            <a:r>
              <a:rPr sz="2100" b="1" spc="250" dirty="0">
                <a:solidFill>
                  <a:srgbClr val="000000">
                    <a:alpha val="100000"/>
                  </a:srgbClr>
                </a:solidFill>
                <a:latin typeface="Segoe Print"/>
                <a:ea typeface="Segoe Print"/>
                <a:cs typeface="Segoe Print"/>
              </a:rPr>
              <a:t>2.</a:t>
            </a:r>
            <a:r>
              <a:rPr sz="2100" b="1" spc="250" dirty="0">
                <a:solidFill>
                  <a:srgbClr val="000000">
                    <a:alpha val="100000"/>
                  </a:srgbClr>
                </a:solidFill>
                <a:latin typeface="DengXian"/>
                <a:ea typeface="DengXian"/>
                <a:cs typeface="DengXian"/>
              </a:rPr>
              <a:t>对于同一层次各元素关于上一层次中某一准则的重要性进行两两比较，</a:t>
            </a:r>
            <a:r>
              <a:rPr sz="2100" spc="250" dirty="0">
                <a:solidFill>
                  <a:srgbClr val="000000">
                    <a:alpha val="100000"/>
                  </a:srgbClr>
                </a:solidFill>
                <a:latin typeface="DengXian"/>
                <a:ea typeface="DengXian"/>
                <a:cs typeface="DengXian"/>
              </a:rPr>
              <a:t> </a:t>
            </a:r>
            <a:r>
              <a:rPr sz="2100" spc="180" dirty="0">
                <a:solidFill>
                  <a:srgbClr val="000000">
                    <a:alpha val="100000"/>
                  </a:srgbClr>
                </a:solidFill>
                <a:latin typeface="DengXian"/>
                <a:ea typeface="DengXian"/>
                <a:cs typeface="DengXian"/>
              </a:rPr>
              <a:t> </a:t>
            </a:r>
            <a:r>
              <a:rPr sz="2100" b="1" spc="0" dirty="0">
                <a:solidFill>
                  <a:srgbClr val="000000">
                    <a:alpha val="100000"/>
                  </a:srgbClr>
                </a:solidFill>
                <a:latin typeface="DengXian"/>
                <a:ea typeface="DengXian"/>
                <a:cs typeface="DengXian"/>
              </a:rPr>
              <a:t>构</a:t>
            </a:r>
            <a:endParaRPr lang="DengXian" altLang="DengXian" sz="2100" dirty="0"/>
          </a:p>
          <a:p>
            <a:pPr marL="14528" algn="l" rtl="0" eaLnBrk="0">
              <a:lnSpc>
                <a:spcPts val="3542"/>
              </a:lnSpc>
              <a:tabLst/>
            </a:pPr>
            <a:r>
              <a:rPr sz="2000" b="1" spc="350" dirty="0">
                <a:solidFill>
                  <a:srgbClr val="000000">
                    <a:alpha val="100000"/>
                  </a:srgbClr>
                </a:solidFill>
                <a:latin typeface="DengXian"/>
                <a:ea typeface="DengXian"/>
                <a:cs typeface="DengXian"/>
              </a:rPr>
              <a:t>造判断矩阵</a:t>
            </a:r>
            <a:r>
              <a:rPr sz="2000" b="1" spc="350" dirty="0">
                <a:solidFill>
                  <a:srgbClr val="000000">
                    <a:alpha val="100000"/>
                  </a:srgbClr>
                </a:solidFill>
                <a:latin typeface="Segoe Print"/>
                <a:ea typeface="Segoe Print"/>
                <a:cs typeface="Segoe Print"/>
              </a:rPr>
              <a:t>(</a:t>
            </a:r>
            <a:r>
              <a:rPr sz="2000" b="1" spc="350" dirty="0">
                <a:solidFill>
                  <a:srgbClr val="000000">
                    <a:alpha val="100000"/>
                  </a:srgbClr>
                </a:solidFill>
                <a:latin typeface="DengXian"/>
                <a:ea typeface="DengXian"/>
                <a:cs typeface="DengXian"/>
              </a:rPr>
              <a:t>比较矩阵</a:t>
            </a:r>
            <a:r>
              <a:rPr sz="2000" b="1" spc="320" dirty="0">
                <a:solidFill>
                  <a:srgbClr val="000000">
                    <a:alpha val="100000"/>
                  </a:srgbClr>
                </a:solidFill>
                <a:latin typeface="Segoe Print"/>
                <a:ea typeface="Segoe Print"/>
                <a:cs typeface="Segoe Print"/>
              </a:rPr>
              <a:t>)</a:t>
            </a:r>
            <a:endParaRPr lang="Segoe Print" altLang="Segoe Print" sz="2000" dirty="0"/>
          </a:p>
          <a:p>
            <a:pPr marL="14224" indent="-1524" algn="l" rtl="0" eaLnBrk="0">
              <a:lnSpc>
                <a:spcPct val="106000"/>
              </a:lnSpc>
              <a:spcBef>
                <a:spcPts val="23"/>
              </a:spcBef>
              <a:tabLst/>
            </a:pPr>
            <a:r>
              <a:rPr sz="2200" spc="80" dirty="0">
                <a:solidFill>
                  <a:srgbClr val="000000">
                    <a:alpha val="100000"/>
                  </a:srgbClr>
                </a:solidFill>
                <a:latin typeface="DengXian"/>
                <a:ea typeface="DengXian"/>
                <a:cs typeface="DengXian"/>
              </a:rPr>
              <a:t>层次分析法中构造判断矩阵的方法是一致矩阵法，</a:t>
            </a:r>
            <a:r>
              <a:rPr sz="2200" spc="80" dirty="0">
                <a:solidFill>
                  <a:srgbClr val="000000">
                    <a:alpha val="100000"/>
                  </a:srgbClr>
                </a:solidFill>
                <a:latin typeface="DengXian"/>
                <a:ea typeface="DengXian"/>
                <a:cs typeface="DengXian"/>
              </a:rPr>
              <a:t>   </a:t>
            </a:r>
            <a:r>
              <a:rPr sz="2200" spc="80" dirty="0">
                <a:solidFill>
                  <a:srgbClr val="000000">
                    <a:alpha val="100000"/>
                  </a:srgbClr>
                </a:solidFill>
                <a:latin typeface="DengXian"/>
                <a:ea typeface="DengXian"/>
                <a:cs typeface="DengXian"/>
              </a:rPr>
              <a:t>即：</a:t>
            </a:r>
            <a:r>
              <a:rPr sz="2200" spc="80" dirty="0">
                <a:solidFill>
                  <a:srgbClr val="000000">
                    <a:alpha val="100000"/>
                  </a:srgbClr>
                </a:solidFill>
                <a:latin typeface="DengXian"/>
                <a:ea typeface="DengXian"/>
                <a:cs typeface="DengXian"/>
              </a:rPr>
              <a:t>   </a:t>
            </a:r>
            <a:r>
              <a:rPr sz="2200" spc="80" dirty="0">
                <a:solidFill>
                  <a:srgbClr val="000000">
                    <a:alpha val="100000"/>
                  </a:srgbClr>
                </a:solidFill>
                <a:latin typeface="DengXian"/>
                <a:ea typeface="DengXian"/>
                <a:cs typeface="DengXian"/>
              </a:rPr>
              <a:t>不把所有因素</a:t>
            </a:r>
            <a:r>
              <a:rPr sz="2200" spc="40" dirty="0">
                <a:solidFill>
                  <a:srgbClr val="000000">
                    <a:alpha val="100000"/>
                  </a:srgbClr>
                </a:solidFill>
                <a:latin typeface="DengXian"/>
                <a:ea typeface="DengXian"/>
                <a:cs typeface="DengXian"/>
              </a:rPr>
              <a:t>放</a:t>
            </a:r>
            <a:r>
              <a:rPr sz="2200" spc="0" dirty="0">
                <a:solidFill>
                  <a:srgbClr val="000000">
                    <a:alpha val="100000"/>
                  </a:srgbClr>
                </a:solidFill>
                <a:latin typeface="DengXian"/>
                <a:ea typeface="DengXian"/>
                <a:cs typeface="DengXian"/>
              </a:rPr>
              <a:t>在一</a:t>
            </a:r>
            <a:r>
              <a:rPr sz="2200" spc="0" dirty="0">
                <a:solidFill>
                  <a:srgbClr val="000000">
                    <a:alpha val="100000"/>
                  </a:srgbClr>
                </a:solidFill>
                <a:latin typeface="DengXian"/>
                <a:ea typeface="DengXian"/>
                <a:cs typeface="DengXian"/>
              </a:rPr>
              <a:t> </a:t>
            </a:r>
            <a:r>
              <a:rPr sz="2200" spc="30" dirty="0">
                <a:solidFill>
                  <a:srgbClr val="000000">
                    <a:alpha val="100000"/>
                  </a:srgbClr>
                </a:solidFill>
                <a:latin typeface="DengXian"/>
                <a:ea typeface="DengXian"/>
                <a:cs typeface="DengXian"/>
              </a:rPr>
              <a:t>起比较，</a:t>
            </a:r>
            <a:r>
              <a:rPr sz="2200" spc="30" dirty="0">
                <a:solidFill>
                  <a:srgbClr val="000000">
                    <a:alpha val="100000"/>
                  </a:srgbClr>
                </a:solidFill>
                <a:latin typeface="DengXian"/>
                <a:ea typeface="DengXian"/>
                <a:cs typeface="DengXian"/>
              </a:rPr>
              <a:t>   </a:t>
            </a:r>
            <a:r>
              <a:rPr sz="2200" spc="30" dirty="0">
                <a:solidFill>
                  <a:srgbClr val="000000">
                    <a:alpha val="100000"/>
                  </a:srgbClr>
                </a:solidFill>
                <a:latin typeface="DengXian"/>
                <a:ea typeface="DengXian"/>
                <a:cs typeface="DengXian"/>
              </a:rPr>
              <a:t>而是两两相互比较；</a:t>
            </a:r>
            <a:r>
              <a:rPr sz="2200" spc="30" dirty="0">
                <a:solidFill>
                  <a:srgbClr val="000000">
                    <a:alpha val="100000"/>
                  </a:srgbClr>
                </a:solidFill>
                <a:latin typeface="DengXian"/>
                <a:ea typeface="DengXian"/>
                <a:cs typeface="DengXian"/>
              </a:rPr>
              <a:t>   </a:t>
            </a:r>
            <a:r>
              <a:rPr sz="2200" spc="30" dirty="0">
                <a:solidFill>
                  <a:srgbClr val="000000">
                    <a:alpha val="100000"/>
                  </a:srgbClr>
                </a:solidFill>
                <a:latin typeface="DengXian"/>
                <a:ea typeface="DengXian"/>
                <a:cs typeface="DengXian"/>
              </a:rPr>
              <a:t>对此时采用相对尺度，</a:t>
            </a:r>
            <a:r>
              <a:rPr sz="2200" spc="30" dirty="0">
                <a:solidFill>
                  <a:srgbClr val="000000">
                    <a:alpha val="100000"/>
                  </a:srgbClr>
                </a:solidFill>
                <a:latin typeface="DengXian"/>
                <a:ea typeface="DengXian"/>
                <a:cs typeface="DengXian"/>
              </a:rPr>
              <a:t>   </a:t>
            </a:r>
            <a:r>
              <a:rPr sz="2200" spc="30" dirty="0">
                <a:solidFill>
                  <a:srgbClr val="000000">
                    <a:alpha val="100000"/>
                  </a:srgbClr>
                </a:solidFill>
                <a:latin typeface="DengXian"/>
                <a:ea typeface="DengXian"/>
                <a:cs typeface="DengXian"/>
              </a:rPr>
              <a:t>以尽可能</a:t>
            </a:r>
            <a:r>
              <a:rPr sz="2200" spc="20" dirty="0">
                <a:solidFill>
                  <a:srgbClr val="000000">
                    <a:alpha val="100000"/>
                  </a:srgbClr>
                </a:solidFill>
                <a:latin typeface="DengXian"/>
                <a:ea typeface="DengXian"/>
                <a:cs typeface="DengXian"/>
              </a:rPr>
              <a:t>减</a:t>
            </a:r>
            <a:r>
              <a:rPr sz="2200" spc="0" dirty="0">
                <a:solidFill>
                  <a:srgbClr val="000000">
                    <a:alpha val="100000"/>
                  </a:srgbClr>
                </a:solidFill>
                <a:latin typeface="DengXian"/>
                <a:ea typeface="DengXian"/>
                <a:cs typeface="DengXian"/>
              </a:rPr>
              <a:t>少性质不同</a:t>
            </a:r>
            <a:r>
              <a:rPr sz="2200" spc="0" dirty="0">
                <a:solidFill>
                  <a:srgbClr val="000000">
                    <a:alpha val="100000"/>
                  </a:srgbClr>
                </a:solidFill>
                <a:latin typeface="DengXian"/>
                <a:ea typeface="DengXian"/>
                <a:cs typeface="DengXian"/>
              </a:rPr>
              <a:t> </a:t>
            </a:r>
            <a:r>
              <a:rPr sz="2200" spc="70" dirty="0">
                <a:solidFill>
                  <a:srgbClr val="000000">
                    <a:alpha val="100000"/>
                  </a:srgbClr>
                </a:solidFill>
                <a:latin typeface="DengXian"/>
                <a:ea typeface="DengXian"/>
                <a:cs typeface="DengXian"/>
              </a:rPr>
              <a:t>因素相互比较的困难，</a:t>
            </a:r>
            <a:r>
              <a:rPr sz="2200" spc="70" dirty="0">
                <a:solidFill>
                  <a:srgbClr val="000000">
                    <a:alpha val="100000"/>
                  </a:srgbClr>
                </a:solidFill>
                <a:latin typeface="DengXian"/>
                <a:ea typeface="DengXian"/>
                <a:cs typeface="DengXian"/>
              </a:rPr>
              <a:t>   </a:t>
            </a:r>
            <a:r>
              <a:rPr sz="2200" spc="70" dirty="0">
                <a:solidFill>
                  <a:srgbClr val="000000">
                    <a:alpha val="100000"/>
                  </a:srgbClr>
                </a:solidFill>
                <a:latin typeface="DengXian"/>
                <a:ea typeface="DengXian"/>
                <a:cs typeface="DengXian"/>
              </a:rPr>
              <a:t>以提高准确</a:t>
            </a:r>
            <a:r>
              <a:rPr sz="2200" spc="60" dirty="0">
                <a:solidFill>
                  <a:srgbClr val="000000">
                    <a:alpha val="100000"/>
                  </a:srgbClr>
                </a:solidFill>
                <a:latin typeface="DengXian"/>
                <a:ea typeface="DengXian"/>
                <a:cs typeface="DengXian"/>
              </a:rPr>
              <a:t>度</a:t>
            </a:r>
            <a:endParaRPr lang="DengXian" altLang="DengXian" sz="2200" dirty="0"/>
          </a:p>
        </p:txBody>
      </p:sp>
      <p:pic>
        <p:nvPicPr>
          <p:cNvPr id="193" name="picture 193"/>
          <p:cNvPicPr>
            <a:picLocks noChangeAspect="1"/>
          </p:cNvPicPr>
          <p:nvPr/>
        </p:nvPicPr>
        <p:blipFill>
          <a:blip r:embed="rId3"/>
          <a:stretch>
            <a:fillRect/>
          </a:stretch>
        </p:blipFill>
        <p:spPr>
          <a:xfrm rot="21600000">
            <a:off x="0" y="5804458"/>
            <a:ext cx="1919884" cy="1053541"/>
          </a:xfrm>
          <a:prstGeom prst="rect">
            <a:avLst/>
          </a:prstGeom>
        </p:spPr>
      </p:pic>
      <p:pic>
        <p:nvPicPr>
          <p:cNvPr id="194" name="picture 194"/>
          <p:cNvPicPr>
            <a:picLocks noChangeAspect="1"/>
          </p:cNvPicPr>
          <p:nvPr/>
        </p:nvPicPr>
        <p:blipFill>
          <a:blip r:embed="rId4"/>
          <a:stretch>
            <a:fillRect/>
          </a:stretch>
        </p:blipFill>
        <p:spPr>
          <a:xfrm rot="21600000">
            <a:off x="11027664" y="158495"/>
            <a:ext cx="1042416" cy="944880"/>
          </a:xfrm>
          <a:prstGeom prst="rect">
            <a:avLst/>
          </a:prstGeom>
        </p:spPr>
      </p:pic>
      <p:sp>
        <p:nvSpPr>
          <p:cNvPr id="195" name="textbox 195"/>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196" name="picture 196"/>
          <p:cNvPicPr>
            <a:picLocks noChangeAspect="1"/>
          </p:cNvPicPr>
          <p:nvPr/>
        </p:nvPicPr>
        <p:blipFill>
          <a:blip r:embed="rId5"/>
          <a:stretch>
            <a:fillRect/>
          </a:stretch>
        </p:blipFill>
        <p:spPr>
          <a:xfrm rot="21600000">
            <a:off x="530352" y="408431"/>
            <a:ext cx="774191" cy="690372"/>
          </a:xfrm>
          <a:prstGeom prst="rect">
            <a:avLst/>
          </a:prstGeom>
        </p:spPr>
      </p:pic>
      <p:sp>
        <p:nvSpPr>
          <p:cNvPr id="197" name="textbox 197"/>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层次分析法第二</a:t>
            </a:r>
            <a:r>
              <a:rPr sz="1700" spc="2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picture 198"/>
          <p:cNvPicPr>
            <a:picLocks noChangeAspect="1"/>
          </p:cNvPicPr>
          <p:nvPr/>
        </p:nvPicPr>
        <p:blipFill>
          <a:blip r:embed="rId2"/>
          <a:stretch>
            <a:fillRect/>
          </a:stretch>
        </p:blipFill>
        <p:spPr>
          <a:xfrm rot="21600000">
            <a:off x="5634228" y="1098803"/>
            <a:ext cx="5074919" cy="3534155"/>
          </a:xfrm>
          <a:prstGeom prst="rect">
            <a:avLst/>
          </a:prstGeom>
        </p:spPr>
      </p:pic>
      <p:pic>
        <p:nvPicPr>
          <p:cNvPr id="199" name="picture 199"/>
          <p:cNvPicPr>
            <a:picLocks noChangeAspect="1"/>
          </p:cNvPicPr>
          <p:nvPr/>
        </p:nvPicPr>
        <p:blipFill>
          <a:blip r:embed="rId3"/>
          <a:stretch>
            <a:fillRect/>
          </a:stretch>
        </p:blipFill>
        <p:spPr>
          <a:xfrm rot="21600000">
            <a:off x="0" y="5804458"/>
            <a:ext cx="1919884" cy="1053541"/>
          </a:xfrm>
          <a:prstGeom prst="rect">
            <a:avLst/>
          </a:prstGeom>
        </p:spPr>
      </p:pic>
      <p:sp>
        <p:nvSpPr>
          <p:cNvPr id="200" name="textbox 200"/>
          <p:cNvSpPr/>
          <p:nvPr/>
        </p:nvSpPr>
        <p:spPr>
          <a:xfrm>
            <a:off x="1767243" y="4951335"/>
            <a:ext cx="10259694" cy="1789429"/>
          </a:xfrm>
          <a:prstGeom prst="rect">
            <a:avLst/>
          </a:prstGeom>
        </p:spPr>
        <p:txBody>
          <a:bodyPr vert="horz" wrap="square" lIns="0" tIns="0" rIns="0" bIns="0"/>
          <a:lstStyle/>
          <a:p>
            <a:pPr algn="l" rtl="0" eaLnBrk="0">
              <a:lnSpc>
                <a:spcPct val="83341"/>
              </a:lnSpc>
              <a:tabLst/>
            </a:pPr>
            <a:endParaRPr lang="Arial" altLang="Arial" sz="100" dirty="0"/>
          </a:p>
          <a:p>
            <a:pPr marL="19100" algn="l" rtl="0" eaLnBrk="0">
              <a:lnSpc>
                <a:spcPts val="2099"/>
              </a:lnSpc>
              <a:tabLst/>
            </a:pPr>
            <a:r>
              <a:rPr sz="1700" b="1" spc="0" dirty="0">
                <a:solidFill>
                  <a:srgbClr val="FF0000">
                    <a:alpha val="100000"/>
                  </a:srgbClr>
                </a:solidFill>
                <a:latin typeface="Calibri"/>
                <a:ea typeface="Calibri"/>
                <a:cs typeface="Calibri"/>
              </a:rPr>
              <a:t>Q</a:t>
            </a:r>
            <a:r>
              <a:rPr sz="1700" b="1" spc="30" dirty="0">
                <a:solidFill>
                  <a:srgbClr val="FF0000">
                    <a:alpha val="100000"/>
                  </a:srgbClr>
                </a:solidFill>
                <a:latin typeface="Calibri"/>
                <a:ea typeface="Calibri"/>
                <a:cs typeface="Calibri"/>
              </a:rPr>
              <a:t>1:</a:t>
            </a:r>
            <a:r>
              <a:rPr sz="1700" spc="30" dirty="0">
                <a:solidFill>
                  <a:srgbClr val="FF0000">
                    <a:alpha val="100000"/>
                  </a:srgbClr>
                </a:solidFill>
                <a:latin typeface="Calibri"/>
                <a:ea typeface="Calibri"/>
                <a:cs typeface="Calibri"/>
              </a:rPr>
              <a:t> </a:t>
            </a:r>
            <a:r>
              <a:rPr sz="1700" spc="30" dirty="0">
                <a:solidFill>
                  <a:srgbClr val="000000">
                    <a:alpha val="100000"/>
                  </a:srgbClr>
                </a:solidFill>
                <a:latin typeface="DengXian"/>
                <a:ea typeface="DengXian"/>
                <a:cs typeface="DengXian"/>
              </a:rPr>
              <a:t>根据右边这个表，</a:t>
            </a:r>
            <a:r>
              <a:rPr sz="1700" spc="30" dirty="0">
                <a:solidFill>
                  <a:srgbClr val="000000">
                    <a:alpha val="100000"/>
                  </a:srgbClr>
                </a:solidFill>
                <a:latin typeface="DengXian"/>
                <a:ea typeface="DengXian"/>
                <a:cs typeface="DengXian"/>
              </a:rPr>
              <a:t>   </a:t>
            </a:r>
            <a:r>
              <a:rPr sz="1700" spc="30" dirty="0">
                <a:solidFill>
                  <a:srgbClr val="000000">
                    <a:alpha val="100000"/>
                  </a:srgbClr>
                </a:solidFill>
                <a:latin typeface="DengXian"/>
                <a:ea typeface="DengXian"/>
                <a:cs typeface="DengXian"/>
              </a:rPr>
              <a:t>请你比较</a:t>
            </a:r>
            <a:r>
              <a:rPr sz="1700" spc="0" dirty="0">
                <a:solidFill>
                  <a:srgbClr val="FF0000">
                    <a:alpha val="100000"/>
                  </a:srgbClr>
                </a:solidFill>
                <a:latin typeface="DengXian"/>
                <a:ea typeface="DengXian"/>
                <a:cs typeface="DengXian"/>
              </a:rPr>
              <a:t>x</a:t>
            </a:r>
            <a:r>
              <a:rPr sz="1700" spc="30" dirty="0">
                <a:solidFill>
                  <a:srgbClr val="FF0000">
                    <a:alpha val="100000"/>
                  </a:srgbClr>
                </a:solidFill>
                <a:latin typeface="DengXian"/>
                <a:ea typeface="DengXian"/>
                <a:cs typeface="DengXian"/>
              </a:rPr>
              <a:t>1和</a:t>
            </a:r>
            <a:r>
              <a:rPr sz="1700" spc="0" dirty="0">
                <a:solidFill>
                  <a:srgbClr val="FF0000">
                    <a:alpha val="100000"/>
                  </a:srgbClr>
                </a:solidFill>
                <a:latin typeface="DengXian"/>
                <a:ea typeface="DengXian"/>
                <a:cs typeface="DengXian"/>
              </a:rPr>
              <a:t>x</a:t>
            </a:r>
            <a:r>
              <a:rPr sz="1700" spc="30" dirty="0">
                <a:solidFill>
                  <a:srgbClr val="FF0000">
                    <a:alpha val="100000"/>
                  </a:srgbClr>
                </a:solidFill>
                <a:latin typeface="DengXian"/>
                <a:ea typeface="DengXian"/>
                <a:cs typeface="DengXian"/>
              </a:rPr>
              <a:t>2</a:t>
            </a:r>
            <a:r>
              <a:rPr sz="1700" spc="30" dirty="0">
                <a:solidFill>
                  <a:srgbClr val="000000">
                    <a:alpha val="100000"/>
                  </a:srgbClr>
                </a:solidFill>
                <a:latin typeface="DengXian"/>
                <a:ea typeface="DengXian"/>
                <a:cs typeface="DengXian"/>
              </a:rPr>
              <a:t>的重</a:t>
            </a:r>
            <a:r>
              <a:rPr sz="1700" spc="0" dirty="0">
                <a:solidFill>
                  <a:srgbClr val="000000">
                    <a:alpha val="100000"/>
                  </a:srgbClr>
                </a:solidFill>
                <a:latin typeface="DengXian"/>
                <a:ea typeface="DengXian"/>
                <a:cs typeface="DengXian"/>
              </a:rPr>
              <a:t>要程度。</a:t>
            </a:r>
            <a:endParaRPr lang="DengXian" altLang="DengXian" sz="1700" dirty="0"/>
          </a:p>
          <a:p>
            <a:pPr marL="12700" algn="l" rtl="0" eaLnBrk="0">
              <a:lnSpc>
                <a:spcPts val="2331"/>
              </a:lnSpc>
              <a:tabLst/>
            </a:pPr>
            <a:r>
              <a:rPr sz="1700" b="1" spc="0" dirty="0">
                <a:solidFill>
                  <a:srgbClr val="FF0000">
                    <a:alpha val="100000"/>
                  </a:srgbClr>
                </a:solidFill>
                <a:latin typeface="Calibri"/>
                <a:ea typeface="Calibri"/>
                <a:cs typeface="Calibri"/>
              </a:rPr>
              <a:t>A</a:t>
            </a:r>
            <a:r>
              <a:rPr sz="1700" b="1" spc="90" dirty="0">
                <a:solidFill>
                  <a:srgbClr val="FF0000">
                    <a:alpha val="100000"/>
                  </a:srgbClr>
                </a:solidFill>
                <a:latin typeface="Calibri"/>
                <a:ea typeface="Calibri"/>
                <a:cs typeface="Calibri"/>
              </a:rPr>
              <a:t>1:</a:t>
            </a:r>
            <a:r>
              <a:rPr sz="1700" spc="90" dirty="0">
                <a:solidFill>
                  <a:srgbClr val="FF0000">
                    <a:alpha val="100000"/>
                  </a:srgbClr>
                </a:solidFill>
                <a:latin typeface="Calibri"/>
                <a:ea typeface="Calibri"/>
                <a:cs typeface="Calibri"/>
              </a:rPr>
              <a:t>  </a:t>
            </a:r>
            <a:r>
              <a:rPr sz="1700" spc="90" dirty="0">
                <a:solidFill>
                  <a:srgbClr val="000000">
                    <a:alpha val="100000"/>
                  </a:srgbClr>
                </a:solidFill>
                <a:latin typeface="DengXian"/>
                <a:ea typeface="DengXian"/>
                <a:cs typeface="DengXian"/>
              </a:rPr>
              <a:t>我认为</a:t>
            </a:r>
            <a:r>
              <a:rPr sz="1700" spc="0" dirty="0">
                <a:solidFill>
                  <a:srgbClr val="000000">
                    <a:alpha val="100000"/>
                  </a:srgbClr>
                </a:solidFill>
                <a:latin typeface="DengXian"/>
                <a:ea typeface="DengXian"/>
                <a:cs typeface="DengXian"/>
              </a:rPr>
              <a:t>x</a:t>
            </a:r>
            <a:r>
              <a:rPr sz="1700" spc="90" dirty="0">
                <a:solidFill>
                  <a:srgbClr val="000000">
                    <a:alpha val="100000"/>
                  </a:srgbClr>
                </a:solidFill>
                <a:latin typeface="DengXian"/>
                <a:ea typeface="DengXian"/>
                <a:cs typeface="DengXian"/>
              </a:rPr>
              <a:t>2比</a:t>
            </a:r>
            <a:r>
              <a:rPr sz="1700" spc="0" dirty="0">
                <a:solidFill>
                  <a:srgbClr val="000000">
                    <a:alpha val="100000"/>
                  </a:srgbClr>
                </a:solidFill>
                <a:latin typeface="DengXian"/>
                <a:ea typeface="DengXian"/>
                <a:cs typeface="DengXian"/>
              </a:rPr>
              <a:t>x</a:t>
            </a:r>
            <a:r>
              <a:rPr sz="1700" spc="90" dirty="0">
                <a:solidFill>
                  <a:srgbClr val="000000">
                    <a:alpha val="100000"/>
                  </a:srgbClr>
                </a:solidFill>
                <a:latin typeface="DengXian"/>
                <a:ea typeface="DengXian"/>
                <a:cs typeface="DengXian"/>
              </a:rPr>
              <a:t>1略微重要</a:t>
            </a:r>
            <a:r>
              <a:rPr sz="1700" spc="90" dirty="0">
                <a:solidFill>
                  <a:srgbClr val="000000">
                    <a:alpha val="100000"/>
                  </a:srgbClr>
                </a:solidFill>
                <a:latin typeface="Calibri"/>
                <a:ea typeface="Calibri"/>
                <a:cs typeface="Calibri"/>
              </a:rPr>
              <a:t>(</a:t>
            </a:r>
            <a:r>
              <a:rPr sz="1700" spc="90" dirty="0">
                <a:solidFill>
                  <a:srgbClr val="000000">
                    <a:alpha val="100000"/>
                  </a:srgbClr>
                </a:solidFill>
                <a:latin typeface="DengXian"/>
                <a:ea typeface="DengXian"/>
                <a:cs typeface="DengXian"/>
              </a:rPr>
              <a:t>介于同等重要</a:t>
            </a:r>
            <a:r>
              <a:rPr sz="1700" spc="90" dirty="0">
                <a:solidFill>
                  <a:srgbClr val="000000">
                    <a:alpha val="100000"/>
                  </a:srgbClr>
                </a:solidFill>
                <a:latin typeface="Calibri"/>
                <a:ea typeface="Calibri"/>
                <a:cs typeface="Calibri"/>
              </a:rPr>
              <a:t>1</a:t>
            </a:r>
            <a:r>
              <a:rPr sz="1700" spc="90" dirty="0">
                <a:solidFill>
                  <a:srgbClr val="000000">
                    <a:alpha val="100000"/>
                  </a:srgbClr>
                </a:solidFill>
                <a:latin typeface="DengXian"/>
                <a:ea typeface="DengXian"/>
                <a:cs typeface="DengXian"/>
              </a:rPr>
              <a:t>和稍微重要</a:t>
            </a:r>
            <a:r>
              <a:rPr sz="1700" spc="90" dirty="0">
                <a:solidFill>
                  <a:srgbClr val="000000">
                    <a:alpha val="100000"/>
                  </a:srgbClr>
                </a:solidFill>
                <a:latin typeface="Calibri"/>
                <a:ea typeface="Calibri"/>
                <a:cs typeface="Calibri"/>
              </a:rPr>
              <a:t>3</a:t>
            </a:r>
            <a:r>
              <a:rPr sz="1700" spc="90" dirty="0">
                <a:solidFill>
                  <a:srgbClr val="000000">
                    <a:alpha val="100000"/>
                  </a:srgbClr>
                </a:solidFill>
                <a:latin typeface="DengXian"/>
                <a:ea typeface="DengXian"/>
                <a:cs typeface="DengXian"/>
              </a:rPr>
              <a:t>之间</a:t>
            </a:r>
            <a:r>
              <a:rPr sz="1700" spc="10" dirty="0">
                <a:solidFill>
                  <a:srgbClr val="000000">
                    <a:alpha val="100000"/>
                  </a:srgbClr>
                </a:solidFill>
                <a:latin typeface="DengXian"/>
                <a:ea typeface="DengXian"/>
                <a:cs typeface="DengXian"/>
              </a:rPr>
              <a:t>吧</a:t>
            </a:r>
            <a:r>
              <a:rPr sz="1700" spc="0" dirty="0">
                <a:solidFill>
                  <a:srgbClr val="000000">
                    <a:alpha val="100000"/>
                  </a:srgbClr>
                </a:solidFill>
                <a:latin typeface="Calibri"/>
                <a:ea typeface="Calibri"/>
                <a:cs typeface="Calibri"/>
              </a:rPr>
              <a:t>)</a:t>
            </a:r>
            <a:endParaRPr lang="Calibri" altLang="Calibri" sz="1700" dirty="0"/>
          </a:p>
          <a:p>
            <a:pPr marL="19100" algn="l" rtl="0" eaLnBrk="0">
              <a:lnSpc>
                <a:spcPct val="95000"/>
              </a:lnSpc>
              <a:spcBef>
                <a:spcPts val="51"/>
              </a:spcBef>
              <a:tabLst/>
            </a:pPr>
            <a:r>
              <a:rPr sz="1700" b="1" spc="0" dirty="0">
                <a:solidFill>
                  <a:srgbClr val="2F5597">
                    <a:alpha val="100000"/>
                  </a:srgbClr>
                </a:solidFill>
                <a:latin typeface="Calibri"/>
                <a:ea typeface="Calibri"/>
                <a:cs typeface="Calibri"/>
              </a:rPr>
              <a:t>Q</a:t>
            </a:r>
            <a:r>
              <a:rPr sz="1700" b="1" spc="30" dirty="0">
                <a:solidFill>
                  <a:srgbClr val="2F5597">
                    <a:alpha val="100000"/>
                  </a:srgbClr>
                </a:solidFill>
                <a:latin typeface="Calibri"/>
                <a:ea typeface="Calibri"/>
                <a:cs typeface="Calibri"/>
              </a:rPr>
              <a:t>2:</a:t>
            </a:r>
            <a:r>
              <a:rPr sz="1700" spc="30" dirty="0">
                <a:solidFill>
                  <a:srgbClr val="2F5597">
                    <a:alpha val="100000"/>
                  </a:srgbClr>
                </a:solidFill>
                <a:latin typeface="Calibri"/>
                <a:ea typeface="Calibri"/>
                <a:cs typeface="Calibri"/>
              </a:rPr>
              <a:t> </a:t>
            </a:r>
            <a:r>
              <a:rPr sz="1700" spc="30" dirty="0">
                <a:solidFill>
                  <a:srgbClr val="000000">
                    <a:alpha val="100000"/>
                  </a:srgbClr>
                </a:solidFill>
                <a:latin typeface="DengXian"/>
                <a:ea typeface="DengXian"/>
                <a:cs typeface="DengXian"/>
              </a:rPr>
              <a:t>根据右边这个表，</a:t>
            </a:r>
            <a:r>
              <a:rPr sz="1700" spc="30" dirty="0">
                <a:solidFill>
                  <a:srgbClr val="000000">
                    <a:alpha val="100000"/>
                  </a:srgbClr>
                </a:solidFill>
                <a:latin typeface="DengXian"/>
                <a:ea typeface="DengXian"/>
                <a:cs typeface="DengXian"/>
              </a:rPr>
              <a:t>   </a:t>
            </a:r>
            <a:r>
              <a:rPr sz="1700" spc="30" dirty="0">
                <a:solidFill>
                  <a:srgbClr val="000000">
                    <a:alpha val="100000"/>
                  </a:srgbClr>
                </a:solidFill>
                <a:latin typeface="DengXian"/>
                <a:ea typeface="DengXian"/>
                <a:cs typeface="DengXian"/>
              </a:rPr>
              <a:t>请你比较</a:t>
            </a:r>
            <a:r>
              <a:rPr sz="1700" spc="0" dirty="0">
                <a:solidFill>
                  <a:srgbClr val="2F5597">
                    <a:alpha val="100000"/>
                  </a:srgbClr>
                </a:solidFill>
                <a:latin typeface="DengXian"/>
                <a:ea typeface="DengXian"/>
                <a:cs typeface="DengXian"/>
              </a:rPr>
              <a:t>x</a:t>
            </a:r>
            <a:r>
              <a:rPr sz="1700" spc="30" dirty="0">
                <a:solidFill>
                  <a:srgbClr val="2F5597">
                    <a:alpha val="100000"/>
                  </a:srgbClr>
                </a:solidFill>
                <a:latin typeface="DengXian"/>
                <a:ea typeface="DengXian"/>
                <a:cs typeface="DengXian"/>
              </a:rPr>
              <a:t>1和</a:t>
            </a:r>
            <a:r>
              <a:rPr sz="1700" spc="0" dirty="0">
                <a:solidFill>
                  <a:srgbClr val="2F5597">
                    <a:alpha val="100000"/>
                  </a:srgbClr>
                </a:solidFill>
                <a:latin typeface="DengXian"/>
                <a:ea typeface="DengXian"/>
                <a:cs typeface="DengXian"/>
              </a:rPr>
              <a:t>x</a:t>
            </a:r>
            <a:r>
              <a:rPr sz="1700" spc="30" dirty="0">
                <a:solidFill>
                  <a:srgbClr val="2F5597">
                    <a:alpha val="100000"/>
                  </a:srgbClr>
                </a:solidFill>
                <a:latin typeface="DengXian"/>
                <a:ea typeface="DengXian"/>
                <a:cs typeface="DengXian"/>
              </a:rPr>
              <a:t>3</a:t>
            </a:r>
            <a:r>
              <a:rPr sz="1700" spc="30" dirty="0">
                <a:solidFill>
                  <a:srgbClr val="000000">
                    <a:alpha val="100000"/>
                  </a:srgbClr>
                </a:solidFill>
                <a:latin typeface="DengXian"/>
                <a:ea typeface="DengXian"/>
                <a:cs typeface="DengXian"/>
              </a:rPr>
              <a:t>的重</a:t>
            </a:r>
            <a:r>
              <a:rPr sz="1700" spc="0" dirty="0">
                <a:solidFill>
                  <a:srgbClr val="000000">
                    <a:alpha val="100000"/>
                  </a:srgbClr>
                </a:solidFill>
                <a:latin typeface="DengXian"/>
                <a:ea typeface="DengXian"/>
                <a:cs typeface="DengXian"/>
              </a:rPr>
              <a:t>要程度。</a:t>
            </a:r>
            <a:endParaRPr lang="DengXian" altLang="DengXian" sz="1700" dirty="0"/>
          </a:p>
          <a:p>
            <a:pPr marL="12700" algn="l" rtl="0" eaLnBrk="0">
              <a:lnSpc>
                <a:spcPts val="2337"/>
              </a:lnSpc>
              <a:tabLst/>
            </a:pPr>
            <a:r>
              <a:rPr sz="1700" b="1" spc="0" dirty="0">
                <a:solidFill>
                  <a:srgbClr val="2F5597">
                    <a:alpha val="100000"/>
                  </a:srgbClr>
                </a:solidFill>
                <a:latin typeface="Calibri"/>
                <a:ea typeface="Calibri"/>
                <a:cs typeface="Calibri"/>
              </a:rPr>
              <a:t>A</a:t>
            </a:r>
            <a:r>
              <a:rPr sz="1700" b="1" spc="90" dirty="0">
                <a:solidFill>
                  <a:srgbClr val="2F5597">
                    <a:alpha val="100000"/>
                  </a:srgbClr>
                </a:solidFill>
                <a:latin typeface="Calibri"/>
                <a:ea typeface="Calibri"/>
                <a:cs typeface="Calibri"/>
              </a:rPr>
              <a:t>2:</a:t>
            </a:r>
            <a:r>
              <a:rPr sz="1700" spc="90" dirty="0">
                <a:solidFill>
                  <a:srgbClr val="2F5597">
                    <a:alpha val="100000"/>
                  </a:srgbClr>
                </a:solidFill>
                <a:latin typeface="Calibri"/>
                <a:ea typeface="Calibri"/>
                <a:cs typeface="Calibri"/>
              </a:rPr>
              <a:t>  </a:t>
            </a:r>
            <a:r>
              <a:rPr sz="1700" spc="90" dirty="0">
                <a:solidFill>
                  <a:srgbClr val="000000">
                    <a:alpha val="100000"/>
                  </a:srgbClr>
                </a:solidFill>
                <a:latin typeface="DengXian"/>
                <a:ea typeface="DengXian"/>
                <a:cs typeface="DengXian"/>
              </a:rPr>
              <a:t>我认为</a:t>
            </a:r>
            <a:r>
              <a:rPr sz="1700" spc="0" dirty="0">
                <a:solidFill>
                  <a:srgbClr val="000000">
                    <a:alpha val="100000"/>
                  </a:srgbClr>
                </a:solidFill>
                <a:latin typeface="DengXian"/>
                <a:ea typeface="DengXian"/>
                <a:cs typeface="DengXian"/>
              </a:rPr>
              <a:t>x</a:t>
            </a:r>
            <a:r>
              <a:rPr sz="1700" spc="90" dirty="0">
                <a:solidFill>
                  <a:srgbClr val="000000">
                    <a:alpha val="100000"/>
                  </a:srgbClr>
                </a:solidFill>
                <a:latin typeface="DengXian"/>
                <a:ea typeface="DengXian"/>
                <a:cs typeface="DengXian"/>
              </a:rPr>
              <a:t>1比</a:t>
            </a:r>
            <a:r>
              <a:rPr sz="1700" spc="0" dirty="0">
                <a:solidFill>
                  <a:srgbClr val="000000">
                    <a:alpha val="100000"/>
                  </a:srgbClr>
                </a:solidFill>
                <a:latin typeface="DengXian"/>
                <a:ea typeface="DengXian"/>
                <a:cs typeface="DengXian"/>
              </a:rPr>
              <a:t>x</a:t>
            </a:r>
            <a:r>
              <a:rPr sz="1700" spc="90" dirty="0">
                <a:solidFill>
                  <a:srgbClr val="000000">
                    <a:alpha val="100000"/>
                  </a:srgbClr>
                </a:solidFill>
                <a:latin typeface="DengXian"/>
                <a:ea typeface="DengXian"/>
                <a:cs typeface="DengXian"/>
              </a:rPr>
              <a:t>3要重要一点</a:t>
            </a:r>
            <a:r>
              <a:rPr sz="1700" spc="90" dirty="0">
                <a:solidFill>
                  <a:srgbClr val="000000">
                    <a:alpha val="100000"/>
                  </a:srgbClr>
                </a:solidFill>
                <a:latin typeface="Calibri"/>
                <a:ea typeface="Calibri"/>
                <a:cs typeface="Calibri"/>
              </a:rPr>
              <a:t>(</a:t>
            </a:r>
            <a:r>
              <a:rPr sz="1700" spc="90" dirty="0">
                <a:solidFill>
                  <a:srgbClr val="000000">
                    <a:alpha val="100000"/>
                  </a:srgbClr>
                </a:solidFill>
                <a:latin typeface="DengXian"/>
                <a:ea typeface="DengXian"/>
                <a:cs typeface="DengXian"/>
              </a:rPr>
              <a:t>介于稍微重要</a:t>
            </a:r>
            <a:r>
              <a:rPr sz="1700" spc="90" dirty="0">
                <a:solidFill>
                  <a:srgbClr val="000000">
                    <a:alpha val="100000"/>
                  </a:srgbClr>
                </a:solidFill>
                <a:latin typeface="Calibri"/>
                <a:ea typeface="Calibri"/>
                <a:cs typeface="Calibri"/>
              </a:rPr>
              <a:t>3</a:t>
            </a:r>
            <a:r>
              <a:rPr sz="1700" spc="90" dirty="0">
                <a:solidFill>
                  <a:srgbClr val="000000">
                    <a:alpha val="100000"/>
                  </a:srgbClr>
                </a:solidFill>
                <a:latin typeface="DengXian"/>
                <a:ea typeface="DengXian"/>
                <a:cs typeface="DengXian"/>
              </a:rPr>
              <a:t>和明显重要</a:t>
            </a:r>
            <a:r>
              <a:rPr sz="1700" spc="90" dirty="0">
                <a:solidFill>
                  <a:srgbClr val="000000">
                    <a:alpha val="100000"/>
                  </a:srgbClr>
                </a:solidFill>
                <a:latin typeface="Calibri"/>
                <a:ea typeface="Calibri"/>
                <a:cs typeface="Calibri"/>
              </a:rPr>
              <a:t>5</a:t>
            </a:r>
            <a:r>
              <a:rPr sz="1700" spc="90" dirty="0">
                <a:solidFill>
                  <a:srgbClr val="000000">
                    <a:alpha val="100000"/>
                  </a:srgbClr>
                </a:solidFill>
                <a:latin typeface="DengXian"/>
                <a:ea typeface="DengXian"/>
                <a:cs typeface="DengXian"/>
              </a:rPr>
              <a:t>之间</a:t>
            </a:r>
            <a:r>
              <a:rPr sz="1700" spc="20" dirty="0">
                <a:solidFill>
                  <a:srgbClr val="000000">
                    <a:alpha val="100000"/>
                  </a:srgbClr>
                </a:solidFill>
                <a:latin typeface="DengXian"/>
                <a:ea typeface="DengXian"/>
                <a:cs typeface="DengXian"/>
              </a:rPr>
              <a:t>吧</a:t>
            </a:r>
            <a:r>
              <a:rPr sz="1700" spc="0" dirty="0">
                <a:solidFill>
                  <a:srgbClr val="000000">
                    <a:alpha val="100000"/>
                  </a:srgbClr>
                </a:solidFill>
                <a:latin typeface="Calibri"/>
                <a:ea typeface="Calibri"/>
                <a:cs typeface="Calibri"/>
              </a:rPr>
              <a:t>)</a:t>
            </a:r>
            <a:endParaRPr lang="Calibri" altLang="Calibri" sz="1700" dirty="0"/>
          </a:p>
          <a:p>
            <a:pPr algn="l" rtl="0" eaLnBrk="0">
              <a:lnSpc>
                <a:spcPct val="115000"/>
              </a:lnSpc>
              <a:tabLst/>
            </a:pPr>
            <a:endParaRPr lang="Arial" altLang="Arial" sz="1000" dirty="0"/>
          </a:p>
          <a:p>
            <a:pPr algn="l" rtl="0" eaLnBrk="0">
              <a:lnSpc>
                <a:spcPct val="115000"/>
              </a:lnSpc>
              <a:tabLst/>
            </a:pPr>
            <a:endParaRPr lang="Arial" altLang="Arial" sz="1000" dirty="0"/>
          </a:p>
          <a:p>
            <a:pPr algn="l" rtl="0" eaLnBrk="0">
              <a:lnSpc>
                <a:spcPct val="106000"/>
              </a:lnSpc>
              <a:tabLst/>
            </a:pPr>
            <a:endParaRPr lang="Arial" altLang="Arial" sz="400" dirty="0"/>
          </a:p>
          <a:p>
            <a:pPr algn="r" rtl="0" eaLnBrk="0">
              <a:lnSpc>
                <a:spcPct val="91000"/>
              </a:lnSpc>
              <a:spcBef>
                <a:spcPts val="4"/>
              </a:spcBef>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01" name="picture 201"/>
          <p:cNvPicPr>
            <a:picLocks noChangeAspect="1"/>
          </p:cNvPicPr>
          <p:nvPr/>
        </p:nvPicPr>
        <p:blipFill>
          <a:blip r:embed="rId4"/>
          <a:stretch>
            <a:fillRect/>
          </a:stretch>
        </p:blipFill>
        <p:spPr>
          <a:xfrm rot="21600000">
            <a:off x="530352" y="408431"/>
            <a:ext cx="774191" cy="690372"/>
          </a:xfrm>
          <a:prstGeom prst="rect">
            <a:avLst/>
          </a:prstGeom>
        </p:spPr>
      </p:pic>
      <p:graphicFrame>
        <p:nvGraphicFramePr>
          <p:cNvPr id="202" name="table 202"/>
          <p:cNvGraphicFramePr>
            <a:graphicFrameLocks noGrp="1"/>
          </p:cNvGraphicFramePr>
          <p:nvPr/>
        </p:nvGraphicFramePr>
        <p:xfrm>
          <a:off x="911225" y="1092237"/>
          <a:ext cx="3758564" cy="3545840"/>
        </p:xfrm>
        <a:graphic>
          <a:graphicData uri="http://schemas.openxmlformats.org/drawingml/2006/table">
            <a:tbl>
              <a:tblPr/>
              <a:tblGrid>
                <a:gridCol w="942975"/>
                <a:gridCol w="935990"/>
                <a:gridCol w="936625"/>
                <a:gridCol w="942975"/>
              </a:tblGrid>
              <a:tr h="889635">
                <a:tc>
                  <a:txBody>
                    <a:bodyPr/>
                    <a:lstStyle/>
                    <a:p>
                      <a:pPr algn="l" rtl="0" eaLnBrk="0">
                        <a:lnSpc>
                          <a:spcPct val="100000"/>
                        </a:lnSpc>
                        <a:tabLst/>
                      </a:pPr>
                      <a:endParaRPr lang="Arial" altLang="Arial" sz="10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8000"/>
                        </a:lnSpc>
                        <a:tabLst/>
                      </a:pPr>
                      <a:endParaRPr lang="Arial" altLang="Arial" sz="1000" dirty="0"/>
                    </a:p>
                    <a:p>
                      <a:pPr algn="l" rtl="0" eaLnBrk="0">
                        <a:lnSpc>
                          <a:spcPct val="109000"/>
                        </a:lnSpc>
                        <a:tabLst/>
                      </a:pPr>
                      <a:endParaRPr lang="Arial" altLang="Arial" sz="1000" dirty="0"/>
                    </a:p>
                    <a:p>
                      <a:pPr marL="481075" algn="l" rtl="0" eaLnBrk="0">
                        <a:lnSpc>
                          <a:spcPct val="77000"/>
                        </a:lnSpc>
                        <a:spcBef>
                          <a:spcPts val="5"/>
                        </a:spcBef>
                        <a:tabLst/>
                      </a:pPr>
                      <a:r>
                        <a:rPr sz="2300" b="1"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7000"/>
                        </a:lnSpc>
                        <a:tabLst/>
                      </a:pPr>
                      <a:endParaRPr lang="Arial" altLang="Arial" sz="1000" dirty="0"/>
                    </a:p>
                    <a:p>
                      <a:pPr algn="l" rtl="0" eaLnBrk="0">
                        <a:lnSpc>
                          <a:spcPct val="108000"/>
                        </a:lnSpc>
                        <a:tabLst/>
                      </a:pPr>
                      <a:endParaRPr lang="Arial" altLang="Arial" sz="1000" dirty="0"/>
                    </a:p>
                    <a:p>
                      <a:pPr marL="473455" algn="l" rtl="0" eaLnBrk="0">
                        <a:lnSpc>
                          <a:spcPct val="78000"/>
                        </a:lnSpc>
                        <a:spcBef>
                          <a:spcPts val="1"/>
                        </a:spcBef>
                        <a:tabLst/>
                      </a:pPr>
                      <a:r>
                        <a:rPr sz="2300" b="1"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7000"/>
                        </a:lnSpc>
                        <a:tabLst/>
                      </a:pPr>
                      <a:endParaRPr lang="Arial" altLang="Arial" sz="1000" dirty="0"/>
                    </a:p>
                    <a:p>
                      <a:pPr algn="l" rtl="0" eaLnBrk="0">
                        <a:lnSpc>
                          <a:spcPct val="108000"/>
                        </a:lnSpc>
                        <a:tabLst/>
                      </a:pPr>
                      <a:endParaRPr lang="Arial" altLang="Arial" sz="1000" dirty="0"/>
                    </a:p>
                    <a:p>
                      <a:pPr marL="470103" algn="l" rtl="0" eaLnBrk="0">
                        <a:lnSpc>
                          <a:spcPct val="78000"/>
                        </a:lnSpc>
                        <a:spcBef>
                          <a:spcPts val="1"/>
                        </a:spcBef>
                        <a:tabLst/>
                      </a:pPr>
                      <a:r>
                        <a:rPr sz="2300" b="1"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883285">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marL="484174" algn="l" rtl="0" eaLnBrk="0">
                        <a:lnSpc>
                          <a:spcPct val="77000"/>
                        </a:lnSpc>
                        <a:spcBef>
                          <a:spcPts val="3"/>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marL="410514" algn="l" rtl="0" eaLnBrk="0">
                        <a:lnSpc>
                          <a:spcPct val="77000"/>
                        </a:lnSpc>
                        <a:spcBef>
                          <a:spcPts val="3"/>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53000"/>
                        </a:lnSpc>
                        <a:tabLst/>
                      </a:pPr>
                      <a:endParaRPr lang="Arial" altLang="Arial" sz="1000" dirty="0"/>
                    </a:p>
                    <a:p>
                      <a:pPr marL="273354" algn="l" rtl="0" eaLnBrk="0">
                        <a:lnSpc>
                          <a:spcPts val="2894"/>
                        </a:lnSpc>
                        <a:spcBef>
                          <a:spcPts val="7"/>
                        </a:spcBef>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marL="394690" algn="l" rtl="0" eaLnBrk="0">
                        <a:lnSpc>
                          <a:spcPct val="77000"/>
                        </a:lnSpc>
                        <a:spcBef>
                          <a:spcPts val="3"/>
                        </a:spcBef>
                        <a:tabLst/>
                      </a:pPr>
                      <a:r>
                        <a:rPr sz="2300" spc="0" dirty="0">
                          <a:solidFill>
                            <a:srgbClr val="000000">
                              <a:alpha val="100000"/>
                            </a:srgbClr>
                          </a:solidFill>
                          <a:latin typeface="DengXian"/>
                          <a:ea typeface="DengXian"/>
                          <a:cs typeface="DengXian"/>
                        </a:rPr>
                        <a:t>4</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r h="883285">
                <a:tc>
                  <a:txBody>
                    <a:bodyPr/>
                    <a:lstStyle/>
                    <a:p>
                      <a:pPr algn="l" rtl="0" eaLnBrk="0">
                        <a:lnSpc>
                          <a:spcPct val="105000"/>
                        </a:lnSpc>
                        <a:tabLst/>
                      </a:pPr>
                      <a:endParaRPr lang="Arial" altLang="Arial" sz="1000" dirty="0"/>
                    </a:p>
                    <a:p>
                      <a:pPr algn="l" rtl="0" eaLnBrk="0">
                        <a:lnSpc>
                          <a:spcPct val="106000"/>
                        </a:lnSpc>
                        <a:tabLst/>
                      </a:pPr>
                      <a:endParaRPr lang="Arial" altLang="Arial" sz="1000" dirty="0"/>
                    </a:p>
                    <a:p>
                      <a:pPr marL="477469" algn="l" rtl="0" eaLnBrk="0">
                        <a:lnSpc>
                          <a:spcPct val="78000"/>
                        </a:lnSpc>
                        <a:spcBef>
                          <a:spcPts val="4"/>
                        </a:spcBef>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5000"/>
                        </a:lnSpc>
                        <a:tabLst/>
                      </a:pPr>
                      <a:endParaRPr lang="Arial" altLang="Arial" sz="1000" dirty="0"/>
                    </a:p>
                    <a:p>
                      <a:pPr algn="l" rtl="0" eaLnBrk="0">
                        <a:lnSpc>
                          <a:spcPct val="106000"/>
                        </a:lnSpc>
                        <a:tabLst/>
                      </a:pPr>
                      <a:endParaRPr lang="Arial" altLang="Arial" sz="1000" dirty="0"/>
                    </a:p>
                    <a:p>
                      <a:pPr marL="403809" algn="l" rtl="0" eaLnBrk="0">
                        <a:lnSpc>
                          <a:spcPct val="78000"/>
                        </a:lnSpc>
                        <a:spcBef>
                          <a:spcPts val="4"/>
                        </a:spcBef>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6290"/>
                        </a:lnSpc>
                        <a:tabLst/>
                      </a:pPr>
                      <a:endParaRPr lang="Arial" altLang="Arial" sz="100" dirty="0"/>
                    </a:p>
                    <a:p>
                      <a:pPr marL="411149" algn="l" rtl="0" eaLnBrk="0">
                        <a:lnSpc>
                          <a:spcPct val="77000"/>
                        </a:lnSpc>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6290"/>
                        </a:lnSpc>
                        <a:tabLst/>
                      </a:pPr>
                      <a:endParaRPr lang="Arial" altLang="Arial" sz="100" dirty="0"/>
                    </a:p>
                    <a:p>
                      <a:pPr marL="403834" algn="l" rtl="0" eaLnBrk="0">
                        <a:lnSpc>
                          <a:spcPct val="77000"/>
                        </a:lnSpc>
                        <a:tabLst/>
                      </a:pPr>
                      <a:r>
                        <a:rPr sz="2300" spc="0" dirty="0">
                          <a:solidFill>
                            <a:srgbClr val="000000">
                              <a:alpha val="100000"/>
                            </a:srgbClr>
                          </a:solidFill>
                          <a:latin typeface="DengXian"/>
                          <a:ea typeface="DengXian"/>
                          <a:cs typeface="DengXian"/>
                        </a:rPr>
                        <a:t>7</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889635">
                <a:tc>
                  <a:txBody>
                    <a:bodyPr/>
                    <a:lstStyle/>
                    <a:p>
                      <a:pPr algn="l" rtl="0" eaLnBrk="0">
                        <a:lnSpc>
                          <a:spcPct val="105000"/>
                        </a:lnSpc>
                        <a:tabLst/>
                      </a:pPr>
                      <a:endParaRPr lang="Arial" altLang="Arial" sz="1000" dirty="0"/>
                    </a:p>
                    <a:p>
                      <a:pPr algn="l" rtl="0" eaLnBrk="0">
                        <a:lnSpc>
                          <a:spcPct val="106000"/>
                        </a:lnSpc>
                        <a:tabLst/>
                      </a:pPr>
                      <a:endParaRPr lang="Arial" altLang="Arial" sz="1000" dirty="0"/>
                    </a:p>
                    <a:p>
                      <a:pPr marL="473811" algn="l" rtl="0" eaLnBrk="0">
                        <a:lnSpc>
                          <a:spcPct val="78000"/>
                        </a:lnSpc>
                        <a:spcBef>
                          <a:spcPts val="5"/>
                        </a:spcBef>
                        <a:tabLst/>
                      </a:pPr>
                      <a:r>
                        <a:rPr sz="2300"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53000"/>
                        </a:lnSpc>
                        <a:tabLst/>
                      </a:pPr>
                      <a:endParaRPr lang="Arial" altLang="Arial" sz="1000" dirty="0"/>
                    </a:p>
                    <a:p>
                      <a:pPr algn="l" rtl="0" eaLnBrk="0">
                        <a:lnSpc>
                          <a:spcPct val="9982"/>
                        </a:lnSpc>
                        <a:tabLst/>
                      </a:pPr>
                      <a:endParaRPr lang="Arial" altLang="Arial" sz="100" dirty="0"/>
                    </a:p>
                    <a:p>
                      <a:pPr marL="272719"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4</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53000"/>
                        </a:lnSpc>
                        <a:tabLst/>
                      </a:pPr>
                      <a:endParaRPr lang="Arial" altLang="Arial" sz="1000" dirty="0"/>
                    </a:p>
                    <a:p>
                      <a:pPr algn="l" rtl="0" eaLnBrk="0">
                        <a:lnSpc>
                          <a:spcPct val="9982"/>
                        </a:lnSpc>
                        <a:tabLst/>
                      </a:pPr>
                      <a:endParaRPr lang="Arial" altLang="Arial" sz="100" dirty="0"/>
                    </a:p>
                    <a:p>
                      <a:pPr marL="273354"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7</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6292"/>
                        </a:lnSpc>
                        <a:tabLst/>
                      </a:pPr>
                      <a:endParaRPr lang="Arial" altLang="Arial" sz="100" dirty="0"/>
                    </a:p>
                    <a:p>
                      <a:pPr marL="411149" algn="l" rtl="0" eaLnBrk="0">
                        <a:lnSpc>
                          <a:spcPct val="77000"/>
                        </a:lnSpc>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bl>
          </a:graphicData>
        </a:graphic>
      </p:graphicFrame>
      <p:pic>
        <p:nvPicPr>
          <p:cNvPr id="203" name="picture 203"/>
          <p:cNvPicPr>
            <a:picLocks noChangeAspect="1"/>
          </p:cNvPicPr>
          <p:nvPr/>
        </p:nvPicPr>
        <p:blipFill>
          <a:blip r:embed="rId5"/>
          <a:stretch>
            <a:fillRect/>
          </a:stretch>
        </p:blipFill>
        <p:spPr>
          <a:xfrm rot="21600000">
            <a:off x="11027664" y="158495"/>
            <a:ext cx="1042416" cy="944880"/>
          </a:xfrm>
          <a:prstGeom prst="rect">
            <a:avLst/>
          </a:prstGeom>
        </p:spPr>
      </p:pic>
      <p:sp>
        <p:nvSpPr>
          <p:cNvPr id="204" name="textbox 204"/>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层次分析法第二</a:t>
            </a:r>
            <a:r>
              <a:rPr sz="1700" spc="20" dirty="0">
                <a:solidFill>
                  <a:srgbClr val="000000">
                    <a:alpha val="100000"/>
                  </a:srgbClr>
                </a:solidFill>
                <a:latin typeface="SimHei"/>
                <a:ea typeface="SimHei"/>
                <a:cs typeface="SimHei"/>
              </a:rPr>
              <a:t>步</a:t>
            </a:r>
            <a:endParaRPr lang="SimHei" altLang="SimHei" sz="1700" dirty="0"/>
          </a:p>
        </p:txBody>
      </p:sp>
      <p:sp>
        <p:nvSpPr>
          <p:cNvPr id="205" name="textbox 205"/>
          <p:cNvSpPr/>
          <p:nvPr/>
        </p:nvSpPr>
        <p:spPr>
          <a:xfrm>
            <a:off x="5170944" y="405015"/>
            <a:ext cx="1235710" cy="341629"/>
          </a:xfrm>
          <a:prstGeom prst="rect">
            <a:avLst/>
          </a:prstGeom>
        </p:spPr>
        <p:txBody>
          <a:bodyPr vert="horz" wrap="square" lIns="0" tIns="0" rIns="0" bIns="0"/>
          <a:lstStyle/>
          <a:p>
            <a:pPr algn="l" rtl="0" eaLnBrk="0">
              <a:lnSpc>
                <a:spcPct val="88179"/>
              </a:lnSpc>
              <a:tabLst/>
            </a:pPr>
            <a:endParaRPr lang="Arial" altLang="Arial" sz="100" dirty="0"/>
          </a:p>
          <a:p>
            <a:pPr marL="12700" algn="l" rtl="0" eaLnBrk="0">
              <a:lnSpc>
                <a:spcPct val="90000"/>
              </a:lnSpc>
              <a:tabLst/>
            </a:pPr>
            <a:r>
              <a:rPr sz="2300" spc="90" dirty="0">
                <a:solidFill>
                  <a:srgbClr val="000000">
                    <a:alpha val="100000"/>
                  </a:srgbClr>
                </a:solidFill>
                <a:latin typeface="DengXian"/>
                <a:ea typeface="DengXian"/>
                <a:cs typeface="DengXian"/>
              </a:rPr>
              <a:t>确定权</a:t>
            </a:r>
            <a:r>
              <a:rPr sz="2300" spc="50" dirty="0">
                <a:solidFill>
                  <a:srgbClr val="000000">
                    <a:alpha val="100000"/>
                  </a:srgbClr>
                </a:solidFill>
                <a:latin typeface="DengXian"/>
                <a:ea typeface="DengXian"/>
                <a:cs typeface="DengXian"/>
              </a:rPr>
              <a:t>重</a:t>
            </a:r>
            <a:endParaRPr lang="DengXian" altLang="DengXian" sz="2300" dirty="0"/>
          </a:p>
        </p:txBody>
      </p:sp>
      <p:sp>
        <p:nvSpPr>
          <p:cNvPr id="206" name="textbox 206"/>
          <p:cNvSpPr/>
          <p:nvPr/>
        </p:nvSpPr>
        <p:spPr>
          <a:xfrm>
            <a:off x="4022369" y="1311389"/>
            <a:ext cx="177164"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40" dirty="0">
                <a:solidFill>
                  <a:srgbClr val="000000">
                    <a:alpha val="100000"/>
                  </a:srgbClr>
                </a:solidFill>
                <a:latin typeface="DengXian"/>
                <a:ea typeface="DengXian"/>
                <a:cs typeface="DengXian"/>
              </a:rPr>
              <a:t>x</a:t>
            </a:r>
            <a:endParaRPr lang="DengXian" altLang="DengXian" sz="2300" dirty="0"/>
          </a:p>
        </p:txBody>
      </p:sp>
      <p:sp>
        <p:nvSpPr>
          <p:cNvPr id="207" name="textbox 207"/>
          <p:cNvSpPr/>
          <p:nvPr/>
        </p:nvSpPr>
        <p:spPr>
          <a:xfrm>
            <a:off x="2149754" y="1311389"/>
            <a:ext cx="177164"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40" dirty="0">
                <a:solidFill>
                  <a:srgbClr val="000000">
                    <a:alpha val="100000"/>
                  </a:srgbClr>
                </a:solidFill>
                <a:latin typeface="DengXian"/>
                <a:ea typeface="DengXian"/>
                <a:cs typeface="DengXian"/>
              </a:rPr>
              <a:t>x</a:t>
            </a:r>
            <a:endParaRPr lang="DengXian" altLang="DengXian" sz="2300" dirty="0"/>
          </a:p>
        </p:txBody>
      </p:sp>
      <p:sp>
        <p:nvSpPr>
          <p:cNvPr id="208" name="textbox 208"/>
          <p:cNvSpPr/>
          <p:nvPr/>
        </p:nvSpPr>
        <p:spPr>
          <a:xfrm>
            <a:off x="3085744" y="1311389"/>
            <a:ext cx="177164"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40" dirty="0">
                <a:solidFill>
                  <a:srgbClr val="000000">
                    <a:alpha val="100000"/>
                  </a:srgbClr>
                </a:solidFill>
                <a:latin typeface="DengXian"/>
                <a:ea typeface="DengXian"/>
                <a:cs typeface="DengXian"/>
              </a:rPr>
              <a:t>x</a:t>
            </a:r>
            <a:endParaRPr lang="DengXian" altLang="DengXian" sz="2300" dirty="0"/>
          </a:p>
        </p:txBody>
      </p:sp>
      <p:sp>
        <p:nvSpPr>
          <p:cNvPr id="209" name="textbox 209"/>
          <p:cNvSpPr/>
          <p:nvPr/>
        </p:nvSpPr>
        <p:spPr>
          <a:xfrm>
            <a:off x="1227683" y="2203208"/>
            <a:ext cx="15747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20" dirty="0">
                <a:solidFill>
                  <a:srgbClr val="000000">
                    <a:alpha val="100000"/>
                  </a:srgbClr>
                </a:solidFill>
                <a:latin typeface="DengXian"/>
                <a:ea typeface="DengXian"/>
                <a:cs typeface="DengXian"/>
              </a:rPr>
              <a:t>x</a:t>
            </a:r>
            <a:endParaRPr lang="DengXian" altLang="DengXian" sz="2300" dirty="0"/>
          </a:p>
        </p:txBody>
      </p:sp>
      <p:sp>
        <p:nvSpPr>
          <p:cNvPr id="210" name="textbox 210"/>
          <p:cNvSpPr/>
          <p:nvPr/>
        </p:nvSpPr>
        <p:spPr>
          <a:xfrm>
            <a:off x="1227683" y="3087128"/>
            <a:ext cx="15747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20" dirty="0">
                <a:solidFill>
                  <a:srgbClr val="000000">
                    <a:alpha val="100000"/>
                  </a:srgbClr>
                </a:solidFill>
                <a:latin typeface="DengXian"/>
                <a:ea typeface="DengXian"/>
                <a:cs typeface="DengXian"/>
              </a:rPr>
              <a:t>x</a:t>
            </a:r>
            <a:endParaRPr lang="DengXian" altLang="DengXian" sz="2300" dirty="0"/>
          </a:p>
        </p:txBody>
      </p:sp>
      <p:sp>
        <p:nvSpPr>
          <p:cNvPr id="211" name="textbox 211"/>
          <p:cNvSpPr/>
          <p:nvPr/>
        </p:nvSpPr>
        <p:spPr>
          <a:xfrm>
            <a:off x="1227683" y="3970413"/>
            <a:ext cx="15747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20" dirty="0">
                <a:solidFill>
                  <a:srgbClr val="000000">
                    <a:alpha val="100000"/>
                  </a:srgbClr>
                </a:solidFill>
                <a:latin typeface="DengXian"/>
                <a:ea typeface="DengXian"/>
                <a:cs typeface="DengXian"/>
              </a:rPr>
              <a:t>x</a:t>
            </a:r>
            <a:endParaRPr lang="DengXian" altLang="DengXian" sz="23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picture 212"/>
          <p:cNvPicPr>
            <a:picLocks noChangeAspect="1"/>
          </p:cNvPicPr>
          <p:nvPr/>
        </p:nvPicPr>
        <p:blipFill>
          <a:blip r:embed="rId2"/>
          <a:stretch>
            <a:fillRect/>
          </a:stretch>
        </p:blipFill>
        <p:spPr>
          <a:xfrm rot="21600000">
            <a:off x="5634228" y="1098803"/>
            <a:ext cx="5074919" cy="3534155"/>
          </a:xfrm>
          <a:prstGeom prst="rect">
            <a:avLst/>
          </a:prstGeom>
        </p:spPr>
      </p:pic>
      <p:pic>
        <p:nvPicPr>
          <p:cNvPr id="213" name="picture 213"/>
          <p:cNvPicPr>
            <a:picLocks noChangeAspect="1"/>
          </p:cNvPicPr>
          <p:nvPr/>
        </p:nvPicPr>
        <p:blipFill>
          <a:blip r:embed="rId3"/>
          <a:stretch>
            <a:fillRect/>
          </a:stretch>
        </p:blipFill>
        <p:spPr>
          <a:xfrm rot="21600000">
            <a:off x="917447" y="1095756"/>
            <a:ext cx="4424171" cy="3517391"/>
          </a:xfrm>
          <a:prstGeom prst="rect">
            <a:avLst/>
          </a:prstGeom>
        </p:spPr>
      </p:pic>
      <p:sp>
        <p:nvSpPr>
          <p:cNvPr id="214" name="textbox 214"/>
          <p:cNvSpPr/>
          <p:nvPr/>
        </p:nvSpPr>
        <p:spPr>
          <a:xfrm>
            <a:off x="7562601" y="4965806"/>
            <a:ext cx="3511550" cy="657859"/>
          </a:xfrm>
          <a:prstGeom prst="rect">
            <a:avLst/>
          </a:prstGeom>
        </p:spPr>
        <p:txBody>
          <a:bodyPr vert="horz" wrap="square" lIns="0" tIns="0" rIns="0" bIns="0"/>
          <a:lstStyle/>
          <a:p>
            <a:pPr algn="l" rtl="0" eaLnBrk="0">
              <a:lnSpc>
                <a:spcPct val="70167"/>
              </a:lnSpc>
              <a:tabLst/>
            </a:pPr>
            <a:endParaRPr lang="Arial" altLang="Arial" sz="100" dirty="0"/>
          </a:p>
          <a:p>
            <a:pPr marL="13973" indent="-1273" algn="l" rtl="0" eaLnBrk="0">
              <a:lnSpc>
                <a:spcPct val="104000"/>
              </a:lnSpc>
              <a:tabLst/>
            </a:pPr>
            <a:r>
              <a:rPr sz="2000" spc="-40" dirty="0">
                <a:solidFill>
                  <a:srgbClr val="000000">
                    <a:alpha val="100000"/>
                  </a:srgbClr>
                </a:solidFill>
                <a:latin typeface="DengXian"/>
                <a:ea typeface="DengXian"/>
                <a:cs typeface="DengXian"/>
              </a:rPr>
              <a:t>任何评价类模型都具有主</a:t>
            </a:r>
            <a:r>
              <a:rPr sz="2000" spc="-20" dirty="0">
                <a:solidFill>
                  <a:srgbClr val="000000">
                    <a:alpha val="100000"/>
                  </a:srgbClr>
                </a:solidFill>
                <a:latin typeface="DengXian"/>
                <a:ea typeface="DengXian"/>
                <a:cs typeface="DengXian"/>
              </a:rPr>
              <a:t>观</a:t>
            </a:r>
            <a:r>
              <a:rPr sz="2000" spc="0" dirty="0">
                <a:solidFill>
                  <a:srgbClr val="000000">
                    <a:alpha val="100000"/>
                  </a:srgbClr>
                </a:solidFill>
                <a:latin typeface="DengXian"/>
                <a:ea typeface="DengXian"/>
                <a:cs typeface="DengXian"/>
              </a:rPr>
              <a:t>性：</a:t>
            </a:r>
            <a:r>
              <a:rPr sz="2000" spc="0" dirty="0">
                <a:solidFill>
                  <a:srgbClr val="000000">
                    <a:alpha val="100000"/>
                  </a:srgbClr>
                </a:solidFill>
                <a:latin typeface="DengXian"/>
                <a:ea typeface="DengXian"/>
                <a:cs typeface="DengXian"/>
              </a:rPr>
              <a:t>  </a:t>
            </a:r>
            <a:r>
              <a:rPr sz="2000" spc="-140" dirty="0">
                <a:solidFill>
                  <a:srgbClr val="000000">
                    <a:alpha val="100000"/>
                  </a:srgbClr>
                </a:solidFill>
                <a:latin typeface="DengXian"/>
                <a:ea typeface="DengXian"/>
                <a:cs typeface="DengXian"/>
              </a:rPr>
              <a:t>理想：</a:t>
            </a:r>
            <a:r>
              <a:rPr sz="2000" spc="-140" dirty="0">
                <a:solidFill>
                  <a:srgbClr val="000000">
                    <a:alpha val="100000"/>
                  </a:srgbClr>
                </a:solidFill>
                <a:latin typeface="DengXian"/>
                <a:ea typeface="DengXian"/>
                <a:cs typeface="DengXian"/>
              </a:rPr>
              <a:t>   </a:t>
            </a:r>
            <a:r>
              <a:rPr sz="2000" spc="-140" dirty="0">
                <a:solidFill>
                  <a:srgbClr val="000000">
                    <a:alpha val="100000"/>
                  </a:srgbClr>
                </a:solidFill>
                <a:latin typeface="DengXian"/>
                <a:ea typeface="DengXian"/>
                <a:cs typeface="DengXian"/>
              </a:rPr>
              <a:t>由专家群体判</a:t>
            </a:r>
            <a:r>
              <a:rPr sz="2000" spc="-40" dirty="0">
                <a:solidFill>
                  <a:srgbClr val="000000">
                    <a:alpha val="100000"/>
                  </a:srgbClr>
                </a:solidFill>
                <a:latin typeface="DengXian"/>
                <a:ea typeface="DengXian"/>
                <a:cs typeface="DengXian"/>
              </a:rPr>
              <a:t>断</a:t>
            </a:r>
            <a:endParaRPr lang="DengXian" altLang="DengXian" sz="2000" dirty="0"/>
          </a:p>
        </p:txBody>
      </p:sp>
      <p:sp>
        <p:nvSpPr>
          <p:cNvPr id="215" name="textbox 215"/>
          <p:cNvSpPr/>
          <p:nvPr/>
        </p:nvSpPr>
        <p:spPr>
          <a:xfrm>
            <a:off x="1009116" y="5180913"/>
            <a:ext cx="5716904"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30" dirty="0">
                <a:solidFill>
                  <a:srgbClr val="000000">
                    <a:alpha val="100000"/>
                  </a:srgbClr>
                </a:solidFill>
                <a:latin typeface="DengXian"/>
                <a:ea typeface="DengXian"/>
                <a:cs typeface="DengXian"/>
              </a:rPr>
              <a:t>注：</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层次分析法中这张表是交给</a:t>
            </a:r>
            <a:r>
              <a:rPr sz="2300" spc="2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专家’</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填的</a:t>
            </a:r>
            <a:endParaRPr lang="DengXian" altLang="DengXian" sz="2300" dirty="0"/>
          </a:p>
        </p:txBody>
      </p:sp>
      <p:pic>
        <p:nvPicPr>
          <p:cNvPr id="216" name="picture 216"/>
          <p:cNvPicPr>
            <a:picLocks noChangeAspect="1"/>
          </p:cNvPicPr>
          <p:nvPr/>
        </p:nvPicPr>
        <p:blipFill>
          <a:blip r:embed="rId4"/>
          <a:stretch>
            <a:fillRect/>
          </a:stretch>
        </p:blipFill>
        <p:spPr>
          <a:xfrm rot="21600000">
            <a:off x="0" y="5804458"/>
            <a:ext cx="1919884" cy="1053541"/>
          </a:xfrm>
          <a:prstGeom prst="rect">
            <a:avLst/>
          </a:prstGeom>
        </p:spPr>
      </p:pic>
      <p:pic>
        <p:nvPicPr>
          <p:cNvPr id="217" name="picture 217"/>
          <p:cNvPicPr>
            <a:picLocks noChangeAspect="1"/>
          </p:cNvPicPr>
          <p:nvPr/>
        </p:nvPicPr>
        <p:blipFill>
          <a:blip r:embed="rId5"/>
          <a:stretch>
            <a:fillRect/>
          </a:stretch>
        </p:blipFill>
        <p:spPr>
          <a:xfrm rot="21600000">
            <a:off x="530352" y="408431"/>
            <a:ext cx="774191" cy="690372"/>
          </a:xfrm>
          <a:prstGeom prst="rect">
            <a:avLst/>
          </a:prstGeom>
        </p:spPr>
      </p:pic>
      <p:sp>
        <p:nvSpPr>
          <p:cNvPr id="218" name="textbox 218"/>
          <p:cNvSpPr/>
          <p:nvPr/>
        </p:nvSpPr>
        <p:spPr>
          <a:xfrm>
            <a:off x="1228521" y="621042"/>
            <a:ext cx="2846070" cy="478155"/>
          </a:xfrm>
          <a:prstGeom prst="rect">
            <a:avLst/>
          </a:prstGeom>
        </p:spPr>
        <p:txBody>
          <a:bodyPr vert="horz" wrap="square" lIns="0" tIns="0" rIns="0" bIns="0"/>
          <a:lstStyle/>
          <a:p>
            <a:pPr algn="l" rtl="0" eaLnBrk="0">
              <a:lnSpc>
                <a:spcPct val="76191"/>
              </a:lnSpc>
              <a:tabLst/>
            </a:pPr>
            <a:endParaRPr lang="Arial" altLang="Arial" sz="100" dirty="0"/>
          </a:p>
          <a:p>
            <a:pPr marL="12700" algn="l" rtl="0" eaLnBrk="0">
              <a:lnSpc>
                <a:spcPct val="87000"/>
              </a:lnSpc>
              <a:tabLst/>
            </a:pPr>
            <a:r>
              <a:rPr sz="1700" spc="100" dirty="0">
                <a:solidFill>
                  <a:srgbClr val="000000">
                    <a:alpha val="100000"/>
                  </a:srgbClr>
                </a:solidFill>
                <a:latin typeface="SimHei"/>
                <a:ea typeface="SimHei"/>
                <a:cs typeface="SimHei"/>
              </a:rPr>
              <a:t>层次分析法第二</a:t>
            </a:r>
            <a:r>
              <a:rPr sz="1700" spc="20" dirty="0">
                <a:solidFill>
                  <a:srgbClr val="000000">
                    <a:alpha val="100000"/>
                  </a:srgbClr>
                </a:solidFill>
                <a:latin typeface="SimHei"/>
                <a:ea typeface="SimHei"/>
                <a:cs typeface="SimHei"/>
              </a:rPr>
              <a:t>步</a:t>
            </a:r>
            <a:endParaRPr lang="SimHei" altLang="SimHei" sz="1700" dirty="0"/>
          </a:p>
          <a:p>
            <a:pPr algn="r" rtl="0" eaLnBrk="0">
              <a:lnSpc>
                <a:spcPct val="88000"/>
              </a:lnSpc>
              <a:spcBef>
                <a:spcPts val="2"/>
              </a:spcBef>
              <a:tabLst/>
            </a:pPr>
            <a:r>
              <a:rPr sz="1700" spc="40" dirty="0">
                <a:solidFill>
                  <a:srgbClr val="000000">
                    <a:alpha val="100000"/>
                  </a:srgbClr>
                </a:solidFill>
                <a:latin typeface="DengXian"/>
                <a:ea typeface="DengXian"/>
                <a:cs typeface="DengXian"/>
              </a:rPr>
              <a:t>表1.2</a:t>
            </a:r>
            <a:r>
              <a:rPr sz="1700" spc="40" dirty="0">
                <a:solidFill>
                  <a:srgbClr val="000000">
                    <a:alpha val="100000"/>
                  </a:srgbClr>
                </a:solidFill>
                <a:latin typeface="DengXian"/>
                <a:ea typeface="DengXian"/>
                <a:cs typeface="DengXian"/>
              </a:rPr>
              <a:t> </a:t>
            </a:r>
            <a:r>
              <a:rPr sz="1700" spc="40" dirty="0">
                <a:solidFill>
                  <a:srgbClr val="000000">
                    <a:alpha val="100000"/>
                  </a:srgbClr>
                </a:solidFill>
                <a:latin typeface="DengXian"/>
                <a:ea typeface="DengXian"/>
                <a:cs typeface="DengXian"/>
              </a:rPr>
              <a:t>判断矩</a:t>
            </a:r>
            <a:r>
              <a:rPr sz="1700" spc="30" dirty="0">
                <a:solidFill>
                  <a:srgbClr val="000000">
                    <a:alpha val="100000"/>
                  </a:srgbClr>
                </a:solidFill>
                <a:latin typeface="DengXian"/>
                <a:ea typeface="DengXian"/>
                <a:cs typeface="DengXian"/>
              </a:rPr>
              <a:t>阵</a:t>
            </a:r>
            <a:r>
              <a:rPr sz="1700" spc="0" dirty="0">
                <a:solidFill>
                  <a:srgbClr val="000000">
                    <a:alpha val="100000"/>
                  </a:srgbClr>
                </a:solidFill>
                <a:latin typeface="DengXian"/>
                <a:ea typeface="DengXian"/>
                <a:cs typeface="DengXian"/>
              </a:rPr>
              <a:t>O</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-C</a:t>
            </a:r>
            <a:endParaRPr lang="DengXian" altLang="DengXian" sz="1700" dirty="0"/>
          </a:p>
        </p:txBody>
      </p:sp>
      <p:pic>
        <p:nvPicPr>
          <p:cNvPr id="219" name="picture 219"/>
          <p:cNvPicPr>
            <a:picLocks noChangeAspect="1"/>
          </p:cNvPicPr>
          <p:nvPr/>
        </p:nvPicPr>
        <p:blipFill>
          <a:blip r:embed="rId6"/>
          <a:stretch>
            <a:fillRect/>
          </a:stretch>
        </p:blipFill>
        <p:spPr>
          <a:xfrm rot="21600000">
            <a:off x="11027664" y="158495"/>
            <a:ext cx="1042416" cy="944880"/>
          </a:xfrm>
          <a:prstGeom prst="rect">
            <a:avLst/>
          </a:prstGeom>
        </p:spPr>
      </p:pic>
      <p:sp>
        <p:nvSpPr>
          <p:cNvPr id="220" name="textbox 220"/>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221" name="textbox 221"/>
          <p:cNvSpPr/>
          <p:nvPr/>
        </p:nvSpPr>
        <p:spPr>
          <a:xfrm>
            <a:off x="7562856" y="5575406"/>
            <a:ext cx="1796414" cy="3327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18"/>
              </a:lnSpc>
              <a:tabLst/>
            </a:pPr>
            <a:r>
              <a:rPr sz="2000" spc="-180" dirty="0">
                <a:solidFill>
                  <a:srgbClr val="000000">
                    <a:alpha val="100000"/>
                  </a:srgbClr>
                </a:solidFill>
                <a:latin typeface="DengXian"/>
                <a:ea typeface="DengXian"/>
                <a:cs typeface="DengXian"/>
              </a:rPr>
              <a:t>现实：</a:t>
            </a:r>
            <a:r>
              <a:rPr sz="2000" spc="-180" dirty="0">
                <a:solidFill>
                  <a:srgbClr val="000000">
                    <a:alpha val="100000"/>
                  </a:srgbClr>
                </a:solidFill>
                <a:latin typeface="DengXian"/>
                <a:ea typeface="DengXian"/>
                <a:cs typeface="DengXian"/>
              </a:rPr>
              <a:t>   </a:t>
            </a:r>
            <a:r>
              <a:rPr sz="2000" spc="-180" dirty="0">
                <a:solidFill>
                  <a:srgbClr val="000000">
                    <a:alpha val="100000"/>
                  </a:srgbClr>
                </a:solidFill>
                <a:latin typeface="DengXian"/>
                <a:ea typeface="DengXian"/>
                <a:cs typeface="DengXian"/>
              </a:rPr>
              <a:t>自己判</a:t>
            </a:r>
            <a:r>
              <a:rPr sz="2000" spc="-90" dirty="0">
                <a:solidFill>
                  <a:srgbClr val="000000">
                    <a:alpha val="100000"/>
                  </a:srgbClr>
                </a:solidFill>
                <a:latin typeface="DengXian"/>
                <a:ea typeface="DengXian"/>
                <a:cs typeface="DengXian"/>
              </a:rPr>
              <a:t>断</a:t>
            </a:r>
            <a:endParaRPr lang="DengXian" altLang="DengXia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1600000">
            <a:off x="0" y="0"/>
            <a:ext cx="4317491" cy="6858000"/>
            <a:chOff x="0" y="0"/>
            <a:chExt cx="4317491" cy="6858000"/>
          </a:xfrm>
        </p:grpSpPr>
        <p:sp>
          <p:nvSpPr>
            <p:cNvPr id="6" name="rect"/>
            <p:cNvSpPr/>
            <p:nvPr/>
          </p:nvSpPr>
          <p:spPr>
            <a:xfrm>
              <a:off x="0" y="0"/>
              <a:ext cx="4191000" cy="6858000"/>
            </a:xfrm>
            <a:prstGeom prst="rect">
              <a:avLst/>
            </a:prstGeom>
            <a:solidFill>
              <a:srgbClr val="003970">
                <a:alpha val="100000"/>
              </a:srgbClr>
            </a:solidFill>
            <a:ln cap="flat">
              <a:miter lim="0"/>
              <a:noFill/>
              <a:prstDash val="solid"/>
            </a:ln>
          </p:spPr>
          <p:txBody>
            <a:bodyPr rtlCol="0"/>
            <a:lstStyle/>
            <a:p>
              <a:pPr algn="ctr"/>
              <a:endParaRPr lang="zh-CN" altLang="en-US"/>
            </a:p>
          </p:txBody>
        </p:sp>
        <p:sp>
          <p:nvSpPr>
            <p:cNvPr id="7" name="path"/>
            <p:cNvSpPr/>
            <p:nvPr/>
          </p:nvSpPr>
          <p:spPr>
            <a:xfrm>
              <a:off x="1715465" y="2395359"/>
              <a:ext cx="760069" cy="794956"/>
            </a:xfrm>
            <a:custGeom>
              <a:avLst/>
              <a:gdLst/>
              <a:ahLst/>
              <a:cxnLst/>
              <a:rect l="0" t="0" r="0" b="0"/>
              <a:pathLst>
                <a:path w="1196" h="1251">
                  <a:moveTo>
                    <a:pt x="940" y="974"/>
                  </a:moveTo>
                  <a:lnTo>
                    <a:pt x="1040" y="974"/>
                  </a:lnTo>
                  <a:cubicBezTo>
                    <a:pt x="1055" y="974"/>
                    <a:pt x="1068" y="987"/>
                    <a:pt x="1068" y="1003"/>
                  </a:cubicBezTo>
                  <a:lnTo>
                    <a:pt x="1068" y="1102"/>
                  </a:lnTo>
                  <a:cubicBezTo>
                    <a:pt x="1068" y="1118"/>
                    <a:pt x="1055" y="1131"/>
                    <a:pt x="1040" y="1131"/>
                  </a:cubicBezTo>
                  <a:lnTo>
                    <a:pt x="940" y="1131"/>
                  </a:lnTo>
                  <a:cubicBezTo>
                    <a:pt x="924" y="1131"/>
                    <a:pt x="911" y="1118"/>
                    <a:pt x="911" y="1102"/>
                  </a:cubicBezTo>
                  <a:lnTo>
                    <a:pt x="911" y="1003"/>
                  </a:lnTo>
                  <a:cubicBezTo>
                    <a:pt x="911" y="987"/>
                    <a:pt x="924" y="974"/>
                    <a:pt x="940" y="974"/>
                  </a:cubicBezTo>
                  <a:moveTo>
                    <a:pt x="726" y="974"/>
                  </a:moveTo>
                  <a:lnTo>
                    <a:pt x="826" y="974"/>
                  </a:lnTo>
                  <a:cubicBezTo>
                    <a:pt x="842" y="974"/>
                    <a:pt x="854" y="987"/>
                    <a:pt x="854" y="1003"/>
                  </a:cubicBezTo>
                  <a:lnTo>
                    <a:pt x="854" y="1102"/>
                  </a:lnTo>
                  <a:cubicBezTo>
                    <a:pt x="854" y="1118"/>
                    <a:pt x="842" y="1131"/>
                    <a:pt x="826" y="1131"/>
                  </a:cubicBezTo>
                  <a:lnTo>
                    <a:pt x="726" y="1131"/>
                  </a:lnTo>
                  <a:cubicBezTo>
                    <a:pt x="711" y="1131"/>
                    <a:pt x="698" y="1118"/>
                    <a:pt x="698" y="1102"/>
                  </a:cubicBezTo>
                  <a:lnTo>
                    <a:pt x="698" y="1003"/>
                  </a:lnTo>
                  <a:cubicBezTo>
                    <a:pt x="698" y="987"/>
                    <a:pt x="711" y="974"/>
                    <a:pt x="726" y="974"/>
                  </a:cubicBezTo>
                  <a:moveTo>
                    <a:pt x="370" y="974"/>
                  </a:moveTo>
                  <a:lnTo>
                    <a:pt x="470" y="974"/>
                  </a:lnTo>
                  <a:cubicBezTo>
                    <a:pt x="485" y="974"/>
                    <a:pt x="498" y="987"/>
                    <a:pt x="498" y="1003"/>
                  </a:cubicBezTo>
                  <a:lnTo>
                    <a:pt x="498" y="1102"/>
                  </a:lnTo>
                  <a:cubicBezTo>
                    <a:pt x="498" y="1118"/>
                    <a:pt x="485" y="1131"/>
                    <a:pt x="470" y="1131"/>
                  </a:cubicBezTo>
                  <a:lnTo>
                    <a:pt x="370" y="1131"/>
                  </a:lnTo>
                  <a:cubicBezTo>
                    <a:pt x="354" y="1131"/>
                    <a:pt x="342" y="1118"/>
                    <a:pt x="342" y="1102"/>
                  </a:cubicBezTo>
                  <a:lnTo>
                    <a:pt x="342" y="1003"/>
                  </a:lnTo>
                  <a:cubicBezTo>
                    <a:pt x="342" y="987"/>
                    <a:pt x="354" y="974"/>
                    <a:pt x="370" y="974"/>
                  </a:cubicBezTo>
                  <a:moveTo>
                    <a:pt x="156" y="974"/>
                  </a:moveTo>
                  <a:lnTo>
                    <a:pt x="256" y="974"/>
                  </a:lnTo>
                  <a:cubicBezTo>
                    <a:pt x="272" y="974"/>
                    <a:pt x="285" y="987"/>
                    <a:pt x="285" y="1003"/>
                  </a:cubicBezTo>
                  <a:lnTo>
                    <a:pt x="285" y="1102"/>
                  </a:lnTo>
                  <a:cubicBezTo>
                    <a:pt x="285" y="1118"/>
                    <a:pt x="272" y="1131"/>
                    <a:pt x="256" y="1131"/>
                  </a:cubicBezTo>
                  <a:lnTo>
                    <a:pt x="156" y="1131"/>
                  </a:lnTo>
                  <a:cubicBezTo>
                    <a:pt x="141" y="1131"/>
                    <a:pt x="128" y="1118"/>
                    <a:pt x="128" y="1102"/>
                  </a:cubicBezTo>
                  <a:lnTo>
                    <a:pt x="128" y="1003"/>
                  </a:lnTo>
                  <a:cubicBezTo>
                    <a:pt x="128" y="987"/>
                    <a:pt x="141" y="974"/>
                    <a:pt x="156" y="974"/>
                  </a:cubicBezTo>
                  <a:moveTo>
                    <a:pt x="940" y="760"/>
                  </a:moveTo>
                  <a:lnTo>
                    <a:pt x="1040" y="760"/>
                  </a:lnTo>
                  <a:cubicBezTo>
                    <a:pt x="1055" y="760"/>
                    <a:pt x="1068" y="773"/>
                    <a:pt x="1068" y="789"/>
                  </a:cubicBezTo>
                  <a:lnTo>
                    <a:pt x="1068" y="889"/>
                  </a:lnTo>
                  <a:cubicBezTo>
                    <a:pt x="1068" y="905"/>
                    <a:pt x="1055" y="917"/>
                    <a:pt x="1040" y="917"/>
                  </a:cubicBezTo>
                  <a:lnTo>
                    <a:pt x="940" y="917"/>
                  </a:lnTo>
                  <a:cubicBezTo>
                    <a:pt x="924" y="917"/>
                    <a:pt x="911" y="905"/>
                    <a:pt x="911" y="889"/>
                  </a:cubicBezTo>
                  <a:lnTo>
                    <a:pt x="911" y="789"/>
                  </a:lnTo>
                  <a:cubicBezTo>
                    <a:pt x="911" y="773"/>
                    <a:pt x="924" y="760"/>
                    <a:pt x="940" y="760"/>
                  </a:cubicBezTo>
                  <a:moveTo>
                    <a:pt x="726" y="760"/>
                  </a:moveTo>
                  <a:lnTo>
                    <a:pt x="826" y="760"/>
                  </a:lnTo>
                  <a:cubicBezTo>
                    <a:pt x="842" y="760"/>
                    <a:pt x="854" y="773"/>
                    <a:pt x="854" y="789"/>
                  </a:cubicBezTo>
                  <a:lnTo>
                    <a:pt x="854" y="889"/>
                  </a:lnTo>
                  <a:cubicBezTo>
                    <a:pt x="854" y="905"/>
                    <a:pt x="842" y="917"/>
                    <a:pt x="826" y="917"/>
                  </a:cubicBezTo>
                  <a:lnTo>
                    <a:pt x="726" y="917"/>
                  </a:lnTo>
                  <a:cubicBezTo>
                    <a:pt x="711" y="917"/>
                    <a:pt x="698" y="905"/>
                    <a:pt x="698" y="889"/>
                  </a:cubicBezTo>
                  <a:lnTo>
                    <a:pt x="698" y="789"/>
                  </a:lnTo>
                  <a:cubicBezTo>
                    <a:pt x="698" y="773"/>
                    <a:pt x="711" y="760"/>
                    <a:pt x="726" y="760"/>
                  </a:cubicBezTo>
                  <a:moveTo>
                    <a:pt x="370" y="760"/>
                  </a:moveTo>
                  <a:lnTo>
                    <a:pt x="470" y="760"/>
                  </a:lnTo>
                  <a:cubicBezTo>
                    <a:pt x="485" y="760"/>
                    <a:pt x="498" y="773"/>
                    <a:pt x="498" y="789"/>
                  </a:cubicBezTo>
                  <a:lnTo>
                    <a:pt x="498" y="889"/>
                  </a:lnTo>
                  <a:cubicBezTo>
                    <a:pt x="498" y="905"/>
                    <a:pt x="485" y="917"/>
                    <a:pt x="470" y="917"/>
                  </a:cubicBezTo>
                  <a:lnTo>
                    <a:pt x="370" y="917"/>
                  </a:lnTo>
                  <a:cubicBezTo>
                    <a:pt x="354" y="917"/>
                    <a:pt x="342" y="905"/>
                    <a:pt x="342" y="889"/>
                  </a:cubicBezTo>
                  <a:lnTo>
                    <a:pt x="342" y="789"/>
                  </a:lnTo>
                  <a:cubicBezTo>
                    <a:pt x="342" y="773"/>
                    <a:pt x="354" y="760"/>
                    <a:pt x="370" y="760"/>
                  </a:cubicBezTo>
                  <a:moveTo>
                    <a:pt x="156" y="760"/>
                  </a:moveTo>
                  <a:lnTo>
                    <a:pt x="256" y="760"/>
                  </a:lnTo>
                  <a:cubicBezTo>
                    <a:pt x="272" y="760"/>
                    <a:pt x="285" y="773"/>
                    <a:pt x="285" y="789"/>
                  </a:cubicBezTo>
                  <a:lnTo>
                    <a:pt x="285" y="889"/>
                  </a:lnTo>
                  <a:cubicBezTo>
                    <a:pt x="285" y="905"/>
                    <a:pt x="272" y="917"/>
                    <a:pt x="256" y="917"/>
                  </a:cubicBezTo>
                  <a:lnTo>
                    <a:pt x="156" y="917"/>
                  </a:lnTo>
                  <a:cubicBezTo>
                    <a:pt x="141" y="917"/>
                    <a:pt x="128" y="905"/>
                    <a:pt x="128" y="889"/>
                  </a:cubicBezTo>
                  <a:lnTo>
                    <a:pt x="128" y="789"/>
                  </a:lnTo>
                  <a:cubicBezTo>
                    <a:pt x="128" y="773"/>
                    <a:pt x="141" y="760"/>
                    <a:pt x="156" y="760"/>
                  </a:cubicBezTo>
                  <a:moveTo>
                    <a:pt x="370" y="547"/>
                  </a:moveTo>
                  <a:lnTo>
                    <a:pt x="470" y="547"/>
                  </a:lnTo>
                  <a:cubicBezTo>
                    <a:pt x="485" y="547"/>
                    <a:pt x="498" y="560"/>
                    <a:pt x="498" y="576"/>
                  </a:cubicBezTo>
                  <a:lnTo>
                    <a:pt x="498" y="675"/>
                  </a:lnTo>
                  <a:cubicBezTo>
                    <a:pt x="498" y="691"/>
                    <a:pt x="485" y="704"/>
                    <a:pt x="470" y="704"/>
                  </a:cubicBezTo>
                  <a:lnTo>
                    <a:pt x="370" y="704"/>
                  </a:lnTo>
                  <a:cubicBezTo>
                    <a:pt x="354" y="704"/>
                    <a:pt x="342" y="691"/>
                    <a:pt x="342" y="675"/>
                  </a:cubicBezTo>
                  <a:lnTo>
                    <a:pt x="342" y="576"/>
                  </a:lnTo>
                  <a:cubicBezTo>
                    <a:pt x="342" y="560"/>
                    <a:pt x="354" y="547"/>
                    <a:pt x="370" y="547"/>
                  </a:cubicBezTo>
                  <a:moveTo>
                    <a:pt x="156" y="547"/>
                  </a:moveTo>
                  <a:lnTo>
                    <a:pt x="256" y="547"/>
                  </a:lnTo>
                  <a:cubicBezTo>
                    <a:pt x="272" y="547"/>
                    <a:pt x="285" y="560"/>
                    <a:pt x="285" y="576"/>
                  </a:cubicBezTo>
                  <a:lnTo>
                    <a:pt x="285" y="675"/>
                  </a:lnTo>
                  <a:cubicBezTo>
                    <a:pt x="285" y="691"/>
                    <a:pt x="272" y="704"/>
                    <a:pt x="256" y="704"/>
                  </a:cubicBezTo>
                  <a:lnTo>
                    <a:pt x="156" y="704"/>
                  </a:lnTo>
                  <a:cubicBezTo>
                    <a:pt x="141" y="704"/>
                    <a:pt x="128" y="691"/>
                    <a:pt x="128" y="675"/>
                  </a:cubicBezTo>
                  <a:lnTo>
                    <a:pt x="128" y="576"/>
                  </a:lnTo>
                  <a:cubicBezTo>
                    <a:pt x="128" y="560"/>
                    <a:pt x="141" y="547"/>
                    <a:pt x="156" y="547"/>
                  </a:cubicBezTo>
                  <a:moveTo>
                    <a:pt x="925" y="502"/>
                  </a:moveTo>
                  <a:cubicBezTo>
                    <a:pt x="943" y="512"/>
                    <a:pt x="952" y="525"/>
                    <a:pt x="952" y="545"/>
                  </a:cubicBezTo>
                  <a:cubicBezTo>
                    <a:pt x="952" y="564"/>
                    <a:pt x="942" y="582"/>
                    <a:pt x="925" y="585"/>
                  </a:cubicBezTo>
                  <a:lnTo>
                    <a:pt x="925" y="502"/>
                  </a:lnTo>
                  <a:close/>
                  <a:moveTo>
                    <a:pt x="626" y="458"/>
                  </a:moveTo>
                  <a:lnTo>
                    <a:pt x="626" y="1194"/>
                  </a:lnTo>
                  <a:lnTo>
                    <a:pt x="1139" y="1194"/>
                  </a:lnTo>
                  <a:lnTo>
                    <a:pt x="1139" y="714"/>
                  </a:lnTo>
                  <a:lnTo>
                    <a:pt x="1050" y="670"/>
                  </a:lnTo>
                  <a:cubicBezTo>
                    <a:pt x="1012" y="697"/>
                    <a:pt x="966" y="712"/>
                    <a:pt x="916" y="712"/>
                  </a:cubicBezTo>
                  <a:cubicBezTo>
                    <a:pt x="790" y="712"/>
                    <a:pt x="687" y="612"/>
                    <a:pt x="684" y="487"/>
                  </a:cubicBezTo>
                  <a:lnTo>
                    <a:pt x="626" y="458"/>
                  </a:lnTo>
                  <a:close/>
                  <a:moveTo>
                    <a:pt x="906" y="355"/>
                  </a:moveTo>
                  <a:lnTo>
                    <a:pt x="906" y="428"/>
                  </a:lnTo>
                  <a:cubicBezTo>
                    <a:pt x="885" y="412"/>
                    <a:pt x="880" y="404"/>
                    <a:pt x="880" y="389"/>
                  </a:cubicBezTo>
                  <a:cubicBezTo>
                    <a:pt x="880" y="371"/>
                    <a:pt x="889" y="358"/>
                    <a:pt x="906" y="355"/>
                  </a:cubicBezTo>
                  <a:moveTo>
                    <a:pt x="370" y="334"/>
                  </a:moveTo>
                  <a:lnTo>
                    <a:pt x="470" y="334"/>
                  </a:lnTo>
                  <a:cubicBezTo>
                    <a:pt x="485" y="334"/>
                    <a:pt x="498" y="346"/>
                    <a:pt x="498" y="362"/>
                  </a:cubicBezTo>
                  <a:lnTo>
                    <a:pt x="498" y="462"/>
                  </a:lnTo>
                  <a:cubicBezTo>
                    <a:pt x="498" y="477"/>
                    <a:pt x="485" y="490"/>
                    <a:pt x="470" y="490"/>
                  </a:cubicBezTo>
                  <a:lnTo>
                    <a:pt x="370" y="490"/>
                  </a:lnTo>
                  <a:cubicBezTo>
                    <a:pt x="354" y="490"/>
                    <a:pt x="342" y="477"/>
                    <a:pt x="342" y="462"/>
                  </a:cubicBezTo>
                  <a:lnTo>
                    <a:pt x="342" y="362"/>
                  </a:lnTo>
                  <a:cubicBezTo>
                    <a:pt x="342" y="346"/>
                    <a:pt x="354" y="334"/>
                    <a:pt x="370" y="334"/>
                  </a:cubicBezTo>
                  <a:moveTo>
                    <a:pt x="156" y="334"/>
                  </a:moveTo>
                  <a:lnTo>
                    <a:pt x="256" y="334"/>
                  </a:lnTo>
                  <a:cubicBezTo>
                    <a:pt x="272" y="334"/>
                    <a:pt x="285" y="346"/>
                    <a:pt x="285" y="362"/>
                  </a:cubicBezTo>
                  <a:lnTo>
                    <a:pt x="285" y="462"/>
                  </a:lnTo>
                  <a:cubicBezTo>
                    <a:pt x="285" y="477"/>
                    <a:pt x="272" y="490"/>
                    <a:pt x="256" y="490"/>
                  </a:cubicBezTo>
                  <a:lnTo>
                    <a:pt x="156" y="490"/>
                  </a:lnTo>
                  <a:cubicBezTo>
                    <a:pt x="141" y="490"/>
                    <a:pt x="128" y="477"/>
                    <a:pt x="128" y="462"/>
                  </a:cubicBezTo>
                  <a:lnTo>
                    <a:pt x="128" y="362"/>
                  </a:lnTo>
                  <a:cubicBezTo>
                    <a:pt x="128" y="346"/>
                    <a:pt x="141" y="334"/>
                    <a:pt x="156" y="334"/>
                  </a:cubicBezTo>
                  <a:moveTo>
                    <a:pt x="915" y="292"/>
                  </a:moveTo>
                  <a:cubicBezTo>
                    <a:pt x="909" y="292"/>
                    <a:pt x="905" y="297"/>
                    <a:pt x="905" y="304"/>
                  </a:cubicBezTo>
                  <a:lnTo>
                    <a:pt x="905" y="314"/>
                  </a:lnTo>
                  <a:cubicBezTo>
                    <a:pt x="859" y="316"/>
                    <a:pt x="832" y="350"/>
                    <a:pt x="832" y="394"/>
                  </a:cubicBezTo>
                  <a:cubicBezTo>
                    <a:pt x="832" y="430"/>
                    <a:pt x="848" y="455"/>
                    <a:pt x="878" y="475"/>
                  </a:cubicBezTo>
                  <a:lnTo>
                    <a:pt x="905" y="492"/>
                  </a:lnTo>
                  <a:lnTo>
                    <a:pt x="905" y="585"/>
                  </a:lnTo>
                  <a:cubicBezTo>
                    <a:pt x="888" y="583"/>
                    <a:pt x="879" y="570"/>
                    <a:pt x="877" y="549"/>
                  </a:cubicBezTo>
                  <a:cubicBezTo>
                    <a:pt x="875" y="529"/>
                    <a:pt x="867" y="521"/>
                    <a:pt x="852" y="521"/>
                  </a:cubicBezTo>
                  <a:cubicBezTo>
                    <a:pt x="836" y="521"/>
                    <a:pt x="829" y="535"/>
                    <a:pt x="829" y="550"/>
                  </a:cubicBezTo>
                  <a:cubicBezTo>
                    <a:pt x="829" y="592"/>
                    <a:pt x="861" y="625"/>
                    <a:pt x="905" y="625"/>
                  </a:cubicBezTo>
                  <a:lnTo>
                    <a:pt x="905" y="658"/>
                  </a:lnTo>
                  <a:cubicBezTo>
                    <a:pt x="905" y="664"/>
                    <a:pt x="909" y="669"/>
                    <a:pt x="915" y="669"/>
                  </a:cubicBezTo>
                  <a:cubicBezTo>
                    <a:pt x="922" y="669"/>
                    <a:pt x="925" y="664"/>
                    <a:pt x="925" y="658"/>
                  </a:cubicBezTo>
                  <a:lnTo>
                    <a:pt x="925" y="625"/>
                  </a:lnTo>
                  <a:cubicBezTo>
                    <a:pt x="975" y="623"/>
                    <a:pt x="1003" y="590"/>
                    <a:pt x="1003" y="535"/>
                  </a:cubicBezTo>
                  <a:cubicBezTo>
                    <a:pt x="1003" y="496"/>
                    <a:pt x="982" y="472"/>
                    <a:pt x="950" y="453"/>
                  </a:cubicBezTo>
                  <a:lnTo>
                    <a:pt x="925" y="439"/>
                  </a:lnTo>
                  <a:lnTo>
                    <a:pt x="925" y="355"/>
                  </a:lnTo>
                  <a:cubicBezTo>
                    <a:pt x="935" y="355"/>
                    <a:pt x="944" y="362"/>
                    <a:pt x="947" y="378"/>
                  </a:cubicBezTo>
                  <a:cubicBezTo>
                    <a:pt x="950" y="392"/>
                    <a:pt x="954" y="403"/>
                    <a:pt x="972" y="403"/>
                  </a:cubicBezTo>
                  <a:cubicBezTo>
                    <a:pt x="986" y="403"/>
                    <a:pt x="996" y="392"/>
                    <a:pt x="996" y="378"/>
                  </a:cubicBezTo>
                  <a:cubicBezTo>
                    <a:pt x="996" y="340"/>
                    <a:pt x="964" y="314"/>
                    <a:pt x="925" y="314"/>
                  </a:cubicBezTo>
                  <a:lnTo>
                    <a:pt x="925" y="304"/>
                  </a:lnTo>
                  <a:cubicBezTo>
                    <a:pt x="925" y="297"/>
                    <a:pt x="922" y="292"/>
                    <a:pt x="915" y="292"/>
                  </a:cubicBezTo>
                  <a:moveTo>
                    <a:pt x="370" y="120"/>
                  </a:moveTo>
                  <a:lnTo>
                    <a:pt x="470" y="120"/>
                  </a:lnTo>
                  <a:cubicBezTo>
                    <a:pt x="485" y="120"/>
                    <a:pt x="498" y="133"/>
                    <a:pt x="498" y="149"/>
                  </a:cubicBezTo>
                  <a:lnTo>
                    <a:pt x="498" y="248"/>
                  </a:lnTo>
                  <a:cubicBezTo>
                    <a:pt x="498" y="264"/>
                    <a:pt x="485" y="277"/>
                    <a:pt x="470" y="277"/>
                  </a:cubicBezTo>
                  <a:lnTo>
                    <a:pt x="370" y="277"/>
                  </a:lnTo>
                  <a:cubicBezTo>
                    <a:pt x="354" y="277"/>
                    <a:pt x="342" y="264"/>
                    <a:pt x="342" y="248"/>
                  </a:cubicBezTo>
                  <a:lnTo>
                    <a:pt x="342" y="149"/>
                  </a:lnTo>
                  <a:cubicBezTo>
                    <a:pt x="342" y="133"/>
                    <a:pt x="354" y="120"/>
                    <a:pt x="370" y="120"/>
                  </a:cubicBezTo>
                  <a:moveTo>
                    <a:pt x="156" y="120"/>
                  </a:moveTo>
                  <a:lnTo>
                    <a:pt x="256" y="120"/>
                  </a:lnTo>
                  <a:cubicBezTo>
                    <a:pt x="272" y="120"/>
                    <a:pt x="285" y="133"/>
                    <a:pt x="285" y="149"/>
                  </a:cubicBezTo>
                  <a:lnTo>
                    <a:pt x="285" y="248"/>
                  </a:lnTo>
                  <a:cubicBezTo>
                    <a:pt x="285" y="264"/>
                    <a:pt x="272" y="277"/>
                    <a:pt x="256" y="277"/>
                  </a:cubicBezTo>
                  <a:lnTo>
                    <a:pt x="156" y="277"/>
                  </a:lnTo>
                  <a:cubicBezTo>
                    <a:pt x="141" y="277"/>
                    <a:pt x="128" y="264"/>
                    <a:pt x="128" y="248"/>
                  </a:cubicBezTo>
                  <a:lnTo>
                    <a:pt x="128" y="149"/>
                  </a:lnTo>
                  <a:cubicBezTo>
                    <a:pt x="128" y="133"/>
                    <a:pt x="141" y="120"/>
                    <a:pt x="156" y="120"/>
                  </a:cubicBezTo>
                  <a:moveTo>
                    <a:pt x="57" y="56"/>
                  </a:moveTo>
                  <a:lnTo>
                    <a:pt x="57" y="1194"/>
                  </a:lnTo>
                  <a:lnTo>
                    <a:pt x="570" y="1194"/>
                  </a:lnTo>
                  <a:lnTo>
                    <a:pt x="570" y="56"/>
                  </a:lnTo>
                  <a:lnTo>
                    <a:pt x="57" y="56"/>
                  </a:lnTo>
                  <a:close/>
                  <a:moveTo>
                    <a:pt x="28" y="0"/>
                  </a:moveTo>
                  <a:lnTo>
                    <a:pt x="598" y="0"/>
                  </a:lnTo>
                  <a:cubicBezTo>
                    <a:pt x="614" y="0"/>
                    <a:pt x="626" y="12"/>
                    <a:pt x="626" y="28"/>
                  </a:cubicBezTo>
                  <a:lnTo>
                    <a:pt x="626" y="395"/>
                  </a:lnTo>
                  <a:lnTo>
                    <a:pt x="690" y="426"/>
                  </a:lnTo>
                  <a:cubicBezTo>
                    <a:pt x="715" y="324"/>
                    <a:pt x="807" y="248"/>
                    <a:pt x="916" y="248"/>
                  </a:cubicBezTo>
                  <a:cubicBezTo>
                    <a:pt x="1044" y="248"/>
                    <a:pt x="1149" y="352"/>
                    <a:pt x="1149" y="480"/>
                  </a:cubicBezTo>
                  <a:cubicBezTo>
                    <a:pt x="1149" y="536"/>
                    <a:pt x="1128" y="588"/>
                    <a:pt x="1095" y="628"/>
                  </a:cubicBezTo>
                  <a:lnTo>
                    <a:pt x="1181" y="671"/>
                  </a:lnTo>
                  <a:cubicBezTo>
                    <a:pt x="1190" y="676"/>
                    <a:pt x="1196" y="686"/>
                    <a:pt x="1196" y="697"/>
                  </a:cubicBezTo>
                  <a:lnTo>
                    <a:pt x="1196" y="1223"/>
                  </a:lnTo>
                  <a:cubicBezTo>
                    <a:pt x="1196" y="1239"/>
                    <a:pt x="1184" y="1251"/>
                    <a:pt x="1168" y="1251"/>
                  </a:cubicBezTo>
                  <a:lnTo>
                    <a:pt x="28" y="1251"/>
                  </a:lnTo>
                  <a:cubicBezTo>
                    <a:pt x="12" y="1251"/>
                    <a:pt x="0" y="1239"/>
                    <a:pt x="0" y="1223"/>
                  </a:cubicBezTo>
                  <a:lnTo>
                    <a:pt x="0" y="28"/>
                  </a:lnTo>
                  <a:cubicBezTo>
                    <a:pt x="0" y="12"/>
                    <a:pt x="12" y="0"/>
                    <a:pt x="28" y="0"/>
                  </a:cubicBezTo>
                </a:path>
              </a:pathLst>
            </a:custGeom>
            <a:solidFill>
              <a:srgbClr val="FFFFFF">
                <a:alpha val="100000"/>
              </a:srgbClr>
            </a:solidFill>
            <a:ln cap="flat">
              <a:miter lim="0"/>
              <a:noFill/>
              <a:prstDash val="solid"/>
            </a:ln>
          </p:spPr>
          <p:txBody>
            <a:bodyPr rtlCol="0"/>
            <a:lstStyle/>
            <a:p>
              <a:pPr algn="ctr"/>
              <a:endParaRPr lang="zh-CN" altLang="en-US"/>
            </a:p>
          </p:txBody>
        </p:sp>
        <p:sp>
          <p:nvSpPr>
            <p:cNvPr id="8" name="textbox 8"/>
            <p:cNvSpPr/>
            <p:nvPr/>
          </p:nvSpPr>
          <p:spPr>
            <a:xfrm>
              <a:off x="1122559" y="3536530"/>
              <a:ext cx="1962785" cy="370204"/>
            </a:xfrm>
            <a:prstGeom prst="rect">
              <a:avLst/>
            </a:prstGeom>
          </p:spPr>
          <p:txBody>
            <a:bodyPr vert="horz" wrap="square" lIns="0" tIns="0" rIns="0" bIns="0"/>
            <a:lstStyle/>
            <a:p>
              <a:pPr algn="l" rtl="0" eaLnBrk="0">
                <a:lnSpc>
                  <a:spcPct val="77244"/>
                </a:lnSpc>
                <a:tabLst/>
              </a:pPr>
              <a:endParaRPr lang="Arial" altLang="Arial" sz="100" dirty="0"/>
            </a:p>
            <a:p>
              <a:pPr marL="12700" algn="l" rtl="0" eaLnBrk="0">
                <a:lnSpc>
                  <a:spcPct val="84000"/>
                </a:lnSpc>
                <a:tabLst/>
              </a:pPr>
              <a:r>
                <a:rPr sz="2700" spc="60" dirty="0">
                  <a:solidFill>
                    <a:srgbClr val="FFFFFF">
                      <a:alpha val="100000"/>
                    </a:srgbClr>
                  </a:solidFill>
                  <a:latin typeface="Arial"/>
                  <a:ea typeface="Arial"/>
                  <a:cs typeface="Arial"/>
                </a:rPr>
                <a:t>CONTEN</a:t>
              </a:r>
              <a:r>
                <a:rPr sz="2700" spc="40" dirty="0">
                  <a:solidFill>
                    <a:srgbClr val="FFFFFF">
                      <a:alpha val="100000"/>
                    </a:srgbClr>
                  </a:solidFill>
                  <a:latin typeface="Arial"/>
                  <a:ea typeface="Arial"/>
                  <a:cs typeface="Arial"/>
                </a:rPr>
                <a:t>T</a:t>
              </a:r>
              <a:r>
                <a:rPr sz="2700" spc="0" dirty="0">
                  <a:solidFill>
                    <a:srgbClr val="FFFFFF">
                      <a:alpha val="100000"/>
                    </a:srgbClr>
                  </a:solidFill>
                  <a:latin typeface="Arial"/>
                  <a:ea typeface="Arial"/>
                  <a:cs typeface="Arial"/>
                </a:rPr>
                <a:t>S</a:t>
              </a:r>
              <a:endParaRPr lang="Arial" altLang="Arial" sz="2700" dirty="0"/>
            </a:p>
          </p:txBody>
        </p:sp>
        <p:sp>
          <p:nvSpPr>
            <p:cNvPr id="9" name="path"/>
            <p:cNvSpPr/>
            <p:nvPr/>
          </p:nvSpPr>
          <p:spPr>
            <a:xfrm>
              <a:off x="4180332" y="1389888"/>
              <a:ext cx="137159" cy="295655"/>
            </a:xfrm>
            <a:custGeom>
              <a:avLst/>
              <a:gdLst/>
              <a:ahLst/>
              <a:cxnLst/>
              <a:rect l="0" t="0" r="0" b="0"/>
              <a:pathLst>
                <a:path w="215" h="465">
                  <a:moveTo>
                    <a:pt x="0" y="465"/>
                  </a:moveTo>
                  <a:lnTo>
                    <a:pt x="215" y="232"/>
                  </a:lnTo>
                  <a:lnTo>
                    <a:pt x="0" y="0"/>
                  </a:lnTo>
                  <a:lnTo>
                    <a:pt x="0" y="465"/>
                  </a:lnTo>
                </a:path>
              </a:pathLst>
            </a:custGeom>
            <a:solidFill>
              <a:srgbClr val="003970">
                <a:alpha val="100000"/>
              </a:srgbClr>
            </a:solidFill>
            <a:ln cap="flat">
              <a:miter lim="0"/>
              <a:noFill/>
              <a:prstDash val="solid"/>
            </a:ln>
          </p:spPr>
          <p:txBody>
            <a:bodyPr rtlCol="0"/>
            <a:lstStyle/>
            <a:p>
              <a:pPr algn="ctr"/>
              <a:endParaRPr lang="zh-CN" altLang="en-US"/>
            </a:p>
          </p:txBody>
        </p:sp>
      </p:grpSp>
      <p:pic>
        <p:nvPicPr>
          <p:cNvPr id="10" name="picture 10"/>
          <p:cNvPicPr>
            <a:picLocks noChangeAspect="1"/>
          </p:cNvPicPr>
          <p:nvPr/>
        </p:nvPicPr>
        <p:blipFill>
          <a:blip r:embed="rId2"/>
          <a:stretch>
            <a:fillRect/>
          </a:stretch>
        </p:blipFill>
        <p:spPr>
          <a:xfrm rot="21600000">
            <a:off x="6185344" y="2472169"/>
            <a:ext cx="1182065" cy="1182065"/>
          </a:xfrm>
          <a:prstGeom prst="rect">
            <a:avLst/>
          </a:prstGeom>
        </p:spPr>
      </p:pic>
      <p:sp>
        <p:nvSpPr>
          <p:cNvPr id="11" name="textbox 11"/>
          <p:cNvSpPr/>
          <p:nvPr/>
        </p:nvSpPr>
        <p:spPr>
          <a:xfrm>
            <a:off x="7314934" y="2654768"/>
            <a:ext cx="2641600" cy="664844"/>
          </a:xfrm>
          <a:prstGeom prst="rect">
            <a:avLst/>
          </a:prstGeom>
        </p:spPr>
        <p:txBody>
          <a:bodyPr vert="horz" wrap="square" lIns="0" tIns="0" rIns="0" bIns="0"/>
          <a:lstStyle/>
          <a:p>
            <a:pPr algn="l" rtl="0" eaLnBrk="0">
              <a:lnSpc>
                <a:spcPct val="77230"/>
              </a:lnSpc>
              <a:tabLst/>
            </a:pPr>
            <a:endParaRPr lang="Arial" altLang="Arial" sz="100" dirty="0"/>
          </a:p>
          <a:p>
            <a:pPr marL="12700" indent="2177" algn="l" rtl="0" eaLnBrk="0">
              <a:lnSpc>
                <a:spcPct val="105000"/>
              </a:lnSpc>
              <a:tabLst/>
            </a:pPr>
            <a:r>
              <a:rPr sz="2700" spc="80" dirty="0">
                <a:solidFill>
                  <a:srgbClr val="003970">
                    <a:alpha val="100000"/>
                  </a:srgbClr>
                </a:solidFill>
                <a:latin typeface="SimHei"/>
                <a:ea typeface="SimHei"/>
                <a:cs typeface="SimHei"/>
              </a:rPr>
              <a:t>综合评价方</a:t>
            </a:r>
            <a:r>
              <a:rPr sz="2700" spc="50" dirty="0">
                <a:solidFill>
                  <a:srgbClr val="003970">
                    <a:alpha val="100000"/>
                  </a:srgbClr>
                </a:solidFill>
                <a:latin typeface="SimHei"/>
                <a:ea typeface="SimHei"/>
                <a:cs typeface="SimHei"/>
              </a:rPr>
              <a:t>法</a:t>
            </a:r>
            <a:r>
              <a:rPr sz="2700" spc="0" dirty="0">
                <a:solidFill>
                  <a:srgbClr val="003970">
                    <a:alpha val="100000"/>
                  </a:srgbClr>
                </a:solidFill>
                <a:latin typeface="SimHei"/>
                <a:ea typeface="SimHei"/>
                <a:cs typeface="SimHei"/>
              </a:rPr>
              <a:t>   </a:t>
            </a:r>
            <a:r>
              <a:rPr sz="1300" spc="0" dirty="0">
                <a:solidFill>
                  <a:srgbClr val="003970">
                    <a:alpha val="100000"/>
                  </a:srgbClr>
                </a:solidFill>
                <a:latin typeface="Arial"/>
                <a:ea typeface="Arial"/>
                <a:cs typeface="Arial"/>
              </a:rPr>
              <a:t>Comprehensive</a:t>
            </a:r>
            <a:r>
              <a:rPr sz="1300" spc="660" dirty="0">
                <a:solidFill>
                  <a:srgbClr val="003970">
                    <a:alpha val="100000"/>
                  </a:srgbClr>
                </a:solidFill>
                <a:latin typeface="Arial"/>
                <a:ea typeface="Arial"/>
                <a:cs typeface="Arial"/>
              </a:rPr>
              <a:t> </a:t>
            </a:r>
            <a:r>
              <a:rPr sz="1300" spc="0" dirty="0">
                <a:solidFill>
                  <a:srgbClr val="003970">
                    <a:alpha val="100000"/>
                  </a:srgbClr>
                </a:solidFill>
                <a:latin typeface="Arial"/>
                <a:ea typeface="Arial"/>
                <a:cs typeface="Arial"/>
              </a:rPr>
              <a:t>evaluation</a:t>
            </a:r>
            <a:r>
              <a:rPr sz="1300" spc="640" dirty="0">
                <a:solidFill>
                  <a:srgbClr val="003970">
                    <a:alpha val="100000"/>
                  </a:srgbClr>
                </a:solidFill>
                <a:latin typeface="Arial"/>
                <a:ea typeface="Arial"/>
                <a:cs typeface="Arial"/>
              </a:rPr>
              <a:t> </a:t>
            </a:r>
            <a:r>
              <a:rPr sz="1300" spc="0" dirty="0">
                <a:solidFill>
                  <a:srgbClr val="003970">
                    <a:alpha val="100000"/>
                  </a:srgbClr>
                </a:solidFill>
                <a:latin typeface="Arial"/>
                <a:ea typeface="Arial"/>
                <a:cs typeface="Arial"/>
              </a:rPr>
              <a:t>model</a:t>
            </a:r>
            <a:endParaRPr lang="Arial" altLang="Arial" sz="1300" dirty="0"/>
          </a:p>
        </p:txBody>
      </p:sp>
      <p:pic>
        <p:nvPicPr>
          <p:cNvPr id="12" name="picture 12"/>
          <p:cNvPicPr>
            <a:picLocks noChangeAspect="1"/>
          </p:cNvPicPr>
          <p:nvPr/>
        </p:nvPicPr>
        <p:blipFill>
          <a:blip r:embed="rId3"/>
          <a:stretch>
            <a:fillRect/>
          </a:stretch>
        </p:blipFill>
        <p:spPr>
          <a:xfrm rot="21600000">
            <a:off x="6185344" y="1235392"/>
            <a:ext cx="1182065" cy="1182065"/>
          </a:xfrm>
          <a:prstGeom prst="rect">
            <a:avLst/>
          </a:prstGeom>
        </p:spPr>
      </p:pic>
      <p:sp>
        <p:nvSpPr>
          <p:cNvPr id="13" name="textbox 13"/>
          <p:cNvSpPr/>
          <p:nvPr/>
        </p:nvSpPr>
        <p:spPr>
          <a:xfrm>
            <a:off x="7318531" y="1417992"/>
            <a:ext cx="2519679" cy="695959"/>
          </a:xfrm>
          <a:prstGeom prst="rect">
            <a:avLst/>
          </a:prstGeom>
        </p:spPr>
        <p:txBody>
          <a:bodyPr vert="horz" wrap="square" lIns="0" tIns="0" rIns="0" bIns="0"/>
          <a:lstStyle/>
          <a:p>
            <a:pPr algn="l" rtl="0" eaLnBrk="0">
              <a:lnSpc>
                <a:spcPct val="79845"/>
              </a:lnSpc>
              <a:tabLst/>
            </a:pPr>
            <a:endParaRPr lang="Arial" altLang="Arial" sz="100" dirty="0"/>
          </a:p>
          <a:p>
            <a:pPr marL="16693" indent="-3993" algn="l" rtl="0" eaLnBrk="0">
              <a:lnSpc>
                <a:spcPct val="110000"/>
              </a:lnSpc>
              <a:tabLst/>
            </a:pPr>
            <a:r>
              <a:rPr sz="2700" spc="80" dirty="0">
                <a:solidFill>
                  <a:srgbClr val="003970">
                    <a:alpha val="100000"/>
                  </a:srgbClr>
                </a:solidFill>
                <a:latin typeface="SimHei"/>
                <a:ea typeface="SimHei"/>
                <a:cs typeface="SimHei"/>
              </a:rPr>
              <a:t>评价模型简</a:t>
            </a:r>
            <a:r>
              <a:rPr sz="2700" spc="40" dirty="0">
                <a:solidFill>
                  <a:srgbClr val="003970">
                    <a:alpha val="100000"/>
                  </a:srgbClr>
                </a:solidFill>
                <a:latin typeface="SimHei"/>
                <a:ea typeface="SimHei"/>
                <a:cs typeface="SimHei"/>
              </a:rPr>
              <a:t>介</a:t>
            </a:r>
            <a:r>
              <a:rPr sz="2700" spc="0" dirty="0">
                <a:solidFill>
                  <a:srgbClr val="003970">
                    <a:alpha val="100000"/>
                  </a:srgbClr>
                </a:solidFill>
                <a:latin typeface="SimHei"/>
                <a:ea typeface="SimHei"/>
                <a:cs typeface="SimHei"/>
              </a:rPr>
              <a:t>  </a:t>
            </a:r>
            <a:r>
              <a:rPr sz="1300" spc="0" dirty="0">
                <a:solidFill>
                  <a:srgbClr val="003970">
                    <a:alpha val="100000"/>
                  </a:srgbClr>
                </a:solidFill>
                <a:latin typeface="Arial"/>
                <a:ea typeface="Arial"/>
                <a:cs typeface="Arial"/>
              </a:rPr>
              <a:t>Introduction</a:t>
            </a:r>
            <a:r>
              <a:rPr sz="1300" spc="400" dirty="0">
                <a:solidFill>
                  <a:srgbClr val="003970">
                    <a:alpha val="100000"/>
                  </a:srgbClr>
                </a:solidFill>
                <a:latin typeface="Arial"/>
                <a:ea typeface="Arial"/>
                <a:cs typeface="Arial"/>
              </a:rPr>
              <a:t> </a:t>
            </a:r>
            <a:r>
              <a:rPr sz="1300" spc="0" dirty="0">
                <a:solidFill>
                  <a:srgbClr val="003970">
                    <a:alpha val="100000"/>
                  </a:srgbClr>
                </a:solidFill>
                <a:latin typeface="Arial"/>
                <a:ea typeface="Arial"/>
                <a:cs typeface="Arial"/>
              </a:rPr>
              <a:t>to</a:t>
            </a:r>
            <a:r>
              <a:rPr sz="1300" spc="400" dirty="0">
                <a:solidFill>
                  <a:srgbClr val="003970">
                    <a:alpha val="100000"/>
                  </a:srgbClr>
                </a:solidFill>
                <a:latin typeface="Arial"/>
                <a:ea typeface="Arial"/>
                <a:cs typeface="Arial"/>
              </a:rPr>
              <a:t> </a:t>
            </a:r>
            <a:r>
              <a:rPr sz="1300" spc="0" dirty="0">
                <a:solidFill>
                  <a:srgbClr val="003970">
                    <a:alpha val="100000"/>
                  </a:srgbClr>
                </a:solidFill>
                <a:latin typeface="Arial"/>
                <a:ea typeface="Arial"/>
                <a:cs typeface="Arial"/>
              </a:rPr>
              <a:t>evaluation</a:t>
            </a:r>
            <a:r>
              <a:rPr sz="1300" spc="370" dirty="0">
                <a:solidFill>
                  <a:srgbClr val="003970">
                    <a:alpha val="100000"/>
                  </a:srgbClr>
                </a:solidFill>
                <a:latin typeface="Arial"/>
                <a:ea typeface="Arial"/>
                <a:cs typeface="Arial"/>
              </a:rPr>
              <a:t> </a:t>
            </a:r>
            <a:r>
              <a:rPr sz="1300" spc="0" dirty="0">
                <a:solidFill>
                  <a:srgbClr val="003970">
                    <a:alpha val="100000"/>
                  </a:srgbClr>
                </a:solidFill>
                <a:latin typeface="Arial"/>
                <a:ea typeface="Arial"/>
                <a:cs typeface="Arial"/>
              </a:rPr>
              <a:t>model</a:t>
            </a:r>
            <a:endParaRPr lang="Arial" altLang="Arial" sz="1300" dirty="0"/>
          </a:p>
        </p:txBody>
      </p:sp>
      <p:pic>
        <p:nvPicPr>
          <p:cNvPr id="14" name="picture 14"/>
          <p:cNvPicPr>
            <a:picLocks noChangeAspect="1"/>
          </p:cNvPicPr>
          <p:nvPr/>
        </p:nvPicPr>
        <p:blipFill>
          <a:blip r:embed="rId4"/>
          <a:stretch>
            <a:fillRect/>
          </a:stretch>
        </p:blipFill>
        <p:spPr>
          <a:xfrm rot="21600000">
            <a:off x="6185344" y="3711841"/>
            <a:ext cx="1182065" cy="1182065"/>
          </a:xfrm>
          <a:prstGeom prst="rect">
            <a:avLst/>
          </a:prstGeom>
        </p:spPr>
      </p:pic>
      <p:sp>
        <p:nvSpPr>
          <p:cNvPr id="15" name="textbox 15"/>
          <p:cNvSpPr/>
          <p:nvPr/>
        </p:nvSpPr>
        <p:spPr>
          <a:xfrm>
            <a:off x="6483408" y="1573746"/>
            <a:ext cx="457834" cy="2891154"/>
          </a:xfrm>
          <a:prstGeom prst="rect">
            <a:avLst/>
          </a:prstGeom>
        </p:spPr>
        <p:txBody>
          <a:bodyPr vert="horz" wrap="square" lIns="0" tIns="0" rIns="0" bIns="0"/>
          <a:lstStyle/>
          <a:p>
            <a:pPr algn="l" rtl="0" eaLnBrk="0">
              <a:lnSpc>
                <a:spcPct val="93638"/>
              </a:lnSpc>
              <a:tabLst/>
            </a:pPr>
            <a:endParaRPr lang="Arial" altLang="Arial" sz="100" dirty="0"/>
          </a:p>
          <a:p>
            <a:pPr marL="12700" algn="l" rtl="0" eaLnBrk="0">
              <a:lnSpc>
                <a:spcPct val="82000"/>
              </a:lnSpc>
              <a:tabLst/>
            </a:pPr>
            <a:r>
              <a:rPr sz="3100" spc="-30" dirty="0">
                <a:solidFill>
                  <a:srgbClr val="F2F2F2">
                    <a:alpha val="100000"/>
                  </a:srgbClr>
                </a:solidFill>
                <a:latin typeface="Arial"/>
                <a:ea typeface="Arial"/>
                <a:cs typeface="Arial"/>
              </a:rPr>
              <a:t>0</a:t>
            </a:r>
            <a:r>
              <a:rPr sz="3100" spc="-20" dirty="0">
                <a:solidFill>
                  <a:srgbClr val="F2F2F2">
                    <a:alpha val="100000"/>
                  </a:srgbClr>
                </a:solidFill>
                <a:latin typeface="Arial"/>
                <a:ea typeface="Arial"/>
                <a:cs typeface="Arial"/>
              </a:rPr>
              <a:t>1</a:t>
            </a:r>
            <a:endParaRPr lang="Arial" altLang="Arial" sz="3100" dirty="0"/>
          </a:p>
          <a:p>
            <a:pPr algn="l" rtl="0" eaLnBrk="0">
              <a:lnSpc>
                <a:spcPct val="119000"/>
              </a:lnSpc>
              <a:tabLst/>
            </a:pPr>
            <a:endParaRPr lang="Arial" altLang="Arial" sz="1000" dirty="0"/>
          </a:p>
          <a:p>
            <a:pPr algn="l" rtl="0" eaLnBrk="0">
              <a:lnSpc>
                <a:spcPct val="120000"/>
              </a:lnSpc>
              <a:tabLst/>
            </a:pPr>
            <a:endParaRPr lang="Arial" altLang="Arial" sz="1000" dirty="0"/>
          </a:p>
          <a:p>
            <a:pPr algn="l" rtl="0" eaLnBrk="0">
              <a:lnSpc>
                <a:spcPct val="120000"/>
              </a:lnSpc>
              <a:tabLst/>
            </a:pPr>
            <a:endParaRPr lang="Arial" altLang="Arial" sz="1000" dirty="0"/>
          </a:p>
          <a:p>
            <a:pPr algn="l" rtl="0" eaLnBrk="0">
              <a:lnSpc>
                <a:spcPct val="120000"/>
              </a:lnSpc>
              <a:tabLst/>
            </a:pPr>
            <a:endParaRPr lang="Arial" altLang="Arial" sz="1000" dirty="0"/>
          </a:p>
          <a:p>
            <a:pPr marL="12700" algn="l" rtl="0" eaLnBrk="0">
              <a:lnSpc>
                <a:spcPct val="82000"/>
              </a:lnSpc>
              <a:spcBef>
                <a:spcPts val="941"/>
              </a:spcBef>
              <a:tabLst/>
            </a:pPr>
            <a:r>
              <a:rPr sz="3100" spc="-30" dirty="0">
                <a:solidFill>
                  <a:srgbClr val="F2F2F2">
                    <a:alpha val="100000"/>
                  </a:srgbClr>
                </a:solidFill>
                <a:latin typeface="Arial"/>
                <a:ea typeface="Arial"/>
                <a:cs typeface="Arial"/>
              </a:rPr>
              <a:t>0</a:t>
            </a:r>
            <a:r>
              <a:rPr sz="3100" spc="-20" dirty="0">
                <a:solidFill>
                  <a:srgbClr val="F2F2F2">
                    <a:alpha val="100000"/>
                  </a:srgbClr>
                </a:solidFill>
                <a:latin typeface="Arial"/>
                <a:ea typeface="Arial"/>
                <a:cs typeface="Arial"/>
              </a:rPr>
              <a:t>2</a:t>
            </a:r>
            <a:endParaRPr lang="Arial" altLang="Arial" sz="3100" dirty="0"/>
          </a:p>
          <a:p>
            <a:pPr algn="l" rtl="0" eaLnBrk="0">
              <a:lnSpc>
                <a:spcPct val="120000"/>
              </a:lnSpc>
              <a:tabLst/>
            </a:pPr>
            <a:endParaRPr lang="Arial" altLang="Arial" sz="1000" dirty="0"/>
          </a:p>
          <a:p>
            <a:pPr algn="l" rtl="0" eaLnBrk="0">
              <a:lnSpc>
                <a:spcPct val="120000"/>
              </a:lnSpc>
              <a:tabLst/>
            </a:pPr>
            <a:endParaRPr lang="Arial" altLang="Arial" sz="1000" dirty="0"/>
          </a:p>
          <a:p>
            <a:pPr algn="l" rtl="0" eaLnBrk="0">
              <a:lnSpc>
                <a:spcPct val="120000"/>
              </a:lnSpc>
              <a:tabLst/>
            </a:pPr>
            <a:endParaRPr lang="Arial" altLang="Arial" sz="1000" dirty="0"/>
          </a:p>
          <a:p>
            <a:pPr algn="l" rtl="0" eaLnBrk="0">
              <a:lnSpc>
                <a:spcPct val="121000"/>
              </a:lnSpc>
              <a:tabLst/>
            </a:pPr>
            <a:endParaRPr lang="Arial" altLang="Arial" sz="1000" dirty="0"/>
          </a:p>
          <a:p>
            <a:pPr algn="l" rtl="0" eaLnBrk="0">
              <a:lnSpc>
                <a:spcPct val="112000"/>
              </a:lnSpc>
              <a:tabLst/>
            </a:pPr>
            <a:endParaRPr lang="Arial" altLang="Arial" sz="700" dirty="0"/>
          </a:p>
          <a:p>
            <a:pPr marL="12700" algn="l" rtl="0" eaLnBrk="0">
              <a:lnSpc>
                <a:spcPct val="82000"/>
              </a:lnSpc>
              <a:tabLst/>
            </a:pPr>
            <a:r>
              <a:rPr sz="3100" spc="-30" dirty="0">
                <a:solidFill>
                  <a:srgbClr val="F2F2F2">
                    <a:alpha val="100000"/>
                  </a:srgbClr>
                </a:solidFill>
                <a:latin typeface="Arial"/>
                <a:ea typeface="Arial"/>
                <a:cs typeface="Arial"/>
              </a:rPr>
              <a:t>0</a:t>
            </a:r>
            <a:r>
              <a:rPr sz="3100" spc="-20" dirty="0">
                <a:solidFill>
                  <a:srgbClr val="F2F2F2">
                    <a:alpha val="100000"/>
                  </a:srgbClr>
                </a:solidFill>
                <a:latin typeface="Arial"/>
                <a:ea typeface="Arial"/>
                <a:cs typeface="Arial"/>
              </a:rPr>
              <a:t>3</a:t>
            </a:r>
            <a:endParaRPr lang="Arial" altLang="Arial" sz="3100" dirty="0"/>
          </a:p>
        </p:txBody>
      </p:sp>
      <p:pic>
        <p:nvPicPr>
          <p:cNvPr id="16" name="picture 16"/>
          <p:cNvPicPr>
            <a:picLocks noChangeAspect="1"/>
          </p:cNvPicPr>
          <p:nvPr/>
        </p:nvPicPr>
        <p:blipFill>
          <a:blip r:embed="rId5"/>
          <a:stretch>
            <a:fillRect/>
          </a:stretch>
        </p:blipFill>
        <p:spPr>
          <a:xfrm rot="21600000">
            <a:off x="11027664" y="158495"/>
            <a:ext cx="1042416" cy="944880"/>
          </a:xfrm>
          <a:prstGeom prst="rect">
            <a:avLst/>
          </a:prstGeom>
        </p:spPr>
      </p:pic>
      <p:sp>
        <p:nvSpPr>
          <p:cNvPr id="17" name="textbox 17"/>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18" name="textbox 18"/>
          <p:cNvSpPr/>
          <p:nvPr/>
        </p:nvSpPr>
        <p:spPr>
          <a:xfrm>
            <a:off x="7310167" y="3894428"/>
            <a:ext cx="730884" cy="695959"/>
          </a:xfrm>
          <a:prstGeom prst="rect">
            <a:avLst/>
          </a:prstGeom>
        </p:spPr>
        <p:txBody>
          <a:bodyPr vert="horz" wrap="square" lIns="0" tIns="0" rIns="0" bIns="0"/>
          <a:lstStyle/>
          <a:p>
            <a:pPr algn="l" rtl="0" eaLnBrk="0">
              <a:lnSpc>
                <a:spcPct val="79927"/>
              </a:lnSpc>
              <a:tabLst/>
            </a:pPr>
            <a:endParaRPr lang="Arial" altLang="Arial" sz="100" dirty="0"/>
          </a:p>
          <a:p>
            <a:pPr marL="12700" indent="6943" algn="l" rtl="0" eaLnBrk="0">
              <a:lnSpc>
                <a:spcPct val="110000"/>
              </a:lnSpc>
              <a:tabLst/>
            </a:pPr>
            <a:r>
              <a:rPr sz="2700" spc="50" dirty="0">
                <a:solidFill>
                  <a:srgbClr val="003970">
                    <a:alpha val="100000"/>
                  </a:srgbClr>
                </a:solidFill>
                <a:latin typeface="SimHei"/>
                <a:ea typeface="SimHei"/>
                <a:cs typeface="SimHei"/>
              </a:rPr>
              <a:t>作</a:t>
            </a:r>
            <a:r>
              <a:rPr sz="2700" spc="40" dirty="0">
                <a:solidFill>
                  <a:srgbClr val="003970">
                    <a:alpha val="100000"/>
                  </a:srgbClr>
                </a:solidFill>
                <a:latin typeface="SimHei"/>
                <a:ea typeface="SimHei"/>
                <a:cs typeface="SimHei"/>
              </a:rPr>
              <a:t>业</a:t>
            </a:r>
            <a:r>
              <a:rPr sz="2700" spc="0" dirty="0">
                <a:solidFill>
                  <a:srgbClr val="003970">
                    <a:alpha val="100000"/>
                  </a:srgbClr>
                </a:solidFill>
                <a:latin typeface="SimHei"/>
                <a:ea typeface="SimHei"/>
                <a:cs typeface="SimHei"/>
              </a:rPr>
              <a:t> </a:t>
            </a:r>
            <a:r>
              <a:rPr sz="1300" spc="10" dirty="0">
                <a:solidFill>
                  <a:srgbClr val="003970">
                    <a:alpha val="100000"/>
                  </a:srgbClr>
                </a:solidFill>
                <a:latin typeface="Arial"/>
                <a:ea typeface="Arial"/>
                <a:cs typeface="Arial"/>
              </a:rPr>
              <a:t>T</a:t>
            </a:r>
            <a:r>
              <a:rPr sz="1300" spc="0" dirty="0">
                <a:solidFill>
                  <a:srgbClr val="003970">
                    <a:alpha val="100000"/>
                  </a:srgbClr>
                </a:solidFill>
                <a:latin typeface="Arial"/>
                <a:ea typeface="Arial"/>
                <a:cs typeface="Arial"/>
              </a:rPr>
              <a:t>ask</a:t>
            </a:r>
            <a:endParaRPr lang="Arial" altLang="Arial" sz="13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2" name="picture 222"/>
          <p:cNvPicPr>
            <a:picLocks noChangeAspect="1"/>
          </p:cNvPicPr>
          <p:nvPr/>
        </p:nvPicPr>
        <p:blipFill>
          <a:blip r:embed="rId2"/>
          <a:stretch>
            <a:fillRect/>
          </a:stretch>
        </p:blipFill>
        <p:spPr>
          <a:xfrm rot="21600000">
            <a:off x="530352" y="1458468"/>
            <a:ext cx="10635996" cy="1659635"/>
          </a:xfrm>
          <a:prstGeom prst="rect">
            <a:avLst/>
          </a:prstGeom>
        </p:spPr>
      </p:pic>
      <p:pic>
        <p:nvPicPr>
          <p:cNvPr id="223" name="picture 223"/>
          <p:cNvPicPr>
            <a:picLocks noChangeAspect="1"/>
          </p:cNvPicPr>
          <p:nvPr/>
        </p:nvPicPr>
        <p:blipFill>
          <a:blip r:embed="rId3"/>
          <a:stretch>
            <a:fillRect/>
          </a:stretch>
        </p:blipFill>
        <p:spPr>
          <a:xfrm rot="21600000">
            <a:off x="0" y="5804458"/>
            <a:ext cx="1919884" cy="1053541"/>
          </a:xfrm>
          <a:prstGeom prst="rect">
            <a:avLst/>
          </a:prstGeom>
        </p:spPr>
      </p:pic>
      <p:sp>
        <p:nvSpPr>
          <p:cNvPr id="224" name="textbox 224"/>
          <p:cNvSpPr/>
          <p:nvPr/>
        </p:nvSpPr>
        <p:spPr>
          <a:xfrm>
            <a:off x="1313065" y="3437610"/>
            <a:ext cx="3655059" cy="2599689"/>
          </a:xfrm>
          <a:prstGeom prst="rect">
            <a:avLst/>
          </a:prstGeom>
        </p:spPr>
        <p:txBody>
          <a:bodyPr vert="horz" wrap="square" lIns="0" tIns="0" rIns="0" bIns="0"/>
          <a:lstStyle/>
          <a:p>
            <a:pPr algn="l" rtl="0" eaLnBrk="0">
              <a:lnSpc>
                <a:spcPct val="83341"/>
              </a:lnSpc>
              <a:tabLst/>
            </a:pPr>
            <a:endParaRPr lang="Arial" altLang="Arial" sz="100" dirty="0"/>
          </a:p>
          <a:p>
            <a:pPr marL="21844" algn="l" rtl="0" eaLnBrk="0">
              <a:lnSpc>
                <a:spcPts val="2894"/>
              </a:lnSpc>
              <a:tabLst/>
            </a:pPr>
            <a:r>
              <a:rPr sz="2300" spc="60" dirty="0">
                <a:solidFill>
                  <a:srgbClr val="000000">
                    <a:alpha val="100000"/>
                  </a:srgbClr>
                </a:solidFill>
                <a:latin typeface="DengXian"/>
                <a:ea typeface="DengXian"/>
                <a:cs typeface="DengXian"/>
              </a:rPr>
              <a:t>可以求出</a:t>
            </a:r>
            <a:r>
              <a:rPr sz="2300" spc="20" dirty="0">
                <a:solidFill>
                  <a:srgbClr val="000000">
                    <a:alpha val="100000"/>
                  </a:srgbClr>
                </a:solidFill>
                <a:latin typeface="DengXian"/>
                <a:ea typeface="DengXian"/>
                <a:cs typeface="DengXian"/>
              </a:rPr>
              <a:t>：</a:t>
            </a:r>
            <a:endParaRPr lang="DengXian" altLang="DengXian" sz="2300" dirty="0"/>
          </a:p>
          <a:p>
            <a:pPr marL="12700" indent="11582" algn="l" rtl="0" eaLnBrk="0">
              <a:lnSpc>
                <a:spcPct val="99000"/>
              </a:lnSpc>
              <a:spcBef>
                <a:spcPts val="387"/>
              </a:spcBef>
              <a:tabLst/>
            </a:pPr>
            <a:r>
              <a:rPr sz="2300" spc="0" dirty="0">
                <a:solidFill>
                  <a:srgbClr val="000000">
                    <a:alpha val="100000"/>
                  </a:srgbClr>
                </a:solidFill>
                <a:latin typeface="Cambria Math"/>
                <a:ea typeface="Cambria Math"/>
                <a:cs typeface="Cambria Math"/>
              </a:rPr>
              <a:t>C</a:t>
            </a:r>
            <a:r>
              <a:rPr sz="1700" spc="40" dirty="0">
                <a:solidFill>
                  <a:srgbClr val="000000">
                    <a:alpha val="100000"/>
                  </a:srgbClr>
                </a:solidFill>
                <a:latin typeface="Cambria Math"/>
                <a:ea typeface="Cambria Math"/>
                <a:cs typeface="Cambria Math"/>
              </a:rPr>
              <a:t>1</a:t>
            </a:r>
            <a:r>
              <a:rPr sz="1700" spc="40" dirty="0">
                <a:solidFill>
                  <a:srgbClr val="000000">
                    <a:alpha val="100000"/>
                  </a:srgbClr>
                </a:solidFill>
                <a:latin typeface="Cambria Math"/>
                <a:ea typeface="Cambria Math"/>
                <a:cs typeface="Cambria Math"/>
              </a:rPr>
              <a:t> </a:t>
            </a:r>
            <a:r>
              <a:rPr sz="2300" spc="40" dirty="0">
                <a:solidFill>
                  <a:srgbClr val="000000">
                    <a:alpha val="100000"/>
                  </a:srgbClr>
                </a:solidFill>
                <a:latin typeface="DengXian"/>
                <a:ea typeface="DengXian"/>
                <a:cs typeface="DengXian"/>
              </a:rPr>
              <a:t>,</a:t>
            </a:r>
            <a:r>
              <a:rPr sz="2300" spc="4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C</a:t>
            </a:r>
            <a:r>
              <a:rPr sz="1700" spc="40" dirty="0">
                <a:solidFill>
                  <a:srgbClr val="000000">
                    <a:alpha val="100000"/>
                  </a:srgbClr>
                </a:solidFill>
                <a:latin typeface="Cambria Math"/>
                <a:ea typeface="Cambria Math"/>
                <a:cs typeface="Cambria Math"/>
              </a:rPr>
              <a:t>2</a:t>
            </a:r>
            <a:r>
              <a:rPr sz="1700" spc="40" dirty="0">
                <a:solidFill>
                  <a:srgbClr val="000000">
                    <a:alpha val="100000"/>
                  </a:srgbClr>
                </a:solidFill>
                <a:latin typeface="Cambria Math"/>
                <a:ea typeface="Cambria Math"/>
                <a:cs typeface="Cambria Math"/>
              </a:rPr>
              <a:t> </a:t>
            </a:r>
            <a:r>
              <a:rPr sz="2300" spc="40" dirty="0">
                <a:solidFill>
                  <a:srgbClr val="000000">
                    <a:alpha val="100000"/>
                  </a:srgbClr>
                </a:solidFill>
                <a:latin typeface="DengXian"/>
                <a:ea typeface="DengXian"/>
                <a:cs typeface="DengXian"/>
              </a:rPr>
              <a:t>,</a:t>
            </a:r>
            <a:r>
              <a:rPr sz="2300" spc="4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C</a:t>
            </a:r>
            <a:r>
              <a:rPr sz="1700" spc="40" dirty="0">
                <a:solidFill>
                  <a:srgbClr val="000000">
                    <a:alpha val="100000"/>
                  </a:srgbClr>
                </a:solidFill>
                <a:latin typeface="Cambria Math"/>
                <a:ea typeface="Cambria Math"/>
                <a:cs typeface="Cambria Math"/>
              </a:rPr>
              <a:t>3</a:t>
            </a:r>
            <a:r>
              <a:rPr sz="1700" spc="40" dirty="0">
                <a:solidFill>
                  <a:srgbClr val="000000">
                    <a:alpha val="100000"/>
                  </a:srgbClr>
                </a:solidFill>
                <a:latin typeface="Cambria Math"/>
                <a:ea typeface="Cambria Math"/>
                <a:cs typeface="Cambria Math"/>
              </a:rPr>
              <a:t> </a:t>
            </a:r>
            <a:r>
              <a:rPr sz="2300" spc="40" dirty="0">
                <a:solidFill>
                  <a:srgbClr val="000000">
                    <a:alpha val="100000"/>
                  </a:srgbClr>
                </a:solidFill>
                <a:latin typeface="DengXian"/>
                <a:ea typeface="DengXian"/>
                <a:cs typeface="DengXian"/>
              </a:rPr>
              <a:t>,</a:t>
            </a:r>
            <a:r>
              <a:rPr sz="2300" spc="4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C</a:t>
            </a:r>
            <a:r>
              <a:rPr sz="1700" spc="40" dirty="0">
                <a:solidFill>
                  <a:srgbClr val="000000">
                    <a:alpha val="100000"/>
                  </a:srgbClr>
                </a:solidFill>
                <a:latin typeface="Cambria Math"/>
                <a:ea typeface="Cambria Math"/>
                <a:cs typeface="Cambria Math"/>
              </a:rPr>
              <a:t>4</a:t>
            </a:r>
            <a:r>
              <a:rPr sz="1700" spc="40" dirty="0">
                <a:solidFill>
                  <a:srgbClr val="000000">
                    <a:alpha val="100000"/>
                  </a:srgbClr>
                </a:solidFill>
                <a:latin typeface="Cambria Math"/>
                <a:ea typeface="Cambria Math"/>
                <a:cs typeface="Cambria Math"/>
              </a:rPr>
              <a:t> </a:t>
            </a:r>
            <a:r>
              <a:rPr sz="2300" spc="40" dirty="0">
                <a:solidFill>
                  <a:srgbClr val="000000">
                    <a:alpha val="100000"/>
                  </a:srgbClr>
                </a:solidFill>
                <a:latin typeface="DengXian"/>
                <a:ea typeface="DengXian"/>
                <a:cs typeface="DengXian"/>
              </a:rPr>
              <a:t>,</a:t>
            </a:r>
            <a:r>
              <a:rPr sz="2300" spc="4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C</a:t>
            </a:r>
            <a:r>
              <a:rPr sz="1700" spc="40" dirty="0">
                <a:solidFill>
                  <a:srgbClr val="000000">
                    <a:alpha val="100000"/>
                  </a:srgbClr>
                </a:solidFill>
                <a:latin typeface="Cambria Math"/>
                <a:ea typeface="Cambria Math"/>
                <a:cs typeface="Cambria Math"/>
              </a:rPr>
              <a:t>5</a:t>
            </a:r>
            <a:r>
              <a:rPr sz="2300" spc="40" dirty="0">
                <a:solidFill>
                  <a:srgbClr val="000000">
                    <a:alpha val="100000"/>
                  </a:srgbClr>
                </a:solidFill>
                <a:latin typeface="DengXian"/>
                <a:ea typeface="DengXian"/>
                <a:cs typeface="DengXian"/>
              </a:rPr>
              <a:t>对</a:t>
            </a:r>
            <a:r>
              <a:rPr sz="2300" spc="40" dirty="0">
                <a:solidFill>
                  <a:srgbClr val="000000">
                    <a:alpha val="100000"/>
                  </a:srgbClr>
                </a:solidFill>
                <a:latin typeface="Cambria Math"/>
                <a:ea typeface="Cambria Math"/>
                <a:cs typeface="Cambria Math"/>
              </a:rPr>
              <a:t>0</a:t>
            </a:r>
            <a:r>
              <a:rPr sz="2300" spc="40" dirty="0">
                <a:solidFill>
                  <a:srgbClr val="000000">
                    <a:alpha val="100000"/>
                  </a:srgbClr>
                </a:solidFill>
                <a:latin typeface="DengXian"/>
                <a:ea typeface="DengXian"/>
                <a:cs typeface="DengXian"/>
              </a:rPr>
              <a:t>的</a:t>
            </a:r>
            <a:r>
              <a:rPr sz="2300" spc="0" dirty="0">
                <a:solidFill>
                  <a:srgbClr val="000000">
                    <a:alpha val="100000"/>
                  </a:srgbClr>
                </a:solidFill>
                <a:latin typeface="DengXian"/>
                <a:ea typeface="DengXian"/>
                <a:cs typeface="DengXian"/>
              </a:rPr>
              <a:t>权重</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1</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2</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3</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对</a:t>
            </a:r>
            <a:r>
              <a:rPr sz="2300" spc="0" dirty="0">
                <a:solidFill>
                  <a:srgbClr val="000000">
                    <a:alpha val="100000"/>
                  </a:srgbClr>
                </a:solidFill>
                <a:latin typeface="Cambria Math"/>
                <a:ea typeface="Cambria Math"/>
                <a:cs typeface="Cambria Math"/>
              </a:rPr>
              <a:t>C</a:t>
            </a:r>
            <a:r>
              <a:rPr sz="1700" spc="50" dirty="0">
                <a:solidFill>
                  <a:srgbClr val="000000">
                    <a:alpha val="100000"/>
                  </a:srgbClr>
                </a:solidFill>
                <a:latin typeface="Cambria Math"/>
                <a:ea typeface="Cambria Math"/>
                <a:cs typeface="Cambria Math"/>
              </a:rPr>
              <a:t>1</a:t>
            </a:r>
            <a:r>
              <a:rPr sz="2300" spc="0" dirty="0">
                <a:solidFill>
                  <a:srgbClr val="000000">
                    <a:alpha val="100000"/>
                  </a:srgbClr>
                </a:solidFill>
                <a:latin typeface="DengXian"/>
                <a:ea typeface="DengXian"/>
                <a:cs typeface="DengXian"/>
              </a:rPr>
              <a:t>的权重</a:t>
            </a:r>
            <a:endParaRPr lang="DengXian" altLang="DengXian" sz="2300" dirty="0"/>
          </a:p>
          <a:p>
            <a:pPr marL="12700" algn="l" rtl="0" eaLnBrk="0">
              <a:lnSpc>
                <a:spcPct val="87000"/>
              </a:lnSpc>
              <a:spcBef>
                <a:spcPts val="277"/>
              </a:spcBef>
              <a:tabLst/>
            </a:pP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1</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2</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3</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对</a:t>
            </a:r>
            <a:r>
              <a:rPr sz="2300" spc="0" dirty="0">
                <a:solidFill>
                  <a:srgbClr val="000000">
                    <a:alpha val="100000"/>
                  </a:srgbClr>
                </a:solidFill>
                <a:latin typeface="Cambria Math"/>
                <a:ea typeface="Cambria Math"/>
                <a:cs typeface="Cambria Math"/>
              </a:rPr>
              <a:t>C</a:t>
            </a:r>
            <a:r>
              <a:rPr sz="1700" spc="50" dirty="0">
                <a:solidFill>
                  <a:srgbClr val="000000">
                    <a:alpha val="100000"/>
                  </a:srgbClr>
                </a:solidFill>
                <a:latin typeface="Cambria Math"/>
                <a:ea typeface="Cambria Math"/>
                <a:cs typeface="Cambria Math"/>
              </a:rPr>
              <a:t>2</a:t>
            </a:r>
            <a:r>
              <a:rPr sz="2300" spc="30" dirty="0">
                <a:solidFill>
                  <a:srgbClr val="000000">
                    <a:alpha val="100000"/>
                  </a:srgbClr>
                </a:solidFill>
                <a:latin typeface="DengXian"/>
                <a:ea typeface="DengXian"/>
                <a:cs typeface="DengXian"/>
              </a:rPr>
              <a:t>的</a:t>
            </a:r>
            <a:r>
              <a:rPr sz="2300" spc="0" dirty="0">
                <a:solidFill>
                  <a:srgbClr val="000000">
                    <a:alpha val="100000"/>
                  </a:srgbClr>
                </a:solidFill>
                <a:latin typeface="DengXian"/>
                <a:ea typeface="DengXian"/>
                <a:cs typeface="DengXian"/>
              </a:rPr>
              <a:t>权重</a:t>
            </a:r>
            <a:endParaRPr lang="DengXian" altLang="DengXian" sz="2300" dirty="0"/>
          </a:p>
          <a:p>
            <a:pPr marL="12700" algn="l" rtl="0" eaLnBrk="0">
              <a:lnSpc>
                <a:spcPts val="2880"/>
              </a:lnSpc>
              <a:tabLst/>
            </a:pP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1</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2</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3</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对</a:t>
            </a:r>
            <a:r>
              <a:rPr sz="2300" spc="0" dirty="0">
                <a:solidFill>
                  <a:srgbClr val="000000">
                    <a:alpha val="100000"/>
                  </a:srgbClr>
                </a:solidFill>
                <a:latin typeface="Cambria Math"/>
                <a:ea typeface="Cambria Math"/>
                <a:cs typeface="Cambria Math"/>
              </a:rPr>
              <a:t>C</a:t>
            </a:r>
            <a:r>
              <a:rPr sz="1700" spc="50" dirty="0">
                <a:solidFill>
                  <a:srgbClr val="000000">
                    <a:alpha val="100000"/>
                  </a:srgbClr>
                </a:solidFill>
                <a:latin typeface="Cambria Math"/>
                <a:ea typeface="Cambria Math"/>
                <a:cs typeface="Cambria Math"/>
              </a:rPr>
              <a:t>3</a:t>
            </a:r>
            <a:r>
              <a:rPr sz="2300" spc="30" dirty="0">
                <a:solidFill>
                  <a:srgbClr val="000000">
                    <a:alpha val="100000"/>
                  </a:srgbClr>
                </a:solidFill>
                <a:latin typeface="DengXian"/>
                <a:ea typeface="DengXian"/>
                <a:cs typeface="DengXian"/>
              </a:rPr>
              <a:t>的</a:t>
            </a:r>
            <a:r>
              <a:rPr sz="2300" spc="0" dirty="0">
                <a:solidFill>
                  <a:srgbClr val="000000">
                    <a:alpha val="100000"/>
                  </a:srgbClr>
                </a:solidFill>
                <a:latin typeface="DengXian"/>
                <a:ea typeface="DengXian"/>
                <a:cs typeface="DengXian"/>
              </a:rPr>
              <a:t>权重</a:t>
            </a:r>
            <a:endParaRPr lang="DengXian" altLang="DengXian" sz="2300" dirty="0"/>
          </a:p>
          <a:p>
            <a:pPr marL="12700" algn="l" rtl="0" eaLnBrk="0">
              <a:lnSpc>
                <a:spcPts val="2879"/>
              </a:lnSpc>
              <a:tabLst/>
            </a:pP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1</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2</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3</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对</a:t>
            </a:r>
            <a:r>
              <a:rPr sz="2300" spc="0" dirty="0">
                <a:solidFill>
                  <a:srgbClr val="000000">
                    <a:alpha val="100000"/>
                  </a:srgbClr>
                </a:solidFill>
                <a:latin typeface="Cambria Math"/>
                <a:ea typeface="Cambria Math"/>
                <a:cs typeface="Cambria Math"/>
              </a:rPr>
              <a:t>C</a:t>
            </a:r>
            <a:r>
              <a:rPr sz="1700" spc="50" dirty="0">
                <a:solidFill>
                  <a:srgbClr val="000000">
                    <a:alpha val="100000"/>
                  </a:srgbClr>
                </a:solidFill>
                <a:latin typeface="Cambria Math"/>
                <a:ea typeface="Cambria Math"/>
                <a:cs typeface="Cambria Math"/>
              </a:rPr>
              <a:t>4</a:t>
            </a:r>
            <a:r>
              <a:rPr sz="2300" spc="30" dirty="0">
                <a:solidFill>
                  <a:srgbClr val="000000">
                    <a:alpha val="100000"/>
                  </a:srgbClr>
                </a:solidFill>
                <a:latin typeface="DengXian"/>
                <a:ea typeface="DengXian"/>
                <a:cs typeface="DengXian"/>
              </a:rPr>
              <a:t>的</a:t>
            </a:r>
            <a:r>
              <a:rPr sz="2300" spc="0" dirty="0">
                <a:solidFill>
                  <a:srgbClr val="000000">
                    <a:alpha val="100000"/>
                  </a:srgbClr>
                </a:solidFill>
                <a:latin typeface="DengXian"/>
                <a:ea typeface="DengXian"/>
                <a:cs typeface="DengXian"/>
              </a:rPr>
              <a:t>权重</a:t>
            </a:r>
            <a:endParaRPr lang="DengXian" altLang="DengXian" sz="2300" dirty="0"/>
          </a:p>
          <a:p>
            <a:pPr marL="12700" algn="l" rtl="0" eaLnBrk="0">
              <a:lnSpc>
                <a:spcPct val="95000"/>
              </a:lnSpc>
              <a:spcBef>
                <a:spcPts val="463"/>
              </a:spcBef>
              <a:tabLst/>
            </a:pP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1</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2</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P</a:t>
            </a:r>
            <a:r>
              <a:rPr sz="1700" spc="50" dirty="0">
                <a:solidFill>
                  <a:srgbClr val="000000">
                    <a:alpha val="100000"/>
                  </a:srgbClr>
                </a:solidFill>
                <a:latin typeface="Cambria Math"/>
                <a:ea typeface="Cambria Math"/>
                <a:cs typeface="Cambria Math"/>
              </a:rPr>
              <a:t>3</a:t>
            </a:r>
            <a:r>
              <a:rPr sz="17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对</a:t>
            </a:r>
            <a:r>
              <a:rPr sz="2300" spc="0" dirty="0">
                <a:solidFill>
                  <a:srgbClr val="000000">
                    <a:alpha val="100000"/>
                  </a:srgbClr>
                </a:solidFill>
                <a:latin typeface="Cambria Math"/>
                <a:ea typeface="Cambria Math"/>
                <a:cs typeface="Cambria Math"/>
              </a:rPr>
              <a:t>C</a:t>
            </a:r>
            <a:r>
              <a:rPr sz="1700" spc="50" dirty="0">
                <a:solidFill>
                  <a:srgbClr val="000000">
                    <a:alpha val="100000"/>
                  </a:srgbClr>
                </a:solidFill>
                <a:latin typeface="Cambria Math"/>
                <a:ea typeface="Cambria Math"/>
                <a:cs typeface="Cambria Math"/>
              </a:rPr>
              <a:t>5</a:t>
            </a:r>
            <a:r>
              <a:rPr sz="2300" spc="30" dirty="0">
                <a:solidFill>
                  <a:srgbClr val="000000">
                    <a:alpha val="100000"/>
                  </a:srgbClr>
                </a:solidFill>
                <a:latin typeface="DengXian"/>
                <a:ea typeface="DengXian"/>
                <a:cs typeface="DengXian"/>
              </a:rPr>
              <a:t>的</a:t>
            </a:r>
            <a:r>
              <a:rPr sz="2300" spc="0" dirty="0">
                <a:solidFill>
                  <a:srgbClr val="000000">
                    <a:alpha val="100000"/>
                  </a:srgbClr>
                </a:solidFill>
                <a:latin typeface="DengXian"/>
                <a:ea typeface="DengXian"/>
                <a:cs typeface="DengXian"/>
              </a:rPr>
              <a:t>权重</a:t>
            </a:r>
            <a:endParaRPr lang="DengXian" altLang="DengXian" sz="2300" dirty="0"/>
          </a:p>
        </p:txBody>
      </p:sp>
      <p:pic>
        <p:nvPicPr>
          <p:cNvPr id="225" name="picture 225"/>
          <p:cNvPicPr>
            <a:picLocks noChangeAspect="1"/>
          </p:cNvPicPr>
          <p:nvPr/>
        </p:nvPicPr>
        <p:blipFill>
          <a:blip r:embed="rId4"/>
          <a:stretch>
            <a:fillRect/>
          </a:stretch>
        </p:blipFill>
        <p:spPr>
          <a:xfrm rot="21600000">
            <a:off x="11027664" y="158495"/>
            <a:ext cx="1042416" cy="944880"/>
          </a:xfrm>
          <a:prstGeom prst="rect">
            <a:avLst/>
          </a:prstGeom>
        </p:spPr>
      </p:pic>
      <p:sp>
        <p:nvSpPr>
          <p:cNvPr id="226" name="textbox 226"/>
          <p:cNvSpPr/>
          <p:nvPr/>
        </p:nvSpPr>
        <p:spPr>
          <a:xfrm>
            <a:off x="7249897" y="3803586"/>
            <a:ext cx="2751454" cy="340995"/>
          </a:xfrm>
          <a:prstGeom prst="rect">
            <a:avLst/>
          </a:prstGeom>
        </p:spPr>
        <p:txBody>
          <a:bodyPr vert="horz" wrap="square" lIns="0" tIns="0" rIns="0" bIns="0"/>
          <a:lstStyle/>
          <a:p>
            <a:pPr algn="l" rtl="0" eaLnBrk="0">
              <a:lnSpc>
                <a:spcPct val="82822"/>
              </a:lnSpc>
              <a:tabLst/>
            </a:pPr>
            <a:endParaRPr lang="Arial" altLang="Arial" sz="100" dirty="0"/>
          </a:p>
          <a:p>
            <a:pPr marL="12700" algn="l" rtl="0" eaLnBrk="0">
              <a:lnSpc>
                <a:spcPct val="90000"/>
              </a:lnSpc>
              <a:tabLst/>
            </a:pPr>
            <a:r>
              <a:rPr sz="2300" spc="90" dirty="0">
                <a:solidFill>
                  <a:srgbClr val="000000">
                    <a:alpha val="100000"/>
                  </a:srgbClr>
                </a:solidFill>
                <a:latin typeface="DengXian"/>
                <a:ea typeface="DengXian"/>
                <a:cs typeface="DengXian"/>
              </a:rPr>
              <a:t>可以以矩阵方式填</a:t>
            </a:r>
            <a:r>
              <a:rPr sz="2300" spc="40" dirty="0">
                <a:solidFill>
                  <a:srgbClr val="000000">
                    <a:alpha val="100000"/>
                  </a:srgbClr>
                </a:solidFill>
                <a:latin typeface="DengXian"/>
                <a:ea typeface="DengXian"/>
                <a:cs typeface="DengXian"/>
              </a:rPr>
              <a:t>写</a:t>
            </a:r>
            <a:endParaRPr lang="DengXian" altLang="DengXian" sz="2300" dirty="0"/>
          </a:p>
        </p:txBody>
      </p:sp>
      <p:sp>
        <p:nvSpPr>
          <p:cNvPr id="227" name="textbox 227"/>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28" name="picture 228"/>
          <p:cNvPicPr>
            <a:picLocks noChangeAspect="1"/>
          </p:cNvPicPr>
          <p:nvPr/>
        </p:nvPicPr>
        <p:blipFill>
          <a:blip r:embed="rId5"/>
          <a:stretch>
            <a:fillRect/>
          </a:stretch>
        </p:blipFill>
        <p:spPr>
          <a:xfrm rot="21600000">
            <a:off x="530352" y="408431"/>
            <a:ext cx="774191" cy="690372"/>
          </a:xfrm>
          <a:prstGeom prst="rect">
            <a:avLst/>
          </a:prstGeom>
        </p:spPr>
      </p:pic>
      <p:sp>
        <p:nvSpPr>
          <p:cNvPr id="229" name="textbox 229"/>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层次分析法第二</a:t>
            </a:r>
            <a:r>
              <a:rPr sz="1700" spc="2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picture 230"/>
          <p:cNvPicPr>
            <a:picLocks noChangeAspect="1"/>
          </p:cNvPicPr>
          <p:nvPr/>
        </p:nvPicPr>
        <p:blipFill>
          <a:blip r:embed="rId2"/>
          <a:stretch>
            <a:fillRect/>
          </a:stretch>
        </p:blipFill>
        <p:spPr>
          <a:xfrm rot="21600000">
            <a:off x="3497579" y="324611"/>
            <a:ext cx="5023420" cy="5807963"/>
          </a:xfrm>
          <a:prstGeom prst="rect">
            <a:avLst/>
          </a:prstGeom>
        </p:spPr>
      </p:pic>
      <p:grpSp>
        <p:nvGrpSpPr>
          <p:cNvPr id="32" name="group 32"/>
          <p:cNvGrpSpPr/>
          <p:nvPr/>
        </p:nvGrpSpPr>
        <p:grpSpPr>
          <a:xfrm rot="21600000">
            <a:off x="8396515" y="2334920"/>
            <a:ext cx="3326206" cy="1295082"/>
            <a:chOff x="0" y="0"/>
            <a:chExt cx="3326206" cy="1295082"/>
          </a:xfrm>
        </p:grpSpPr>
        <p:pic>
          <p:nvPicPr>
            <p:cNvPr id="231" name="picture 231"/>
            <p:cNvPicPr>
              <a:picLocks noChangeAspect="1"/>
            </p:cNvPicPr>
            <p:nvPr/>
          </p:nvPicPr>
          <p:blipFill>
            <a:blip r:embed="rId3"/>
            <a:stretch>
              <a:fillRect/>
            </a:stretch>
          </p:blipFill>
          <p:spPr>
            <a:xfrm rot="21600000">
              <a:off x="0" y="0"/>
              <a:ext cx="3326206" cy="1295082"/>
            </a:xfrm>
            <a:prstGeom prst="rect">
              <a:avLst/>
            </a:prstGeom>
          </p:spPr>
        </p:pic>
        <p:sp>
          <p:nvSpPr>
            <p:cNvPr id="232" name="textbox 232"/>
            <p:cNvSpPr/>
            <p:nvPr/>
          </p:nvSpPr>
          <p:spPr>
            <a:xfrm>
              <a:off x="-12700" y="-12700"/>
              <a:ext cx="3352165" cy="1337310"/>
            </a:xfrm>
            <a:prstGeom prst="rect">
              <a:avLst/>
            </a:prstGeom>
          </p:spPr>
          <p:txBody>
            <a:bodyPr vert="horz" wrap="square" lIns="0" tIns="0" rIns="0" bIns="0"/>
            <a:lstStyle/>
            <a:p>
              <a:pPr algn="l" rtl="0" eaLnBrk="0">
                <a:lnSpc>
                  <a:spcPct val="111000"/>
                </a:lnSpc>
                <a:tabLst/>
              </a:pPr>
              <a:endParaRPr lang="Arial" altLang="Arial" sz="1000" dirty="0"/>
            </a:p>
            <a:p>
              <a:pPr marL="1052183" indent="3200" algn="l" rtl="0" eaLnBrk="0">
                <a:lnSpc>
                  <a:spcPct val="111000"/>
                </a:lnSpc>
                <a:tabLst/>
              </a:pPr>
              <a:r>
                <a:rPr sz="1700" spc="80" dirty="0">
                  <a:solidFill>
                    <a:srgbClr val="000000">
                      <a:alpha val="100000"/>
                    </a:srgbClr>
                  </a:solidFill>
                  <a:latin typeface="DengXian"/>
                  <a:ea typeface="DengXian"/>
                  <a:cs typeface="DengXian"/>
                </a:rPr>
                <a:t>直接得出结论即可</a:t>
              </a:r>
              <a:r>
                <a:rPr sz="1700" spc="5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     </a:t>
              </a:r>
              <a:r>
                <a:rPr sz="1700" spc="100" dirty="0">
                  <a:solidFill>
                    <a:srgbClr val="000000">
                      <a:alpha val="100000"/>
                    </a:srgbClr>
                  </a:solidFill>
                  <a:latin typeface="DengXian"/>
                  <a:ea typeface="DengXian"/>
                  <a:cs typeface="DengXian"/>
                </a:rPr>
                <a:t>没必要谈论如何得</a:t>
              </a:r>
              <a:r>
                <a:rPr sz="1700" spc="20" dirty="0">
                  <a:solidFill>
                    <a:srgbClr val="000000">
                      <a:alpha val="100000"/>
                    </a:srgbClr>
                  </a:solidFill>
                  <a:latin typeface="DengXian"/>
                  <a:ea typeface="DengXian"/>
                  <a:cs typeface="DengXian"/>
                </a:rPr>
                <a:t>到</a:t>
              </a:r>
              <a:endParaRPr lang="DengXian" altLang="DengXian" sz="1700" dirty="0"/>
            </a:p>
          </p:txBody>
        </p:sp>
      </p:grpSp>
      <p:pic>
        <p:nvPicPr>
          <p:cNvPr id="233" name="picture 233"/>
          <p:cNvPicPr>
            <a:picLocks noChangeAspect="1"/>
          </p:cNvPicPr>
          <p:nvPr/>
        </p:nvPicPr>
        <p:blipFill>
          <a:blip r:embed="rId4"/>
          <a:stretch>
            <a:fillRect/>
          </a:stretch>
        </p:blipFill>
        <p:spPr>
          <a:xfrm rot="21600000">
            <a:off x="0" y="5804458"/>
            <a:ext cx="1919884" cy="1053541"/>
          </a:xfrm>
          <a:prstGeom prst="rect">
            <a:avLst/>
          </a:prstGeom>
        </p:spPr>
      </p:pic>
      <p:pic>
        <p:nvPicPr>
          <p:cNvPr id="234" name="picture 234"/>
          <p:cNvPicPr>
            <a:picLocks noChangeAspect="1"/>
          </p:cNvPicPr>
          <p:nvPr/>
        </p:nvPicPr>
        <p:blipFill>
          <a:blip r:embed="rId5"/>
          <a:stretch>
            <a:fillRect/>
          </a:stretch>
        </p:blipFill>
        <p:spPr>
          <a:xfrm rot="21600000">
            <a:off x="11027664" y="158495"/>
            <a:ext cx="1042416" cy="944880"/>
          </a:xfrm>
          <a:prstGeom prst="rect">
            <a:avLst/>
          </a:prstGeom>
        </p:spPr>
      </p:pic>
      <p:sp>
        <p:nvSpPr>
          <p:cNvPr id="235" name="textbox 235"/>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36" name="picture 236"/>
          <p:cNvPicPr>
            <a:picLocks noChangeAspect="1"/>
          </p:cNvPicPr>
          <p:nvPr/>
        </p:nvPicPr>
        <p:blipFill>
          <a:blip r:embed="rId6"/>
          <a:stretch>
            <a:fillRect/>
          </a:stretch>
        </p:blipFill>
        <p:spPr>
          <a:xfrm rot="21600000">
            <a:off x="530352" y="408431"/>
            <a:ext cx="774191" cy="690372"/>
          </a:xfrm>
          <a:prstGeom prst="rect">
            <a:avLst/>
          </a:prstGeom>
        </p:spPr>
      </p:pic>
      <p:sp>
        <p:nvSpPr>
          <p:cNvPr id="237" name="textbox 237"/>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层次分析法第二</a:t>
            </a:r>
            <a:r>
              <a:rPr sz="1700" spc="2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box 238"/>
          <p:cNvSpPr/>
          <p:nvPr/>
        </p:nvSpPr>
        <p:spPr>
          <a:xfrm>
            <a:off x="1129385" y="1432509"/>
            <a:ext cx="9755505" cy="3611245"/>
          </a:xfrm>
          <a:prstGeom prst="rect">
            <a:avLst/>
          </a:prstGeom>
        </p:spPr>
        <p:txBody>
          <a:bodyPr vert="horz" wrap="square" lIns="0" tIns="0" rIns="0" bIns="0"/>
          <a:lstStyle/>
          <a:p>
            <a:pPr algn="l" rtl="0" eaLnBrk="0">
              <a:lnSpc>
                <a:spcPct val="64837"/>
              </a:lnSpc>
              <a:tabLst/>
            </a:pPr>
            <a:endParaRPr lang="Arial" altLang="Arial" sz="100" dirty="0"/>
          </a:p>
          <a:p>
            <a:pPr marL="203809" indent="-191109" algn="l" rtl="0" eaLnBrk="0">
              <a:lnSpc>
                <a:spcPct val="94000"/>
              </a:lnSpc>
              <a:tabLst/>
            </a:pPr>
            <a:r>
              <a:rPr sz="2300" b="1" spc="60" dirty="0">
                <a:solidFill>
                  <a:srgbClr val="000000">
                    <a:alpha val="100000"/>
                  </a:srgbClr>
                </a:solidFill>
                <a:latin typeface="Segoe Print"/>
                <a:ea typeface="Segoe Print"/>
                <a:cs typeface="Segoe Print"/>
              </a:rPr>
              <a:t>3.</a:t>
            </a:r>
            <a:r>
              <a:rPr sz="2300" b="1" spc="60" dirty="0">
                <a:solidFill>
                  <a:srgbClr val="000000">
                    <a:alpha val="100000"/>
                  </a:srgbClr>
                </a:solidFill>
                <a:latin typeface="DengXian"/>
                <a:ea typeface="DengXian"/>
                <a:cs typeface="DengXian"/>
              </a:rPr>
              <a:t>由判断矩阵计算被比较元素对于该准则的相对权重，</a:t>
            </a:r>
            <a:r>
              <a:rPr sz="2300" spc="60" dirty="0">
                <a:solidFill>
                  <a:srgbClr val="000000">
                    <a:alpha val="100000"/>
                  </a:srgbClr>
                </a:solidFill>
                <a:latin typeface="DengXian"/>
                <a:ea typeface="DengXian"/>
                <a:cs typeface="DengXian"/>
              </a:rPr>
              <a:t>  </a:t>
            </a:r>
            <a:r>
              <a:rPr sz="2300" b="1" spc="60" dirty="0">
                <a:solidFill>
                  <a:srgbClr val="000000">
                    <a:alpha val="100000"/>
                  </a:srgbClr>
                </a:solidFill>
                <a:latin typeface="DengXian"/>
                <a:ea typeface="DengXian"/>
                <a:cs typeface="DengXian"/>
              </a:rPr>
              <a:t>并进行</a:t>
            </a:r>
            <a:r>
              <a:rPr sz="2300" b="1" spc="0" dirty="0">
                <a:solidFill>
                  <a:srgbClr val="000000">
                    <a:alpha val="100000"/>
                  </a:srgbClr>
                </a:solidFill>
                <a:latin typeface="DengXian"/>
                <a:ea typeface="DengXian"/>
                <a:cs typeface="DengXian"/>
              </a:rPr>
              <a:t>一致性检验</a:t>
            </a:r>
            <a:r>
              <a:rPr sz="2300" spc="0" dirty="0">
                <a:solidFill>
                  <a:srgbClr val="000000">
                    <a:alpha val="100000"/>
                  </a:srgbClr>
                </a:solidFill>
                <a:latin typeface="DengXian"/>
                <a:ea typeface="DengXian"/>
                <a:cs typeface="DengXian"/>
              </a:rPr>
              <a:t> </a:t>
            </a:r>
            <a:r>
              <a:rPr sz="2300" b="1" spc="90" dirty="0">
                <a:solidFill>
                  <a:srgbClr val="000000">
                    <a:alpha val="100000"/>
                  </a:srgbClr>
                </a:solidFill>
                <a:latin typeface="DengXian"/>
                <a:ea typeface="DengXian"/>
                <a:cs typeface="DengXian"/>
              </a:rPr>
              <a:t>(检验通过权重才能</a:t>
            </a:r>
            <a:r>
              <a:rPr sz="2300" b="1" spc="80" dirty="0">
                <a:solidFill>
                  <a:srgbClr val="000000">
                    <a:alpha val="100000"/>
                  </a:srgbClr>
                </a:solidFill>
                <a:latin typeface="DengXian"/>
                <a:ea typeface="DengXian"/>
                <a:cs typeface="DengXian"/>
              </a:rPr>
              <a:t>用</a:t>
            </a:r>
            <a:r>
              <a:rPr sz="2300" b="1" spc="0" dirty="0">
                <a:solidFill>
                  <a:srgbClr val="000000">
                    <a:alpha val="100000"/>
                  </a:srgbClr>
                </a:solidFill>
                <a:latin typeface="DengXian"/>
                <a:ea typeface="DengXian"/>
                <a:cs typeface="DengXian"/>
              </a:rPr>
              <a:t>)</a:t>
            </a:r>
            <a:endParaRPr lang="DengXian" altLang="DengXian" sz="2300" dirty="0"/>
          </a:p>
          <a:p>
            <a:pPr algn="l" rtl="0" eaLnBrk="0">
              <a:lnSpc>
                <a:spcPct val="105000"/>
              </a:lnSpc>
              <a:tabLst/>
            </a:pPr>
            <a:endParaRPr lang="Arial" altLang="Arial" sz="1000" dirty="0"/>
          </a:p>
          <a:p>
            <a:pPr algn="l" rtl="0" eaLnBrk="0">
              <a:lnSpc>
                <a:spcPct val="106000"/>
              </a:lnSpc>
              <a:tabLst/>
            </a:pPr>
            <a:endParaRPr lang="Arial" altLang="Arial" sz="1000" dirty="0"/>
          </a:p>
          <a:p>
            <a:pPr marL="262940" algn="l" rtl="0" eaLnBrk="0">
              <a:lnSpc>
                <a:spcPct val="91000"/>
              </a:lnSpc>
              <a:spcBef>
                <a:spcPts val="701"/>
              </a:spcBef>
              <a:tabLst/>
            </a:pPr>
            <a:r>
              <a:rPr sz="2300" b="1" spc="80" dirty="0">
                <a:solidFill>
                  <a:srgbClr val="000000">
                    <a:alpha val="100000"/>
                  </a:srgbClr>
                </a:solidFill>
                <a:latin typeface="DengXian"/>
                <a:ea typeface="DengXian"/>
                <a:cs typeface="DengXian"/>
              </a:rPr>
              <a:t>三种方法计算权重</a:t>
            </a:r>
            <a:r>
              <a:rPr sz="2300" b="1" spc="30" dirty="0">
                <a:solidFill>
                  <a:srgbClr val="000000">
                    <a:alpha val="100000"/>
                  </a:srgbClr>
                </a:solidFill>
                <a:latin typeface="DengXian"/>
                <a:ea typeface="DengXian"/>
                <a:cs typeface="DengXian"/>
              </a:rPr>
              <a:t>：</a:t>
            </a:r>
            <a:endParaRPr lang="DengXian" altLang="DengXian" sz="2300" dirty="0"/>
          </a:p>
          <a:p>
            <a:pPr marL="206857" algn="l" rtl="0" eaLnBrk="0">
              <a:lnSpc>
                <a:spcPts val="2894"/>
              </a:lnSpc>
              <a:spcBef>
                <a:spcPts val="196"/>
              </a:spcBef>
              <a:tabLst/>
            </a:pPr>
            <a:r>
              <a:rPr sz="2300" spc="20" dirty="0">
                <a:solidFill>
                  <a:srgbClr val="000000">
                    <a:alpha val="100000"/>
                  </a:srgbClr>
                </a:solidFill>
                <a:latin typeface="DengXian"/>
                <a:ea typeface="DengXian"/>
                <a:cs typeface="DengXian"/>
              </a:rPr>
              <a:t>(</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Calibri"/>
                <a:ea typeface="Calibri"/>
                <a:cs typeface="Calibri"/>
              </a:rPr>
              <a:t>1</a:t>
            </a:r>
            <a:r>
              <a:rPr sz="2300" spc="20" dirty="0">
                <a:solidFill>
                  <a:srgbClr val="000000">
                    <a:alpha val="100000"/>
                  </a:srgbClr>
                </a:solidFill>
                <a:latin typeface="Calibri"/>
                <a:ea typeface="Calibri"/>
                <a:cs typeface="Calibri"/>
              </a:rPr>
              <a:t> </a:t>
            </a:r>
            <a:r>
              <a:rPr sz="2300" spc="20" dirty="0">
                <a:solidFill>
                  <a:srgbClr val="000000">
                    <a:alpha val="100000"/>
                  </a:srgbClr>
                </a:solidFill>
                <a:latin typeface="DengXian"/>
                <a:ea typeface="DengXian"/>
                <a:cs typeface="DengXian"/>
              </a:rPr>
              <a:t>)</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算术平均法</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Calibri"/>
                <a:ea typeface="Calibri"/>
                <a:cs typeface="Calibri"/>
              </a:rPr>
              <a:t>2</a:t>
            </a:r>
            <a:r>
              <a:rPr sz="2300" spc="20" dirty="0">
                <a:solidFill>
                  <a:srgbClr val="000000">
                    <a:alpha val="100000"/>
                  </a:srgbClr>
                </a:solidFill>
                <a:latin typeface="Calibri"/>
                <a:ea typeface="Calibri"/>
                <a:cs typeface="Calibri"/>
              </a:rPr>
              <a:t> </a:t>
            </a:r>
            <a:r>
              <a:rPr sz="2300" spc="20" dirty="0">
                <a:solidFill>
                  <a:srgbClr val="000000">
                    <a:alpha val="100000"/>
                  </a:srgbClr>
                </a:solidFill>
                <a:latin typeface="DengXian"/>
                <a:ea typeface="DengXian"/>
                <a:cs typeface="DengXian"/>
              </a:rPr>
              <a:t>)</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几何平均</a:t>
            </a:r>
            <a:r>
              <a:rPr sz="2300" spc="0" dirty="0">
                <a:solidFill>
                  <a:srgbClr val="000000">
                    <a:alpha val="100000"/>
                  </a:srgbClr>
                </a:solidFill>
                <a:latin typeface="DengXian"/>
                <a:ea typeface="DengXian"/>
                <a:cs typeface="DengXian"/>
              </a:rPr>
              <a:t>法</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Calibri"/>
                <a:ea typeface="Calibri"/>
                <a:cs typeface="Calibri"/>
              </a:rPr>
              <a:t>3</a:t>
            </a:r>
            <a:r>
              <a:rPr sz="2300" spc="0" dirty="0">
                <a:solidFill>
                  <a:srgbClr val="000000">
                    <a:alpha val="100000"/>
                  </a:srgbClr>
                </a:solidFill>
                <a:latin typeface="Calibri"/>
                <a:ea typeface="Calibri"/>
                <a:cs typeface="Calibri"/>
              </a:rPr>
              <a:t> </a:t>
            </a:r>
            <a:r>
              <a:rPr sz="2300" spc="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特征值法</a:t>
            </a:r>
            <a:endParaRPr lang="DengXian" altLang="DengXian" sz="2300" dirty="0"/>
          </a:p>
          <a:p>
            <a:pPr algn="l" rtl="0" eaLnBrk="0">
              <a:lnSpc>
                <a:spcPct val="197000"/>
              </a:lnSpc>
              <a:tabLst/>
            </a:pPr>
            <a:endParaRPr lang="Arial" altLang="Arial" sz="1000" dirty="0"/>
          </a:p>
          <a:p>
            <a:pPr marL="254711" algn="l" rtl="0" eaLnBrk="0">
              <a:lnSpc>
                <a:spcPct val="90000"/>
              </a:lnSpc>
              <a:spcBef>
                <a:spcPts val="699"/>
              </a:spcBef>
              <a:tabLst/>
            </a:pPr>
            <a:r>
              <a:rPr sz="2300" b="1" spc="50" dirty="0">
                <a:solidFill>
                  <a:srgbClr val="FF0000">
                    <a:alpha val="100000"/>
                  </a:srgbClr>
                </a:solidFill>
                <a:latin typeface="DengXian"/>
                <a:ea typeface="DengXian"/>
                <a:cs typeface="DengXian"/>
              </a:rPr>
              <a:t>注意</a:t>
            </a:r>
            <a:r>
              <a:rPr sz="2300" b="1" spc="30" dirty="0">
                <a:solidFill>
                  <a:srgbClr val="FF0000">
                    <a:alpha val="100000"/>
                  </a:srgbClr>
                </a:solidFill>
                <a:latin typeface="DengXian"/>
                <a:ea typeface="DengXian"/>
                <a:cs typeface="DengXian"/>
              </a:rPr>
              <a:t>：</a:t>
            </a:r>
            <a:endParaRPr lang="DengXian" altLang="DengXian" sz="2300" dirty="0"/>
          </a:p>
          <a:p>
            <a:pPr marL="257759" algn="l" rtl="0" eaLnBrk="0">
              <a:lnSpc>
                <a:spcPct val="83000"/>
              </a:lnSpc>
              <a:spcBef>
                <a:spcPts val="402"/>
              </a:spcBef>
              <a:tabLst/>
            </a:pPr>
            <a:r>
              <a:rPr sz="2300" spc="100" dirty="0">
                <a:solidFill>
                  <a:srgbClr val="000000">
                    <a:alpha val="100000"/>
                  </a:srgbClr>
                </a:solidFill>
                <a:latin typeface="DengXian"/>
                <a:ea typeface="DengXian"/>
                <a:cs typeface="DengXian"/>
              </a:rPr>
              <a:t>在使用判断矩阵求权重前要进行</a:t>
            </a:r>
            <a:r>
              <a:rPr sz="2300" spc="100" dirty="0">
                <a:solidFill>
                  <a:srgbClr val="FF0000">
                    <a:alpha val="100000"/>
                  </a:srgbClr>
                </a:solidFill>
                <a:latin typeface="DengXian"/>
                <a:ea typeface="DengXian"/>
                <a:cs typeface="DengXian"/>
              </a:rPr>
              <a:t>一致性检</a:t>
            </a:r>
            <a:r>
              <a:rPr sz="2300" spc="10" dirty="0">
                <a:solidFill>
                  <a:srgbClr val="FF0000">
                    <a:alpha val="100000"/>
                  </a:srgbClr>
                </a:solidFill>
                <a:latin typeface="DengXian"/>
                <a:ea typeface="DengXian"/>
                <a:cs typeface="DengXian"/>
              </a:rPr>
              <a:t>验</a:t>
            </a:r>
            <a:endParaRPr lang="DengXian" altLang="DengXian" sz="2300" dirty="0"/>
          </a:p>
          <a:p>
            <a:pPr marL="260731" algn="l" rtl="0" eaLnBrk="0">
              <a:lnSpc>
                <a:spcPts val="5990"/>
              </a:lnSpc>
              <a:tabLst/>
            </a:pPr>
            <a:r>
              <a:rPr sz="2300" spc="90" dirty="0">
                <a:solidFill>
                  <a:srgbClr val="FF0000">
                    <a:alpha val="100000"/>
                  </a:srgbClr>
                </a:solidFill>
                <a:latin typeface="DengXian"/>
                <a:ea typeface="DengXian"/>
                <a:cs typeface="DengXian"/>
              </a:rPr>
              <a:t>那么一致性检验是什么意思呢</a:t>
            </a:r>
            <a:r>
              <a:rPr sz="2300" spc="0" dirty="0">
                <a:solidFill>
                  <a:srgbClr val="FF0000">
                    <a:alpha val="100000"/>
                  </a:srgbClr>
                </a:solidFill>
                <a:latin typeface="DengXian"/>
                <a:ea typeface="DengXian"/>
                <a:cs typeface="DengXian"/>
              </a:rPr>
              <a:t>？</a:t>
            </a:r>
            <a:endParaRPr lang="DengXian" altLang="DengXian" sz="2300" dirty="0"/>
          </a:p>
        </p:txBody>
      </p:sp>
      <p:pic>
        <p:nvPicPr>
          <p:cNvPr id="239" name="picture 239"/>
          <p:cNvPicPr>
            <a:picLocks noChangeAspect="1"/>
          </p:cNvPicPr>
          <p:nvPr/>
        </p:nvPicPr>
        <p:blipFill>
          <a:blip r:embed="rId2"/>
          <a:stretch>
            <a:fillRect/>
          </a:stretch>
        </p:blipFill>
        <p:spPr>
          <a:xfrm rot="21600000">
            <a:off x="0" y="5804458"/>
            <a:ext cx="1919884" cy="1053541"/>
          </a:xfrm>
          <a:prstGeom prst="rect">
            <a:avLst/>
          </a:prstGeom>
        </p:spPr>
      </p:pic>
      <p:pic>
        <p:nvPicPr>
          <p:cNvPr id="240" name="picture 240"/>
          <p:cNvPicPr>
            <a:picLocks noChangeAspect="1"/>
          </p:cNvPicPr>
          <p:nvPr/>
        </p:nvPicPr>
        <p:blipFill>
          <a:blip r:embed="rId3"/>
          <a:stretch>
            <a:fillRect/>
          </a:stretch>
        </p:blipFill>
        <p:spPr>
          <a:xfrm rot="21600000">
            <a:off x="11027664" y="158495"/>
            <a:ext cx="1042416" cy="944880"/>
          </a:xfrm>
          <a:prstGeom prst="rect">
            <a:avLst/>
          </a:prstGeom>
        </p:spPr>
      </p:pic>
      <p:sp>
        <p:nvSpPr>
          <p:cNvPr id="241" name="textbox 241"/>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42" name="picture 242"/>
          <p:cNvPicPr>
            <a:picLocks noChangeAspect="1"/>
          </p:cNvPicPr>
          <p:nvPr/>
        </p:nvPicPr>
        <p:blipFill>
          <a:blip r:embed="rId4"/>
          <a:stretch>
            <a:fillRect/>
          </a:stretch>
        </p:blipFill>
        <p:spPr>
          <a:xfrm rot="21600000">
            <a:off x="530352" y="408431"/>
            <a:ext cx="774191" cy="690372"/>
          </a:xfrm>
          <a:prstGeom prst="rect">
            <a:avLst/>
          </a:prstGeom>
        </p:spPr>
      </p:pic>
      <p:sp>
        <p:nvSpPr>
          <p:cNvPr id="243" name="textbox 243"/>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box 244"/>
          <p:cNvSpPr/>
          <p:nvPr/>
        </p:nvSpPr>
        <p:spPr>
          <a:xfrm>
            <a:off x="1014831" y="1344091"/>
            <a:ext cx="9909809" cy="3815715"/>
          </a:xfrm>
          <a:prstGeom prst="rect">
            <a:avLst/>
          </a:prstGeom>
        </p:spPr>
        <p:txBody>
          <a:bodyPr vert="horz" wrap="square" lIns="0" tIns="0" rIns="0" bIns="0"/>
          <a:lstStyle/>
          <a:p>
            <a:pPr algn="l" rtl="0" eaLnBrk="0">
              <a:lnSpc>
                <a:spcPct val="83341"/>
              </a:lnSpc>
              <a:tabLst/>
            </a:pPr>
            <a:endParaRPr lang="Arial" altLang="Arial" sz="100" dirty="0"/>
          </a:p>
          <a:p>
            <a:pPr marL="30378" algn="l" rtl="0" eaLnBrk="0">
              <a:lnSpc>
                <a:spcPts val="2894"/>
              </a:lnSpc>
              <a:tabLst/>
            </a:pPr>
            <a:r>
              <a:rPr sz="2300" spc="60" dirty="0">
                <a:solidFill>
                  <a:srgbClr val="0070C0">
                    <a:alpha val="100000"/>
                  </a:srgbClr>
                </a:solidFill>
                <a:latin typeface="Segoe Print"/>
                <a:ea typeface="Segoe Print"/>
                <a:cs typeface="Segoe Print"/>
              </a:rPr>
              <a:t>1.</a:t>
            </a:r>
            <a:r>
              <a:rPr sz="2300" spc="60" dirty="0">
                <a:solidFill>
                  <a:srgbClr val="0070C0">
                    <a:alpha val="100000"/>
                  </a:srgbClr>
                </a:solidFill>
                <a:latin typeface="DengXian"/>
                <a:ea typeface="DengXian"/>
                <a:cs typeface="DengXian"/>
              </a:rPr>
              <a:t>正互反矩阵</a:t>
            </a:r>
            <a:r>
              <a:rPr sz="2300" spc="10" dirty="0">
                <a:solidFill>
                  <a:srgbClr val="0070C0">
                    <a:alpha val="100000"/>
                  </a:srgbClr>
                </a:solidFill>
                <a:latin typeface="DengXian"/>
                <a:ea typeface="DengXian"/>
                <a:cs typeface="DengXian"/>
              </a:rPr>
              <a:t>：</a:t>
            </a:r>
            <a:endParaRPr lang="DengXian" altLang="DengXian" sz="2300" dirty="0"/>
          </a:p>
          <a:p>
            <a:pPr marL="19710" indent="3047" algn="l" rtl="0" eaLnBrk="0">
              <a:lnSpc>
                <a:spcPct val="166000"/>
              </a:lnSpc>
              <a:spcBef>
                <a:spcPts val="471"/>
              </a:spcBef>
              <a:tabLst/>
            </a:pPr>
            <a:r>
              <a:rPr sz="2300" spc="-10" dirty="0">
                <a:solidFill>
                  <a:srgbClr val="000000">
                    <a:alpha val="100000"/>
                  </a:srgbClr>
                </a:solidFill>
                <a:latin typeface="DengXian"/>
                <a:ea typeface="DengXian"/>
                <a:cs typeface="DengXian"/>
              </a:rPr>
              <a:t>若矩阵中</a:t>
            </a:r>
            <a:r>
              <a:rPr sz="2300" spc="0" dirty="0">
                <a:solidFill>
                  <a:srgbClr val="000000">
                    <a:alpha val="100000"/>
                  </a:srgbClr>
                </a:solidFill>
                <a:latin typeface="DengXian"/>
                <a:ea typeface="DengXian"/>
                <a:cs typeface="DengXian"/>
              </a:rPr>
              <a:t>每个元素</a:t>
            </a:r>
            <a:r>
              <a:rPr sz="3600" spc="0" dirty="0" baseline="-8681">
                <a:solidFill>
                  <a:srgbClr val="000000">
                    <a:alpha val="100000"/>
                  </a:srgbClr>
                </a:solidFill>
                <a:latin typeface="SimSun"/>
                <a:ea typeface="SimSun"/>
                <a:cs typeface="SimSun"/>
              </a:rPr>
              <a:t>a</a:t>
            </a:r>
            <a:r>
              <a:rPr sz="2600" spc="0" dirty="0" baseline="-12020">
                <a:solidFill>
                  <a:srgbClr val="000000">
                    <a:alpha val="100000"/>
                  </a:srgbClr>
                </a:solidFill>
                <a:latin typeface="SimSun"/>
                <a:ea typeface="SimSun"/>
                <a:cs typeface="SimSun"/>
              </a:rPr>
              <a:t>ij</a:t>
            </a:r>
            <a:r>
              <a:rPr sz="1600" spc="0" dirty="0">
                <a:solidFill>
                  <a:srgbClr val="000000">
                    <a:alpha val="100000"/>
                  </a:srgbClr>
                </a:solidFill>
                <a:latin typeface="SimSun"/>
                <a:ea typeface="SimSun"/>
                <a:cs typeface="SimSun"/>
              </a:rPr>
              <a:t> </a:t>
            </a:r>
            <a:r>
              <a:rPr sz="2300" spc="0" dirty="0">
                <a:solidFill>
                  <a:srgbClr val="000000">
                    <a:alpha val="100000"/>
                  </a:srgbClr>
                </a:solidFill>
                <a:latin typeface="SimSun"/>
                <a:ea typeface="SimSun"/>
                <a:cs typeface="SimSun"/>
              </a:rPr>
              <a:t>&gt;</a:t>
            </a:r>
            <a:r>
              <a:rPr sz="2300" spc="0" dirty="0">
                <a:solidFill>
                  <a:srgbClr val="000000">
                    <a:alpha val="100000"/>
                  </a:srgbClr>
                </a:solidFill>
                <a:latin typeface="SimSun"/>
                <a:ea typeface="SimSun"/>
                <a:cs typeface="SimSun"/>
              </a:rPr>
              <a:t> </a:t>
            </a:r>
            <a:r>
              <a:rPr sz="2300" spc="0" dirty="0">
                <a:solidFill>
                  <a:srgbClr val="000000">
                    <a:alpha val="100000"/>
                  </a:srgbClr>
                </a:solidFill>
                <a:latin typeface="SimSun"/>
                <a:ea typeface="SimSun"/>
                <a:cs typeface="SimSun"/>
              </a:rPr>
              <a:t>0</a:t>
            </a:r>
            <a:r>
              <a:rPr sz="2300" spc="0" dirty="0">
                <a:solidFill>
                  <a:srgbClr val="000000">
                    <a:alpha val="100000"/>
                  </a:srgbClr>
                </a:solidFill>
                <a:latin typeface="DengXian"/>
                <a:ea typeface="DengXian"/>
                <a:cs typeface="DengXian"/>
              </a:rPr>
              <a:t>且</a:t>
            </a:r>
            <a:r>
              <a:rPr sz="3600" spc="0" dirty="0" baseline="-8681">
                <a:solidFill>
                  <a:srgbClr val="000000">
                    <a:alpha val="100000"/>
                  </a:srgbClr>
                </a:solidFill>
                <a:latin typeface="SimSun"/>
                <a:ea typeface="SimSun"/>
                <a:cs typeface="SimSun"/>
              </a:rPr>
              <a:t>a</a:t>
            </a:r>
            <a:r>
              <a:rPr sz="2600" spc="0" dirty="0" baseline="-12020">
                <a:solidFill>
                  <a:srgbClr val="000000">
                    <a:alpha val="100000"/>
                  </a:srgbClr>
                </a:solidFill>
                <a:latin typeface="SimSun"/>
                <a:ea typeface="SimSun"/>
                <a:cs typeface="SimSun"/>
              </a:rPr>
              <a:t>ij</a:t>
            </a:r>
            <a:r>
              <a:rPr sz="1600" spc="0" dirty="0">
                <a:solidFill>
                  <a:srgbClr val="000000">
                    <a:alpha val="100000"/>
                  </a:srgbClr>
                </a:solidFill>
                <a:latin typeface="SimSun"/>
                <a:ea typeface="SimSun"/>
                <a:cs typeface="SimSun"/>
              </a:rPr>
              <a:t> </a:t>
            </a:r>
            <a:r>
              <a:rPr sz="2300" spc="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 </a:t>
            </a:r>
            <a:r>
              <a:rPr sz="3600" spc="0" dirty="0" baseline="-8681">
                <a:solidFill>
                  <a:srgbClr val="000000">
                    <a:alpha val="100000"/>
                  </a:srgbClr>
                </a:solidFill>
                <a:latin typeface="SimSun"/>
                <a:ea typeface="SimSun"/>
                <a:cs typeface="SimSun"/>
              </a:rPr>
              <a:t>a</a:t>
            </a:r>
            <a:r>
              <a:rPr sz="2600" spc="0" dirty="0" baseline="-12020">
                <a:solidFill>
                  <a:srgbClr val="000000">
                    <a:alpha val="100000"/>
                  </a:srgbClr>
                </a:solidFill>
                <a:latin typeface="SimSun"/>
                <a:ea typeface="SimSun"/>
                <a:cs typeface="SimSun"/>
              </a:rPr>
              <a:t>ji</a:t>
            </a:r>
            <a:r>
              <a:rPr sz="1600" spc="0" dirty="0">
                <a:solidFill>
                  <a:srgbClr val="000000">
                    <a:alpha val="100000"/>
                  </a:srgbClr>
                </a:solidFill>
                <a:latin typeface="SimSun"/>
                <a:ea typeface="SimSun"/>
                <a:cs typeface="SimSun"/>
              </a:rPr>
              <a:t> </a:t>
            </a:r>
            <a:r>
              <a:rPr sz="2300" spc="0" dirty="0">
                <a:solidFill>
                  <a:srgbClr val="000000">
                    <a:alpha val="100000"/>
                  </a:srgbClr>
                </a:solidFill>
                <a:latin typeface="SimSun"/>
                <a:ea typeface="SimSun"/>
                <a:cs typeface="SimSun"/>
              </a:rPr>
              <a:t>=</a:t>
            </a:r>
            <a:r>
              <a:rPr sz="2300" spc="0" dirty="0">
                <a:solidFill>
                  <a:srgbClr val="000000">
                    <a:alpha val="100000"/>
                  </a:srgbClr>
                </a:solidFill>
                <a:latin typeface="SimSun"/>
                <a:ea typeface="SimSun"/>
                <a:cs typeface="SimSun"/>
              </a:rPr>
              <a:t> </a:t>
            </a:r>
            <a:r>
              <a:rPr sz="2300" spc="0" dirty="0">
                <a:solidFill>
                  <a:srgbClr val="000000">
                    <a:alpha val="100000"/>
                  </a:srgbClr>
                </a:solidFill>
                <a:latin typeface="SimSun"/>
                <a:ea typeface="SimSun"/>
                <a:cs typeface="SimSun"/>
              </a:rPr>
              <a:t>1,</a:t>
            </a:r>
            <a:r>
              <a:rPr sz="2300" spc="0" dirty="0">
                <a:solidFill>
                  <a:srgbClr val="000000">
                    <a:alpha val="100000"/>
                  </a:srgbClr>
                </a:solidFill>
                <a:latin typeface="SimSun"/>
                <a:ea typeface="SimSun"/>
                <a:cs typeface="SimSun"/>
              </a:rPr>
              <a:t> </a:t>
            </a:r>
            <a:r>
              <a:rPr sz="2300" spc="0" dirty="0">
                <a:solidFill>
                  <a:srgbClr val="000000">
                    <a:alpha val="100000"/>
                  </a:srgbClr>
                </a:solidFill>
                <a:latin typeface="DengXian"/>
                <a:ea typeface="DengXian"/>
                <a:cs typeface="DengXian"/>
              </a:rPr>
              <a:t>则该矩阵为正互反矩阵</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                </a:t>
            </a:r>
            <a:r>
              <a:rPr sz="2300" spc="20" dirty="0">
                <a:solidFill>
                  <a:srgbClr val="000000">
                    <a:alpha val="100000"/>
                  </a:srgbClr>
                </a:solidFill>
                <a:latin typeface="Segoe Print"/>
                <a:ea typeface="Segoe Print"/>
                <a:cs typeface="Segoe Print"/>
              </a:rPr>
              <a:t>(</a:t>
            </a:r>
            <a:r>
              <a:rPr sz="2300" spc="20" dirty="0">
                <a:solidFill>
                  <a:srgbClr val="000000">
                    <a:alpha val="100000"/>
                  </a:srgbClr>
                </a:solidFill>
                <a:latin typeface="DengXian"/>
                <a:ea typeface="DengXian"/>
                <a:cs typeface="DengXian"/>
              </a:rPr>
              <a:t>在层次分析法中，</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我们构造的判断矩阵</a:t>
            </a:r>
            <a:r>
              <a:rPr sz="2300" spc="10" dirty="0">
                <a:solidFill>
                  <a:srgbClr val="000000">
                    <a:alpha val="100000"/>
                  </a:srgbClr>
                </a:solidFill>
                <a:latin typeface="DengXian"/>
                <a:ea typeface="DengXian"/>
                <a:cs typeface="DengXian"/>
              </a:rPr>
              <a:t>为</a:t>
            </a:r>
            <a:r>
              <a:rPr sz="2300" spc="0" dirty="0">
                <a:solidFill>
                  <a:srgbClr val="000000">
                    <a:alpha val="100000"/>
                  </a:srgbClr>
                </a:solidFill>
                <a:latin typeface="DengXian"/>
                <a:ea typeface="DengXian"/>
                <a:cs typeface="DengXian"/>
              </a:rPr>
              <a:t>正互反矩阵)</a:t>
            </a:r>
            <a:endParaRPr lang="DengXian" altLang="DengXian" sz="2300" dirty="0"/>
          </a:p>
          <a:p>
            <a:pPr marL="12700" algn="l" rtl="0" eaLnBrk="0">
              <a:lnSpc>
                <a:spcPct val="98000"/>
              </a:lnSpc>
              <a:spcBef>
                <a:spcPts val="1250"/>
              </a:spcBef>
              <a:tabLst/>
            </a:pPr>
            <a:r>
              <a:rPr sz="2300" spc="80" dirty="0">
                <a:solidFill>
                  <a:srgbClr val="0070C0">
                    <a:alpha val="100000"/>
                  </a:srgbClr>
                </a:solidFill>
                <a:latin typeface="Segoe Print"/>
                <a:ea typeface="Segoe Print"/>
                <a:cs typeface="Segoe Print"/>
              </a:rPr>
              <a:t>2.</a:t>
            </a:r>
            <a:r>
              <a:rPr sz="2300" spc="80" dirty="0">
                <a:solidFill>
                  <a:srgbClr val="0070C0">
                    <a:alpha val="100000"/>
                  </a:srgbClr>
                </a:solidFill>
                <a:latin typeface="DengXian"/>
                <a:ea typeface="DengXian"/>
                <a:cs typeface="DengXian"/>
              </a:rPr>
              <a:t>一致矩</a:t>
            </a:r>
            <a:r>
              <a:rPr sz="2300" spc="70" dirty="0">
                <a:solidFill>
                  <a:srgbClr val="0070C0">
                    <a:alpha val="100000"/>
                  </a:srgbClr>
                </a:solidFill>
                <a:latin typeface="DengXian"/>
                <a:ea typeface="DengXian"/>
                <a:cs typeface="DengXian"/>
              </a:rPr>
              <a:t>阵</a:t>
            </a:r>
            <a:endParaRPr lang="DengXian" altLang="DengXian" sz="2300" dirty="0"/>
          </a:p>
          <a:p>
            <a:pPr marL="22758" algn="l" rtl="0" eaLnBrk="0">
              <a:lnSpc>
                <a:spcPts val="3111"/>
              </a:lnSpc>
              <a:spcBef>
                <a:spcPts val="1548"/>
              </a:spcBef>
              <a:tabLst/>
            </a:pPr>
            <a:r>
              <a:rPr sz="2300" spc="90" dirty="0">
                <a:solidFill>
                  <a:srgbClr val="000000">
                    <a:alpha val="100000"/>
                  </a:srgbClr>
                </a:solidFill>
                <a:latin typeface="DengXian"/>
                <a:ea typeface="DengXian"/>
                <a:cs typeface="DengXian"/>
              </a:rPr>
              <a:t>若正互反矩阵满足</a:t>
            </a:r>
            <a:r>
              <a:rPr sz="3600" spc="0" dirty="0" baseline="-1279">
                <a:solidFill>
                  <a:srgbClr val="000000">
                    <a:alpha val="100000"/>
                  </a:srgbClr>
                </a:solidFill>
                <a:latin typeface="SimSun"/>
                <a:ea typeface="SimSun"/>
                <a:cs typeface="SimSun"/>
              </a:rPr>
              <a:t>a</a:t>
            </a:r>
            <a:r>
              <a:rPr sz="2600" spc="0" dirty="0" baseline="-1771">
                <a:solidFill>
                  <a:srgbClr val="000000">
                    <a:alpha val="100000"/>
                  </a:srgbClr>
                </a:solidFill>
                <a:latin typeface="SimSun"/>
                <a:ea typeface="SimSun"/>
                <a:cs typeface="SimSun"/>
              </a:rPr>
              <a:t>ik</a:t>
            </a:r>
            <a:r>
              <a:rPr sz="1600" spc="90" dirty="0">
                <a:solidFill>
                  <a:srgbClr val="000000">
                    <a:alpha val="100000"/>
                  </a:srgbClr>
                </a:solidFill>
                <a:latin typeface="SimSun"/>
                <a:ea typeface="SimSun"/>
                <a:cs typeface="SimSun"/>
              </a:rPr>
              <a:t> </a:t>
            </a:r>
            <a:r>
              <a:rPr sz="2300" spc="90" dirty="0">
                <a:solidFill>
                  <a:srgbClr val="000000">
                    <a:alpha val="100000"/>
                  </a:srgbClr>
                </a:solidFill>
                <a:latin typeface="DengXian"/>
                <a:ea typeface="DengXian"/>
                <a:cs typeface="DengXian"/>
              </a:rPr>
              <a:t>×</a:t>
            </a:r>
            <a:r>
              <a:rPr sz="2300" spc="90" dirty="0">
                <a:solidFill>
                  <a:srgbClr val="000000">
                    <a:alpha val="100000"/>
                  </a:srgbClr>
                </a:solidFill>
                <a:latin typeface="DengXian"/>
                <a:ea typeface="DengXian"/>
                <a:cs typeface="DengXian"/>
              </a:rPr>
              <a:t> </a:t>
            </a:r>
            <a:r>
              <a:rPr sz="3600" spc="0" dirty="0" baseline="-1279">
                <a:solidFill>
                  <a:srgbClr val="000000">
                    <a:alpha val="100000"/>
                  </a:srgbClr>
                </a:solidFill>
                <a:latin typeface="SimSun"/>
                <a:ea typeface="SimSun"/>
                <a:cs typeface="SimSun"/>
              </a:rPr>
              <a:t>a</a:t>
            </a:r>
            <a:r>
              <a:rPr sz="2600" spc="0" dirty="0" baseline="-1771">
                <a:solidFill>
                  <a:srgbClr val="000000">
                    <a:alpha val="100000"/>
                  </a:srgbClr>
                </a:solidFill>
                <a:latin typeface="SimSun"/>
                <a:ea typeface="SimSun"/>
                <a:cs typeface="SimSun"/>
              </a:rPr>
              <a:t>kj</a:t>
            </a:r>
            <a:r>
              <a:rPr sz="1600" spc="90" dirty="0">
                <a:solidFill>
                  <a:srgbClr val="000000">
                    <a:alpha val="100000"/>
                  </a:srgbClr>
                </a:solidFill>
                <a:latin typeface="SimSun"/>
                <a:ea typeface="SimSun"/>
                <a:cs typeface="SimSun"/>
              </a:rPr>
              <a:t> </a:t>
            </a:r>
            <a:r>
              <a:rPr sz="3600" spc="90" dirty="0" baseline="-1279">
                <a:solidFill>
                  <a:srgbClr val="000000">
                    <a:alpha val="100000"/>
                  </a:srgbClr>
                </a:solidFill>
                <a:latin typeface="SimSun"/>
                <a:ea typeface="SimSun"/>
                <a:cs typeface="SimSun"/>
              </a:rPr>
              <a:t>=</a:t>
            </a:r>
            <a:r>
              <a:rPr sz="2300" spc="90" dirty="0">
                <a:solidFill>
                  <a:srgbClr val="000000">
                    <a:alpha val="100000"/>
                  </a:srgbClr>
                </a:solidFill>
                <a:latin typeface="SimSun"/>
                <a:ea typeface="SimSun"/>
                <a:cs typeface="SimSun"/>
              </a:rPr>
              <a:t> </a:t>
            </a:r>
            <a:r>
              <a:rPr sz="3600" spc="0" dirty="0" baseline="-1279">
                <a:solidFill>
                  <a:srgbClr val="000000">
                    <a:alpha val="100000"/>
                  </a:srgbClr>
                </a:solidFill>
                <a:latin typeface="SimSun"/>
                <a:ea typeface="SimSun"/>
                <a:cs typeface="SimSun"/>
              </a:rPr>
              <a:t>a</a:t>
            </a:r>
            <a:r>
              <a:rPr sz="2600" spc="0" dirty="0" baseline="-1771">
                <a:solidFill>
                  <a:srgbClr val="000000">
                    <a:alpha val="100000"/>
                  </a:srgbClr>
                </a:solidFill>
                <a:latin typeface="SimSun"/>
                <a:ea typeface="SimSun"/>
                <a:cs typeface="SimSun"/>
              </a:rPr>
              <a:t>ij</a:t>
            </a:r>
            <a:r>
              <a:rPr sz="2300" spc="90" dirty="0">
                <a:solidFill>
                  <a:srgbClr val="000000">
                    <a:alpha val="100000"/>
                  </a:srgbClr>
                </a:solidFill>
                <a:latin typeface="Segoe Print"/>
                <a:ea typeface="Segoe Print"/>
                <a:cs typeface="Segoe Print"/>
              </a:rPr>
              <a:t>,</a:t>
            </a:r>
            <a:r>
              <a:rPr sz="2300" spc="90" dirty="0">
                <a:solidFill>
                  <a:srgbClr val="000000">
                    <a:alpha val="100000"/>
                  </a:srgbClr>
                </a:solidFill>
                <a:latin typeface="DengXian"/>
                <a:ea typeface="DengXian"/>
                <a:cs typeface="DengXian"/>
              </a:rPr>
              <a:t>则称该正互反矩阵为一致矩</a:t>
            </a:r>
            <a:r>
              <a:rPr sz="2300" spc="10" dirty="0">
                <a:solidFill>
                  <a:srgbClr val="000000">
                    <a:alpha val="100000"/>
                  </a:srgbClr>
                </a:solidFill>
                <a:latin typeface="DengXian"/>
                <a:ea typeface="DengXian"/>
                <a:cs typeface="DengXian"/>
              </a:rPr>
              <a:t>阵</a:t>
            </a:r>
            <a:r>
              <a:rPr sz="2300" spc="0" dirty="0">
                <a:solidFill>
                  <a:srgbClr val="000000">
                    <a:alpha val="100000"/>
                  </a:srgbClr>
                </a:solidFill>
                <a:latin typeface="DengXian"/>
                <a:ea typeface="DengXian"/>
                <a:cs typeface="DengXian"/>
              </a:rPr>
              <a:t>。</a:t>
            </a:r>
            <a:endParaRPr lang="DengXian" altLang="DengXian" sz="2300" dirty="0"/>
          </a:p>
          <a:p>
            <a:pPr marL="28854" algn="l" rtl="0" eaLnBrk="0">
              <a:lnSpc>
                <a:spcPct val="90000"/>
              </a:lnSpc>
              <a:spcBef>
                <a:spcPts val="1775"/>
              </a:spcBef>
              <a:tabLst/>
            </a:pPr>
            <a:r>
              <a:rPr sz="2300" spc="60" dirty="0">
                <a:solidFill>
                  <a:srgbClr val="0070C0">
                    <a:alpha val="100000"/>
                  </a:srgbClr>
                </a:solidFill>
                <a:latin typeface="Segoe Print"/>
                <a:ea typeface="Segoe Print"/>
                <a:cs typeface="Segoe Print"/>
              </a:rPr>
              <a:t>3.</a:t>
            </a:r>
            <a:r>
              <a:rPr sz="2300" spc="60" dirty="0">
                <a:solidFill>
                  <a:srgbClr val="0070C0">
                    <a:alpha val="100000"/>
                  </a:srgbClr>
                </a:solidFill>
                <a:latin typeface="DengXian"/>
                <a:ea typeface="DengXian"/>
                <a:cs typeface="DengXian"/>
              </a:rPr>
              <a:t>判定定</a:t>
            </a:r>
            <a:r>
              <a:rPr sz="2300" spc="40" dirty="0">
                <a:solidFill>
                  <a:srgbClr val="0070C0">
                    <a:alpha val="100000"/>
                  </a:srgbClr>
                </a:solidFill>
                <a:latin typeface="DengXian"/>
                <a:ea typeface="DengXian"/>
                <a:cs typeface="DengXian"/>
              </a:rPr>
              <a:t>理</a:t>
            </a:r>
            <a:endParaRPr lang="DengXian" altLang="DengXian" sz="2300" dirty="0"/>
          </a:p>
          <a:p>
            <a:pPr algn="l" rtl="0" eaLnBrk="0">
              <a:lnSpc>
                <a:spcPct val="102000"/>
              </a:lnSpc>
              <a:tabLst/>
            </a:pPr>
            <a:endParaRPr lang="Arial" altLang="Arial" sz="1200" dirty="0"/>
          </a:p>
          <a:p>
            <a:pPr marL="30073" algn="l" rtl="0" eaLnBrk="0">
              <a:lnSpc>
                <a:spcPts val="2894"/>
              </a:lnSpc>
              <a:tabLst/>
            </a:pPr>
            <a:r>
              <a:rPr sz="2300" spc="0" dirty="0">
                <a:solidFill>
                  <a:srgbClr val="000000">
                    <a:alpha val="100000"/>
                  </a:srgbClr>
                </a:solidFill>
                <a:latin typeface="Segoe Print"/>
                <a:ea typeface="Segoe Print"/>
                <a:cs typeface="Segoe Print"/>
              </a:rPr>
              <a:t>N</a:t>
            </a:r>
            <a:r>
              <a:rPr sz="2300" spc="-10" dirty="0">
                <a:solidFill>
                  <a:srgbClr val="000000">
                    <a:alpha val="100000"/>
                  </a:srgbClr>
                </a:solidFill>
                <a:latin typeface="DengXian"/>
                <a:ea typeface="DengXian"/>
                <a:cs typeface="DengXian"/>
              </a:rPr>
              <a:t>阶正互反矩阵</a:t>
            </a:r>
            <a:r>
              <a:rPr sz="2300" spc="0" dirty="0">
                <a:solidFill>
                  <a:srgbClr val="000000">
                    <a:alpha val="100000"/>
                  </a:srgbClr>
                </a:solidFill>
                <a:latin typeface="Segoe Print"/>
                <a:ea typeface="Segoe Print"/>
                <a:cs typeface="Segoe Print"/>
              </a:rPr>
              <a:t>A</a:t>
            </a:r>
            <a:r>
              <a:rPr sz="2300" spc="-10" dirty="0">
                <a:solidFill>
                  <a:srgbClr val="000000">
                    <a:alpha val="100000"/>
                  </a:srgbClr>
                </a:solidFill>
                <a:latin typeface="DengXian"/>
                <a:ea typeface="DengXian"/>
                <a:cs typeface="DengXian"/>
              </a:rPr>
              <a:t>为一致矩阵</a:t>
            </a:r>
            <a:r>
              <a:rPr sz="2300" spc="0" dirty="0">
                <a:solidFill>
                  <a:srgbClr val="000000">
                    <a:alpha val="100000"/>
                  </a:srgbClr>
                </a:solidFill>
                <a:latin typeface="DengXian"/>
                <a:ea typeface="DengXian"/>
                <a:cs typeface="DengXian"/>
              </a:rPr>
              <a:t>当且仅当最大特征值</a:t>
            </a:r>
            <a:r>
              <a:rPr sz="2300" spc="0" dirty="0">
                <a:solidFill>
                  <a:srgbClr val="000000">
                    <a:alpha val="100000"/>
                  </a:srgbClr>
                </a:solidFill>
                <a:latin typeface="SimSun"/>
                <a:ea typeface="SimSun"/>
                <a:cs typeface="SimSun"/>
              </a:rPr>
              <a:t>入</a:t>
            </a:r>
            <a:r>
              <a:rPr sz="2600" spc="0" dirty="0" baseline="-12150">
                <a:solidFill>
                  <a:srgbClr val="000000">
                    <a:alpha val="100000"/>
                  </a:srgbClr>
                </a:solidFill>
                <a:latin typeface="SimSun"/>
                <a:ea typeface="SimSun"/>
                <a:cs typeface="SimSun"/>
              </a:rPr>
              <a:t>max</a:t>
            </a:r>
            <a:r>
              <a:rPr sz="1600" spc="0" dirty="0">
                <a:solidFill>
                  <a:srgbClr val="000000">
                    <a:alpha val="100000"/>
                  </a:srgbClr>
                </a:solidFill>
                <a:latin typeface="SimSun"/>
                <a:ea typeface="SimSun"/>
                <a:cs typeface="SimSun"/>
              </a:rPr>
              <a:t> </a:t>
            </a:r>
            <a:r>
              <a:rPr sz="2300" spc="0" dirty="0">
                <a:solidFill>
                  <a:srgbClr val="000000">
                    <a:alpha val="100000"/>
                  </a:srgbClr>
                </a:solidFill>
                <a:latin typeface="SimSun"/>
                <a:ea typeface="SimSun"/>
                <a:cs typeface="SimSun"/>
              </a:rPr>
              <a:t>=</a:t>
            </a:r>
            <a:r>
              <a:rPr sz="2300" spc="0" dirty="0">
                <a:solidFill>
                  <a:srgbClr val="000000">
                    <a:alpha val="100000"/>
                  </a:srgbClr>
                </a:solidFill>
                <a:latin typeface="SimSun"/>
                <a:ea typeface="SimSun"/>
                <a:cs typeface="SimSun"/>
              </a:rPr>
              <a:t> </a:t>
            </a:r>
            <a:r>
              <a:rPr sz="2300" spc="0" dirty="0">
                <a:solidFill>
                  <a:srgbClr val="000000">
                    <a:alpha val="100000"/>
                  </a:srgbClr>
                </a:solidFill>
                <a:latin typeface="SimSun"/>
                <a:ea typeface="SimSun"/>
                <a:cs typeface="SimSun"/>
              </a:rPr>
              <a:t>n,</a:t>
            </a:r>
            <a:r>
              <a:rPr sz="2300" spc="0" dirty="0">
                <a:solidFill>
                  <a:srgbClr val="000000">
                    <a:alpha val="100000"/>
                  </a:srgbClr>
                </a:solidFill>
                <a:latin typeface="SimSun"/>
                <a:ea typeface="SimSun"/>
                <a:cs typeface="SimSun"/>
              </a:rPr>
              <a:t> </a:t>
            </a:r>
            <a:r>
              <a:rPr sz="2300" spc="0" dirty="0">
                <a:solidFill>
                  <a:srgbClr val="000000">
                    <a:alpha val="100000"/>
                  </a:srgbClr>
                </a:solidFill>
                <a:latin typeface="DengXian"/>
                <a:ea typeface="DengXian"/>
                <a:cs typeface="DengXian"/>
              </a:rPr>
              <a:t>且</a:t>
            </a:r>
            <a:r>
              <a:rPr sz="2300" spc="0" dirty="0">
                <a:solidFill>
                  <a:srgbClr val="000000">
                    <a:alpha val="100000"/>
                  </a:srgbClr>
                </a:solidFill>
                <a:latin typeface="Segoe Print"/>
                <a:ea typeface="Segoe Print"/>
                <a:cs typeface="Segoe Print"/>
              </a:rPr>
              <a:t>A</a:t>
            </a:r>
            <a:r>
              <a:rPr sz="2300" spc="0" dirty="0">
                <a:solidFill>
                  <a:srgbClr val="000000">
                    <a:alpha val="100000"/>
                  </a:srgbClr>
                </a:solidFill>
                <a:latin typeface="DengXian"/>
                <a:ea typeface="DengXian"/>
                <a:cs typeface="DengXian"/>
              </a:rPr>
              <a:t>非一致时，</a:t>
            </a:r>
            <a:endParaRPr lang="DengXian" altLang="DengXian" sz="2300" dirty="0"/>
          </a:p>
        </p:txBody>
      </p:sp>
      <p:pic>
        <p:nvPicPr>
          <p:cNvPr id="245" name="picture 245"/>
          <p:cNvPicPr>
            <a:picLocks noChangeAspect="1"/>
          </p:cNvPicPr>
          <p:nvPr/>
        </p:nvPicPr>
        <p:blipFill>
          <a:blip r:embed="rId2"/>
          <a:stretch>
            <a:fillRect/>
          </a:stretch>
        </p:blipFill>
        <p:spPr>
          <a:xfrm rot="21600000">
            <a:off x="0" y="5804458"/>
            <a:ext cx="1919884" cy="1053541"/>
          </a:xfrm>
          <a:prstGeom prst="rect">
            <a:avLst/>
          </a:prstGeom>
        </p:spPr>
      </p:pic>
      <p:pic>
        <p:nvPicPr>
          <p:cNvPr id="246" name="picture 246"/>
          <p:cNvPicPr>
            <a:picLocks noChangeAspect="1"/>
          </p:cNvPicPr>
          <p:nvPr/>
        </p:nvPicPr>
        <p:blipFill>
          <a:blip r:embed="rId3"/>
          <a:stretch>
            <a:fillRect/>
          </a:stretch>
        </p:blipFill>
        <p:spPr>
          <a:xfrm rot="21600000">
            <a:off x="11027664" y="158495"/>
            <a:ext cx="1042416" cy="944880"/>
          </a:xfrm>
          <a:prstGeom prst="rect">
            <a:avLst/>
          </a:prstGeom>
        </p:spPr>
      </p:pic>
      <p:pic>
        <p:nvPicPr>
          <p:cNvPr id="247" name="picture 247"/>
          <p:cNvPicPr>
            <a:picLocks noChangeAspect="1"/>
          </p:cNvPicPr>
          <p:nvPr/>
        </p:nvPicPr>
        <p:blipFill>
          <a:blip r:embed="rId4"/>
          <a:stretch>
            <a:fillRect/>
          </a:stretch>
        </p:blipFill>
        <p:spPr>
          <a:xfrm rot="21600000">
            <a:off x="5107381" y="519315"/>
            <a:ext cx="1694954" cy="446608"/>
          </a:xfrm>
          <a:prstGeom prst="rect">
            <a:avLst/>
          </a:prstGeom>
        </p:spPr>
      </p:pic>
      <p:sp>
        <p:nvSpPr>
          <p:cNvPr id="248" name="textbox 248"/>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49" name="picture 249"/>
          <p:cNvPicPr>
            <a:picLocks noChangeAspect="1"/>
          </p:cNvPicPr>
          <p:nvPr/>
        </p:nvPicPr>
        <p:blipFill>
          <a:blip r:embed="rId5"/>
          <a:stretch>
            <a:fillRect/>
          </a:stretch>
        </p:blipFill>
        <p:spPr>
          <a:xfrm rot="21600000">
            <a:off x="530352" y="408431"/>
            <a:ext cx="774191" cy="690372"/>
          </a:xfrm>
          <a:prstGeom prst="rect">
            <a:avLst/>
          </a:prstGeom>
        </p:spPr>
      </p:pic>
      <p:sp>
        <p:nvSpPr>
          <p:cNvPr id="250" name="textbox 250"/>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sp>
        <p:nvSpPr>
          <p:cNvPr id="251" name="textbox 251"/>
          <p:cNvSpPr/>
          <p:nvPr/>
        </p:nvSpPr>
        <p:spPr>
          <a:xfrm>
            <a:off x="1013612" y="5389740"/>
            <a:ext cx="1320800" cy="355600"/>
          </a:xfrm>
          <a:prstGeom prst="rect">
            <a:avLst/>
          </a:prstGeom>
        </p:spPr>
        <p:txBody>
          <a:bodyPr vert="horz" wrap="square" lIns="0" tIns="0" rIns="0" bIns="0"/>
          <a:lstStyle/>
          <a:p>
            <a:pPr algn="l" rtl="0" eaLnBrk="0">
              <a:lnSpc>
                <a:spcPct val="88058"/>
              </a:lnSpc>
              <a:tabLst/>
            </a:pPr>
            <a:endParaRPr lang="Arial" altLang="Arial" sz="100" dirty="0"/>
          </a:p>
          <a:p>
            <a:pPr marL="12700" algn="l" rtl="0" eaLnBrk="0">
              <a:lnSpc>
                <a:spcPct val="94000"/>
              </a:lnSpc>
              <a:tabLst/>
            </a:pPr>
            <a:r>
              <a:rPr sz="2300" spc="110" dirty="0">
                <a:solidFill>
                  <a:srgbClr val="000000">
                    <a:alpha val="100000"/>
                  </a:srgbClr>
                </a:solidFill>
                <a:latin typeface="SimSun"/>
                <a:ea typeface="SimSun"/>
                <a:cs typeface="SimSun"/>
              </a:rPr>
              <a:t>入</a:t>
            </a:r>
            <a:r>
              <a:rPr sz="2600" spc="0" dirty="0" baseline="-14023">
                <a:solidFill>
                  <a:srgbClr val="000000">
                    <a:alpha val="100000"/>
                  </a:srgbClr>
                </a:solidFill>
                <a:latin typeface="SimSun"/>
                <a:ea typeface="SimSun"/>
                <a:cs typeface="SimSun"/>
              </a:rPr>
              <a:t>max</a:t>
            </a:r>
            <a:r>
              <a:rPr sz="1600" spc="110" dirty="0">
                <a:solidFill>
                  <a:srgbClr val="000000">
                    <a:alpha val="100000"/>
                  </a:srgbClr>
                </a:solidFill>
                <a:latin typeface="SimSun"/>
                <a:ea typeface="SimSun"/>
                <a:cs typeface="SimSun"/>
              </a:rPr>
              <a:t> </a:t>
            </a:r>
            <a:r>
              <a:rPr sz="2300" spc="110" dirty="0">
                <a:solidFill>
                  <a:srgbClr val="000000">
                    <a:alpha val="100000"/>
                  </a:srgbClr>
                </a:solidFill>
                <a:latin typeface="SimSun"/>
                <a:ea typeface="SimSun"/>
                <a:cs typeface="SimSun"/>
              </a:rPr>
              <a:t>&gt;</a:t>
            </a:r>
            <a:r>
              <a:rPr sz="2300" spc="110" dirty="0">
                <a:solidFill>
                  <a:srgbClr val="000000">
                    <a:alpha val="100000"/>
                  </a:srgbClr>
                </a:solidFill>
                <a:latin typeface="SimSun"/>
                <a:ea typeface="SimSun"/>
                <a:cs typeface="SimSun"/>
              </a:rPr>
              <a:t> </a:t>
            </a:r>
            <a:r>
              <a:rPr sz="2300" spc="0" dirty="0">
                <a:solidFill>
                  <a:srgbClr val="000000">
                    <a:alpha val="100000"/>
                  </a:srgbClr>
                </a:solidFill>
                <a:latin typeface="SimSun"/>
                <a:ea typeface="SimSun"/>
                <a:cs typeface="SimSun"/>
              </a:rPr>
              <a:t>n</a:t>
            </a:r>
            <a:r>
              <a:rPr sz="2300" spc="90" dirty="0">
                <a:solidFill>
                  <a:srgbClr val="000000">
                    <a:alpha val="100000"/>
                  </a:srgbClr>
                </a:solidFill>
                <a:latin typeface="Segoe Print"/>
                <a:ea typeface="Segoe Print"/>
                <a:cs typeface="Segoe Print"/>
              </a:rPr>
              <a:t>.</a:t>
            </a:r>
            <a:endParaRPr lang="Segoe Print" altLang="Segoe Print" sz="23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box 252"/>
          <p:cNvSpPr/>
          <p:nvPr/>
        </p:nvSpPr>
        <p:spPr>
          <a:xfrm>
            <a:off x="1928317" y="4679886"/>
            <a:ext cx="10098405" cy="206057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110" dirty="0">
                <a:solidFill>
                  <a:srgbClr val="000000">
                    <a:alpha val="100000"/>
                  </a:srgbClr>
                </a:solidFill>
                <a:latin typeface="DengXian"/>
                <a:ea typeface="DengXian"/>
                <a:cs typeface="DengXian"/>
              </a:rPr>
              <a:t>③计算一致性比例</a:t>
            </a:r>
            <a:r>
              <a:rPr sz="2300" spc="0" dirty="0">
                <a:solidFill>
                  <a:srgbClr val="000000">
                    <a:alpha val="100000"/>
                  </a:srgbClr>
                </a:solidFill>
                <a:latin typeface="DengXian"/>
                <a:ea typeface="DengXian"/>
                <a:cs typeface="DengXian"/>
              </a:rPr>
              <a:t>CR</a:t>
            </a:r>
            <a:r>
              <a:rPr sz="2300" spc="40" dirty="0">
                <a:solidFill>
                  <a:srgbClr val="000000">
                    <a:alpha val="100000"/>
                  </a:srgbClr>
                </a:solidFill>
                <a:latin typeface="DengXian"/>
                <a:ea typeface="DengXian"/>
                <a:cs typeface="DengXian"/>
              </a:rPr>
              <a:t>:</a:t>
            </a:r>
            <a:endParaRPr lang="DengXian" altLang="DengXian" sz="2300" dirty="0"/>
          </a:p>
          <a:p>
            <a:pPr algn="l" rtl="0" eaLnBrk="0">
              <a:lnSpc>
                <a:spcPct val="120000"/>
              </a:lnSpc>
              <a:tabLst/>
            </a:pPr>
            <a:endParaRPr lang="Arial" altLang="Arial" sz="1000" dirty="0"/>
          </a:p>
          <a:p>
            <a:pPr marL="3645433" algn="l" rtl="0" eaLnBrk="0">
              <a:lnSpc>
                <a:spcPct val="79000"/>
              </a:lnSpc>
              <a:spcBef>
                <a:spcPts val="701"/>
              </a:spcBef>
              <a:tabLst/>
            </a:pPr>
            <a:r>
              <a:rPr sz="2300" spc="-50" dirty="0">
                <a:solidFill>
                  <a:srgbClr val="000000">
                    <a:alpha val="100000"/>
                  </a:srgbClr>
                </a:solidFill>
                <a:latin typeface="Microsoft YaHei"/>
                <a:ea typeface="Microsoft YaHei"/>
                <a:cs typeface="Microsoft YaHei"/>
              </a:rPr>
              <a:t>C</a:t>
            </a:r>
            <a:r>
              <a:rPr sz="2300" spc="-20" dirty="0">
                <a:solidFill>
                  <a:srgbClr val="000000">
                    <a:alpha val="100000"/>
                  </a:srgbClr>
                </a:solidFill>
                <a:latin typeface="Microsoft YaHei"/>
                <a:ea typeface="Microsoft YaHei"/>
                <a:cs typeface="Microsoft YaHei"/>
              </a:rPr>
              <a:t>R</a:t>
            </a:r>
            <a:r>
              <a:rPr sz="2300" spc="-50" dirty="0">
                <a:solidFill>
                  <a:srgbClr val="000000">
                    <a:alpha val="100000"/>
                  </a:srgbClr>
                </a:solidFill>
                <a:latin typeface="Microsoft YaHei"/>
                <a:ea typeface="Microsoft YaHei"/>
                <a:cs typeface="Microsoft YaHei"/>
              </a:rPr>
              <a:t> </a:t>
            </a:r>
            <a:r>
              <a:rPr sz="2300" spc="-50" dirty="0">
                <a:solidFill>
                  <a:srgbClr val="000000">
                    <a:alpha val="100000"/>
                  </a:srgbClr>
                </a:solidFill>
                <a:latin typeface="Microsoft YaHei"/>
                <a:ea typeface="Microsoft YaHei"/>
                <a:cs typeface="Microsoft YaHei"/>
              </a:rPr>
              <a:t>=</a:t>
            </a:r>
            <a:r>
              <a:rPr sz="2300" spc="0" dirty="0">
                <a:solidFill>
                  <a:srgbClr val="000000">
                    <a:alpha val="100000"/>
                  </a:srgbClr>
                </a:solidFill>
                <a:latin typeface="Microsoft YaHei"/>
                <a:ea typeface="Microsoft YaHei"/>
                <a:cs typeface="Microsoft YaHei"/>
              </a:rPr>
              <a:t> </a:t>
            </a:r>
            <a:endParaRPr lang="Microsoft YaHei" altLang="Microsoft YaHei" sz="2300" dirty="0"/>
          </a:p>
          <a:p>
            <a:pPr marL="25806" indent="-2133" algn="l" rtl="0" eaLnBrk="0">
              <a:lnSpc>
                <a:spcPct val="109000"/>
              </a:lnSpc>
              <a:spcBef>
                <a:spcPts val="648"/>
              </a:spcBef>
              <a:tabLst/>
            </a:pPr>
            <a:r>
              <a:rPr sz="2300" spc="30" dirty="0">
                <a:solidFill>
                  <a:srgbClr val="000000">
                    <a:alpha val="100000"/>
                  </a:srgbClr>
                </a:solidFill>
                <a:latin typeface="DengXian"/>
                <a:ea typeface="DengXian"/>
                <a:cs typeface="DengXian"/>
              </a:rPr>
              <a:t>若</a:t>
            </a:r>
            <a:r>
              <a:rPr sz="2300" spc="0" dirty="0">
                <a:solidFill>
                  <a:srgbClr val="000000">
                    <a:alpha val="100000"/>
                  </a:srgbClr>
                </a:solidFill>
                <a:latin typeface="DengXian"/>
                <a:ea typeface="DengXian"/>
                <a:cs typeface="DengXian"/>
              </a:rPr>
              <a:t>CR</a:t>
            </a:r>
            <a:r>
              <a:rPr sz="2300" spc="30" dirty="0">
                <a:solidFill>
                  <a:srgbClr val="000000">
                    <a:alpha val="100000"/>
                  </a:srgbClr>
                </a:solidFill>
                <a:latin typeface="DengXian"/>
                <a:ea typeface="DengXian"/>
                <a:cs typeface="DengXian"/>
              </a:rPr>
              <a:t>&lt;0.1,则可认为判断矩阵的一致性可以接受；</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否则要对判</a:t>
            </a:r>
            <a:r>
              <a:rPr sz="2300" spc="10" dirty="0">
                <a:solidFill>
                  <a:srgbClr val="000000">
                    <a:alpha val="100000"/>
                  </a:srgbClr>
                </a:solidFill>
                <a:latin typeface="DengXian"/>
                <a:ea typeface="DengXian"/>
                <a:cs typeface="DengXian"/>
              </a:rPr>
              <a:t>断</a:t>
            </a:r>
            <a:r>
              <a:rPr sz="2300" spc="0" dirty="0">
                <a:solidFill>
                  <a:srgbClr val="000000">
                    <a:alpha val="100000"/>
                  </a:srgbClr>
                </a:solidFill>
                <a:latin typeface="DengXian"/>
                <a:ea typeface="DengXian"/>
                <a:cs typeface="DengXian"/>
              </a:rPr>
              <a:t>矩阵</a:t>
            </a:r>
            <a:r>
              <a:rPr sz="2300" spc="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正</a:t>
            </a:r>
            <a:r>
              <a:rPr sz="2300" spc="-10" dirty="0">
                <a:solidFill>
                  <a:srgbClr val="000000">
                    <a:alpha val="100000"/>
                  </a:srgbClr>
                </a:solidFill>
                <a:latin typeface="DengXian"/>
                <a:ea typeface="DengXian"/>
                <a:cs typeface="DengXian"/>
              </a:rPr>
              <a:t>。</a:t>
            </a:r>
            <a:endParaRPr lang="DengXian" altLang="DengXian" sz="2300" dirty="0"/>
          </a:p>
          <a:p>
            <a:pPr algn="r" rtl="0" eaLnBrk="0">
              <a:lnSpc>
                <a:spcPct val="91000"/>
              </a:lnSpc>
              <a:spcBef>
                <a:spcPts val="288"/>
              </a:spcBef>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53" name="picture 253"/>
          <p:cNvPicPr>
            <a:picLocks noChangeAspect="1"/>
          </p:cNvPicPr>
          <p:nvPr/>
        </p:nvPicPr>
        <p:blipFill>
          <a:blip r:embed="rId2"/>
          <a:stretch>
            <a:fillRect/>
          </a:stretch>
        </p:blipFill>
        <p:spPr>
          <a:xfrm rot="21600000">
            <a:off x="6326703" y="5105412"/>
            <a:ext cx="309879" cy="637285"/>
          </a:xfrm>
          <a:prstGeom prst="rect">
            <a:avLst/>
          </a:prstGeom>
        </p:spPr>
      </p:pic>
      <p:pic>
        <p:nvPicPr>
          <p:cNvPr id="254" name="picture 254"/>
          <p:cNvPicPr>
            <a:picLocks noChangeAspect="1"/>
          </p:cNvPicPr>
          <p:nvPr/>
        </p:nvPicPr>
        <p:blipFill>
          <a:blip r:embed="rId3"/>
          <a:stretch>
            <a:fillRect/>
          </a:stretch>
        </p:blipFill>
        <p:spPr>
          <a:xfrm rot="21600000">
            <a:off x="530352" y="408431"/>
            <a:ext cx="774191" cy="690372"/>
          </a:xfrm>
          <a:prstGeom prst="rect">
            <a:avLst/>
          </a:prstGeom>
        </p:spPr>
      </p:pic>
      <p:sp>
        <p:nvSpPr>
          <p:cNvPr id="255" name="textbox 255"/>
          <p:cNvSpPr/>
          <p:nvPr/>
        </p:nvSpPr>
        <p:spPr>
          <a:xfrm>
            <a:off x="1025499" y="621042"/>
            <a:ext cx="6675755" cy="2128520"/>
          </a:xfrm>
          <a:prstGeom prst="rect">
            <a:avLst/>
          </a:prstGeom>
        </p:spPr>
        <p:txBody>
          <a:bodyPr vert="horz" wrap="square" lIns="0" tIns="0" rIns="0" bIns="0"/>
          <a:lstStyle/>
          <a:p>
            <a:pPr algn="l" rtl="0" eaLnBrk="0">
              <a:lnSpc>
                <a:spcPct val="91025"/>
              </a:lnSpc>
              <a:tabLst/>
            </a:pPr>
            <a:endParaRPr lang="Arial" altLang="Arial" sz="100" dirty="0"/>
          </a:p>
          <a:p>
            <a:pPr marL="215722"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a:p>
            <a:pPr marL="16662" algn="l" rtl="0" eaLnBrk="0">
              <a:lnSpc>
                <a:spcPts val="2887"/>
              </a:lnSpc>
              <a:spcBef>
                <a:spcPts val="1330"/>
              </a:spcBef>
              <a:tabLst/>
            </a:pPr>
            <a:r>
              <a:rPr sz="2300" spc="60" dirty="0">
                <a:solidFill>
                  <a:srgbClr val="0070C0">
                    <a:alpha val="100000"/>
                  </a:srgbClr>
                </a:solidFill>
                <a:latin typeface="DengXian"/>
                <a:ea typeface="DengXian"/>
                <a:cs typeface="DengXian"/>
              </a:rPr>
              <a:t>一致性检验</a:t>
            </a:r>
            <a:r>
              <a:rPr sz="2300" spc="50" dirty="0">
                <a:solidFill>
                  <a:srgbClr val="0070C0">
                    <a:alpha val="100000"/>
                  </a:srgbClr>
                </a:solidFill>
                <a:latin typeface="DengXian"/>
                <a:ea typeface="DengXian"/>
                <a:cs typeface="DengXian"/>
              </a:rPr>
              <a:t>：</a:t>
            </a:r>
            <a:endParaRPr lang="DengXian" altLang="DengXian" sz="2300" dirty="0"/>
          </a:p>
          <a:p>
            <a:pPr marL="12700" algn="l" rtl="0" eaLnBrk="0">
              <a:lnSpc>
                <a:spcPts val="2879"/>
              </a:lnSpc>
              <a:tabLst/>
            </a:pPr>
            <a:r>
              <a:rPr sz="2300" spc="-30" dirty="0">
                <a:solidFill>
                  <a:srgbClr val="000000">
                    <a:alpha val="100000"/>
                  </a:srgbClr>
                </a:solidFill>
                <a:latin typeface="DengXian"/>
                <a:ea typeface="DengXian"/>
                <a:cs typeface="DengXian"/>
              </a:rPr>
              <a:t>原理：</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检验判断矩阵与一致矩阵是否有太大差</a:t>
            </a:r>
            <a:r>
              <a:rPr sz="2300" spc="-20" dirty="0">
                <a:solidFill>
                  <a:srgbClr val="000000">
                    <a:alpha val="100000"/>
                  </a:srgbClr>
                </a:solidFill>
                <a:latin typeface="DengXian"/>
                <a:ea typeface="DengXian"/>
                <a:cs typeface="DengXian"/>
              </a:rPr>
              <a:t>别</a:t>
            </a:r>
            <a:r>
              <a:rPr sz="2300" spc="0" dirty="0">
                <a:solidFill>
                  <a:srgbClr val="000000">
                    <a:alpha val="100000"/>
                  </a:srgbClr>
                </a:solidFill>
                <a:latin typeface="DengXian"/>
                <a:ea typeface="DengXian"/>
                <a:cs typeface="DengXian"/>
              </a:rPr>
              <a:t>。</a:t>
            </a:r>
            <a:endParaRPr lang="DengXian" altLang="DengXian" sz="2300" dirty="0"/>
          </a:p>
          <a:p>
            <a:pPr marL="14528" algn="l" rtl="0" eaLnBrk="0">
              <a:lnSpc>
                <a:spcPts val="2887"/>
              </a:lnSpc>
              <a:tabLst/>
            </a:pPr>
            <a:r>
              <a:rPr sz="2300" spc="-20" dirty="0">
                <a:solidFill>
                  <a:srgbClr val="000000">
                    <a:alpha val="100000"/>
                  </a:srgbClr>
                </a:solidFill>
                <a:latin typeface="DengXian"/>
                <a:ea typeface="DengXian"/>
                <a:cs typeface="DengXian"/>
              </a:rPr>
              <a:t>步骤：</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①计算一</a:t>
            </a:r>
            <a:r>
              <a:rPr sz="2300" spc="0" dirty="0">
                <a:solidFill>
                  <a:srgbClr val="000000">
                    <a:alpha val="100000"/>
                  </a:srgbClr>
                </a:solidFill>
                <a:latin typeface="DengXian"/>
                <a:ea typeface="DengXian"/>
                <a:cs typeface="DengXian"/>
              </a:rPr>
              <a:t>致性指标CI:</a:t>
            </a:r>
            <a:endParaRPr lang="DengXian" altLang="DengXian" sz="2300" dirty="0"/>
          </a:p>
          <a:p>
            <a:pPr algn="l" rtl="0" eaLnBrk="0">
              <a:lnSpc>
                <a:spcPct val="137000"/>
              </a:lnSpc>
              <a:tabLst/>
            </a:pPr>
            <a:endParaRPr lang="Arial" altLang="Arial" sz="1000" dirty="0"/>
          </a:p>
          <a:p>
            <a:pPr algn="l" rtl="0" eaLnBrk="0">
              <a:lnSpc>
                <a:spcPct val="116000"/>
              </a:lnSpc>
              <a:tabLst/>
            </a:pPr>
            <a:endParaRPr lang="Arial" altLang="Arial" sz="500" dirty="0"/>
          </a:p>
          <a:p>
            <a:pPr marL="4148836" algn="l" rtl="0" eaLnBrk="0">
              <a:lnSpc>
                <a:spcPct val="79000"/>
              </a:lnSpc>
              <a:spcBef>
                <a:spcPts val="2"/>
              </a:spcBef>
              <a:tabLst/>
            </a:pPr>
            <a:r>
              <a:rPr sz="2300" spc="0" dirty="0">
                <a:solidFill>
                  <a:srgbClr val="000000">
                    <a:alpha val="100000"/>
                  </a:srgbClr>
                </a:solidFill>
                <a:latin typeface="Microsoft YaHei"/>
                <a:ea typeface="Microsoft YaHei"/>
                <a:cs typeface="Microsoft YaHei"/>
              </a:rPr>
              <a:t>CI</a:t>
            </a:r>
            <a:r>
              <a:rPr sz="2300" spc="70" dirty="0">
                <a:solidFill>
                  <a:srgbClr val="000000">
                    <a:alpha val="100000"/>
                  </a:srgbClr>
                </a:solidFill>
                <a:latin typeface="Microsoft YaHei"/>
                <a:ea typeface="Microsoft YaHei"/>
                <a:cs typeface="Microsoft YaHei"/>
              </a:rPr>
              <a:t> </a:t>
            </a:r>
            <a:r>
              <a:rPr sz="2300" spc="60" dirty="0">
                <a:solidFill>
                  <a:srgbClr val="000000">
                    <a:alpha val="100000"/>
                  </a:srgbClr>
                </a:solidFill>
                <a:latin typeface="Microsoft YaHei"/>
                <a:ea typeface="Microsoft YaHei"/>
                <a:cs typeface="Microsoft YaHei"/>
              </a:rPr>
              <a:t>=</a:t>
            </a:r>
            <a:endParaRPr lang="Microsoft YaHei" altLang="Microsoft YaHei" sz="2300" dirty="0"/>
          </a:p>
        </p:txBody>
      </p:sp>
      <p:pic>
        <p:nvPicPr>
          <p:cNvPr id="256" name="picture 256"/>
          <p:cNvPicPr>
            <a:picLocks noChangeAspect="1"/>
          </p:cNvPicPr>
          <p:nvPr/>
        </p:nvPicPr>
        <p:blipFill>
          <a:blip r:embed="rId4"/>
          <a:stretch>
            <a:fillRect/>
          </a:stretch>
        </p:blipFill>
        <p:spPr>
          <a:xfrm rot="21600000">
            <a:off x="1905000" y="3404615"/>
            <a:ext cx="8107680" cy="1190244"/>
          </a:xfrm>
          <a:prstGeom prst="rect">
            <a:avLst/>
          </a:prstGeom>
        </p:spPr>
      </p:pic>
      <p:grpSp>
        <p:nvGrpSpPr>
          <p:cNvPr id="34" name="group 34"/>
          <p:cNvGrpSpPr/>
          <p:nvPr/>
        </p:nvGrpSpPr>
        <p:grpSpPr>
          <a:xfrm rot="21600000">
            <a:off x="0" y="5804458"/>
            <a:ext cx="1938578" cy="1053541"/>
            <a:chOff x="0" y="0"/>
            <a:chExt cx="1938578" cy="1053541"/>
          </a:xfrm>
        </p:grpSpPr>
        <p:pic>
          <p:nvPicPr>
            <p:cNvPr id="257" name="picture 257"/>
            <p:cNvPicPr>
              <a:picLocks noChangeAspect="1"/>
            </p:cNvPicPr>
            <p:nvPr/>
          </p:nvPicPr>
          <p:blipFill>
            <a:blip r:embed="rId5"/>
            <a:stretch>
              <a:fillRect/>
            </a:stretch>
          </p:blipFill>
          <p:spPr>
            <a:xfrm rot="21600000">
              <a:off x="0" y="0"/>
              <a:ext cx="1919884" cy="1053541"/>
            </a:xfrm>
            <a:prstGeom prst="rect">
              <a:avLst/>
            </a:prstGeom>
          </p:spPr>
        </p:pic>
        <p:sp>
          <p:nvSpPr>
            <p:cNvPr id="258" name="textbox 258"/>
            <p:cNvSpPr/>
            <p:nvPr/>
          </p:nvSpPr>
          <p:spPr>
            <a:xfrm>
              <a:off x="-12700" y="-12700"/>
              <a:ext cx="1964054" cy="1102360"/>
            </a:xfrm>
            <a:prstGeom prst="rect">
              <a:avLst/>
            </a:prstGeom>
          </p:spPr>
          <p:txBody>
            <a:bodyPr vert="horz" wrap="square" lIns="0" tIns="0" rIns="0" bIns="0"/>
            <a:lstStyle/>
            <a:p>
              <a:pPr algn="l" rtl="0" eaLnBrk="0">
                <a:lnSpc>
                  <a:spcPct val="112000"/>
                </a:lnSpc>
                <a:tabLst/>
              </a:pPr>
              <a:endParaRPr lang="Arial" altLang="Arial" sz="1000" dirty="0"/>
            </a:p>
            <a:p>
              <a:pPr algn="l" rtl="0" eaLnBrk="0">
                <a:lnSpc>
                  <a:spcPct val="113000"/>
                </a:lnSpc>
                <a:tabLst/>
              </a:pPr>
              <a:endParaRPr lang="Arial" altLang="Arial" sz="1000" dirty="0"/>
            </a:p>
            <a:p>
              <a:pPr algn="l" rtl="0" eaLnBrk="0">
                <a:lnSpc>
                  <a:spcPct val="7611"/>
                </a:lnSpc>
                <a:tabLst/>
              </a:pPr>
              <a:endParaRPr lang="Arial" altLang="Arial" sz="100" dirty="0"/>
            </a:p>
            <a:p>
              <a:pPr algn="r" rtl="0" eaLnBrk="0">
                <a:lnSpc>
                  <a:spcPct val="90000"/>
                </a:lnSpc>
                <a:tabLst/>
              </a:pPr>
              <a:r>
                <a:rPr sz="2300" spc="60" dirty="0">
                  <a:solidFill>
                    <a:srgbClr val="000000">
                      <a:alpha val="100000"/>
                    </a:srgbClr>
                  </a:solidFill>
                  <a:latin typeface="DengXian"/>
                  <a:ea typeface="DengXian"/>
                  <a:cs typeface="DengXian"/>
                </a:rPr>
                <a:t>进行</a:t>
              </a:r>
              <a:r>
                <a:rPr sz="2300" spc="50" dirty="0">
                  <a:solidFill>
                    <a:srgbClr val="000000">
                      <a:alpha val="100000"/>
                    </a:srgbClr>
                  </a:solidFill>
                  <a:latin typeface="DengXian"/>
                  <a:ea typeface="DengXian"/>
                  <a:cs typeface="DengXian"/>
                </a:rPr>
                <a:t>修</a:t>
              </a:r>
              <a:endParaRPr lang="DengXian" altLang="DengXian" sz="2300" dirty="0"/>
            </a:p>
          </p:txBody>
        </p:sp>
      </p:grpSp>
      <p:sp>
        <p:nvSpPr>
          <p:cNvPr id="259" name="textbox 259"/>
          <p:cNvSpPr/>
          <p:nvPr/>
        </p:nvSpPr>
        <p:spPr>
          <a:xfrm>
            <a:off x="5838977" y="1721192"/>
            <a:ext cx="1210944" cy="984885"/>
          </a:xfrm>
          <a:prstGeom prst="rect">
            <a:avLst/>
          </a:prstGeom>
        </p:spPr>
        <p:txBody>
          <a:bodyPr vert="horz" wrap="square" lIns="0" tIns="0" rIns="0" bIns="0"/>
          <a:lstStyle/>
          <a:p>
            <a:pPr algn="l" rtl="0" eaLnBrk="0">
              <a:lnSpc>
                <a:spcPct val="83261"/>
              </a:lnSpc>
              <a:tabLst/>
            </a:pPr>
            <a:endParaRPr lang="Arial" altLang="Arial" sz="100" dirty="0"/>
          </a:p>
          <a:p>
            <a:pPr marL="12700" algn="l" rtl="0" eaLnBrk="0">
              <a:lnSpc>
                <a:spcPct val="273000"/>
              </a:lnSpc>
              <a:tabLst/>
            </a:pPr>
            <a:r>
              <a:rPr sz="3500" spc="-40" dirty="0" u="sng" baseline="13394">
                <a:solidFill>
                  <a:srgbClr val="000000">
                    <a:alpha val="100000"/>
                  </a:srgbClr>
                </a:solidFill>
                <a:latin typeface="Microsoft YaHei"/>
                <a:ea typeface="Microsoft YaHei"/>
                <a:cs typeface="Microsoft YaHei"/>
              </a:rPr>
              <a:t>入</a:t>
            </a:r>
            <a:r>
              <a:rPr sz="1600" spc="-40" dirty="0" u="sng">
                <a:solidFill>
                  <a:srgbClr val="000000">
                    <a:alpha val="100000"/>
                  </a:srgbClr>
                </a:solidFill>
                <a:latin typeface="Microsoft YaHei"/>
                <a:ea typeface="Microsoft YaHei"/>
                <a:cs typeface="Microsoft YaHei"/>
              </a:rPr>
              <a:t>ma</a:t>
            </a:r>
            <a:r>
              <a:rPr sz="1600" spc="-20" dirty="0" u="sng">
                <a:solidFill>
                  <a:srgbClr val="000000">
                    <a:alpha val="100000"/>
                  </a:srgbClr>
                </a:solidFill>
                <a:latin typeface="Microsoft YaHei"/>
                <a:ea typeface="Microsoft YaHei"/>
                <a:cs typeface="Microsoft YaHei"/>
              </a:rPr>
              <a:t>x</a:t>
            </a:r>
            <a:r>
              <a:rPr sz="1600" spc="-40" dirty="0" u="sng">
                <a:solidFill>
                  <a:srgbClr val="000000">
                    <a:alpha val="100000"/>
                  </a:srgbClr>
                </a:solidFill>
                <a:latin typeface="Microsoft YaHei"/>
                <a:ea typeface="Microsoft YaHei"/>
                <a:cs typeface="Microsoft YaHei"/>
              </a:rPr>
              <a:t> </a:t>
            </a:r>
            <a:r>
              <a:rPr sz="3500" spc="-40" dirty="0" u="sng" baseline="13394">
                <a:solidFill>
                  <a:srgbClr val="000000">
                    <a:alpha val="100000"/>
                  </a:srgbClr>
                </a:solidFill>
                <a:latin typeface="Microsoft YaHei"/>
                <a:ea typeface="Microsoft YaHei"/>
                <a:cs typeface="Microsoft YaHei"/>
              </a:rPr>
              <a:t>−</a:t>
            </a:r>
            <a:r>
              <a:rPr sz="2200" spc="-40" dirty="0" u="sng">
                <a:solidFill>
                  <a:srgbClr val="000000">
                    <a:alpha val="100000"/>
                  </a:srgbClr>
                </a:solidFill>
                <a:latin typeface="Microsoft YaHei"/>
                <a:ea typeface="Microsoft YaHei"/>
                <a:cs typeface="Microsoft YaHei"/>
              </a:rPr>
              <a:t> </a:t>
            </a:r>
            <a:r>
              <a:rPr sz="3500" spc="0" dirty="0" u="sng" baseline="13394">
                <a:solidFill>
                  <a:srgbClr val="000000">
                    <a:alpha val="100000"/>
                  </a:srgbClr>
                </a:solidFill>
                <a:latin typeface="Microsoft YaHei"/>
                <a:ea typeface="Microsoft YaHei"/>
                <a:cs typeface="Microsoft YaHei"/>
              </a:rPr>
              <a:t>n</a:t>
            </a:r>
            <a:endParaRPr lang="Microsoft YaHei" altLang="Microsoft YaHei" sz="2275" dirty="0"/>
          </a:p>
        </p:txBody>
      </p:sp>
      <p:sp>
        <p:nvSpPr>
          <p:cNvPr id="260" name="textbox 260"/>
          <p:cNvSpPr/>
          <p:nvPr/>
        </p:nvSpPr>
        <p:spPr>
          <a:xfrm>
            <a:off x="6079896" y="2154897"/>
            <a:ext cx="730250" cy="93345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7147"/>
              </a:lnSpc>
              <a:tabLst/>
            </a:pPr>
            <a:r>
              <a:rPr sz="2300" spc="-50" dirty="0">
                <a:solidFill>
                  <a:srgbClr val="000000">
                    <a:alpha val="100000"/>
                  </a:srgbClr>
                </a:solidFill>
                <a:latin typeface="Microsoft YaHei"/>
                <a:ea typeface="Microsoft YaHei"/>
                <a:cs typeface="Microsoft YaHei"/>
              </a:rPr>
              <a:t>n</a:t>
            </a:r>
            <a:r>
              <a:rPr sz="2300" spc="-60" dirty="0">
                <a:solidFill>
                  <a:srgbClr val="000000">
                    <a:alpha val="100000"/>
                  </a:srgbClr>
                </a:solidFill>
                <a:latin typeface="Microsoft YaHei"/>
                <a:ea typeface="Microsoft YaHei"/>
                <a:cs typeface="Microsoft YaHei"/>
              </a:rPr>
              <a:t> </a:t>
            </a:r>
            <a:r>
              <a:rPr sz="2300" spc="-60" dirty="0">
                <a:solidFill>
                  <a:srgbClr val="000000">
                    <a:alpha val="100000"/>
                  </a:srgbClr>
                </a:solidFill>
                <a:latin typeface="Microsoft YaHei"/>
                <a:ea typeface="Microsoft YaHei"/>
                <a:cs typeface="Microsoft YaHei"/>
              </a:rPr>
              <a:t>−</a:t>
            </a:r>
            <a:r>
              <a:rPr sz="2300" spc="-60" dirty="0">
                <a:solidFill>
                  <a:srgbClr val="000000">
                    <a:alpha val="100000"/>
                  </a:srgbClr>
                </a:solidFill>
                <a:latin typeface="Microsoft YaHei"/>
                <a:ea typeface="Microsoft YaHei"/>
                <a:cs typeface="Microsoft YaHei"/>
              </a:rPr>
              <a:t> </a:t>
            </a:r>
            <a:r>
              <a:rPr sz="2300" spc="-60" dirty="0">
                <a:solidFill>
                  <a:srgbClr val="000000">
                    <a:alpha val="100000"/>
                  </a:srgbClr>
                </a:solidFill>
                <a:latin typeface="Microsoft YaHei"/>
                <a:ea typeface="Microsoft YaHei"/>
                <a:cs typeface="Microsoft YaHei"/>
              </a:rPr>
              <a:t>1</a:t>
            </a:r>
            <a:endParaRPr lang="Microsoft YaHei" altLang="Microsoft YaHei" sz="2300" dirty="0"/>
          </a:p>
        </p:txBody>
      </p:sp>
      <p:sp>
        <p:nvSpPr>
          <p:cNvPr id="261" name="textbox 261"/>
          <p:cNvSpPr/>
          <p:nvPr/>
        </p:nvSpPr>
        <p:spPr>
          <a:xfrm>
            <a:off x="1928317" y="2851086"/>
            <a:ext cx="491362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100" dirty="0">
                <a:solidFill>
                  <a:srgbClr val="000000">
                    <a:alpha val="100000"/>
                  </a:srgbClr>
                </a:solidFill>
                <a:latin typeface="DengXian"/>
                <a:ea typeface="DengXian"/>
                <a:cs typeface="DengXian"/>
              </a:rPr>
              <a:t>②查找对应的平均随机一致性指标</a:t>
            </a:r>
            <a:r>
              <a:rPr sz="2300" spc="0" dirty="0">
                <a:solidFill>
                  <a:srgbClr val="000000">
                    <a:alpha val="100000"/>
                  </a:srgbClr>
                </a:solidFill>
                <a:latin typeface="DengXian"/>
                <a:ea typeface="DengXian"/>
                <a:cs typeface="DengXian"/>
              </a:rPr>
              <a:t>RI</a:t>
            </a:r>
            <a:r>
              <a:rPr sz="2300" spc="80" dirty="0">
                <a:solidFill>
                  <a:srgbClr val="000000">
                    <a:alpha val="100000"/>
                  </a:srgbClr>
                </a:solidFill>
                <a:latin typeface="DengXian"/>
                <a:ea typeface="DengXian"/>
                <a:cs typeface="DengXian"/>
              </a:rPr>
              <a:t>:</a:t>
            </a:r>
            <a:endParaRPr lang="DengXian" altLang="DengXian" sz="2300" dirty="0"/>
          </a:p>
        </p:txBody>
      </p:sp>
      <p:pic>
        <p:nvPicPr>
          <p:cNvPr id="262" name="picture 262"/>
          <p:cNvPicPr>
            <a:picLocks noChangeAspect="1"/>
          </p:cNvPicPr>
          <p:nvPr/>
        </p:nvPicPr>
        <p:blipFill>
          <a:blip r:embed="rId6"/>
          <a:stretch>
            <a:fillRect/>
          </a:stretch>
        </p:blipFill>
        <p:spPr>
          <a:xfrm rot="21600000">
            <a:off x="11027664" y="158495"/>
            <a:ext cx="1042416" cy="9448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 name="picture 263"/>
          <p:cNvPicPr>
            <a:picLocks noChangeAspect="1"/>
          </p:cNvPicPr>
          <p:nvPr/>
        </p:nvPicPr>
        <p:blipFill>
          <a:blip r:embed="rId2"/>
          <a:stretch>
            <a:fillRect/>
          </a:stretch>
        </p:blipFill>
        <p:spPr>
          <a:xfrm rot="21600000">
            <a:off x="0" y="5804458"/>
            <a:ext cx="1919884" cy="1053541"/>
          </a:xfrm>
          <a:prstGeom prst="rect">
            <a:avLst/>
          </a:prstGeom>
        </p:spPr>
      </p:pic>
      <p:sp>
        <p:nvSpPr>
          <p:cNvPr id="264" name="textbox 264"/>
          <p:cNvSpPr/>
          <p:nvPr/>
        </p:nvSpPr>
        <p:spPr>
          <a:xfrm>
            <a:off x="1398016" y="5118810"/>
            <a:ext cx="10628630" cy="1621789"/>
          </a:xfrm>
          <a:prstGeom prst="rect">
            <a:avLst/>
          </a:prstGeom>
        </p:spPr>
        <p:txBody>
          <a:bodyPr vert="horz" wrap="square" lIns="0" tIns="0" rIns="0" bIns="0"/>
          <a:lstStyle/>
          <a:p>
            <a:pPr algn="l" rtl="0" eaLnBrk="0">
              <a:lnSpc>
                <a:spcPct val="88528"/>
              </a:lnSpc>
              <a:tabLst/>
            </a:pPr>
            <a:endParaRPr lang="Arial" altLang="Arial" sz="100" dirty="0"/>
          </a:p>
          <a:p>
            <a:pPr marL="260121" algn="l" rtl="0" eaLnBrk="0">
              <a:lnSpc>
                <a:spcPct val="90000"/>
              </a:lnSpc>
              <a:tabLst/>
            </a:pPr>
            <a:r>
              <a:rPr sz="2300" spc="100" dirty="0">
                <a:solidFill>
                  <a:srgbClr val="000000">
                    <a:alpha val="100000"/>
                  </a:srgbClr>
                </a:solidFill>
                <a:latin typeface="DengXian"/>
                <a:ea typeface="DengXian"/>
                <a:cs typeface="DengXian"/>
              </a:rPr>
              <a:t>作者是通过多次蒙特卡罗模拟得到的最佳的方</a:t>
            </a:r>
            <a:r>
              <a:rPr sz="2300" spc="0" dirty="0">
                <a:solidFill>
                  <a:srgbClr val="000000">
                    <a:alpha val="100000"/>
                  </a:srgbClr>
                </a:solidFill>
                <a:latin typeface="DengXian"/>
                <a:ea typeface="DengXian"/>
                <a:cs typeface="DengXian"/>
              </a:rPr>
              <a:t>案。</a:t>
            </a:r>
            <a:endParaRPr lang="DengXian" altLang="DengXian" sz="2300" dirty="0"/>
          </a:p>
          <a:p>
            <a:pPr marL="12700" indent="247726" algn="l" rtl="0" eaLnBrk="0">
              <a:lnSpc>
                <a:spcPct val="104000"/>
              </a:lnSpc>
              <a:spcBef>
                <a:spcPts val="21"/>
              </a:spcBef>
              <a:tabLst/>
            </a:pPr>
            <a:r>
              <a:rPr sz="2300" spc="-40" dirty="0">
                <a:solidFill>
                  <a:srgbClr val="FF0000">
                    <a:alpha val="100000"/>
                  </a:srgbClr>
                </a:solidFill>
                <a:latin typeface="DengXian"/>
                <a:ea typeface="DengXian"/>
                <a:cs typeface="DengXian"/>
              </a:rPr>
              <a:t>注：</a:t>
            </a:r>
            <a:r>
              <a:rPr sz="2300" spc="-40" dirty="0">
                <a:solidFill>
                  <a:srgbClr val="FF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RI</a:t>
            </a:r>
            <a:r>
              <a:rPr sz="2300" spc="-40" dirty="0">
                <a:solidFill>
                  <a:srgbClr val="000000">
                    <a:alpha val="100000"/>
                  </a:srgbClr>
                </a:solidFill>
                <a:latin typeface="DengXian"/>
                <a:ea typeface="DengXian"/>
                <a:cs typeface="DengXian"/>
              </a:rPr>
              <a:t>我们只需要会查表就可以了，</a:t>
            </a:r>
            <a:r>
              <a:rPr sz="2300" spc="-4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如何得到并不</a:t>
            </a:r>
            <a:r>
              <a:rPr sz="2300" spc="-20" dirty="0">
                <a:solidFill>
                  <a:srgbClr val="000000">
                    <a:alpha val="100000"/>
                  </a:srgbClr>
                </a:solidFill>
                <a:latin typeface="DengXian"/>
                <a:ea typeface="DengXian"/>
                <a:cs typeface="DengXian"/>
              </a:rPr>
              <a:t>在</a:t>
            </a:r>
            <a:r>
              <a:rPr sz="2300" spc="0" dirty="0">
                <a:solidFill>
                  <a:srgbClr val="000000">
                    <a:alpha val="100000"/>
                  </a:srgbClr>
                </a:solidFill>
                <a:latin typeface="DengXian"/>
                <a:ea typeface="DengXian"/>
                <a:cs typeface="DengXian"/>
              </a:rPr>
              <a:t>我们探讨研</a:t>
            </a:r>
            <a:r>
              <a:rPr sz="2300" spc="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究范围之</a:t>
            </a:r>
            <a:r>
              <a:rPr sz="2300" spc="60" dirty="0">
                <a:solidFill>
                  <a:srgbClr val="000000">
                    <a:alpha val="100000"/>
                  </a:srgbClr>
                </a:solidFill>
                <a:latin typeface="DengXian"/>
                <a:ea typeface="DengXian"/>
                <a:cs typeface="DengXian"/>
              </a:rPr>
              <a:t>内</a:t>
            </a:r>
            <a:endParaRPr lang="DengXian" altLang="DengXian" sz="2300" dirty="0"/>
          </a:p>
          <a:p>
            <a:pPr algn="l" rtl="0" eaLnBrk="0">
              <a:lnSpc>
                <a:spcPct val="162000"/>
              </a:lnSpc>
              <a:tabLst/>
            </a:pPr>
            <a:endParaRPr lang="Arial" altLang="Arial" sz="1000" dirty="0"/>
          </a:p>
          <a:p>
            <a:pPr algn="l" rtl="0" eaLnBrk="0">
              <a:lnSpc>
                <a:spcPct val="107000"/>
              </a:lnSpc>
              <a:tabLst/>
            </a:pPr>
            <a:endParaRPr lang="Arial" altLang="Arial" sz="400" dirty="0"/>
          </a:p>
          <a:p>
            <a:pPr algn="r" rtl="0" eaLnBrk="0">
              <a:lnSpc>
                <a:spcPct val="91000"/>
              </a:lnSpc>
              <a:spcBef>
                <a:spcPts val="3"/>
              </a:spcBef>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65" name="picture 265"/>
          <p:cNvPicPr>
            <a:picLocks noChangeAspect="1"/>
          </p:cNvPicPr>
          <p:nvPr/>
        </p:nvPicPr>
        <p:blipFill>
          <a:blip r:embed="rId3"/>
          <a:stretch>
            <a:fillRect/>
          </a:stretch>
        </p:blipFill>
        <p:spPr>
          <a:xfrm rot="21600000">
            <a:off x="1655064" y="1181100"/>
            <a:ext cx="8107680" cy="1190244"/>
          </a:xfrm>
          <a:prstGeom prst="rect">
            <a:avLst/>
          </a:prstGeom>
        </p:spPr>
      </p:pic>
      <p:pic>
        <p:nvPicPr>
          <p:cNvPr id="266" name="picture 266"/>
          <p:cNvPicPr>
            <a:picLocks noChangeAspect="1"/>
          </p:cNvPicPr>
          <p:nvPr/>
        </p:nvPicPr>
        <p:blipFill>
          <a:blip r:embed="rId4"/>
          <a:stretch>
            <a:fillRect/>
          </a:stretch>
        </p:blipFill>
        <p:spPr>
          <a:xfrm rot="21600000">
            <a:off x="1655064" y="3035808"/>
            <a:ext cx="7406640" cy="1289303"/>
          </a:xfrm>
          <a:prstGeom prst="rect">
            <a:avLst/>
          </a:prstGeom>
        </p:spPr>
      </p:pic>
      <p:sp>
        <p:nvSpPr>
          <p:cNvPr id="267" name="textbox 267"/>
          <p:cNvSpPr/>
          <p:nvPr/>
        </p:nvSpPr>
        <p:spPr>
          <a:xfrm>
            <a:off x="1445691" y="4362856"/>
            <a:ext cx="7277734" cy="737234"/>
          </a:xfrm>
          <a:prstGeom prst="rect">
            <a:avLst/>
          </a:prstGeom>
        </p:spPr>
        <p:txBody>
          <a:bodyPr vert="horz" wrap="square" lIns="0" tIns="0" rIns="0" bIns="0"/>
          <a:lstStyle/>
          <a:p>
            <a:pPr algn="l" rtl="0" eaLnBrk="0">
              <a:lnSpc>
                <a:spcPct val="83341"/>
              </a:lnSpc>
              <a:tabLst/>
            </a:pPr>
            <a:endParaRPr lang="Arial" altLang="Arial" sz="100" dirty="0"/>
          </a:p>
          <a:p>
            <a:pPr marL="161925" algn="l" rtl="0" eaLnBrk="0">
              <a:lnSpc>
                <a:spcPts val="2802"/>
              </a:lnSpc>
              <a:tabLst/>
            </a:pPr>
            <a:r>
              <a:rPr sz="2300" spc="-50" dirty="0">
                <a:solidFill>
                  <a:srgbClr val="FF0000">
                    <a:alpha val="100000"/>
                  </a:srgbClr>
                </a:solidFill>
                <a:latin typeface="DengXian"/>
                <a:ea typeface="DengXian"/>
                <a:cs typeface="DengXian"/>
              </a:rPr>
              <a:t>(</a:t>
            </a:r>
            <a:r>
              <a:rPr sz="2300" spc="-50" dirty="0">
                <a:solidFill>
                  <a:srgbClr val="FF0000">
                    <a:alpha val="100000"/>
                  </a:srgbClr>
                </a:solidFill>
                <a:latin typeface="DengXian"/>
                <a:ea typeface="DengXian"/>
                <a:cs typeface="DengXian"/>
              </a:rPr>
              <a:t> </a:t>
            </a:r>
            <a:r>
              <a:rPr sz="2300" spc="-50" dirty="0">
                <a:solidFill>
                  <a:srgbClr val="FF0000">
                    <a:alpha val="100000"/>
                  </a:srgbClr>
                </a:solidFill>
                <a:latin typeface="Calibri"/>
                <a:ea typeface="Calibri"/>
                <a:cs typeface="Calibri"/>
              </a:rPr>
              <a:t>2</a:t>
            </a:r>
            <a:r>
              <a:rPr sz="2300" spc="-50" dirty="0">
                <a:solidFill>
                  <a:srgbClr val="FF0000">
                    <a:alpha val="100000"/>
                  </a:srgbClr>
                </a:solidFill>
                <a:latin typeface="Calibri"/>
                <a:ea typeface="Calibri"/>
                <a:cs typeface="Calibri"/>
              </a:rPr>
              <a:t> </a:t>
            </a:r>
            <a:r>
              <a:rPr sz="2300" spc="-50" dirty="0">
                <a:solidFill>
                  <a:srgbClr val="FF0000">
                    <a:alpha val="100000"/>
                  </a:srgbClr>
                </a:solidFill>
                <a:latin typeface="DengXian"/>
                <a:ea typeface="DengXian"/>
                <a:cs typeface="DengXian"/>
              </a:rPr>
              <a:t>)</a:t>
            </a:r>
            <a:r>
              <a:rPr sz="2300" spc="-50" dirty="0">
                <a:solidFill>
                  <a:srgbClr val="FF0000">
                    <a:alpha val="100000"/>
                  </a:srgbClr>
                </a:solidFill>
                <a:latin typeface="DengXian"/>
                <a:ea typeface="DengXian"/>
                <a:cs typeface="DengXian"/>
              </a:rPr>
              <a:t>  </a:t>
            </a:r>
            <a:r>
              <a:rPr sz="2300" spc="-50" dirty="0">
                <a:solidFill>
                  <a:srgbClr val="FF0000">
                    <a:alpha val="100000"/>
                  </a:srgbClr>
                </a:solidFill>
                <a:latin typeface="DengXian"/>
                <a:ea typeface="DengXian"/>
                <a:cs typeface="DengXian"/>
              </a:rPr>
              <a:t>为什么要这样构造</a:t>
            </a:r>
            <a:r>
              <a:rPr sz="2300" spc="0" dirty="0">
                <a:solidFill>
                  <a:srgbClr val="FF0000">
                    <a:alpha val="100000"/>
                  </a:srgbClr>
                </a:solidFill>
                <a:latin typeface="Calibri"/>
                <a:ea typeface="Calibri"/>
                <a:cs typeface="Calibri"/>
              </a:rPr>
              <a:t>CI</a:t>
            </a:r>
            <a:r>
              <a:rPr sz="2300" spc="-50" dirty="0">
                <a:solidFill>
                  <a:srgbClr val="FF0000">
                    <a:alpha val="100000"/>
                  </a:srgbClr>
                </a:solidFill>
                <a:latin typeface="DengXian"/>
                <a:ea typeface="DengXian"/>
                <a:cs typeface="DengXian"/>
              </a:rPr>
              <a:t>，</a:t>
            </a:r>
            <a:r>
              <a:rPr sz="2300" spc="-50" dirty="0">
                <a:solidFill>
                  <a:srgbClr val="FF0000">
                    <a:alpha val="100000"/>
                  </a:srgbClr>
                </a:solidFill>
                <a:latin typeface="DengXian"/>
                <a:ea typeface="DengXian"/>
                <a:cs typeface="DengXian"/>
              </a:rPr>
              <a:t>   </a:t>
            </a:r>
            <a:r>
              <a:rPr sz="2300" spc="-50" dirty="0">
                <a:solidFill>
                  <a:srgbClr val="FF0000">
                    <a:alpha val="100000"/>
                  </a:srgbClr>
                </a:solidFill>
                <a:latin typeface="DengXian"/>
                <a:ea typeface="DengXian"/>
                <a:cs typeface="DengXian"/>
              </a:rPr>
              <a:t>为什么要以</a:t>
            </a:r>
            <a:r>
              <a:rPr sz="2300" spc="-50" dirty="0">
                <a:solidFill>
                  <a:srgbClr val="FF0000">
                    <a:alpha val="100000"/>
                  </a:srgbClr>
                </a:solidFill>
                <a:latin typeface="Calibri"/>
                <a:ea typeface="Calibri"/>
                <a:cs typeface="Calibri"/>
              </a:rPr>
              <a:t>0.1</a:t>
            </a:r>
            <a:r>
              <a:rPr sz="2300" spc="-50" dirty="0">
                <a:solidFill>
                  <a:srgbClr val="FF0000">
                    <a:alpha val="100000"/>
                  </a:srgbClr>
                </a:solidFill>
                <a:latin typeface="DengXian"/>
                <a:ea typeface="DengXian"/>
                <a:cs typeface="DengXian"/>
              </a:rPr>
              <a:t>为划分依据</a:t>
            </a:r>
            <a:r>
              <a:rPr sz="2300" spc="0" dirty="0">
                <a:solidFill>
                  <a:srgbClr val="FF0000">
                    <a:alpha val="100000"/>
                  </a:srgbClr>
                </a:solidFill>
                <a:latin typeface="DengXian"/>
                <a:ea typeface="DengXian"/>
                <a:cs typeface="DengXian"/>
              </a:rPr>
              <a:t>？</a:t>
            </a:r>
            <a:endParaRPr lang="DengXian" altLang="DengXian" sz="2300" dirty="0"/>
          </a:p>
          <a:p>
            <a:pPr marL="215798" algn="l" rtl="0" eaLnBrk="0">
              <a:lnSpc>
                <a:spcPts val="2802"/>
              </a:lnSpc>
              <a:tabLst/>
            </a:pPr>
            <a:r>
              <a:rPr sz="2300" spc="90" dirty="0">
                <a:solidFill>
                  <a:srgbClr val="000000">
                    <a:alpha val="100000"/>
                  </a:srgbClr>
                </a:solidFill>
                <a:latin typeface="DengXian"/>
                <a:ea typeface="DengXian"/>
                <a:cs typeface="DengXian"/>
              </a:rPr>
              <a:t>大家有兴趣的话可以去查看作者的原论文</a:t>
            </a:r>
            <a:r>
              <a:rPr sz="2300" spc="50" dirty="0">
                <a:solidFill>
                  <a:srgbClr val="000000">
                    <a:alpha val="100000"/>
                  </a:srgbClr>
                </a:solidFill>
                <a:latin typeface="DengXian"/>
                <a:ea typeface="DengXian"/>
                <a:cs typeface="DengXian"/>
              </a:rPr>
              <a:t>，</a:t>
            </a:r>
            <a:endParaRPr lang="DengXian" altLang="DengXian" sz="2300" dirty="0"/>
          </a:p>
        </p:txBody>
      </p:sp>
      <p:sp>
        <p:nvSpPr>
          <p:cNvPr id="268" name="textbox 268"/>
          <p:cNvSpPr/>
          <p:nvPr/>
        </p:nvSpPr>
        <p:spPr>
          <a:xfrm>
            <a:off x="1445691" y="2534056"/>
            <a:ext cx="5676265" cy="393065"/>
          </a:xfrm>
          <a:prstGeom prst="rect">
            <a:avLst/>
          </a:prstGeom>
        </p:spPr>
        <p:txBody>
          <a:bodyPr vert="horz" wrap="square" lIns="0" tIns="0" rIns="0" bIns="0"/>
          <a:lstStyle/>
          <a:p>
            <a:pPr algn="l" rtl="0" eaLnBrk="0">
              <a:lnSpc>
                <a:spcPct val="83341"/>
              </a:lnSpc>
              <a:tabLst/>
            </a:pPr>
            <a:endParaRPr lang="Arial" altLang="Arial" sz="100" dirty="0"/>
          </a:p>
          <a:p>
            <a:pPr marL="161925" algn="l" rtl="0" eaLnBrk="0">
              <a:lnSpc>
                <a:spcPts val="2894"/>
              </a:lnSpc>
              <a:tabLst/>
            </a:pPr>
            <a:r>
              <a:rPr sz="2300" spc="-10" dirty="0">
                <a:solidFill>
                  <a:srgbClr val="FF0000">
                    <a:alpha val="100000"/>
                  </a:srgbClr>
                </a:solidFill>
                <a:latin typeface="DengXian"/>
                <a:ea typeface="DengXian"/>
                <a:cs typeface="DengXian"/>
              </a:rPr>
              <a:t>(</a:t>
            </a:r>
            <a:r>
              <a:rPr sz="2300" spc="-10" dirty="0">
                <a:solidFill>
                  <a:srgbClr val="FF0000">
                    <a:alpha val="100000"/>
                  </a:srgbClr>
                </a:solidFill>
                <a:latin typeface="DengXian"/>
                <a:ea typeface="DengXian"/>
                <a:cs typeface="DengXian"/>
              </a:rPr>
              <a:t> </a:t>
            </a:r>
            <a:r>
              <a:rPr sz="2300" spc="-10" dirty="0">
                <a:solidFill>
                  <a:srgbClr val="FF0000">
                    <a:alpha val="100000"/>
                  </a:srgbClr>
                </a:solidFill>
                <a:latin typeface="Calibri"/>
                <a:ea typeface="Calibri"/>
                <a:cs typeface="Calibri"/>
              </a:rPr>
              <a:t>1</a:t>
            </a:r>
            <a:r>
              <a:rPr sz="2300" spc="-10" dirty="0">
                <a:solidFill>
                  <a:srgbClr val="FF0000">
                    <a:alpha val="100000"/>
                  </a:srgbClr>
                </a:solidFill>
                <a:latin typeface="Calibri"/>
                <a:ea typeface="Calibri"/>
                <a:cs typeface="Calibri"/>
              </a:rPr>
              <a:t> </a:t>
            </a:r>
            <a:r>
              <a:rPr sz="2300" spc="-10" dirty="0">
                <a:solidFill>
                  <a:srgbClr val="FF0000">
                    <a:alpha val="100000"/>
                  </a:srgbClr>
                </a:solidFill>
                <a:latin typeface="DengXian"/>
                <a:ea typeface="DengXian"/>
                <a:cs typeface="DengXian"/>
              </a:rPr>
              <a:t>)</a:t>
            </a:r>
            <a:r>
              <a:rPr sz="2300" spc="-10" dirty="0">
                <a:solidFill>
                  <a:srgbClr val="FF0000">
                    <a:alpha val="100000"/>
                  </a:srgbClr>
                </a:solidFill>
                <a:latin typeface="DengXian"/>
                <a:ea typeface="DengXian"/>
                <a:cs typeface="DengXian"/>
              </a:rPr>
              <a:t>  </a:t>
            </a:r>
            <a:r>
              <a:rPr sz="2300" spc="-10" dirty="0">
                <a:solidFill>
                  <a:srgbClr val="FF0000">
                    <a:alpha val="100000"/>
                  </a:srgbClr>
                </a:solidFill>
                <a:latin typeface="DengXian"/>
                <a:ea typeface="DengXian"/>
                <a:cs typeface="DengXian"/>
              </a:rPr>
              <a:t>平均随机一致性指标</a:t>
            </a:r>
            <a:r>
              <a:rPr sz="2300" spc="0" dirty="0">
                <a:solidFill>
                  <a:srgbClr val="FF0000">
                    <a:alpha val="100000"/>
                  </a:srgbClr>
                </a:solidFill>
                <a:latin typeface="Calibri"/>
                <a:ea typeface="Calibri"/>
                <a:cs typeface="Calibri"/>
              </a:rPr>
              <a:t>RI</a:t>
            </a:r>
            <a:r>
              <a:rPr sz="2300" spc="-10" dirty="0">
                <a:solidFill>
                  <a:srgbClr val="FF0000">
                    <a:alpha val="100000"/>
                  </a:srgbClr>
                </a:solidFill>
                <a:latin typeface="DengXian"/>
                <a:ea typeface="DengXian"/>
                <a:cs typeface="DengXian"/>
              </a:rPr>
              <a:t>怎么计算来的？</a:t>
            </a:r>
            <a:endParaRPr lang="DengXian" altLang="DengXian" sz="2300" dirty="0"/>
          </a:p>
        </p:txBody>
      </p:sp>
      <p:pic>
        <p:nvPicPr>
          <p:cNvPr id="269" name="picture 269"/>
          <p:cNvPicPr>
            <a:picLocks noChangeAspect="1"/>
          </p:cNvPicPr>
          <p:nvPr/>
        </p:nvPicPr>
        <p:blipFill>
          <a:blip r:embed="rId5"/>
          <a:stretch>
            <a:fillRect/>
          </a:stretch>
        </p:blipFill>
        <p:spPr>
          <a:xfrm rot="21600000">
            <a:off x="5310276" y="248449"/>
            <a:ext cx="1595881" cy="703707"/>
          </a:xfrm>
          <a:prstGeom prst="rect">
            <a:avLst/>
          </a:prstGeom>
        </p:spPr>
      </p:pic>
      <p:pic>
        <p:nvPicPr>
          <p:cNvPr id="270" name="picture 270"/>
          <p:cNvPicPr>
            <a:picLocks noChangeAspect="1"/>
          </p:cNvPicPr>
          <p:nvPr/>
        </p:nvPicPr>
        <p:blipFill>
          <a:blip r:embed="rId6"/>
          <a:stretch>
            <a:fillRect/>
          </a:stretch>
        </p:blipFill>
        <p:spPr>
          <a:xfrm rot="21600000">
            <a:off x="11027664" y="158495"/>
            <a:ext cx="1042416" cy="944880"/>
          </a:xfrm>
          <a:prstGeom prst="rect">
            <a:avLst/>
          </a:prstGeom>
        </p:spPr>
      </p:pic>
      <p:pic>
        <p:nvPicPr>
          <p:cNvPr id="271" name="picture 271"/>
          <p:cNvPicPr>
            <a:picLocks noChangeAspect="1"/>
          </p:cNvPicPr>
          <p:nvPr/>
        </p:nvPicPr>
        <p:blipFill>
          <a:blip r:embed="rId7"/>
          <a:stretch>
            <a:fillRect/>
          </a:stretch>
        </p:blipFill>
        <p:spPr>
          <a:xfrm rot="21600000">
            <a:off x="530352" y="408431"/>
            <a:ext cx="774191" cy="690372"/>
          </a:xfrm>
          <a:prstGeom prst="rect">
            <a:avLst/>
          </a:prstGeom>
        </p:spPr>
      </p:pic>
      <p:sp>
        <p:nvSpPr>
          <p:cNvPr id="272" name="textbox 272"/>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box 273"/>
          <p:cNvSpPr/>
          <p:nvPr/>
        </p:nvSpPr>
        <p:spPr>
          <a:xfrm>
            <a:off x="5482361" y="2037168"/>
            <a:ext cx="4718050" cy="32918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10" dirty="0">
                <a:solidFill>
                  <a:srgbClr val="000000">
                    <a:alpha val="100000"/>
                  </a:srgbClr>
                </a:solidFill>
                <a:latin typeface="DengXian"/>
                <a:ea typeface="DengXian"/>
                <a:cs typeface="DengXian"/>
              </a:rPr>
              <a:t>如果不进行</a:t>
            </a:r>
            <a:r>
              <a:rPr sz="2300" spc="10" dirty="0">
                <a:solidFill>
                  <a:srgbClr val="FF0000">
                    <a:alpha val="100000"/>
                  </a:srgbClr>
                </a:solidFill>
                <a:latin typeface="DengXian"/>
                <a:ea typeface="DengXian"/>
                <a:cs typeface="DengXian"/>
              </a:rPr>
              <a:t>一致性检验</a:t>
            </a:r>
            <a:r>
              <a:rPr sz="2300" spc="10" dirty="0">
                <a:solidFill>
                  <a:srgbClr val="000000">
                    <a:alpha val="100000"/>
                  </a:srgbClr>
                </a:solidFill>
                <a:latin typeface="DengXian"/>
                <a:ea typeface="DengXian"/>
                <a:cs typeface="DengXian"/>
              </a:rPr>
              <a:t>会怎么样</a:t>
            </a:r>
            <a:r>
              <a:rPr sz="2300" spc="0" dirty="0">
                <a:solidFill>
                  <a:srgbClr val="000000">
                    <a:alpha val="100000"/>
                  </a:srgbClr>
                </a:solidFill>
                <a:latin typeface="DengXian"/>
                <a:ea typeface="DengXian"/>
                <a:cs typeface="DengXian"/>
              </a:rPr>
              <a:t>呢？</a:t>
            </a:r>
            <a:endParaRPr lang="DengXian" altLang="DengXian" sz="2300" dirty="0"/>
          </a:p>
          <a:p>
            <a:pPr algn="l" rtl="0" eaLnBrk="0">
              <a:lnSpc>
                <a:spcPct val="148000"/>
              </a:lnSpc>
              <a:tabLst/>
            </a:pPr>
            <a:endParaRPr lang="Arial" altLang="Arial" sz="1000" dirty="0"/>
          </a:p>
          <a:p>
            <a:pPr algn="l" rtl="0" eaLnBrk="0">
              <a:lnSpc>
                <a:spcPct val="148000"/>
              </a:lnSpc>
              <a:tabLst/>
            </a:pPr>
            <a:endParaRPr lang="Arial" altLang="Arial" sz="1000" dirty="0"/>
          </a:p>
          <a:p>
            <a:pPr marL="147853" algn="l" rtl="0" eaLnBrk="0">
              <a:lnSpc>
                <a:spcPts val="3211"/>
              </a:lnSpc>
              <a:spcBef>
                <a:spcPts val="693"/>
              </a:spcBef>
              <a:tabLst/>
            </a:pPr>
            <a:r>
              <a:rPr sz="2300" spc="0" dirty="0">
                <a:solidFill>
                  <a:srgbClr val="000000">
                    <a:alpha val="100000"/>
                  </a:srgbClr>
                </a:solidFill>
                <a:latin typeface="DengXian"/>
                <a:ea typeface="DengXian"/>
                <a:cs typeface="DengXian"/>
              </a:rPr>
              <a:t>x</a:t>
            </a:r>
            <a:r>
              <a:rPr sz="2300" spc="90" dirty="0">
                <a:solidFill>
                  <a:srgbClr val="000000">
                    <a:alpha val="100000"/>
                  </a:srgbClr>
                </a:solidFill>
                <a:latin typeface="DengXian"/>
                <a:ea typeface="DengXian"/>
                <a:cs typeface="DengXian"/>
              </a:rPr>
              <a:t>1比</a:t>
            </a:r>
            <a:r>
              <a:rPr sz="2300" spc="0" dirty="0">
                <a:solidFill>
                  <a:srgbClr val="000000">
                    <a:alpha val="100000"/>
                  </a:srgbClr>
                </a:solidFill>
                <a:latin typeface="DengXian"/>
                <a:ea typeface="DengXian"/>
                <a:cs typeface="DengXian"/>
              </a:rPr>
              <a:t>x</a:t>
            </a:r>
            <a:r>
              <a:rPr sz="2300" spc="90" dirty="0">
                <a:solidFill>
                  <a:srgbClr val="000000">
                    <a:alpha val="100000"/>
                  </a:srgbClr>
                </a:solidFill>
                <a:latin typeface="DengXian"/>
                <a:ea typeface="DengXian"/>
                <a:cs typeface="DengXian"/>
              </a:rPr>
              <a:t>2好一点</a:t>
            </a:r>
            <a:r>
              <a:rPr sz="2300" spc="90" dirty="0">
                <a:solidFill>
                  <a:srgbClr val="000000">
                    <a:alpha val="100000"/>
                  </a:srgbClr>
                </a:solidFill>
                <a:latin typeface="DengXian"/>
                <a:ea typeface="DengXian"/>
                <a:cs typeface="DengXian"/>
              </a:rPr>
              <a:t> </a:t>
            </a:r>
            <a:r>
              <a:rPr sz="2300" spc="0" dirty="0">
                <a:solidFill>
                  <a:srgbClr val="000000">
                    <a:alpha val="100000"/>
                  </a:srgbClr>
                </a:solidFill>
                <a:latin typeface="Calibri"/>
                <a:ea typeface="Calibri"/>
                <a:cs typeface="Calibri"/>
              </a:rPr>
              <a:t>x</a:t>
            </a:r>
            <a:r>
              <a:rPr sz="2300" spc="90" dirty="0">
                <a:solidFill>
                  <a:srgbClr val="000000">
                    <a:alpha val="100000"/>
                  </a:srgbClr>
                </a:solidFill>
                <a:latin typeface="Calibri"/>
                <a:ea typeface="Calibri"/>
                <a:cs typeface="Calibri"/>
              </a:rPr>
              <a:t>1&gt;</a:t>
            </a:r>
            <a:r>
              <a:rPr sz="2300" spc="0" dirty="0">
                <a:solidFill>
                  <a:srgbClr val="000000">
                    <a:alpha val="100000"/>
                  </a:srgbClr>
                </a:solidFill>
                <a:latin typeface="Calibri"/>
                <a:ea typeface="Calibri"/>
                <a:cs typeface="Calibri"/>
              </a:rPr>
              <a:t>x</a:t>
            </a:r>
            <a:r>
              <a:rPr sz="2300" spc="20" dirty="0">
                <a:solidFill>
                  <a:srgbClr val="000000">
                    <a:alpha val="100000"/>
                  </a:srgbClr>
                </a:solidFill>
                <a:latin typeface="Calibri"/>
                <a:ea typeface="Calibri"/>
                <a:cs typeface="Calibri"/>
              </a:rPr>
              <a:t>2</a:t>
            </a:r>
            <a:endParaRPr lang="Calibri" altLang="Calibri" sz="2300" dirty="0"/>
          </a:p>
          <a:p>
            <a:pPr marL="147853" algn="l" rtl="0" eaLnBrk="0">
              <a:lnSpc>
                <a:spcPct val="100000"/>
              </a:lnSpc>
              <a:spcBef>
                <a:spcPts val="69"/>
              </a:spcBef>
              <a:tabLst/>
            </a:pPr>
            <a:r>
              <a:rPr sz="2300" spc="0" dirty="0">
                <a:solidFill>
                  <a:srgbClr val="000000">
                    <a:alpha val="100000"/>
                  </a:srgbClr>
                </a:solidFill>
                <a:latin typeface="DengXian"/>
                <a:ea typeface="DengXian"/>
                <a:cs typeface="DengXian"/>
              </a:rPr>
              <a:t>x</a:t>
            </a:r>
            <a:r>
              <a:rPr sz="2300" spc="90" dirty="0">
                <a:solidFill>
                  <a:srgbClr val="000000">
                    <a:alpha val="100000"/>
                  </a:srgbClr>
                </a:solidFill>
                <a:latin typeface="DengXian"/>
                <a:ea typeface="DengXian"/>
                <a:cs typeface="DengXian"/>
              </a:rPr>
              <a:t>1和</a:t>
            </a:r>
            <a:r>
              <a:rPr sz="2300" spc="0" dirty="0">
                <a:solidFill>
                  <a:srgbClr val="000000">
                    <a:alpha val="100000"/>
                  </a:srgbClr>
                </a:solidFill>
                <a:latin typeface="DengXian"/>
                <a:ea typeface="DengXian"/>
                <a:cs typeface="DengXian"/>
              </a:rPr>
              <a:t>x</a:t>
            </a:r>
            <a:r>
              <a:rPr sz="2300" spc="90" dirty="0">
                <a:solidFill>
                  <a:srgbClr val="000000">
                    <a:alpha val="100000"/>
                  </a:srgbClr>
                </a:solidFill>
                <a:latin typeface="DengXian"/>
                <a:ea typeface="DengXian"/>
                <a:cs typeface="DengXian"/>
              </a:rPr>
              <a:t>3一样好</a:t>
            </a:r>
            <a:r>
              <a:rPr sz="2300" spc="90" dirty="0">
                <a:solidFill>
                  <a:srgbClr val="000000">
                    <a:alpha val="100000"/>
                  </a:srgbClr>
                </a:solidFill>
                <a:latin typeface="DengXian"/>
                <a:ea typeface="DengXian"/>
                <a:cs typeface="DengXian"/>
              </a:rPr>
              <a:t> </a:t>
            </a:r>
            <a:r>
              <a:rPr sz="2300" spc="0" dirty="0">
                <a:solidFill>
                  <a:srgbClr val="000000">
                    <a:alpha val="100000"/>
                  </a:srgbClr>
                </a:solidFill>
                <a:latin typeface="Calibri"/>
                <a:ea typeface="Calibri"/>
                <a:cs typeface="Calibri"/>
              </a:rPr>
              <a:t>x</a:t>
            </a:r>
            <a:r>
              <a:rPr sz="2300" spc="90" dirty="0">
                <a:solidFill>
                  <a:srgbClr val="000000">
                    <a:alpha val="100000"/>
                  </a:srgbClr>
                </a:solidFill>
                <a:latin typeface="Calibri"/>
                <a:ea typeface="Calibri"/>
                <a:cs typeface="Calibri"/>
              </a:rPr>
              <a:t>1=</a:t>
            </a:r>
            <a:r>
              <a:rPr sz="2300" spc="0" dirty="0">
                <a:solidFill>
                  <a:srgbClr val="000000">
                    <a:alpha val="100000"/>
                  </a:srgbClr>
                </a:solidFill>
                <a:latin typeface="Calibri"/>
                <a:ea typeface="Calibri"/>
                <a:cs typeface="Calibri"/>
              </a:rPr>
              <a:t>x</a:t>
            </a:r>
            <a:r>
              <a:rPr sz="2300" spc="20" dirty="0">
                <a:solidFill>
                  <a:srgbClr val="000000">
                    <a:alpha val="100000"/>
                  </a:srgbClr>
                </a:solidFill>
                <a:latin typeface="Calibri"/>
                <a:ea typeface="Calibri"/>
                <a:cs typeface="Calibri"/>
              </a:rPr>
              <a:t>3</a:t>
            </a:r>
            <a:endParaRPr lang="Calibri" altLang="Calibri" sz="2300" dirty="0"/>
          </a:p>
          <a:p>
            <a:pPr marL="147853" algn="l" rtl="0" eaLnBrk="0">
              <a:lnSpc>
                <a:spcPts val="2931"/>
              </a:lnSpc>
              <a:tabLst/>
            </a:pPr>
            <a:r>
              <a:rPr sz="2300" spc="0" dirty="0">
                <a:solidFill>
                  <a:srgbClr val="000000">
                    <a:alpha val="100000"/>
                  </a:srgbClr>
                </a:solidFill>
                <a:latin typeface="DengXian"/>
                <a:ea typeface="DengXian"/>
                <a:cs typeface="DengXian"/>
              </a:rPr>
              <a:t>x</a:t>
            </a:r>
            <a:r>
              <a:rPr sz="2300" spc="90" dirty="0">
                <a:solidFill>
                  <a:srgbClr val="000000">
                    <a:alpha val="100000"/>
                  </a:srgbClr>
                </a:solidFill>
                <a:latin typeface="DengXian"/>
                <a:ea typeface="DengXian"/>
                <a:cs typeface="DengXian"/>
              </a:rPr>
              <a:t>2比</a:t>
            </a:r>
            <a:r>
              <a:rPr sz="2300" spc="0" dirty="0">
                <a:solidFill>
                  <a:srgbClr val="000000">
                    <a:alpha val="100000"/>
                  </a:srgbClr>
                </a:solidFill>
                <a:latin typeface="DengXian"/>
                <a:ea typeface="DengXian"/>
                <a:cs typeface="DengXian"/>
              </a:rPr>
              <a:t>x</a:t>
            </a:r>
            <a:r>
              <a:rPr sz="2300" spc="90" dirty="0">
                <a:solidFill>
                  <a:srgbClr val="000000">
                    <a:alpha val="100000"/>
                  </a:srgbClr>
                </a:solidFill>
                <a:latin typeface="DengXian"/>
                <a:ea typeface="DengXian"/>
                <a:cs typeface="DengXian"/>
              </a:rPr>
              <a:t>3好一点</a:t>
            </a:r>
            <a:r>
              <a:rPr sz="2300" spc="90" dirty="0">
                <a:solidFill>
                  <a:srgbClr val="000000">
                    <a:alpha val="100000"/>
                  </a:srgbClr>
                </a:solidFill>
                <a:latin typeface="DengXian"/>
                <a:ea typeface="DengXian"/>
                <a:cs typeface="DengXian"/>
              </a:rPr>
              <a:t> </a:t>
            </a:r>
            <a:r>
              <a:rPr sz="2300" spc="0" dirty="0">
                <a:solidFill>
                  <a:srgbClr val="000000">
                    <a:alpha val="100000"/>
                  </a:srgbClr>
                </a:solidFill>
                <a:latin typeface="Calibri"/>
                <a:ea typeface="Calibri"/>
                <a:cs typeface="Calibri"/>
              </a:rPr>
              <a:t>x</a:t>
            </a:r>
            <a:r>
              <a:rPr sz="2300" spc="90" dirty="0">
                <a:solidFill>
                  <a:srgbClr val="000000">
                    <a:alpha val="100000"/>
                  </a:srgbClr>
                </a:solidFill>
                <a:latin typeface="Calibri"/>
                <a:ea typeface="Calibri"/>
                <a:cs typeface="Calibri"/>
              </a:rPr>
              <a:t>2&gt;</a:t>
            </a:r>
            <a:r>
              <a:rPr sz="2300" spc="0" dirty="0">
                <a:solidFill>
                  <a:srgbClr val="000000">
                    <a:alpha val="100000"/>
                  </a:srgbClr>
                </a:solidFill>
                <a:latin typeface="Calibri"/>
                <a:ea typeface="Calibri"/>
                <a:cs typeface="Calibri"/>
              </a:rPr>
              <a:t>x</a:t>
            </a:r>
            <a:r>
              <a:rPr sz="2300" spc="20" dirty="0">
                <a:solidFill>
                  <a:srgbClr val="000000">
                    <a:alpha val="100000"/>
                  </a:srgbClr>
                </a:solidFill>
                <a:latin typeface="Calibri"/>
                <a:ea typeface="Calibri"/>
                <a:cs typeface="Calibri"/>
              </a:rPr>
              <a:t>3</a:t>
            </a:r>
            <a:endParaRPr lang="Calibri" altLang="Calibri" sz="2300" dirty="0"/>
          </a:p>
          <a:p>
            <a:pPr algn="l" rtl="0" eaLnBrk="0">
              <a:lnSpc>
                <a:spcPct val="149000"/>
              </a:lnSpc>
              <a:tabLst/>
            </a:pPr>
            <a:endParaRPr lang="Arial" altLang="Arial" sz="1000" dirty="0"/>
          </a:p>
          <a:p>
            <a:pPr algn="l" rtl="0" eaLnBrk="0">
              <a:lnSpc>
                <a:spcPct val="149000"/>
              </a:lnSpc>
              <a:tabLst/>
            </a:pPr>
            <a:endParaRPr lang="Arial" altLang="Arial" sz="1000" dirty="0"/>
          </a:p>
          <a:p>
            <a:pPr marL="183820" algn="l" rtl="0" eaLnBrk="0">
              <a:lnSpc>
                <a:spcPct val="89000"/>
              </a:lnSpc>
              <a:spcBef>
                <a:spcPts val="694"/>
              </a:spcBef>
              <a:tabLst/>
            </a:pPr>
            <a:r>
              <a:rPr sz="2300" spc="30" dirty="0">
                <a:solidFill>
                  <a:srgbClr val="000000">
                    <a:alpha val="100000"/>
                  </a:srgbClr>
                </a:solidFill>
                <a:latin typeface="DengXian"/>
                <a:ea typeface="DengXian"/>
                <a:cs typeface="DengXian"/>
              </a:rPr>
              <a:t>出现</a:t>
            </a:r>
            <a:r>
              <a:rPr sz="2300" spc="30" dirty="0">
                <a:solidFill>
                  <a:srgbClr val="FF0000">
                    <a:alpha val="100000"/>
                  </a:srgbClr>
                </a:solidFill>
                <a:latin typeface="DengXian"/>
                <a:ea typeface="DengXian"/>
                <a:cs typeface="DengXian"/>
              </a:rPr>
              <a:t>矛</a:t>
            </a:r>
            <a:r>
              <a:rPr sz="2300" spc="0" dirty="0">
                <a:solidFill>
                  <a:srgbClr val="FF0000">
                    <a:alpha val="100000"/>
                  </a:srgbClr>
                </a:solidFill>
                <a:latin typeface="DengXian"/>
                <a:ea typeface="DengXian"/>
                <a:cs typeface="DengXian"/>
              </a:rPr>
              <a:t>盾</a:t>
            </a:r>
            <a:endParaRPr lang="DengXian" altLang="DengXian" sz="2300" dirty="0"/>
          </a:p>
          <a:p>
            <a:pPr marL="159131" algn="l" rtl="0" eaLnBrk="0">
              <a:lnSpc>
                <a:spcPct val="90000"/>
              </a:lnSpc>
              <a:spcBef>
                <a:spcPts val="398"/>
              </a:spcBef>
              <a:tabLst/>
            </a:pPr>
            <a:r>
              <a:rPr sz="2300" spc="90" dirty="0">
                <a:solidFill>
                  <a:srgbClr val="000000">
                    <a:alpha val="100000"/>
                  </a:srgbClr>
                </a:solidFill>
                <a:latin typeface="DengXian"/>
                <a:ea typeface="DengXian"/>
                <a:cs typeface="DengXian"/>
              </a:rPr>
              <a:t>此时就需要修正我们的判断矩阵</a:t>
            </a:r>
            <a:r>
              <a:rPr sz="2300" spc="30" dirty="0">
                <a:solidFill>
                  <a:srgbClr val="000000">
                    <a:alpha val="100000"/>
                  </a:srgbClr>
                </a:solidFill>
                <a:latin typeface="DengXian"/>
                <a:ea typeface="DengXian"/>
                <a:cs typeface="DengXian"/>
              </a:rPr>
              <a:t>。</a:t>
            </a:r>
            <a:endParaRPr lang="DengXian" altLang="DengXian" sz="2300" dirty="0"/>
          </a:p>
        </p:txBody>
      </p:sp>
      <p:graphicFrame>
        <p:nvGraphicFramePr>
          <p:cNvPr id="274" name="table 274"/>
          <p:cNvGraphicFramePr>
            <a:graphicFrameLocks noGrp="1"/>
          </p:cNvGraphicFramePr>
          <p:nvPr/>
        </p:nvGraphicFramePr>
        <p:xfrm>
          <a:off x="1060411" y="1766328"/>
          <a:ext cx="3757929" cy="3546475"/>
        </p:xfrm>
        <a:graphic>
          <a:graphicData uri="http://schemas.openxmlformats.org/drawingml/2006/table">
            <a:tbl>
              <a:tblPr/>
              <a:tblGrid>
                <a:gridCol w="942975"/>
                <a:gridCol w="935989"/>
                <a:gridCol w="935989"/>
                <a:gridCol w="942975"/>
              </a:tblGrid>
              <a:tr h="889635">
                <a:tc>
                  <a:txBody>
                    <a:bodyPr/>
                    <a:lstStyle/>
                    <a:p>
                      <a:pPr algn="l" rtl="0" eaLnBrk="0">
                        <a:lnSpc>
                          <a:spcPct val="100000"/>
                        </a:lnSpc>
                        <a:tabLst/>
                      </a:pPr>
                      <a:endParaRPr lang="Arial" altLang="Arial" sz="10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8000"/>
                        </a:lnSpc>
                        <a:tabLst/>
                      </a:pPr>
                      <a:endParaRPr lang="Arial" altLang="Arial" sz="1000" dirty="0"/>
                    </a:p>
                    <a:p>
                      <a:pPr algn="l" rtl="0" eaLnBrk="0">
                        <a:lnSpc>
                          <a:spcPct val="109000"/>
                        </a:lnSpc>
                        <a:tabLst/>
                      </a:pPr>
                      <a:endParaRPr lang="Arial" altLang="Arial" sz="1000" dirty="0"/>
                    </a:p>
                    <a:p>
                      <a:pPr marL="481075" algn="l" rtl="0" eaLnBrk="0">
                        <a:lnSpc>
                          <a:spcPct val="77000"/>
                        </a:lnSpc>
                        <a:spcBef>
                          <a:spcPts val="5"/>
                        </a:spcBef>
                        <a:tabLst/>
                      </a:pPr>
                      <a:r>
                        <a:rPr sz="2300" b="1"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7000"/>
                        </a:lnSpc>
                        <a:tabLst/>
                      </a:pPr>
                      <a:endParaRPr lang="Arial" altLang="Arial" sz="1000" dirty="0"/>
                    </a:p>
                    <a:p>
                      <a:pPr algn="l" rtl="0" eaLnBrk="0">
                        <a:lnSpc>
                          <a:spcPct val="108000"/>
                        </a:lnSpc>
                        <a:tabLst/>
                      </a:pPr>
                      <a:endParaRPr lang="Arial" altLang="Arial" sz="1000" dirty="0"/>
                    </a:p>
                    <a:p>
                      <a:pPr marL="473455" algn="l" rtl="0" eaLnBrk="0">
                        <a:lnSpc>
                          <a:spcPct val="78000"/>
                        </a:lnSpc>
                        <a:spcBef>
                          <a:spcPts val="1"/>
                        </a:spcBef>
                        <a:tabLst/>
                      </a:pPr>
                      <a:r>
                        <a:rPr sz="2300" b="1"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7000"/>
                        </a:lnSpc>
                        <a:tabLst/>
                      </a:pPr>
                      <a:endParaRPr lang="Arial" altLang="Arial" sz="1000" dirty="0"/>
                    </a:p>
                    <a:p>
                      <a:pPr algn="l" rtl="0" eaLnBrk="0">
                        <a:lnSpc>
                          <a:spcPct val="108000"/>
                        </a:lnSpc>
                        <a:tabLst/>
                      </a:pPr>
                      <a:endParaRPr lang="Arial" altLang="Arial" sz="1000" dirty="0"/>
                    </a:p>
                    <a:p>
                      <a:pPr marL="470737" algn="l" rtl="0" eaLnBrk="0">
                        <a:lnSpc>
                          <a:spcPct val="78000"/>
                        </a:lnSpc>
                        <a:spcBef>
                          <a:spcPts val="1"/>
                        </a:spcBef>
                        <a:tabLst/>
                      </a:pPr>
                      <a:r>
                        <a:rPr sz="2300" b="1"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883285">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marL="484174" algn="l" rtl="0" eaLnBrk="0">
                        <a:lnSpc>
                          <a:spcPct val="77000"/>
                        </a:lnSpc>
                        <a:spcBef>
                          <a:spcPts val="3"/>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marL="410514" algn="l" rtl="0" eaLnBrk="0">
                        <a:lnSpc>
                          <a:spcPct val="77000"/>
                        </a:lnSpc>
                        <a:spcBef>
                          <a:spcPts val="3"/>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9124"/>
                        </a:lnSpc>
                        <a:tabLst/>
                      </a:pPr>
                      <a:endParaRPr lang="Arial" altLang="Arial" sz="100" dirty="0"/>
                    </a:p>
                    <a:p>
                      <a:pPr marL="404443"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marL="411784" algn="l" rtl="0" eaLnBrk="0">
                        <a:lnSpc>
                          <a:spcPct val="77000"/>
                        </a:lnSpc>
                        <a:spcBef>
                          <a:spcPts val="3"/>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r h="883919">
                <a:tc>
                  <a:txBody>
                    <a:bodyPr/>
                    <a:lstStyle/>
                    <a:p>
                      <a:pPr algn="l" rtl="0" eaLnBrk="0">
                        <a:lnSpc>
                          <a:spcPct val="105000"/>
                        </a:lnSpc>
                        <a:tabLst/>
                      </a:pPr>
                      <a:endParaRPr lang="Arial" altLang="Arial" sz="1000" dirty="0"/>
                    </a:p>
                    <a:p>
                      <a:pPr algn="l" rtl="0" eaLnBrk="0">
                        <a:lnSpc>
                          <a:spcPct val="106000"/>
                        </a:lnSpc>
                        <a:tabLst/>
                      </a:pPr>
                      <a:endParaRPr lang="Arial" altLang="Arial" sz="1000" dirty="0"/>
                    </a:p>
                    <a:p>
                      <a:pPr marL="477469" algn="l" rtl="0" eaLnBrk="0">
                        <a:lnSpc>
                          <a:spcPct val="78000"/>
                        </a:lnSpc>
                        <a:spcBef>
                          <a:spcPts val="4"/>
                        </a:spcBef>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53000"/>
                        </a:lnSpc>
                        <a:tabLst/>
                      </a:pPr>
                      <a:endParaRPr lang="Arial" altLang="Arial" sz="1000" dirty="0"/>
                    </a:p>
                    <a:p>
                      <a:pPr algn="l" rtl="0" eaLnBrk="0">
                        <a:lnSpc>
                          <a:spcPct val="9983"/>
                        </a:lnSpc>
                        <a:tabLst/>
                      </a:pPr>
                      <a:endParaRPr lang="Arial" altLang="Arial" sz="100" dirty="0"/>
                    </a:p>
                    <a:p>
                      <a:pPr marL="272719"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6294"/>
                        </a:lnSpc>
                        <a:tabLst/>
                      </a:pPr>
                      <a:endParaRPr lang="Arial" altLang="Arial" sz="100" dirty="0"/>
                    </a:p>
                    <a:p>
                      <a:pPr marL="411149" algn="l" rtl="0" eaLnBrk="0">
                        <a:lnSpc>
                          <a:spcPct val="77000"/>
                        </a:lnSpc>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5000"/>
                        </a:lnSpc>
                        <a:tabLst/>
                      </a:pPr>
                      <a:endParaRPr lang="Arial" altLang="Arial" sz="1000" dirty="0"/>
                    </a:p>
                    <a:p>
                      <a:pPr algn="l" rtl="0" eaLnBrk="0">
                        <a:lnSpc>
                          <a:spcPct val="106000"/>
                        </a:lnSpc>
                        <a:tabLst/>
                      </a:pPr>
                      <a:endParaRPr lang="Arial" altLang="Arial" sz="1000" dirty="0"/>
                    </a:p>
                    <a:p>
                      <a:pPr marL="405079" algn="l" rtl="0" eaLnBrk="0">
                        <a:lnSpc>
                          <a:spcPct val="78000"/>
                        </a:lnSpc>
                        <a:spcBef>
                          <a:spcPts val="4"/>
                        </a:spcBef>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889635">
                <a:tc>
                  <a:txBody>
                    <a:bodyPr/>
                    <a:lstStyle/>
                    <a:p>
                      <a:pPr algn="l" rtl="0" eaLnBrk="0">
                        <a:lnSpc>
                          <a:spcPct val="105000"/>
                        </a:lnSpc>
                        <a:tabLst/>
                      </a:pPr>
                      <a:endParaRPr lang="Arial" altLang="Arial" sz="1000" dirty="0"/>
                    </a:p>
                    <a:p>
                      <a:pPr algn="l" rtl="0" eaLnBrk="0">
                        <a:lnSpc>
                          <a:spcPct val="106000"/>
                        </a:lnSpc>
                        <a:tabLst/>
                      </a:pPr>
                      <a:endParaRPr lang="Arial" altLang="Arial" sz="1000" dirty="0"/>
                    </a:p>
                    <a:p>
                      <a:pPr marL="473811" algn="l" rtl="0" eaLnBrk="0">
                        <a:lnSpc>
                          <a:spcPct val="78000"/>
                        </a:lnSpc>
                        <a:tabLst/>
                      </a:pPr>
                      <a:r>
                        <a:rPr sz="2300"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marL="410514" algn="l" rtl="0" eaLnBrk="0">
                        <a:lnSpc>
                          <a:spcPct val="77000"/>
                        </a:lnSpc>
                        <a:spcBef>
                          <a:spcPts val="3"/>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53000"/>
                        </a:lnSpc>
                        <a:tabLst/>
                      </a:pPr>
                      <a:endParaRPr lang="Arial" altLang="Arial" sz="1000" dirty="0"/>
                    </a:p>
                    <a:p>
                      <a:pPr marL="273354" algn="l" rtl="0" eaLnBrk="0">
                        <a:lnSpc>
                          <a:spcPts val="2894"/>
                        </a:lnSpc>
                        <a:spcBef>
                          <a:spcPts val="7"/>
                        </a:spcBef>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marL="411784" algn="l" rtl="0" eaLnBrk="0">
                        <a:lnSpc>
                          <a:spcPct val="77000"/>
                        </a:lnSpc>
                        <a:spcBef>
                          <a:spcPts val="3"/>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bl>
          </a:graphicData>
        </a:graphic>
      </p:graphicFrame>
      <p:pic>
        <p:nvPicPr>
          <p:cNvPr id="275" name="picture 275"/>
          <p:cNvPicPr>
            <a:picLocks noChangeAspect="1"/>
          </p:cNvPicPr>
          <p:nvPr/>
        </p:nvPicPr>
        <p:blipFill>
          <a:blip r:embed="rId2"/>
          <a:stretch>
            <a:fillRect/>
          </a:stretch>
        </p:blipFill>
        <p:spPr>
          <a:xfrm rot="21600000">
            <a:off x="0" y="5804458"/>
            <a:ext cx="1919884" cy="1053541"/>
          </a:xfrm>
          <a:prstGeom prst="rect">
            <a:avLst/>
          </a:prstGeom>
        </p:spPr>
      </p:pic>
      <p:pic>
        <p:nvPicPr>
          <p:cNvPr id="276" name="picture 276"/>
          <p:cNvPicPr>
            <a:picLocks noChangeAspect="1"/>
          </p:cNvPicPr>
          <p:nvPr/>
        </p:nvPicPr>
        <p:blipFill>
          <a:blip r:embed="rId3"/>
          <a:stretch>
            <a:fillRect/>
          </a:stretch>
        </p:blipFill>
        <p:spPr>
          <a:xfrm rot="21600000">
            <a:off x="11027664" y="158495"/>
            <a:ext cx="1042416" cy="944880"/>
          </a:xfrm>
          <a:prstGeom prst="rect">
            <a:avLst/>
          </a:prstGeom>
        </p:spPr>
      </p:pic>
      <p:sp>
        <p:nvSpPr>
          <p:cNvPr id="277" name="textbox 277"/>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78" name="picture 278"/>
          <p:cNvPicPr>
            <a:picLocks noChangeAspect="1"/>
          </p:cNvPicPr>
          <p:nvPr/>
        </p:nvPicPr>
        <p:blipFill>
          <a:blip r:embed="rId4"/>
          <a:stretch>
            <a:fillRect/>
          </a:stretch>
        </p:blipFill>
        <p:spPr>
          <a:xfrm rot="21600000">
            <a:off x="530352" y="408431"/>
            <a:ext cx="774191" cy="690372"/>
          </a:xfrm>
          <a:prstGeom prst="rect">
            <a:avLst/>
          </a:prstGeom>
        </p:spPr>
      </p:pic>
      <p:sp>
        <p:nvSpPr>
          <p:cNvPr id="279" name="textbox 279"/>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sp>
        <p:nvSpPr>
          <p:cNvPr id="280" name="textbox 280"/>
          <p:cNvSpPr/>
          <p:nvPr/>
        </p:nvSpPr>
        <p:spPr>
          <a:xfrm>
            <a:off x="4171555" y="1985479"/>
            <a:ext cx="177164"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40" dirty="0">
                <a:solidFill>
                  <a:srgbClr val="000000">
                    <a:alpha val="100000"/>
                  </a:srgbClr>
                </a:solidFill>
                <a:latin typeface="DengXian"/>
                <a:ea typeface="DengXian"/>
                <a:cs typeface="DengXian"/>
              </a:rPr>
              <a:t>x</a:t>
            </a:r>
            <a:endParaRPr lang="DengXian" altLang="DengXian" sz="2300" dirty="0"/>
          </a:p>
        </p:txBody>
      </p:sp>
      <p:sp>
        <p:nvSpPr>
          <p:cNvPr id="281" name="textbox 281"/>
          <p:cNvSpPr/>
          <p:nvPr/>
        </p:nvSpPr>
        <p:spPr>
          <a:xfrm>
            <a:off x="2298941" y="1985479"/>
            <a:ext cx="177164"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40" dirty="0">
                <a:solidFill>
                  <a:srgbClr val="000000">
                    <a:alpha val="100000"/>
                  </a:srgbClr>
                </a:solidFill>
                <a:latin typeface="DengXian"/>
                <a:ea typeface="DengXian"/>
                <a:cs typeface="DengXian"/>
              </a:rPr>
              <a:t>x</a:t>
            </a:r>
            <a:endParaRPr lang="DengXian" altLang="DengXian" sz="2300" dirty="0"/>
          </a:p>
        </p:txBody>
      </p:sp>
      <p:sp>
        <p:nvSpPr>
          <p:cNvPr id="282" name="textbox 282"/>
          <p:cNvSpPr/>
          <p:nvPr/>
        </p:nvSpPr>
        <p:spPr>
          <a:xfrm>
            <a:off x="3234931" y="1985479"/>
            <a:ext cx="177164"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40" dirty="0">
                <a:solidFill>
                  <a:srgbClr val="000000">
                    <a:alpha val="100000"/>
                  </a:srgbClr>
                </a:solidFill>
                <a:latin typeface="DengXian"/>
                <a:ea typeface="DengXian"/>
                <a:cs typeface="DengXian"/>
              </a:rPr>
              <a:t>x</a:t>
            </a:r>
            <a:endParaRPr lang="DengXian" altLang="DengXian" sz="2300" dirty="0"/>
          </a:p>
        </p:txBody>
      </p:sp>
      <p:sp>
        <p:nvSpPr>
          <p:cNvPr id="283" name="textbox 283"/>
          <p:cNvSpPr/>
          <p:nvPr/>
        </p:nvSpPr>
        <p:spPr>
          <a:xfrm>
            <a:off x="1376870" y="2877299"/>
            <a:ext cx="15747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20" dirty="0">
                <a:solidFill>
                  <a:srgbClr val="000000">
                    <a:alpha val="100000"/>
                  </a:srgbClr>
                </a:solidFill>
                <a:latin typeface="DengXian"/>
                <a:ea typeface="DengXian"/>
                <a:cs typeface="DengXian"/>
              </a:rPr>
              <a:t>x</a:t>
            </a:r>
            <a:endParaRPr lang="DengXian" altLang="DengXian" sz="2300" dirty="0"/>
          </a:p>
        </p:txBody>
      </p:sp>
      <p:sp>
        <p:nvSpPr>
          <p:cNvPr id="284" name="textbox 284"/>
          <p:cNvSpPr/>
          <p:nvPr/>
        </p:nvSpPr>
        <p:spPr>
          <a:xfrm>
            <a:off x="1376870" y="3761219"/>
            <a:ext cx="15747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20" dirty="0">
                <a:solidFill>
                  <a:srgbClr val="000000">
                    <a:alpha val="100000"/>
                  </a:srgbClr>
                </a:solidFill>
                <a:latin typeface="DengXian"/>
                <a:ea typeface="DengXian"/>
                <a:cs typeface="DengXian"/>
              </a:rPr>
              <a:t>x</a:t>
            </a:r>
            <a:endParaRPr lang="DengXian" altLang="DengXian" sz="2300" dirty="0"/>
          </a:p>
        </p:txBody>
      </p:sp>
      <p:sp>
        <p:nvSpPr>
          <p:cNvPr id="285" name="textbox 285"/>
          <p:cNvSpPr/>
          <p:nvPr/>
        </p:nvSpPr>
        <p:spPr>
          <a:xfrm>
            <a:off x="1376870" y="4644504"/>
            <a:ext cx="15747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20" dirty="0">
                <a:solidFill>
                  <a:srgbClr val="000000">
                    <a:alpha val="100000"/>
                  </a:srgbClr>
                </a:solidFill>
                <a:latin typeface="DengXian"/>
                <a:ea typeface="DengXian"/>
                <a:cs typeface="DengXian"/>
              </a:rPr>
              <a:t>x</a:t>
            </a:r>
            <a:endParaRPr lang="DengXian" altLang="DengXian" sz="23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icture 286"/>
          <p:cNvPicPr>
            <a:picLocks noChangeAspect="1"/>
          </p:cNvPicPr>
          <p:nvPr/>
        </p:nvPicPr>
        <p:blipFill>
          <a:blip r:embed="rId2"/>
          <a:stretch>
            <a:fillRect/>
          </a:stretch>
        </p:blipFill>
        <p:spPr>
          <a:xfrm rot="21600000">
            <a:off x="0" y="5804458"/>
            <a:ext cx="1919884" cy="1053541"/>
          </a:xfrm>
          <a:prstGeom prst="rect">
            <a:avLst/>
          </a:prstGeom>
        </p:spPr>
      </p:pic>
      <p:graphicFrame>
        <p:nvGraphicFramePr>
          <p:cNvPr id="287" name="table 287"/>
          <p:cNvGraphicFramePr>
            <a:graphicFrameLocks noGrp="1"/>
          </p:cNvGraphicFramePr>
          <p:nvPr/>
        </p:nvGraphicFramePr>
        <p:xfrm>
          <a:off x="1217841" y="2620264"/>
          <a:ext cx="3912234" cy="3205479"/>
        </p:xfrm>
        <a:graphic>
          <a:graphicData uri="http://schemas.openxmlformats.org/drawingml/2006/table">
            <a:tbl>
              <a:tblPr/>
              <a:tblGrid>
                <a:gridCol w="981710"/>
                <a:gridCol w="974725"/>
                <a:gridCol w="975360"/>
                <a:gridCol w="980439"/>
              </a:tblGrid>
              <a:tr h="804544">
                <a:tc>
                  <a:txBody>
                    <a:bodyPr/>
                    <a:lstStyle/>
                    <a:p>
                      <a:pPr algn="l" rtl="0" eaLnBrk="0">
                        <a:lnSpc>
                          <a:spcPct val="100000"/>
                        </a:lnSpc>
                        <a:tabLst/>
                      </a:pPr>
                      <a:endParaRPr lang="Arial" altLang="Arial" sz="10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9000"/>
                        </a:lnSpc>
                        <a:tabLst/>
                      </a:pPr>
                      <a:endParaRPr lang="Arial" altLang="Arial" sz="1000" dirty="0"/>
                    </a:p>
                    <a:p>
                      <a:pPr marL="500126" algn="l" rtl="0" eaLnBrk="0">
                        <a:lnSpc>
                          <a:spcPct val="77000"/>
                        </a:lnSpc>
                        <a:spcBef>
                          <a:spcPts val="6"/>
                        </a:spcBef>
                        <a:tabLst/>
                      </a:pPr>
                      <a:r>
                        <a:rPr sz="2300" b="1"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7000"/>
                        </a:lnSpc>
                        <a:tabLst/>
                      </a:pPr>
                      <a:endParaRPr lang="Arial" altLang="Arial" sz="1000" dirty="0"/>
                    </a:p>
                    <a:p>
                      <a:pPr marL="493140" algn="l" rtl="0" eaLnBrk="0">
                        <a:lnSpc>
                          <a:spcPct val="78000"/>
                        </a:lnSpc>
                        <a:spcBef>
                          <a:spcPts val="2"/>
                        </a:spcBef>
                        <a:tabLst/>
                      </a:pPr>
                      <a:r>
                        <a:rPr sz="2300" b="1"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7000"/>
                        </a:lnSpc>
                        <a:tabLst/>
                      </a:pPr>
                      <a:endParaRPr lang="Arial" altLang="Arial" sz="1000" dirty="0"/>
                    </a:p>
                    <a:p>
                      <a:pPr marL="489153" algn="l" rtl="0" eaLnBrk="0">
                        <a:lnSpc>
                          <a:spcPct val="78000"/>
                        </a:lnSpc>
                        <a:spcBef>
                          <a:spcPts val="2"/>
                        </a:spcBef>
                        <a:tabLst/>
                      </a:pPr>
                      <a:r>
                        <a:rPr sz="2300" b="1"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798194">
                <a:tc>
                  <a:txBody>
                    <a:bodyPr/>
                    <a:lstStyle/>
                    <a:p>
                      <a:pPr algn="l" rtl="0" eaLnBrk="0">
                        <a:lnSpc>
                          <a:spcPct val="185000"/>
                        </a:lnSpc>
                        <a:tabLst/>
                      </a:pPr>
                      <a:endParaRPr lang="Arial" altLang="Arial" sz="1000" dirty="0"/>
                    </a:p>
                    <a:p>
                      <a:pPr marL="503859"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5000"/>
                        </a:lnSpc>
                        <a:tabLst/>
                      </a:pPr>
                      <a:endParaRPr lang="Arial" altLang="Arial" sz="1000" dirty="0"/>
                    </a:p>
                    <a:p>
                      <a:pPr marL="430199"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2000"/>
                        </a:lnSpc>
                        <a:tabLst/>
                      </a:pPr>
                      <a:endParaRPr lang="Arial" altLang="Arial" sz="1000" dirty="0"/>
                    </a:p>
                    <a:p>
                      <a:pPr algn="l" rtl="0" eaLnBrk="0">
                        <a:lnSpc>
                          <a:spcPct val="9929"/>
                        </a:lnSpc>
                        <a:tabLst/>
                      </a:pPr>
                      <a:endParaRPr lang="Arial" altLang="Arial" sz="100" dirty="0"/>
                    </a:p>
                    <a:p>
                      <a:pPr marL="423493"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5000"/>
                        </a:lnSpc>
                        <a:tabLst/>
                      </a:pPr>
                      <a:endParaRPr lang="Arial" altLang="Arial" sz="1000" dirty="0"/>
                    </a:p>
                    <a:p>
                      <a:pPr marL="413741" algn="l" rtl="0" eaLnBrk="0">
                        <a:lnSpc>
                          <a:spcPct val="77000"/>
                        </a:lnSpc>
                        <a:spcBef>
                          <a:spcPts val="4"/>
                        </a:spcBef>
                        <a:tabLst/>
                      </a:pPr>
                      <a:r>
                        <a:rPr sz="2300" spc="0" dirty="0">
                          <a:solidFill>
                            <a:srgbClr val="000000">
                              <a:alpha val="100000"/>
                            </a:srgbClr>
                          </a:solidFill>
                          <a:latin typeface="DengXian"/>
                          <a:ea typeface="DengXian"/>
                          <a:cs typeface="DengXian"/>
                        </a:rPr>
                        <a:t>4</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r h="798194">
                <a:tc>
                  <a:txBody>
                    <a:bodyPr/>
                    <a:lstStyle/>
                    <a:p>
                      <a:pPr algn="l" rtl="0" eaLnBrk="0">
                        <a:lnSpc>
                          <a:spcPct val="182000"/>
                        </a:lnSpc>
                        <a:tabLst/>
                      </a:pPr>
                      <a:endParaRPr lang="Arial" altLang="Arial" sz="1000" dirty="0"/>
                    </a:p>
                    <a:p>
                      <a:pPr algn="l" rtl="0" eaLnBrk="0">
                        <a:lnSpc>
                          <a:spcPct val="9929"/>
                        </a:lnSpc>
                        <a:tabLst/>
                      </a:pPr>
                      <a:endParaRPr lang="Arial" altLang="Arial" sz="100" dirty="0"/>
                    </a:p>
                    <a:p>
                      <a:pPr marL="497154"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25000"/>
                        </a:lnSpc>
                        <a:tabLst/>
                      </a:pPr>
                      <a:endParaRPr lang="Arial" altLang="Arial" sz="1000" dirty="0"/>
                    </a:p>
                    <a:p>
                      <a:pPr algn="l" rtl="0" eaLnBrk="0">
                        <a:lnSpc>
                          <a:spcPct val="6618"/>
                        </a:lnSpc>
                        <a:tabLst/>
                      </a:pPr>
                      <a:endParaRPr lang="Arial" altLang="Arial" sz="100" dirty="0"/>
                    </a:p>
                    <a:p>
                      <a:pPr marL="292405"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5000"/>
                        </a:lnSpc>
                        <a:tabLst/>
                      </a:pPr>
                      <a:endParaRPr lang="Arial" altLang="Arial" sz="1000" dirty="0"/>
                    </a:p>
                    <a:p>
                      <a:pPr marL="430199"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2000"/>
                        </a:lnSpc>
                        <a:tabLst/>
                      </a:pPr>
                      <a:endParaRPr lang="Arial" altLang="Arial" sz="1000" dirty="0"/>
                    </a:p>
                    <a:p>
                      <a:pPr algn="l" rtl="0" eaLnBrk="0">
                        <a:lnSpc>
                          <a:spcPct val="9929"/>
                        </a:lnSpc>
                        <a:tabLst/>
                      </a:pPr>
                      <a:endParaRPr lang="Arial" altLang="Arial" sz="100" dirty="0"/>
                    </a:p>
                    <a:p>
                      <a:pPr marL="423494"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804544">
                <a:tc>
                  <a:txBody>
                    <a:bodyPr/>
                    <a:lstStyle/>
                    <a:p>
                      <a:pPr algn="l" rtl="0" eaLnBrk="0">
                        <a:lnSpc>
                          <a:spcPct val="183000"/>
                        </a:lnSpc>
                        <a:tabLst/>
                      </a:pPr>
                      <a:endParaRPr lang="Arial" altLang="Arial" sz="1000" dirty="0"/>
                    </a:p>
                    <a:p>
                      <a:pPr marL="493496" algn="l" rtl="0" eaLnBrk="0">
                        <a:lnSpc>
                          <a:spcPct val="78000"/>
                        </a:lnSpc>
                        <a:spcBef>
                          <a:spcPts val="1"/>
                        </a:spcBef>
                        <a:tabLst/>
                      </a:pPr>
                      <a:r>
                        <a:rPr sz="2300"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25000"/>
                        </a:lnSpc>
                        <a:tabLst/>
                      </a:pPr>
                      <a:endParaRPr lang="Arial" altLang="Arial" sz="1000" dirty="0"/>
                    </a:p>
                    <a:p>
                      <a:pPr algn="l" rtl="0" eaLnBrk="0">
                        <a:lnSpc>
                          <a:spcPct val="6616"/>
                        </a:lnSpc>
                        <a:tabLst/>
                      </a:pPr>
                      <a:endParaRPr lang="Arial" altLang="Arial" sz="100" dirty="0"/>
                    </a:p>
                    <a:p>
                      <a:pPr marL="292405"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4</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25000"/>
                        </a:lnSpc>
                        <a:tabLst/>
                      </a:pPr>
                      <a:endParaRPr lang="Arial" altLang="Arial" sz="1000" dirty="0"/>
                    </a:p>
                    <a:p>
                      <a:pPr algn="l" rtl="0" eaLnBrk="0">
                        <a:lnSpc>
                          <a:spcPct val="6616"/>
                        </a:lnSpc>
                        <a:tabLst/>
                      </a:pPr>
                      <a:endParaRPr lang="Arial" altLang="Arial" sz="100" dirty="0"/>
                    </a:p>
                    <a:p>
                      <a:pPr marL="292405"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5000"/>
                        </a:lnSpc>
                        <a:tabLst/>
                      </a:pPr>
                      <a:endParaRPr lang="Arial" altLang="Arial" sz="1000" dirty="0"/>
                    </a:p>
                    <a:p>
                      <a:pPr marL="430200"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bl>
          </a:graphicData>
        </a:graphic>
      </p:graphicFrame>
      <p:sp>
        <p:nvSpPr>
          <p:cNvPr id="288" name="textbox 288"/>
          <p:cNvSpPr/>
          <p:nvPr/>
        </p:nvSpPr>
        <p:spPr>
          <a:xfrm>
            <a:off x="6105029" y="2635224"/>
            <a:ext cx="3059429" cy="753744"/>
          </a:xfrm>
          <a:prstGeom prst="rect">
            <a:avLst/>
          </a:prstGeom>
        </p:spPr>
        <p:txBody>
          <a:bodyPr vert="horz" wrap="square" lIns="0" tIns="0" rIns="0" bIns="0"/>
          <a:lstStyle/>
          <a:p>
            <a:pPr algn="l" rtl="0" eaLnBrk="0">
              <a:lnSpc>
                <a:spcPct val="83341"/>
              </a:lnSpc>
              <a:tabLst/>
            </a:pPr>
            <a:endParaRPr lang="Arial" altLang="Arial" sz="100" dirty="0"/>
          </a:p>
          <a:p>
            <a:pPr marL="16662" algn="l" rtl="0" eaLnBrk="0">
              <a:lnSpc>
                <a:spcPts val="2894"/>
              </a:lnSpc>
              <a:tabLst/>
            </a:pPr>
            <a:r>
              <a:rPr sz="2300" spc="70" dirty="0">
                <a:solidFill>
                  <a:srgbClr val="000000">
                    <a:alpha val="100000"/>
                  </a:srgbClr>
                </a:solidFill>
                <a:latin typeface="DengXian"/>
                <a:ea typeface="DengXian"/>
                <a:cs typeface="DengXian"/>
              </a:rPr>
              <a:t>一致矩阵特点</a:t>
            </a:r>
            <a:r>
              <a:rPr sz="2300" spc="30" dirty="0">
                <a:solidFill>
                  <a:srgbClr val="000000">
                    <a:alpha val="100000"/>
                  </a:srgbClr>
                </a:solidFill>
                <a:latin typeface="DengXian"/>
                <a:ea typeface="DengXian"/>
                <a:cs typeface="DengXian"/>
              </a:rPr>
              <a:t>：</a:t>
            </a:r>
            <a:endParaRPr lang="DengXian" altLang="DengXian" sz="2300" dirty="0"/>
          </a:p>
          <a:p>
            <a:pPr marL="12700" algn="l" rtl="0" eaLnBrk="0">
              <a:lnSpc>
                <a:spcPct val="90000"/>
              </a:lnSpc>
              <a:spcBef>
                <a:spcPts val="354"/>
              </a:spcBef>
              <a:tabLst/>
            </a:pPr>
            <a:r>
              <a:rPr sz="2300" spc="90" dirty="0">
                <a:solidFill>
                  <a:srgbClr val="000000">
                    <a:alpha val="100000"/>
                  </a:srgbClr>
                </a:solidFill>
                <a:latin typeface="DengXian"/>
                <a:ea typeface="DengXian"/>
                <a:cs typeface="DengXian"/>
              </a:rPr>
              <a:t>行与行之间成</a:t>
            </a:r>
            <a:r>
              <a:rPr sz="2300" spc="90" dirty="0">
                <a:solidFill>
                  <a:srgbClr val="FF0000">
                    <a:alpha val="100000"/>
                  </a:srgbClr>
                </a:solidFill>
                <a:latin typeface="DengXian"/>
                <a:ea typeface="DengXian"/>
                <a:cs typeface="DengXian"/>
              </a:rPr>
              <a:t>倍数关</a:t>
            </a:r>
            <a:r>
              <a:rPr sz="2300" spc="70" dirty="0">
                <a:solidFill>
                  <a:srgbClr val="FF0000">
                    <a:alpha val="100000"/>
                  </a:srgbClr>
                </a:solidFill>
                <a:latin typeface="DengXian"/>
                <a:ea typeface="DengXian"/>
                <a:cs typeface="DengXian"/>
              </a:rPr>
              <a:t>系</a:t>
            </a:r>
            <a:endParaRPr lang="DengXian" altLang="DengXian" sz="2300" dirty="0"/>
          </a:p>
        </p:txBody>
      </p:sp>
      <p:pic>
        <p:nvPicPr>
          <p:cNvPr id="289" name="picture 289"/>
          <p:cNvPicPr>
            <a:picLocks noChangeAspect="1"/>
          </p:cNvPicPr>
          <p:nvPr/>
        </p:nvPicPr>
        <p:blipFill>
          <a:blip r:embed="rId3"/>
          <a:stretch>
            <a:fillRect/>
          </a:stretch>
        </p:blipFill>
        <p:spPr>
          <a:xfrm rot="21600000">
            <a:off x="1150111" y="1134186"/>
            <a:ext cx="3658146" cy="501878"/>
          </a:xfrm>
          <a:prstGeom prst="rect">
            <a:avLst/>
          </a:prstGeom>
        </p:spPr>
      </p:pic>
      <p:sp>
        <p:nvSpPr>
          <p:cNvPr id="290" name="textbox 290"/>
          <p:cNvSpPr/>
          <p:nvPr/>
        </p:nvSpPr>
        <p:spPr>
          <a:xfrm>
            <a:off x="1126032" y="1912302"/>
            <a:ext cx="366902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60" dirty="0">
                <a:solidFill>
                  <a:srgbClr val="000000">
                    <a:alpha val="100000"/>
                  </a:srgbClr>
                </a:solidFill>
                <a:latin typeface="DengXian"/>
                <a:ea typeface="DengXian"/>
                <a:cs typeface="DengXian"/>
              </a:rPr>
              <a:t>原则：</a:t>
            </a:r>
            <a:r>
              <a:rPr sz="2300" spc="-60" dirty="0">
                <a:solidFill>
                  <a:srgbClr val="000000">
                    <a:alpha val="100000"/>
                  </a:srgbClr>
                </a:solidFill>
                <a:latin typeface="DengXian"/>
                <a:ea typeface="DengXian"/>
                <a:cs typeface="DengXian"/>
              </a:rPr>
              <a:t>   </a:t>
            </a:r>
            <a:r>
              <a:rPr sz="2300" spc="-60" dirty="0">
                <a:solidFill>
                  <a:srgbClr val="000000">
                    <a:alpha val="100000"/>
                  </a:srgbClr>
                </a:solidFill>
                <a:latin typeface="DengXian"/>
                <a:ea typeface="DengXian"/>
                <a:cs typeface="DengXian"/>
              </a:rPr>
              <a:t>向一致矩阵方向</a:t>
            </a:r>
            <a:r>
              <a:rPr sz="2300" spc="-30" dirty="0">
                <a:solidFill>
                  <a:srgbClr val="000000">
                    <a:alpha val="100000"/>
                  </a:srgbClr>
                </a:solidFill>
                <a:latin typeface="DengXian"/>
                <a:ea typeface="DengXian"/>
                <a:cs typeface="DengXian"/>
              </a:rPr>
              <a:t>调</a:t>
            </a:r>
            <a:r>
              <a:rPr sz="2300" spc="0" dirty="0">
                <a:solidFill>
                  <a:srgbClr val="000000">
                    <a:alpha val="100000"/>
                  </a:srgbClr>
                </a:solidFill>
                <a:latin typeface="DengXian"/>
                <a:ea typeface="DengXian"/>
                <a:cs typeface="DengXian"/>
              </a:rPr>
              <a:t>整</a:t>
            </a:r>
            <a:endParaRPr lang="DengXian" altLang="DengXian" sz="2300" dirty="0"/>
          </a:p>
        </p:txBody>
      </p:sp>
      <p:pic>
        <p:nvPicPr>
          <p:cNvPr id="291" name="picture 291"/>
          <p:cNvPicPr>
            <a:picLocks noChangeAspect="1"/>
          </p:cNvPicPr>
          <p:nvPr/>
        </p:nvPicPr>
        <p:blipFill>
          <a:blip r:embed="rId4"/>
          <a:stretch>
            <a:fillRect/>
          </a:stretch>
        </p:blipFill>
        <p:spPr>
          <a:xfrm rot="21600000">
            <a:off x="11027664" y="158495"/>
            <a:ext cx="1042416" cy="944880"/>
          </a:xfrm>
          <a:prstGeom prst="rect">
            <a:avLst/>
          </a:prstGeom>
        </p:spPr>
      </p:pic>
      <p:sp>
        <p:nvSpPr>
          <p:cNvPr id="292" name="textbox 292"/>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93" name="picture 293"/>
          <p:cNvPicPr>
            <a:picLocks noChangeAspect="1"/>
          </p:cNvPicPr>
          <p:nvPr/>
        </p:nvPicPr>
        <p:blipFill>
          <a:blip r:embed="rId5"/>
          <a:stretch>
            <a:fillRect/>
          </a:stretch>
        </p:blipFill>
        <p:spPr>
          <a:xfrm rot="21600000">
            <a:off x="530352" y="408431"/>
            <a:ext cx="774191" cy="690372"/>
          </a:xfrm>
          <a:prstGeom prst="rect">
            <a:avLst/>
          </a:prstGeom>
        </p:spPr>
      </p:pic>
      <p:sp>
        <p:nvSpPr>
          <p:cNvPr id="294" name="textbox 294"/>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sp>
        <p:nvSpPr>
          <p:cNvPr id="295" name="textbox 295"/>
          <p:cNvSpPr/>
          <p:nvPr/>
        </p:nvSpPr>
        <p:spPr>
          <a:xfrm>
            <a:off x="3489515" y="2796870"/>
            <a:ext cx="177164"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40" dirty="0">
                <a:solidFill>
                  <a:srgbClr val="000000">
                    <a:alpha val="100000"/>
                  </a:srgbClr>
                </a:solidFill>
                <a:latin typeface="DengXian"/>
                <a:ea typeface="DengXian"/>
                <a:cs typeface="DengXian"/>
              </a:rPr>
              <a:t>x</a:t>
            </a:r>
            <a:endParaRPr lang="DengXian" altLang="DengXian" sz="2300" dirty="0"/>
          </a:p>
        </p:txBody>
      </p:sp>
      <p:sp>
        <p:nvSpPr>
          <p:cNvPr id="296" name="textbox 296"/>
          <p:cNvSpPr/>
          <p:nvPr/>
        </p:nvSpPr>
        <p:spPr>
          <a:xfrm>
            <a:off x="4464240" y="2796870"/>
            <a:ext cx="177164"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40" dirty="0">
                <a:solidFill>
                  <a:srgbClr val="000000">
                    <a:alpha val="100000"/>
                  </a:srgbClr>
                </a:solidFill>
                <a:latin typeface="DengXian"/>
                <a:ea typeface="DengXian"/>
                <a:cs typeface="DengXian"/>
              </a:rPr>
              <a:t>x</a:t>
            </a:r>
            <a:endParaRPr lang="DengXian" altLang="DengXian" sz="2300" dirty="0"/>
          </a:p>
        </p:txBody>
      </p:sp>
      <p:sp>
        <p:nvSpPr>
          <p:cNvPr id="297" name="textbox 297"/>
          <p:cNvSpPr/>
          <p:nvPr/>
        </p:nvSpPr>
        <p:spPr>
          <a:xfrm>
            <a:off x="2514155" y="2796870"/>
            <a:ext cx="177164"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40" dirty="0">
                <a:solidFill>
                  <a:srgbClr val="000000">
                    <a:alpha val="100000"/>
                  </a:srgbClr>
                </a:solidFill>
                <a:latin typeface="DengXian"/>
                <a:ea typeface="DengXian"/>
                <a:cs typeface="DengXian"/>
              </a:rPr>
              <a:t>x</a:t>
            </a:r>
            <a:endParaRPr lang="DengXian" altLang="DengXian" sz="2300" dirty="0"/>
          </a:p>
        </p:txBody>
      </p:sp>
      <p:sp>
        <p:nvSpPr>
          <p:cNvPr id="298" name="textbox 298"/>
          <p:cNvSpPr/>
          <p:nvPr/>
        </p:nvSpPr>
        <p:spPr>
          <a:xfrm>
            <a:off x="1553984" y="3603599"/>
            <a:ext cx="157479" cy="393065"/>
          </a:xfrm>
          <a:prstGeom prst="rect">
            <a:avLst/>
          </a:prstGeom>
        </p:spPr>
        <p:txBody>
          <a:bodyPr vert="horz" wrap="square" lIns="0" tIns="0" rIns="0" bIns="0"/>
          <a:lstStyle/>
          <a:p>
            <a:pPr algn="l" rtl="0" eaLnBrk="0">
              <a:lnSpc>
                <a:spcPct val="83343"/>
              </a:lnSpc>
              <a:tabLst/>
            </a:pPr>
            <a:endParaRPr lang="Arial" altLang="Arial" sz="100" dirty="0"/>
          </a:p>
          <a:p>
            <a:pPr marL="12700" algn="l" rtl="0" eaLnBrk="0">
              <a:lnSpc>
                <a:spcPts val="2894"/>
              </a:lnSpc>
              <a:tabLst/>
            </a:pPr>
            <a:r>
              <a:rPr sz="2300" spc="20" dirty="0">
                <a:solidFill>
                  <a:srgbClr val="000000">
                    <a:alpha val="100000"/>
                  </a:srgbClr>
                </a:solidFill>
                <a:latin typeface="DengXian"/>
                <a:ea typeface="DengXian"/>
                <a:cs typeface="DengXian"/>
              </a:rPr>
              <a:t>x</a:t>
            </a:r>
            <a:endParaRPr lang="DengXian" altLang="DengXian" sz="2300" dirty="0"/>
          </a:p>
        </p:txBody>
      </p:sp>
      <p:sp>
        <p:nvSpPr>
          <p:cNvPr id="299" name="textbox 299"/>
          <p:cNvSpPr/>
          <p:nvPr/>
        </p:nvSpPr>
        <p:spPr>
          <a:xfrm>
            <a:off x="1553984" y="4401794"/>
            <a:ext cx="15747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20" dirty="0">
                <a:solidFill>
                  <a:srgbClr val="000000">
                    <a:alpha val="100000"/>
                  </a:srgbClr>
                </a:solidFill>
                <a:latin typeface="DengXian"/>
                <a:ea typeface="DengXian"/>
                <a:cs typeface="DengXian"/>
              </a:rPr>
              <a:t>x</a:t>
            </a:r>
            <a:endParaRPr lang="DengXian" altLang="DengXian" sz="2300" dirty="0"/>
          </a:p>
        </p:txBody>
      </p:sp>
      <p:sp>
        <p:nvSpPr>
          <p:cNvPr id="300" name="textbox 300"/>
          <p:cNvSpPr/>
          <p:nvPr/>
        </p:nvSpPr>
        <p:spPr>
          <a:xfrm>
            <a:off x="1553984" y="5199989"/>
            <a:ext cx="157479"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20" dirty="0">
                <a:solidFill>
                  <a:srgbClr val="000000">
                    <a:alpha val="100000"/>
                  </a:srgbClr>
                </a:solidFill>
                <a:latin typeface="DengXian"/>
                <a:ea typeface="DengXian"/>
                <a:cs typeface="DengXian"/>
              </a:rPr>
              <a:t>x</a:t>
            </a:r>
            <a:endParaRPr lang="DengXian" altLang="DengXian" sz="23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box 301"/>
          <p:cNvSpPr/>
          <p:nvPr/>
        </p:nvSpPr>
        <p:spPr>
          <a:xfrm>
            <a:off x="5912891" y="2219718"/>
            <a:ext cx="5111115" cy="2590164"/>
          </a:xfrm>
          <a:prstGeom prst="rect">
            <a:avLst/>
          </a:prstGeom>
        </p:spPr>
        <p:txBody>
          <a:bodyPr vert="horz" wrap="square" lIns="0" tIns="0" rIns="0" bIns="0"/>
          <a:lstStyle/>
          <a:p>
            <a:pPr algn="l" rtl="0" eaLnBrk="0">
              <a:lnSpc>
                <a:spcPct val="105000"/>
              </a:lnSpc>
              <a:tabLst/>
            </a:pPr>
            <a:endParaRPr lang="Arial" altLang="Arial" sz="100" dirty="0"/>
          </a:p>
          <a:p>
            <a:pPr marL="12700" indent="10667" algn="l" rtl="0" eaLnBrk="0">
              <a:lnSpc>
                <a:spcPct val="104000"/>
              </a:lnSpc>
              <a:spcBef>
                <a:spcPts val="1"/>
              </a:spcBef>
              <a:tabLst/>
            </a:pPr>
            <a:r>
              <a:rPr sz="2300" spc="-10" dirty="0">
                <a:solidFill>
                  <a:srgbClr val="000000">
                    <a:alpha val="100000"/>
                  </a:srgbClr>
                </a:solidFill>
                <a:latin typeface="DengXian"/>
                <a:ea typeface="DengXian"/>
                <a:cs typeface="DengXian"/>
              </a:rPr>
              <a:t>p</a:t>
            </a:r>
            <a:r>
              <a:rPr sz="2300" spc="-20" dirty="0">
                <a:solidFill>
                  <a:srgbClr val="000000">
                    <a:alpha val="100000"/>
                  </a:srgbClr>
                </a:solidFill>
                <a:latin typeface="DengXian"/>
                <a:ea typeface="DengXian"/>
                <a:cs typeface="DengXian"/>
              </a:rPr>
              <a:t>1的重要性如果是1，</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那么</a:t>
            </a:r>
            <a:r>
              <a:rPr sz="2300" spc="0" dirty="0">
                <a:solidFill>
                  <a:srgbClr val="000000">
                    <a:alpha val="100000"/>
                  </a:srgbClr>
                </a:solidFill>
                <a:latin typeface="DengXian"/>
                <a:ea typeface="DengXian"/>
                <a:cs typeface="DengXian"/>
              </a:rPr>
              <a:t>p</a:t>
            </a:r>
            <a:r>
              <a:rPr sz="2300" spc="-20" dirty="0">
                <a:solidFill>
                  <a:srgbClr val="000000">
                    <a:alpha val="100000"/>
                  </a:srgbClr>
                </a:solidFill>
                <a:latin typeface="DengXian"/>
                <a:ea typeface="DengXian"/>
                <a:cs typeface="DengXian"/>
              </a:rPr>
              <a:t>2的重要性</a:t>
            </a:r>
            <a:r>
              <a:rPr sz="2300" spc="0" dirty="0">
                <a:solidFill>
                  <a:srgbClr val="000000">
                    <a:alpha val="100000"/>
                  </a:srgbClr>
                </a:solidFill>
                <a:latin typeface="DengXian"/>
                <a:ea typeface="DengXian"/>
                <a:cs typeface="DengXian"/>
              </a:rPr>
              <a:t> </a:t>
            </a:r>
            <a:r>
              <a:rPr sz="2300" spc="-60" dirty="0">
                <a:solidFill>
                  <a:srgbClr val="000000">
                    <a:alpha val="100000"/>
                  </a:srgbClr>
                </a:solidFill>
                <a:latin typeface="DengXian"/>
                <a:ea typeface="DengXian"/>
                <a:cs typeface="DengXian"/>
              </a:rPr>
              <a:t>就是1/2</a:t>
            </a:r>
            <a:r>
              <a:rPr sz="2300" spc="-60" dirty="0">
                <a:solidFill>
                  <a:srgbClr val="000000">
                    <a:alpha val="100000"/>
                  </a:srgbClr>
                </a:solidFill>
                <a:latin typeface="DengXian"/>
                <a:ea typeface="DengXian"/>
                <a:cs typeface="DengXian"/>
              </a:rPr>
              <a:t> </a:t>
            </a:r>
            <a:r>
              <a:rPr sz="2300" spc="-60" dirty="0">
                <a:solidFill>
                  <a:srgbClr val="000000">
                    <a:alpha val="100000"/>
                  </a:srgbClr>
                </a:solidFill>
                <a:latin typeface="DengXian"/>
                <a:ea typeface="DengXian"/>
                <a:cs typeface="DengXian"/>
              </a:rPr>
              <a:t>，</a:t>
            </a:r>
            <a:r>
              <a:rPr sz="2300" spc="-6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p</a:t>
            </a:r>
            <a:r>
              <a:rPr sz="2300" spc="-60" dirty="0">
                <a:solidFill>
                  <a:srgbClr val="000000">
                    <a:alpha val="100000"/>
                  </a:srgbClr>
                </a:solidFill>
                <a:latin typeface="DengXian"/>
                <a:ea typeface="DengXian"/>
                <a:cs typeface="DengXian"/>
              </a:rPr>
              <a:t>3的重要性就是1/</a:t>
            </a:r>
            <a:r>
              <a:rPr sz="2300" spc="-20" dirty="0">
                <a:solidFill>
                  <a:srgbClr val="000000">
                    <a:alpha val="100000"/>
                  </a:srgbClr>
                </a:solidFill>
                <a:latin typeface="DengXian"/>
                <a:ea typeface="DengXian"/>
                <a:cs typeface="DengXian"/>
              </a:rPr>
              <a:t>4</a:t>
            </a:r>
            <a:r>
              <a:rPr sz="2300" spc="0" dirty="0">
                <a:solidFill>
                  <a:srgbClr val="000000">
                    <a:alpha val="100000"/>
                  </a:srgbClr>
                </a:solidFill>
                <a:latin typeface="DengXian"/>
                <a:ea typeface="DengXian"/>
                <a:cs typeface="DengXian"/>
              </a:rPr>
              <a:t>.</a:t>
            </a:r>
            <a:endParaRPr lang="DengXian" altLang="DengXian" sz="2300" dirty="0"/>
          </a:p>
          <a:p>
            <a:pPr marL="23367" indent="-10667" algn="l" rtl="0" eaLnBrk="0">
              <a:lnSpc>
                <a:spcPct val="104000"/>
              </a:lnSpc>
              <a:spcBef>
                <a:spcPts val="75"/>
              </a:spcBef>
              <a:tabLst/>
            </a:pPr>
            <a:r>
              <a:rPr sz="2300" spc="-30" dirty="0">
                <a:solidFill>
                  <a:srgbClr val="000000">
                    <a:alpha val="100000"/>
                  </a:srgbClr>
                </a:solidFill>
                <a:latin typeface="DengXian"/>
                <a:ea typeface="DengXian"/>
                <a:cs typeface="DengXian"/>
              </a:rPr>
              <a:t>注意，</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权重一定要进行</a:t>
            </a:r>
            <a:r>
              <a:rPr sz="2300" spc="-30" dirty="0">
                <a:solidFill>
                  <a:srgbClr val="FF0000">
                    <a:alpha val="100000"/>
                  </a:srgbClr>
                </a:solidFill>
                <a:latin typeface="DengXian"/>
                <a:ea typeface="DengXian"/>
                <a:cs typeface="DengXian"/>
              </a:rPr>
              <a:t>归一化</a:t>
            </a:r>
            <a:r>
              <a:rPr sz="2300" spc="-20" dirty="0">
                <a:solidFill>
                  <a:srgbClr val="FF0000">
                    <a:alpha val="100000"/>
                  </a:srgbClr>
                </a:solidFill>
                <a:latin typeface="DengXian"/>
                <a:ea typeface="DengXian"/>
                <a:cs typeface="DengXian"/>
              </a:rPr>
              <a:t>处</a:t>
            </a:r>
            <a:r>
              <a:rPr sz="2300" spc="0" dirty="0">
                <a:solidFill>
                  <a:srgbClr val="FF0000">
                    <a:alpha val="100000"/>
                  </a:srgbClr>
                </a:solidFill>
                <a:latin typeface="DengXian"/>
                <a:ea typeface="DengXian"/>
                <a:cs typeface="DengXian"/>
              </a:rPr>
              <a:t>理</a:t>
            </a:r>
            <a:r>
              <a:rPr sz="2300" spc="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p</a:t>
            </a:r>
            <a:r>
              <a:rPr sz="2300" spc="30" dirty="0">
                <a:solidFill>
                  <a:srgbClr val="000000">
                    <a:alpha val="100000"/>
                  </a:srgbClr>
                </a:solidFill>
                <a:latin typeface="DengXian"/>
                <a:ea typeface="DengXian"/>
                <a:cs typeface="DengXian"/>
              </a:rPr>
              <a:t>1</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1</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1+0.5+0.25)</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=0.5714</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p</a:t>
            </a:r>
            <a:r>
              <a:rPr sz="2300" spc="30" dirty="0">
                <a:solidFill>
                  <a:srgbClr val="000000">
                    <a:alpha val="100000"/>
                  </a:srgbClr>
                </a:solidFill>
                <a:latin typeface="DengXian"/>
                <a:ea typeface="DengXian"/>
                <a:cs typeface="DengXian"/>
              </a:rPr>
              <a:t>2</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0.5</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1+0.5+0.25)</a:t>
            </a:r>
            <a:r>
              <a:rPr sz="2300" spc="3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=0.2857</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p</a:t>
            </a:r>
            <a:r>
              <a:rPr sz="2300" spc="30" dirty="0">
                <a:solidFill>
                  <a:srgbClr val="000000">
                    <a:alpha val="100000"/>
                  </a:srgbClr>
                </a:solidFill>
                <a:latin typeface="DengXian"/>
                <a:ea typeface="DengXian"/>
                <a:cs typeface="DengXian"/>
              </a:rPr>
              <a:t>3</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0.25</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1+0.5+0.25)</a:t>
            </a:r>
            <a:r>
              <a:rPr sz="2300" spc="30" dirty="0">
                <a:solidFill>
                  <a:srgbClr val="000000">
                    <a:alpha val="100000"/>
                  </a:srgbClr>
                </a:solidFill>
                <a:latin typeface="DengXian"/>
                <a:ea typeface="DengXian"/>
                <a:cs typeface="DengXian"/>
              </a:rPr>
              <a:t>  </a:t>
            </a:r>
            <a:r>
              <a:rPr sz="2300" spc="1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=0.1429</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p</a:t>
            </a:r>
            <a:r>
              <a:rPr sz="2300" spc="60" dirty="0">
                <a:solidFill>
                  <a:srgbClr val="000000">
                    <a:alpha val="100000"/>
                  </a:srgbClr>
                </a:solidFill>
                <a:latin typeface="DengXian"/>
                <a:ea typeface="DengXian"/>
                <a:cs typeface="DengXian"/>
              </a:rPr>
              <a:t>1+</a:t>
            </a:r>
            <a:r>
              <a:rPr sz="2300" spc="0" dirty="0">
                <a:solidFill>
                  <a:srgbClr val="000000">
                    <a:alpha val="100000"/>
                  </a:srgbClr>
                </a:solidFill>
                <a:latin typeface="DengXian"/>
                <a:ea typeface="DengXian"/>
                <a:cs typeface="DengXian"/>
              </a:rPr>
              <a:t>p</a:t>
            </a:r>
            <a:r>
              <a:rPr sz="2300" spc="60" dirty="0">
                <a:solidFill>
                  <a:srgbClr val="000000">
                    <a:alpha val="100000"/>
                  </a:srgbClr>
                </a:solidFill>
                <a:latin typeface="DengXian"/>
                <a:ea typeface="DengXian"/>
                <a:cs typeface="DengXian"/>
              </a:rPr>
              <a:t>2+</a:t>
            </a:r>
            <a:r>
              <a:rPr sz="2300" spc="0" dirty="0">
                <a:solidFill>
                  <a:srgbClr val="000000">
                    <a:alpha val="100000"/>
                  </a:srgbClr>
                </a:solidFill>
                <a:latin typeface="DengXian"/>
                <a:ea typeface="DengXian"/>
                <a:cs typeface="DengXian"/>
              </a:rPr>
              <a:t>p</a:t>
            </a:r>
            <a:r>
              <a:rPr sz="2300" spc="60" dirty="0">
                <a:solidFill>
                  <a:srgbClr val="000000">
                    <a:alpha val="100000"/>
                  </a:srgbClr>
                </a:solidFill>
                <a:latin typeface="DengXian"/>
                <a:ea typeface="DengXian"/>
                <a:cs typeface="DengXian"/>
              </a:rPr>
              <a:t>3=</a:t>
            </a:r>
            <a:r>
              <a:rPr sz="2300" spc="20" dirty="0">
                <a:solidFill>
                  <a:srgbClr val="000000">
                    <a:alpha val="100000"/>
                  </a:srgbClr>
                </a:solidFill>
                <a:latin typeface="DengXian"/>
                <a:ea typeface="DengXian"/>
                <a:cs typeface="DengXian"/>
              </a:rPr>
              <a:t>1</a:t>
            </a:r>
            <a:endParaRPr lang="DengXian" altLang="DengXian" sz="2300" dirty="0"/>
          </a:p>
        </p:txBody>
      </p:sp>
      <p:pic>
        <p:nvPicPr>
          <p:cNvPr id="302" name="picture 302"/>
          <p:cNvPicPr>
            <a:picLocks noChangeAspect="1"/>
          </p:cNvPicPr>
          <p:nvPr/>
        </p:nvPicPr>
        <p:blipFill>
          <a:blip r:embed="rId2"/>
          <a:stretch>
            <a:fillRect/>
          </a:stretch>
        </p:blipFill>
        <p:spPr>
          <a:xfrm rot="21600000">
            <a:off x="0" y="5804458"/>
            <a:ext cx="1919884" cy="1053541"/>
          </a:xfrm>
          <a:prstGeom prst="rect">
            <a:avLst/>
          </a:prstGeom>
        </p:spPr>
      </p:pic>
      <p:graphicFrame>
        <p:nvGraphicFramePr>
          <p:cNvPr id="303" name="table 303"/>
          <p:cNvGraphicFramePr>
            <a:graphicFrameLocks noGrp="1"/>
          </p:cNvGraphicFramePr>
          <p:nvPr/>
        </p:nvGraphicFramePr>
        <p:xfrm>
          <a:off x="1217841" y="2620264"/>
          <a:ext cx="3912234" cy="3205479"/>
        </p:xfrm>
        <a:graphic>
          <a:graphicData uri="http://schemas.openxmlformats.org/drawingml/2006/table">
            <a:tbl>
              <a:tblPr/>
              <a:tblGrid>
                <a:gridCol w="981710"/>
                <a:gridCol w="974725"/>
                <a:gridCol w="975360"/>
                <a:gridCol w="980439"/>
              </a:tblGrid>
              <a:tr h="804544">
                <a:tc>
                  <a:txBody>
                    <a:bodyPr/>
                    <a:lstStyle/>
                    <a:p>
                      <a:pPr algn="l" rtl="0" eaLnBrk="0">
                        <a:lnSpc>
                          <a:spcPct val="165000"/>
                        </a:lnSpc>
                        <a:tabLst/>
                      </a:pPr>
                      <a:endParaRPr lang="Arial" altLang="Arial" sz="1000" dirty="0"/>
                    </a:p>
                    <a:p>
                      <a:pPr marL="205993" algn="l" rtl="0" eaLnBrk="0">
                        <a:lnSpc>
                          <a:spcPct val="88000"/>
                        </a:lnSpc>
                        <a:tabLst/>
                      </a:pPr>
                      <a:r>
                        <a:rPr sz="2300" b="1" spc="40" dirty="0">
                          <a:solidFill>
                            <a:srgbClr val="000000">
                              <a:alpha val="100000"/>
                            </a:srgbClr>
                          </a:solidFill>
                          <a:latin typeface="DengXian"/>
                          <a:ea typeface="DengXian"/>
                          <a:cs typeface="DengXian"/>
                        </a:rPr>
                        <a:t>景</a:t>
                      </a:r>
                      <a:r>
                        <a:rPr sz="2300" b="1" spc="20" dirty="0">
                          <a:solidFill>
                            <a:srgbClr val="000000">
                              <a:alpha val="100000"/>
                            </a:srgbClr>
                          </a:solidFill>
                          <a:latin typeface="DengXian"/>
                          <a:ea typeface="DengXian"/>
                          <a:cs typeface="DengXian"/>
                        </a:rPr>
                        <a:t>色</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9000"/>
                        </a:lnSpc>
                        <a:tabLst/>
                      </a:pPr>
                      <a:endParaRPr lang="Arial" altLang="Arial" sz="1000" dirty="0"/>
                    </a:p>
                    <a:p>
                      <a:pPr marL="516001" algn="l" rtl="0" eaLnBrk="0">
                        <a:lnSpc>
                          <a:spcPct val="77000"/>
                        </a:lnSpc>
                        <a:spcBef>
                          <a:spcPts val="6"/>
                        </a:spcBef>
                        <a:tabLst/>
                      </a:pPr>
                      <a:r>
                        <a:rPr sz="2300" b="1"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7000"/>
                        </a:lnSpc>
                        <a:tabLst/>
                      </a:pPr>
                      <a:endParaRPr lang="Arial" altLang="Arial" sz="1000" dirty="0"/>
                    </a:p>
                    <a:p>
                      <a:pPr marL="508380" algn="l" rtl="0" eaLnBrk="0">
                        <a:lnSpc>
                          <a:spcPct val="78000"/>
                        </a:lnSpc>
                        <a:spcBef>
                          <a:spcPts val="2"/>
                        </a:spcBef>
                        <a:tabLst/>
                      </a:pPr>
                      <a:r>
                        <a:rPr sz="2300" b="1"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7000"/>
                        </a:lnSpc>
                        <a:tabLst/>
                      </a:pPr>
                      <a:endParaRPr lang="Arial" altLang="Arial" sz="1000" dirty="0"/>
                    </a:p>
                    <a:p>
                      <a:pPr marL="505028" algn="l" rtl="0" eaLnBrk="0">
                        <a:lnSpc>
                          <a:spcPct val="78000"/>
                        </a:lnSpc>
                        <a:spcBef>
                          <a:spcPts val="2"/>
                        </a:spcBef>
                        <a:tabLst/>
                      </a:pPr>
                      <a:r>
                        <a:rPr sz="2300" b="1"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798194">
                <a:tc>
                  <a:txBody>
                    <a:bodyPr/>
                    <a:lstStyle/>
                    <a:p>
                      <a:pPr algn="l" rtl="0" eaLnBrk="0">
                        <a:lnSpc>
                          <a:spcPct val="185000"/>
                        </a:lnSpc>
                        <a:tabLst/>
                      </a:pPr>
                      <a:endParaRPr lang="Arial" altLang="Arial" sz="1000" dirty="0"/>
                    </a:p>
                    <a:p>
                      <a:pPr marL="524179"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5000"/>
                        </a:lnSpc>
                        <a:tabLst/>
                      </a:pPr>
                      <a:endParaRPr lang="Arial" altLang="Arial" sz="1000" dirty="0"/>
                    </a:p>
                    <a:p>
                      <a:pPr marL="430199"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FFCC99"/>
                    </a:solidFill>
                  </a:tcPr>
                </a:tc>
                <a:tc>
                  <a:txBody>
                    <a:bodyPr/>
                    <a:lstStyle/>
                    <a:p>
                      <a:pPr algn="l" rtl="0" eaLnBrk="0">
                        <a:lnSpc>
                          <a:spcPct val="182000"/>
                        </a:lnSpc>
                        <a:tabLst/>
                      </a:pPr>
                      <a:endParaRPr lang="Arial" altLang="Arial" sz="1000" dirty="0"/>
                    </a:p>
                    <a:p>
                      <a:pPr algn="l" rtl="0" eaLnBrk="0">
                        <a:lnSpc>
                          <a:spcPct val="9929"/>
                        </a:lnSpc>
                        <a:tabLst/>
                      </a:pPr>
                      <a:endParaRPr lang="Arial" altLang="Arial" sz="100" dirty="0"/>
                    </a:p>
                    <a:p>
                      <a:pPr marL="423493"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5000"/>
                        </a:lnSpc>
                        <a:tabLst/>
                      </a:pPr>
                      <a:endParaRPr lang="Arial" altLang="Arial" sz="1000" dirty="0"/>
                    </a:p>
                    <a:p>
                      <a:pPr marL="413741" algn="l" rtl="0" eaLnBrk="0">
                        <a:lnSpc>
                          <a:spcPct val="77000"/>
                        </a:lnSpc>
                        <a:spcBef>
                          <a:spcPts val="4"/>
                        </a:spcBef>
                        <a:tabLst/>
                      </a:pPr>
                      <a:r>
                        <a:rPr sz="2300" spc="0" dirty="0">
                          <a:solidFill>
                            <a:srgbClr val="000000">
                              <a:alpha val="100000"/>
                            </a:srgbClr>
                          </a:solidFill>
                          <a:latin typeface="DengXian"/>
                          <a:ea typeface="DengXian"/>
                          <a:cs typeface="DengXian"/>
                        </a:rPr>
                        <a:t>4</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r h="798194">
                <a:tc>
                  <a:txBody>
                    <a:bodyPr/>
                    <a:lstStyle/>
                    <a:p>
                      <a:pPr algn="l" rtl="0" eaLnBrk="0">
                        <a:lnSpc>
                          <a:spcPct val="182000"/>
                        </a:lnSpc>
                        <a:tabLst/>
                      </a:pPr>
                      <a:endParaRPr lang="Arial" altLang="Arial" sz="1000" dirty="0"/>
                    </a:p>
                    <a:p>
                      <a:pPr algn="l" rtl="0" eaLnBrk="0">
                        <a:lnSpc>
                          <a:spcPct val="9929"/>
                        </a:lnSpc>
                        <a:tabLst/>
                      </a:pPr>
                      <a:endParaRPr lang="Arial" altLang="Arial" sz="100" dirty="0"/>
                    </a:p>
                    <a:p>
                      <a:pPr marL="517474"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25000"/>
                        </a:lnSpc>
                        <a:tabLst/>
                      </a:pPr>
                      <a:endParaRPr lang="Arial" altLang="Arial" sz="1000" dirty="0"/>
                    </a:p>
                    <a:p>
                      <a:pPr algn="l" rtl="0" eaLnBrk="0">
                        <a:lnSpc>
                          <a:spcPct val="6618"/>
                        </a:lnSpc>
                        <a:tabLst/>
                      </a:pPr>
                      <a:endParaRPr lang="Arial" altLang="Arial" sz="100" dirty="0"/>
                    </a:p>
                    <a:p>
                      <a:pPr marL="292405"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FFCC99"/>
                    </a:solidFill>
                  </a:tcPr>
                </a:tc>
                <a:tc>
                  <a:txBody>
                    <a:bodyPr/>
                    <a:lstStyle/>
                    <a:p>
                      <a:pPr algn="l" rtl="0" eaLnBrk="0">
                        <a:lnSpc>
                          <a:spcPct val="185000"/>
                        </a:lnSpc>
                        <a:tabLst/>
                      </a:pPr>
                      <a:endParaRPr lang="Arial" altLang="Arial" sz="1000" dirty="0"/>
                    </a:p>
                    <a:p>
                      <a:pPr marL="430199"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2000"/>
                        </a:lnSpc>
                        <a:tabLst/>
                      </a:pPr>
                      <a:endParaRPr lang="Arial" altLang="Arial" sz="1000" dirty="0"/>
                    </a:p>
                    <a:p>
                      <a:pPr algn="l" rtl="0" eaLnBrk="0">
                        <a:lnSpc>
                          <a:spcPct val="9929"/>
                        </a:lnSpc>
                        <a:tabLst/>
                      </a:pPr>
                      <a:endParaRPr lang="Arial" altLang="Arial" sz="100" dirty="0"/>
                    </a:p>
                    <a:p>
                      <a:pPr marL="423494"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804544">
                <a:tc>
                  <a:txBody>
                    <a:bodyPr/>
                    <a:lstStyle/>
                    <a:p>
                      <a:pPr algn="l" rtl="0" eaLnBrk="0">
                        <a:lnSpc>
                          <a:spcPct val="183000"/>
                        </a:lnSpc>
                        <a:tabLst/>
                      </a:pPr>
                      <a:endParaRPr lang="Arial" altLang="Arial" sz="1000" dirty="0"/>
                    </a:p>
                    <a:p>
                      <a:pPr marL="513816" algn="l" rtl="0" eaLnBrk="0">
                        <a:lnSpc>
                          <a:spcPct val="78000"/>
                        </a:lnSpc>
                        <a:spcBef>
                          <a:spcPts val="1"/>
                        </a:spcBef>
                        <a:tabLst/>
                      </a:pPr>
                      <a:r>
                        <a:rPr sz="2300"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25000"/>
                        </a:lnSpc>
                        <a:tabLst/>
                      </a:pPr>
                      <a:endParaRPr lang="Arial" altLang="Arial" sz="1000" dirty="0"/>
                    </a:p>
                    <a:p>
                      <a:pPr algn="l" rtl="0" eaLnBrk="0">
                        <a:lnSpc>
                          <a:spcPct val="6616"/>
                        </a:lnSpc>
                        <a:tabLst/>
                      </a:pPr>
                      <a:endParaRPr lang="Arial" altLang="Arial" sz="100" dirty="0"/>
                    </a:p>
                    <a:p>
                      <a:pPr marL="292405"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4</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FFCC99"/>
                    </a:solidFill>
                  </a:tcPr>
                </a:tc>
                <a:tc>
                  <a:txBody>
                    <a:bodyPr/>
                    <a:lstStyle/>
                    <a:p>
                      <a:pPr algn="l" rtl="0" eaLnBrk="0">
                        <a:lnSpc>
                          <a:spcPct val="125000"/>
                        </a:lnSpc>
                        <a:tabLst/>
                      </a:pPr>
                      <a:endParaRPr lang="Arial" altLang="Arial" sz="1000" dirty="0"/>
                    </a:p>
                    <a:p>
                      <a:pPr algn="l" rtl="0" eaLnBrk="0">
                        <a:lnSpc>
                          <a:spcPct val="6616"/>
                        </a:lnSpc>
                        <a:tabLst/>
                      </a:pPr>
                      <a:endParaRPr lang="Arial" altLang="Arial" sz="100" dirty="0"/>
                    </a:p>
                    <a:p>
                      <a:pPr marL="292405"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5000"/>
                        </a:lnSpc>
                        <a:tabLst/>
                      </a:pPr>
                      <a:endParaRPr lang="Arial" altLang="Arial" sz="1000" dirty="0"/>
                    </a:p>
                    <a:p>
                      <a:pPr marL="430200"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bl>
          </a:graphicData>
        </a:graphic>
      </p:graphicFrame>
      <p:sp>
        <p:nvSpPr>
          <p:cNvPr id="304" name="textbox 304"/>
          <p:cNvSpPr/>
          <p:nvPr/>
        </p:nvSpPr>
        <p:spPr>
          <a:xfrm>
            <a:off x="1133043" y="1853831"/>
            <a:ext cx="4021454" cy="55753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4185"/>
              </a:lnSpc>
              <a:tabLst/>
            </a:pPr>
            <a:r>
              <a:rPr sz="2300" spc="80" dirty="0">
                <a:solidFill>
                  <a:srgbClr val="000000">
                    <a:alpha val="100000"/>
                  </a:srgbClr>
                </a:solidFill>
                <a:latin typeface="Segoe Print"/>
                <a:ea typeface="Segoe Print"/>
                <a:cs typeface="Segoe Print"/>
              </a:rPr>
              <a:t>1.</a:t>
            </a:r>
            <a:r>
              <a:rPr sz="2300" spc="80" dirty="0">
                <a:solidFill>
                  <a:srgbClr val="000000">
                    <a:alpha val="100000"/>
                  </a:srgbClr>
                </a:solidFill>
                <a:latin typeface="DengXian"/>
                <a:ea typeface="DengXian"/>
                <a:cs typeface="DengXian"/>
              </a:rPr>
              <a:t>一致矩阵计算权重</a:t>
            </a:r>
            <a:r>
              <a:rPr sz="2300" spc="80" dirty="0">
                <a:solidFill>
                  <a:srgbClr val="000000">
                    <a:alpha val="100000"/>
                  </a:srgbClr>
                </a:solidFill>
                <a:latin typeface="Segoe Print"/>
                <a:ea typeface="Segoe Print"/>
                <a:cs typeface="Segoe Print"/>
              </a:rPr>
              <a:t>(</a:t>
            </a:r>
            <a:r>
              <a:rPr sz="2300" spc="80" dirty="0">
                <a:solidFill>
                  <a:srgbClr val="000000">
                    <a:alpha val="100000"/>
                  </a:srgbClr>
                </a:solidFill>
                <a:latin typeface="DengXian"/>
                <a:ea typeface="DengXian"/>
                <a:cs typeface="DengXian"/>
              </a:rPr>
              <a:t>重要性</a:t>
            </a:r>
            <a:r>
              <a:rPr sz="2300" spc="10" dirty="0">
                <a:solidFill>
                  <a:srgbClr val="000000">
                    <a:alpha val="100000"/>
                  </a:srgbClr>
                </a:solidFill>
                <a:latin typeface="DengXian"/>
                <a:ea typeface="DengXian"/>
                <a:cs typeface="DengXian"/>
              </a:rPr>
              <a:t>)</a:t>
            </a:r>
            <a:endParaRPr lang="DengXian" altLang="DengXian" sz="2300" dirty="0"/>
          </a:p>
        </p:txBody>
      </p:sp>
      <p:pic>
        <p:nvPicPr>
          <p:cNvPr id="305" name="picture 305"/>
          <p:cNvPicPr>
            <a:picLocks noChangeAspect="1"/>
          </p:cNvPicPr>
          <p:nvPr/>
        </p:nvPicPr>
        <p:blipFill>
          <a:blip r:embed="rId3"/>
          <a:stretch>
            <a:fillRect/>
          </a:stretch>
        </p:blipFill>
        <p:spPr>
          <a:xfrm rot="21600000">
            <a:off x="1121117" y="1097864"/>
            <a:ext cx="2768294" cy="506958"/>
          </a:xfrm>
          <a:prstGeom prst="rect">
            <a:avLst/>
          </a:prstGeom>
        </p:spPr>
      </p:pic>
      <p:pic>
        <p:nvPicPr>
          <p:cNvPr id="306" name="picture 306"/>
          <p:cNvPicPr>
            <a:picLocks noChangeAspect="1"/>
          </p:cNvPicPr>
          <p:nvPr/>
        </p:nvPicPr>
        <p:blipFill>
          <a:blip r:embed="rId4"/>
          <a:stretch>
            <a:fillRect/>
          </a:stretch>
        </p:blipFill>
        <p:spPr>
          <a:xfrm rot="21600000">
            <a:off x="11027664" y="158495"/>
            <a:ext cx="1042416" cy="944880"/>
          </a:xfrm>
          <a:prstGeom prst="rect">
            <a:avLst/>
          </a:prstGeom>
        </p:spPr>
      </p:pic>
      <p:sp>
        <p:nvSpPr>
          <p:cNvPr id="307" name="textbox 307"/>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308" name="picture 308"/>
          <p:cNvPicPr>
            <a:picLocks noChangeAspect="1"/>
          </p:cNvPicPr>
          <p:nvPr/>
        </p:nvPicPr>
        <p:blipFill>
          <a:blip r:embed="rId5"/>
          <a:stretch>
            <a:fillRect/>
          </a:stretch>
        </p:blipFill>
        <p:spPr>
          <a:xfrm rot="21600000">
            <a:off x="530352" y="408431"/>
            <a:ext cx="774191" cy="690372"/>
          </a:xfrm>
          <a:prstGeom prst="rect">
            <a:avLst/>
          </a:prstGeom>
        </p:spPr>
      </p:pic>
      <p:sp>
        <p:nvSpPr>
          <p:cNvPr id="309" name="textbox 309"/>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sp>
        <p:nvSpPr>
          <p:cNvPr id="310" name="textbox 310"/>
          <p:cNvSpPr/>
          <p:nvPr/>
        </p:nvSpPr>
        <p:spPr>
          <a:xfrm>
            <a:off x="2519337" y="2796870"/>
            <a:ext cx="187960"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110" dirty="0">
                <a:solidFill>
                  <a:srgbClr val="000000">
                    <a:alpha val="100000"/>
                  </a:srgbClr>
                </a:solidFill>
                <a:latin typeface="DengXian"/>
                <a:ea typeface="DengXian"/>
                <a:cs typeface="DengXian"/>
              </a:rPr>
              <a:t>p</a:t>
            </a:r>
            <a:endParaRPr lang="DengXian" altLang="DengXian" sz="2300" dirty="0"/>
          </a:p>
        </p:txBody>
      </p:sp>
      <p:sp>
        <p:nvSpPr>
          <p:cNvPr id="311" name="textbox 311"/>
          <p:cNvSpPr/>
          <p:nvPr/>
        </p:nvSpPr>
        <p:spPr>
          <a:xfrm>
            <a:off x="3494061" y="2796870"/>
            <a:ext cx="187960"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110" dirty="0">
                <a:solidFill>
                  <a:srgbClr val="000000">
                    <a:alpha val="100000"/>
                  </a:srgbClr>
                </a:solidFill>
                <a:latin typeface="DengXian"/>
                <a:ea typeface="DengXian"/>
                <a:cs typeface="DengXian"/>
              </a:rPr>
              <a:t>p</a:t>
            </a:r>
            <a:endParaRPr lang="DengXian" altLang="DengXian" sz="2300" dirty="0"/>
          </a:p>
        </p:txBody>
      </p:sp>
      <p:sp>
        <p:nvSpPr>
          <p:cNvPr id="312" name="textbox 312"/>
          <p:cNvSpPr/>
          <p:nvPr/>
        </p:nvSpPr>
        <p:spPr>
          <a:xfrm>
            <a:off x="4469422" y="2796870"/>
            <a:ext cx="187960"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110" dirty="0">
                <a:solidFill>
                  <a:srgbClr val="000000">
                    <a:alpha val="100000"/>
                  </a:srgbClr>
                </a:solidFill>
                <a:latin typeface="DengXian"/>
                <a:ea typeface="DengXian"/>
                <a:cs typeface="DengXian"/>
              </a:rPr>
              <a:t>p</a:t>
            </a:r>
            <a:endParaRPr lang="DengXian" altLang="DengXian" sz="2300" dirty="0"/>
          </a:p>
        </p:txBody>
      </p:sp>
      <p:sp>
        <p:nvSpPr>
          <p:cNvPr id="313" name="textbox 313"/>
          <p:cNvSpPr/>
          <p:nvPr/>
        </p:nvSpPr>
        <p:spPr>
          <a:xfrm>
            <a:off x="1555000" y="3603599"/>
            <a:ext cx="177164" cy="393065"/>
          </a:xfrm>
          <a:prstGeom prst="rect">
            <a:avLst/>
          </a:prstGeom>
        </p:spPr>
        <p:txBody>
          <a:bodyPr vert="horz" wrap="square" lIns="0" tIns="0" rIns="0" bIns="0"/>
          <a:lstStyle/>
          <a:p>
            <a:pPr algn="l" rtl="0" eaLnBrk="0">
              <a:lnSpc>
                <a:spcPct val="83343"/>
              </a:lnSpc>
              <a:tabLst/>
            </a:pPr>
            <a:endParaRPr lang="Arial" altLang="Arial" sz="100" dirty="0"/>
          </a:p>
          <a:p>
            <a:pPr marL="12700" algn="l" rtl="0" eaLnBrk="0">
              <a:lnSpc>
                <a:spcPts val="2894"/>
              </a:lnSpc>
              <a:tabLst/>
            </a:pPr>
            <a:r>
              <a:rPr sz="2200" spc="-80" dirty="0">
                <a:solidFill>
                  <a:srgbClr val="000000">
                    <a:alpha val="100000"/>
                  </a:srgbClr>
                </a:solidFill>
                <a:latin typeface="DengXian"/>
                <a:ea typeface="DengXian"/>
                <a:cs typeface="DengXian"/>
              </a:rPr>
              <a:t>p</a:t>
            </a:r>
            <a:endParaRPr lang="DengXian" altLang="DengXian" sz="2200" dirty="0"/>
          </a:p>
        </p:txBody>
      </p:sp>
      <p:sp>
        <p:nvSpPr>
          <p:cNvPr id="314" name="textbox 314"/>
          <p:cNvSpPr/>
          <p:nvPr/>
        </p:nvSpPr>
        <p:spPr>
          <a:xfrm>
            <a:off x="1555000" y="4401794"/>
            <a:ext cx="177164"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200" spc="-80" dirty="0">
                <a:solidFill>
                  <a:srgbClr val="000000">
                    <a:alpha val="100000"/>
                  </a:srgbClr>
                </a:solidFill>
                <a:latin typeface="DengXian"/>
                <a:ea typeface="DengXian"/>
                <a:cs typeface="DengXian"/>
              </a:rPr>
              <a:t>p</a:t>
            </a:r>
            <a:endParaRPr lang="DengXian" altLang="DengXian" sz="2200" dirty="0"/>
          </a:p>
        </p:txBody>
      </p:sp>
      <p:sp>
        <p:nvSpPr>
          <p:cNvPr id="315" name="textbox 315"/>
          <p:cNvSpPr/>
          <p:nvPr/>
        </p:nvSpPr>
        <p:spPr>
          <a:xfrm>
            <a:off x="1555000" y="5199989"/>
            <a:ext cx="177164"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200" spc="-80" dirty="0">
                <a:solidFill>
                  <a:srgbClr val="000000">
                    <a:alpha val="100000"/>
                  </a:srgbClr>
                </a:solidFill>
                <a:latin typeface="DengXian"/>
                <a:ea typeface="DengXian"/>
                <a:cs typeface="DengXian"/>
              </a:rPr>
              <a:t>p</a:t>
            </a:r>
            <a:endParaRPr lang="DengXian" altLang="DengXian" sz="2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box 316"/>
          <p:cNvSpPr/>
          <p:nvPr/>
        </p:nvSpPr>
        <p:spPr>
          <a:xfrm>
            <a:off x="5472648" y="804854"/>
            <a:ext cx="4528820" cy="4939665"/>
          </a:xfrm>
          <a:prstGeom prst="rect">
            <a:avLst/>
          </a:prstGeom>
        </p:spPr>
        <p:txBody>
          <a:bodyPr vert="horz" wrap="square" lIns="0" tIns="0" rIns="0" bIns="0"/>
          <a:lstStyle/>
          <a:p>
            <a:pPr algn="l" rtl="0" eaLnBrk="0">
              <a:lnSpc>
                <a:spcPct val="92216"/>
              </a:lnSpc>
              <a:tabLst/>
            </a:pPr>
            <a:endParaRPr lang="Arial" altLang="Arial" sz="100" dirty="0"/>
          </a:p>
          <a:p>
            <a:pPr marL="26195" indent="-12477" algn="l" rtl="0" eaLnBrk="0">
              <a:lnSpc>
                <a:spcPct val="108000"/>
              </a:lnSpc>
              <a:tabLst/>
            </a:pPr>
            <a:r>
              <a:rPr sz="1900" spc="-20" dirty="0">
                <a:solidFill>
                  <a:srgbClr val="000000">
                    <a:alpha val="100000"/>
                  </a:srgbClr>
                </a:solidFill>
                <a:latin typeface="DengXian"/>
                <a:ea typeface="DengXian"/>
                <a:cs typeface="DengXian"/>
              </a:rPr>
              <a:t>仅使用第一列的数据，</a:t>
            </a:r>
            <a:r>
              <a:rPr sz="1900" spc="-20" dirty="0">
                <a:solidFill>
                  <a:srgbClr val="000000">
                    <a:alpha val="100000"/>
                  </a:srgbClr>
                </a:solidFill>
                <a:latin typeface="DengXian"/>
                <a:ea typeface="DengXian"/>
                <a:cs typeface="DengXian"/>
              </a:rPr>
              <a:t> </a:t>
            </a:r>
            <a:r>
              <a:rPr sz="1900" spc="0" dirty="0">
                <a:solidFill>
                  <a:srgbClr val="000000">
                    <a:alpha val="100000"/>
                  </a:srgbClr>
                </a:solidFill>
                <a:latin typeface="DengXian"/>
                <a:ea typeface="DengXian"/>
                <a:cs typeface="DengXian"/>
              </a:rPr>
              <a:t>  </a:t>
            </a:r>
            <a:r>
              <a:rPr sz="1900" spc="0" dirty="0">
                <a:solidFill>
                  <a:srgbClr val="000000">
                    <a:alpha val="100000"/>
                  </a:srgbClr>
                </a:solidFill>
                <a:latin typeface="DengXian"/>
                <a:ea typeface="DengXian"/>
                <a:cs typeface="DengXian"/>
              </a:rPr>
              <a:t>计算出来的权重：</a:t>
            </a:r>
            <a:r>
              <a:rPr sz="1900" spc="0" dirty="0">
                <a:solidFill>
                  <a:srgbClr val="000000">
                    <a:alpha val="100000"/>
                  </a:srgbClr>
                </a:solidFill>
                <a:latin typeface="DengXian"/>
                <a:ea typeface="DengXian"/>
                <a:cs typeface="DengXian"/>
              </a:rPr>
              <a:t>  </a:t>
            </a:r>
            <a:r>
              <a:rPr sz="1900" spc="0" dirty="0">
                <a:solidFill>
                  <a:srgbClr val="000000">
                    <a:alpha val="100000"/>
                  </a:srgbClr>
                </a:solidFill>
                <a:latin typeface="DengXian"/>
                <a:ea typeface="DengXian"/>
                <a:cs typeface="DengXian"/>
              </a:rPr>
              <a:t>p</a:t>
            </a:r>
            <a:r>
              <a:rPr sz="1900" spc="20" dirty="0">
                <a:solidFill>
                  <a:srgbClr val="000000">
                    <a:alpha val="100000"/>
                  </a:srgbClr>
                </a:solidFill>
                <a:latin typeface="DengXian"/>
                <a:ea typeface="DengXian"/>
                <a:cs typeface="DengXian"/>
              </a:rPr>
              <a:t>1</a:t>
            </a:r>
            <a:r>
              <a:rPr sz="1900" spc="20" dirty="0">
                <a:solidFill>
                  <a:srgbClr val="000000">
                    <a:alpha val="100000"/>
                  </a:srgbClr>
                </a:solidFill>
                <a:latin typeface="Calibri"/>
                <a:ea typeface="Calibri"/>
                <a:cs typeface="Calibri"/>
              </a:rPr>
              <a:t>=</a:t>
            </a:r>
            <a:r>
              <a:rPr sz="1900" spc="20" dirty="0">
                <a:solidFill>
                  <a:srgbClr val="000000">
                    <a:alpha val="100000"/>
                  </a:srgbClr>
                </a:solidFill>
                <a:latin typeface="Calibri"/>
                <a:ea typeface="Calibri"/>
                <a:cs typeface="Calibri"/>
              </a:rPr>
              <a:t>  </a:t>
            </a:r>
            <a:r>
              <a:rPr sz="1900" spc="20" dirty="0">
                <a:solidFill>
                  <a:srgbClr val="000000">
                    <a:alpha val="100000"/>
                  </a:srgbClr>
                </a:solidFill>
                <a:latin typeface="Calibri"/>
                <a:ea typeface="Calibri"/>
                <a:cs typeface="Calibri"/>
              </a:rPr>
              <a:t>1</a:t>
            </a:r>
            <a:r>
              <a:rPr sz="1900" spc="20" dirty="0">
                <a:solidFill>
                  <a:srgbClr val="000000">
                    <a:alpha val="100000"/>
                  </a:srgbClr>
                </a:solidFill>
                <a:latin typeface="Calibri"/>
                <a:ea typeface="Calibri"/>
                <a:cs typeface="Calibri"/>
              </a:rPr>
              <a:t> </a:t>
            </a:r>
            <a:r>
              <a:rPr sz="1900" spc="20" dirty="0">
                <a:solidFill>
                  <a:srgbClr val="000000">
                    <a:alpha val="100000"/>
                  </a:srgbClr>
                </a:solidFill>
                <a:latin typeface="Calibri"/>
                <a:ea typeface="Calibri"/>
                <a:cs typeface="Calibri"/>
              </a:rPr>
              <a:t>/</a:t>
            </a:r>
            <a:r>
              <a:rPr sz="1900" spc="20" dirty="0">
                <a:solidFill>
                  <a:srgbClr val="000000">
                    <a:alpha val="100000"/>
                  </a:srgbClr>
                </a:solidFill>
                <a:latin typeface="Calibri"/>
                <a:ea typeface="Calibri"/>
                <a:cs typeface="Calibri"/>
              </a:rPr>
              <a:t>   </a:t>
            </a:r>
            <a:r>
              <a:rPr sz="1900" spc="20" dirty="0">
                <a:solidFill>
                  <a:srgbClr val="000000">
                    <a:alpha val="100000"/>
                  </a:srgbClr>
                </a:solidFill>
                <a:latin typeface="DengXian"/>
                <a:ea typeface="DengXian"/>
                <a:cs typeface="DengXian"/>
              </a:rPr>
              <a:t>(</a:t>
            </a:r>
            <a:r>
              <a:rPr sz="1900" spc="20" dirty="0">
                <a:solidFill>
                  <a:srgbClr val="000000">
                    <a:alpha val="100000"/>
                  </a:srgbClr>
                </a:solidFill>
                <a:latin typeface="DengXian"/>
                <a:ea typeface="DengXian"/>
                <a:cs typeface="DengXian"/>
              </a:rPr>
              <a:t> </a:t>
            </a:r>
            <a:r>
              <a:rPr sz="1900" spc="20" dirty="0">
                <a:solidFill>
                  <a:srgbClr val="000000">
                    <a:alpha val="100000"/>
                  </a:srgbClr>
                </a:solidFill>
                <a:latin typeface="Calibri"/>
                <a:ea typeface="Calibri"/>
                <a:cs typeface="Calibri"/>
              </a:rPr>
              <a:t>1+0.5+0.2</a:t>
            </a:r>
            <a:r>
              <a:rPr sz="1900" spc="20" dirty="0">
                <a:solidFill>
                  <a:srgbClr val="000000">
                    <a:alpha val="100000"/>
                  </a:srgbClr>
                </a:solidFill>
                <a:latin typeface="Calibri"/>
                <a:ea typeface="Calibri"/>
                <a:cs typeface="Calibri"/>
              </a:rPr>
              <a:t> </a:t>
            </a:r>
            <a:r>
              <a:rPr sz="1900" spc="20" dirty="0">
                <a:solidFill>
                  <a:srgbClr val="000000">
                    <a:alpha val="100000"/>
                  </a:srgbClr>
                </a:solidFill>
                <a:latin typeface="DengXian"/>
                <a:ea typeface="DengXian"/>
                <a:cs typeface="DengXian"/>
              </a:rPr>
              <a:t>)</a:t>
            </a:r>
            <a:r>
              <a:rPr sz="1900" spc="20" dirty="0">
                <a:solidFill>
                  <a:srgbClr val="000000">
                    <a:alpha val="100000"/>
                  </a:srgbClr>
                </a:solidFill>
                <a:latin typeface="DengXian"/>
                <a:ea typeface="DengXian"/>
                <a:cs typeface="DengXian"/>
              </a:rPr>
              <a:t>  </a:t>
            </a:r>
            <a:r>
              <a:rPr sz="1900" spc="20" dirty="0">
                <a:solidFill>
                  <a:srgbClr val="000000">
                    <a:alpha val="100000"/>
                  </a:srgbClr>
                </a:solidFill>
                <a:latin typeface="Calibri"/>
                <a:ea typeface="Calibri"/>
                <a:cs typeface="Calibri"/>
              </a:rPr>
              <a:t>=</a:t>
            </a:r>
            <a:r>
              <a:rPr sz="1900" spc="0" dirty="0">
                <a:solidFill>
                  <a:srgbClr val="000000">
                    <a:alpha val="100000"/>
                  </a:srgbClr>
                </a:solidFill>
                <a:latin typeface="Calibri"/>
                <a:ea typeface="Calibri"/>
                <a:cs typeface="Calibri"/>
              </a:rPr>
              <a:t> </a:t>
            </a:r>
            <a:r>
              <a:rPr sz="1900" spc="0" dirty="0">
                <a:solidFill>
                  <a:srgbClr val="000000">
                    <a:alpha val="100000"/>
                  </a:srgbClr>
                </a:solidFill>
                <a:latin typeface="Calibri"/>
                <a:ea typeface="Calibri"/>
                <a:cs typeface="Calibri"/>
              </a:rPr>
              <a:t>0.5882</a:t>
            </a:r>
            <a:endParaRPr lang="Calibri" altLang="Calibri" sz="1900" dirty="0"/>
          </a:p>
          <a:p>
            <a:pPr marL="26195" algn="l" rtl="0" eaLnBrk="0">
              <a:lnSpc>
                <a:spcPts val="2400"/>
              </a:lnSpc>
              <a:tabLst/>
            </a:pPr>
            <a:r>
              <a:rPr sz="1700" spc="0" dirty="0">
                <a:solidFill>
                  <a:srgbClr val="000000">
                    <a:alpha val="100000"/>
                  </a:srgbClr>
                </a:solidFill>
                <a:latin typeface="DengXian"/>
                <a:ea typeface="DengXian"/>
                <a:cs typeface="DengXian"/>
              </a:rPr>
              <a:t>p</a:t>
            </a:r>
            <a:r>
              <a:rPr sz="1700" spc="90" dirty="0">
                <a:solidFill>
                  <a:srgbClr val="000000">
                    <a:alpha val="100000"/>
                  </a:srgbClr>
                </a:solidFill>
                <a:latin typeface="DengXian"/>
                <a:ea typeface="DengXian"/>
                <a:cs typeface="DengXian"/>
              </a:rPr>
              <a:t>2</a:t>
            </a:r>
            <a:r>
              <a:rPr sz="1700" spc="90" dirty="0">
                <a:solidFill>
                  <a:srgbClr val="000000">
                    <a:alpha val="100000"/>
                  </a:srgbClr>
                </a:solidFill>
                <a:latin typeface="DengXian"/>
                <a:ea typeface="DengXian"/>
                <a:cs typeface="DengXian"/>
              </a:rPr>
              <a:t> </a:t>
            </a:r>
            <a:r>
              <a:rPr sz="1700" spc="90" dirty="0">
                <a:solidFill>
                  <a:srgbClr val="000000">
                    <a:alpha val="100000"/>
                  </a:srgbClr>
                </a:solidFill>
                <a:latin typeface="Calibri"/>
                <a:ea typeface="Calibri"/>
                <a:cs typeface="Calibri"/>
              </a:rPr>
              <a:t>=</a:t>
            </a:r>
            <a:r>
              <a:rPr sz="1700" spc="90" dirty="0">
                <a:solidFill>
                  <a:srgbClr val="000000">
                    <a:alpha val="100000"/>
                  </a:srgbClr>
                </a:solidFill>
                <a:latin typeface="Calibri"/>
                <a:ea typeface="Calibri"/>
                <a:cs typeface="Calibri"/>
              </a:rPr>
              <a:t> </a:t>
            </a:r>
            <a:r>
              <a:rPr sz="1700" spc="90" dirty="0">
                <a:solidFill>
                  <a:srgbClr val="000000">
                    <a:alpha val="100000"/>
                  </a:srgbClr>
                </a:solidFill>
                <a:latin typeface="Calibri"/>
                <a:ea typeface="Calibri"/>
                <a:cs typeface="Calibri"/>
              </a:rPr>
              <a:t>0.5</a:t>
            </a:r>
            <a:r>
              <a:rPr sz="1700" spc="90" dirty="0">
                <a:solidFill>
                  <a:srgbClr val="000000">
                    <a:alpha val="100000"/>
                  </a:srgbClr>
                </a:solidFill>
                <a:latin typeface="Calibri"/>
                <a:ea typeface="Calibri"/>
                <a:cs typeface="Calibri"/>
              </a:rPr>
              <a:t> </a:t>
            </a:r>
            <a:r>
              <a:rPr sz="1700" spc="90" dirty="0">
                <a:solidFill>
                  <a:srgbClr val="000000">
                    <a:alpha val="100000"/>
                  </a:srgbClr>
                </a:solidFill>
                <a:latin typeface="Calibri"/>
                <a:ea typeface="Calibri"/>
                <a:cs typeface="Calibri"/>
              </a:rPr>
              <a:t>/</a:t>
            </a:r>
            <a:r>
              <a:rPr sz="1700" spc="90" dirty="0">
                <a:solidFill>
                  <a:srgbClr val="000000">
                    <a:alpha val="100000"/>
                  </a:srgbClr>
                </a:solidFill>
                <a:latin typeface="Calibri"/>
                <a:ea typeface="Calibri"/>
                <a:cs typeface="Calibri"/>
              </a:rPr>
              <a:t>   </a:t>
            </a:r>
            <a:r>
              <a:rPr sz="1700" spc="90" dirty="0">
                <a:solidFill>
                  <a:srgbClr val="000000">
                    <a:alpha val="100000"/>
                  </a:srgbClr>
                </a:solidFill>
                <a:latin typeface="DengXian"/>
                <a:ea typeface="DengXian"/>
                <a:cs typeface="DengXian"/>
              </a:rPr>
              <a:t>(</a:t>
            </a:r>
            <a:r>
              <a:rPr sz="1700" spc="90" dirty="0">
                <a:solidFill>
                  <a:srgbClr val="000000">
                    <a:alpha val="100000"/>
                  </a:srgbClr>
                </a:solidFill>
                <a:latin typeface="DengXian"/>
                <a:ea typeface="DengXian"/>
                <a:cs typeface="DengXian"/>
              </a:rPr>
              <a:t> </a:t>
            </a:r>
            <a:r>
              <a:rPr sz="1700" spc="90" dirty="0">
                <a:solidFill>
                  <a:srgbClr val="000000">
                    <a:alpha val="100000"/>
                  </a:srgbClr>
                </a:solidFill>
                <a:latin typeface="Calibri"/>
                <a:ea typeface="Calibri"/>
                <a:cs typeface="Calibri"/>
              </a:rPr>
              <a:t>1+0.5+0.2</a:t>
            </a:r>
            <a:r>
              <a:rPr sz="1700" spc="90" dirty="0">
                <a:solidFill>
                  <a:srgbClr val="000000">
                    <a:alpha val="100000"/>
                  </a:srgbClr>
                </a:solidFill>
                <a:latin typeface="Calibri"/>
                <a:ea typeface="Calibri"/>
                <a:cs typeface="Calibri"/>
              </a:rPr>
              <a:t> </a:t>
            </a:r>
            <a:r>
              <a:rPr sz="1700" spc="90" dirty="0">
                <a:solidFill>
                  <a:srgbClr val="000000">
                    <a:alpha val="100000"/>
                  </a:srgbClr>
                </a:solidFill>
                <a:latin typeface="DengXian"/>
                <a:ea typeface="DengXian"/>
                <a:cs typeface="DengXian"/>
              </a:rPr>
              <a:t>)</a:t>
            </a:r>
            <a:r>
              <a:rPr sz="1700" spc="90" dirty="0">
                <a:solidFill>
                  <a:srgbClr val="000000">
                    <a:alpha val="100000"/>
                  </a:srgbClr>
                </a:solidFill>
                <a:latin typeface="DengXian"/>
                <a:ea typeface="DengXian"/>
                <a:cs typeface="DengXian"/>
              </a:rPr>
              <a:t>   </a:t>
            </a:r>
            <a:r>
              <a:rPr sz="1700" spc="90" dirty="0">
                <a:solidFill>
                  <a:srgbClr val="000000">
                    <a:alpha val="100000"/>
                  </a:srgbClr>
                </a:solidFill>
                <a:latin typeface="Calibri"/>
                <a:ea typeface="Calibri"/>
                <a:cs typeface="Calibri"/>
              </a:rPr>
              <a:t>=</a:t>
            </a:r>
            <a:r>
              <a:rPr sz="1700" spc="90" dirty="0">
                <a:solidFill>
                  <a:srgbClr val="000000">
                    <a:alpha val="100000"/>
                  </a:srgbClr>
                </a:solidFill>
                <a:latin typeface="Calibri"/>
                <a:ea typeface="Calibri"/>
                <a:cs typeface="Calibri"/>
              </a:rPr>
              <a:t> </a:t>
            </a:r>
            <a:r>
              <a:rPr sz="1700" spc="90" dirty="0">
                <a:solidFill>
                  <a:srgbClr val="000000">
                    <a:alpha val="100000"/>
                  </a:srgbClr>
                </a:solidFill>
                <a:latin typeface="Calibri"/>
                <a:ea typeface="Calibri"/>
                <a:cs typeface="Calibri"/>
              </a:rPr>
              <a:t>0.</a:t>
            </a:r>
            <a:r>
              <a:rPr sz="1700" spc="30" dirty="0">
                <a:solidFill>
                  <a:srgbClr val="000000">
                    <a:alpha val="100000"/>
                  </a:srgbClr>
                </a:solidFill>
                <a:latin typeface="Calibri"/>
                <a:ea typeface="Calibri"/>
                <a:cs typeface="Calibri"/>
              </a:rPr>
              <a:t>2</a:t>
            </a:r>
            <a:r>
              <a:rPr sz="1700" spc="0" dirty="0">
                <a:solidFill>
                  <a:srgbClr val="000000">
                    <a:alpha val="100000"/>
                  </a:srgbClr>
                </a:solidFill>
                <a:latin typeface="Calibri"/>
                <a:ea typeface="Calibri"/>
                <a:cs typeface="Calibri"/>
              </a:rPr>
              <a:t>941</a:t>
            </a:r>
            <a:endParaRPr lang="Calibri" altLang="Calibri" sz="1700" dirty="0"/>
          </a:p>
          <a:p>
            <a:pPr marL="26195" algn="l" rtl="0" eaLnBrk="0">
              <a:lnSpc>
                <a:spcPts val="2403"/>
              </a:lnSpc>
              <a:tabLst/>
            </a:pPr>
            <a:r>
              <a:rPr sz="1700" spc="0" dirty="0">
                <a:solidFill>
                  <a:srgbClr val="000000">
                    <a:alpha val="100000"/>
                  </a:srgbClr>
                </a:solidFill>
                <a:latin typeface="DengXian"/>
                <a:ea typeface="DengXian"/>
                <a:cs typeface="DengXian"/>
              </a:rPr>
              <a:t>p</a:t>
            </a:r>
            <a:r>
              <a:rPr sz="1700" spc="70" dirty="0">
                <a:solidFill>
                  <a:srgbClr val="000000">
                    <a:alpha val="100000"/>
                  </a:srgbClr>
                </a:solidFill>
                <a:latin typeface="DengXian"/>
                <a:ea typeface="DengXian"/>
                <a:cs typeface="DengXian"/>
              </a:rPr>
              <a:t>3</a:t>
            </a:r>
            <a:r>
              <a:rPr sz="1700" spc="70" dirty="0">
                <a:solidFill>
                  <a:srgbClr val="000000">
                    <a:alpha val="100000"/>
                  </a:srgbClr>
                </a:solidFill>
                <a:latin typeface="DengXian"/>
                <a:ea typeface="DengXian"/>
                <a:cs typeface="DengXian"/>
              </a:rPr>
              <a:t> </a:t>
            </a:r>
            <a:r>
              <a:rPr sz="1700" spc="70" dirty="0">
                <a:solidFill>
                  <a:srgbClr val="000000">
                    <a:alpha val="100000"/>
                  </a:srgbClr>
                </a:solidFill>
                <a:latin typeface="Calibri"/>
                <a:ea typeface="Calibri"/>
                <a:cs typeface="Calibri"/>
              </a:rPr>
              <a:t>=</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Calibri"/>
                <a:ea typeface="Calibri"/>
                <a:cs typeface="Calibri"/>
              </a:rPr>
              <a:t>0.2</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Calibri"/>
                <a:ea typeface="Calibri"/>
                <a:cs typeface="Calibri"/>
              </a:rPr>
              <a:t>/</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DengXian"/>
                <a:ea typeface="DengXian"/>
                <a:cs typeface="DengXian"/>
              </a:rPr>
              <a:t>(</a:t>
            </a:r>
            <a:r>
              <a:rPr sz="1700" spc="70" dirty="0">
                <a:solidFill>
                  <a:srgbClr val="000000">
                    <a:alpha val="100000"/>
                  </a:srgbClr>
                </a:solidFill>
                <a:latin typeface="DengXian"/>
                <a:ea typeface="DengXian"/>
                <a:cs typeface="DengXian"/>
              </a:rPr>
              <a:t> </a:t>
            </a:r>
            <a:r>
              <a:rPr sz="1700" spc="70" dirty="0">
                <a:solidFill>
                  <a:srgbClr val="000000">
                    <a:alpha val="100000"/>
                  </a:srgbClr>
                </a:solidFill>
                <a:latin typeface="Calibri"/>
                <a:ea typeface="Calibri"/>
                <a:cs typeface="Calibri"/>
              </a:rPr>
              <a:t>1+0.5+0.2</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DengXian"/>
                <a:ea typeface="DengXian"/>
                <a:cs typeface="DengXian"/>
              </a:rPr>
              <a:t>)</a:t>
            </a:r>
            <a:r>
              <a:rPr sz="1700" spc="70" dirty="0">
                <a:solidFill>
                  <a:srgbClr val="000000">
                    <a:alpha val="100000"/>
                  </a:srgbClr>
                </a:solidFill>
                <a:latin typeface="DengXian"/>
                <a:ea typeface="DengXian"/>
                <a:cs typeface="DengXian"/>
              </a:rPr>
              <a:t>   </a:t>
            </a:r>
            <a:r>
              <a:rPr sz="1700" spc="70" dirty="0">
                <a:solidFill>
                  <a:srgbClr val="000000">
                    <a:alpha val="100000"/>
                  </a:srgbClr>
                </a:solidFill>
                <a:latin typeface="Calibri"/>
                <a:ea typeface="Calibri"/>
                <a:cs typeface="Calibri"/>
              </a:rPr>
              <a:t>=</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Calibri"/>
                <a:ea typeface="Calibri"/>
                <a:cs typeface="Calibri"/>
              </a:rPr>
              <a:t>0.</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Calibri"/>
                <a:ea typeface="Calibri"/>
                <a:cs typeface="Calibri"/>
              </a:rPr>
              <a:t>117</a:t>
            </a:r>
            <a:r>
              <a:rPr sz="1700" spc="0" dirty="0">
                <a:solidFill>
                  <a:srgbClr val="000000">
                    <a:alpha val="100000"/>
                  </a:srgbClr>
                </a:solidFill>
                <a:latin typeface="Calibri"/>
                <a:ea typeface="Calibri"/>
                <a:cs typeface="Calibri"/>
              </a:rPr>
              <a:t>7</a:t>
            </a:r>
            <a:endParaRPr lang="Calibri" altLang="Calibri" sz="1700" dirty="0"/>
          </a:p>
          <a:p>
            <a:pPr marL="26195" indent="-13495" algn="l" rtl="0" eaLnBrk="0">
              <a:lnSpc>
                <a:spcPct val="111000"/>
              </a:lnSpc>
              <a:spcBef>
                <a:spcPts val="2"/>
              </a:spcBef>
              <a:tabLst/>
            </a:pPr>
            <a:r>
              <a:rPr sz="1800" spc="90" dirty="0">
                <a:solidFill>
                  <a:srgbClr val="000000">
                    <a:alpha val="100000"/>
                  </a:srgbClr>
                </a:solidFill>
                <a:latin typeface="DengXian"/>
                <a:ea typeface="DengXian"/>
                <a:cs typeface="DengXian"/>
              </a:rPr>
              <a:t>使用第二列的数据，</a:t>
            </a:r>
            <a:r>
              <a:rPr sz="1800" spc="90" dirty="0">
                <a:solidFill>
                  <a:srgbClr val="000000">
                    <a:alpha val="100000"/>
                  </a:srgbClr>
                </a:solidFill>
                <a:latin typeface="DengXian"/>
                <a:ea typeface="DengXian"/>
                <a:cs typeface="DengXian"/>
              </a:rPr>
              <a:t>   </a:t>
            </a:r>
            <a:r>
              <a:rPr sz="1800" spc="90" dirty="0">
                <a:solidFill>
                  <a:srgbClr val="000000">
                    <a:alpha val="100000"/>
                  </a:srgbClr>
                </a:solidFill>
                <a:latin typeface="DengXian"/>
                <a:ea typeface="DengXian"/>
                <a:cs typeface="DengXian"/>
              </a:rPr>
              <a:t>计算出来的权</a:t>
            </a:r>
            <a:r>
              <a:rPr sz="1800" spc="50" dirty="0">
                <a:solidFill>
                  <a:srgbClr val="000000">
                    <a:alpha val="100000"/>
                  </a:srgbClr>
                </a:solidFill>
                <a:latin typeface="DengXian"/>
                <a:ea typeface="DengXian"/>
                <a:cs typeface="DengXian"/>
              </a:rPr>
              <a:t>重</a:t>
            </a:r>
            <a:r>
              <a:rPr sz="1800" spc="0" dirty="0">
                <a:solidFill>
                  <a:srgbClr val="000000">
                    <a:alpha val="100000"/>
                  </a:srgbClr>
                </a:solidFill>
                <a:latin typeface="DengXian"/>
                <a:ea typeface="DengXian"/>
                <a:cs typeface="DengXian"/>
              </a:rPr>
              <a:t>：</a:t>
            </a:r>
            <a:r>
              <a:rPr sz="1800" spc="0" dirty="0">
                <a:solidFill>
                  <a:srgbClr val="000000">
                    <a:alpha val="100000"/>
                  </a:srgbClr>
                </a:solidFill>
                <a:latin typeface="DengXian"/>
                <a:ea typeface="DengXian"/>
                <a:cs typeface="DengXian"/>
              </a:rPr>
              <a:t>      </a:t>
            </a:r>
            <a:r>
              <a:rPr sz="1800" spc="0" dirty="0">
                <a:solidFill>
                  <a:srgbClr val="000000">
                    <a:alpha val="100000"/>
                  </a:srgbClr>
                </a:solidFill>
                <a:latin typeface="DengXian"/>
                <a:ea typeface="DengXian"/>
                <a:cs typeface="DengXian"/>
              </a:rPr>
              <a:t>p</a:t>
            </a:r>
            <a:r>
              <a:rPr sz="1800" spc="50" dirty="0">
                <a:solidFill>
                  <a:srgbClr val="000000">
                    <a:alpha val="100000"/>
                  </a:srgbClr>
                </a:solidFill>
                <a:latin typeface="DengXian"/>
                <a:ea typeface="DengXian"/>
                <a:cs typeface="DengXian"/>
              </a:rPr>
              <a:t>1</a:t>
            </a:r>
            <a:r>
              <a:rPr sz="1800" spc="50" dirty="0">
                <a:solidFill>
                  <a:srgbClr val="000000">
                    <a:alpha val="100000"/>
                  </a:srgbClr>
                </a:solidFill>
                <a:latin typeface="DengXian"/>
                <a:ea typeface="DengXian"/>
                <a:cs typeface="DengXian"/>
              </a:rPr>
              <a:t> </a:t>
            </a:r>
            <a:r>
              <a:rPr sz="1800" spc="50" dirty="0">
                <a:solidFill>
                  <a:srgbClr val="000000">
                    <a:alpha val="100000"/>
                  </a:srgbClr>
                </a:solidFill>
                <a:latin typeface="Calibri"/>
                <a:ea typeface="Calibri"/>
                <a:cs typeface="Calibri"/>
              </a:rPr>
              <a:t>=</a:t>
            </a:r>
            <a:r>
              <a:rPr sz="1800" spc="50" dirty="0">
                <a:solidFill>
                  <a:srgbClr val="000000">
                    <a:alpha val="100000"/>
                  </a:srgbClr>
                </a:solidFill>
                <a:latin typeface="Calibri"/>
                <a:ea typeface="Calibri"/>
                <a:cs typeface="Calibri"/>
              </a:rPr>
              <a:t>  </a:t>
            </a:r>
            <a:r>
              <a:rPr sz="1800" spc="50" dirty="0">
                <a:solidFill>
                  <a:srgbClr val="000000">
                    <a:alpha val="100000"/>
                  </a:srgbClr>
                </a:solidFill>
                <a:latin typeface="Calibri"/>
                <a:ea typeface="Calibri"/>
                <a:cs typeface="Calibri"/>
              </a:rPr>
              <a:t>2</a:t>
            </a:r>
            <a:r>
              <a:rPr sz="1800" spc="50" dirty="0">
                <a:solidFill>
                  <a:srgbClr val="000000">
                    <a:alpha val="100000"/>
                  </a:srgbClr>
                </a:solidFill>
                <a:latin typeface="Calibri"/>
                <a:ea typeface="Calibri"/>
                <a:cs typeface="Calibri"/>
              </a:rPr>
              <a:t> </a:t>
            </a:r>
            <a:r>
              <a:rPr sz="1800" spc="50" dirty="0">
                <a:solidFill>
                  <a:srgbClr val="000000">
                    <a:alpha val="100000"/>
                  </a:srgbClr>
                </a:solidFill>
                <a:latin typeface="Calibri"/>
                <a:ea typeface="Calibri"/>
                <a:cs typeface="Calibri"/>
              </a:rPr>
              <a:t>/</a:t>
            </a:r>
            <a:r>
              <a:rPr sz="1800" spc="50" dirty="0">
                <a:solidFill>
                  <a:srgbClr val="000000">
                    <a:alpha val="100000"/>
                  </a:srgbClr>
                </a:solidFill>
                <a:latin typeface="Calibri"/>
                <a:ea typeface="Calibri"/>
                <a:cs typeface="Calibri"/>
              </a:rPr>
              <a:t>   </a:t>
            </a:r>
            <a:r>
              <a:rPr sz="1800" spc="50" dirty="0">
                <a:solidFill>
                  <a:srgbClr val="000000">
                    <a:alpha val="100000"/>
                  </a:srgbClr>
                </a:solidFill>
                <a:latin typeface="DengXian"/>
                <a:ea typeface="DengXian"/>
                <a:cs typeface="DengXian"/>
              </a:rPr>
              <a:t>(</a:t>
            </a:r>
            <a:r>
              <a:rPr sz="1800" spc="50" dirty="0">
                <a:solidFill>
                  <a:srgbClr val="000000">
                    <a:alpha val="100000"/>
                  </a:srgbClr>
                </a:solidFill>
                <a:latin typeface="DengXian"/>
                <a:ea typeface="DengXian"/>
                <a:cs typeface="DengXian"/>
              </a:rPr>
              <a:t> </a:t>
            </a:r>
            <a:r>
              <a:rPr sz="1800" spc="50" dirty="0">
                <a:solidFill>
                  <a:srgbClr val="000000">
                    <a:alpha val="100000"/>
                  </a:srgbClr>
                </a:solidFill>
                <a:latin typeface="Calibri"/>
                <a:ea typeface="Calibri"/>
                <a:cs typeface="Calibri"/>
              </a:rPr>
              <a:t>2+</a:t>
            </a:r>
            <a:r>
              <a:rPr sz="1800" spc="50" dirty="0">
                <a:solidFill>
                  <a:srgbClr val="000000">
                    <a:alpha val="100000"/>
                  </a:srgbClr>
                </a:solidFill>
                <a:latin typeface="Calibri"/>
                <a:ea typeface="Calibri"/>
                <a:cs typeface="Calibri"/>
              </a:rPr>
              <a:t> </a:t>
            </a:r>
            <a:r>
              <a:rPr sz="1800" spc="50" dirty="0">
                <a:solidFill>
                  <a:srgbClr val="000000">
                    <a:alpha val="100000"/>
                  </a:srgbClr>
                </a:solidFill>
                <a:latin typeface="Calibri"/>
                <a:ea typeface="Calibri"/>
                <a:cs typeface="Calibri"/>
              </a:rPr>
              <a:t>1+0.5</a:t>
            </a:r>
            <a:r>
              <a:rPr sz="1800" spc="50" dirty="0">
                <a:solidFill>
                  <a:srgbClr val="000000">
                    <a:alpha val="100000"/>
                  </a:srgbClr>
                </a:solidFill>
                <a:latin typeface="Calibri"/>
                <a:ea typeface="Calibri"/>
                <a:cs typeface="Calibri"/>
              </a:rPr>
              <a:t> </a:t>
            </a:r>
            <a:r>
              <a:rPr sz="1800" spc="50" dirty="0">
                <a:solidFill>
                  <a:srgbClr val="000000">
                    <a:alpha val="100000"/>
                  </a:srgbClr>
                </a:solidFill>
                <a:latin typeface="DengXian"/>
                <a:ea typeface="DengXian"/>
                <a:cs typeface="DengXian"/>
              </a:rPr>
              <a:t>)</a:t>
            </a:r>
            <a:r>
              <a:rPr sz="1800" spc="50" dirty="0">
                <a:solidFill>
                  <a:srgbClr val="000000">
                    <a:alpha val="100000"/>
                  </a:srgbClr>
                </a:solidFill>
                <a:latin typeface="DengXian"/>
                <a:ea typeface="DengXian"/>
                <a:cs typeface="DengXian"/>
              </a:rPr>
              <a:t>  </a:t>
            </a:r>
            <a:r>
              <a:rPr sz="1800" spc="50" dirty="0">
                <a:solidFill>
                  <a:srgbClr val="000000">
                    <a:alpha val="100000"/>
                  </a:srgbClr>
                </a:solidFill>
                <a:latin typeface="Calibri"/>
                <a:ea typeface="Calibri"/>
                <a:cs typeface="Calibri"/>
              </a:rPr>
              <a:t>=</a:t>
            </a:r>
            <a:r>
              <a:rPr sz="1800" spc="20" dirty="0">
                <a:solidFill>
                  <a:srgbClr val="000000">
                    <a:alpha val="100000"/>
                  </a:srgbClr>
                </a:solidFill>
                <a:latin typeface="Calibri"/>
                <a:ea typeface="Calibri"/>
                <a:cs typeface="Calibri"/>
              </a:rPr>
              <a:t> </a:t>
            </a:r>
            <a:r>
              <a:rPr sz="1800" spc="0" dirty="0">
                <a:solidFill>
                  <a:srgbClr val="000000">
                    <a:alpha val="100000"/>
                  </a:srgbClr>
                </a:solidFill>
                <a:latin typeface="Calibri"/>
                <a:ea typeface="Calibri"/>
                <a:cs typeface="Calibri"/>
              </a:rPr>
              <a:t>0.5714</a:t>
            </a:r>
            <a:endParaRPr lang="Calibri" altLang="Calibri" sz="1800" dirty="0"/>
          </a:p>
          <a:p>
            <a:pPr marL="26195" algn="l" rtl="0" eaLnBrk="0">
              <a:lnSpc>
                <a:spcPts val="2400"/>
              </a:lnSpc>
              <a:tabLst/>
            </a:pPr>
            <a:r>
              <a:rPr sz="1700" spc="0" dirty="0">
                <a:solidFill>
                  <a:srgbClr val="000000">
                    <a:alpha val="100000"/>
                  </a:srgbClr>
                </a:solidFill>
                <a:latin typeface="DengXian"/>
                <a:ea typeface="DengXian"/>
                <a:cs typeface="DengXian"/>
              </a:rPr>
              <a:t>p</a:t>
            </a:r>
            <a:r>
              <a:rPr sz="1700" spc="70" dirty="0">
                <a:solidFill>
                  <a:srgbClr val="000000">
                    <a:alpha val="100000"/>
                  </a:srgbClr>
                </a:solidFill>
                <a:latin typeface="DengXian"/>
                <a:ea typeface="DengXian"/>
                <a:cs typeface="DengXian"/>
              </a:rPr>
              <a:t>2</a:t>
            </a:r>
            <a:r>
              <a:rPr sz="1700" spc="70" dirty="0">
                <a:solidFill>
                  <a:srgbClr val="000000">
                    <a:alpha val="100000"/>
                  </a:srgbClr>
                </a:solidFill>
                <a:latin typeface="DengXian"/>
                <a:ea typeface="DengXian"/>
                <a:cs typeface="DengXian"/>
              </a:rPr>
              <a:t> </a:t>
            </a:r>
            <a:r>
              <a:rPr sz="1700" spc="70" dirty="0">
                <a:solidFill>
                  <a:srgbClr val="000000">
                    <a:alpha val="100000"/>
                  </a:srgbClr>
                </a:solidFill>
                <a:latin typeface="Calibri"/>
                <a:ea typeface="Calibri"/>
                <a:cs typeface="Calibri"/>
              </a:rPr>
              <a:t>=</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Calibri"/>
                <a:ea typeface="Calibri"/>
                <a:cs typeface="Calibri"/>
              </a:rPr>
              <a:t>1</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Calibri"/>
                <a:ea typeface="Calibri"/>
                <a:cs typeface="Calibri"/>
              </a:rPr>
              <a:t>/</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DengXian"/>
                <a:ea typeface="DengXian"/>
                <a:cs typeface="DengXian"/>
              </a:rPr>
              <a:t>(</a:t>
            </a:r>
            <a:r>
              <a:rPr sz="1700" spc="70" dirty="0">
                <a:solidFill>
                  <a:srgbClr val="000000">
                    <a:alpha val="100000"/>
                  </a:srgbClr>
                </a:solidFill>
                <a:latin typeface="DengXian"/>
                <a:ea typeface="DengXian"/>
                <a:cs typeface="DengXian"/>
              </a:rPr>
              <a:t> </a:t>
            </a:r>
            <a:r>
              <a:rPr sz="1700" spc="70" dirty="0">
                <a:solidFill>
                  <a:srgbClr val="000000">
                    <a:alpha val="100000"/>
                  </a:srgbClr>
                </a:solidFill>
                <a:latin typeface="Calibri"/>
                <a:ea typeface="Calibri"/>
                <a:cs typeface="Calibri"/>
              </a:rPr>
              <a:t>2+</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Calibri"/>
                <a:ea typeface="Calibri"/>
                <a:cs typeface="Calibri"/>
              </a:rPr>
              <a:t>1+0.5</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DengXian"/>
                <a:ea typeface="DengXian"/>
                <a:cs typeface="DengXian"/>
              </a:rPr>
              <a:t>)</a:t>
            </a:r>
            <a:r>
              <a:rPr sz="1700" spc="70" dirty="0">
                <a:solidFill>
                  <a:srgbClr val="000000">
                    <a:alpha val="100000"/>
                  </a:srgbClr>
                </a:solidFill>
                <a:latin typeface="DengXian"/>
                <a:ea typeface="DengXian"/>
                <a:cs typeface="DengXian"/>
              </a:rPr>
              <a:t>   </a:t>
            </a:r>
            <a:r>
              <a:rPr sz="1700" spc="70" dirty="0">
                <a:solidFill>
                  <a:srgbClr val="000000">
                    <a:alpha val="100000"/>
                  </a:srgbClr>
                </a:solidFill>
                <a:latin typeface="Calibri"/>
                <a:ea typeface="Calibri"/>
                <a:cs typeface="Calibri"/>
              </a:rPr>
              <a:t>=</a:t>
            </a:r>
            <a:r>
              <a:rPr sz="1700" spc="70" dirty="0">
                <a:solidFill>
                  <a:srgbClr val="000000">
                    <a:alpha val="100000"/>
                  </a:srgbClr>
                </a:solidFill>
                <a:latin typeface="Calibri"/>
                <a:ea typeface="Calibri"/>
                <a:cs typeface="Calibri"/>
              </a:rPr>
              <a:t> </a:t>
            </a:r>
            <a:r>
              <a:rPr sz="1700" spc="70" dirty="0">
                <a:solidFill>
                  <a:srgbClr val="000000">
                    <a:alpha val="100000"/>
                  </a:srgbClr>
                </a:solidFill>
                <a:latin typeface="Calibri"/>
                <a:ea typeface="Calibri"/>
                <a:cs typeface="Calibri"/>
              </a:rPr>
              <a:t>0.</a:t>
            </a:r>
            <a:r>
              <a:rPr sz="1700" spc="40" dirty="0">
                <a:solidFill>
                  <a:srgbClr val="000000">
                    <a:alpha val="100000"/>
                  </a:srgbClr>
                </a:solidFill>
                <a:latin typeface="Calibri"/>
                <a:ea typeface="Calibri"/>
                <a:cs typeface="Calibri"/>
              </a:rPr>
              <a:t>2</a:t>
            </a:r>
            <a:r>
              <a:rPr sz="1700" spc="0" dirty="0">
                <a:solidFill>
                  <a:srgbClr val="000000">
                    <a:alpha val="100000"/>
                  </a:srgbClr>
                </a:solidFill>
                <a:latin typeface="Calibri"/>
                <a:ea typeface="Calibri"/>
                <a:cs typeface="Calibri"/>
              </a:rPr>
              <a:t>857</a:t>
            </a:r>
            <a:endParaRPr lang="Calibri" altLang="Calibri" sz="1700" dirty="0"/>
          </a:p>
          <a:p>
            <a:pPr marL="26195" algn="l" rtl="0" eaLnBrk="0">
              <a:lnSpc>
                <a:spcPts val="2403"/>
              </a:lnSpc>
              <a:tabLst/>
            </a:pPr>
            <a:r>
              <a:rPr sz="1700" spc="0" dirty="0">
                <a:solidFill>
                  <a:srgbClr val="000000">
                    <a:alpha val="100000"/>
                  </a:srgbClr>
                </a:solidFill>
                <a:latin typeface="DengXian"/>
                <a:ea typeface="DengXian"/>
                <a:cs typeface="DengXian"/>
              </a:rPr>
              <a:t>p</a:t>
            </a:r>
            <a:r>
              <a:rPr sz="1700" spc="60" dirty="0">
                <a:solidFill>
                  <a:srgbClr val="000000">
                    <a:alpha val="100000"/>
                  </a:srgbClr>
                </a:solidFill>
                <a:latin typeface="DengXian"/>
                <a:ea typeface="DengXian"/>
                <a:cs typeface="DengXian"/>
              </a:rPr>
              <a:t>3</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Calibri"/>
                <a:ea typeface="Calibri"/>
                <a:cs typeface="Calibri"/>
              </a:rPr>
              <a:t>=</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Calibri"/>
                <a:ea typeface="Calibri"/>
                <a:cs typeface="Calibri"/>
              </a:rPr>
              <a:t>0.5</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Calibri"/>
                <a:ea typeface="Calibri"/>
                <a:cs typeface="Calibri"/>
              </a:rPr>
              <a:t>/</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DengXian"/>
                <a:ea typeface="DengXian"/>
                <a:cs typeface="DengXian"/>
              </a:rPr>
              <a:t>(</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Calibri"/>
                <a:ea typeface="Calibri"/>
                <a:cs typeface="Calibri"/>
              </a:rPr>
              <a:t>2+</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Calibri"/>
                <a:ea typeface="Calibri"/>
                <a:cs typeface="Calibri"/>
              </a:rPr>
              <a:t>1+0.5</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DengXian"/>
                <a:ea typeface="DengXian"/>
                <a:cs typeface="DengXian"/>
              </a:rPr>
              <a:t>)</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Calibri"/>
                <a:ea typeface="Calibri"/>
                <a:cs typeface="Calibri"/>
              </a:rPr>
              <a:t>=</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Calibri"/>
                <a:ea typeface="Calibri"/>
                <a:cs typeface="Calibri"/>
              </a:rPr>
              <a:t>0.</a:t>
            </a:r>
            <a:r>
              <a:rPr sz="1700" spc="60" dirty="0">
                <a:solidFill>
                  <a:srgbClr val="000000">
                    <a:alpha val="100000"/>
                  </a:srgbClr>
                </a:solidFill>
                <a:latin typeface="Calibri"/>
                <a:ea typeface="Calibri"/>
                <a:cs typeface="Calibri"/>
              </a:rPr>
              <a:t> </a:t>
            </a:r>
            <a:r>
              <a:rPr sz="1700" spc="0" dirty="0">
                <a:solidFill>
                  <a:srgbClr val="000000">
                    <a:alpha val="100000"/>
                  </a:srgbClr>
                </a:solidFill>
                <a:latin typeface="Calibri"/>
                <a:ea typeface="Calibri"/>
                <a:cs typeface="Calibri"/>
              </a:rPr>
              <a:t>1429</a:t>
            </a:r>
            <a:endParaRPr lang="Calibri" altLang="Calibri" sz="1700" dirty="0"/>
          </a:p>
          <a:p>
            <a:pPr marL="26195" indent="-13495" algn="l" rtl="0" eaLnBrk="0">
              <a:lnSpc>
                <a:spcPct val="111000"/>
              </a:lnSpc>
              <a:spcBef>
                <a:spcPts val="2"/>
              </a:spcBef>
              <a:tabLst/>
            </a:pPr>
            <a:r>
              <a:rPr sz="1800" spc="90" dirty="0">
                <a:solidFill>
                  <a:srgbClr val="000000">
                    <a:alpha val="100000"/>
                  </a:srgbClr>
                </a:solidFill>
                <a:latin typeface="DengXian"/>
                <a:ea typeface="DengXian"/>
                <a:cs typeface="DengXian"/>
              </a:rPr>
              <a:t>使用第三列的数据，</a:t>
            </a:r>
            <a:r>
              <a:rPr sz="1800" spc="90" dirty="0">
                <a:solidFill>
                  <a:srgbClr val="000000">
                    <a:alpha val="100000"/>
                  </a:srgbClr>
                </a:solidFill>
                <a:latin typeface="DengXian"/>
                <a:ea typeface="DengXian"/>
                <a:cs typeface="DengXian"/>
              </a:rPr>
              <a:t>   </a:t>
            </a:r>
            <a:r>
              <a:rPr sz="1800" spc="90" dirty="0">
                <a:solidFill>
                  <a:srgbClr val="000000">
                    <a:alpha val="100000"/>
                  </a:srgbClr>
                </a:solidFill>
                <a:latin typeface="DengXian"/>
                <a:ea typeface="DengXian"/>
                <a:cs typeface="DengXian"/>
              </a:rPr>
              <a:t>计算出来的权</a:t>
            </a:r>
            <a:r>
              <a:rPr sz="1800" spc="50" dirty="0">
                <a:solidFill>
                  <a:srgbClr val="000000">
                    <a:alpha val="100000"/>
                  </a:srgbClr>
                </a:solidFill>
                <a:latin typeface="DengXian"/>
                <a:ea typeface="DengXian"/>
                <a:cs typeface="DengXian"/>
              </a:rPr>
              <a:t>重</a:t>
            </a:r>
            <a:r>
              <a:rPr sz="1800" spc="0" dirty="0">
                <a:solidFill>
                  <a:srgbClr val="000000">
                    <a:alpha val="100000"/>
                  </a:srgbClr>
                </a:solidFill>
                <a:latin typeface="DengXian"/>
                <a:ea typeface="DengXian"/>
                <a:cs typeface="DengXian"/>
              </a:rPr>
              <a:t>：</a:t>
            </a:r>
            <a:r>
              <a:rPr sz="1800" spc="0" dirty="0">
                <a:solidFill>
                  <a:srgbClr val="000000">
                    <a:alpha val="100000"/>
                  </a:srgbClr>
                </a:solidFill>
                <a:latin typeface="DengXian"/>
                <a:ea typeface="DengXian"/>
                <a:cs typeface="DengXian"/>
              </a:rPr>
              <a:t>      </a:t>
            </a:r>
            <a:r>
              <a:rPr sz="1800" spc="0" dirty="0">
                <a:solidFill>
                  <a:srgbClr val="000000">
                    <a:alpha val="100000"/>
                  </a:srgbClr>
                </a:solidFill>
                <a:latin typeface="DengXian"/>
                <a:ea typeface="DengXian"/>
                <a:cs typeface="DengXian"/>
              </a:rPr>
              <a:t>p</a:t>
            </a:r>
            <a:r>
              <a:rPr sz="1800" spc="40" dirty="0">
                <a:solidFill>
                  <a:srgbClr val="000000">
                    <a:alpha val="100000"/>
                  </a:srgbClr>
                </a:solidFill>
                <a:latin typeface="DengXian"/>
                <a:ea typeface="DengXian"/>
                <a:cs typeface="DengXian"/>
              </a:rPr>
              <a:t>1</a:t>
            </a:r>
            <a:r>
              <a:rPr sz="1800" spc="40" dirty="0">
                <a:solidFill>
                  <a:srgbClr val="000000">
                    <a:alpha val="100000"/>
                  </a:srgbClr>
                </a:solidFill>
                <a:latin typeface="DengXian"/>
                <a:ea typeface="DengXian"/>
                <a:cs typeface="DengXian"/>
              </a:rPr>
              <a:t> </a:t>
            </a:r>
            <a:r>
              <a:rPr sz="1800" spc="40" dirty="0">
                <a:solidFill>
                  <a:srgbClr val="000000">
                    <a:alpha val="100000"/>
                  </a:srgbClr>
                </a:solidFill>
                <a:latin typeface="Calibri"/>
                <a:ea typeface="Calibri"/>
                <a:cs typeface="Calibri"/>
              </a:rPr>
              <a:t>=</a:t>
            </a:r>
            <a:r>
              <a:rPr sz="1800" spc="40" dirty="0">
                <a:solidFill>
                  <a:srgbClr val="000000">
                    <a:alpha val="100000"/>
                  </a:srgbClr>
                </a:solidFill>
                <a:latin typeface="Calibri"/>
                <a:ea typeface="Calibri"/>
                <a:cs typeface="Calibri"/>
              </a:rPr>
              <a:t>  </a:t>
            </a:r>
            <a:r>
              <a:rPr sz="1800" spc="40" dirty="0">
                <a:solidFill>
                  <a:srgbClr val="000000">
                    <a:alpha val="100000"/>
                  </a:srgbClr>
                </a:solidFill>
                <a:latin typeface="Calibri"/>
                <a:ea typeface="Calibri"/>
                <a:cs typeface="Calibri"/>
              </a:rPr>
              <a:t>5</a:t>
            </a:r>
            <a:r>
              <a:rPr sz="1800" spc="40" dirty="0">
                <a:solidFill>
                  <a:srgbClr val="000000">
                    <a:alpha val="100000"/>
                  </a:srgbClr>
                </a:solidFill>
                <a:latin typeface="Calibri"/>
                <a:ea typeface="Calibri"/>
                <a:cs typeface="Calibri"/>
              </a:rPr>
              <a:t> </a:t>
            </a:r>
            <a:r>
              <a:rPr sz="1800" spc="40" dirty="0">
                <a:solidFill>
                  <a:srgbClr val="000000">
                    <a:alpha val="100000"/>
                  </a:srgbClr>
                </a:solidFill>
                <a:latin typeface="Calibri"/>
                <a:ea typeface="Calibri"/>
                <a:cs typeface="Calibri"/>
              </a:rPr>
              <a:t>/</a:t>
            </a:r>
            <a:r>
              <a:rPr sz="1800" spc="40" dirty="0">
                <a:solidFill>
                  <a:srgbClr val="000000">
                    <a:alpha val="100000"/>
                  </a:srgbClr>
                </a:solidFill>
                <a:latin typeface="Calibri"/>
                <a:ea typeface="Calibri"/>
                <a:cs typeface="Calibri"/>
              </a:rPr>
              <a:t>   </a:t>
            </a:r>
            <a:r>
              <a:rPr sz="1800" spc="40" dirty="0">
                <a:solidFill>
                  <a:srgbClr val="000000">
                    <a:alpha val="100000"/>
                  </a:srgbClr>
                </a:solidFill>
                <a:latin typeface="DengXian"/>
                <a:ea typeface="DengXian"/>
                <a:cs typeface="DengXian"/>
              </a:rPr>
              <a:t>(</a:t>
            </a:r>
            <a:r>
              <a:rPr sz="1800" spc="40" dirty="0">
                <a:solidFill>
                  <a:srgbClr val="000000">
                    <a:alpha val="100000"/>
                  </a:srgbClr>
                </a:solidFill>
                <a:latin typeface="DengXian"/>
                <a:ea typeface="DengXian"/>
                <a:cs typeface="DengXian"/>
              </a:rPr>
              <a:t> </a:t>
            </a:r>
            <a:r>
              <a:rPr sz="1800" spc="40" dirty="0">
                <a:solidFill>
                  <a:srgbClr val="000000">
                    <a:alpha val="100000"/>
                  </a:srgbClr>
                </a:solidFill>
                <a:latin typeface="Calibri"/>
                <a:ea typeface="Calibri"/>
                <a:cs typeface="Calibri"/>
              </a:rPr>
              <a:t>5+2+</a:t>
            </a:r>
            <a:r>
              <a:rPr sz="1800" spc="40" dirty="0">
                <a:solidFill>
                  <a:srgbClr val="000000">
                    <a:alpha val="100000"/>
                  </a:srgbClr>
                </a:solidFill>
                <a:latin typeface="Calibri"/>
                <a:ea typeface="Calibri"/>
                <a:cs typeface="Calibri"/>
              </a:rPr>
              <a:t> </a:t>
            </a:r>
            <a:r>
              <a:rPr sz="1800" spc="40" dirty="0">
                <a:solidFill>
                  <a:srgbClr val="000000">
                    <a:alpha val="100000"/>
                  </a:srgbClr>
                </a:solidFill>
                <a:latin typeface="Calibri"/>
                <a:ea typeface="Calibri"/>
                <a:cs typeface="Calibri"/>
              </a:rPr>
              <a:t>1</a:t>
            </a:r>
            <a:r>
              <a:rPr sz="1800" spc="40" dirty="0">
                <a:solidFill>
                  <a:srgbClr val="000000">
                    <a:alpha val="100000"/>
                  </a:srgbClr>
                </a:solidFill>
                <a:latin typeface="Calibri"/>
                <a:ea typeface="Calibri"/>
                <a:cs typeface="Calibri"/>
              </a:rPr>
              <a:t> </a:t>
            </a:r>
            <a:r>
              <a:rPr sz="1800" spc="40" dirty="0">
                <a:solidFill>
                  <a:srgbClr val="000000">
                    <a:alpha val="100000"/>
                  </a:srgbClr>
                </a:solidFill>
                <a:latin typeface="DengXian"/>
                <a:ea typeface="DengXian"/>
                <a:cs typeface="DengXian"/>
              </a:rPr>
              <a:t>)</a:t>
            </a:r>
            <a:r>
              <a:rPr sz="1800" spc="40" dirty="0">
                <a:solidFill>
                  <a:srgbClr val="000000">
                    <a:alpha val="100000"/>
                  </a:srgbClr>
                </a:solidFill>
                <a:latin typeface="DengXian"/>
                <a:ea typeface="DengXian"/>
                <a:cs typeface="DengXian"/>
              </a:rPr>
              <a:t>  </a:t>
            </a:r>
            <a:r>
              <a:rPr sz="1800" spc="40" dirty="0">
                <a:solidFill>
                  <a:srgbClr val="000000">
                    <a:alpha val="100000"/>
                  </a:srgbClr>
                </a:solidFill>
                <a:latin typeface="Calibri"/>
                <a:ea typeface="Calibri"/>
                <a:cs typeface="Calibri"/>
              </a:rPr>
              <a:t>=</a:t>
            </a:r>
            <a:r>
              <a:rPr sz="1800" spc="40" dirty="0">
                <a:solidFill>
                  <a:srgbClr val="000000">
                    <a:alpha val="100000"/>
                  </a:srgbClr>
                </a:solidFill>
                <a:latin typeface="Calibri"/>
                <a:ea typeface="Calibri"/>
                <a:cs typeface="Calibri"/>
              </a:rPr>
              <a:t> </a:t>
            </a:r>
            <a:r>
              <a:rPr sz="1800" spc="40" dirty="0">
                <a:solidFill>
                  <a:srgbClr val="000000">
                    <a:alpha val="100000"/>
                  </a:srgbClr>
                </a:solidFill>
                <a:latin typeface="Calibri"/>
                <a:ea typeface="Calibri"/>
                <a:cs typeface="Calibri"/>
              </a:rPr>
              <a:t>0</a:t>
            </a:r>
            <a:r>
              <a:rPr sz="1800" spc="20" dirty="0">
                <a:solidFill>
                  <a:srgbClr val="000000">
                    <a:alpha val="100000"/>
                  </a:srgbClr>
                </a:solidFill>
                <a:latin typeface="Calibri"/>
                <a:ea typeface="Calibri"/>
                <a:cs typeface="Calibri"/>
              </a:rPr>
              <a:t>.</a:t>
            </a:r>
            <a:r>
              <a:rPr sz="1800" spc="0" dirty="0">
                <a:solidFill>
                  <a:srgbClr val="000000">
                    <a:alpha val="100000"/>
                  </a:srgbClr>
                </a:solidFill>
                <a:latin typeface="Calibri"/>
                <a:ea typeface="Calibri"/>
                <a:cs typeface="Calibri"/>
              </a:rPr>
              <a:t>625</a:t>
            </a:r>
            <a:endParaRPr lang="Calibri" altLang="Calibri" sz="1800" dirty="0"/>
          </a:p>
          <a:p>
            <a:pPr marL="26195" algn="l" rtl="0" eaLnBrk="0">
              <a:lnSpc>
                <a:spcPts val="2400"/>
              </a:lnSpc>
              <a:tabLst/>
            </a:pPr>
            <a:r>
              <a:rPr sz="1700" spc="0" dirty="0">
                <a:solidFill>
                  <a:srgbClr val="000000">
                    <a:alpha val="100000"/>
                  </a:srgbClr>
                </a:solidFill>
                <a:latin typeface="DengXian"/>
                <a:ea typeface="DengXian"/>
                <a:cs typeface="DengXian"/>
              </a:rPr>
              <a:t>p</a:t>
            </a:r>
            <a:r>
              <a:rPr sz="1700" spc="60" dirty="0">
                <a:solidFill>
                  <a:srgbClr val="000000">
                    <a:alpha val="100000"/>
                  </a:srgbClr>
                </a:solidFill>
                <a:latin typeface="DengXian"/>
                <a:ea typeface="DengXian"/>
                <a:cs typeface="DengXian"/>
              </a:rPr>
              <a:t>2</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Calibri"/>
                <a:ea typeface="Calibri"/>
                <a:cs typeface="Calibri"/>
              </a:rPr>
              <a:t>=</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Calibri"/>
                <a:ea typeface="Calibri"/>
                <a:cs typeface="Calibri"/>
              </a:rPr>
              <a:t>2</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Calibri"/>
                <a:ea typeface="Calibri"/>
                <a:cs typeface="Calibri"/>
              </a:rPr>
              <a:t>/</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DengXian"/>
                <a:ea typeface="DengXian"/>
                <a:cs typeface="DengXian"/>
              </a:rPr>
              <a:t>(</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Calibri"/>
                <a:ea typeface="Calibri"/>
                <a:cs typeface="Calibri"/>
              </a:rPr>
              <a:t>5+2+</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Calibri"/>
                <a:ea typeface="Calibri"/>
                <a:cs typeface="Calibri"/>
              </a:rPr>
              <a:t>1</a:t>
            </a:r>
            <a:r>
              <a:rPr sz="1700" spc="60" dirty="0">
                <a:solidFill>
                  <a:srgbClr val="000000">
                    <a:alpha val="100000"/>
                  </a:srgbClr>
                </a:solidFill>
                <a:latin typeface="Calibri"/>
                <a:ea typeface="Calibri"/>
                <a:cs typeface="Calibri"/>
              </a:rPr>
              <a:t> </a:t>
            </a:r>
            <a:r>
              <a:rPr sz="1700" spc="60" dirty="0">
                <a:solidFill>
                  <a:srgbClr val="000000">
                    <a:alpha val="100000"/>
                  </a:srgbClr>
                </a:solidFill>
                <a:latin typeface="DengXian"/>
                <a:ea typeface="DengXian"/>
                <a:cs typeface="DengXian"/>
              </a:rPr>
              <a:t>)</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Calibri"/>
                <a:ea typeface="Calibri"/>
                <a:cs typeface="Calibri"/>
              </a:rPr>
              <a:t>=</a:t>
            </a:r>
            <a:r>
              <a:rPr sz="1700" spc="60" dirty="0">
                <a:solidFill>
                  <a:srgbClr val="000000">
                    <a:alpha val="100000"/>
                  </a:srgbClr>
                </a:solidFill>
                <a:latin typeface="Calibri"/>
                <a:ea typeface="Calibri"/>
                <a:cs typeface="Calibri"/>
              </a:rPr>
              <a:t> </a:t>
            </a:r>
            <a:r>
              <a:rPr sz="1700" spc="30" dirty="0">
                <a:solidFill>
                  <a:srgbClr val="000000">
                    <a:alpha val="100000"/>
                  </a:srgbClr>
                </a:solidFill>
                <a:latin typeface="Calibri"/>
                <a:ea typeface="Calibri"/>
                <a:cs typeface="Calibri"/>
              </a:rPr>
              <a:t>0</a:t>
            </a:r>
            <a:r>
              <a:rPr sz="1700" spc="0" dirty="0">
                <a:solidFill>
                  <a:srgbClr val="000000">
                    <a:alpha val="100000"/>
                  </a:srgbClr>
                </a:solidFill>
                <a:latin typeface="Calibri"/>
                <a:ea typeface="Calibri"/>
                <a:cs typeface="Calibri"/>
              </a:rPr>
              <a:t>.25</a:t>
            </a:r>
            <a:endParaRPr lang="Calibri" altLang="Calibri" sz="1700" dirty="0"/>
          </a:p>
          <a:p>
            <a:pPr marL="26195" algn="l" rtl="0" eaLnBrk="0">
              <a:lnSpc>
                <a:spcPts val="2403"/>
              </a:lnSpc>
              <a:tabLst/>
            </a:pPr>
            <a:r>
              <a:rPr sz="1700" spc="0" dirty="0">
                <a:solidFill>
                  <a:srgbClr val="000000">
                    <a:alpha val="100000"/>
                  </a:srgbClr>
                </a:solidFill>
                <a:latin typeface="DengXian"/>
                <a:ea typeface="DengXian"/>
                <a:cs typeface="DengXian"/>
              </a:rPr>
              <a:t>p</a:t>
            </a:r>
            <a:r>
              <a:rPr sz="1700" spc="50" dirty="0">
                <a:solidFill>
                  <a:srgbClr val="000000">
                    <a:alpha val="100000"/>
                  </a:srgbClr>
                </a:solidFill>
                <a:latin typeface="DengXian"/>
                <a:ea typeface="DengXian"/>
                <a:cs typeface="DengXian"/>
              </a:rPr>
              <a:t>3</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Calibri"/>
                <a:ea typeface="Calibri"/>
                <a:cs typeface="Calibri"/>
              </a:rPr>
              <a:t>=</a:t>
            </a:r>
            <a:r>
              <a:rPr sz="1700" spc="50" dirty="0">
                <a:solidFill>
                  <a:srgbClr val="000000">
                    <a:alpha val="100000"/>
                  </a:srgbClr>
                </a:solidFill>
                <a:latin typeface="Calibri"/>
                <a:ea typeface="Calibri"/>
                <a:cs typeface="Calibri"/>
              </a:rPr>
              <a:t> </a:t>
            </a:r>
            <a:r>
              <a:rPr sz="1700" spc="50" dirty="0">
                <a:solidFill>
                  <a:srgbClr val="000000">
                    <a:alpha val="100000"/>
                  </a:srgbClr>
                </a:solidFill>
                <a:latin typeface="Calibri"/>
                <a:ea typeface="Calibri"/>
                <a:cs typeface="Calibri"/>
              </a:rPr>
              <a:t>1</a:t>
            </a:r>
            <a:r>
              <a:rPr sz="1700" spc="50" dirty="0">
                <a:solidFill>
                  <a:srgbClr val="000000">
                    <a:alpha val="100000"/>
                  </a:srgbClr>
                </a:solidFill>
                <a:latin typeface="Calibri"/>
                <a:ea typeface="Calibri"/>
                <a:cs typeface="Calibri"/>
              </a:rPr>
              <a:t> </a:t>
            </a:r>
            <a:r>
              <a:rPr sz="1700" spc="50" dirty="0">
                <a:solidFill>
                  <a:srgbClr val="000000">
                    <a:alpha val="100000"/>
                  </a:srgbClr>
                </a:solidFill>
                <a:latin typeface="Calibri"/>
                <a:ea typeface="Calibri"/>
                <a:cs typeface="Calibri"/>
              </a:rPr>
              <a:t>/</a:t>
            </a:r>
            <a:r>
              <a:rPr sz="1700" spc="50" dirty="0">
                <a:solidFill>
                  <a:srgbClr val="000000">
                    <a:alpha val="100000"/>
                  </a:srgbClr>
                </a:solidFill>
                <a:latin typeface="Calibri"/>
                <a:ea typeface="Calibri"/>
                <a:cs typeface="Calibri"/>
              </a:rPr>
              <a:t>   </a:t>
            </a:r>
            <a:r>
              <a:rPr sz="1700" spc="50" dirty="0">
                <a:solidFill>
                  <a:srgbClr val="000000">
                    <a:alpha val="100000"/>
                  </a:srgbClr>
                </a:solidFill>
                <a:latin typeface="DengXian"/>
                <a:ea typeface="DengXian"/>
                <a:cs typeface="DengXian"/>
              </a:rPr>
              <a:t>(</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Calibri"/>
                <a:ea typeface="Calibri"/>
                <a:cs typeface="Calibri"/>
              </a:rPr>
              <a:t>5+2+</a:t>
            </a:r>
            <a:r>
              <a:rPr sz="1700" spc="50" dirty="0">
                <a:solidFill>
                  <a:srgbClr val="000000">
                    <a:alpha val="100000"/>
                  </a:srgbClr>
                </a:solidFill>
                <a:latin typeface="Calibri"/>
                <a:ea typeface="Calibri"/>
                <a:cs typeface="Calibri"/>
              </a:rPr>
              <a:t> </a:t>
            </a:r>
            <a:r>
              <a:rPr sz="1700" spc="50" dirty="0">
                <a:solidFill>
                  <a:srgbClr val="000000">
                    <a:alpha val="100000"/>
                  </a:srgbClr>
                </a:solidFill>
                <a:latin typeface="Calibri"/>
                <a:ea typeface="Calibri"/>
                <a:cs typeface="Calibri"/>
              </a:rPr>
              <a:t>1</a:t>
            </a:r>
            <a:r>
              <a:rPr sz="1700" spc="50" dirty="0">
                <a:solidFill>
                  <a:srgbClr val="000000">
                    <a:alpha val="100000"/>
                  </a:srgbClr>
                </a:solidFill>
                <a:latin typeface="Calibri"/>
                <a:ea typeface="Calibri"/>
                <a:cs typeface="Calibri"/>
              </a:rPr>
              <a:t> </a:t>
            </a:r>
            <a:r>
              <a:rPr sz="1700" spc="50" dirty="0">
                <a:solidFill>
                  <a:srgbClr val="000000">
                    <a:alpha val="100000"/>
                  </a:srgbClr>
                </a:solidFill>
                <a:latin typeface="DengXian"/>
                <a:ea typeface="DengXian"/>
                <a:cs typeface="DengXian"/>
              </a:rPr>
              <a:t>)</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Calibri"/>
                <a:ea typeface="Calibri"/>
                <a:cs typeface="Calibri"/>
              </a:rPr>
              <a:t>=</a:t>
            </a:r>
            <a:r>
              <a:rPr sz="1700" spc="50" dirty="0">
                <a:solidFill>
                  <a:srgbClr val="000000">
                    <a:alpha val="100000"/>
                  </a:srgbClr>
                </a:solidFill>
                <a:latin typeface="Calibri"/>
                <a:ea typeface="Calibri"/>
                <a:cs typeface="Calibri"/>
              </a:rPr>
              <a:t> </a:t>
            </a:r>
            <a:r>
              <a:rPr sz="1700" spc="50" dirty="0">
                <a:solidFill>
                  <a:srgbClr val="000000">
                    <a:alpha val="100000"/>
                  </a:srgbClr>
                </a:solidFill>
                <a:latin typeface="Calibri"/>
                <a:ea typeface="Calibri"/>
                <a:cs typeface="Calibri"/>
              </a:rPr>
              <a:t>0</a:t>
            </a:r>
            <a:r>
              <a:rPr sz="1700" spc="0" dirty="0">
                <a:solidFill>
                  <a:srgbClr val="000000">
                    <a:alpha val="100000"/>
                  </a:srgbClr>
                </a:solidFill>
                <a:latin typeface="Calibri"/>
                <a:ea typeface="Calibri"/>
                <a:cs typeface="Calibri"/>
              </a:rPr>
              <a:t>.</a:t>
            </a:r>
            <a:r>
              <a:rPr sz="1700" spc="0" dirty="0">
                <a:solidFill>
                  <a:srgbClr val="000000">
                    <a:alpha val="100000"/>
                  </a:srgbClr>
                </a:solidFill>
                <a:latin typeface="Calibri"/>
                <a:ea typeface="Calibri"/>
                <a:cs typeface="Calibri"/>
              </a:rPr>
              <a:t> </a:t>
            </a:r>
            <a:r>
              <a:rPr sz="1700" spc="0" dirty="0">
                <a:solidFill>
                  <a:srgbClr val="000000">
                    <a:alpha val="100000"/>
                  </a:srgbClr>
                </a:solidFill>
                <a:latin typeface="Calibri"/>
                <a:ea typeface="Calibri"/>
                <a:cs typeface="Calibri"/>
              </a:rPr>
              <a:t>125</a:t>
            </a:r>
            <a:endParaRPr lang="Calibri" altLang="Calibri" sz="1700" dirty="0"/>
          </a:p>
          <a:p>
            <a:pPr marL="19575" algn="l" rtl="0" eaLnBrk="0">
              <a:lnSpc>
                <a:spcPts val="2267"/>
              </a:lnSpc>
              <a:tabLst/>
            </a:pPr>
            <a:r>
              <a:rPr sz="1800" spc="70" dirty="0">
                <a:solidFill>
                  <a:srgbClr val="000000">
                    <a:alpha val="100000"/>
                  </a:srgbClr>
                </a:solidFill>
                <a:latin typeface="DengXian"/>
                <a:ea typeface="DengXian"/>
                <a:cs typeface="DengXian"/>
              </a:rPr>
              <a:t>综合上述三列，</a:t>
            </a:r>
            <a:r>
              <a:rPr sz="1800" spc="70" dirty="0">
                <a:solidFill>
                  <a:srgbClr val="000000">
                    <a:alpha val="100000"/>
                  </a:srgbClr>
                </a:solidFill>
                <a:latin typeface="DengXian"/>
                <a:ea typeface="DengXian"/>
                <a:cs typeface="DengXian"/>
              </a:rPr>
              <a:t>   </a:t>
            </a:r>
            <a:r>
              <a:rPr sz="1800" spc="70" dirty="0">
                <a:solidFill>
                  <a:srgbClr val="000000">
                    <a:alpha val="100000"/>
                  </a:srgbClr>
                </a:solidFill>
                <a:latin typeface="DengXian"/>
                <a:ea typeface="DengXian"/>
                <a:cs typeface="DengXian"/>
              </a:rPr>
              <a:t>我们求</a:t>
            </a:r>
            <a:r>
              <a:rPr sz="1800" spc="70" dirty="0">
                <a:solidFill>
                  <a:srgbClr val="FF0000">
                    <a:alpha val="100000"/>
                  </a:srgbClr>
                </a:solidFill>
                <a:latin typeface="DengXian"/>
                <a:ea typeface="DengXian"/>
                <a:cs typeface="DengXian"/>
              </a:rPr>
              <a:t>平均权重</a:t>
            </a:r>
            <a:r>
              <a:rPr sz="1800" spc="30" dirty="0">
                <a:solidFill>
                  <a:srgbClr val="000000">
                    <a:alpha val="100000"/>
                  </a:srgbClr>
                </a:solidFill>
                <a:latin typeface="DengXian"/>
                <a:ea typeface="DengXian"/>
                <a:cs typeface="DengXian"/>
              </a:rPr>
              <a:t>：</a:t>
            </a:r>
            <a:endParaRPr lang="DengXian" altLang="DengXian" sz="1800" dirty="0"/>
          </a:p>
          <a:p>
            <a:pPr marL="26195" algn="l" rtl="0" eaLnBrk="0">
              <a:lnSpc>
                <a:spcPct val="103000"/>
              </a:lnSpc>
              <a:spcBef>
                <a:spcPts val="71"/>
              </a:spcBef>
              <a:tabLst/>
            </a:pPr>
            <a:r>
              <a:rPr sz="2000" spc="0" dirty="0">
                <a:solidFill>
                  <a:srgbClr val="000000">
                    <a:alpha val="100000"/>
                  </a:srgbClr>
                </a:solidFill>
                <a:latin typeface="DengXian"/>
                <a:ea typeface="DengXian"/>
                <a:cs typeface="DengXian"/>
              </a:rPr>
              <a:t>p</a:t>
            </a:r>
            <a:r>
              <a:rPr sz="2000" spc="-10" dirty="0">
                <a:solidFill>
                  <a:srgbClr val="000000">
                    <a:alpha val="100000"/>
                  </a:srgbClr>
                </a:solidFill>
                <a:latin typeface="DengXian"/>
                <a:ea typeface="DengXian"/>
                <a:cs typeface="DengXian"/>
              </a:rPr>
              <a:t>1</a:t>
            </a:r>
            <a:r>
              <a:rPr sz="2000" spc="-10" dirty="0">
                <a:solidFill>
                  <a:srgbClr val="000000">
                    <a:alpha val="100000"/>
                  </a:srgbClr>
                </a:solidFill>
                <a:latin typeface="DengXian"/>
                <a:ea typeface="DengXian"/>
                <a:cs typeface="DengXian"/>
              </a:rPr>
              <a:t> </a:t>
            </a:r>
            <a:r>
              <a:rPr sz="2000" spc="-10" dirty="0">
                <a:solidFill>
                  <a:srgbClr val="000000">
                    <a:alpha val="100000"/>
                  </a:srgbClr>
                </a:solidFill>
                <a:latin typeface="Calibri"/>
                <a:ea typeface="Calibri"/>
                <a:cs typeface="Calibri"/>
              </a:rPr>
              <a:t>=</a:t>
            </a:r>
            <a:r>
              <a:rPr sz="2000" spc="-10" dirty="0">
                <a:solidFill>
                  <a:srgbClr val="000000">
                    <a:alpha val="100000"/>
                  </a:srgbClr>
                </a:solidFill>
                <a:latin typeface="Calibri"/>
                <a:ea typeface="Calibri"/>
                <a:cs typeface="Calibri"/>
              </a:rPr>
              <a:t> </a:t>
            </a:r>
            <a:r>
              <a:rPr sz="2000" spc="-10" dirty="0">
                <a:solidFill>
                  <a:srgbClr val="000000">
                    <a:alpha val="100000"/>
                  </a:srgbClr>
                </a:solidFill>
                <a:latin typeface="Calibri"/>
                <a:ea typeface="Calibri"/>
                <a:cs typeface="Calibri"/>
              </a:rPr>
              <a:t>(0.5882+0.</a:t>
            </a:r>
            <a:r>
              <a:rPr sz="2000" spc="0" dirty="0">
                <a:solidFill>
                  <a:srgbClr val="000000">
                    <a:alpha val="100000"/>
                  </a:srgbClr>
                </a:solidFill>
                <a:latin typeface="Calibri"/>
                <a:ea typeface="Calibri"/>
                <a:cs typeface="Calibri"/>
              </a:rPr>
              <a:t>5714+0.625)/3=0.5949</a:t>
            </a:r>
            <a:r>
              <a:rPr sz="2000" spc="0" dirty="0">
                <a:solidFill>
                  <a:srgbClr val="000000">
                    <a:alpha val="100000"/>
                  </a:srgbClr>
                </a:solidFill>
                <a:latin typeface="Calibri"/>
                <a:ea typeface="Calibri"/>
                <a:cs typeface="Calibri"/>
              </a:rPr>
              <a:t>         </a:t>
            </a:r>
            <a:r>
              <a:rPr sz="2000" spc="0" dirty="0">
                <a:solidFill>
                  <a:srgbClr val="000000">
                    <a:alpha val="100000"/>
                  </a:srgbClr>
                </a:solidFill>
                <a:latin typeface="DengXian"/>
                <a:ea typeface="DengXian"/>
                <a:cs typeface="DengXian"/>
              </a:rPr>
              <a:t>p</a:t>
            </a:r>
            <a:r>
              <a:rPr sz="2000" spc="-10" dirty="0">
                <a:solidFill>
                  <a:srgbClr val="000000">
                    <a:alpha val="100000"/>
                  </a:srgbClr>
                </a:solidFill>
                <a:latin typeface="DengXian"/>
                <a:ea typeface="DengXian"/>
                <a:cs typeface="DengXian"/>
              </a:rPr>
              <a:t>2</a:t>
            </a:r>
            <a:r>
              <a:rPr sz="2000" spc="-10" dirty="0">
                <a:solidFill>
                  <a:srgbClr val="000000">
                    <a:alpha val="100000"/>
                  </a:srgbClr>
                </a:solidFill>
                <a:latin typeface="DengXian"/>
                <a:ea typeface="DengXian"/>
                <a:cs typeface="DengXian"/>
              </a:rPr>
              <a:t> </a:t>
            </a:r>
            <a:r>
              <a:rPr sz="2000" spc="-10" dirty="0">
                <a:solidFill>
                  <a:srgbClr val="000000">
                    <a:alpha val="100000"/>
                  </a:srgbClr>
                </a:solidFill>
                <a:latin typeface="Calibri"/>
                <a:ea typeface="Calibri"/>
                <a:cs typeface="Calibri"/>
              </a:rPr>
              <a:t>=</a:t>
            </a:r>
            <a:r>
              <a:rPr sz="2000" spc="-10" dirty="0">
                <a:solidFill>
                  <a:srgbClr val="000000">
                    <a:alpha val="100000"/>
                  </a:srgbClr>
                </a:solidFill>
                <a:latin typeface="Calibri"/>
                <a:ea typeface="Calibri"/>
                <a:cs typeface="Calibri"/>
              </a:rPr>
              <a:t> </a:t>
            </a:r>
            <a:r>
              <a:rPr sz="2000" spc="-10" dirty="0">
                <a:solidFill>
                  <a:srgbClr val="000000">
                    <a:alpha val="100000"/>
                  </a:srgbClr>
                </a:solidFill>
                <a:latin typeface="Calibri"/>
                <a:ea typeface="Calibri"/>
                <a:cs typeface="Calibri"/>
              </a:rPr>
              <a:t>(0.2941+0.2</a:t>
            </a:r>
            <a:r>
              <a:rPr sz="2000" spc="0" dirty="0">
                <a:solidFill>
                  <a:srgbClr val="000000">
                    <a:alpha val="100000"/>
                  </a:srgbClr>
                </a:solidFill>
                <a:latin typeface="Calibri"/>
                <a:ea typeface="Calibri"/>
                <a:cs typeface="Calibri"/>
              </a:rPr>
              <a:t>857+0.25)/3=0.2766</a:t>
            </a:r>
            <a:r>
              <a:rPr sz="2000" spc="0" dirty="0">
                <a:solidFill>
                  <a:srgbClr val="000000">
                    <a:alpha val="100000"/>
                  </a:srgbClr>
                </a:solidFill>
                <a:latin typeface="Calibri"/>
                <a:ea typeface="Calibri"/>
                <a:cs typeface="Calibri"/>
              </a:rPr>
              <a:t>           </a:t>
            </a:r>
            <a:r>
              <a:rPr sz="2000" spc="0" dirty="0">
                <a:solidFill>
                  <a:srgbClr val="000000">
                    <a:alpha val="100000"/>
                  </a:srgbClr>
                </a:solidFill>
                <a:latin typeface="DengXian"/>
                <a:ea typeface="DengXian"/>
                <a:cs typeface="DengXian"/>
              </a:rPr>
              <a:t>p</a:t>
            </a:r>
            <a:r>
              <a:rPr sz="2000" spc="-10" dirty="0">
                <a:solidFill>
                  <a:srgbClr val="000000">
                    <a:alpha val="100000"/>
                  </a:srgbClr>
                </a:solidFill>
                <a:latin typeface="DengXian"/>
                <a:ea typeface="DengXian"/>
                <a:cs typeface="DengXian"/>
              </a:rPr>
              <a:t>3</a:t>
            </a:r>
            <a:r>
              <a:rPr sz="2000" spc="-10" dirty="0">
                <a:solidFill>
                  <a:srgbClr val="000000">
                    <a:alpha val="100000"/>
                  </a:srgbClr>
                </a:solidFill>
                <a:latin typeface="DengXian"/>
                <a:ea typeface="DengXian"/>
                <a:cs typeface="DengXian"/>
              </a:rPr>
              <a:t> </a:t>
            </a:r>
            <a:r>
              <a:rPr sz="2000" spc="-10" dirty="0">
                <a:solidFill>
                  <a:srgbClr val="000000">
                    <a:alpha val="100000"/>
                  </a:srgbClr>
                </a:solidFill>
                <a:latin typeface="Calibri"/>
                <a:ea typeface="Calibri"/>
                <a:cs typeface="Calibri"/>
              </a:rPr>
              <a:t>=</a:t>
            </a:r>
            <a:r>
              <a:rPr sz="2000" spc="-10" dirty="0">
                <a:solidFill>
                  <a:srgbClr val="000000">
                    <a:alpha val="100000"/>
                  </a:srgbClr>
                </a:solidFill>
                <a:latin typeface="Calibri"/>
                <a:ea typeface="Calibri"/>
                <a:cs typeface="Calibri"/>
              </a:rPr>
              <a:t> </a:t>
            </a:r>
            <a:r>
              <a:rPr sz="2000" spc="-10" dirty="0">
                <a:solidFill>
                  <a:srgbClr val="000000">
                    <a:alpha val="100000"/>
                  </a:srgbClr>
                </a:solidFill>
                <a:latin typeface="Calibri"/>
                <a:ea typeface="Calibri"/>
                <a:cs typeface="Calibri"/>
              </a:rPr>
              <a:t>(0.1177+0.</a:t>
            </a:r>
            <a:r>
              <a:rPr sz="2000" spc="0" dirty="0">
                <a:solidFill>
                  <a:srgbClr val="000000">
                    <a:alpha val="100000"/>
                  </a:srgbClr>
                </a:solidFill>
                <a:latin typeface="Calibri"/>
                <a:ea typeface="Calibri"/>
                <a:cs typeface="Calibri"/>
              </a:rPr>
              <a:t>1429+0.125)/3=0.1285</a:t>
            </a:r>
            <a:endParaRPr lang="Calibri" altLang="Calibri" sz="2000" dirty="0"/>
          </a:p>
        </p:txBody>
      </p:sp>
      <p:graphicFrame>
        <p:nvGraphicFramePr>
          <p:cNvPr id="317" name="table 317"/>
          <p:cNvGraphicFramePr>
            <a:graphicFrameLocks noGrp="1"/>
          </p:cNvGraphicFramePr>
          <p:nvPr/>
        </p:nvGraphicFramePr>
        <p:xfrm>
          <a:off x="911225" y="2337752"/>
          <a:ext cx="3912234" cy="3204845"/>
        </p:xfrm>
        <a:graphic>
          <a:graphicData uri="http://schemas.openxmlformats.org/drawingml/2006/table">
            <a:tbl>
              <a:tblPr/>
              <a:tblGrid>
                <a:gridCol w="981710"/>
                <a:gridCol w="974725"/>
                <a:gridCol w="975360"/>
                <a:gridCol w="980439"/>
              </a:tblGrid>
              <a:tr h="804544">
                <a:tc>
                  <a:txBody>
                    <a:bodyPr/>
                    <a:lstStyle/>
                    <a:p>
                      <a:pPr algn="l" rtl="0" eaLnBrk="0">
                        <a:lnSpc>
                          <a:spcPct val="165000"/>
                        </a:lnSpc>
                        <a:tabLst/>
                      </a:pPr>
                      <a:endParaRPr lang="Arial" altLang="Arial" sz="1000" dirty="0"/>
                    </a:p>
                    <a:p>
                      <a:pPr marL="205994" algn="l" rtl="0" eaLnBrk="0">
                        <a:lnSpc>
                          <a:spcPct val="88000"/>
                        </a:lnSpc>
                        <a:tabLst/>
                      </a:pPr>
                      <a:r>
                        <a:rPr sz="2300" b="1" spc="40" dirty="0">
                          <a:solidFill>
                            <a:srgbClr val="000000">
                              <a:alpha val="100000"/>
                            </a:srgbClr>
                          </a:solidFill>
                          <a:latin typeface="DengXian"/>
                          <a:ea typeface="DengXian"/>
                          <a:cs typeface="DengXian"/>
                        </a:rPr>
                        <a:t>景</a:t>
                      </a:r>
                      <a:r>
                        <a:rPr sz="2300" b="1" spc="20" dirty="0">
                          <a:solidFill>
                            <a:srgbClr val="000000">
                              <a:alpha val="100000"/>
                            </a:srgbClr>
                          </a:solidFill>
                          <a:latin typeface="DengXian"/>
                          <a:ea typeface="DengXian"/>
                          <a:cs typeface="DengXian"/>
                        </a:rPr>
                        <a:t>色</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9000"/>
                        </a:lnSpc>
                        <a:tabLst/>
                      </a:pPr>
                      <a:endParaRPr lang="Arial" altLang="Arial" sz="1000" dirty="0"/>
                    </a:p>
                    <a:p>
                      <a:pPr marL="516000" algn="l" rtl="0" eaLnBrk="0">
                        <a:lnSpc>
                          <a:spcPct val="77000"/>
                        </a:lnSpc>
                        <a:spcBef>
                          <a:spcPts val="6"/>
                        </a:spcBef>
                        <a:tabLst/>
                      </a:pPr>
                      <a:r>
                        <a:rPr sz="2300" b="1"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7000"/>
                        </a:lnSpc>
                        <a:tabLst/>
                      </a:pPr>
                      <a:endParaRPr lang="Arial" altLang="Arial" sz="1000" dirty="0"/>
                    </a:p>
                    <a:p>
                      <a:pPr marL="508380" algn="l" rtl="0" eaLnBrk="0">
                        <a:lnSpc>
                          <a:spcPct val="78000"/>
                        </a:lnSpc>
                        <a:spcBef>
                          <a:spcPts val="2"/>
                        </a:spcBef>
                        <a:tabLst/>
                      </a:pPr>
                      <a:r>
                        <a:rPr sz="2300" b="1"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7000"/>
                        </a:lnSpc>
                        <a:tabLst/>
                      </a:pPr>
                      <a:endParaRPr lang="Arial" altLang="Arial" sz="1000" dirty="0"/>
                    </a:p>
                    <a:p>
                      <a:pPr marL="505028" algn="l" rtl="0" eaLnBrk="0">
                        <a:lnSpc>
                          <a:spcPct val="78000"/>
                        </a:lnSpc>
                        <a:spcBef>
                          <a:spcPts val="2"/>
                        </a:spcBef>
                        <a:tabLst/>
                      </a:pPr>
                      <a:r>
                        <a:rPr sz="2300" b="1"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798194">
                <a:tc>
                  <a:txBody>
                    <a:bodyPr/>
                    <a:lstStyle/>
                    <a:p>
                      <a:pPr algn="l" rtl="0" eaLnBrk="0">
                        <a:lnSpc>
                          <a:spcPct val="185000"/>
                        </a:lnSpc>
                        <a:tabLst/>
                      </a:pPr>
                      <a:endParaRPr lang="Arial" altLang="Arial" sz="1000" dirty="0"/>
                    </a:p>
                    <a:p>
                      <a:pPr marL="524179"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5000"/>
                        </a:lnSpc>
                        <a:tabLst/>
                      </a:pPr>
                      <a:endParaRPr lang="Arial" altLang="Arial" sz="1000" dirty="0"/>
                    </a:p>
                    <a:p>
                      <a:pPr marL="430199"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FFCC99"/>
                    </a:solidFill>
                  </a:tcPr>
                </a:tc>
                <a:tc>
                  <a:txBody>
                    <a:bodyPr/>
                    <a:lstStyle/>
                    <a:p>
                      <a:pPr algn="l" rtl="0" eaLnBrk="0">
                        <a:lnSpc>
                          <a:spcPct val="182000"/>
                        </a:lnSpc>
                        <a:tabLst/>
                      </a:pPr>
                      <a:endParaRPr lang="Arial" altLang="Arial" sz="1000" dirty="0"/>
                    </a:p>
                    <a:p>
                      <a:pPr algn="l" rtl="0" eaLnBrk="0">
                        <a:lnSpc>
                          <a:spcPct val="9929"/>
                        </a:lnSpc>
                        <a:tabLst/>
                      </a:pPr>
                      <a:endParaRPr lang="Arial" altLang="Arial" sz="100" dirty="0"/>
                    </a:p>
                    <a:p>
                      <a:pPr marL="423493"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5000"/>
                        </a:lnSpc>
                        <a:tabLst/>
                      </a:pPr>
                      <a:endParaRPr lang="Arial" altLang="Arial" sz="1000" dirty="0"/>
                    </a:p>
                    <a:p>
                      <a:pPr marL="424408" algn="l" rtl="0" eaLnBrk="0">
                        <a:lnSpc>
                          <a:spcPct val="77000"/>
                        </a:lnSpc>
                        <a:spcBef>
                          <a:spcPts val="5"/>
                        </a:spcBef>
                        <a:tabLst/>
                      </a:pPr>
                      <a:r>
                        <a:rPr sz="2300" spc="0" dirty="0">
                          <a:solidFill>
                            <a:srgbClr val="000000">
                              <a:alpha val="100000"/>
                            </a:srgbClr>
                          </a:solidFill>
                          <a:latin typeface="DengXian"/>
                          <a:ea typeface="DengXian"/>
                          <a:cs typeface="DengXian"/>
                        </a:rPr>
                        <a:t>5</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r h="797559">
                <a:tc>
                  <a:txBody>
                    <a:bodyPr/>
                    <a:lstStyle/>
                    <a:p>
                      <a:pPr algn="l" rtl="0" eaLnBrk="0">
                        <a:lnSpc>
                          <a:spcPct val="182000"/>
                        </a:lnSpc>
                        <a:tabLst/>
                      </a:pPr>
                      <a:endParaRPr lang="Arial" altLang="Arial" sz="1000" dirty="0"/>
                    </a:p>
                    <a:p>
                      <a:pPr algn="l" rtl="0" eaLnBrk="0">
                        <a:lnSpc>
                          <a:spcPct val="9929"/>
                        </a:lnSpc>
                        <a:tabLst/>
                      </a:pPr>
                      <a:endParaRPr lang="Arial" altLang="Arial" sz="100" dirty="0"/>
                    </a:p>
                    <a:p>
                      <a:pPr marL="517474"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25000"/>
                        </a:lnSpc>
                        <a:tabLst/>
                      </a:pPr>
                      <a:endParaRPr lang="Arial" altLang="Arial" sz="1000" dirty="0"/>
                    </a:p>
                    <a:p>
                      <a:pPr algn="l" rtl="0" eaLnBrk="0">
                        <a:lnSpc>
                          <a:spcPct val="6618"/>
                        </a:lnSpc>
                        <a:tabLst/>
                      </a:pPr>
                      <a:endParaRPr lang="Arial" altLang="Arial" sz="100" dirty="0"/>
                    </a:p>
                    <a:p>
                      <a:pPr marL="292404" algn="l" rtl="0" eaLnBrk="0">
                        <a:lnSpc>
                          <a:spcPts val="2894"/>
                        </a:lnSpc>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FFCC99"/>
                    </a:solidFill>
                  </a:tcPr>
                </a:tc>
                <a:tc>
                  <a:txBody>
                    <a:bodyPr/>
                    <a:lstStyle/>
                    <a:p>
                      <a:pPr algn="l" rtl="0" eaLnBrk="0">
                        <a:lnSpc>
                          <a:spcPct val="185000"/>
                        </a:lnSpc>
                        <a:tabLst/>
                      </a:pPr>
                      <a:endParaRPr lang="Arial" altLang="Arial" sz="1000" dirty="0"/>
                    </a:p>
                    <a:p>
                      <a:pPr marL="430199" algn="l" rtl="0" eaLnBrk="0">
                        <a:lnSpc>
                          <a:spcPct val="77000"/>
                        </a:lnSpc>
                        <a:spcBef>
                          <a:spcPts val="4"/>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82000"/>
                        </a:lnSpc>
                        <a:tabLst/>
                      </a:pPr>
                      <a:endParaRPr lang="Arial" altLang="Arial" sz="1000" dirty="0"/>
                    </a:p>
                    <a:p>
                      <a:pPr algn="l" rtl="0" eaLnBrk="0">
                        <a:lnSpc>
                          <a:spcPct val="9929"/>
                        </a:lnSpc>
                        <a:tabLst/>
                      </a:pPr>
                      <a:endParaRPr lang="Arial" altLang="Arial" sz="100" dirty="0"/>
                    </a:p>
                    <a:p>
                      <a:pPr marL="423493"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804544">
                <a:tc>
                  <a:txBody>
                    <a:bodyPr/>
                    <a:lstStyle/>
                    <a:p>
                      <a:pPr algn="l" rtl="0" eaLnBrk="0">
                        <a:lnSpc>
                          <a:spcPct val="183000"/>
                        </a:lnSpc>
                        <a:tabLst/>
                      </a:pPr>
                      <a:endParaRPr lang="Arial" altLang="Arial" sz="1000" dirty="0"/>
                    </a:p>
                    <a:p>
                      <a:pPr marL="513816" algn="l" rtl="0" eaLnBrk="0">
                        <a:lnSpc>
                          <a:spcPct val="78000"/>
                        </a:lnSpc>
                        <a:spcBef>
                          <a:spcPts val="6"/>
                        </a:spcBef>
                        <a:tabLst/>
                      </a:pPr>
                      <a:r>
                        <a:rPr sz="2300"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26000"/>
                        </a:lnSpc>
                        <a:tabLst/>
                      </a:pPr>
                      <a:endParaRPr lang="Arial" altLang="Arial" sz="1000" dirty="0"/>
                    </a:p>
                    <a:p>
                      <a:pPr marL="292404" algn="l" rtl="0" eaLnBrk="0">
                        <a:lnSpc>
                          <a:spcPts val="2894"/>
                        </a:lnSpc>
                        <a:spcBef>
                          <a:spcPts val="1"/>
                        </a:spcBef>
                        <a:tabLst/>
                      </a:pPr>
                      <a:r>
                        <a:rPr sz="2300" spc="20" dirty="0">
                          <a:solidFill>
                            <a:srgbClr val="000000">
                              <a:alpha val="100000"/>
                            </a:srgbClr>
                          </a:solidFill>
                          <a:latin typeface="DengXian"/>
                          <a:ea typeface="DengXian"/>
                          <a:cs typeface="DengXian"/>
                        </a:rPr>
                        <a:t>1/</a:t>
                      </a:r>
                      <a:r>
                        <a:rPr sz="2300" spc="0" dirty="0">
                          <a:solidFill>
                            <a:srgbClr val="000000">
                              <a:alpha val="100000"/>
                            </a:srgbClr>
                          </a:solidFill>
                          <a:latin typeface="DengXian"/>
                          <a:ea typeface="DengXian"/>
                          <a:cs typeface="DengXian"/>
                        </a:rPr>
                        <a:t>5</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FFCC99"/>
                    </a:solidFill>
                  </a:tcPr>
                </a:tc>
                <a:tc>
                  <a:txBody>
                    <a:bodyPr/>
                    <a:lstStyle/>
                    <a:p>
                      <a:pPr algn="l" rtl="0" eaLnBrk="0">
                        <a:lnSpc>
                          <a:spcPct val="126000"/>
                        </a:lnSpc>
                        <a:tabLst/>
                      </a:pPr>
                      <a:endParaRPr lang="Arial" altLang="Arial" sz="1000" dirty="0"/>
                    </a:p>
                    <a:p>
                      <a:pPr marL="292404" algn="l" rtl="0" eaLnBrk="0">
                        <a:lnSpc>
                          <a:spcPts val="2894"/>
                        </a:lnSpc>
                        <a:spcBef>
                          <a:spcPts val="1"/>
                        </a:spcBef>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85000"/>
                        </a:lnSpc>
                        <a:tabLst/>
                      </a:pPr>
                      <a:endParaRPr lang="Arial" altLang="Arial" sz="1000" dirty="0"/>
                    </a:p>
                    <a:p>
                      <a:pPr algn="l" rtl="0" eaLnBrk="0">
                        <a:lnSpc>
                          <a:spcPct val="7096"/>
                        </a:lnSpc>
                        <a:tabLst/>
                      </a:pPr>
                      <a:endParaRPr lang="Arial" altLang="Arial" sz="100" dirty="0"/>
                    </a:p>
                    <a:p>
                      <a:pPr marL="430199" algn="l" rtl="0" eaLnBrk="0">
                        <a:lnSpc>
                          <a:spcPct val="77000"/>
                        </a:lnSpc>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bl>
          </a:graphicData>
        </a:graphic>
      </p:graphicFrame>
      <p:pic>
        <p:nvPicPr>
          <p:cNvPr id="318" name="picture 318"/>
          <p:cNvPicPr>
            <a:picLocks noChangeAspect="1"/>
          </p:cNvPicPr>
          <p:nvPr/>
        </p:nvPicPr>
        <p:blipFill>
          <a:blip r:embed="rId2"/>
          <a:stretch>
            <a:fillRect/>
          </a:stretch>
        </p:blipFill>
        <p:spPr>
          <a:xfrm rot="21600000">
            <a:off x="0" y="5804458"/>
            <a:ext cx="1919884" cy="1053541"/>
          </a:xfrm>
          <a:prstGeom prst="rect">
            <a:avLst/>
          </a:prstGeom>
        </p:spPr>
      </p:pic>
      <p:pic>
        <p:nvPicPr>
          <p:cNvPr id="319" name="picture 319"/>
          <p:cNvPicPr>
            <a:picLocks noChangeAspect="1"/>
          </p:cNvPicPr>
          <p:nvPr/>
        </p:nvPicPr>
        <p:blipFill>
          <a:blip r:embed="rId3"/>
          <a:stretch>
            <a:fillRect/>
          </a:stretch>
        </p:blipFill>
        <p:spPr>
          <a:xfrm rot="21600000">
            <a:off x="628040" y="1158151"/>
            <a:ext cx="2768295" cy="506958"/>
          </a:xfrm>
          <a:prstGeom prst="rect">
            <a:avLst/>
          </a:prstGeom>
        </p:spPr>
      </p:pic>
      <p:sp>
        <p:nvSpPr>
          <p:cNvPr id="320" name="textbox 320"/>
          <p:cNvSpPr/>
          <p:nvPr/>
        </p:nvSpPr>
        <p:spPr>
          <a:xfrm>
            <a:off x="622287" y="1738121"/>
            <a:ext cx="2759710"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300" spc="90" dirty="0">
                <a:solidFill>
                  <a:srgbClr val="000000">
                    <a:alpha val="100000"/>
                  </a:srgbClr>
                </a:solidFill>
                <a:latin typeface="Segoe Print"/>
                <a:ea typeface="Segoe Print"/>
                <a:cs typeface="Segoe Print"/>
              </a:rPr>
              <a:t>2.</a:t>
            </a:r>
            <a:r>
              <a:rPr sz="2300" spc="90" dirty="0">
                <a:solidFill>
                  <a:srgbClr val="000000">
                    <a:alpha val="100000"/>
                  </a:srgbClr>
                </a:solidFill>
                <a:latin typeface="DengXian"/>
                <a:ea typeface="DengXian"/>
                <a:cs typeface="DengXian"/>
              </a:rPr>
              <a:t>判断矩阵计算权</a:t>
            </a:r>
            <a:r>
              <a:rPr sz="2300" spc="60" dirty="0">
                <a:solidFill>
                  <a:srgbClr val="000000">
                    <a:alpha val="100000"/>
                  </a:srgbClr>
                </a:solidFill>
                <a:latin typeface="DengXian"/>
                <a:ea typeface="DengXian"/>
                <a:cs typeface="DengXian"/>
              </a:rPr>
              <a:t>重</a:t>
            </a:r>
            <a:endParaRPr lang="DengXian" altLang="DengXian" sz="2300" dirty="0"/>
          </a:p>
        </p:txBody>
      </p:sp>
      <p:pic>
        <p:nvPicPr>
          <p:cNvPr id="321" name="picture 321"/>
          <p:cNvPicPr>
            <a:picLocks noChangeAspect="1"/>
          </p:cNvPicPr>
          <p:nvPr/>
        </p:nvPicPr>
        <p:blipFill>
          <a:blip r:embed="rId4"/>
          <a:stretch>
            <a:fillRect/>
          </a:stretch>
        </p:blipFill>
        <p:spPr>
          <a:xfrm rot="21600000">
            <a:off x="11027664" y="158495"/>
            <a:ext cx="1042416" cy="944880"/>
          </a:xfrm>
          <a:prstGeom prst="rect">
            <a:avLst/>
          </a:prstGeom>
        </p:spPr>
      </p:pic>
      <p:sp>
        <p:nvSpPr>
          <p:cNvPr id="322" name="textbox 322"/>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323" name="picture 323"/>
          <p:cNvPicPr>
            <a:picLocks noChangeAspect="1"/>
          </p:cNvPicPr>
          <p:nvPr/>
        </p:nvPicPr>
        <p:blipFill>
          <a:blip r:embed="rId5"/>
          <a:stretch>
            <a:fillRect/>
          </a:stretch>
        </p:blipFill>
        <p:spPr>
          <a:xfrm rot="21600000">
            <a:off x="530352" y="408431"/>
            <a:ext cx="774191" cy="690372"/>
          </a:xfrm>
          <a:prstGeom prst="rect">
            <a:avLst/>
          </a:prstGeom>
        </p:spPr>
      </p:pic>
      <p:sp>
        <p:nvSpPr>
          <p:cNvPr id="324" name="textbox 324"/>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sp>
        <p:nvSpPr>
          <p:cNvPr id="325" name="textbox 325"/>
          <p:cNvSpPr/>
          <p:nvPr/>
        </p:nvSpPr>
        <p:spPr>
          <a:xfrm>
            <a:off x="3187445" y="2514358"/>
            <a:ext cx="187960"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110" dirty="0">
                <a:solidFill>
                  <a:srgbClr val="000000">
                    <a:alpha val="100000"/>
                  </a:srgbClr>
                </a:solidFill>
                <a:latin typeface="DengXian"/>
                <a:ea typeface="DengXian"/>
                <a:cs typeface="DengXian"/>
              </a:rPr>
              <a:t>p</a:t>
            </a:r>
            <a:endParaRPr lang="DengXian" altLang="DengXian" sz="2300" dirty="0"/>
          </a:p>
        </p:txBody>
      </p:sp>
      <p:sp>
        <p:nvSpPr>
          <p:cNvPr id="326" name="textbox 326"/>
          <p:cNvSpPr/>
          <p:nvPr/>
        </p:nvSpPr>
        <p:spPr>
          <a:xfrm>
            <a:off x="2212720" y="2514358"/>
            <a:ext cx="187960"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110" dirty="0">
                <a:solidFill>
                  <a:srgbClr val="000000">
                    <a:alpha val="100000"/>
                  </a:srgbClr>
                </a:solidFill>
                <a:latin typeface="DengXian"/>
                <a:ea typeface="DengXian"/>
                <a:cs typeface="DengXian"/>
              </a:rPr>
              <a:t>p</a:t>
            </a:r>
            <a:endParaRPr lang="DengXian" altLang="DengXian" sz="2300" dirty="0"/>
          </a:p>
        </p:txBody>
      </p:sp>
      <p:sp>
        <p:nvSpPr>
          <p:cNvPr id="327" name="textbox 327"/>
          <p:cNvSpPr/>
          <p:nvPr/>
        </p:nvSpPr>
        <p:spPr>
          <a:xfrm>
            <a:off x="4162805" y="2514358"/>
            <a:ext cx="187960"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110" dirty="0">
                <a:solidFill>
                  <a:srgbClr val="000000">
                    <a:alpha val="100000"/>
                  </a:srgbClr>
                </a:solidFill>
                <a:latin typeface="DengXian"/>
                <a:ea typeface="DengXian"/>
                <a:cs typeface="DengXian"/>
              </a:rPr>
              <a:t>p</a:t>
            </a:r>
            <a:endParaRPr lang="DengXian" altLang="DengXian" sz="2300" dirty="0"/>
          </a:p>
        </p:txBody>
      </p:sp>
      <p:sp>
        <p:nvSpPr>
          <p:cNvPr id="328" name="textbox 328"/>
          <p:cNvSpPr/>
          <p:nvPr/>
        </p:nvSpPr>
        <p:spPr>
          <a:xfrm>
            <a:off x="1248384" y="3321087"/>
            <a:ext cx="177164"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200" spc="-80" dirty="0">
                <a:solidFill>
                  <a:srgbClr val="000000">
                    <a:alpha val="100000"/>
                  </a:srgbClr>
                </a:solidFill>
                <a:latin typeface="DengXian"/>
                <a:ea typeface="DengXian"/>
                <a:cs typeface="DengXian"/>
              </a:rPr>
              <a:t>p</a:t>
            </a:r>
            <a:endParaRPr lang="DengXian" altLang="DengXian" sz="2200" dirty="0"/>
          </a:p>
        </p:txBody>
      </p:sp>
      <p:sp>
        <p:nvSpPr>
          <p:cNvPr id="329" name="textbox 329"/>
          <p:cNvSpPr/>
          <p:nvPr/>
        </p:nvSpPr>
        <p:spPr>
          <a:xfrm>
            <a:off x="1248384" y="4119283"/>
            <a:ext cx="177164"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200" spc="-80" dirty="0">
                <a:solidFill>
                  <a:srgbClr val="000000">
                    <a:alpha val="100000"/>
                  </a:srgbClr>
                </a:solidFill>
                <a:latin typeface="DengXian"/>
                <a:ea typeface="DengXian"/>
                <a:cs typeface="DengXian"/>
              </a:rPr>
              <a:t>p</a:t>
            </a:r>
            <a:endParaRPr lang="DengXian" altLang="DengXian" sz="2200" dirty="0"/>
          </a:p>
        </p:txBody>
      </p:sp>
      <p:sp>
        <p:nvSpPr>
          <p:cNvPr id="330" name="textbox 330"/>
          <p:cNvSpPr/>
          <p:nvPr/>
        </p:nvSpPr>
        <p:spPr>
          <a:xfrm>
            <a:off x="1248384" y="4917478"/>
            <a:ext cx="177164"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200" spc="-80" dirty="0">
                <a:solidFill>
                  <a:srgbClr val="000000">
                    <a:alpha val="100000"/>
                  </a:srgbClr>
                </a:solidFill>
                <a:latin typeface="DengXian"/>
                <a:ea typeface="DengXian"/>
                <a:cs typeface="DengXian"/>
              </a:rPr>
              <a:t>p</a:t>
            </a:r>
            <a:endParaRPr lang="DengXian" altLang="DengXian"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
          <p:cNvSpPr/>
          <p:nvPr/>
        </p:nvSpPr>
        <p:spPr>
          <a:xfrm>
            <a:off x="0" y="1350264"/>
            <a:ext cx="12192000" cy="1495043"/>
          </a:xfrm>
          <a:prstGeom prst="rect">
            <a:avLst/>
          </a:prstGeom>
          <a:solidFill>
            <a:srgbClr val="003970">
              <a:alpha val="100000"/>
            </a:srgbClr>
          </a:solidFill>
          <a:ln cap="flat">
            <a:miter lim="0"/>
            <a:noFill/>
            <a:prstDash val="solid"/>
          </a:ln>
        </p:spPr>
        <p:txBody>
          <a:bodyPr rtlCol="0"/>
          <a:lstStyle/>
          <a:p>
            <a:pPr algn="ctr"/>
            <a:endParaRPr lang="zh-CN" altLang="en-US"/>
          </a:p>
        </p:txBody>
      </p:sp>
      <p:sp>
        <p:nvSpPr>
          <p:cNvPr id="20" name="textbox 20"/>
          <p:cNvSpPr/>
          <p:nvPr/>
        </p:nvSpPr>
        <p:spPr>
          <a:xfrm>
            <a:off x="-12700" y="1613128"/>
            <a:ext cx="12217400" cy="100711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7727"/>
              </a:lnSpc>
              <a:tabLst>
                <a:tab pos="4613909" algn="l"/>
              </a:tabLst>
            </a:pPr>
            <a:r>
              <a:rPr sz="5300" spc="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P</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a</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r</a:t>
            </a:r>
            <a:r>
              <a:rPr sz="5300" spc="-250" dirty="0">
                <a:solidFill>
                  <a:srgbClr val="FFFFFF">
                    <a:alpha val="100000"/>
                  </a:srgbClr>
                </a:solidFill>
                <a:latin typeface="Arial"/>
                <a:ea typeface="Arial"/>
                <a:cs typeface="Arial"/>
              </a:rPr>
              <a:t> </a:t>
            </a:r>
            <a:r>
              <a:rPr sz="5300" b="1" spc="-200" dirty="0">
                <a:solidFill>
                  <a:srgbClr val="FFFFFF">
                    <a:alpha val="100000"/>
                  </a:srgbClr>
                </a:solidFill>
                <a:latin typeface="Arial"/>
                <a:ea typeface="Arial"/>
                <a:cs typeface="Arial"/>
              </a:rPr>
              <a:t>t</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0</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1</a:t>
            </a:r>
            <a:r>
              <a:rPr sz="5300" spc="0" dirty="0">
                <a:solidFill>
                  <a:srgbClr val="FFFFFF">
                    <a:alpha val="100000"/>
                  </a:srgbClr>
                </a:solidFill>
                <a:latin typeface="Arial"/>
                <a:ea typeface="Arial"/>
                <a:cs typeface="Arial"/>
              </a:rPr>
              <a:t>                        </a:t>
            </a:r>
            <a:endParaRPr lang="Arial" altLang="Arial" sz="5300" dirty="0"/>
          </a:p>
        </p:txBody>
      </p:sp>
      <p:sp>
        <p:nvSpPr>
          <p:cNvPr id="21" name="textbox 21"/>
          <p:cNvSpPr/>
          <p:nvPr/>
        </p:nvSpPr>
        <p:spPr>
          <a:xfrm>
            <a:off x="2664434" y="3920756"/>
            <a:ext cx="6836409" cy="1249680"/>
          </a:xfrm>
          <a:prstGeom prst="rect">
            <a:avLst/>
          </a:prstGeom>
        </p:spPr>
        <p:txBody>
          <a:bodyPr vert="horz" wrap="square" lIns="0" tIns="0" rIns="0" bIns="0"/>
          <a:lstStyle/>
          <a:p>
            <a:pPr algn="l" rtl="0" eaLnBrk="0">
              <a:lnSpc>
                <a:spcPct val="64601"/>
              </a:lnSpc>
              <a:tabLst/>
            </a:pPr>
            <a:endParaRPr lang="Arial" altLang="Arial" sz="100" dirty="0"/>
          </a:p>
          <a:p>
            <a:pPr marL="1616151" algn="l" rtl="0" eaLnBrk="0">
              <a:lnSpc>
                <a:spcPct val="98000"/>
              </a:lnSpc>
              <a:tabLst/>
            </a:pPr>
            <a:r>
              <a:rPr sz="4700" spc="90" dirty="0">
                <a:solidFill>
                  <a:srgbClr val="262626">
                    <a:alpha val="100000"/>
                  </a:srgbClr>
                </a:solidFill>
                <a:ln w="17434" cap="flat" cmpd="sng">
                  <a:solidFill>
                    <a:srgbClr a:val="262626">
                      <a:alpha val="100000"/>
                    </a:srgbClr>
                  </a:solidFill>
                  <a:prstDash a:val="solid"/>
                  <a:bevel/>
                </a:ln>
                <a:latin typeface="SimHei"/>
                <a:ea typeface="SimHei"/>
                <a:cs typeface="SimHei"/>
              </a:rPr>
              <a:t>评价模型简</a:t>
            </a:r>
            <a:r>
              <a:rPr sz="4700" spc="80" dirty="0">
                <a:solidFill>
                  <a:srgbClr val="262626">
                    <a:alpha val="100000"/>
                  </a:srgbClr>
                </a:solidFill>
                <a:ln w="17434" cap="flat" cmpd="sng">
                  <a:solidFill>
                    <a:srgbClr a:val="262626">
                      <a:alpha val="100000"/>
                    </a:srgbClr>
                  </a:solidFill>
                  <a:prstDash a:val="solid"/>
                  <a:bevel/>
                </a:ln>
                <a:latin typeface="SimHei"/>
                <a:ea typeface="SimHei"/>
                <a:cs typeface="SimHei"/>
              </a:rPr>
              <a:t>介</a:t>
            </a:r>
            <a:endParaRPr lang="SimHei" altLang="SimHei" sz="4700" dirty="0"/>
          </a:p>
          <a:p>
            <a:pPr algn="l" rtl="0" eaLnBrk="0">
              <a:lnSpc>
                <a:spcPct val="131000"/>
              </a:lnSpc>
              <a:tabLst/>
            </a:pPr>
            <a:endParaRPr lang="Arial" altLang="Arial" sz="1000" dirty="0"/>
          </a:p>
          <a:p>
            <a:pPr algn="l" rtl="0" eaLnBrk="0">
              <a:lnSpc>
                <a:spcPct val="108000"/>
              </a:lnSpc>
              <a:tabLst/>
            </a:pPr>
            <a:endParaRPr lang="Arial" altLang="Arial" sz="400" dirty="0"/>
          </a:p>
          <a:p>
            <a:pPr marL="12700" algn="l" rtl="0" eaLnBrk="0">
              <a:lnSpc>
                <a:spcPct val="100000"/>
              </a:lnSpc>
              <a:spcBef>
                <a:spcPts val="2"/>
              </a:spcBef>
              <a:tabLst/>
            </a:pPr>
            <a:r>
              <a:rPr sz="1700" spc="60" dirty="0">
                <a:solidFill>
                  <a:srgbClr val="000000">
                    <a:alpha val="100000"/>
                  </a:srgbClr>
                </a:solidFill>
                <a:latin typeface="SimSun"/>
                <a:ea typeface="SimSun"/>
                <a:cs typeface="SimSun"/>
              </a:rPr>
              <a:t>我们活着不能与草木同腐，不能醉生梦死，枉度人生，要有所作为</a:t>
            </a:r>
            <a:r>
              <a:rPr sz="1700" spc="10" dirty="0">
                <a:solidFill>
                  <a:srgbClr val="000000">
                    <a:alpha val="100000"/>
                  </a:srgbClr>
                </a:solidFill>
                <a:latin typeface="SimSun"/>
                <a:ea typeface="SimSun"/>
                <a:cs typeface="SimSun"/>
              </a:rPr>
              <a:t>。</a:t>
            </a:r>
            <a:endParaRPr lang="SimSun" altLang="SimSun" sz="1700" dirty="0"/>
          </a:p>
        </p:txBody>
      </p:sp>
      <p:pic>
        <p:nvPicPr>
          <p:cNvPr id="22" name="picture 22"/>
          <p:cNvPicPr>
            <a:picLocks noChangeAspect="1"/>
          </p:cNvPicPr>
          <p:nvPr/>
        </p:nvPicPr>
        <p:blipFill>
          <a:blip r:embed="rId2"/>
          <a:stretch>
            <a:fillRect/>
          </a:stretch>
        </p:blipFill>
        <p:spPr>
          <a:xfrm rot="21600000">
            <a:off x="0" y="5804458"/>
            <a:ext cx="1919884" cy="1053541"/>
          </a:xfrm>
          <a:prstGeom prst="rect">
            <a:avLst/>
          </a:prstGeom>
        </p:spPr>
      </p:pic>
      <p:sp>
        <p:nvSpPr>
          <p:cNvPr id="23" name="textbox 23"/>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 name="picture 331"/>
          <p:cNvPicPr>
            <a:picLocks noChangeAspect="1"/>
          </p:cNvPicPr>
          <p:nvPr/>
        </p:nvPicPr>
        <p:blipFill>
          <a:blip r:embed="rId2"/>
          <a:stretch>
            <a:fillRect/>
          </a:stretch>
        </p:blipFill>
        <p:spPr>
          <a:xfrm rot="21600000">
            <a:off x="0" y="5804458"/>
            <a:ext cx="1919884" cy="1053541"/>
          </a:xfrm>
          <a:prstGeom prst="rect">
            <a:avLst/>
          </a:prstGeom>
        </p:spPr>
      </p:pic>
      <p:pic>
        <p:nvPicPr>
          <p:cNvPr id="332" name="picture 332"/>
          <p:cNvPicPr>
            <a:picLocks noChangeAspect="1"/>
          </p:cNvPicPr>
          <p:nvPr/>
        </p:nvPicPr>
        <p:blipFill>
          <a:blip r:embed="rId3"/>
          <a:stretch>
            <a:fillRect/>
          </a:stretch>
        </p:blipFill>
        <p:spPr>
          <a:xfrm rot="21600000">
            <a:off x="917447" y="2947415"/>
            <a:ext cx="6437376" cy="3048000"/>
          </a:xfrm>
          <a:prstGeom prst="rect">
            <a:avLst/>
          </a:prstGeom>
        </p:spPr>
      </p:pic>
      <p:sp>
        <p:nvSpPr>
          <p:cNvPr id="333" name="textbox 333"/>
          <p:cNvSpPr/>
          <p:nvPr/>
        </p:nvSpPr>
        <p:spPr>
          <a:xfrm>
            <a:off x="859846" y="1672647"/>
            <a:ext cx="7267575" cy="1227455"/>
          </a:xfrm>
          <a:prstGeom prst="rect">
            <a:avLst/>
          </a:prstGeom>
        </p:spPr>
        <p:txBody>
          <a:bodyPr vert="horz" wrap="square" lIns="0" tIns="0" rIns="0" bIns="0"/>
          <a:lstStyle/>
          <a:p>
            <a:pPr algn="l" rtl="0" eaLnBrk="0">
              <a:lnSpc>
                <a:spcPct val="76122"/>
              </a:lnSpc>
              <a:tabLst/>
            </a:pPr>
            <a:endParaRPr lang="Arial" altLang="Arial" sz="100" dirty="0"/>
          </a:p>
          <a:p>
            <a:pPr marL="12700" algn="l" rtl="0" eaLnBrk="0">
              <a:lnSpc>
                <a:spcPct val="86000"/>
              </a:lnSpc>
              <a:tabLst/>
            </a:pPr>
            <a:r>
              <a:rPr sz="2000" b="1" spc="-40" dirty="0">
                <a:solidFill>
                  <a:srgbClr val="000000">
                    <a:alpha val="100000"/>
                  </a:srgbClr>
                </a:solidFill>
                <a:latin typeface="DengXian"/>
                <a:ea typeface="DengXian"/>
                <a:cs typeface="DengXian"/>
              </a:rPr>
              <a:t>第一步</a:t>
            </a:r>
            <a:r>
              <a:rPr sz="2000" spc="-40" dirty="0">
                <a:solidFill>
                  <a:srgbClr val="000000">
                    <a:alpha val="100000"/>
                  </a:srgbClr>
                </a:solidFill>
                <a:latin typeface="DengXian"/>
                <a:ea typeface="DengXian"/>
                <a:cs typeface="DengXian"/>
              </a:rPr>
              <a:t> </a:t>
            </a:r>
            <a:r>
              <a:rPr sz="2000" b="1" spc="-40" dirty="0">
                <a:solidFill>
                  <a:srgbClr val="000000">
                    <a:alpha val="100000"/>
                  </a:srgbClr>
                </a:solidFill>
                <a:latin typeface="DengXian"/>
                <a:ea typeface="DengXian"/>
                <a:cs typeface="DengXian"/>
              </a:rPr>
              <a:t>：将判断矩阵按照列归一</a:t>
            </a:r>
            <a:r>
              <a:rPr sz="2000" b="1" spc="-10" dirty="0">
                <a:solidFill>
                  <a:srgbClr val="000000">
                    <a:alpha val="100000"/>
                  </a:srgbClr>
                </a:solidFill>
                <a:latin typeface="DengXian"/>
                <a:ea typeface="DengXian"/>
                <a:cs typeface="DengXian"/>
              </a:rPr>
              <a:t>化</a:t>
            </a:r>
            <a:endParaRPr lang="DengXian" altLang="DengXian" sz="2000" dirty="0"/>
          </a:p>
          <a:p>
            <a:pPr marL="179485" algn="l" rtl="0" eaLnBrk="0">
              <a:lnSpc>
                <a:spcPts val="2430"/>
              </a:lnSpc>
              <a:tabLst/>
            </a:pPr>
            <a:r>
              <a:rPr sz="1900" b="1" spc="90" dirty="0">
                <a:solidFill>
                  <a:srgbClr val="000000">
                    <a:alpha val="100000"/>
                  </a:srgbClr>
                </a:solidFill>
                <a:latin typeface="DengXian"/>
                <a:ea typeface="DengXian"/>
                <a:cs typeface="DengXian"/>
              </a:rPr>
              <a:t>(每一个元素除以其所在列的和</a:t>
            </a:r>
            <a:r>
              <a:rPr sz="1900" b="1" spc="40" dirty="0">
                <a:solidFill>
                  <a:srgbClr val="000000">
                    <a:alpha val="100000"/>
                  </a:srgbClr>
                </a:solidFill>
                <a:latin typeface="DengXian"/>
                <a:ea typeface="DengXian"/>
                <a:cs typeface="DengXian"/>
              </a:rPr>
              <a:t>)</a:t>
            </a:r>
            <a:endParaRPr lang="DengXian" altLang="DengXian" sz="1900" dirty="0"/>
          </a:p>
          <a:p>
            <a:pPr marL="12700" algn="l" rtl="0" eaLnBrk="0">
              <a:lnSpc>
                <a:spcPts val="2775"/>
              </a:lnSpc>
              <a:tabLst/>
            </a:pPr>
            <a:r>
              <a:rPr sz="1900" b="1" spc="40" dirty="0">
                <a:solidFill>
                  <a:srgbClr val="000000">
                    <a:alpha val="100000"/>
                  </a:srgbClr>
                </a:solidFill>
                <a:latin typeface="DengXian"/>
                <a:ea typeface="DengXian"/>
                <a:cs typeface="DengXian"/>
              </a:rPr>
              <a:t>第二步：</a:t>
            </a:r>
            <a:r>
              <a:rPr sz="1900" spc="40" dirty="0">
                <a:solidFill>
                  <a:srgbClr val="000000">
                    <a:alpha val="100000"/>
                  </a:srgbClr>
                </a:solidFill>
                <a:latin typeface="DengXian"/>
                <a:ea typeface="DengXian"/>
                <a:cs typeface="DengXian"/>
              </a:rPr>
              <a:t>  </a:t>
            </a:r>
            <a:r>
              <a:rPr sz="1900" b="1" spc="40" dirty="0">
                <a:solidFill>
                  <a:srgbClr val="000000">
                    <a:alpha val="100000"/>
                  </a:srgbClr>
                </a:solidFill>
                <a:latin typeface="DengXian"/>
                <a:ea typeface="DengXian"/>
                <a:cs typeface="DengXian"/>
              </a:rPr>
              <a:t>将归一化的各列相加</a:t>
            </a:r>
            <a:r>
              <a:rPr sz="1900" b="1" spc="40" dirty="0">
                <a:solidFill>
                  <a:srgbClr val="000000">
                    <a:alpha val="100000"/>
                  </a:srgbClr>
                </a:solidFill>
                <a:latin typeface="Calibri"/>
                <a:ea typeface="Calibri"/>
                <a:cs typeface="Calibri"/>
              </a:rPr>
              <a:t>(</a:t>
            </a:r>
            <a:r>
              <a:rPr sz="1900" b="1" spc="20" dirty="0">
                <a:solidFill>
                  <a:srgbClr val="000000">
                    <a:alpha val="100000"/>
                  </a:srgbClr>
                </a:solidFill>
                <a:latin typeface="DengXian"/>
                <a:ea typeface="DengXian"/>
                <a:cs typeface="DengXian"/>
              </a:rPr>
              <a:t>按</a:t>
            </a:r>
            <a:r>
              <a:rPr sz="1900" b="1" spc="0" dirty="0">
                <a:solidFill>
                  <a:srgbClr val="000000">
                    <a:alpha val="100000"/>
                  </a:srgbClr>
                </a:solidFill>
                <a:latin typeface="DengXian"/>
                <a:ea typeface="DengXian"/>
                <a:cs typeface="DengXian"/>
              </a:rPr>
              <a:t>行求和</a:t>
            </a:r>
            <a:r>
              <a:rPr sz="1900" b="1" spc="0" dirty="0">
                <a:solidFill>
                  <a:srgbClr val="000000">
                    <a:alpha val="100000"/>
                  </a:srgbClr>
                </a:solidFill>
                <a:latin typeface="Calibri"/>
                <a:ea typeface="Calibri"/>
                <a:cs typeface="Calibri"/>
              </a:rPr>
              <a:t>)</a:t>
            </a:r>
            <a:endParaRPr lang="Calibri" altLang="Calibri" sz="1900" dirty="0"/>
          </a:p>
          <a:p>
            <a:pPr marL="12700" algn="l" rtl="0" eaLnBrk="0">
              <a:lnSpc>
                <a:spcPct val="88000"/>
              </a:lnSpc>
              <a:spcBef>
                <a:spcPts val="90"/>
              </a:spcBef>
              <a:tabLst/>
            </a:pPr>
            <a:r>
              <a:rPr sz="2000" b="1" spc="-20" dirty="0">
                <a:solidFill>
                  <a:srgbClr val="000000">
                    <a:alpha val="100000"/>
                  </a:srgbClr>
                </a:solidFill>
                <a:latin typeface="DengXian"/>
                <a:ea typeface="DengXian"/>
                <a:cs typeface="DengXian"/>
              </a:rPr>
              <a:t>第三步</a:t>
            </a:r>
            <a:r>
              <a:rPr sz="2000" spc="-20" dirty="0">
                <a:solidFill>
                  <a:srgbClr val="000000">
                    <a:alpha val="100000"/>
                  </a:srgbClr>
                </a:solidFill>
                <a:latin typeface="DengXian"/>
                <a:ea typeface="DengXian"/>
                <a:cs typeface="DengXian"/>
              </a:rPr>
              <a:t> </a:t>
            </a:r>
            <a:r>
              <a:rPr sz="2000" b="1" spc="-20" dirty="0">
                <a:solidFill>
                  <a:srgbClr val="000000">
                    <a:alpha val="100000"/>
                  </a:srgbClr>
                </a:solidFill>
                <a:latin typeface="DengXian"/>
                <a:ea typeface="DengXian"/>
                <a:cs typeface="DengXian"/>
              </a:rPr>
              <a:t>：将相加后得到的向量中每个元素除以</a:t>
            </a:r>
            <a:r>
              <a:rPr sz="2000" b="1" spc="-20" dirty="0">
                <a:solidFill>
                  <a:srgbClr val="000000">
                    <a:alpha val="100000"/>
                  </a:srgbClr>
                </a:solidFill>
                <a:latin typeface="Calibri"/>
                <a:ea typeface="Calibri"/>
                <a:cs typeface="Calibri"/>
              </a:rPr>
              <a:t>n</a:t>
            </a:r>
            <a:r>
              <a:rPr sz="2000" b="1" spc="-20" dirty="0">
                <a:solidFill>
                  <a:srgbClr val="000000">
                    <a:alpha val="100000"/>
                  </a:srgbClr>
                </a:solidFill>
                <a:latin typeface="DengXian"/>
                <a:ea typeface="DengXian"/>
                <a:cs typeface="DengXian"/>
              </a:rPr>
              <a:t>即可得到权重向量</a:t>
            </a:r>
            <a:endParaRPr lang="DengXian" altLang="DengXian" sz="2000" dirty="0"/>
          </a:p>
        </p:txBody>
      </p:sp>
      <p:pic>
        <p:nvPicPr>
          <p:cNvPr id="334" name="picture 334"/>
          <p:cNvPicPr>
            <a:picLocks noChangeAspect="1"/>
          </p:cNvPicPr>
          <p:nvPr/>
        </p:nvPicPr>
        <p:blipFill>
          <a:blip r:embed="rId4"/>
          <a:stretch>
            <a:fillRect/>
          </a:stretch>
        </p:blipFill>
        <p:spPr>
          <a:xfrm rot="21600000">
            <a:off x="530352" y="408431"/>
            <a:ext cx="774191" cy="690372"/>
          </a:xfrm>
          <a:prstGeom prst="rect">
            <a:avLst/>
          </a:prstGeom>
        </p:spPr>
      </p:pic>
      <p:pic>
        <p:nvPicPr>
          <p:cNvPr id="335" name="picture 335"/>
          <p:cNvPicPr>
            <a:picLocks noChangeAspect="1"/>
          </p:cNvPicPr>
          <p:nvPr/>
        </p:nvPicPr>
        <p:blipFill>
          <a:blip r:embed="rId5"/>
          <a:stretch>
            <a:fillRect/>
          </a:stretch>
        </p:blipFill>
        <p:spPr>
          <a:xfrm rot="21600000">
            <a:off x="645198" y="1073187"/>
            <a:ext cx="4114888" cy="402145"/>
          </a:xfrm>
          <a:prstGeom prst="rect">
            <a:avLst/>
          </a:prstGeom>
        </p:spPr>
      </p:pic>
      <p:pic>
        <p:nvPicPr>
          <p:cNvPr id="336" name="picture 336"/>
          <p:cNvPicPr>
            <a:picLocks noChangeAspect="1"/>
          </p:cNvPicPr>
          <p:nvPr/>
        </p:nvPicPr>
        <p:blipFill>
          <a:blip r:embed="rId6"/>
          <a:stretch>
            <a:fillRect/>
          </a:stretch>
        </p:blipFill>
        <p:spPr>
          <a:xfrm rot="21600000">
            <a:off x="11027664" y="158495"/>
            <a:ext cx="1042416" cy="944880"/>
          </a:xfrm>
          <a:prstGeom prst="rect">
            <a:avLst/>
          </a:prstGeom>
        </p:spPr>
      </p:pic>
      <p:sp>
        <p:nvSpPr>
          <p:cNvPr id="337" name="textbox 337"/>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338" name="textbox 338"/>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6"/>
          <p:cNvGrpSpPr/>
          <p:nvPr/>
        </p:nvGrpSpPr>
        <p:grpSpPr>
          <a:xfrm rot="21600000">
            <a:off x="720852" y="2721863"/>
            <a:ext cx="7426452" cy="2865120"/>
            <a:chOff x="0" y="0"/>
            <a:chExt cx="7426452" cy="2865120"/>
          </a:xfrm>
        </p:grpSpPr>
        <p:pic>
          <p:nvPicPr>
            <p:cNvPr id="339" name="picture 339"/>
            <p:cNvPicPr>
              <a:picLocks noChangeAspect="1"/>
            </p:cNvPicPr>
            <p:nvPr/>
          </p:nvPicPr>
          <p:blipFill>
            <a:blip r:embed="rId2"/>
            <a:stretch>
              <a:fillRect/>
            </a:stretch>
          </p:blipFill>
          <p:spPr>
            <a:xfrm rot="21600000">
              <a:off x="0" y="0"/>
              <a:ext cx="7426452" cy="2865120"/>
            </a:xfrm>
            <a:prstGeom prst="rect">
              <a:avLst/>
            </a:prstGeom>
          </p:spPr>
        </p:pic>
        <p:sp>
          <p:nvSpPr>
            <p:cNvPr id="340" name="textbox 340"/>
            <p:cNvSpPr/>
            <p:nvPr/>
          </p:nvSpPr>
          <p:spPr>
            <a:xfrm>
              <a:off x="4683734" y="257086"/>
              <a:ext cx="1894204" cy="1043305"/>
            </a:xfrm>
            <a:prstGeom prst="rect">
              <a:avLst/>
            </a:prstGeom>
          </p:spPr>
          <p:txBody>
            <a:bodyPr vert="horz" wrap="square" lIns="0" tIns="0" rIns="0" bIns="0"/>
            <a:lstStyle/>
            <a:p>
              <a:pPr algn="l" rtl="0" eaLnBrk="0">
                <a:lnSpc>
                  <a:spcPct val="90271"/>
                </a:lnSpc>
                <a:tabLst/>
              </a:pPr>
              <a:endParaRPr lang="Arial" altLang="Arial" sz="100" dirty="0"/>
            </a:p>
            <a:p>
              <a:pPr marL="30479" algn="l" rtl="0" eaLnBrk="0">
                <a:lnSpc>
                  <a:spcPct val="78000"/>
                </a:lnSpc>
                <a:tabLst/>
              </a:pPr>
              <a:r>
                <a:rPr sz="1700" spc="0" dirty="0">
                  <a:solidFill>
                    <a:srgbClr val="000000">
                      <a:alpha val="100000"/>
                    </a:srgbClr>
                  </a:solidFill>
                  <a:latin typeface="Cambria Math"/>
                  <a:ea typeface="Cambria Math"/>
                  <a:cs typeface="Cambria Math"/>
                </a:rPr>
                <a:t>a</a:t>
              </a:r>
              <a:r>
                <a:rPr sz="1200" spc="90" dirty="0">
                  <a:solidFill>
                    <a:srgbClr val="000000">
                      <a:alpha val="100000"/>
                    </a:srgbClr>
                  </a:solidFill>
                  <a:latin typeface="Cambria Math"/>
                  <a:ea typeface="Cambria Math"/>
                  <a:cs typeface="Cambria Math"/>
                </a:rPr>
                <a:t>11</a:t>
              </a:r>
              <a:r>
                <a:rPr sz="1200" spc="90" dirty="0">
                  <a:solidFill>
                    <a:srgbClr val="000000">
                      <a:alpha val="100000"/>
                    </a:srgbClr>
                  </a:solidFill>
                  <a:latin typeface="Cambria Math"/>
                  <a:ea typeface="Cambria Math"/>
                  <a:cs typeface="Cambria Math"/>
                </a:rPr>
                <a:t>  </a:t>
              </a:r>
              <a:r>
                <a:rPr sz="2700" spc="90" dirty="0" baseline="5787">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a</a:t>
              </a:r>
              <a:r>
                <a:rPr sz="1200" spc="90" dirty="0">
                  <a:solidFill>
                    <a:srgbClr val="000000">
                      <a:alpha val="100000"/>
                    </a:srgbClr>
                  </a:solidFill>
                  <a:latin typeface="Cambria Math"/>
                  <a:ea typeface="Cambria Math"/>
                  <a:cs typeface="Cambria Math"/>
                </a:rPr>
                <a:t>12</a:t>
              </a:r>
              <a:r>
                <a:rPr sz="1200" spc="90" dirty="0">
                  <a:solidFill>
                    <a:srgbClr val="000000">
                      <a:alpha val="100000"/>
                    </a:srgbClr>
                  </a:solidFill>
                  <a:latin typeface="Cambria Math"/>
                  <a:ea typeface="Cambria Math"/>
                  <a:cs typeface="Cambria Math"/>
                </a:rPr>
                <a:t>  </a:t>
              </a:r>
              <a:r>
                <a:rPr sz="2700" spc="90" dirty="0" baseline="5787">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2700" spc="90" dirty="0" baseline="5787">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2700" spc="90" dirty="0" baseline="5787">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a</a:t>
              </a:r>
              <a:r>
                <a:rPr sz="1200" spc="0" dirty="0">
                  <a:solidFill>
                    <a:srgbClr val="000000">
                      <a:alpha val="100000"/>
                    </a:srgbClr>
                  </a:solidFill>
                  <a:latin typeface="Cambria Math"/>
                  <a:ea typeface="Cambria Math"/>
                  <a:cs typeface="Cambria Math"/>
                </a:rPr>
                <a:t>1n</a:t>
              </a:r>
              <a:endParaRPr lang="Cambria Math" altLang="Cambria Math" sz="1200" dirty="0"/>
            </a:p>
            <a:p>
              <a:pPr marL="30479" algn="l" rtl="0" eaLnBrk="0">
                <a:lnSpc>
                  <a:spcPct val="78000"/>
                </a:lnSpc>
                <a:spcBef>
                  <a:spcPts val="512"/>
                </a:spcBef>
                <a:tabLst/>
              </a:pPr>
              <a:r>
                <a:rPr sz="1700" spc="0" dirty="0">
                  <a:solidFill>
                    <a:srgbClr val="000000">
                      <a:alpha val="100000"/>
                    </a:srgbClr>
                  </a:solidFill>
                  <a:latin typeface="Cambria Math"/>
                  <a:ea typeface="Cambria Math"/>
                  <a:cs typeface="Cambria Math"/>
                </a:rPr>
                <a:t>a</a:t>
              </a:r>
              <a:r>
                <a:rPr sz="1200" spc="90" dirty="0">
                  <a:solidFill>
                    <a:srgbClr val="000000">
                      <a:alpha val="100000"/>
                    </a:srgbClr>
                  </a:solidFill>
                  <a:latin typeface="Cambria Math"/>
                  <a:ea typeface="Cambria Math"/>
                  <a:cs typeface="Cambria Math"/>
                </a:rPr>
                <a:t>21</a:t>
              </a:r>
              <a:r>
                <a:rPr sz="1200" spc="90" dirty="0">
                  <a:solidFill>
                    <a:srgbClr val="000000">
                      <a:alpha val="100000"/>
                    </a:srgbClr>
                  </a:solidFill>
                  <a:latin typeface="Cambria Math"/>
                  <a:ea typeface="Cambria Math"/>
                  <a:cs typeface="Cambria Math"/>
                </a:rPr>
                <a:t>  </a:t>
              </a:r>
              <a:r>
                <a:rPr sz="2700" spc="90" dirty="0" baseline="5787">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a</a:t>
              </a:r>
              <a:r>
                <a:rPr sz="1200" spc="90" dirty="0">
                  <a:solidFill>
                    <a:srgbClr val="000000">
                      <a:alpha val="100000"/>
                    </a:srgbClr>
                  </a:solidFill>
                  <a:latin typeface="Cambria Math"/>
                  <a:ea typeface="Cambria Math"/>
                  <a:cs typeface="Cambria Math"/>
                </a:rPr>
                <a:t>22</a:t>
              </a:r>
              <a:r>
                <a:rPr sz="1200" spc="90" dirty="0">
                  <a:solidFill>
                    <a:srgbClr val="000000">
                      <a:alpha val="100000"/>
                    </a:srgbClr>
                  </a:solidFill>
                  <a:latin typeface="Cambria Math"/>
                  <a:ea typeface="Cambria Math"/>
                  <a:cs typeface="Cambria Math"/>
                </a:rPr>
                <a:t>  </a:t>
              </a:r>
              <a:r>
                <a:rPr sz="2700" spc="90" dirty="0" baseline="5787">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2700" spc="90" dirty="0" baseline="5787">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2700" spc="90" dirty="0" baseline="5787">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a</a:t>
              </a:r>
              <a:r>
                <a:rPr sz="1200" spc="0" dirty="0">
                  <a:solidFill>
                    <a:srgbClr val="000000">
                      <a:alpha val="100000"/>
                    </a:srgbClr>
                  </a:solidFill>
                  <a:latin typeface="Cambria Math"/>
                  <a:ea typeface="Cambria Math"/>
                  <a:cs typeface="Cambria Math"/>
                </a:rPr>
                <a:t>2n</a:t>
              </a:r>
              <a:endParaRPr lang="Cambria Math" altLang="Cambria Math" sz="1200" dirty="0"/>
            </a:p>
            <a:p>
              <a:pPr marL="932307" algn="l" rtl="0" eaLnBrk="0">
                <a:lnSpc>
                  <a:spcPct val="77000"/>
                </a:lnSpc>
                <a:spcBef>
                  <a:spcPts val="148"/>
                </a:spcBef>
                <a:tabLst/>
              </a:pPr>
              <a:r>
                <a:rPr sz="1700" spc="0" dirty="0">
                  <a:solidFill>
                    <a:srgbClr val="000000">
                      <a:alpha val="100000"/>
                    </a:srgbClr>
                  </a:solidFill>
                  <a:latin typeface="Cambria Math"/>
                  <a:ea typeface="Cambria Math"/>
                  <a:cs typeface="Cambria Math"/>
                </a:rPr>
                <a:t>⋮</a:t>
              </a:r>
              <a:endParaRPr lang="Cambria Math" altLang="Cambria Math" sz="1700" dirty="0"/>
            </a:p>
            <a:p>
              <a:pPr algn="l" rtl="0" eaLnBrk="0">
                <a:lnSpc>
                  <a:spcPct val="100000"/>
                </a:lnSpc>
                <a:tabLst/>
              </a:pPr>
              <a:endParaRPr lang="Arial" altLang="Arial" sz="700" dirty="0"/>
            </a:p>
            <a:p>
              <a:pPr marL="12700" algn="l" rtl="0" eaLnBrk="0">
                <a:lnSpc>
                  <a:spcPct val="78000"/>
                </a:lnSpc>
                <a:spcBef>
                  <a:spcPts val="3"/>
                </a:spcBef>
                <a:tabLst/>
              </a:pPr>
              <a:r>
                <a:rPr sz="2700" spc="0" dirty="0" baseline="3858">
                  <a:solidFill>
                    <a:srgbClr val="000000">
                      <a:alpha val="100000"/>
                    </a:srgbClr>
                  </a:solidFill>
                  <a:latin typeface="Cambria Math"/>
                  <a:ea typeface="Cambria Math"/>
                  <a:cs typeface="Cambria Math"/>
                </a:rPr>
                <a:t>a</a:t>
              </a:r>
              <a:r>
                <a:rPr sz="1900" spc="0" dirty="0" baseline="-10965">
                  <a:solidFill>
                    <a:srgbClr val="000000">
                      <a:alpha val="100000"/>
                    </a:srgbClr>
                  </a:solidFill>
                  <a:latin typeface="Cambria Math"/>
                  <a:ea typeface="Cambria Math"/>
                  <a:cs typeface="Cambria Math"/>
                </a:rPr>
                <a:t>n</a:t>
              </a:r>
              <a:r>
                <a:rPr sz="1900" spc="110" dirty="0" baseline="-10965">
                  <a:solidFill>
                    <a:srgbClr val="000000">
                      <a:alpha val="100000"/>
                    </a:srgbClr>
                  </a:solidFill>
                  <a:latin typeface="Cambria Math"/>
                  <a:ea typeface="Cambria Math"/>
                  <a:cs typeface="Cambria Math"/>
                </a:rPr>
                <a:t>1</a:t>
              </a:r>
              <a:r>
                <a:rPr sz="1200" spc="110" dirty="0">
                  <a:solidFill>
                    <a:srgbClr val="000000">
                      <a:alpha val="100000"/>
                    </a:srgbClr>
                  </a:solidFill>
                  <a:latin typeface="Cambria Math"/>
                  <a:ea typeface="Cambria Math"/>
                  <a:cs typeface="Cambria Math"/>
                </a:rPr>
                <a:t>  </a:t>
              </a:r>
              <a:r>
                <a:rPr sz="2700" spc="110" dirty="0" baseline="3858">
                  <a:solidFill>
                    <a:srgbClr val="000000">
                      <a:alpha val="100000"/>
                    </a:srgbClr>
                  </a:solidFill>
                  <a:latin typeface="Cambria Math"/>
                  <a:ea typeface="Cambria Math"/>
                  <a:cs typeface="Cambria Math"/>
                </a:rPr>
                <a:t>*</a:t>
              </a:r>
              <a:r>
                <a:rPr sz="1700" spc="110" dirty="0">
                  <a:solidFill>
                    <a:srgbClr val="000000">
                      <a:alpha val="100000"/>
                    </a:srgbClr>
                  </a:solidFill>
                  <a:latin typeface="Cambria Math"/>
                  <a:ea typeface="Cambria Math"/>
                  <a:cs typeface="Cambria Math"/>
                </a:rPr>
                <a:t> </a:t>
              </a:r>
              <a:r>
                <a:rPr sz="2700" spc="0" dirty="0" baseline="3858">
                  <a:solidFill>
                    <a:srgbClr val="000000">
                      <a:alpha val="100000"/>
                    </a:srgbClr>
                  </a:solidFill>
                  <a:latin typeface="Cambria Math"/>
                  <a:ea typeface="Cambria Math"/>
                  <a:cs typeface="Cambria Math"/>
                </a:rPr>
                <a:t>a</a:t>
              </a:r>
              <a:r>
                <a:rPr sz="1900" spc="0" dirty="0" baseline="-10965">
                  <a:solidFill>
                    <a:srgbClr val="000000">
                      <a:alpha val="100000"/>
                    </a:srgbClr>
                  </a:solidFill>
                  <a:latin typeface="Cambria Math"/>
                  <a:ea typeface="Cambria Math"/>
                  <a:cs typeface="Cambria Math"/>
                </a:rPr>
                <a:t>n</a:t>
              </a:r>
              <a:r>
                <a:rPr sz="1900" spc="110" dirty="0" baseline="-10965">
                  <a:solidFill>
                    <a:srgbClr val="000000">
                      <a:alpha val="100000"/>
                    </a:srgbClr>
                  </a:solidFill>
                  <a:latin typeface="Cambria Math"/>
                  <a:ea typeface="Cambria Math"/>
                  <a:cs typeface="Cambria Math"/>
                </a:rPr>
                <a:t>2</a:t>
              </a:r>
              <a:r>
                <a:rPr sz="1200" spc="110" dirty="0">
                  <a:solidFill>
                    <a:srgbClr val="000000">
                      <a:alpha val="100000"/>
                    </a:srgbClr>
                  </a:solidFill>
                  <a:latin typeface="Cambria Math"/>
                  <a:ea typeface="Cambria Math"/>
                  <a:cs typeface="Cambria Math"/>
                </a:rPr>
                <a:t>  </a:t>
              </a:r>
              <a:r>
                <a:rPr sz="2700" spc="110" dirty="0" baseline="3858">
                  <a:solidFill>
                    <a:srgbClr val="000000">
                      <a:alpha val="100000"/>
                    </a:srgbClr>
                  </a:solidFill>
                  <a:latin typeface="Cambria Math"/>
                  <a:ea typeface="Cambria Math"/>
                  <a:cs typeface="Cambria Math"/>
                </a:rPr>
                <a:t>*</a:t>
              </a:r>
              <a:r>
                <a:rPr sz="1700" spc="110" dirty="0">
                  <a:solidFill>
                    <a:srgbClr val="000000">
                      <a:alpha val="100000"/>
                    </a:srgbClr>
                  </a:solidFill>
                  <a:latin typeface="Cambria Math"/>
                  <a:ea typeface="Cambria Math"/>
                  <a:cs typeface="Cambria Math"/>
                </a:rPr>
                <a:t> </a:t>
              </a:r>
              <a:r>
                <a:rPr sz="2700" spc="110" dirty="0" baseline="3858">
                  <a:solidFill>
                    <a:srgbClr val="000000">
                      <a:alpha val="100000"/>
                    </a:srgbClr>
                  </a:solidFill>
                  <a:latin typeface="Cambria Math"/>
                  <a:ea typeface="Cambria Math"/>
                  <a:cs typeface="Cambria Math"/>
                </a:rPr>
                <a:t>…</a:t>
              </a:r>
              <a:r>
                <a:rPr sz="1700" spc="110" dirty="0">
                  <a:solidFill>
                    <a:srgbClr val="000000">
                      <a:alpha val="100000"/>
                    </a:srgbClr>
                  </a:solidFill>
                  <a:latin typeface="Cambria Math"/>
                  <a:ea typeface="Cambria Math"/>
                  <a:cs typeface="Cambria Math"/>
                </a:rPr>
                <a:t> </a:t>
              </a:r>
              <a:r>
                <a:rPr sz="2700" spc="110" dirty="0" baseline="3858">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 </a:t>
              </a:r>
              <a:r>
                <a:rPr sz="2700" spc="0" dirty="0" baseline="3858">
                  <a:solidFill>
                    <a:srgbClr val="000000">
                      <a:alpha val="100000"/>
                    </a:srgbClr>
                  </a:solidFill>
                  <a:latin typeface="Cambria Math"/>
                  <a:ea typeface="Cambria Math"/>
                  <a:cs typeface="Cambria Math"/>
                </a:rPr>
                <a:t>a</a:t>
              </a:r>
              <a:r>
                <a:rPr sz="1900" spc="0" dirty="0" baseline="-10965">
                  <a:solidFill>
                    <a:srgbClr val="000000">
                      <a:alpha val="100000"/>
                    </a:srgbClr>
                  </a:solidFill>
                  <a:latin typeface="Cambria Math"/>
                  <a:ea typeface="Cambria Math"/>
                  <a:cs typeface="Cambria Math"/>
                </a:rPr>
                <a:t>nn</a:t>
              </a:r>
              <a:endParaRPr lang="Cambria Math" altLang="Cambria Math" sz="1234" dirty="0"/>
            </a:p>
          </p:txBody>
        </p:sp>
      </p:grpSp>
      <p:sp>
        <p:nvSpPr>
          <p:cNvPr id="341" name="textbox 341"/>
          <p:cNvSpPr/>
          <p:nvPr/>
        </p:nvSpPr>
        <p:spPr>
          <a:xfrm>
            <a:off x="859846" y="1672647"/>
            <a:ext cx="6045834" cy="904239"/>
          </a:xfrm>
          <a:prstGeom prst="rect">
            <a:avLst/>
          </a:prstGeom>
        </p:spPr>
        <p:txBody>
          <a:bodyPr vert="horz" wrap="square" lIns="0" tIns="0" rIns="0" bIns="0"/>
          <a:lstStyle/>
          <a:p>
            <a:pPr algn="l" rtl="0" eaLnBrk="0">
              <a:lnSpc>
                <a:spcPct val="76122"/>
              </a:lnSpc>
              <a:tabLst/>
            </a:pPr>
            <a:endParaRPr lang="Arial" altLang="Arial" sz="100" dirty="0"/>
          </a:p>
          <a:p>
            <a:pPr marL="12700" algn="l" rtl="0" eaLnBrk="0">
              <a:lnSpc>
                <a:spcPct val="86000"/>
              </a:lnSpc>
              <a:tabLst/>
            </a:pPr>
            <a:r>
              <a:rPr sz="2000" b="1" spc="-30" dirty="0">
                <a:solidFill>
                  <a:srgbClr val="000000">
                    <a:alpha val="100000"/>
                  </a:srgbClr>
                </a:solidFill>
                <a:latin typeface="DengXian"/>
                <a:ea typeface="DengXian"/>
                <a:cs typeface="DengXian"/>
              </a:rPr>
              <a:t>第一步</a:t>
            </a:r>
            <a:r>
              <a:rPr sz="2000" spc="-30" dirty="0">
                <a:solidFill>
                  <a:srgbClr val="000000">
                    <a:alpha val="100000"/>
                  </a:srgbClr>
                </a:solidFill>
                <a:latin typeface="DengXian"/>
                <a:ea typeface="DengXian"/>
                <a:cs typeface="DengXian"/>
              </a:rPr>
              <a:t> </a:t>
            </a:r>
            <a:r>
              <a:rPr sz="2000" b="1" spc="-30" dirty="0">
                <a:solidFill>
                  <a:srgbClr val="000000">
                    <a:alpha val="100000"/>
                  </a:srgbClr>
                </a:solidFill>
                <a:latin typeface="DengXian"/>
                <a:ea typeface="DengXian"/>
                <a:cs typeface="DengXian"/>
              </a:rPr>
              <a:t>：将</a:t>
            </a:r>
            <a:r>
              <a:rPr sz="2000" b="1" spc="0" dirty="0">
                <a:solidFill>
                  <a:srgbClr val="000000">
                    <a:alpha val="100000"/>
                  </a:srgbClr>
                </a:solidFill>
                <a:latin typeface="DengXian"/>
                <a:ea typeface="DengXian"/>
                <a:cs typeface="DengXian"/>
              </a:rPr>
              <a:t>A</a:t>
            </a:r>
            <a:r>
              <a:rPr sz="2000" b="1" spc="-30" dirty="0">
                <a:solidFill>
                  <a:srgbClr val="000000">
                    <a:alpha val="100000"/>
                  </a:srgbClr>
                </a:solidFill>
                <a:latin typeface="DengXian"/>
                <a:ea typeface="DengXian"/>
                <a:cs typeface="DengXian"/>
              </a:rPr>
              <a:t>的元素按照行相乘得到一个新的</a:t>
            </a:r>
            <a:r>
              <a:rPr sz="2000" b="1" spc="-10" dirty="0">
                <a:solidFill>
                  <a:srgbClr val="000000">
                    <a:alpha val="100000"/>
                  </a:srgbClr>
                </a:solidFill>
                <a:latin typeface="DengXian"/>
                <a:ea typeface="DengXian"/>
                <a:cs typeface="DengXian"/>
              </a:rPr>
              <a:t>列</a:t>
            </a:r>
            <a:r>
              <a:rPr sz="2000" b="1" spc="0" dirty="0">
                <a:solidFill>
                  <a:srgbClr val="000000">
                    <a:alpha val="100000"/>
                  </a:srgbClr>
                </a:solidFill>
                <a:latin typeface="DengXian"/>
                <a:ea typeface="DengXian"/>
                <a:cs typeface="DengXian"/>
              </a:rPr>
              <a:t>向量A’</a:t>
            </a:r>
            <a:endParaRPr lang="DengXian" altLang="DengXian" sz="2000" dirty="0"/>
          </a:p>
          <a:p>
            <a:pPr marL="12700" algn="l" rtl="0" eaLnBrk="0">
              <a:lnSpc>
                <a:spcPts val="2438"/>
              </a:lnSpc>
              <a:tabLst/>
            </a:pPr>
            <a:r>
              <a:rPr sz="2000" b="1" spc="-40" dirty="0">
                <a:solidFill>
                  <a:srgbClr val="000000">
                    <a:alpha val="100000"/>
                  </a:srgbClr>
                </a:solidFill>
                <a:latin typeface="DengXian"/>
                <a:ea typeface="DengXian"/>
                <a:cs typeface="DengXian"/>
              </a:rPr>
              <a:t>第二步</a:t>
            </a:r>
            <a:r>
              <a:rPr sz="2000" spc="-40" dirty="0">
                <a:solidFill>
                  <a:srgbClr val="000000">
                    <a:alpha val="100000"/>
                  </a:srgbClr>
                </a:solidFill>
                <a:latin typeface="DengXian"/>
                <a:ea typeface="DengXian"/>
                <a:cs typeface="DengXian"/>
              </a:rPr>
              <a:t> </a:t>
            </a:r>
            <a:r>
              <a:rPr sz="2000" b="1" spc="-40" dirty="0">
                <a:solidFill>
                  <a:srgbClr val="000000">
                    <a:alpha val="100000"/>
                  </a:srgbClr>
                </a:solidFill>
                <a:latin typeface="DengXian"/>
                <a:ea typeface="DengXian"/>
                <a:cs typeface="DengXian"/>
              </a:rPr>
              <a:t>：将新的向量的每个分量</a:t>
            </a:r>
            <a:r>
              <a:rPr sz="2000" b="1" spc="-10" dirty="0">
                <a:solidFill>
                  <a:srgbClr val="000000">
                    <a:alpha val="100000"/>
                  </a:srgbClr>
                </a:solidFill>
                <a:latin typeface="DengXian"/>
                <a:ea typeface="DengXian"/>
                <a:cs typeface="DengXian"/>
              </a:rPr>
              <a:t>开</a:t>
            </a:r>
            <a:r>
              <a:rPr sz="2000" b="1" spc="0" dirty="0">
                <a:solidFill>
                  <a:srgbClr val="000000">
                    <a:alpha val="100000"/>
                  </a:srgbClr>
                </a:solidFill>
                <a:latin typeface="DengXian"/>
                <a:ea typeface="DengXian"/>
                <a:cs typeface="DengXian"/>
              </a:rPr>
              <a:t>n次方</a:t>
            </a:r>
            <a:endParaRPr lang="DengXian" altLang="DengXian" sz="2000" dirty="0"/>
          </a:p>
          <a:p>
            <a:pPr marL="12700" algn="l" rtl="0" eaLnBrk="0">
              <a:lnSpc>
                <a:spcPct val="88000"/>
              </a:lnSpc>
              <a:spcBef>
                <a:spcPts val="311"/>
              </a:spcBef>
              <a:tabLst/>
            </a:pPr>
            <a:r>
              <a:rPr sz="2000" b="1" spc="-30" dirty="0">
                <a:solidFill>
                  <a:srgbClr val="000000">
                    <a:alpha val="100000"/>
                  </a:srgbClr>
                </a:solidFill>
                <a:latin typeface="DengXian"/>
                <a:ea typeface="DengXian"/>
                <a:cs typeface="DengXian"/>
              </a:rPr>
              <a:t>第三步</a:t>
            </a:r>
            <a:r>
              <a:rPr sz="2000" spc="-30" dirty="0">
                <a:solidFill>
                  <a:srgbClr val="000000">
                    <a:alpha val="100000"/>
                  </a:srgbClr>
                </a:solidFill>
                <a:latin typeface="DengXian"/>
                <a:ea typeface="DengXian"/>
                <a:cs typeface="DengXian"/>
              </a:rPr>
              <a:t> </a:t>
            </a:r>
            <a:r>
              <a:rPr sz="2000" b="1" spc="-30" dirty="0">
                <a:solidFill>
                  <a:srgbClr val="000000">
                    <a:alpha val="100000"/>
                  </a:srgbClr>
                </a:solidFill>
                <a:latin typeface="DengXian"/>
                <a:ea typeface="DengXian"/>
                <a:cs typeface="DengXian"/>
              </a:rPr>
              <a:t>：对该列向量进行归一化即可得到权</a:t>
            </a:r>
            <a:r>
              <a:rPr sz="2000" b="1" spc="-10" dirty="0">
                <a:solidFill>
                  <a:srgbClr val="000000">
                    <a:alpha val="100000"/>
                  </a:srgbClr>
                </a:solidFill>
                <a:latin typeface="DengXian"/>
                <a:ea typeface="DengXian"/>
                <a:cs typeface="DengXian"/>
              </a:rPr>
              <a:t>重</a:t>
            </a:r>
            <a:r>
              <a:rPr sz="2000" b="1" spc="0" dirty="0">
                <a:solidFill>
                  <a:srgbClr val="000000">
                    <a:alpha val="100000"/>
                  </a:srgbClr>
                </a:solidFill>
                <a:latin typeface="DengXian"/>
                <a:ea typeface="DengXian"/>
                <a:cs typeface="DengXian"/>
              </a:rPr>
              <a:t>向量</a:t>
            </a:r>
            <a:endParaRPr lang="DengXian" altLang="DengXian" sz="2000" dirty="0"/>
          </a:p>
        </p:txBody>
      </p:sp>
      <p:pic>
        <p:nvPicPr>
          <p:cNvPr id="342" name="picture 342"/>
          <p:cNvPicPr>
            <a:picLocks noChangeAspect="1"/>
          </p:cNvPicPr>
          <p:nvPr/>
        </p:nvPicPr>
        <p:blipFill>
          <a:blip r:embed="rId3"/>
          <a:stretch>
            <a:fillRect/>
          </a:stretch>
        </p:blipFill>
        <p:spPr>
          <a:xfrm rot="21600000">
            <a:off x="0" y="5804458"/>
            <a:ext cx="1919884" cy="1053541"/>
          </a:xfrm>
          <a:prstGeom prst="rect">
            <a:avLst/>
          </a:prstGeom>
        </p:spPr>
      </p:pic>
      <p:pic>
        <p:nvPicPr>
          <p:cNvPr id="343" name="picture 343"/>
          <p:cNvPicPr>
            <a:picLocks noChangeAspect="1"/>
          </p:cNvPicPr>
          <p:nvPr/>
        </p:nvPicPr>
        <p:blipFill>
          <a:blip r:embed="rId4"/>
          <a:stretch>
            <a:fillRect/>
          </a:stretch>
        </p:blipFill>
        <p:spPr>
          <a:xfrm rot="21600000">
            <a:off x="1888731" y="1077633"/>
            <a:ext cx="2871343" cy="395160"/>
          </a:xfrm>
          <a:prstGeom prst="rect">
            <a:avLst/>
          </a:prstGeom>
        </p:spPr>
      </p:pic>
      <p:pic>
        <p:nvPicPr>
          <p:cNvPr id="344" name="picture 344"/>
          <p:cNvPicPr>
            <a:picLocks noChangeAspect="1"/>
          </p:cNvPicPr>
          <p:nvPr/>
        </p:nvPicPr>
        <p:blipFill>
          <a:blip r:embed="rId5"/>
          <a:stretch>
            <a:fillRect/>
          </a:stretch>
        </p:blipFill>
        <p:spPr>
          <a:xfrm rot="21600000">
            <a:off x="11027664" y="158495"/>
            <a:ext cx="1042416" cy="944880"/>
          </a:xfrm>
          <a:prstGeom prst="rect">
            <a:avLst/>
          </a:prstGeom>
        </p:spPr>
      </p:pic>
      <p:sp>
        <p:nvSpPr>
          <p:cNvPr id="345" name="textbox 345"/>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346" name="picture 346"/>
          <p:cNvPicPr>
            <a:picLocks noChangeAspect="1"/>
          </p:cNvPicPr>
          <p:nvPr/>
        </p:nvPicPr>
        <p:blipFill>
          <a:blip r:embed="rId6"/>
          <a:stretch>
            <a:fillRect/>
          </a:stretch>
        </p:blipFill>
        <p:spPr>
          <a:xfrm rot="21600000">
            <a:off x="530352" y="408431"/>
            <a:ext cx="774191" cy="690372"/>
          </a:xfrm>
          <a:prstGeom prst="rect">
            <a:avLst/>
          </a:prstGeom>
        </p:spPr>
      </p:pic>
      <p:sp>
        <p:nvSpPr>
          <p:cNvPr id="347" name="textbox 347"/>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pic>
        <p:nvPicPr>
          <p:cNvPr id="348" name="picture 348"/>
          <p:cNvPicPr>
            <a:picLocks noChangeAspect="1"/>
          </p:cNvPicPr>
          <p:nvPr/>
        </p:nvPicPr>
        <p:blipFill>
          <a:blip r:embed="rId7"/>
          <a:stretch>
            <a:fillRect/>
          </a:stretch>
        </p:blipFill>
        <p:spPr>
          <a:xfrm rot="21600000">
            <a:off x="645198" y="1076362"/>
            <a:ext cx="1026121" cy="393890"/>
          </a:xfrm>
          <a:prstGeom prst="rect">
            <a:avLst/>
          </a:prstGeom>
        </p:spPr>
      </p:pic>
      <p:sp>
        <p:nvSpPr>
          <p:cNvPr id="349" name="textbox 349"/>
          <p:cNvSpPr/>
          <p:nvPr/>
        </p:nvSpPr>
        <p:spPr>
          <a:xfrm>
            <a:off x="4785359" y="3336001"/>
            <a:ext cx="473709" cy="248920"/>
          </a:xfrm>
          <a:prstGeom prst="rect">
            <a:avLst/>
          </a:prstGeom>
        </p:spPr>
        <p:txBody>
          <a:bodyPr vert="horz" wrap="square" lIns="0" tIns="0" rIns="0" bIns="0"/>
          <a:lstStyle/>
          <a:p>
            <a:pPr algn="l" rtl="0" eaLnBrk="0">
              <a:lnSpc>
                <a:spcPct val="91274"/>
              </a:lnSpc>
              <a:tabLst/>
            </a:pPr>
            <a:endParaRPr lang="Arial" altLang="Arial" sz="100" dirty="0"/>
          </a:p>
          <a:p>
            <a:pPr marL="12700" algn="l" rtl="0" eaLnBrk="0">
              <a:lnSpc>
                <a:spcPct val="83000"/>
              </a:lnSpc>
              <a:tabLst/>
            </a:pPr>
            <a:r>
              <a:rPr sz="2700" spc="0" dirty="0" baseline="-3858">
                <a:solidFill>
                  <a:srgbClr val="000000">
                    <a:alpha val="100000"/>
                  </a:srgbClr>
                </a:solidFill>
                <a:latin typeface="Cambria Math"/>
                <a:ea typeface="Cambria Math"/>
                <a:cs typeface="Cambria Math"/>
              </a:rPr>
              <a:t>A</a:t>
            </a:r>
            <a:r>
              <a:rPr sz="1900" spc="100" dirty="0" baseline="27414">
                <a:solidFill>
                  <a:srgbClr val="000000">
                    <a:alpha val="100000"/>
                  </a:srgbClr>
                </a:solidFill>
                <a:latin typeface="Cambria Math"/>
                <a:ea typeface="Cambria Math"/>
                <a:cs typeface="Cambria Math"/>
              </a:rPr>
              <a:t>′</a:t>
            </a:r>
            <a:r>
              <a:rPr sz="1200" spc="100" dirty="0">
                <a:solidFill>
                  <a:srgbClr val="000000">
                    <a:alpha val="100000"/>
                  </a:srgbClr>
                </a:solidFill>
                <a:latin typeface="Cambria Math"/>
                <a:ea typeface="Cambria Math"/>
                <a:cs typeface="Cambria Math"/>
              </a:rPr>
              <a:t>  </a:t>
            </a:r>
            <a:r>
              <a:rPr sz="2700" spc="70" dirty="0" baseline="-3858">
                <a:solidFill>
                  <a:srgbClr val="000000">
                    <a:alpha val="100000"/>
                  </a:srgbClr>
                </a:solidFill>
                <a:latin typeface="Cambria Math"/>
                <a:ea typeface="Cambria Math"/>
                <a:cs typeface="Cambria Math"/>
              </a:rPr>
              <a:t>=</a:t>
            </a:r>
            <a:endParaRPr lang="Cambria Math" altLang="Cambria Math" sz="1754"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box 350"/>
          <p:cNvSpPr/>
          <p:nvPr/>
        </p:nvSpPr>
        <p:spPr>
          <a:xfrm>
            <a:off x="857045" y="3769579"/>
            <a:ext cx="8879205" cy="1858645"/>
          </a:xfrm>
          <a:prstGeom prst="rect">
            <a:avLst/>
          </a:prstGeom>
        </p:spPr>
        <p:txBody>
          <a:bodyPr vert="horz" wrap="square" lIns="0" tIns="0" rIns="0" bIns="0"/>
          <a:lstStyle/>
          <a:p>
            <a:pPr algn="l" rtl="0" eaLnBrk="0">
              <a:lnSpc>
                <a:spcPct val="83341"/>
              </a:lnSpc>
              <a:tabLst/>
            </a:pPr>
            <a:endParaRPr lang="Arial" altLang="Arial" sz="100" dirty="0"/>
          </a:p>
          <a:p>
            <a:pPr marL="21866" algn="l" rtl="0" eaLnBrk="0">
              <a:lnSpc>
                <a:spcPts val="2409"/>
              </a:lnSpc>
              <a:tabLst/>
            </a:pPr>
            <a:r>
              <a:rPr sz="1900" spc="60" dirty="0">
                <a:solidFill>
                  <a:srgbClr val="000000">
                    <a:alpha val="100000"/>
                  </a:srgbClr>
                </a:solidFill>
                <a:latin typeface="DengXian"/>
                <a:ea typeface="DengXian"/>
                <a:cs typeface="DengXian"/>
              </a:rPr>
              <a:t>2.判断矩阵</a:t>
            </a:r>
            <a:r>
              <a:rPr sz="1900" spc="10" dirty="0">
                <a:solidFill>
                  <a:srgbClr val="000000">
                    <a:alpha val="100000"/>
                  </a:srgbClr>
                </a:solidFill>
                <a:latin typeface="DengXian"/>
                <a:ea typeface="DengXian"/>
                <a:cs typeface="DengXian"/>
              </a:rPr>
              <a:t>：</a:t>
            </a:r>
            <a:endParaRPr lang="DengXian" altLang="DengXian" sz="1900" dirty="0"/>
          </a:p>
          <a:p>
            <a:pPr marL="20084" indent="-7384" algn="l" rtl="0" eaLnBrk="0">
              <a:lnSpc>
                <a:spcPct val="105000"/>
              </a:lnSpc>
              <a:spcBef>
                <a:spcPts val="12"/>
              </a:spcBef>
              <a:tabLst/>
            </a:pPr>
            <a:r>
              <a:rPr sz="1900" spc="50" dirty="0">
                <a:solidFill>
                  <a:srgbClr val="000000">
                    <a:alpha val="100000"/>
                  </a:srgbClr>
                </a:solidFill>
                <a:latin typeface="DengXian"/>
                <a:ea typeface="DengXian"/>
                <a:cs typeface="DengXian"/>
              </a:rPr>
              <a:t>假如我们的判断矩阵一致性可以接受，</a:t>
            </a:r>
            <a:r>
              <a:rPr sz="1900" spc="50" dirty="0">
                <a:solidFill>
                  <a:srgbClr val="000000">
                    <a:alpha val="100000"/>
                  </a:srgbClr>
                </a:solidFill>
                <a:latin typeface="DengXian"/>
                <a:ea typeface="DengXian"/>
                <a:cs typeface="DengXian"/>
              </a:rPr>
              <a:t>   </a:t>
            </a:r>
            <a:r>
              <a:rPr sz="1900" spc="50" dirty="0">
                <a:solidFill>
                  <a:srgbClr val="000000">
                    <a:alpha val="100000"/>
                  </a:srgbClr>
                </a:solidFill>
                <a:latin typeface="DengXian"/>
                <a:ea typeface="DengXian"/>
                <a:cs typeface="DengXian"/>
              </a:rPr>
              <a:t>那么我们可以仿照一致矩阵权重的</a:t>
            </a:r>
            <a:r>
              <a:rPr sz="1900" spc="0" dirty="0">
                <a:solidFill>
                  <a:srgbClr val="000000">
                    <a:alpha val="100000"/>
                  </a:srgbClr>
                </a:solidFill>
                <a:latin typeface="DengXian"/>
                <a:ea typeface="DengXian"/>
                <a:cs typeface="DengXian"/>
              </a:rPr>
              <a:t>求法。</a:t>
            </a:r>
            <a:r>
              <a:rPr sz="1900" spc="0" dirty="0">
                <a:solidFill>
                  <a:srgbClr val="000000">
                    <a:alpha val="100000"/>
                  </a:srgbClr>
                </a:solidFill>
                <a:latin typeface="DengXian"/>
                <a:ea typeface="DengXian"/>
                <a:cs typeface="DengXian"/>
              </a:rPr>
              <a:t>  </a:t>
            </a:r>
            <a:r>
              <a:rPr sz="1900" spc="40" dirty="0">
                <a:solidFill>
                  <a:srgbClr val="000000">
                    <a:alpha val="100000"/>
                  </a:srgbClr>
                </a:solidFill>
                <a:latin typeface="DengXian"/>
                <a:ea typeface="DengXian"/>
                <a:cs typeface="DengXian"/>
              </a:rPr>
              <a:t>第一步：</a:t>
            </a:r>
            <a:r>
              <a:rPr sz="1900" spc="40" dirty="0">
                <a:solidFill>
                  <a:srgbClr val="000000">
                    <a:alpha val="100000"/>
                  </a:srgbClr>
                </a:solidFill>
                <a:latin typeface="DengXian"/>
                <a:ea typeface="DengXian"/>
                <a:cs typeface="DengXian"/>
              </a:rPr>
              <a:t>   </a:t>
            </a:r>
            <a:r>
              <a:rPr sz="1900" spc="40" dirty="0">
                <a:solidFill>
                  <a:srgbClr val="000000">
                    <a:alpha val="100000"/>
                  </a:srgbClr>
                </a:solidFill>
                <a:latin typeface="DengXian"/>
                <a:ea typeface="DengXian"/>
                <a:cs typeface="DengXian"/>
              </a:rPr>
              <a:t>求出矩阵</a:t>
            </a:r>
            <a:r>
              <a:rPr sz="1900" spc="0" dirty="0">
                <a:solidFill>
                  <a:srgbClr val="000000">
                    <a:alpha val="100000"/>
                  </a:srgbClr>
                </a:solidFill>
                <a:latin typeface="DengXian"/>
                <a:ea typeface="DengXian"/>
                <a:cs typeface="DengXian"/>
              </a:rPr>
              <a:t>A</a:t>
            </a:r>
            <a:r>
              <a:rPr sz="1900" spc="40" dirty="0">
                <a:solidFill>
                  <a:srgbClr val="000000">
                    <a:alpha val="100000"/>
                  </a:srgbClr>
                </a:solidFill>
                <a:latin typeface="DengXian"/>
                <a:ea typeface="DengXian"/>
                <a:cs typeface="DengXian"/>
              </a:rPr>
              <a:t>的最大特征值以及其</a:t>
            </a:r>
            <a:r>
              <a:rPr sz="1900" spc="10" dirty="0">
                <a:solidFill>
                  <a:srgbClr val="000000">
                    <a:alpha val="100000"/>
                  </a:srgbClr>
                </a:solidFill>
                <a:latin typeface="DengXian"/>
                <a:ea typeface="DengXian"/>
                <a:cs typeface="DengXian"/>
              </a:rPr>
              <a:t>对</a:t>
            </a:r>
            <a:r>
              <a:rPr sz="1900" spc="0" dirty="0">
                <a:solidFill>
                  <a:srgbClr val="000000">
                    <a:alpha val="100000"/>
                  </a:srgbClr>
                </a:solidFill>
                <a:latin typeface="DengXian"/>
                <a:ea typeface="DengXian"/>
                <a:cs typeface="DengXian"/>
              </a:rPr>
              <a:t>应的特征向量</a:t>
            </a:r>
            <a:endParaRPr lang="DengXian" altLang="DengXian" sz="1900" dirty="0"/>
          </a:p>
          <a:p>
            <a:pPr marL="20084" algn="l" rtl="0" eaLnBrk="0">
              <a:lnSpc>
                <a:spcPts val="2400"/>
              </a:lnSpc>
              <a:tabLst/>
            </a:pPr>
            <a:r>
              <a:rPr sz="1900" spc="40" dirty="0">
                <a:solidFill>
                  <a:srgbClr val="000000">
                    <a:alpha val="100000"/>
                  </a:srgbClr>
                </a:solidFill>
                <a:latin typeface="DengXian"/>
                <a:ea typeface="DengXian"/>
                <a:cs typeface="DengXian"/>
              </a:rPr>
              <a:t>第二步：</a:t>
            </a:r>
            <a:r>
              <a:rPr sz="1900" spc="40" dirty="0">
                <a:solidFill>
                  <a:srgbClr val="000000">
                    <a:alpha val="100000"/>
                  </a:srgbClr>
                </a:solidFill>
                <a:latin typeface="DengXian"/>
                <a:ea typeface="DengXian"/>
                <a:cs typeface="DengXian"/>
              </a:rPr>
              <a:t>   </a:t>
            </a:r>
            <a:r>
              <a:rPr sz="1900" spc="40" dirty="0">
                <a:solidFill>
                  <a:srgbClr val="000000">
                    <a:alpha val="100000"/>
                  </a:srgbClr>
                </a:solidFill>
                <a:latin typeface="DengXian"/>
                <a:ea typeface="DengXian"/>
                <a:cs typeface="DengXian"/>
              </a:rPr>
              <a:t>对求出的特征向量进行归一化即可得</a:t>
            </a:r>
            <a:r>
              <a:rPr sz="1900" spc="20" dirty="0">
                <a:solidFill>
                  <a:srgbClr val="000000">
                    <a:alpha val="100000"/>
                  </a:srgbClr>
                </a:solidFill>
                <a:latin typeface="DengXian"/>
                <a:ea typeface="DengXian"/>
                <a:cs typeface="DengXian"/>
              </a:rPr>
              <a:t>到</a:t>
            </a:r>
            <a:r>
              <a:rPr sz="1900" spc="0" dirty="0">
                <a:solidFill>
                  <a:srgbClr val="000000">
                    <a:alpha val="100000"/>
                  </a:srgbClr>
                </a:solidFill>
                <a:latin typeface="DengXian"/>
                <a:ea typeface="DengXian"/>
                <a:cs typeface="DengXian"/>
              </a:rPr>
              <a:t>我们的权重</a:t>
            </a:r>
            <a:endParaRPr lang="DengXian" altLang="DengXian" sz="1900" dirty="0"/>
          </a:p>
          <a:p>
            <a:pPr marL="17283" indent="167549" algn="l" rtl="0" eaLnBrk="0">
              <a:lnSpc>
                <a:spcPct val="100000"/>
              </a:lnSpc>
              <a:spcBef>
                <a:spcPts val="26"/>
              </a:spcBef>
              <a:tabLst/>
            </a:pPr>
            <a:r>
              <a:rPr sz="2000" spc="10" dirty="0">
                <a:solidFill>
                  <a:srgbClr val="000000">
                    <a:alpha val="100000"/>
                  </a:srgbClr>
                </a:solidFill>
                <a:latin typeface="DengXian"/>
                <a:ea typeface="DengXian"/>
                <a:cs typeface="DengXian"/>
              </a:rPr>
              <a:t>(特</a:t>
            </a:r>
            <a:r>
              <a:rPr sz="2000" spc="0" dirty="0">
                <a:solidFill>
                  <a:srgbClr val="000000">
                    <a:alpha val="100000"/>
                  </a:srgbClr>
                </a:solidFill>
                <a:latin typeface="DengXian"/>
                <a:ea typeface="DengXian"/>
                <a:cs typeface="DengXian"/>
              </a:rPr>
              <a:t>征值会在线性代数部分讲解，如果要用的话可以提前自学或者寻找matlab</a:t>
            </a:r>
            <a:r>
              <a:rPr sz="2000" spc="0" dirty="0">
                <a:solidFill>
                  <a:srgbClr val="000000">
                    <a:alpha val="100000"/>
                  </a:srgbClr>
                </a:solidFill>
                <a:latin typeface="DengXian"/>
                <a:ea typeface="DengXian"/>
                <a:cs typeface="DengXian"/>
              </a:rPr>
              <a:t>   </a:t>
            </a:r>
            <a:r>
              <a:rPr sz="2000" spc="-10" dirty="0">
                <a:solidFill>
                  <a:srgbClr val="000000">
                    <a:alpha val="100000"/>
                  </a:srgbClr>
                </a:solidFill>
                <a:latin typeface="DengXian"/>
                <a:ea typeface="DengXian"/>
                <a:cs typeface="DengXian"/>
              </a:rPr>
              <a:t>计算特征值</a:t>
            </a:r>
            <a:r>
              <a:rPr sz="2000" spc="0" dirty="0">
                <a:solidFill>
                  <a:srgbClr val="000000">
                    <a:alpha val="100000"/>
                  </a:srgbClr>
                </a:solidFill>
                <a:latin typeface="DengXian"/>
                <a:ea typeface="DengXian"/>
                <a:cs typeface="DengXian"/>
              </a:rPr>
              <a:t>的代码)</a:t>
            </a:r>
            <a:endParaRPr lang="DengXian" altLang="DengXian" sz="2000" dirty="0"/>
          </a:p>
        </p:txBody>
      </p:sp>
      <p:pic>
        <p:nvPicPr>
          <p:cNvPr id="351" name="picture 351"/>
          <p:cNvPicPr>
            <a:picLocks noChangeAspect="1"/>
          </p:cNvPicPr>
          <p:nvPr/>
        </p:nvPicPr>
        <p:blipFill>
          <a:blip r:embed="rId2"/>
          <a:stretch>
            <a:fillRect/>
          </a:stretch>
        </p:blipFill>
        <p:spPr>
          <a:xfrm rot="21600000">
            <a:off x="774192" y="2023871"/>
            <a:ext cx="9145523" cy="1664208"/>
          </a:xfrm>
          <a:prstGeom prst="rect">
            <a:avLst/>
          </a:prstGeom>
        </p:spPr>
      </p:pic>
      <p:pic>
        <p:nvPicPr>
          <p:cNvPr id="352" name="picture 352"/>
          <p:cNvPicPr>
            <a:picLocks noChangeAspect="1"/>
          </p:cNvPicPr>
          <p:nvPr/>
        </p:nvPicPr>
        <p:blipFill>
          <a:blip r:embed="rId3"/>
          <a:stretch>
            <a:fillRect/>
          </a:stretch>
        </p:blipFill>
        <p:spPr>
          <a:xfrm rot="21600000">
            <a:off x="0" y="5804458"/>
            <a:ext cx="1919884" cy="1053541"/>
          </a:xfrm>
          <a:prstGeom prst="rect">
            <a:avLst/>
          </a:prstGeom>
        </p:spPr>
      </p:pic>
      <p:pic>
        <p:nvPicPr>
          <p:cNvPr id="353" name="picture 353"/>
          <p:cNvPicPr>
            <a:picLocks noChangeAspect="1"/>
          </p:cNvPicPr>
          <p:nvPr/>
        </p:nvPicPr>
        <p:blipFill>
          <a:blip r:embed="rId4"/>
          <a:stretch>
            <a:fillRect/>
          </a:stretch>
        </p:blipFill>
        <p:spPr>
          <a:xfrm rot="21600000">
            <a:off x="2064397" y="1077633"/>
            <a:ext cx="2518359" cy="395160"/>
          </a:xfrm>
          <a:prstGeom prst="rect">
            <a:avLst/>
          </a:prstGeom>
        </p:spPr>
      </p:pic>
      <p:pic>
        <p:nvPicPr>
          <p:cNvPr id="354" name="picture 354"/>
          <p:cNvPicPr>
            <a:picLocks noChangeAspect="1"/>
          </p:cNvPicPr>
          <p:nvPr/>
        </p:nvPicPr>
        <p:blipFill>
          <a:blip r:embed="rId5"/>
          <a:stretch>
            <a:fillRect/>
          </a:stretch>
        </p:blipFill>
        <p:spPr>
          <a:xfrm rot="21600000">
            <a:off x="11027664" y="158495"/>
            <a:ext cx="1042416" cy="944880"/>
          </a:xfrm>
          <a:prstGeom prst="rect">
            <a:avLst/>
          </a:prstGeom>
        </p:spPr>
      </p:pic>
      <p:sp>
        <p:nvSpPr>
          <p:cNvPr id="355" name="textbox 355"/>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356" name="picture 356"/>
          <p:cNvPicPr>
            <a:picLocks noChangeAspect="1"/>
          </p:cNvPicPr>
          <p:nvPr/>
        </p:nvPicPr>
        <p:blipFill>
          <a:blip r:embed="rId6"/>
          <a:stretch>
            <a:fillRect/>
          </a:stretch>
        </p:blipFill>
        <p:spPr>
          <a:xfrm rot="21600000">
            <a:off x="530352" y="408431"/>
            <a:ext cx="774191" cy="690372"/>
          </a:xfrm>
          <a:prstGeom prst="rect">
            <a:avLst/>
          </a:prstGeom>
        </p:spPr>
      </p:pic>
      <p:sp>
        <p:nvSpPr>
          <p:cNvPr id="357" name="textbox 357"/>
          <p:cNvSpPr/>
          <p:nvPr/>
        </p:nvSpPr>
        <p:spPr>
          <a:xfrm>
            <a:off x="871814" y="1635980"/>
            <a:ext cx="1403350" cy="3327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18"/>
              </a:lnSpc>
              <a:tabLst/>
            </a:pPr>
            <a:r>
              <a:rPr sz="1800" spc="-80" dirty="0">
                <a:solidFill>
                  <a:srgbClr val="000000">
                    <a:alpha val="100000"/>
                  </a:srgbClr>
                </a:solidFill>
                <a:latin typeface="DengXian"/>
                <a:ea typeface="DengXian"/>
                <a:cs typeface="DengXian"/>
              </a:rPr>
              <a:t>1.一致矩阵</a:t>
            </a:r>
            <a:r>
              <a:rPr sz="1800" spc="-20" dirty="0">
                <a:solidFill>
                  <a:srgbClr val="000000">
                    <a:alpha val="100000"/>
                  </a:srgbClr>
                </a:solidFill>
                <a:latin typeface="DengXian"/>
                <a:ea typeface="DengXian"/>
                <a:cs typeface="DengXian"/>
              </a:rPr>
              <a:t>：</a:t>
            </a:r>
            <a:endParaRPr lang="DengXian" altLang="DengXian" sz="1800" dirty="0"/>
          </a:p>
        </p:txBody>
      </p:sp>
      <p:sp>
        <p:nvSpPr>
          <p:cNvPr id="358" name="textbox 358"/>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层次分析法第三</a:t>
            </a:r>
            <a:r>
              <a:rPr sz="1700" spc="20" dirty="0">
                <a:solidFill>
                  <a:srgbClr val="000000">
                    <a:alpha val="100000"/>
                  </a:srgbClr>
                </a:solidFill>
                <a:latin typeface="SimHei"/>
                <a:ea typeface="SimHei"/>
                <a:cs typeface="SimHei"/>
              </a:rPr>
              <a:t>步</a:t>
            </a:r>
            <a:endParaRPr lang="SimHei" altLang="SimHei" sz="1700" dirty="0"/>
          </a:p>
        </p:txBody>
      </p:sp>
      <p:pic>
        <p:nvPicPr>
          <p:cNvPr id="359" name="picture 359"/>
          <p:cNvPicPr>
            <a:picLocks noChangeAspect="1"/>
          </p:cNvPicPr>
          <p:nvPr/>
        </p:nvPicPr>
        <p:blipFill>
          <a:blip r:embed="rId7"/>
          <a:stretch>
            <a:fillRect/>
          </a:stretch>
        </p:blipFill>
        <p:spPr>
          <a:xfrm rot="21600000">
            <a:off x="823468" y="1076362"/>
            <a:ext cx="1026121" cy="3938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0" name="table 360"/>
          <p:cNvGraphicFramePr>
            <a:graphicFrameLocks noGrp="1"/>
          </p:cNvGraphicFramePr>
          <p:nvPr/>
        </p:nvGraphicFramePr>
        <p:xfrm>
          <a:off x="4821326" y="1946846"/>
          <a:ext cx="6481445" cy="3101339"/>
        </p:xfrm>
        <a:graphic>
          <a:graphicData uri="http://schemas.openxmlformats.org/drawingml/2006/table">
            <a:tbl>
              <a:tblPr/>
              <a:tblGrid>
                <a:gridCol w="1299845"/>
                <a:gridCol w="1294130"/>
                <a:gridCol w="1293494"/>
                <a:gridCol w="1294130"/>
                <a:gridCol w="1299844"/>
              </a:tblGrid>
              <a:tr h="521334">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7000"/>
                        </a:lnSpc>
                        <a:tabLst/>
                      </a:pPr>
                      <a:endParaRPr lang="Arial" altLang="Arial" sz="800" dirty="0"/>
                    </a:p>
                    <a:p>
                      <a:pPr marL="143393" algn="l" rtl="0" eaLnBrk="0">
                        <a:lnSpc>
                          <a:spcPct val="86000"/>
                        </a:lnSpc>
                        <a:spcBef>
                          <a:spcPts val="7"/>
                        </a:spcBef>
                        <a:tabLst/>
                      </a:pPr>
                      <a:r>
                        <a:rPr sz="2000" b="1" spc="-10" dirty="0">
                          <a:solidFill>
                            <a:srgbClr val="FFFFFF">
                              <a:alpha val="100000"/>
                            </a:srgbClr>
                          </a:solidFill>
                          <a:latin typeface="DengXian"/>
                          <a:ea typeface="DengXian"/>
                          <a:cs typeface="DengXian"/>
                        </a:rPr>
                        <a:t>指标权</a:t>
                      </a:r>
                      <a:r>
                        <a:rPr sz="2000" b="1" spc="0" dirty="0">
                          <a:solidFill>
                            <a:srgbClr val="FFFFFF">
                              <a:alpha val="100000"/>
                            </a:srgbClr>
                          </a:solidFill>
                          <a:latin typeface="DengXian"/>
                          <a:ea typeface="DengXian"/>
                          <a:cs typeface="DengXian"/>
                        </a:rPr>
                        <a:t>重</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8000"/>
                        </a:lnSpc>
                        <a:tabLst/>
                      </a:pPr>
                      <a:endParaRPr lang="Arial" altLang="Arial" sz="1000" dirty="0"/>
                    </a:p>
                    <a:p>
                      <a:pPr marL="670604" algn="l" rtl="0" eaLnBrk="0">
                        <a:lnSpc>
                          <a:spcPct val="75000"/>
                        </a:lnSpc>
                        <a:spcBef>
                          <a:spcPts val="2"/>
                        </a:spcBef>
                        <a:tabLst/>
                      </a:pPr>
                      <a:r>
                        <a:rPr sz="2000" b="1" spc="0" dirty="0">
                          <a:solidFill>
                            <a:srgbClr val="FFFFFF">
                              <a:alpha val="100000"/>
                            </a:srgbClr>
                          </a:solidFill>
                          <a:latin typeface="DengXian"/>
                          <a:ea typeface="DengXian"/>
                          <a:cs typeface="DengXian"/>
                        </a:rPr>
                        <a:t>1</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6000"/>
                        </a:lnSpc>
                        <a:tabLst/>
                      </a:pPr>
                      <a:endParaRPr lang="Arial" altLang="Arial" sz="1000" dirty="0"/>
                    </a:p>
                    <a:p>
                      <a:pPr marL="664238" algn="l" rtl="0" eaLnBrk="0">
                        <a:lnSpc>
                          <a:spcPct val="76000"/>
                        </a:lnSpc>
                        <a:spcBef>
                          <a:spcPts val="2"/>
                        </a:spcBef>
                        <a:tabLst/>
                      </a:pPr>
                      <a:r>
                        <a:rPr sz="2000" b="1" spc="0" dirty="0">
                          <a:solidFill>
                            <a:srgbClr val="FFFFFF">
                              <a:alpha val="100000"/>
                            </a:srgbClr>
                          </a:solidFill>
                          <a:latin typeface="DengXian"/>
                          <a:ea typeface="DengXian"/>
                          <a:cs typeface="DengXian"/>
                        </a:rPr>
                        <a:t>2</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6000"/>
                        </a:lnSpc>
                        <a:tabLst/>
                      </a:pPr>
                      <a:endParaRPr lang="Arial" altLang="Arial" sz="1000" dirty="0"/>
                    </a:p>
                    <a:p>
                      <a:pPr marL="661437" algn="l" rtl="0" eaLnBrk="0">
                        <a:lnSpc>
                          <a:spcPct val="76000"/>
                        </a:lnSpc>
                        <a:spcBef>
                          <a:spcPts val="2"/>
                        </a:spcBef>
                        <a:tabLst/>
                      </a:pPr>
                      <a:r>
                        <a:rPr sz="2000" b="1" spc="0" dirty="0">
                          <a:solidFill>
                            <a:srgbClr val="FFFFFF">
                              <a:alpha val="100000"/>
                            </a:srgbClr>
                          </a:solidFill>
                          <a:latin typeface="DengXian"/>
                          <a:ea typeface="DengXian"/>
                          <a:cs typeface="DengXian"/>
                        </a:rPr>
                        <a:t>3</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r>
              <a:tr h="514350">
                <a:tc>
                  <a:txBody>
                    <a:bodyPr/>
                    <a:lstStyle/>
                    <a:p>
                      <a:pPr algn="l" rtl="0" eaLnBrk="0">
                        <a:lnSpc>
                          <a:spcPct val="105000"/>
                        </a:lnSpc>
                        <a:tabLst/>
                      </a:pPr>
                      <a:endParaRPr lang="Arial" altLang="Arial" sz="800" dirty="0"/>
                    </a:p>
                    <a:p>
                      <a:pPr marL="413548" algn="l" rtl="0" eaLnBrk="0">
                        <a:lnSpc>
                          <a:spcPct val="85000"/>
                        </a:lnSpc>
                        <a:spcBef>
                          <a:spcPts val="1"/>
                        </a:spcBef>
                        <a:tabLst/>
                      </a:pPr>
                      <a:r>
                        <a:rPr sz="2000" spc="-60" dirty="0">
                          <a:solidFill>
                            <a:srgbClr val="000000">
                              <a:alpha val="100000"/>
                            </a:srgbClr>
                          </a:solidFill>
                          <a:latin typeface="DengXian"/>
                          <a:ea typeface="DengXian"/>
                          <a:cs typeface="DengXian"/>
                        </a:rPr>
                        <a:t>景色</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0.59</a:t>
                      </a:r>
                      <a:r>
                        <a:rPr sz="2000" spc="-10" dirty="0">
                          <a:solidFill>
                            <a:srgbClr val="000000">
                              <a:alpha val="100000"/>
                            </a:srgbClr>
                          </a:solidFill>
                          <a:latin typeface="DengXian"/>
                          <a:ea typeface="DengXian"/>
                          <a:cs typeface="DengXian"/>
                        </a:rPr>
                        <a:t>4</a:t>
                      </a:r>
                      <a:r>
                        <a:rPr sz="2000" spc="0" dirty="0">
                          <a:solidFill>
                            <a:srgbClr val="000000">
                              <a:alpha val="100000"/>
                            </a:srgbClr>
                          </a:solidFill>
                          <a:latin typeface="DengXian"/>
                          <a:ea typeface="DengXian"/>
                          <a:cs typeface="DengXian"/>
                        </a:rPr>
                        <a:t>9</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0.27</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0.12</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5</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514984">
                <a:tc>
                  <a:txBody>
                    <a:bodyPr/>
                    <a:lstStyle/>
                    <a:p>
                      <a:pPr algn="l" rtl="0" eaLnBrk="0">
                        <a:lnSpc>
                          <a:spcPct val="100000"/>
                        </a:lnSpc>
                        <a:tabLst/>
                      </a:pPr>
                      <a:endParaRPr lang="Arial" altLang="Arial" sz="800" dirty="0"/>
                    </a:p>
                    <a:p>
                      <a:pPr marL="413294" algn="l" rtl="0" eaLnBrk="0">
                        <a:lnSpc>
                          <a:spcPct val="87000"/>
                        </a:lnSpc>
                        <a:spcBef>
                          <a:spcPts val="1"/>
                        </a:spcBef>
                        <a:tabLst/>
                      </a:pPr>
                      <a:r>
                        <a:rPr sz="2000" spc="-60" dirty="0">
                          <a:solidFill>
                            <a:srgbClr val="000000">
                              <a:alpha val="100000"/>
                            </a:srgbClr>
                          </a:solidFill>
                          <a:latin typeface="DengXian"/>
                          <a:ea typeface="DengXian"/>
                          <a:cs typeface="DengXian"/>
                        </a:rPr>
                        <a:t>费</a:t>
                      </a:r>
                      <a:r>
                        <a:rPr sz="2000" spc="-50" dirty="0">
                          <a:solidFill>
                            <a:srgbClr val="000000">
                              <a:alpha val="100000"/>
                            </a:srgbClr>
                          </a:solidFill>
                          <a:latin typeface="DengXian"/>
                          <a:ea typeface="DengXian"/>
                          <a:cs typeface="DengXian"/>
                        </a:rPr>
                        <a:t>用</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514984">
                <a:tc>
                  <a:txBody>
                    <a:bodyPr/>
                    <a:lstStyle/>
                    <a:p>
                      <a:pPr algn="l" rtl="0" eaLnBrk="0">
                        <a:lnSpc>
                          <a:spcPct val="102000"/>
                        </a:lnSpc>
                        <a:tabLst/>
                      </a:pPr>
                      <a:endParaRPr lang="Arial" altLang="Arial" sz="800" dirty="0"/>
                    </a:p>
                    <a:p>
                      <a:pPr marL="412020" algn="l" rtl="0" eaLnBrk="0">
                        <a:lnSpc>
                          <a:spcPct val="86000"/>
                        </a:lnSpc>
                        <a:spcBef>
                          <a:spcPts val="5"/>
                        </a:spcBef>
                        <a:tabLst/>
                      </a:pPr>
                      <a:r>
                        <a:rPr sz="2000" spc="-50" dirty="0">
                          <a:solidFill>
                            <a:srgbClr val="000000">
                              <a:alpha val="100000"/>
                            </a:srgbClr>
                          </a:solidFill>
                          <a:latin typeface="DengXian"/>
                          <a:ea typeface="DengXian"/>
                          <a:cs typeface="DengXian"/>
                        </a:rPr>
                        <a:t>居住</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514350">
                <a:tc>
                  <a:txBody>
                    <a:bodyPr/>
                    <a:lstStyle/>
                    <a:p>
                      <a:pPr algn="l" rtl="0" eaLnBrk="0">
                        <a:lnSpc>
                          <a:spcPct val="100000"/>
                        </a:lnSpc>
                        <a:tabLst/>
                      </a:pPr>
                      <a:endParaRPr lang="Arial" altLang="Arial" sz="800" dirty="0"/>
                    </a:p>
                    <a:p>
                      <a:pPr marL="405400" algn="l" rtl="0" eaLnBrk="0">
                        <a:lnSpc>
                          <a:spcPct val="87000"/>
                        </a:lnSpc>
                        <a:spcBef>
                          <a:spcPts val="1"/>
                        </a:spcBef>
                        <a:tabLst/>
                      </a:pPr>
                      <a:r>
                        <a:rPr sz="2000" spc="-30" dirty="0">
                          <a:solidFill>
                            <a:srgbClr val="000000">
                              <a:alpha val="100000"/>
                            </a:srgbClr>
                          </a:solidFill>
                          <a:latin typeface="DengXian"/>
                          <a:ea typeface="DengXian"/>
                          <a:cs typeface="DengXian"/>
                        </a:rPr>
                        <a:t>饮</a:t>
                      </a:r>
                      <a:r>
                        <a:rPr sz="2000" spc="-20" dirty="0">
                          <a:solidFill>
                            <a:srgbClr val="000000">
                              <a:alpha val="100000"/>
                            </a:srgbClr>
                          </a:solidFill>
                          <a:latin typeface="DengXian"/>
                          <a:ea typeface="DengXian"/>
                          <a:cs typeface="DengXian"/>
                        </a:rPr>
                        <a:t>食</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521334">
                <a:tc>
                  <a:txBody>
                    <a:bodyPr/>
                    <a:lstStyle/>
                    <a:p>
                      <a:pPr algn="l" rtl="0" eaLnBrk="0">
                        <a:lnSpc>
                          <a:spcPct val="102000"/>
                        </a:lnSpc>
                        <a:tabLst/>
                      </a:pPr>
                      <a:endParaRPr lang="Arial" altLang="Arial" sz="800" dirty="0"/>
                    </a:p>
                    <a:p>
                      <a:pPr marL="413294" algn="l" rtl="0" eaLnBrk="0">
                        <a:lnSpc>
                          <a:spcPct val="86000"/>
                        </a:lnSpc>
                        <a:spcBef>
                          <a:spcPts val="6"/>
                        </a:spcBef>
                        <a:tabLst/>
                      </a:pPr>
                      <a:r>
                        <a:rPr sz="2000" spc="-60" dirty="0">
                          <a:solidFill>
                            <a:srgbClr val="000000">
                              <a:alpha val="100000"/>
                            </a:srgbClr>
                          </a:solidFill>
                          <a:latin typeface="DengXian"/>
                          <a:ea typeface="DengXian"/>
                          <a:cs typeface="DengXian"/>
                        </a:rPr>
                        <a:t>交</a:t>
                      </a:r>
                      <a:r>
                        <a:rPr sz="2000" spc="-50" dirty="0">
                          <a:solidFill>
                            <a:srgbClr val="000000">
                              <a:alpha val="100000"/>
                            </a:srgbClr>
                          </a:solidFill>
                          <a:latin typeface="DengXian"/>
                          <a:ea typeface="DengXian"/>
                          <a:cs typeface="DengXian"/>
                        </a:rPr>
                        <a:t>通</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bl>
          </a:graphicData>
        </a:graphic>
      </p:graphicFrame>
      <p:graphicFrame>
        <p:nvGraphicFramePr>
          <p:cNvPr id="361" name="table 361"/>
          <p:cNvGraphicFramePr>
            <a:graphicFrameLocks noGrp="1"/>
          </p:cNvGraphicFramePr>
          <p:nvPr/>
        </p:nvGraphicFramePr>
        <p:xfrm>
          <a:off x="750455" y="2097684"/>
          <a:ext cx="3385820" cy="2722880"/>
        </p:xfrm>
        <a:graphic>
          <a:graphicData uri="http://schemas.openxmlformats.org/drawingml/2006/table">
            <a:tbl>
              <a:tblPr/>
              <a:tblGrid>
                <a:gridCol w="849630"/>
                <a:gridCol w="843280"/>
                <a:gridCol w="843280"/>
                <a:gridCol w="849630"/>
              </a:tblGrid>
              <a:tr h="817244">
                <a:tc>
                  <a:txBody>
                    <a:bodyPr/>
                    <a:lstStyle/>
                    <a:p>
                      <a:pPr algn="l" rtl="0" eaLnBrk="0">
                        <a:lnSpc>
                          <a:spcPct val="169000"/>
                        </a:lnSpc>
                        <a:tabLst/>
                      </a:pPr>
                      <a:endParaRPr lang="Arial" altLang="Arial" sz="1000" dirty="0"/>
                    </a:p>
                    <a:p>
                      <a:pPr marL="139953" algn="l" rtl="0" eaLnBrk="0">
                        <a:lnSpc>
                          <a:spcPct val="88000"/>
                        </a:lnSpc>
                        <a:spcBef>
                          <a:spcPts val="2"/>
                        </a:spcBef>
                        <a:tabLst/>
                      </a:pPr>
                      <a:r>
                        <a:rPr sz="2300" b="1" spc="40" dirty="0">
                          <a:solidFill>
                            <a:srgbClr val="000000">
                              <a:alpha val="100000"/>
                            </a:srgbClr>
                          </a:solidFill>
                          <a:latin typeface="DengXian"/>
                          <a:ea typeface="DengXian"/>
                          <a:cs typeface="DengXian"/>
                        </a:rPr>
                        <a:t>景</a:t>
                      </a:r>
                      <a:r>
                        <a:rPr sz="2300" b="1" spc="20" dirty="0">
                          <a:solidFill>
                            <a:srgbClr val="000000">
                              <a:alpha val="100000"/>
                            </a:srgbClr>
                          </a:solidFill>
                          <a:latin typeface="DengXian"/>
                          <a:ea typeface="DengXian"/>
                          <a:cs typeface="DengXian"/>
                        </a:rPr>
                        <a:t>色</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93000"/>
                        </a:lnSpc>
                        <a:tabLst/>
                      </a:pPr>
                      <a:endParaRPr lang="Arial" altLang="Arial" sz="1000" dirty="0"/>
                    </a:p>
                    <a:p>
                      <a:pPr algn="l" rtl="0" eaLnBrk="0">
                        <a:lnSpc>
                          <a:spcPct val="6271"/>
                        </a:lnSpc>
                        <a:tabLst/>
                      </a:pPr>
                      <a:endParaRPr lang="Arial" altLang="Arial" sz="100" dirty="0"/>
                    </a:p>
                    <a:p>
                      <a:pPr marL="449960" algn="l" rtl="0" eaLnBrk="0">
                        <a:lnSpc>
                          <a:spcPct val="77000"/>
                        </a:lnSpc>
                        <a:tabLst/>
                      </a:pPr>
                      <a:r>
                        <a:rPr sz="2300" b="1"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91000"/>
                        </a:lnSpc>
                        <a:tabLst/>
                      </a:pPr>
                      <a:endParaRPr lang="Arial" altLang="Arial" sz="1000" dirty="0"/>
                    </a:p>
                    <a:p>
                      <a:pPr marL="442341" algn="l" rtl="0" eaLnBrk="0">
                        <a:lnSpc>
                          <a:spcPct val="78000"/>
                        </a:lnSpc>
                        <a:spcBef>
                          <a:spcPts val="4"/>
                        </a:spcBef>
                        <a:tabLst/>
                      </a:pPr>
                      <a:r>
                        <a:rPr sz="2300" b="1"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91000"/>
                        </a:lnSpc>
                        <a:tabLst/>
                      </a:pPr>
                      <a:endParaRPr lang="Arial" altLang="Arial" sz="1000" dirty="0"/>
                    </a:p>
                    <a:p>
                      <a:pPr marL="438988" algn="l" rtl="0" eaLnBrk="0">
                        <a:lnSpc>
                          <a:spcPct val="78000"/>
                        </a:lnSpc>
                        <a:spcBef>
                          <a:spcPts val="4"/>
                        </a:spcBef>
                        <a:tabLst/>
                      </a:pPr>
                      <a:r>
                        <a:rPr sz="2300" b="1"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633094">
                <a:tc>
                  <a:txBody>
                    <a:bodyPr/>
                    <a:lstStyle/>
                    <a:p>
                      <a:pPr algn="l" rtl="0" eaLnBrk="0">
                        <a:lnSpc>
                          <a:spcPct val="131000"/>
                        </a:lnSpc>
                        <a:tabLst/>
                      </a:pPr>
                      <a:endParaRPr lang="Arial" altLang="Arial" sz="1000" dirty="0"/>
                    </a:p>
                    <a:p>
                      <a:pPr marL="458139" algn="l" rtl="0" eaLnBrk="0">
                        <a:lnSpc>
                          <a:spcPct val="77000"/>
                        </a:lnSpc>
                        <a:spcBef>
                          <a:spcPts val="1"/>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31000"/>
                        </a:lnSpc>
                        <a:tabLst/>
                      </a:pPr>
                      <a:endParaRPr lang="Arial" altLang="Arial" sz="1000" dirty="0"/>
                    </a:p>
                    <a:p>
                      <a:pPr marL="364159" algn="l" rtl="0" eaLnBrk="0">
                        <a:lnSpc>
                          <a:spcPct val="77000"/>
                        </a:lnSpc>
                        <a:spcBef>
                          <a:spcPts val="1"/>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FFCC99"/>
                    </a:solidFill>
                  </a:tcPr>
                </a:tc>
                <a:tc>
                  <a:txBody>
                    <a:bodyPr/>
                    <a:lstStyle/>
                    <a:p>
                      <a:pPr algn="l" rtl="0" eaLnBrk="0">
                        <a:lnSpc>
                          <a:spcPct val="128000"/>
                        </a:lnSpc>
                        <a:tabLst/>
                      </a:pPr>
                      <a:endParaRPr lang="Arial" altLang="Arial" sz="1000" dirty="0"/>
                    </a:p>
                    <a:p>
                      <a:pPr algn="l" rtl="0" eaLnBrk="0">
                        <a:lnSpc>
                          <a:spcPct val="8212"/>
                        </a:lnSpc>
                        <a:tabLst/>
                      </a:pPr>
                      <a:endParaRPr lang="Arial" altLang="Arial" sz="100" dirty="0"/>
                    </a:p>
                    <a:p>
                      <a:pPr marL="357454"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31000"/>
                        </a:lnSpc>
                        <a:tabLst/>
                      </a:pPr>
                      <a:endParaRPr lang="Arial" altLang="Arial" sz="1000" dirty="0"/>
                    </a:p>
                    <a:p>
                      <a:pPr marL="358369" algn="l" rtl="0" eaLnBrk="0">
                        <a:lnSpc>
                          <a:spcPct val="77000"/>
                        </a:lnSpc>
                        <a:spcBef>
                          <a:spcPts val="3"/>
                        </a:spcBef>
                        <a:tabLst/>
                      </a:pPr>
                      <a:r>
                        <a:rPr sz="2300" spc="0" dirty="0">
                          <a:solidFill>
                            <a:srgbClr val="000000">
                              <a:alpha val="100000"/>
                            </a:srgbClr>
                          </a:solidFill>
                          <a:latin typeface="DengXian"/>
                          <a:ea typeface="DengXian"/>
                          <a:cs typeface="DengXian"/>
                        </a:rPr>
                        <a:t>5</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r h="633094">
                <a:tc>
                  <a:txBody>
                    <a:bodyPr/>
                    <a:lstStyle/>
                    <a:p>
                      <a:pPr algn="l" rtl="0" eaLnBrk="0">
                        <a:lnSpc>
                          <a:spcPct val="128000"/>
                        </a:lnSpc>
                        <a:tabLst/>
                      </a:pPr>
                      <a:endParaRPr lang="Arial" altLang="Arial" sz="1000" dirty="0"/>
                    </a:p>
                    <a:p>
                      <a:pPr algn="l" rtl="0" eaLnBrk="0">
                        <a:lnSpc>
                          <a:spcPct val="8211"/>
                        </a:lnSpc>
                        <a:tabLst/>
                      </a:pPr>
                      <a:endParaRPr lang="Arial" altLang="Arial" sz="100" dirty="0"/>
                    </a:p>
                    <a:p>
                      <a:pPr marL="451434"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700" dirty="0"/>
                    </a:p>
                    <a:p>
                      <a:pPr marL="226364" algn="l" rtl="0" eaLnBrk="0">
                        <a:lnSpc>
                          <a:spcPts val="2894"/>
                        </a:lnSpc>
                        <a:spcBef>
                          <a:spcPts val="1"/>
                        </a:spcBef>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FFCC99"/>
                    </a:solidFill>
                  </a:tcPr>
                </a:tc>
                <a:tc>
                  <a:txBody>
                    <a:bodyPr/>
                    <a:lstStyle/>
                    <a:p>
                      <a:pPr algn="l" rtl="0" eaLnBrk="0">
                        <a:lnSpc>
                          <a:spcPct val="131000"/>
                        </a:lnSpc>
                        <a:tabLst/>
                      </a:pPr>
                      <a:endParaRPr lang="Arial" altLang="Arial" sz="1000" dirty="0"/>
                    </a:p>
                    <a:p>
                      <a:pPr marL="364159" algn="l" rtl="0" eaLnBrk="0">
                        <a:lnSpc>
                          <a:spcPct val="77000"/>
                        </a:lnSpc>
                        <a:spcBef>
                          <a:spcPts val="1"/>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c>
                  <a:txBody>
                    <a:bodyPr/>
                    <a:lstStyle/>
                    <a:p>
                      <a:pPr algn="l" rtl="0" eaLnBrk="0">
                        <a:lnSpc>
                          <a:spcPct val="128000"/>
                        </a:lnSpc>
                        <a:tabLst/>
                      </a:pPr>
                      <a:endParaRPr lang="Arial" altLang="Arial" sz="1000" dirty="0"/>
                    </a:p>
                    <a:p>
                      <a:pPr algn="l" rtl="0" eaLnBrk="0">
                        <a:lnSpc>
                          <a:spcPct val="8211"/>
                        </a:lnSpc>
                        <a:tabLst/>
                      </a:pPr>
                      <a:endParaRPr lang="Arial" altLang="Arial" sz="100" dirty="0"/>
                    </a:p>
                    <a:p>
                      <a:pPr marL="357454" algn="l" rtl="0" eaLnBrk="0">
                        <a:lnSpc>
                          <a:spcPct val="78000"/>
                        </a:lnSpc>
                        <a:tabLst/>
                      </a:pP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E7E8EB"/>
                    </a:solidFill>
                  </a:tcPr>
                </a:tc>
              </a:tr>
              <a:tr h="639444">
                <a:tc>
                  <a:txBody>
                    <a:bodyPr/>
                    <a:lstStyle/>
                    <a:p>
                      <a:pPr algn="l" rtl="0" eaLnBrk="0">
                        <a:lnSpc>
                          <a:spcPct val="128000"/>
                        </a:lnSpc>
                        <a:tabLst/>
                      </a:pPr>
                      <a:endParaRPr lang="Arial" altLang="Arial" sz="1000" dirty="0"/>
                    </a:p>
                    <a:p>
                      <a:pPr algn="l" rtl="0" eaLnBrk="0">
                        <a:lnSpc>
                          <a:spcPct val="9495"/>
                        </a:lnSpc>
                        <a:tabLst/>
                      </a:pPr>
                      <a:endParaRPr lang="Arial" altLang="Arial" sz="100" dirty="0"/>
                    </a:p>
                    <a:p>
                      <a:pPr marL="447776" algn="l" rtl="0" eaLnBrk="0">
                        <a:lnSpc>
                          <a:spcPct val="78000"/>
                        </a:lnSpc>
                        <a:tabLst/>
                      </a:pPr>
                      <a:r>
                        <a:rPr sz="2300" spc="0" dirty="0">
                          <a:solidFill>
                            <a:srgbClr val="000000">
                              <a:alpha val="100000"/>
                            </a:srgbClr>
                          </a:solidFill>
                          <a:latin typeface="DengXian"/>
                          <a:ea typeface="DengXian"/>
                          <a:cs typeface="DengXian"/>
                        </a:rPr>
                        <a:t>3</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700" dirty="0"/>
                    </a:p>
                    <a:p>
                      <a:pPr marL="226364" algn="l" rtl="0" eaLnBrk="0">
                        <a:lnSpc>
                          <a:spcPts val="2894"/>
                        </a:lnSpc>
                        <a:spcBef>
                          <a:spcPts val="1"/>
                        </a:spcBef>
                        <a:tabLst/>
                      </a:pPr>
                      <a:r>
                        <a:rPr sz="2300" spc="20" dirty="0">
                          <a:solidFill>
                            <a:srgbClr val="000000">
                              <a:alpha val="100000"/>
                            </a:srgbClr>
                          </a:solidFill>
                          <a:latin typeface="DengXian"/>
                          <a:ea typeface="DengXian"/>
                          <a:cs typeface="DengXian"/>
                        </a:rPr>
                        <a:t>1/</a:t>
                      </a:r>
                      <a:r>
                        <a:rPr sz="2300" spc="0" dirty="0">
                          <a:solidFill>
                            <a:srgbClr val="000000">
                              <a:alpha val="100000"/>
                            </a:srgbClr>
                          </a:solidFill>
                          <a:latin typeface="DengXian"/>
                          <a:ea typeface="DengXian"/>
                          <a:cs typeface="DengXian"/>
                        </a:rPr>
                        <a:t>5</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FFCC99"/>
                    </a:solidFill>
                  </a:tcPr>
                </a:tc>
                <a:tc>
                  <a:txBody>
                    <a:bodyPr/>
                    <a:lstStyle/>
                    <a:p>
                      <a:pPr algn="l" rtl="0" eaLnBrk="0">
                        <a:lnSpc>
                          <a:spcPct val="102000"/>
                        </a:lnSpc>
                        <a:tabLst/>
                      </a:pPr>
                      <a:endParaRPr lang="Arial" altLang="Arial" sz="700" dirty="0"/>
                    </a:p>
                    <a:p>
                      <a:pPr marL="226365" algn="l" rtl="0" eaLnBrk="0">
                        <a:lnSpc>
                          <a:spcPts val="2894"/>
                        </a:lnSpc>
                        <a:spcBef>
                          <a:spcPts val="1"/>
                        </a:spcBef>
                        <a:tabLst/>
                      </a:pPr>
                      <a:r>
                        <a:rPr sz="2300" spc="20" dirty="0">
                          <a:solidFill>
                            <a:srgbClr val="000000">
                              <a:alpha val="100000"/>
                            </a:srgbClr>
                          </a:solidFill>
                          <a:latin typeface="DengXian"/>
                          <a:ea typeface="DengXian"/>
                          <a:cs typeface="DengXian"/>
                        </a:rPr>
                        <a:t>1</a:t>
                      </a:r>
                      <a:r>
                        <a:rPr sz="2300" spc="1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2</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c>
                  <a:txBody>
                    <a:bodyPr/>
                    <a:lstStyle/>
                    <a:p>
                      <a:pPr algn="l" rtl="0" eaLnBrk="0">
                        <a:lnSpc>
                          <a:spcPct val="131000"/>
                        </a:lnSpc>
                        <a:tabLst/>
                      </a:pPr>
                      <a:endParaRPr lang="Arial" altLang="Arial" sz="1000" dirty="0"/>
                    </a:p>
                    <a:p>
                      <a:pPr marL="364160" algn="l" rtl="0" eaLnBrk="0">
                        <a:lnSpc>
                          <a:spcPct val="77000"/>
                        </a:lnSpc>
                        <a:spcBef>
                          <a:spcPts val="1"/>
                        </a:spcBef>
                        <a:tabLst/>
                      </a:pPr>
                      <a:r>
                        <a:rPr sz="2300" spc="0" dirty="0">
                          <a:solidFill>
                            <a:srgbClr val="000000">
                              <a:alpha val="100000"/>
                            </a:srgbClr>
                          </a:solidFill>
                          <a:latin typeface="DengXian"/>
                          <a:ea typeface="DengXian"/>
                          <a:cs typeface="DengXian"/>
                        </a:rPr>
                        <a:t>1</a:t>
                      </a:r>
                      <a:endParaRPr lang="DengXian" altLang="DengXian" sz="2300" dirty="0"/>
                    </a:p>
                  </a:txBody>
                  <a:tcPr marL="0" marR="0" marT="0" marB="0" vert="horz">
                    <a:lnL w="12700" cap="flat" cmpd="sng" algn="ctr">
                      <a:solidFill>
                        <a:srgbClr val="003970"/>
                      </a:solidFill>
                      <a:prstDash val="solid"/>
                      <a:round/>
                      <a:headEnd type="none" w="med" len="med"/>
                      <a:tailEnd type="none" w="med" len="med"/>
                    </a:lnL>
                    <a:lnR w="12700" cap="flat" cmpd="sng" algn="ctr">
                      <a:solidFill>
                        <a:srgbClr val="003970"/>
                      </a:solidFill>
                      <a:prstDash val="solid"/>
                      <a:round/>
                      <a:headEnd type="none" w="med" len="med"/>
                      <a:tailEnd type="none" w="med" len="med"/>
                    </a:lnR>
                    <a:lnT w="3175" cap="flat" cmpd="sng" algn="ctr">
                      <a:solidFill>
                        <a:srgbClr val="003970"/>
                      </a:solidFill>
                      <a:prstDash val="solid"/>
                      <a:round/>
                      <a:headEnd type="none" w="med" len="med"/>
                      <a:tailEnd type="none" w="med" len="med"/>
                    </a:lnT>
                    <a:lnB w="3175" cap="flat" cmpd="sng" algn="ctr">
                      <a:solidFill>
                        <a:srgbClr val="003970"/>
                      </a:solidFill>
                      <a:prstDash val="solid"/>
                      <a:round/>
                      <a:headEnd type="none" w="med" len="med"/>
                      <a:tailEnd type="none" w="med" len="med"/>
                    </a:lnB>
                    <a:solidFill>
                      <a:srgbClr val="CBCED5"/>
                    </a:solidFill>
                  </a:tcPr>
                </a:tc>
              </a:tr>
            </a:tbl>
          </a:graphicData>
        </a:graphic>
      </p:graphicFrame>
      <p:pic>
        <p:nvPicPr>
          <p:cNvPr id="362" name="picture 362"/>
          <p:cNvPicPr>
            <a:picLocks noChangeAspect="1"/>
          </p:cNvPicPr>
          <p:nvPr/>
        </p:nvPicPr>
        <p:blipFill>
          <a:blip r:embed="rId2"/>
          <a:stretch>
            <a:fillRect/>
          </a:stretch>
        </p:blipFill>
        <p:spPr>
          <a:xfrm rot="21600000">
            <a:off x="0" y="5804458"/>
            <a:ext cx="1919884" cy="1053541"/>
          </a:xfrm>
          <a:prstGeom prst="rect">
            <a:avLst/>
          </a:prstGeom>
        </p:spPr>
      </p:pic>
      <p:sp>
        <p:nvSpPr>
          <p:cNvPr id="363" name="textbox 363"/>
          <p:cNvSpPr/>
          <p:nvPr/>
        </p:nvSpPr>
        <p:spPr>
          <a:xfrm>
            <a:off x="757262" y="4982705"/>
            <a:ext cx="3598545" cy="880110"/>
          </a:xfrm>
          <a:prstGeom prst="rect">
            <a:avLst/>
          </a:prstGeom>
        </p:spPr>
        <p:txBody>
          <a:bodyPr vert="horz" wrap="square" lIns="0" tIns="0" rIns="0" bIns="0"/>
          <a:lstStyle/>
          <a:p>
            <a:pPr algn="l" rtl="0" eaLnBrk="0">
              <a:lnSpc>
                <a:spcPct val="81193"/>
              </a:lnSpc>
              <a:tabLst/>
            </a:pPr>
            <a:endParaRPr lang="Arial" altLang="Arial" sz="100" dirty="0"/>
          </a:p>
          <a:p>
            <a:pPr marL="12700" algn="l" rtl="0" eaLnBrk="0">
              <a:lnSpc>
                <a:spcPct val="109000"/>
              </a:lnSpc>
              <a:tabLst/>
            </a:pPr>
            <a:r>
              <a:rPr sz="1700" spc="0" dirty="0">
                <a:solidFill>
                  <a:srgbClr val="000000">
                    <a:alpha val="100000"/>
                  </a:srgbClr>
                </a:solidFill>
                <a:latin typeface="DengXian"/>
                <a:ea typeface="DengXian"/>
                <a:cs typeface="DengXian"/>
              </a:rPr>
              <a:t>p</a:t>
            </a:r>
            <a:r>
              <a:rPr sz="1700" spc="50" dirty="0">
                <a:solidFill>
                  <a:srgbClr val="000000">
                    <a:alpha val="100000"/>
                  </a:srgbClr>
                </a:solidFill>
                <a:latin typeface="DengXian"/>
                <a:ea typeface="DengXian"/>
                <a:cs typeface="DengXian"/>
              </a:rPr>
              <a:t>1</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Calibri"/>
                <a:ea typeface="Calibri"/>
                <a:cs typeface="Calibri"/>
              </a:rPr>
              <a:t>=</a:t>
            </a:r>
            <a:r>
              <a:rPr sz="1700" spc="50" dirty="0">
                <a:solidFill>
                  <a:srgbClr val="000000">
                    <a:alpha val="100000"/>
                  </a:srgbClr>
                </a:solidFill>
                <a:latin typeface="Calibri"/>
                <a:ea typeface="Calibri"/>
                <a:cs typeface="Calibri"/>
              </a:rPr>
              <a:t> </a:t>
            </a:r>
            <a:r>
              <a:rPr sz="1700" spc="50" dirty="0">
                <a:solidFill>
                  <a:srgbClr val="000000">
                    <a:alpha val="100000"/>
                  </a:srgbClr>
                </a:solidFill>
                <a:latin typeface="Calibri"/>
                <a:ea typeface="Calibri"/>
                <a:cs typeface="Calibri"/>
              </a:rPr>
              <a:t>(0.5882+0.5714+0.625)/3</a:t>
            </a:r>
            <a:r>
              <a:rPr sz="1700" spc="30" dirty="0">
                <a:solidFill>
                  <a:srgbClr val="000000">
                    <a:alpha val="100000"/>
                  </a:srgbClr>
                </a:solidFill>
                <a:latin typeface="Calibri"/>
                <a:ea typeface="Calibri"/>
                <a:cs typeface="Calibri"/>
              </a:rPr>
              <a:t>=</a:t>
            </a:r>
            <a:r>
              <a:rPr sz="1700" spc="0" dirty="0">
                <a:solidFill>
                  <a:srgbClr val="000000">
                    <a:alpha val="100000"/>
                  </a:srgbClr>
                </a:solidFill>
                <a:latin typeface="Calibri"/>
                <a:ea typeface="Calibri"/>
                <a:cs typeface="Calibri"/>
              </a:rPr>
              <a:t>0.5949</a:t>
            </a:r>
            <a:r>
              <a:rPr sz="1700" spc="0" dirty="0">
                <a:solidFill>
                  <a:srgbClr val="000000">
                    <a:alpha val="100000"/>
                  </a:srgbClr>
                </a:solidFill>
                <a:latin typeface="Calibri"/>
                <a:ea typeface="Calibri"/>
                <a:cs typeface="Calibri"/>
              </a:rPr>
              <a:t> </a:t>
            </a:r>
            <a:r>
              <a:rPr sz="1700" spc="0" dirty="0">
                <a:solidFill>
                  <a:srgbClr val="000000">
                    <a:alpha val="100000"/>
                  </a:srgbClr>
                </a:solidFill>
                <a:latin typeface="DengXian"/>
                <a:ea typeface="DengXian"/>
                <a:cs typeface="DengXian"/>
              </a:rPr>
              <a:t>p</a:t>
            </a:r>
            <a:r>
              <a:rPr sz="1700" spc="50" dirty="0">
                <a:solidFill>
                  <a:srgbClr val="000000">
                    <a:alpha val="100000"/>
                  </a:srgbClr>
                </a:solidFill>
                <a:latin typeface="DengXian"/>
                <a:ea typeface="DengXian"/>
                <a:cs typeface="DengXian"/>
              </a:rPr>
              <a:t>2</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Calibri"/>
                <a:ea typeface="Calibri"/>
                <a:cs typeface="Calibri"/>
              </a:rPr>
              <a:t>=</a:t>
            </a:r>
            <a:r>
              <a:rPr sz="1700" spc="50" dirty="0">
                <a:solidFill>
                  <a:srgbClr val="000000">
                    <a:alpha val="100000"/>
                  </a:srgbClr>
                </a:solidFill>
                <a:latin typeface="Calibri"/>
                <a:ea typeface="Calibri"/>
                <a:cs typeface="Calibri"/>
              </a:rPr>
              <a:t> </a:t>
            </a:r>
            <a:r>
              <a:rPr sz="1700" spc="50" dirty="0">
                <a:solidFill>
                  <a:srgbClr val="000000">
                    <a:alpha val="100000"/>
                  </a:srgbClr>
                </a:solidFill>
                <a:latin typeface="Calibri"/>
                <a:ea typeface="Calibri"/>
                <a:cs typeface="Calibri"/>
              </a:rPr>
              <a:t>(0.2941+0.2857+0.25)/3</a:t>
            </a:r>
            <a:r>
              <a:rPr sz="1700" spc="30" dirty="0">
                <a:solidFill>
                  <a:srgbClr val="000000">
                    <a:alpha val="100000"/>
                  </a:srgbClr>
                </a:solidFill>
                <a:latin typeface="Calibri"/>
                <a:ea typeface="Calibri"/>
                <a:cs typeface="Calibri"/>
              </a:rPr>
              <a:t>=</a:t>
            </a:r>
            <a:r>
              <a:rPr sz="1700" spc="0" dirty="0">
                <a:solidFill>
                  <a:srgbClr val="000000">
                    <a:alpha val="100000"/>
                  </a:srgbClr>
                </a:solidFill>
                <a:latin typeface="Calibri"/>
                <a:ea typeface="Calibri"/>
                <a:cs typeface="Calibri"/>
              </a:rPr>
              <a:t>0.2766</a:t>
            </a:r>
            <a:endParaRPr lang="Calibri" altLang="Calibri" sz="1700" dirty="0"/>
          </a:p>
          <a:p>
            <a:pPr marL="12700" algn="l" rtl="0" eaLnBrk="0">
              <a:lnSpc>
                <a:spcPts val="2284"/>
              </a:lnSpc>
              <a:tabLst/>
            </a:pPr>
            <a:r>
              <a:rPr sz="1700" spc="0" dirty="0">
                <a:solidFill>
                  <a:srgbClr val="000000">
                    <a:alpha val="100000"/>
                  </a:srgbClr>
                </a:solidFill>
                <a:latin typeface="DengXian"/>
                <a:ea typeface="DengXian"/>
                <a:cs typeface="DengXian"/>
              </a:rPr>
              <a:t>p</a:t>
            </a:r>
            <a:r>
              <a:rPr sz="1700" spc="-10" dirty="0">
                <a:solidFill>
                  <a:srgbClr val="000000">
                    <a:alpha val="100000"/>
                  </a:srgbClr>
                </a:solidFill>
                <a:latin typeface="DengXian"/>
                <a:ea typeface="DengXian"/>
                <a:cs typeface="DengXian"/>
              </a:rPr>
              <a:t>3</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Calibri"/>
                <a:ea typeface="Calibri"/>
                <a:cs typeface="Calibri"/>
              </a:rPr>
              <a:t>=</a:t>
            </a:r>
            <a:r>
              <a:rPr sz="1700" spc="-10" dirty="0">
                <a:solidFill>
                  <a:srgbClr val="000000">
                    <a:alpha val="100000"/>
                  </a:srgbClr>
                </a:solidFill>
                <a:latin typeface="Calibri"/>
                <a:ea typeface="Calibri"/>
                <a:cs typeface="Calibri"/>
              </a:rPr>
              <a:t> </a:t>
            </a:r>
            <a:r>
              <a:rPr sz="1700" spc="-10" dirty="0">
                <a:solidFill>
                  <a:srgbClr val="000000">
                    <a:alpha val="100000"/>
                  </a:srgbClr>
                </a:solidFill>
                <a:latin typeface="Calibri"/>
                <a:ea typeface="Calibri"/>
                <a:cs typeface="Calibri"/>
              </a:rPr>
              <a:t>(0.</a:t>
            </a:r>
            <a:r>
              <a:rPr sz="1700" spc="-10" dirty="0">
                <a:solidFill>
                  <a:srgbClr val="000000">
                    <a:alpha val="100000"/>
                  </a:srgbClr>
                </a:solidFill>
                <a:latin typeface="Calibri"/>
                <a:ea typeface="Calibri"/>
                <a:cs typeface="Calibri"/>
              </a:rPr>
              <a:t> </a:t>
            </a:r>
            <a:r>
              <a:rPr sz="1700" spc="-10" dirty="0">
                <a:solidFill>
                  <a:srgbClr val="000000">
                    <a:alpha val="100000"/>
                  </a:srgbClr>
                </a:solidFill>
                <a:latin typeface="Calibri"/>
                <a:ea typeface="Calibri"/>
                <a:cs typeface="Calibri"/>
              </a:rPr>
              <a:t>1177+0.</a:t>
            </a:r>
            <a:r>
              <a:rPr sz="1700" spc="0" dirty="0">
                <a:solidFill>
                  <a:srgbClr val="000000">
                    <a:alpha val="100000"/>
                  </a:srgbClr>
                </a:solidFill>
                <a:latin typeface="Calibri"/>
                <a:ea typeface="Calibri"/>
                <a:cs typeface="Calibri"/>
              </a:rPr>
              <a:t> </a:t>
            </a:r>
            <a:r>
              <a:rPr sz="1700" spc="0" dirty="0">
                <a:solidFill>
                  <a:srgbClr val="000000">
                    <a:alpha val="100000"/>
                  </a:srgbClr>
                </a:solidFill>
                <a:latin typeface="Calibri"/>
                <a:ea typeface="Calibri"/>
                <a:cs typeface="Calibri"/>
              </a:rPr>
              <a:t>1429+0.</a:t>
            </a:r>
            <a:r>
              <a:rPr sz="1700" spc="0" dirty="0">
                <a:solidFill>
                  <a:srgbClr val="000000">
                    <a:alpha val="100000"/>
                  </a:srgbClr>
                </a:solidFill>
                <a:latin typeface="Calibri"/>
                <a:ea typeface="Calibri"/>
                <a:cs typeface="Calibri"/>
              </a:rPr>
              <a:t> </a:t>
            </a:r>
            <a:r>
              <a:rPr sz="1700" spc="0" dirty="0">
                <a:solidFill>
                  <a:srgbClr val="000000">
                    <a:alpha val="100000"/>
                  </a:srgbClr>
                </a:solidFill>
                <a:latin typeface="Calibri"/>
                <a:ea typeface="Calibri"/>
                <a:cs typeface="Calibri"/>
              </a:rPr>
              <a:t>125)/3=0.</a:t>
            </a:r>
            <a:r>
              <a:rPr sz="1700" spc="0" dirty="0">
                <a:solidFill>
                  <a:srgbClr val="000000">
                    <a:alpha val="100000"/>
                  </a:srgbClr>
                </a:solidFill>
                <a:latin typeface="Calibri"/>
                <a:ea typeface="Calibri"/>
                <a:cs typeface="Calibri"/>
              </a:rPr>
              <a:t> </a:t>
            </a:r>
            <a:r>
              <a:rPr sz="1700" spc="0" dirty="0">
                <a:solidFill>
                  <a:srgbClr val="000000">
                    <a:alpha val="100000"/>
                  </a:srgbClr>
                </a:solidFill>
                <a:latin typeface="Calibri"/>
                <a:ea typeface="Calibri"/>
                <a:cs typeface="Calibri"/>
              </a:rPr>
              <a:t>1285</a:t>
            </a:r>
            <a:endParaRPr lang="Calibri" altLang="Calibri" sz="1700" dirty="0"/>
          </a:p>
        </p:txBody>
      </p:sp>
      <p:sp>
        <p:nvSpPr>
          <p:cNvPr id="364" name="textbox 364"/>
          <p:cNvSpPr/>
          <p:nvPr/>
        </p:nvSpPr>
        <p:spPr>
          <a:xfrm>
            <a:off x="1120546" y="1432509"/>
            <a:ext cx="7630794" cy="346075"/>
          </a:xfrm>
          <a:prstGeom prst="rect">
            <a:avLst/>
          </a:prstGeom>
        </p:spPr>
        <p:txBody>
          <a:bodyPr vert="horz" wrap="square" lIns="0" tIns="0" rIns="0" bIns="0"/>
          <a:lstStyle/>
          <a:p>
            <a:pPr algn="l" rtl="0" eaLnBrk="0">
              <a:lnSpc>
                <a:spcPct val="90979"/>
              </a:lnSpc>
              <a:tabLst/>
            </a:pPr>
            <a:endParaRPr lang="Arial" altLang="Arial" sz="100" dirty="0"/>
          </a:p>
          <a:p>
            <a:pPr marL="12700" algn="l" rtl="0" eaLnBrk="0">
              <a:lnSpc>
                <a:spcPct val="91000"/>
              </a:lnSpc>
              <a:tabLst/>
            </a:pPr>
            <a:r>
              <a:rPr sz="2300" b="1" spc="50" dirty="0">
                <a:solidFill>
                  <a:srgbClr val="000000">
                    <a:alpha val="100000"/>
                  </a:srgbClr>
                </a:solidFill>
                <a:latin typeface="Segoe Print"/>
                <a:ea typeface="Segoe Print"/>
                <a:cs typeface="Segoe Print"/>
              </a:rPr>
              <a:t>4.</a:t>
            </a:r>
            <a:r>
              <a:rPr sz="2300" b="1" spc="50" dirty="0">
                <a:solidFill>
                  <a:srgbClr val="000000">
                    <a:alpha val="100000"/>
                  </a:srgbClr>
                </a:solidFill>
                <a:latin typeface="DengXian"/>
                <a:ea typeface="DengXian"/>
                <a:cs typeface="DengXian"/>
              </a:rPr>
              <a:t>计算各层元素对系统目标的合成权重，</a:t>
            </a:r>
            <a:r>
              <a:rPr sz="2300" spc="50" dirty="0">
                <a:solidFill>
                  <a:srgbClr val="000000">
                    <a:alpha val="100000"/>
                  </a:srgbClr>
                </a:solidFill>
                <a:latin typeface="DengXian"/>
                <a:ea typeface="DengXian"/>
                <a:cs typeface="DengXian"/>
              </a:rPr>
              <a:t>  </a:t>
            </a:r>
            <a:r>
              <a:rPr sz="2300" b="1" spc="50" dirty="0">
                <a:solidFill>
                  <a:srgbClr val="000000">
                    <a:alpha val="100000"/>
                  </a:srgbClr>
                </a:solidFill>
                <a:latin typeface="DengXian"/>
                <a:ea typeface="DengXian"/>
                <a:cs typeface="DengXian"/>
              </a:rPr>
              <a:t>进行</a:t>
            </a:r>
            <a:r>
              <a:rPr sz="2300" b="1" spc="20" dirty="0">
                <a:solidFill>
                  <a:srgbClr val="000000">
                    <a:alpha val="100000"/>
                  </a:srgbClr>
                </a:solidFill>
                <a:latin typeface="DengXian"/>
                <a:ea typeface="DengXian"/>
                <a:cs typeface="DengXian"/>
              </a:rPr>
              <a:t>层</a:t>
            </a:r>
            <a:r>
              <a:rPr sz="2300" b="1" spc="0" dirty="0">
                <a:solidFill>
                  <a:srgbClr val="000000">
                    <a:alpha val="100000"/>
                  </a:srgbClr>
                </a:solidFill>
                <a:latin typeface="DengXian"/>
                <a:ea typeface="DengXian"/>
                <a:cs typeface="DengXian"/>
              </a:rPr>
              <a:t>次总排序</a:t>
            </a:r>
            <a:endParaRPr lang="DengXian" altLang="DengXian" sz="2300" dirty="0"/>
          </a:p>
        </p:txBody>
      </p:sp>
      <p:pic>
        <p:nvPicPr>
          <p:cNvPr id="365" name="picture 365"/>
          <p:cNvPicPr>
            <a:picLocks noChangeAspect="1"/>
          </p:cNvPicPr>
          <p:nvPr/>
        </p:nvPicPr>
        <p:blipFill>
          <a:blip r:embed="rId3"/>
          <a:stretch>
            <a:fillRect/>
          </a:stretch>
        </p:blipFill>
        <p:spPr>
          <a:xfrm rot="21600000">
            <a:off x="11027664" y="158495"/>
            <a:ext cx="1042416" cy="944880"/>
          </a:xfrm>
          <a:prstGeom prst="rect">
            <a:avLst/>
          </a:prstGeom>
        </p:spPr>
      </p:pic>
      <p:sp>
        <p:nvSpPr>
          <p:cNvPr id="366" name="textbox 36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367" name="picture 367"/>
          <p:cNvPicPr>
            <a:picLocks noChangeAspect="1"/>
          </p:cNvPicPr>
          <p:nvPr/>
        </p:nvPicPr>
        <p:blipFill>
          <a:blip r:embed="rId4"/>
          <a:stretch>
            <a:fillRect/>
          </a:stretch>
        </p:blipFill>
        <p:spPr>
          <a:xfrm rot="21600000">
            <a:off x="530352" y="408431"/>
            <a:ext cx="774191" cy="690372"/>
          </a:xfrm>
          <a:prstGeom prst="rect">
            <a:avLst/>
          </a:prstGeom>
        </p:spPr>
      </p:pic>
      <p:sp>
        <p:nvSpPr>
          <p:cNvPr id="368" name="textbox 368"/>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层次分析法第四</a:t>
            </a:r>
            <a:r>
              <a:rPr sz="1700" spc="20" dirty="0">
                <a:solidFill>
                  <a:srgbClr val="000000">
                    <a:alpha val="100000"/>
                  </a:srgbClr>
                </a:solidFill>
                <a:latin typeface="SimHei"/>
                <a:ea typeface="SimHei"/>
                <a:cs typeface="SimHei"/>
              </a:rPr>
              <a:t>步</a:t>
            </a:r>
            <a:endParaRPr lang="SimHei" altLang="SimHei" sz="1700" dirty="0"/>
          </a:p>
        </p:txBody>
      </p:sp>
      <p:sp>
        <p:nvSpPr>
          <p:cNvPr id="369" name="textbox 369"/>
          <p:cNvSpPr/>
          <p:nvPr/>
        </p:nvSpPr>
        <p:spPr>
          <a:xfrm>
            <a:off x="1853831" y="2280640"/>
            <a:ext cx="187960"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110" dirty="0">
                <a:solidFill>
                  <a:srgbClr val="000000">
                    <a:alpha val="100000"/>
                  </a:srgbClr>
                </a:solidFill>
                <a:latin typeface="DengXian"/>
                <a:ea typeface="DengXian"/>
                <a:cs typeface="DengXian"/>
              </a:rPr>
              <a:t>p</a:t>
            </a:r>
            <a:endParaRPr lang="DengXian" altLang="DengXian" sz="2300" dirty="0"/>
          </a:p>
        </p:txBody>
      </p:sp>
      <p:sp>
        <p:nvSpPr>
          <p:cNvPr id="370" name="textbox 370"/>
          <p:cNvSpPr/>
          <p:nvPr/>
        </p:nvSpPr>
        <p:spPr>
          <a:xfrm>
            <a:off x="2697111" y="2280640"/>
            <a:ext cx="187960"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110" dirty="0">
                <a:solidFill>
                  <a:srgbClr val="000000">
                    <a:alpha val="100000"/>
                  </a:srgbClr>
                </a:solidFill>
                <a:latin typeface="DengXian"/>
                <a:ea typeface="DengXian"/>
                <a:cs typeface="DengXian"/>
              </a:rPr>
              <a:t>p</a:t>
            </a:r>
            <a:endParaRPr lang="DengXian" altLang="DengXian" sz="2300" dirty="0"/>
          </a:p>
        </p:txBody>
      </p:sp>
      <p:sp>
        <p:nvSpPr>
          <p:cNvPr id="371" name="textbox 371"/>
          <p:cNvSpPr/>
          <p:nvPr/>
        </p:nvSpPr>
        <p:spPr>
          <a:xfrm>
            <a:off x="3540391" y="2280640"/>
            <a:ext cx="187960" cy="3962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918"/>
              </a:lnSpc>
              <a:tabLst/>
            </a:pPr>
            <a:r>
              <a:rPr sz="2300" b="1" spc="-110" dirty="0">
                <a:solidFill>
                  <a:srgbClr val="000000">
                    <a:alpha val="100000"/>
                  </a:srgbClr>
                </a:solidFill>
                <a:latin typeface="DengXian"/>
                <a:ea typeface="DengXian"/>
                <a:cs typeface="DengXian"/>
              </a:rPr>
              <a:t>p</a:t>
            </a:r>
            <a:endParaRPr lang="DengXian" altLang="DengXian" sz="2300" dirty="0"/>
          </a:p>
        </p:txBody>
      </p:sp>
      <p:sp>
        <p:nvSpPr>
          <p:cNvPr id="372" name="textbox 372"/>
          <p:cNvSpPr/>
          <p:nvPr/>
        </p:nvSpPr>
        <p:spPr>
          <a:xfrm>
            <a:off x="1021575" y="3011170"/>
            <a:ext cx="177164"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200" spc="-80" dirty="0">
                <a:solidFill>
                  <a:srgbClr val="000000">
                    <a:alpha val="100000"/>
                  </a:srgbClr>
                </a:solidFill>
                <a:latin typeface="DengXian"/>
                <a:ea typeface="DengXian"/>
                <a:cs typeface="DengXian"/>
              </a:rPr>
              <a:t>p</a:t>
            </a:r>
            <a:endParaRPr lang="DengXian" altLang="DengXian" sz="2200" dirty="0"/>
          </a:p>
        </p:txBody>
      </p:sp>
      <p:sp>
        <p:nvSpPr>
          <p:cNvPr id="373" name="textbox 373"/>
          <p:cNvSpPr/>
          <p:nvPr/>
        </p:nvSpPr>
        <p:spPr>
          <a:xfrm>
            <a:off x="1021575" y="3644265"/>
            <a:ext cx="177164"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200" spc="-80" dirty="0">
                <a:solidFill>
                  <a:srgbClr val="000000">
                    <a:alpha val="100000"/>
                  </a:srgbClr>
                </a:solidFill>
                <a:latin typeface="DengXian"/>
                <a:ea typeface="DengXian"/>
                <a:cs typeface="DengXian"/>
              </a:rPr>
              <a:t>p</a:t>
            </a:r>
            <a:endParaRPr lang="DengXian" altLang="DengXian" sz="2200" dirty="0"/>
          </a:p>
        </p:txBody>
      </p:sp>
      <p:sp>
        <p:nvSpPr>
          <p:cNvPr id="374" name="textbox 374"/>
          <p:cNvSpPr/>
          <p:nvPr/>
        </p:nvSpPr>
        <p:spPr>
          <a:xfrm>
            <a:off x="1021575" y="4277360"/>
            <a:ext cx="177164"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2200" spc="-80" dirty="0">
                <a:solidFill>
                  <a:srgbClr val="000000">
                    <a:alpha val="100000"/>
                  </a:srgbClr>
                </a:solidFill>
                <a:latin typeface="DengXian"/>
                <a:ea typeface="DengXian"/>
                <a:cs typeface="DengXian"/>
              </a:rPr>
              <a:t>p</a:t>
            </a:r>
            <a:endParaRPr lang="DengXian" altLang="DengXian" sz="2200" dirty="0"/>
          </a:p>
        </p:txBody>
      </p:sp>
      <p:sp>
        <p:nvSpPr>
          <p:cNvPr id="375" name="textbox 375"/>
          <p:cNvSpPr/>
          <p:nvPr/>
        </p:nvSpPr>
        <p:spPr>
          <a:xfrm>
            <a:off x="7920171" y="2017089"/>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
        <p:nvSpPr>
          <p:cNvPr id="376" name="textbox 376"/>
          <p:cNvSpPr/>
          <p:nvPr/>
        </p:nvSpPr>
        <p:spPr>
          <a:xfrm>
            <a:off x="9213666" y="2017089"/>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
        <p:nvSpPr>
          <p:cNvPr id="377" name="textbox 377"/>
          <p:cNvSpPr/>
          <p:nvPr/>
        </p:nvSpPr>
        <p:spPr>
          <a:xfrm>
            <a:off x="10507796" y="2017089"/>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 name="table 378"/>
          <p:cNvGraphicFramePr>
            <a:graphicFrameLocks noGrp="1"/>
          </p:cNvGraphicFramePr>
          <p:nvPr/>
        </p:nvGraphicFramePr>
        <p:xfrm>
          <a:off x="4821326" y="1946846"/>
          <a:ext cx="6481445" cy="3101339"/>
        </p:xfrm>
        <a:graphic>
          <a:graphicData uri="http://schemas.openxmlformats.org/drawingml/2006/table">
            <a:tbl>
              <a:tblPr/>
              <a:tblGrid>
                <a:gridCol w="1299845"/>
                <a:gridCol w="1294130"/>
                <a:gridCol w="1293494"/>
                <a:gridCol w="1294130"/>
                <a:gridCol w="1299844"/>
              </a:tblGrid>
              <a:tr h="521334">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7000"/>
                        </a:lnSpc>
                        <a:tabLst/>
                      </a:pPr>
                      <a:endParaRPr lang="Arial" altLang="Arial" sz="800" dirty="0"/>
                    </a:p>
                    <a:p>
                      <a:pPr marL="143393" algn="l" rtl="0" eaLnBrk="0">
                        <a:lnSpc>
                          <a:spcPct val="86000"/>
                        </a:lnSpc>
                        <a:spcBef>
                          <a:spcPts val="7"/>
                        </a:spcBef>
                        <a:tabLst/>
                      </a:pPr>
                      <a:r>
                        <a:rPr sz="2000" b="1" spc="-10" dirty="0">
                          <a:solidFill>
                            <a:srgbClr val="FFFFFF">
                              <a:alpha val="100000"/>
                            </a:srgbClr>
                          </a:solidFill>
                          <a:latin typeface="DengXian"/>
                          <a:ea typeface="DengXian"/>
                          <a:cs typeface="DengXian"/>
                        </a:rPr>
                        <a:t>指标权</a:t>
                      </a:r>
                      <a:r>
                        <a:rPr sz="2000" b="1" spc="0" dirty="0">
                          <a:solidFill>
                            <a:srgbClr val="FFFFFF">
                              <a:alpha val="100000"/>
                            </a:srgbClr>
                          </a:solidFill>
                          <a:latin typeface="DengXian"/>
                          <a:ea typeface="DengXian"/>
                          <a:cs typeface="DengXian"/>
                        </a:rPr>
                        <a:t>重</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8000"/>
                        </a:lnSpc>
                        <a:tabLst/>
                      </a:pPr>
                      <a:endParaRPr lang="Arial" altLang="Arial" sz="1000" dirty="0"/>
                    </a:p>
                    <a:p>
                      <a:pPr marL="670604" algn="l" rtl="0" eaLnBrk="0">
                        <a:lnSpc>
                          <a:spcPct val="75000"/>
                        </a:lnSpc>
                        <a:spcBef>
                          <a:spcPts val="2"/>
                        </a:spcBef>
                        <a:tabLst/>
                      </a:pPr>
                      <a:r>
                        <a:rPr sz="2000" b="1" spc="0" dirty="0">
                          <a:solidFill>
                            <a:srgbClr val="FFFFFF">
                              <a:alpha val="100000"/>
                            </a:srgbClr>
                          </a:solidFill>
                          <a:latin typeface="DengXian"/>
                          <a:ea typeface="DengXian"/>
                          <a:cs typeface="DengXian"/>
                        </a:rPr>
                        <a:t>1</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6000"/>
                        </a:lnSpc>
                        <a:tabLst/>
                      </a:pPr>
                      <a:endParaRPr lang="Arial" altLang="Arial" sz="1000" dirty="0"/>
                    </a:p>
                    <a:p>
                      <a:pPr marL="664238" algn="l" rtl="0" eaLnBrk="0">
                        <a:lnSpc>
                          <a:spcPct val="76000"/>
                        </a:lnSpc>
                        <a:spcBef>
                          <a:spcPts val="2"/>
                        </a:spcBef>
                        <a:tabLst/>
                      </a:pPr>
                      <a:r>
                        <a:rPr sz="2000" b="1" spc="0" dirty="0">
                          <a:solidFill>
                            <a:srgbClr val="FFFFFF">
                              <a:alpha val="100000"/>
                            </a:srgbClr>
                          </a:solidFill>
                          <a:latin typeface="DengXian"/>
                          <a:ea typeface="DengXian"/>
                          <a:cs typeface="DengXian"/>
                        </a:rPr>
                        <a:t>2</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6000"/>
                        </a:lnSpc>
                        <a:tabLst/>
                      </a:pPr>
                      <a:endParaRPr lang="Arial" altLang="Arial" sz="1000" dirty="0"/>
                    </a:p>
                    <a:p>
                      <a:pPr marL="661437" algn="l" rtl="0" eaLnBrk="0">
                        <a:lnSpc>
                          <a:spcPct val="76000"/>
                        </a:lnSpc>
                        <a:spcBef>
                          <a:spcPts val="2"/>
                        </a:spcBef>
                        <a:tabLst/>
                      </a:pPr>
                      <a:r>
                        <a:rPr sz="2000" b="1" spc="0" dirty="0">
                          <a:solidFill>
                            <a:srgbClr val="FFFFFF">
                              <a:alpha val="100000"/>
                            </a:srgbClr>
                          </a:solidFill>
                          <a:latin typeface="DengXian"/>
                          <a:ea typeface="DengXian"/>
                          <a:cs typeface="DengXian"/>
                        </a:rPr>
                        <a:t>3</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r>
              <a:tr h="514350">
                <a:tc>
                  <a:txBody>
                    <a:bodyPr/>
                    <a:lstStyle/>
                    <a:p>
                      <a:pPr algn="l" rtl="0" eaLnBrk="0">
                        <a:lnSpc>
                          <a:spcPct val="105000"/>
                        </a:lnSpc>
                        <a:tabLst/>
                      </a:pPr>
                      <a:endParaRPr lang="Arial" altLang="Arial" sz="800" dirty="0"/>
                    </a:p>
                    <a:p>
                      <a:pPr marL="413548" algn="l" rtl="0" eaLnBrk="0">
                        <a:lnSpc>
                          <a:spcPct val="85000"/>
                        </a:lnSpc>
                        <a:spcBef>
                          <a:spcPts val="1"/>
                        </a:spcBef>
                        <a:tabLst/>
                      </a:pPr>
                      <a:r>
                        <a:rPr sz="2000" spc="-60" dirty="0">
                          <a:solidFill>
                            <a:srgbClr val="000000">
                              <a:alpha val="100000"/>
                            </a:srgbClr>
                          </a:solidFill>
                          <a:latin typeface="DengXian"/>
                          <a:ea typeface="DengXian"/>
                          <a:cs typeface="DengXian"/>
                        </a:rPr>
                        <a:t>景色</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0.26</a:t>
                      </a:r>
                      <a:r>
                        <a:rPr sz="2000" spc="-10" dirty="0">
                          <a:solidFill>
                            <a:srgbClr val="000000">
                              <a:alpha val="100000"/>
                            </a:srgbClr>
                          </a:solidFill>
                          <a:latin typeface="DengXian"/>
                          <a:ea typeface="DengXian"/>
                          <a:cs typeface="DengXian"/>
                        </a:rPr>
                        <a:t>3</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0.59</a:t>
                      </a:r>
                      <a:r>
                        <a:rPr sz="2000" spc="-10" dirty="0">
                          <a:solidFill>
                            <a:srgbClr val="000000">
                              <a:alpha val="100000"/>
                            </a:srgbClr>
                          </a:solidFill>
                          <a:latin typeface="DengXian"/>
                          <a:ea typeface="DengXian"/>
                          <a:cs typeface="DengXian"/>
                        </a:rPr>
                        <a:t>5</a:t>
                      </a:r>
                      <a:r>
                        <a:rPr sz="2000" spc="0" dirty="0">
                          <a:solidFill>
                            <a:srgbClr val="000000">
                              <a:alpha val="100000"/>
                            </a:srgbClr>
                          </a:solidFill>
                          <a:latin typeface="DengXian"/>
                          <a:ea typeface="DengXian"/>
                          <a:cs typeface="DengXian"/>
                        </a:rPr>
                        <a:t>4</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0.27</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0.12</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5</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514984">
                <a:tc>
                  <a:txBody>
                    <a:bodyPr/>
                    <a:lstStyle/>
                    <a:p>
                      <a:pPr algn="l" rtl="0" eaLnBrk="0">
                        <a:lnSpc>
                          <a:spcPct val="100000"/>
                        </a:lnSpc>
                        <a:tabLst/>
                      </a:pPr>
                      <a:endParaRPr lang="Arial" altLang="Arial" sz="800" dirty="0"/>
                    </a:p>
                    <a:p>
                      <a:pPr marL="413294" algn="l" rtl="0" eaLnBrk="0">
                        <a:lnSpc>
                          <a:spcPct val="87000"/>
                        </a:lnSpc>
                        <a:spcBef>
                          <a:spcPts val="1"/>
                        </a:spcBef>
                        <a:tabLst/>
                      </a:pPr>
                      <a:r>
                        <a:rPr sz="2000" spc="-60" dirty="0">
                          <a:solidFill>
                            <a:srgbClr val="000000">
                              <a:alpha val="100000"/>
                            </a:srgbClr>
                          </a:solidFill>
                          <a:latin typeface="DengXian"/>
                          <a:ea typeface="DengXian"/>
                          <a:cs typeface="DengXian"/>
                        </a:rPr>
                        <a:t>费</a:t>
                      </a:r>
                      <a:r>
                        <a:rPr sz="2000" spc="-50" dirty="0">
                          <a:solidFill>
                            <a:srgbClr val="000000">
                              <a:alpha val="100000"/>
                            </a:srgbClr>
                          </a:solidFill>
                          <a:latin typeface="DengXian"/>
                          <a:ea typeface="DengXian"/>
                          <a:cs typeface="DengXian"/>
                        </a:rPr>
                        <a:t>用</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0.47</a:t>
                      </a:r>
                      <a:r>
                        <a:rPr sz="2000" spc="-10" dirty="0">
                          <a:solidFill>
                            <a:srgbClr val="000000">
                              <a:alpha val="100000"/>
                            </a:srgbClr>
                          </a:solidFill>
                          <a:latin typeface="DengXian"/>
                          <a:ea typeface="DengXian"/>
                          <a:cs typeface="DengXian"/>
                        </a:rPr>
                        <a:t>5</a:t>
                      </a:r>
                      <a:r>
                        <a:rPr sz="2000" spc="0" dirty="0">
                          <a:solidFill>
                            <a:srgbClr val="000000">
                              <a:alpha val="100000"/>
                            </a:srgbClr>
                          </a:solidFill>
                          <a:latin typeface="DengXian"/>
                          <a:ea typeface="DengXian"/>
                          <a:cs typeface="DengXian"/>
                        </a:rPr>
                        <a:t>8</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514984">
                <a:tc>
                  <a:txBody>
                    <a:bodyPr/>
                    <a:lstStyle/>
                    <a:p>
                      <a:pPr algn="l" rtl="0" eaLnBrk="0">
                        <a:lnSpc>
                          <a:spcPct val="102000"/>
                        </a:lnSpc>
                        <a:tabLst/>
                      </a:pPr>
                      <a:endParaRPr lang="Arial" altLang="Arial" sz="800" dirty="0"/>
                    </a:p>
                    <a:p>
                      <a:pPr marL="412020" algn="l" rtl="0" eaLnBrk="0">
                        <a:lnSpc>
                          <a:spcPct val="86000"/>
                        </a:lnSpc>
                        <a:spcBef>
                          <a:spcPts val="5"/>
                        </a:spcBef>
                        <a:tabLst/>
                      </a:pPr>
                      <a:r>
                        <a:rPr sz="2000" spc="-50" dirty="0">
                          <a:solidFill>
                            <a:srgbClr val="000000">
                              <a:alpha val="100000"/>
                            </a:srgbClr>
                          </a:solidFill>
                          <a:latin typeface="DengXian"/>
                          <a:ea typeface="DengXian"/>
                          <a:cs typeface="DengXian"/>
                        </a:rPr>
                        <a:t>居住</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0.05</a:t>
                      </a:r>
                      <a:r>
                        <a:rPr sz="2000" spc="-10" dirty="0">
                          <a:solidFill>
                            <a:srgbClr val="000000">
                              <a:alpha val="100000"/>
                            </a:srgbClr>
                          </a:solidFill>
                          <a:latin typeface="DengXian"/>
                          <a:ea typeface="DengXian"/>
                          <a:cs typeface="DengXian"/>
                        </a:rPr>
                        <a:t>3</a:t>
                      </a:r>
                      <a:r>
                        <a:rPr sz="2000" spc="0" dirty="0">
                          <a:solidFill>
                            <a:srgbClr val="000000">
                              <a:alpha val="100000"/>
                            </a:srgbClr>
                          </a:solidFill>
                          <a:latin typeface="DengXian"/>
                          <a:ea typeface="DengXian"/>
                          <a:cs typeface="DengXian"/>
                        </a:rPr>
                        <a:t>8</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514350">
                <a:tc>
                  <a:txBody>
                    <a:bodyPr/>
                    <a:lstStyle/>
                    <a:p>
                      <a:pPr algn="l" rtl="0" eaLnBrk="0">
                        <a:lnSpc>
                          <a:spcPct val="100000"/>
                        </a:lnSpc>
                        <a:tabLst/>
                      </a:pPr>
                      <a:endParaRPr lang="Arial" altLang="Arial" sz="800" dirty="0"/>
                    </a:p>
                    <a:p>
                      <a:pPr marL="405400" algn="l" rtl="0" eaLnBrk="0">
                        <a:lnSpc>
                          <a:spcPct val="87000"/>
                        </a:lnSpc>
                        <a:spcBef>
                          <a:spcPts val="1"/>
                        </a:spcBef>
                        <a:tabLst/>
                      </a:pPr>
                      <a:r>
                        <a:rPr sz="2000" spc="-30" dirty="0">
                          <a:solidFill>
                            <a:srgbClr val="000000">
                              <a:alpha val="100000"/>
                            </a:srgbClr>
                          </a:solidFill>
                          <a:latin typeface="DengXian"/>
                          <a:ea typeface="DengXian"/>
                          <a:cs typeface="DengXian"/>
                        </a:rPr>
                        <a:t>饮</a:t>
                      </a:r>
                      <a:r>
                        <a:rPr sz="2000" spc="-20" dirty="0">
                          <a:solidFill>
                            <a:srgbClr val="000000">
                              <a:alpha val="100000"/>
                            </a:srgbClr>
                          </a:solidFill>
                          <a:latin typeface="DengXian"/>
                          <a:ea typeface="DengXian"/>
                          <a:cs typeface="DengXian"/>
                        </a:rPr>
                        <a:t>食</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0.09</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1</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521334">
                <a:tc>
                  <a:txBody>
                    <a:bodyPr/>
                    <a:lstStyle/>
                    <a:p>
                      <a:pPr algn="l" rtl="0" eaLnBrk="0">
                        <a:lnSpc>
                          <a:spcPct val="102000"/>
                        </a:lnSpc>
                        <a:tabLst/>
                      </a:pPr>
                      <a:endParaRPr lang="Arial" altLang="Arial" sz="800" dirty="0"/>
                    </a:p>
                    <a:p>
                      <a:pPr marL="413294" algn="l" rtl="0" eaLnBrk="0">
                        <a:lnSpc>
                          <a:spcPct val="86000"/>
                        </a:lnSpc>
                        <a:spcBef>
                          <a:spcPts val="6"/>
                        </a:spcBef>
                        <a:tabLst/>
                      </a:pPr>
                      <a:r>
                        <a:rPr sz="2000" spc="-60" dirty="0">
                          <a:solidFill>
                            <a:srgbClr val="000000">
                              <a:alpha val="100000"/>
                            </a:srgbClr>
                          </a:solidFill>
                          <a:latin typeface="DengXian"/>
                          <a:ea typeface="DengXian"/>
                          <a:cs typeface="DengXian"/>
                        </a:rPr>
                        <a:t>交</a:t>
                      </a:r>
                      <a:r>
                        <a:rPr sz="2000" spc="-50" dirty="0">
                          <a:solidFill>
                            <a:srgbClr val="000000">
                              <a:alpha val="100000"/>
                            </a:srgbClr>
                          </a:solidFill>
                          <a:latin typeface="DengXian"/>
                          <a:ea typeface="DengXian"/>
                          <a:cs typeface="DengXian"/>
                        </a:rPr>
                        <a:t>通</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0.10</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bl>
          </a:graphicData>
        </a:graphic>
      </p:graphicFrame>
      <p:pic>
        <p:nvPicPr>
          <p:cNvPr id="379" name="picture 379"/>
          <p:cNvPicPr>
            <a:picLocks noChangeAspect="1"/>
          </p:cNvPicPr>
          <p:nvPr/>
        </p:nvPicPr>
        <p:blipFill>
          <a:blip r:embed="rId2"/>
          <a:stretch>
            <a:fillRect/>
          </a:stretch>
        </p:blipFill>
        <p:spPr>
          <a:xfrm rot="21600000">
            <a:off x="661416" y="1949195"/>
            <a:ext cx="3429000" cy="2659379"/>
          </a:xfrm>
          <a:prstGeom prst="rect">
            <a:avLst/>
          </a:prstGeom>
        </p:spPr>
      </p:pic>
      <p:sp>
        <p:nvSpPr>
          <p:cNvPr id="380" name="textbox 380"/>
          <p:cNvSpPr/>
          <p:nvPr/>
        </p:nvSpPr>
        <p:spPr>
          <a:xfrm>
            <a:off x="1120546" y="1432509"/>
            <a:ext cx="7630794" cy="346075"/>
          </a:xfrm>
          <a:prstGeom prst="rect">
            <a:avLst/>
          </a:prstGeom>
        </p:spPr>
        <p:txBody>
          <a:bodyPr vert="horz" wrap="square" lIns="0" tIns="0" rIns="0" bIns="0"/>
          <a:lstStyle/>
          <a:p>
            <a:pPr algn="l" rtl="0" eaLnBrk="0">
              <a:lnSpc>
                <a:spcPct val="90979"/>
              </a:lnSpc>
              <a:tabLst/>
            </a:pPr>
            <a:endParaRPr lang="Arial" altLang="Arial" sz="100" dirty="0"/>
          </a:p>
          <a:p>
            <a:pPr marL="12700" algn="l" rtl="0" eaLnBrk="0">
              <a:lnSpc>
                <a:spcPct val="91000"/>
              </a:lnSpc>
              <a:tabLst/>
            </a:pPr>
            <a:r>
              <a:rPr sz="2300" b="1" spc="50" dirty="0">
                <a:solidFill>
                  <a:srgbClr val="000000">
                    <a:alpha val="100000"/>
                  </a:srgbClr>
                </a:solidFill>
                <a:latin typeface="Segoe Print"/>
                <a:ea typeface="Segoe Print"/>
                <a:cs typeface="Segoe Print"/>
              </a:rPr>
              <a:t>4.</a:t>
            </a:r>
            <a:r>
              <a:rPr sz="2300" b="1" spc="50" dirty="0">
                <a:solidFill>
                  <a:srgbClr val="000000">
                    <a:alpha val="100000"/>
                  </a:srgbClr>
                </a:solidFill>
                <a:latin typeface="DengXian"/>
                <a:ea typeface="DengXian"/>
                <a:cs typeface="DengXian"/>
              </a:rPr>
              <a:t>计算各层元素对系统目标的合成权重，</a:t>
            </a:r>
            <a:r>
              <a:rPr sz="2300" spc="50" dirty="0">
                <a:solidFill>
                  <a:srgbClr val="000000">
                    <a:alpha val="100000"/>
                  </a:srgbClr>
                </a:solidFill>
                <a:latin typeface="DengXian"/>
                <a:ea typeface="DengXian"/>
                <a:cs typeface="DengXian"/>
              </a:rPr>
              <a:t>  </a:t>
            </a:r>
            <a:r>
              <a:rPr sz="2300" b="1" spc="50" dirty="0">
                <a:solidFill>
                  <a:srgbClr val="000000">
                    <a:alpha val="100000"/>
                  </a:srgbClr>
                </a:solidFill>
                <a:latin typeface="DengXian"/>
                <a:ea typeface="DengXian"/>
                <a:cs typeface="DengXian"/>
              </a:rPr>
              <a:t>进行</a:t>
            </a:r>
            <a:r>
              <a:rPr sz="2300" b="1" spc="20" dirty="0">
                <a:solidFill>
                  <a:srgbClr val="000000">
                    <a:alpha val="100000"/>
                  </a:srgbClr>
                </a:solidFill>
                <a:latin typeface="DengXian"/>
                <a:ea typeface="DengXian"/>
                <a:cs typeface="DengXian"/>
              </a:rPr>
              <a:t>层</a:t>
            </a:r>
            <a:r>
              <a:rPr sz="2300" b="1" spc="0" dirty="0">
                <a:solidFill>
                  <a:srgbClr val="000000">
                    <a:alpha val="100000"/>
                  </a:srgbClr>
                </a:solidFill>
                <a:latin typeface="DengXian"/>
                <a:ea typeface="DengXian"/>
                <a:cs typeface="DengXian"/>
              </a:rPr>
              <a:t>次总排序</a:t>
            </a:r>
            <a:endParaRPr lang="DengXian" altLang="DengXian" sz="2300" dirty="0"/>
          </a:p>
        </p:txBody>
      </p:sp>
      <p:pic>
        <p:nvPicPr>
          <p:cNvPr id="381" name="picture 381"/>
          <p:cNvPicPr>
            <a:picLocks noChangeAspect="1"/>
          </p:cNvPicPr>
          <p:nvPr/>
        </p:nvPicPr>
        <p:blipFill>
          <a:blip r:embed="rId3"/>
          <a:stretch>
            <a:fillRect/>
          </a:stretch>
        </p:blipFill>
        <p:spPr>
          <a:xfrm rot="21600000">
            <a:off x="0" y="5804458"/>
            <a:ext cx="1919884" cy="1053541"/>
          </a:xfrm>
          <a:prstGeom prst="rect">
            <a:avLst/>
          </a:prstGeom>
        </p:spPr>
      </p:pic>
      <p:pic>
        <p:nvPicPr>
          <p:cNvPr id="382" name="picture 382"/>
          <p:cNvPicPr>
            <a:picLocks noChangeAspect="1"/>
          </p:cNvPicPr>
          <p:nvPr/>
        </p:nvPicPr>
        <p:blipFill>
          <a:blip r:embed="rId4"/>
          <a:stretch>
            <a:fillRect/>
          </a:stretch>
        </p:blipFill>
        <p:spPr>
          <a:xfrm rot="21600000">
            <a:off x="11027664" y="158495"/>
            <a:ext cx="1042416" cy="944880"/>
          </a:xfrm>
          <a:prstGeom prst="rect">
            <a:avLst/>
          </a:prstGeom>
        </p:spPr>
      </p:pic>
      <p:sp>
        <p:nvSpPr>
          <p:cNvPr id="383" name="textbox 383"/>
          <p:cNvSpPr/>
          <p:nvPr/>
        </p:nvSpPr>
        <p:spPr>
          <a:xfrm>
            <a:off x="751547" y="4732870"/>
            <a:ext cx="1276350" cy="805180"/>
          </a:xfrm>
          <a:prstGeom prst="rect">
            <a:avLst/>
          </a:prstGeom>
        </p:spPr>
        <p:txBody>
          <a:bodyPr vert="horz" wrap="square" lIns="0" tIns="0" rIns="0" bIns="0"/>
          <a:lstStyle/>
          <a:p>
            <a:pPr algn="l" rtl="0" eaLnBrk="0">
              <a:lnSpc>
                <a:spcPct val="98581"/>
              </a:lnSpc>
              <a:tabLst/>
            </a:pPr>
            <a:endParaRPr lang="Arial" altLang="Arial" sz="100" dirty="0"/>
          </a:p>
          <a:p>
            <a:pPr marL="12700" indent="1371" algn="l" rtl="0" eaLnBrk="0">
              <a:lnSpc>
                <a:spcPct val="100000"/>
              </a:lnSpc>
              <a:tabLst/>
            </a:pPr>
            <a:r>
              <a:rPr sz="1700" spc="60" dirty="0">
                <a:solidFill>
                  <a:srgbClr val="000000">
                    <a:alpha val="100000"/>
                  </a:srgbClr>
                </a:solidFill>
                <a:latin typeface="DengXian"/>
                <a:ea typeface="DengXian"/>
                <a:cs typeface="DengXian"/>
              </a:rPr>
              <a:t>景色=0.26</a:t>
            </a:r>
            <a:r>
              <a:rPr sz="1700" spc="30" dirty="0">
                <a:solidFill>
                  <a:srgbClr val="000000">
                    <a:alpha val="100000"/>
                  </a:srgbClr>
                </a:solidFill>
                <a:latin typeface="DengXian"/>
                <a:ea typeface="DengXian"/>
                <a:cs typeface="DengXian"/>
              </a:rPr>
              <a:t>3</a:t>
            </a:r>
            <a:r>
              <a:rPr sz="1700" spc="0" dirty="0">
                <a:solidFill>
                  <a:srgbClr val="000000">
                    <a:alpha val="100000"/>
                  </a:srgbClr>
                </a:solidFill>
                <a:latin typeface="DengXian"/>
                <a:ea typeface="DengXian"/>
                <a:cs typeface="DengXian"/>
              </a:rPr>
              <a:t>6</a:t>
            </a:r>
            <a:r>
              <a:rPr sz="1700" spc="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居住=0.05</a:t>
            </a:r>
            <a:r>
              <a:rPr sz="1700" spc="40" dirty="0">
                <a:solidFill>
                  <a:srgbClr val="000000">
                    <a:alpha val="100000"/>
                  </a:srgbClr>
                </a:solidFill>
                <a:latin typeface="DengXian"/>
                <a:ea typeface="DengXian"/>
                <a:cs typeface="DengXian"/>
              </a:rPr>
              <a:t>3</a:t>
            </a:r>
            <a:r>
              <a:rPr sz="1700" spc="0" dirty="0">
                <a:solidFill>
                  <a:srgbClr val="000000">
                    <a:alpha val="100000"/>
                  </a:srgbClr>
                </a:solidFill>
                <a:latin typeface="DengXian"/>
                <a:ea typeface="DengXian"/>
                <a:cs typeface="DengXian"/>
              </a:rPr>
              <a:t>8</a:t>
            </a:r>
            <a:r>
              <a:rPr sz="1700" spc="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交通=0.10</a:t>
            </a:r>
            <a:r>
              <a:rPr sz="1700" spc="40" dirty="0">
                <a:solidFill>
                  <a:srgbClr val="000000">
                    <a:alpha val="100000"/>
                  </a:srgbClr>
                </a:solidFill>
                <a:latin typeface="DengXian"/>
                <a:ea typeface="DengXian"/>
                <a:cs typeface="DengXian"/>
              </a:rPr>
              <a:t>8</a:t>
            </a:r>
            <a:r>
              <a:rPr sz="1700" spc="0" dirty="0">
                <a:solidFill>
                  <a:srgbClr val="000000">
                    <a:alpha val="100000"/>
                  </a:srgbClr>
                </a:solidFill>
                <a:latin typeface="DengXian"/>
                <a:ea typeface="DengXian"/>
                <a:cs typeface="DengXian"/>
              </a:rPr>
              <a:t>7</a:t>
            </a:r>
            <a:endParaRPr lang="DengXian" altLang="DengXian" sz="1700" dirty="0"/>
          </a:p>
        </p:txBody>
      </p:sp>
      <p:sp>
        <p:nvSpPr>
          <p:cNvPr id="384" name="textbox 384"/>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385" name="textbox 385"/>
          <p:cNvSpPr/>
          <p:nvPr/>
        </p:nvSpPr>
        <p:spPr>
          <a:xfrm>
            <a:off x="2134349" y="4726927"/>
            <a:ext cx="1282064" cy="537209"/>
          </a:xfrm>
          <a:prstGeom prst="rect">
            <a:avLst/>
          </a:prstGeom>
        </p:spPr>
        <p:txBody>
          <a:bodyPr vert="horz" wrap="square" lIns="0" tIns="0" rIns="0" bIns="0"/>
          <a:lstStyle/>
          <a:p>
            <a:pPr algn="l" rtl="0" eaLnBrk="0">
              <a:lnSpc>
                <a:spcPct val="72124"/>
              </a:lnSpc>
              <a:tabLst/>
            </a:pPr>
            <a:endParaRPr lang="Arial" altLang="Arial" sz="100" dirty="0"/>
          </a:p>
          <a:p>
            <a:pPr marL="12700" indent="4572" algn="l" rtl="0" eaLnBrk="0">
              <a:lnSpc>
                <a:spcPct val="99000"/>
              </a:lnSpc>
              <a:tabLst/>
            </a:pPr>
            <a:r>
              <a:rPr sz="1700" spc="60" dirty="0">
                <a:solidFill>
                  <a:srgbClr val="000000">
                    <a:alpha val="100000"/>
                  </a:srgbClr>
                </a:solidFill>
                <a:latin typeface="DengXian"/>
                <a:ea typeface="DengXian"/>
                <a:cs typeface="DengXian"/>
              </a:rPr>
              <a:t>花费=0.47</a:t>
            </a:r>
            <a:r>
              <a:rPr sz="1700" spc="50" dirty="0">
                <a:solidFill>
                  <a:srgbClr val="000000">
                    <a:alpha val="100000"/>
                  </a:srgbClr>
                </a:solidFill>
                <a:latin typeface="DengXian"/>
                <a:ea typeface="DengXian"/>
                <a:cs typeface="DengXian"/>
              </a:rPr>
              <a:t>5</a:t>
            </a:r>
            <a:r>
              <a:rPr sz="1700" spc="0" dirty="0">
                <a:solidFill>
                  <a:srgbClr val="000000">
                    <a:alpha val="100000"/>
                  </a:srgbClr>
                </a:solidFill>
                <a:latin typeface="DengXian"/>
                <a:ea typeface="DengXian"/>
                <a:cs typeface="DengXian"/>
              </a:rPr>
              <a:t>8</a:t>
            </a:r>
            <a:r>
              <a:rPr sz="1700" spc="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饮食=0.098</a:t>
            </a:r>
            <a:r>
              <a:rPr sz="1700" spc="30" dirty="0">
                <a:solidFill>
                  <a:srgbClr val="000000">
                    <a:alpha val="100000"/>
                  </a:srgbClr>
                </a:solidFill>
                <a:latin typeface="DengXian"/>
                <a:ea typeface="DengXian"/>
                <a:cs typeface="DengXian"/>
              </a:rPr>
              <a:t>1</a:t>
            </a:r>
            <a:endParaRPr lang="DengXian" altLang="DengXian" sz="1700" dirty="0"/>
          </a:p>
        </p:txBody>
      </p:sp>
      <p:pic>
        <p:nvPicPr>
          <p:cNvPr id="386" name="picture 386"/>
          <p:cNvPicPr>
            <a:picLocks noChangeAspect="1"/>
          </p:cNvPicPr>
          <p:nvPr/>
        </p:nvPicPr>
        <p:blipFill>
          <a:blip r:embed="rId5"/>
          <a:stretch>
            <a:fillRect/>
          </a:stretch>
        </p:blipFill>
        <p:spPr>
          <a:xfrm rot="21600000">
            <a:off x="530352" y="408431"/>
            <a:ext cx="774191" cy="690372"/>
          </a:xfrm>
          <a:prstGeom prst="rect">
            <a:avLst/>
          </a:prstGeom>
        </p:spPr>
      </p:pic>
      <p:sp>
        <p:nvSpPr>
          <p:cNvPr id="387" name="textbox 387"/>
          <p:cNvSpPr/>
          <p:nvPr/>
        </p:nvSpPr>
        <p:spPr>
          <a:xfrm>
            <a:off x="1228521" y="621042"/>
            <a:ext cx="18446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100" dirty="0">
                <a:solidFill>
                  <a:srgbClr val="000000">
                    <a:alpha val="100000"/>
                  </a:srgbClr>
                </a:solidFill>
                <a:latin typeface="SimHei"/>
                <a:ea typeface="SimHei"/>
                <a:cs typeface="SimHei"/>
              </a:rPr>
              <a:t>层次分析法第四</a:t>
            </a:r>
            <a:r>
              <a:rPr sz="1700" spc="20" dirty="0">
                <a:solidFill>
                  <a:srgbClr val="000000">
                    <a:alpha val="100000"/>
                  </a:srgbClr>
                </a:solidFill>
                <a:latin typeface="SimHei"/>
                <a:ea typeface="SimHei"/>
                <a:cs typeface="SimHei"/>
              </a:rPr>
              <a:t>步</a:t>
            </a:r>
            <a:endParaRPr lang="SimHei" altLang="SimHei" sz="1700" dirty="0"/>
          </a:p>
        </p:txBody>
      </p:sp>
      <p:sp>
        <p:nvSpPr>
          <p:cNvPr id="388" name="textbox 388"/>
          <p:cNvSpPr/>
          <p:nvPr/>
        </p:nvSpPr>
        <p:spPr>
          <a:xfrm>
            <a:off x="7920171" y="2017089"/>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
        <p:nvSpPr>
          <p:cNvPr id="389" name="textbox 389"/>
          <p:cNvSpPr/>
          <p:nvPr/>
        </p:nvSpPr>
        <p:spPr>
          <a:xfrm>
            <a:off x="9213666" y="2017089"/>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
        <p:nvSpPr>
          <p:cNvPr id="390" name="textbox 390"/>
          <p:cNvSpPr/>
          <p:nvPr/>
        </p:nvSpPr>
        <p:spPr>
          <a:xfrm>
            <a:off x="10507796" y="2017089"/>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 name="table 391"/>
          <p:cNvGraphicFramePr>
            <a:graphicFrameLocks noGrp="1"/>
          </p:cNvGraphicFramePr>
          <p:nvPr/>
        </p:nvGraphicFramePr>
        <p:xfrm>
          <a:off x="2620734" y="1662620"/>
          <a:ext cx="6481445" cy="3101340"/>
        </p:xfrm>
        <a:graphic>
          <a:graphicData uri="http://schemas.openxmlformats.org/drawingml/2006/table">
            <a:tbl>
              <a:tblPr/>
              <a:tblGrid>
                <a:gridCol w="1299845"/>
                <a:gridCol w="1294130"/>
                <a:gridCol w="1293494"/>
                <a:gridCol w="1294130"/>
                <a:gridCol w="1299844"/>
              </a:tblGrid>
              <a:tr h="521334">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7000"/>
                        </a:lnSpc>
                        <a:tabLst/>
                      </a:pPr>
                      <a:endParaRPr lang="Arial" altLang="Arial" sz="800" dirty="0"/>
                    </a:p>
                    <a:p>
                      <a:pPr marL="143393" algn="l" rtl="0" eaLnBrk="0">
                        <a:lnSpc>
                          <a:spcPct val="86000"/>
                        </a:lnSpc>
                        <a:spcBef>
                          <a:spcPts val="7"/>
                        </a:spcBef>
                        <a:tabLst/>
                      </a:pPr>
                      <a:r>
                        <a:rPr sz="2000" b="1" spc="-10" dirty="0">
                          <a:solidFill>
                            <a:srgbClr val="FFFFFF">
                              <a:alpha val="100000"/>
                            </a:srgbClr>
                          </a:solidFill>
                          <a:latin typeface="DengXian"/>
                          <a:ea typeface="DengXian"/>
                          <a:cs typeface="DengXian"/>
                        </a:rPr>
                        <a:t>指标权</a:t>
                      </a:r>
                      <a:r>
                        <a:rPr sz="2000" b="1" spc="0" dirty="0">
                          <a:solidFill>
                            <a:srgbClr val="FFFFFF">
                              <a:alpha val="100000"/>
                            </a:srgbClr>
                          </a:solidFill>
                          <a:latin typeface="DengXian"/>
                          <a:ea typeface="DengXian"/>
                          <a:cs typeface="DengXian"/>
                        </a:rPr>
                        <a:t>重</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8000"/>
                        </a:lnSpc>
                        <a:tabLst/>
                      </a:pPr>
                      <a:endParaRPr lang="Arial" altLang="Arial" sz="1000" dirty="0"/>
                    </a:p>
                    <a:p>
                      <a:pPr marL="670603" algn="l" rtl="0" eaLnBrk="0">
                        <a:lnSpc>
                          <a:spcPct val="75000"/>
                        </a:lnSpc>
                        <a:spcBef>
                          <a:spcPts val="2"/>
                        </a:spcBef>
                        <a:tabLst/>
                      </a:pPr>
                      <a:r>
                        <a:rPr sz="2000" b="1" spc="0" dirty="0">
                          <a:solidFill>
                            <a:srgbClr val="FFFFFF">
                              <a:alpha val="100000"/>
                            </a:srgbClr>
                          </a:solidFill>
                          <a:latin typeface="DengXian"/>
                          <a:ea typeface="DengXian"/>
                          <a:cs typeface="DengXian"/>
                        </a:rPr>
                        <a:t>1</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6000"/>
                        </a:lnSpc>
                        <a:tabLst/>
                      </a:pPr>
                      <a:endParaRPr lang="Arial" altLang="Arial" sz="1000" dirty="0"/>
                    </a:p>
                    <a:p>
                      <a:pPr marL="664237" algn="l" rtl="0" eaLnBrk="0">
                        <a:lnSpc>
                          <a:spcPct val="76000"/>
                        </a:lnSpc>
                        <a:spcBef>
                          <a:spcPts val="2"/>
                        </a:spcBef>
                        <a:tabLst/>
                      </a:pPr>
                      <a:r>
                        <a:rPr sz="2000" b="1" spc="0" dirty="0">
                          <a:solidFill>
                            <a:srgbClr val="FFFFFF">
                              <a:alpha val="100000"/>
                            </a:srgbClr>
                          </a:solidFill>
                          <a:latin typeface="DengXian"/>
                          <a:ea typeface="DengXian"/>
                          <a:cs typeface="DengXian"/>
                        </a:rPr>
                        <a:t>2</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6000"/>
                        </a:lnSpc>
                        <a:tabLst/>
                      </a:pPr>
                      <a:endParaRPr lang="Arial" altLang="Arial" sz="1000" dirty="0"/>
                    </a:p>
                    <a:p>
                      <a:pPr marL="661437" algn="l" rtl="0" eaLnBrk="0">
                        <a:lnSpc>
                          <a:spcPct val="76000"/>
                        </a:lnSpc>
                        <a:spcBef>
                          <a:spcPts val="2"/>
                        </a:spcBef>
                        <a:tabLst/>
                      </a:pPr>
                      <a:r>
                        <a:rPr sz="2000" b="1" spc="0" dirty="0">
                          <a:solidFill>
                            <a:srgbClr val="FFFFFF">
                              <a:alpha val="100000"/>
                            </a:srgbClr>
                          </a:solidFill>
                          <a:latin typeface="DengXian"/>
                          <a:ea typeface="DengXian"/>
                          <a:cs typeface="DengXian"/>
                        </a:rPr>
                        <a:t>3</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r>
              <a:tr h="514350">
                <a:tc>
                  <a:txBody>
                    <a:bodyPr/>
                    <a:lstStyle/>
                    <a:p>
                      <a:pPr algn="l" rtl="0" eaLnBrk="0">
                        <a:lnSpc>
                          <a:spcPct val="105000"/>
                        </a:lnSpc>
                        <a:tabLst/>
                      </a:pPr>
                      <a:endParaRPr lang="Arial" altLang="Arial" sz="800" dirty="0"/>
                    </a:p>
                    <a:p>
                      <a:pPr marL="413548" algn="l" rtl="0" eaLnBrk="0">
                        <a:lnSpc>
                          <a:spcPct val="85000"/>
                        </a:lnSpc>
                        <a:spcBef>
                          <a:spcPts val="1"/>
                        </a:spcBef>
                        <a:tabLst/>
                      </a:pPr>
                      <a:r>
                        <a:rPr sz="2000" spc="-60" dirty="0">
                          <a:solidFill>
                            <a:srgbClr val="000000">
                              <a:alpha val="100000"/>
                            </a:srgbClr>
                          </a:solidFill>
                          <a:latin typeface="DengXian"/>
                          <a:ea typeface="DengXian"/>
                          <a:cs typeface="DengXian"/>
                        </a:rPr>
                        <a:t>景色</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0.26</a:t>
                      </a:r>
                      <a:r>
                        <a:rPr sz="2000" spc="-10" dirty="0">
                          <a:solidFill>
                            <a:srgbClr val="000000">
                              <a:alpha val="100000"/>
                            </a:srgbClr>
                          </a:solidFill>
                          <a:latin typeface="DengXian"/>
                          <a:ea typeface="DengXian"/>
                          <a:cs typeface="DengXian"/>
                        </a:rPr>
                        <a:t>3</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60B1FF"/>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0.59</a:t>
                      </a:r>
                      <a:r>
                        <a:rPr sz="2000" spc="-10" dirty="0">
                          <a:solidFill>
                            <a:srgbClr val="000000">
                              <a:alpha val="100000"/>
                            </a:srgbClr>
                          </a:solidFill>
                          <a:latin typeface="DengXian"/>
                          <a:ea typeface="DengXian"/>
                          <a:cs typeface="DengXian"/>
                        </a:rPr>
                        <a:t>5</a:t>
                      </a:r>
                      <a:r>
                        <a:rPr sz="2000" spc="0" dirty="0">
                          <a:solidFill>
                            <a:srgbClr val="000000">
                              <a:alpha val="100000"/>
                            </a:srgbClr>
                          </a:solidFill>
                          <a:latin typeface="DengXian"/>
                          <a:ea typeface="DengXian"/>
                          <a:cs typeface="DengXian"/>
                        </a:rPr>
                        <a:t>4</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FFCC99"/>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0.27</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0.12</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5</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514984">
                <a:tc>
                  <a:txBody>
                    <a:bodyPr/>
                    <a:lstStyle/>
                    <a:p>
                      <a:pPr algn="l" rtl="0" eaLnBrk="0">
                        <a:lnSpc>
                          <a:spcPct val="100000"/>
                        </a:lnSpc>
                        <a:tabLst/>
                      </a:pPr>
                      <a:endParaRPr lang="Arial" altLang="Arial" sz="800" dirty="0"/>
                    </a:p>
                    <a:p>
                      <a:pPr marL="413294" algn="l" rtl="0" eaLnBrk="0">
                        <a:lnSpc>
                          <a:spcPct val="87000"/>
                        </a:lnSpc>
                        <a:spcBef>
                          <a:spcPts val="1"/>
                        </a:spcBef>
                        <a:tabLst/>
                      </a:pPr>
                      <a:r>
                        <a:rPr sz="2000" spc="-60" dirty="0">
                          <a:solidFill>
                            <a:srgbClr val="000000">
                              <a:alpha val="100000"/>
                            </a:srgbClr>
                          </a:solidFill>
                          <a:latin typeface="DengXian"/>
                          <a:ea typeface="DengXian"/>
                          <a:cs typeface="DengXian"/>
                        </a:rPr>
                        <a:t>费</a:t>
                      </a:r>
                      <a:r>
                        <a:rPr sz="2000" spc="-50" dirty="0">
                          <a:solidFill>
                            <a:srgbClr val="000000">
                              <a:alpha val="100000"/>
                            </a:srgbClr>
                          </a:solidFill>
                          <a:latin typeface="DengXian"/>
                          <a:ea typeface="DengXian"/>
                          <a:cs typeface="DengXian"/>
                        </a:rPr>
                        <a:t>用</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0.47</a:t>
                      </a:r>
                      <a:r>
                        <a:rPr sz="2000" spc="-10" dirty="0">
                          <a:solidFill>
                            <a:srgbClr val="000000">
                              <a:alpha val="100000"/>
                            </a:srgbClr>
                          </a:solidFill>
                          <a:latin typeface="DengXian"/>
                          <a:ea typeface="DengXian"/>
                          <a:cs typeface="DengXian"/>
                        </a:rPr>
                        <a:t>5</a:t>
                      </a:r>
                      <a:r>
                        <a:rPr sz="2000" spc="0" dirty="0">
                          <a:solidFill>
                            <a:srgbClr val="000000">
                              <a:alpha val="100000"/>
                            </a:srgbClr>
                          </a:solidFill>
                          <a:latin typeface="DengXian"/>
                          <a:ea typeface="DengXian"/>
                          <a:cs typeface="DengXian"/>
                        </a:rPr>
                        <a:t>8</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60B1FF"/>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0.08</a:t>
                      </a:r>
                      <a:r>
                        <a:rPr sz="2000" spc="-10" dirty="0">
                          <a:solidFill>
                            <a:srgbClr val="000000">
                              <a:alpha val="100000"/>
                            </a:srgbClr>
                          </a:solidFill>
                          <a:latin typeface="DengXian"/>
                          <a:ea typeface="DengXian"/>
                          <a:cs typeface="DengXian"/>
                        </a:rPr>
                        <a:t>1</a:t>
                      </a:r>
                      <a:r>
                        <a:rPr sz="2000" spc="0" dirty="0">
                          <a:solidFill>
                            <a:srgbClr val="000000">
                              <a:alpha val="100000"/>
                            </a:srgbClr>
                          </a:solidFill>
                          <a:latin typeface="DengXian"/>
                          <a:ea typeface="DengXian"/>
                          <a:cs typeface="DengXian"/>
                        </a:rPr>
                        <a:t>9</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FFCC99"/>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0.23</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3</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0.68</a:t>
                      </a:r>
                      <a:r>
                        <a:rPr sz="2000" spc="-10" dirty="0">
                          <a:solidFill>
                            <a:srgbClr val="000000">
                              <a:alpha val="100000"/>
                            </a:srgbClr>
                          </a:solidFill>
                          <a:latin typeface="DengXian"/>
                          <a:ea typeface="DengXian"/>
                          <a:cs typeface="DengXian"/>
                        </a:rPr>
                        <a:t>1</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514984">
                <a:tc>
                  <a:txBody>
                    <a:bodyPr/>
                    <a:lstStyle/>
                    <a:p>
                      <a:pPr algn="l" rtl="0" eaLnBrk="0">
                        <a:lnSpc>
                          <a:spcPct val="102000"/>
                        </a:lnSpc>
                        <a:tabLst/>
                      </a:pPr>
                      <a:endParaRPr lang="Arial" altLang="Arial" sz="800" dirty="0"/>
                    </a:p>
                    <a:p>
                      <a:pPr marL="412020" algn="l" rtl="0" eaLnBrk="0">
                        <a:lnSpc>
                          <a:spcPct val="86000"/>
                        </a:lnSpc>
                        <a:spcBef>
                          <a:spcPts val="5"/>
                        </a:spcBef>
                        <a:tabLst/>
                      </a:pPr>
                      <a:r>
                        <a:rPr sz="2000" spc="-50" dirty="0">
                          <a:solidFill>
                            <a:srgbClr val="000000">
                              <a:alpha val="100000"/>
                            </a:srgbClr>
                          </a:solidFill>
                          <a:latin typeface="DengXian"/>
                          <a:ea typeface="DengXian"/>
                          <a:cs typeface="DengXian"/>
                        </a:rPr>
                        <a:t>居住</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0.05</a:t>
                      </a:r>
                      <a:r>
                        <a:rPr sz="2000" spc="-10" dirty="0">
                          <a:solidFill>
                            <a:srgbClr val="000000">
                              <a:alpha val="100000"/>
                            </a:srgbClr>
                          </a:solidFill>
                          <a:latin typeface="DengXian"/>
                          <a:ea typeface="DengXian"/>
                          <a:cs typeface="DengXian"/>
                        </a:rPr>
                        <a:t>3</a:t>
                      </a:r>
                      <a:r>
                        <a:rPr sz="2000" spc="0" dirty="0">
                          <a:solidFill>
                            <a:srgbClr val="000000">
                              <a:alpha val="100000"/>
                            </a:srgbClr>
                          </a:solidFill>
                          <a:latin typeface="DengXian"/>
                          <a:ea typeface="DengXian"/>
                          <a:cs typeface="DengXian"/>
                        </a:rPr>
                        <a:t>8</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60B1FF"/>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0.42</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FFCC99"/>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0.42</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0.14</a:t>
                      </a:r>
                      <a:r>
                        <a:rPr sz="2000" spc="-10" dirty="0">
                          <a:solidFill>
                            <a:srgbClr val="000000">
                              <a:alpha val="100000"/>
                            </a:srgbClr>
                          </a:solidFill>
                          <a:latin typeface="DengXian"/>
                          <a:ea typeface="DengXian"/>
                          <a:cs typeface="DengXian"/>
                        </a:rPr>
                        <a:t>2</a:t>
                      </a:r>
                      <a:r>
                        <a:rPr sz="2000" spc="0" dirty="0">
                          <a:solidFill>
                            <a:srgbClr val="000000">
                              <a:alpha val="100000"/>
                            </a:srgbClr>
                          </a:solidFill>
                          <a:latin typeface="DengXian"/>
                          <a:ea typeface="DengXian"/>
                          <a:cs typeface="DengXian"/>
                        </a:rPr>
                        <a:t>9</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514350">
                <a:tc>
                  <a:txBody>
                    <a:bodyPr/>
                    <a:lstStyle/>
                    <a:p>
                      <a:pPr algn="l" rtl="0" eaLnBrk="0">
                        <a:lnSpc>
                          <a:spcPct val="100000"/>
                        </a:lnSpc>
                        <a:tabLst/>
                      </a:pPr>
                      <a:endParaRPr lang="Arial" altLang="Arial" sz="800" dirty="0"/>
                    </a:p>
                    <a:p>
                      <a:pPr marL="405400" algn="l" rtl="0" eaLnBrk="0">
                        <a:lnSpc>
                          <a:spcPct val="87000"/>
                        </a:lnSpc>
                        <a:spcBef>
                          <a:spcPts val="1"/>
                        </a:spcBef>
                        <a:tabLst/>
                      </a:pPr>
                      <a:r>
                        <a:rPr sz="2000" spc="-30" dirty="0">
                          <a:solidFill>
                            <a:srgbClr val="000000">
                              <a:alpha val="100000"/>
                            </a:srgbClr>
                          </a:solidFill>
                          <a:latin typeface="DengXian"/>
                          <a:ea typeface="DengXian"/>
                          <a:cs typeface="DengXian"/>
                        </a:rPr>
                        <a:t>饮</a:t>
                      </a:r>
                      <a:r>
                        <a:rPr sz="2000" spc="-20" dirty="0">
                          <a:solidFill>
                            <a:srgbClr val="000000">
                              <a:alpha val="100000"/>
                            </a:srgbClr>
                          </a:solidFill>
                          <a:latin typeface="DengXian"/>
                          <a:ea typeface="DengXian"/>
                          <a:cs typeface="DengXian"/>
                        </a:rPr>
                        <a:t>食</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0.09</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1</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60B1FF"/>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0.63</a:t>
                      </a:r>
                      <a:r>
                        <a:rPr sz="2000" spc="-10" dirty="0">
                          <a:solidFill>
                            <a:srgbClr val="000000">
                              <a:alpha val="100000"/>
                            </a:srgbClr>
                          </a:solidFill>
                          <a:latin typeface="DengXian"/>
                          <a:ea typeface="DengXian"/>
                          <a:cs typeface="DengXian"/>
                        </a:rPr>
                        <a:t>3</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FFCC99"/>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0.19</a:t>
                      </a:r>
                      <a:r>
                        <a:rPr sz="2000" spc="-10" dirty="0">
                          <a:solidFill>
                            <a:srgbClr val="000000">
                              <a:alpha val="100000"/>
                            </a:srgbClr>
                          </a:solidFill>
                          <a:latin typeface="DengXian"/>
                          <a:ea typeface="DengXian"/>
                          <a:cs typeface="DengXian"/>
                        </a:rPr>
                        <a:t>1</a:t>
                      </a:r>
                      <a:r>
                        <a:rPr sz="2000" spc="0" dirty="0">
                          <a:solidFill>
                            <a:srgbClr val="000000">
                              <a:alpha val="100000"/>
                            </a:srgbClr>
                          </a:solidFill>
                          <a:latin typeface="DengXian"/>
                          <a:ea typeface="DengXian"/>
                          <a:cs typeface="DengXian"/>
                        </a:rPr>
                        <a:t>9</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0.17</a:t>
                      </a:r>
                      <a:r>
                        <a:rPr sz="2000" spc="-10" dirty="0">
                          <a:solidFill>
                            <a:srgbClr val="000000">
                              <a:alpha val="100000"/>
                            </a:srgbClr>
                          </a:solidFill>
                          <a:latin typeface="DengXian"/>
                          <a:ea typeface="DengXian"/>
                          <a:cs typeface="DengXian"/>
                        </a:rPr>
                        <a:t>4</a:t>
                      </a:r>
                      <a:r>
                        <a:rPr sz="2000" spc="0" dirty="0">
                          <a:solidFill>
                            <a:srgbClr val="000000">
                              <a:alpha val="100000"/>
                            </a:srgbClr>
                          </a:solidFill>
                          <a:latin typeface="DengXian"/>
                          <a:ea typeface="DengXian"/>
                          <a:cs typeface="DengXian"/>
                        </a:rPr>
                        <a:t>4</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521334">
                <a:tc>
                  <a:txBody>
                    <a:bodyPr/>
                    <a:lstStyle/>
                    <a:p>
                      <a:pPr algn="l" rtl="0" eaLnBrk="0">
                        <a:lnSpc>
                          <a:spcPct val="102000"/>
                        </a:lnSpc>
                        <a:tabLst/>
                      </a:pPr>
                      <a:endParaRPr lang="Arial" altLang="Arial" sz="800" dirty="0"/>
                    </a:p>
                    <a:p>
                      <a:pPr marL="413294" algn="l" rtl="0" eaLnBrk="0">
                        <a:lnSpc>
                          <a:spcPct val="86000"/>
                        </a:lnSpc>
                        <a:spcBef>
                          <a:spcPts val="6"/>
                        </a:spcBef>
                        <a:tabLst/>
                      </a:pPr>
                      <a:r>
                        <a:rPr sz="2000" spc="-60" dirty="0">
                          <a:solidFill>
                            <a:srgbClr val="000000">
                              <a:alpha val="100000"/>
                            </a:srgbClr>
                          </a:solidFill>
                          <a:latin typeface="DengXian"/>
                          <a:ea typeface="DengXian"/>
                          <a:cs typeface="DengXian"/>
                        </a:rPr>
                        <a:t>交</a:t>
                      </a:r>
                      <a:r>
                        <a:rPr sz="2000" spc="-50" dirty="0">
                          <a:solidFill>
                            <a:srgbClr val="000000">
                              <a:alpha val="100000"/>
                            </a:srgbClr>
                          </a:solidFill>
                          <a:latin typeface="DengXian"/>
                          <a:ea typeface="DengXian"/>
                          <a:cs typeface="DengXian"/>
                        </a:rPr>
                        <a:t>通</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0.10</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60B1FF"/>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0.16</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FFCC99"/>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0.16</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0.66</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bl>
          </a:graphicData>
        </a:graphic>
      </p:graphicFrame>
      <p:pic>
        <p:nvPicPr>
          <p:cNvPr id="392" name="picture 392"/>
          <p:cNvPicPr>
            <a:picLocks noChangeAspect="1"/>
          </p:cNvPicPr>
          <p:nvPr/>
        </p:nvPicPr>
        <p:blipFill>
          <a:blip r:embed="rId2"/>
          <a:stretch>
            <a:fillRect/>
          </a:stretch>
        </p:blipFill>
        <p:spPr>
          <a:xfrm rot="21600000">
            <a:off x="530352" y="408431"/>
            <a:ext cx="774191" cy="690372"/>
          </a:xfrm>
          <a:prstGeom prst="rect">
            <a:avLst/>
          </a:prstGeom>
        </p:spPr>
      </p:pic>
      <p:sp>
        <p:nvSpPr>
          <p:cNvPr id="393" name="textbox 393"/>
          <p:cNvSpPr/>
          <p:nvPr/>
        </p:nvSpPr>
        <p:spPr>
          <a:xfrm>
            <a:off x="1115999" y="621042"/>
            <a:ext cx="7630794" cy="926464"/>
          </a:xfrm>
          <a:prstGeom prst="rect">
            <a:avLst/>
          </a:prstGeom>
        </p:spPr>
        <p:txBody>
          <a:bodyPr vert="horz" wrap="square" lIns="0" tIns="0" rIns="0" bIns="0"/>
          <a:lstStyle/>
          <a:p>
            <a:pPr algn="l" rtl="0" eaLnBrk="0">
              <a:lnSpc>
                <a:spcPct val="91025"/>
              </a:lnSpc>
              <a:tabLst/>
            </a:pPr>
            <a:endParaRPr lang="Arial" altLang="Arial" sz="100" dirty="0"/>
          </a:p>
          <a:p>
            <a:pPr marL="125222" algn="l" rtl="0" eaLnBrk="0">
              <a:lnSpc>
                <a:spcPct val="100000"/>
              </a:lnSpc>
              <a:tabLst/>
            </a:pPr>
            <a:r>
              <a:rPr sz="1700" spc="100" dirty="0">
                <a:solidFill>
                  <a:srgbClr val="000000">
                    <a:alpha val="100000"/>
                  </a:srgbClr>
                </a:solidFill>
                <a:latin typeface="SimHei"/>
                <a:ea typeface="SimHei"/>
                <a:cs typeface="SimHei"/>
              </a:rPr>
              <a:t>层次分析法第四</a:t>
            </a:r>
            <a:r>
              <a:rPr sz="1700" spc="20" dirty="0">
                <a:solidFill>
                  <a:srgbClr val="000000">
                    <a:alpha val="100000"/>
                  </a:srgbClr>
                </a:solidFill>
                <a:latin typeface="SimHei"/>
                <a:ea typeface="SimHei"/>
                <a:cs typeface="SimHei"/>
              </a:rPr>
              <a:t>步</a:t>
            </a:r>
            <a:endParaRPr lang="SimHei" altLang="SimHei" sz="1700" dirty="0"/>
          </a:p>
          <a:p>
            <a:pPr algn="l" rtl="0" eaLnBrk="0">
              <a:lnSpc>
                <a:spcPct val="153000"/>
              </a:lnSpc>
              <a:tabLst/>
            </a:pPr>
            <a:endParaRPr lang="Arial" altLang="Arial" sz="1000" dirty="0"/>
          </a:p>
          <a:p>
            <a:pPr algn="l" rtl="0" eaLnBrk="0">
              <a:lnSpc>
                <a:spcPct val="115000"/>
              </a:lnSpc>
              <a:tabLst/>
            </a:pPr>
            <a:endParaRPr lang="Arial" altLang="Arial" sz="500" dirty="0"/>
          </a:p>
          <a:p>
            <a:pPr marL="12700" algn="l" rtl="0" eaLnBrk="0">
              <a:lnSpc>
                <a:spcPct val="91000"/>
              </a:lnSpc>
              <a:spcBef>
                <a:spcPts val="4"/>
              </a:spcBef>
              <a:tabLst/>
            </a:pPr>
            <a:r>
              <a:rPr sz="2300" b="1" spc="50" dirty="0">
                <a:solidFill>
                  <a:srgbClr val="000000">
                    <a:alpha val="100000"/>
                  </a:srgbClr>
                </a:solidFill>
                <a:latin typeface="Segoe Print"/>
                <a:ea typeface="Segoe Print"/>
                <a:cs typeface="Segoe Print"/>
              </a:rPr>
              <a:t>4.</a:t>
            </a:r>
            <a:r>
              <a:rPr sz="2300" b="1" spc="50" dirty="0">
                <a:solidFill>
                  <a:srgbClr val="000000">
                    <a:alpha val="100000"/>
                  </a:srgbClr>
                </a:solidFill>
                <a:latin typeface="DengXian"/>
                <a:ea typeface="DengXian"/>
                <a:cs typeface="DengXian"/>
              </a:rPr>
              <a:t>计算各层元素对系统目标的合成权重，</a:t>
            </a:r>
            <a:r>
              <a:rPr sz="2300" spc="50" dirty="0">
                <a:solidFill>
                  <a:srgbClr val="000000">
                    <a:alpha val="100000"/>
                  </a:srgbClr>
                </a:solidFill>
                <a:latin typeface="DengXian"/>
                <a:ea typeface="DengXian"/>
                <a:cs typeface="DengXian"/>
              </a:rPr>
              <a:t>  </a:t>
            </a:r>
            <a:r>
              <a:rPr sz="2300" b="1" spc="50" dirty="0">
                <a:solidFill>
                  <a:srgbClr val="000000">
                    <a:alpha val="100000"/>
                  </a:srgbClr>
                </a:solidFill>
                <a:latin typeface="DengXian"/>
                <a:ea typeface="DengXian"/>
                <a:cs typeface="DengXian"/>
              </a:rPr>
              <a:t>进行</a:t>
            </a:r>
            <a:r>
              <a:rPr sz="2300" b="1" spc="20" dirty="0">
                <a:solidFill>
                  <a:srgbClr val="000000">
                    <a:alpha val="100000"/>
                  </a:srgbClr>
                </a:solidFill>
                <a:latin typeface="DengXian"/>
                <a:ea typeface="DengXian"/>
                <a:cs typeface="DengXian"/>
              </a:rPr>
              <a:t>层</a:t>
            </a:r>
            <a:r>
              <a:rPr sz="2300" b="1" spc="0" dirty="0">
                <a:solidFill>
                  <a:srgbClr val="000000">
                    <a:alpha val="100000"/>
                  </a:srgbClr>
                </a:solidFill>
                <a:latin typeface="DengXian"/>
                <a:ea typeface="DengXian"/>
                <a:cs typeface="DengXian"/>
              </a:rPr>
              <a:t>次总排序</a:t>
            </a:r>
            <a:endParaRPr lang="DengXian" altLang="DengXian" sz="2300" dirty="0"/>
          </a:p>
        </p:txBody>
      </p:sp>
      <p:pic>
        <p:nvPicPr>
          <p:cNvPr id="394" name="picture 394"/>
          <p:cNvPicPr>
            <a:picLocks noChangeAspect="1"/>
          </p:cNvPicPr>
          <p:nvPr/>
        </p:nvPicPr>
        <p:blipFill>
          <a:blip r:embed="rId3"/>
          <a:stretch>
            <a:fillRect/>
          </a:stretch>
        </p:blipFill>
        <p:spPr>
          <a:xfrm rot="21600000">
            <a:off x="3345179" y="4991100"/>
            <a:ext cx="6458711" cy="830579"/>
          </a:xfrm>
          <a:prstGeom prst="rect">
            <a:avLst/>
          </a:prstGeom>
        </p:spPr>
      </p:pic>
      <p:pic>
        <p:nvPicPr>
          <p:cNvPr id="395" name="picture 395"/>
          <p:cNvPicPr>
            <a:picLocks noChangeAspect="1"/>
          </p:cNvPicPr>
          <p:nvPr/>
        </p:nvPicPr>
        <p:blipFill>
          <a:blip r:embed="rId4"/>
          <a:stretch>
            <a:fillRect/>
          </a:stretch>
        </p:blipFill>
        <p:spPr>
          <a:xfrm rot="21600000">
            <a:off x="0" y="5804458"/>
            <a:ext cx="1919884" cy="1053541"/>
          </a:xfrm>
          <a:prstGeom prst="rect">
            <a:avLst/>
          </a:prstGeom>
        </p:spPr>
      </p:pic>
      <p:pic>
        <p:nvPicPr>
          <p:cNvPr id="396" name="picture 396"/>
          <p:cNvPicPr>
            <a:picLocks noChangeAspect="1"/>
          </p:cNvPicPr>
          <p:nvPr/>
        </p:nvPicPr>
        <p:blipFill>
          <a:blip r:embed="rId5"/>
          <a:stretch>
            <a:fillRect/>
          </a:stretch>
        </p:blipFill>
        <p:spPr>
          <a:xfrm rot="21600000">
            <a:off x="11027664" y="158495"/>
            <a:ext cx="1042416" cy="944880"/>
          </a:xfrm>
          <a:prstGeom prst="rect">
            <a:avLst/>
          </a:prstGeom>
        </p:spPr>
      </p:pic>
      <p:sp>
        <p:nvSpPr>
          <p:cNvPr id="397" name="textbox 397"/>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398" name="textbox 398"/>
          <p:cNvSpPr/>
          <p:nvPr/>
        </p:nvSpPr>
        <p:spPr>
          <a:xfrm>
            <a:off x="1781922" y="4946260"/>
            <a:ext cx="1641475" cy="3327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18"/>
              </a:lnSpc>
              <a:tabLst/>
            </a:pPr>
            <a:r>
              <a:rPr sz="1900" spc="-100" dirty="0">
                <a:solidFill>
                  <a:srgbClr val="000000">
                    <a:alpha val="100000"/>
                  </a:srgbClr>
                </a:solidFill>
                <a:latin typeface="DengXian"/>
                <a:ea typeface="DengXian"/>
                <a:cs typeface="DengXian"/>
              </a:rPr>
              <a:t>p</a:t>
            </a:r>
            <a:r>
              <a:rPr sz="1900" spc="-110" dirty="0">
                <a:solidFill>
                  <a:srgbClr val="000000">
                    <a:alpha val="100000"/>
                  </a:srgbClr>
                </a:solidFill>
                <a:latin typeface="DengXian"/>
                <a:ea typeface="DengXian"/>
                <a:cs typeface="DengXian"/>
              </a:rPr>
              <a:t>1(苏州)得分：</a:t>
            </a:r>
            <a:endParaRPr lang="DengXian" altLang="DengXian" sz="1900" dirty="0"/>
          </a:p>
        </p:txBody>
      </p:sp>
      <p:sp>
        <p:nvSpPr>
          <p:cNvPr id="399" name="textbox 399"/>
          <p:cNvSpPr/>
          <p:nvPr/>
        </p:nvSpPr>
        <p:spPr>
          <a:xfrm>
            <a:off x="7013073" y="1732863"/>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
        <p:nvSpPr>
          <p:cNvPr id="400" name="textbox 400"/>
          <p:cNvSpPr/>
          <p:nvPr/>
        </p:nvSpPr>
        <p:spPr>
          <a:xfrm>
            <a:off x="8307203" y="1732863"/>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
        <p:nvSpPr>
          <p:cNvPr id="401" name="textbox 401"/>
          <p:cNvSpPr/>
          <p:nvPr/>
        </p:nvSpPr>
        <p:spPr>
          <a:xfrm>
            <a:off x="5719578" y="1732863"/>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2" name="table 402"/>
          <p:cNvGraphicFramePr>
            <a:graphicFrameLocks noGrp="1"/>
          </p:cNvGraphicFramePr>
          <p:nvPr/>
        </p:nvGraphicFramePr>
        <p:xfrm>
          <a:off x="2399677" y="1626437"/>
          <a:ext cx="6480810" cy="3101340"/>
        </p:xfrm>
        <a:graphic>
          <a:graphicData uri="http://schemas.openxmlformats.org/drawingml/2006/table">
            <a:tbl>
              <a:tblPr/>
              <a:tblGrid>
                <a:gridCol w="1299845"/>
                <a:gridCol w="1294130"/>
                <a:gridCol w="1292860"/>
                <a:gridCol w="1294130"/>
                <a:gridCol w="1299845"/>
              </a:tblGrid>
              <a:tr h="521334">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7000"/>
                        </a:lnSpc>
                        <a:tabLst/>
                      </a:pPr>
                      <a:endParaRPr lang="Arial" altLang="Arial" sz="800" dirty="0"/>
                    </a:p>
                    <a:p>
                      <a:pPr marL="143393" algn="l" rtl="0" eaLnBrk="0">
                        <a:lnSpc>
                          <a:spcPct val="86000"/>
                        </a:lnSpc>
                        <a:spcBef>
                          <a:spcPts val="7"/>
                        </a:spcBef>
                        <a:tabLst/>
                      </a:pPr>
                      <a:r>
                        <a:rPr sz="2000" b="1" spc="-10" dirty="0">
                          <a:solidFill>
                            <a:srgbClr val="FFFFFF">
                              <a:alpha val="100000"/>
                            </a:srgbClr>
                          </a:solidFill>
                          <a:latin typeface="DengXian"/>
                          <a:ea typeface="DengXian"/>
                          <a:cs typeface="DengXian"/>
                        </a:rPr>
                        <a:t>指标权</a:t>
                      </a:r>
                      <a:r>
                        <a:rPr sz="2000" b="1" spc="0" dirty="0">
                          <a:solidFill>
                            <a:srgbClr val="FFFFFF">
                              <a:alpha val="100000"/>
                            </a:srgbClr>
                          </a:solidFill>
                          <a:latin typeface="DengXian"/>
                          <a:ea typeface="DengXian"/>
                          <a:cs typeface="DengXian"/>
                        </a:rPr>
                        <a:t>重</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8000"/>
                        </a:lnSpc>
                        <a:tabLst/>
                      </a:pPr>
                      <a:endParaRPr lang="Arial" altLang="Arial" sz="1000" dirty="0"/>
                    </a:p>
                    <a:p>
                      <a:pPr marL="670604" algn="l" rtl="0" eaLnBrk="0">
                        <a:lnSpc>
                          <a:spcPct val="75000"/>
                        </a:lnSpc>
                        <a:spcBef>
                          <a:spcPts val="2"/>
                        </a:spcBef>
                        <a:tabLst/>
                      </a:pPr>
                      <a:r>
                        <a:rPr sz="2000" b="1" spc="0" dirty="0">
                          <a:solidFill>
                            <a:srgbClr val="FFFFFF">
                              <a:alpha val="100000"/>
                            </a:srgbClr>
                          </a:solidFill>
                          <a:latin typeface="DengXian"/>
                          <a:ea typeface="DengXian"/>
                          <a:cs typeface="DengXian"/>
                        </a:rPr>
                        <a:t>1</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6000"/>
                        </a:lnSpc>
                        <a:tabLst/>
                      </a:pPr>
                      <a:endParaRPr lang="Arial" altLang="Arial" sz="1000" dirty="0"/>
                    </a:p>
                    <a:p>
                      <a:pPr marL="664872" algn="l" rtl="0" eaLnBrk="0">
                        <a:lnSpc>
                          <a:spcPct val="76000"/>
                        </a:lnSpc>
                        <a:spcBef>
                          <a:spcPts val="2"/>
                        </a:spcBef>
                        <a:tabLst/>
                      </a:pPr>
                      <a:r>
                        <a:rPr sz="2000" b="1" spc="0" dirty="0">
                          <a:solidFill>
                            <a:srgbClr val="FFFFFF">
                              <a:alpha val="100000"/>
                            </a:srgbClr>
                          </a:solidFill>
                          <a:latin typeface="DengXian"/>
                          <a:ea typeface="DengXian"/>
                          <a:cs typeface="DengXian"/>
                        </a:rPr>
                        <a:t>2</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06000"/>
                        </a:lnSpc>
                        <a:tabLst/>
                      </a:pPr>
                      <a:endParaRPr lang="Arial" altLang="Arial" sz="1000" dirty="0"/>
                    </a:p>
                    <a:p>
                      <a:pPr marL="662071" algn="l" rtl="0" eaLnBrk="0">
                        <a:lnSpc>
                          <a:spcPct val="76000"/>
                        </a:lnSpc>
                        <a:spcBef>
                          <a:spcPts val="2"/>
                        </a:spcBef>
                        <a:tabLst/>
                      </a:pPr>
                      <a:r>
                        <a:rPr sz="2000" b="1" spc="0" dirty="0">
                          <a:solidFill>
                            <a:srgbClr val="FFFFFF">
                              <a:alpha val="100000"/>
                            </a:srgbClr>
                          </a:solidFill>
                          <a:latin typeface="DengXian"/>
                          <a:ea typeface="DengXian"/>
                          <a:cs typeface="DengXian"/>
                        </a:rPr>
                        <a:t>3</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r>
              <a:tr h="514350">
                <a:tc>
                  <a:txBody>
                    <a:bodyPr/>
                    <a:lstStyle/>
                    <a:p>
                      <a:pPr algn="l" rtl="0" eaLnBrk="0">
                        <a:lnSpc>
                          <a:spcPct val="105000"/>
                        </a:lnSpc>
                        <a:tabLst/>
                      </a:pPr>
                      <a:endParaRPr lang="Arial" altLang="Arial" sz="800" dirty="0"/>
                    </a:p>
                    <a:p>
                      <a:pPr marL="413548" algn="l" rtl="0" eaLnBrk="0">
                        <a:lnSpc>
                          <a:spcPct val="85000"/>
                        </a:lnSpc>
                        <a:spcBef>
                          <a:spcPts val="1"/>
                        </a:spcBef>
                        <a:tabLst/>
                      </a:pPr>
                      <a:r>
                        <a:rPr sz="2000" spc="-60" dirty="0">
                          <a:solidFill>
                            <a:srgbClr val="000000">
                              <a:alpha val="100000"/>
                            </a:srgbClr>
                          </a:solidFill>
                          <a:latin typeface="DengXian"/>
                          <a:ea typeface="DengXian"/>
                          <a:cs typeface="DengXian"/>
                        </a:rPr>
                        <a:t>景色</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0.26</a:t>
                      </a:r>
                      <a:r>
                        <a:rPr sz="2000" spc="-10" dirty="0">
                          <a:solidFill>
                            <a:srgbClr val="000000">
                              <a:alpha val="100000"/>
                            </a:srgbClr>
                          </a:solidFill>
                          <a:latin typeface="DengXian"/>
                          <a:ea typeface="DengXian"/>
                          <a:cs typeface="DengXian"/>
                        </a:rPr>
                        <a:t>3</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0.59</a:t>
                      </a:r>
                      <a:r>
                        <a:rPr sz="2000" spc="-10" dirty="0">
                          <a:solidFill>
                            <a:srgbClr val="000000">
                              <a:alpha val="100000"/>
                            </a:srgbClr>
                          </a:solidFill>
                          <a:latin typeface="DengXian"/>
                          <a:ea typeface="DengXian"/>
                          <a:cs typeface="DengXian"/>
                        </a:rPr>
                        <a:t>5</a:t>
                      </a:r>
                      <a:r>
                        <a:rPr sz="2000" spc="0" dirty="0">
                          <a:solidFill>
                            <a:srgbClr val="000000">
                              <a:alpha val="100000"/>
                            </a:srgbClr>
                          </a:solidFill>
                          <a:latin typeface="DengXian"/>
                          <a:ea typeface="DengXian"/>
                          <a:cs typeface="DengXian"/>
                        </a:rPr>
                        <a:t>4</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6447" algn="l" rtl="0" eaLnBrk="0">
                        <a:lnSpc>
                          <a:spcPct val="76000"/>
                        </a:lnSpc>
                        <a:spcBef>
                          <a:spcPts val="1"/>
                        </a:spcBef>
                        <a:tabLst/>
                      </a:pPr>
                      <a:r>
                        <a:rPr sz="2000" spc="-20" dirty="0">
                          <a:solidFill>
                            <a:srgbClr val="000000">
                              <a:alpha val="100000"/>
                            </a:srgbClr>
                          </a:solidFill>
                          <a:latin typeface="DengXian"/>
                          <a:ea typeface="DengXian"/>
                          <a:cs typeface="DengXian"/>
                        </a:rPr>
                        <a:t>0.27</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6446" algn="l" rtl="0" eaLnBrk="0">
                        <a:lnSpc>
                          <a:spcPct val="76000"/>
                        </a:lnSpc>
                        <a:spcBef>
                          <a:spcPts val="1"/>
                        </a:spcBef>
                        <a:tabLst/>
                      </a:pPr>
                      <a:r>
                        <a:rPr sz="2000" spc="-20" dirty="0">
                          <a:solidFill>
                            <a:srgbClr val="000000">
                              <a:alpha val="100000"/>
                            </a:srgbClr>
                          </a:solidFill>
                          <a:latin typeface="DengXian"/>
                          <a:ea typeface="DengXian"/>
                          <a:cs typeface="DengXian"/>
                        </a:rPr>
                        <a:t>0.12</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5</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514984">
                <a:tc>
                  <a:txBody>
                    <a:bodyPr/>
                    <a:lstStyle/>
                    <a:p>
                      <a:pPr algn="l" rtl="0" eaLnBrk="0">
                        <a:lnSpc>
                          <a:spcPct val="100000"/>
                        </a:lnSpc>
                        <a:tabLst/>
                      </a:pPr>
                      <a:endParaRPr lang="Arial" altLang="Arial" sz="800" dirty="0"/>
                    </a:p>
                    <a:p>
                      <a:pPr marL="413294" algn="l" rtl="0" eaLnBrk="0">
                        <a:lnSpc>
                          <a:spcPct val="87000"/>
                        </a:lnSpc>
                        <a:spcBef>
                          <a:spcPts val="1"/>
                        </a:spcBef>
                        <a:tabLst/>
                      </a:pPr>
                      <a:r>
                        <a:rPr sz="2000" spc="-60" dirty="0">
                          <a:solidFill>
                            <a:srgbClr val="000000">
                              <a:alpha val="100000"/>
                            </a:srgbClr>
                          </a:solidFill>
                          <a:latin typeface="DengXian"/>
                          <a:ea typeface="DengXian"/>
                          <a:cs typeface="DengXian"/>
                        </a:rPr>
                        <a:t>费</a:t>
                      </a:r>
                      <a:r>
                        <a:rPr sz="2000" spc="-50" dirty="0">
                          <a:solidFill>
                            <a:srgbClr val="000000">
                              <a:alpha val="100000"/>
                            </a:srgbClr>
                          </a:solidFill>
                          <a:latin typeface="DengXian"/>
                          <a:ea typeface="DengXian"/>
                          <a:cs typeface="DengXian"/>
                        </a:rPr>
                        <a:t>用</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0.47</a:t>
                      </a:r>
                      <a:r>
                        <a:rPr sz="2000" spc="-10" dirty="0">
                          <a:solidFill>
                            <a:srgbClr val="000000">
                              <a:alpha val="100000"/>
                            </a:srgbClr>
                          </a:solidFill>
                          <a:latin typeface="DengXian"/>
                          <a:ea typeface="DengXian"/>
                          <a:cs typeface="DengXian"/>
                        </a:rPr>
                        <a:t>5</a:t>
                      </a:r>
                      <a:r>
                        <a:rPr sz="2000" spc="0" dirty="0">
                          <a:solidFill>
                            <a:srgbClr val="000000">
                              <a:alpha val="100000"/>
                            </a:srgbClr>
                          </a:solidFill>
                          <a:latin typeface="DengXian"/>
                          <a:ea typeface="DengXian"/>
                          <a:cs typeface="DengXian"/>
                        </a:rPr>
                        <a:t>8</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0.08</a:t>
                      </a:r>
                      <a:r>
                        <a:rPr sz="2000" spc="-10" dirty="0">
                          <a:solidFill>
                            <a:srgbClr val="000000">
                              <a:alpha val="100000"/>
                            </a:srgbClr>
                          </a:solidFill>
                          <a:latin typeface="DengXian"/>
                          <a:ea typeface="DengXian"/>
                          <a:cs typeface="DengXian"/>
                        </a:rPr>
                        <a:t>1</a:t>
                      </a:r>
                      <a:r>
                        <a:rPr sz="2000" spc="0" dirty="0">
                          <a:solidFill>
                            <a:srgbClr val="000000">
                              <a:alpha val="100000"/>
                            </a:srgbClr>
                          </a:solidFill>
                          <a:latin typeface="DengXian"/>
                          <a:ea typeface="DengXian"/>
                          <a:cs typeface="DengXian"/>
                        </a:rPr>
                        <a:t>9</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6447" algn="l" rtl="0" eaLnBrk="0">
                        <a:lnSpc>
                          <a:spcPct val="76000"/>
                        </a:lnSpc>
                        <a:spcBef>
                          <a:spcPts val="1"/>
                        </a:spcBef>
                        <a:tabLst/>
                      </a:pPr>
                      <a:r>
                        <a:rPr sz="2000" spc="-20" dirty="0">
                          <a:solidFill>
                            <a:srgbClr val="000000">
                              <a:alpha val="100000"/>
                            </a:srgbClr>
                          </a:solidFill>
                          <a:latin typeface="DengXian"/>
                          <a:ea typeface="DengXian"/>
                          <a:cs typeface="DengXian"/>
                        </a:rPr>
                        <a:t>0.23</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3</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6446" algn="l" rtl="0" eaLnBrk="0">
                        <a:lnSpc>
                          <a:spcPct val="76000"/>
                        </a:lnSpc>
                        <a:spcBef>
                          <a:spcPts val="1"/>
                        </a:spcBef>
                        <a:tabLst/>
                      </a:pPr>
                      <a:r>
                        <a:rPr sz="2000" spc="-20" dirty="0">
                          <a:solidFill>
                            <a:srgbClr val="000000">
                              <a:alpha val="100000"/>
                            </a:srgbClr>
                          </a:solidFill>
                          <a:latin typeface="DengXian"/>
                          <a:ea typeface="DengXian"/>
                          <a:cs typeface="DengXian"/>
                        </a:rPr>
                        <a:t>0.68</a:t>
                      </a:r>
                      <a:r>
                        <a:rPr sz="2000" spc="-10" dirty="0">
                          <a:solidFill>
                            <a:srgbClr val="000000">
                              <a:alpha val="100000"/>
                            </a:srgbClr>
                          </a:solidFill>
                          <a:latin typeface="DengXian"/>
                          <a:ea typeface="DengXian"/>
                          <a:cs typeface="DengXian"/>
                        </a:rPr>
                        <a:t>1</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514984">
                <a:tc>
                  <a:txBody>
                    <a:bodyPr/>
                    <a:lstStyle/>
                    <a:p>
                      <a:pPr algn="l" rtl="0" eaLnBrk="0">
                        <a:lnSpc>
                          <a:spcPct val="102000"/>
                        </a:lnSpc>
                        <a:tabLst/>
                      </a:pPr>
                      <a:endParaRPr lang="Arial" altLang="Arial" sz="800" dirty="0"/>
                    </a:p>
                    <a:p>
                      <a:pPr marL="412021" algn="l" rtl="0" eaLnBrk="0">
                        <a:lnSpc>
                          <a:spcPct val="86000"/>
                        </a:lnSpc>
                        <a:spcBef>
                          <a:spcPts val="5"/>
                        </a:spcBef>
                        <a:tabLst/>
                      </a:pPr>
                      <a:r>
                        <a:rPr sz="2000" spc="-50" dirty="0">
                          <a:solidFill>
                            <a:srgbClr val="000000">
                              <a:alpha val="100000"/>
                            </a:srgbClr>
                          </a:solidFill>
                          <a:latin typeface="DengXian"/>
                          <a:ea typeface="DengXian"/>
                          <a:cs typeface="DengXian"/>
                        </a:rPr>
                        <a:t>居住</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0.05</a:t>
                      </a:r>
                      <a:r>
                        <a:rPr sz="2000" spc="-10" dirty="0">
                          <a:solidFill>
                            <a:srgbClr val="000000">
                              <a:alpha val="100000"/>
                            </a:srgbClr>
                          </a:solidFill>
                          <a:latin typeface="DengXian"/>
                          <a:ea typeface="DengXian"/>
                          <a:cs typeface="DengXian"/>
                        </a:rPr>
                        <a:t>3</a:t>
                      </a:r>
                      <a:r>
                        <a:rPr sz="2000" spc="0" dirty="0">
                          <a:solidFill>
                            <a:srgbClr val="000000">
                              <a:alpha val="100000"/>
                            </a:srgbClr>
                          </a:solidFill>
                          <a:latin typeface="DengXian"/>
                          <a:ea typeface="DengXian"/>
                          <a:cs typeface="DengXian"/>
                        </a:rPr>
                        <a:t>8</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0.42</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6447" algn="l" rtl="0" eaLnBrk="0">
                        <a:lnSpc>
                          <a:spcPct val="76000"/>
                        </a:lnSpc>
                        <a:spcBef>
                          <a:spcPts val="1"/>
                        </a:spcBef>
                        <a:tabLst/>
                      </a:pPr>
                      <a:r>
                        <a:rPr sz="2000" spc="-20" dirty="0">
                          <a:solidFill>
                            <a:srgbClr val="000000">
                              <a:alpha val="100000"/>
                            </a:srgbClr>
                          </a:solidFill>
                          <a:latin typeface="DengXian"/>
                          <a:ea typeface="DengXian"/>
                          <a:cs typeface="DengXian"/>
                        </a:rPr>
                        <a:t>0.42</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6</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6446" algn="l" rtl="0" eaLnBrk="0">
                        <a:lnSpc>
                          <a:spcPct val="76000"/>
                        </a:lnSpc>
                        <a:spcBef>
                          <a:spcPts val="1"/>
                        </a:spcBef>
                        <a:tabLst/>
                      </a:pPr>
                      <a:r>
                        <a:rPr sz="2000" spc="-20" dirty="0">
                          <a:solidFill>
                            <a:srgbClr val="000000">
                              <a:alpha val="100000"/>
                            </a:srgbClr>
                          </a:solidFill>
                          <a:latin typeface="DengXian"/>
                          <a:ea typeface="DengXian"/>
                          <a:cs typeface="DengXian"/>
                        </a:rPr>
                        <a:t>0.14</a:t>
                      </a:r>
                      <a:r>
                        <a:rPr sz="2000" spc="-10" dirty="0">
                          <a:solidFill>
                            <a:srgbClr val="000000">
                              <a:alpha val="100000"/>
                            </a:srgbClr>
                          </a:solidFill>
                          <a:latin typeface="DengXian"/>
                          <a:ea typeface="DengXian"/>
                          <a:cs typeface="DengXian"/>
                        </a:rPr>
                        <a:t>2</a:t>
                      </a:r>
                      <a:r>
                        <a:rPr sz="2000" spc="0" dirty="0">
                          <a:solidFill>
                            <a:srgbClr val="000000">
                              <a:alpha val="100000"/>
                            </a:srgbClr>
                          </a:solidFill>
                          <a:latin typeface="DengXian"/>
                          <a:ea typeface="DengXian"/>
                          <a:cs typeface="DengXian"/>
                        </a:rPr>
                        <a:t>9</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514350">
                <a:tc>
                  <a:txBody>
                    <a:bodyPr/>
                    <a:lstStyle/>
                    <a:p>
                      <a:pPr algn="l" rtl="0" eaLnBrk="0">
                        <a:lnSpc>
                          <a:spcPct val="100000"/>
                        </a:lnSpc>
                        <a:tabLst/>
                      </a:pPr>
                      <a:endParaRPr lang="Arial" altLang="Arial" sz="800" dirty="0"/>
                    </a:p>
                    <a:p>
                      <a:pPr marL="405400" algn="l" rtl="0" eaLnBrk="0">
                        <a:lnSpc>
                          <a:spcPct val="87000"/>
                        </a:lnSpc>
                        <a:spcBef>
                          <a:spcPts val="1"/>
                        </a:spcBef>
                        <a:tabLst/>
                      </a:pPr>
                      <a:r>
                        <a:rPr sz="2000" spc="-30" dirty="0">
                          <a:solidFill>
                            <a:srgbClr val="000000">
                              <a:alpha val="100000"/>
                            </a:srgbClr>
                          </a:solidFill>
                          <a:latin typeface="DengXian"/>
                          <a:ea typeface="DengXian"/>
                          <a:cs typeface="DengXian"/>
                        </a:rPr>
                        <a:t>饮</a:t>
                      </a:r>
                      <a:r>
                        <a:rPr sz="2000" spc="-20" dirty="0">
                          <a:solidFill>
                            <a:srgbClr val="000000">
                              <a:alpha val="100000"/>
                            </a:srgbClr>
                          </a:solidFill>
                          <a:latin typeface="DengXian"/>
                          <a:ea typeface="DengXian"/>
                          <a:cs typeface="DengXian"/>
                        </a:rPr>
                        <a:t>食</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0.09</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1</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0.63</a:t>
                      </a:r>
                      <a:r>
                        <a:rPr sz="2000" spc="-10" dirty="0">
                          <a:solidFill>
                            <a:srgbClr val="000000">
                              <a:alpha val="100000"/>
                            </a:srgbClr>
                          </a:solidFill>
                          <a:latin typeface="DengXian"/>
                          <a:ea typeface="DengXian"/>
                          <a:cs typeface="DengXian"/>
                        </a:rPr>
                        <a:t>3</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6447" algn="l" rtl="0" eaLnBrk="0">
                        <a:lnSpc>
                          <a:spcPct val="76000"/>
                        </a:lnSpc>
                        <a:spcBef>
                          <a:spcPts val="1"/>
                        </a:spcBef>
                        <a:tabLst/>
                      </a:pPr>
                      <a:r>
                        <a:rPr sz="2000" spc="-20" dirty="0">
                          <a:solidFill>
                            <a:srgbClr val="000000">
                              <a:alpha val="100000"/>
                            </a:srgbClr>
                          </a:solidFill>
                          <a:latin typeface="DengXian"/>
                          <a:ea typeface="DengXian"/>
                          <a:cs typeface="DengXian"/>
                        </a:rPr>
                        <a:t>0.19</a:t>
                      </a:r>
                      <a:r>
                        <a:rPr sz="2000" spc="-10" dirty="0">
                          <a:solidFill>
                            <a:srgbClr val="000000">
                              <a:alpha val="100000"/>
                            </a:srgbClr>
                          </a:solidFill>
                          <a:latin typeface="DengXian"/>
                          <a:ea typeface="DengXian"/>
                          <a:cs typeface="DengXian"/>
                        </a:rPr>
                        <a:t>1</a:t>
                      </a:r>
                      <a:r>
                        <a:rPr sz="2000" spc="0" dirty="0">
                          <a:solidFill>
                            <a:srgbClr val="000000">
                              <a:alpha val="100000"/>
                            </a:srgbClr>
                          </a:solidFill>
                          <a:latin typeface="DengXian"/>
                          <a:ea typeface="DengXian"/>
                          <a:cs typeface="DengXian"/>
                        </a:rPr>
                        <a:t>9</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02000"/>
                        </a:lnSpc>
                        <a:tabLst/>
                      </a:pPr>
                      <a:endParaRPr lang="Arial" altLang="Arial" sz="1000" dirty="0"/>
                    </a:p>
                    <a:p>
                      <a:pPr marL="296446" algn="l" rtl="0" eaLnBrk="0">
                        <a:lnSpc>
                          <a:spcPct val="76000"/>
                        </a:lnSpc>
                        <a:spcBef>
                          <a:spcPts val="1"/>
                        </a:spcBef>
                        <a:tabLst/>
                      </a:pPr>
                      <a:r>
                        <a:rPr sz="2000" spc="-20" dirty="0">
                          <a:solidFill>
                            <a:srgbClr val="000000">
                              <a:alpha val="100000"/>
                            </a:srgbClr>
                          </a:solidFill>
                          <a:latin typeface="DengXian"/>
                          <a:ea typeface="DengXian"/>
                          <a:cs typeface="DengXian"/>
                        </a:rPr>
                        <a:t>0.17</a:t>
                      </a:r>
                      <a:r>
                        <a:rPr sz="2000" spc="-10" dirty="0">
                          <a:solidFill>
                            <a:srgbClr val="000000">
                              <a:alpha val="100000"/>
                            </a:srgbClr>
                          </a:solidFill>
                          <a:latin typeface="DengXian"/>
                          <a:ea typeface="DengXian"/>
                          <a:cs typeface="DengXian"/>
                        </a:rPr>
                        <a:t>4</a:t>
                      </a:r>
                      <a:r>
                        <a:rPr sz="2000" spc="0" dirty="0">
                          <a:solidFill>
                            <a:srgbClr val="000000">
                              <a:alpha val="100000"/>
                            </a:srgbClr>
                          </a:solidFill>
                          <a:latin typeface="DengXian"/>
                          <a:ea typeface="DengXian"/>
                          <a:cs typeface="DengXian"/>
                        </a:rPr>
                        <a:t>4</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521334">
                <a:tc>
                  <a:txBody>
                    <a:bodyPr/>
                    <a:lstStyle/>
                    <a:p>
                      <a:pPr algn="l" rtl="0" eaLnBrk="0">
                        <a:lnSpc>
                          <a:spcPct val="102000"/>
                        </a:lnSpc>
                        <a:tabLst/>
                      </a:pPr>
                      <a:endParaRPr lang="Arial" altLang="Arial" sz="800" dirty="0"/>
                    </a:p>
                    <a:p>
                      <a:pPr marL="413294" algn="l" rtl="0" eaLnBrk="0">
                        <a:lnSpc>
                          <a:spcPct val="86000"/>
                        </a:lnSpc>
                        <a:spcBef>
                          <a:spcPts val="6"/>
                        </a:spcBef>
                        <a:tabLst/>
                      </a:pPr>
                      <a:r>
                        <a:rPr sz="2000" spc="-60" dirty="0">
                          <a:solidFill>
                            <a:srgbClr val="000000">
                              <a:alpha val="100000"/>
                            </a:srgbClr>
                          </a:solidFill>
                          <a:latin typeface="DengXian"/>
                          <a:ea typeface="DengXian"/>
                          <a:cs typeface="DengXian"/>
                        </a:rPr>
                        <a:t>交</a:t>
                      </a:r>
                      <a:r>
                        <a:rPr sz="2000" spc="-50" dirty="0">
                          <a:solidFill>
                            <a:srgbClr val="000000">
                              <a:alpha val="100000"/>
                            </a:srgbClr>
                          </a:solidFill>
                          <a:latin typeface="DengXian"/>
                          <a:ea typeface="DengXian"/>
                          <a:cs typeface="DengXian"/>
                        </a:rPr>
                        <a:t>通</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0.10</a:t>
                      </a:r>
                      <a:r>
                        <a:rPr sz="2000" spc="-10" dirty="0">
                          <a:solidFill>
                            <a:srgbClr val="000000">
                              <a:alpha val="100000"/>
                            </a:srgbClr>
                          </a:solidFill>
                          <a:latin typeface="DengXian"/>
                          <a:ea typeface="DengXian"/>
                          <a:cs typeface="DengXian"/>
                        </a:rPr>
                        <a:t>8</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5812" algn="l" rtl="0" eaLnBrk="0">
                        <a:lnSpc>
                          <a:spcPct val="76000"/>
                        </a:lnSpc>
                        <a:spcBef>
                          <a:spcPts val="1"/>
                        </a:spcBef>
                        <a:tabLst/>
                      </a:pPr>
                      <a:r>
                        <a:rPr sz="2000" spc="-20" dirty="0">
                          <a:solidFill>
                            <a:srgbClr val="000000">
                              <a:alpha val="100000"/>
                            </a:srgbClr>
                          </a:solidFill>
                          <a:latin typeface="DengXian"/>
                          <a:ea typeface="DengXian"/>
                          <a:cs typeface="DengXian"/>
                        </a:rPr>
                        <a:t>0.16</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6447" algn="l" rtl="0" eaLnBrk="0">
                        <a:lnSpc>
                          <a:spcPct val="76000"/>
                        </a:lnSpc>
                        <a:spcBef>
                          <a:spcPts val="1"/>
                        </a:spcBef>
                        <a:tabLst/>
                      </a:pPr>
                      <a:r>
                        <a:rPr sz="2000" spc="-20" dirty="0">
                          <a:solidFill>
                            <a:srgbClr val="000000">
                              <a:alpha val="100000"/>
                            </a:srgbClr>
                          </a:solidFill>
                          <a:latin typeface="DengXian"/>
                          <a:ea typeface="DengXian"/>
                          <a:cs typeface="DengXian"/>
                        </a:rPr>
                        <a:t>0.16</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02000"/>
                        </a:lnSpc>
                        <a:tabLst/>
                      </a:pPr>
                      <a:endParaRPr lang="Arial" altLang="Arial" sz="1000" dirty="0"/>
                    </a:p>
                    <a:p>
                      <a:pPr marL="296446" algn="l" rtl="0" eaLnBrk="0">
                        <a:lnSpc>
                          <a:spcPct val="76000"/>
                        </a:lnSpc>
                        <a:spcBef>
                          <a:spcPts val="1"/>
                        </a:spcBef>
                        <a:tabLst/>
                      </a:pPr>
                      <a:r>
                        <a:rPr sz="2000" spc="-20" dirty="0">
                          <a:solidFill>
                            <a:srgbClr val="000000">
                              <a:alpha val="100000"/>
                            </a:srgbClr>
                          </a:solidFill>
                          <a:latin typeface="DengXian"/>
                          <a:ea typeface="DengXian"/>
                          <a:cs typeface="DengXian"/>
                        </a:rPr>
                        <a:t>0.66</a:t>
                      </a:r>
                      <a:r>
                        <a:rPr sz="2000" spc="-10" dirty="0">
                          <a:solidFill>
                            <a:srgbClr val="000000">
                              <a:alpha val="100000"/>
                            </a:srgbClr>
                          </a:solidFill>
                          <a:latin typeface="DengXian"/>
                          <a:ea typeface="DengXian"/>
                          <a:cs typeface="DengXian"/>
                        </a:rPr>
                        <a:t>6</a:t>
                      </a:r>
                      <a:r>
                        <a:rPr sz="2000" spc="0" dirty="0">
                          <a:solidFill>
                            <a:srgbClr val="000000">
                              <a:alpha val="100000"/>
                            </a:srgbClr>
                          </a:solidFill>
                          <a:latin typeface="DengXian"/>
                          <a:ea typeface="DengXian"/>
                          <a:cs typeface="DengXian"/>
                        </a:rPr>
                        <a:t>7</a:t>
                      </a:r>
                      <a:endParaRPr lang="DengXian" altLang="DengXian" sz="2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bl>
          </a:graphicData>
        </a:graphic>
      </p:graphicFrame>
      <p:pic>
        <p:nvPicPr>
          <p:cNvPr id="403" name="picture 403"/>
          <p:cNvPicPr>
            <a:picLocks noChangeAspect="1"/>
          </p:cNvPicPr>
          <p:nvPr/>
        </p:nvPicPr>
        <p:blipFill>
          <a:blip r:embed="rId2"/>
          <a:stretch>
            <a:fillRect/>
          </a:stretch>
        </p:blipFill>
        <p:spPr>
          <a:xfrm rot="21600000">
            <a:off x="530352" y="408431"/>
            <a:ext cx="774191" cy="690372"/>
          </a:xfrm>
          <a:prstGeom prst="rect">
            <a:avLst/>
          </a:prstGeom>
        </p:spPr>
      </p:pic>
      <p:sp>
        <p:nvSpPr>
          <p:cNvPr id="404" name="textbox 404"/>
          <p:cNvSpPr/>
          <p:nvPr/>
        </p:nvSpPr>
        <p:spPr>
          <a:xfrm>
            <a:off x="1115999" y="621042"/>
            <a:ext cx="7630794" cy="926464"/>
          </a:xfrm>
          <a:prstGeom prst="rect">
            <a:avLst/>
          </a:prstGeom>
        </p:spPr>
        <p:txBody>
          <a:bodyPr vert="horz" wrap="square" lIns="0" tIns="0" rIns="0" bIns="0"/>
          <a:lstStyle/>
          <a:p>
            <a:pPr algn="l" rtl="0" eaLnBrk="0">
              <a:lnSpc>
                <a:spcPct val="91025"/>
              </a:lnSpc>
              <a:tabLst/>
            </a:pPr>
            <a:endParaRPr lang="Arial" altLang="Arial" sz="100" dirty="0"/>
          </a:p>
          <a:p>
            <a:pPr marL="125222" algn="l" rtl="0" eaLnBrk="0">
              <a:lnSpc>
                <a:spcPct val="100000"/>
              </a:lnSpc>
              <a:tabLst/>
            </a:pPr>
            <a:r>
              <a:rPr sz="1700" spc="100" dirty="0">
                <a:solidFill>
                  <a:srgbClr val="000000">
                    <a:alpha val="100000"/>
                  </a:srgbClr>
                </a:solidFill>
                <a:latin typeface="SimHei"/>
                <a:ea typeface="SimHei"/>
                <a:cs typeface="SimHei"/>
              </a:rPr>
              <a:t>层次分析法第四</a:t>
            </a:r>
            <a:r>
              <a:rPr sz="1700" spc="20" dirty="0">
                <a:solidFill>
                  <a:srgbClr val="000000">
                    <a:alpha val="100000"/>
                  </a:srgbClr>
                </a:solidFill>
                <a:latin typeface="SimHei"/>
                <a:ea typeface="SimHei"/>
                <a:cs typeface="SimHei"/>
              </a:rPr>
              <a:t>步</a:t>
            </a:r>
            <a:endParaRPr lang="SimHei" altLang="SimHei" sz="1700" dirty="0"/>
          </a:p>
          <a:p>
            <a:pPr algn="l" rtl="0" eaLnBrk="0">
              <a:lnSpc>
                <a:spcPct val="153000"/>
              </a:lnSpc>
              <a:tabLst/>
            </a:pPr>
            <a:endParaRPr lang="Arial" altLang="Arial" sz="1000" dirty="0"/>
          </a:p>
          <a:p>
            <a:pPr algn="l" rtl="0" eaLnBrk="0">
              <a:lnSpc>
                <a:spcPct val="115000"/>
              </a:lnSpc>
              <a:tabLst/>
            </a:pPr>
            <a:endParaRPr lang="Arial" altLang="Arial" sz="500" dirty="0"/>
          </a:p>
          <a:p>
            <a:pPr marL="12700" algn="l" rtl="0" eaLnBrk="0">
              <a:lnSpc>
                <a:spcPct val="91000"/>
              </a:lnSpc>
              <a:spcBef>
                <a:spcPts val="4"/>
              </a:spcBef>
              <a:tabLst/>
            </a:pPr>
            <a:r>
              <a:rPr sz="2300" b="1" spc="50" dirty="0">
                <a:solidFill>
                  <a:srgbClr val="000000">
                    <a:alpha val="100000"/>
                  </a:srgbClr>
                </a:solidFill>
                <a:latin typeface="Segoe Print"/>
                <a:ea typeface="Segoe Print"/>
                <a:cs typeface="Segoe Print"/>
              </a:rPr>
              <a:t>4.</a:t>
            </a:r>
            <a:r>
              <a:rPr sz="2300" b="1" spc="50" dirty="0">
                <a:solidFill>
                  <a:srgbClr val="000000">
                    <a:alpha val="100000"/>
                  </a:srgbClr>
                </a:solidFill>
                <a:latin typeface="DengXian"/>
                <a:ea typeface="DengXian"/>
                <a:cs typeface="DengXian"/>
              </a:rPr>
              <a:t>计算各层元素对系统目标的合成权重，</a:t>
            </a:r>
            <a:r>
              <a:rPr sz="2300" spc="50" dirty="0">
                <a:solidFill>
                  <a:srgbClr val="000000">
                    <a:alpha val="100000"/>
                  </a:srgbClr>
                </a:solidFill>
                <a:latin typeface="DengXian"/>
                <a:ea typeface="DengXian"/>
                <a:cs typeface="DengXian"/>
              </a:rPr>
              <a:t>  </a:t>
            </a:r>
            <a:r>
              <a:rPr sz="2300" b="1" spc="50" dirty="0">
                <a:solidFill>
                  <a:srgbClr val="000000">
                    <a:alpha val="100000"/>
                  </a:srgbClr>
                </a:solidFill>
                <a:latin typeface="DengXian"/>
                <a:ea typeface="DengXian"/>
                <a:cs typeface="DengXian"/>
              </a:rPr>
              <a:t>进行</a:t>
            </a:r>
            <a:r>
              <a:rPr sz="2300" b="1" spc="20" dirty="0">
                <a:solidFill>
                  <a:srgbClr val="000000">
                    <a:alpha val="100000"/>
                  </a:srgbClr>
                </a:solidFill>
                <a:latin typeface="DengXian"/>
                <a:ea typeface="DengXian"/>
                <a:cs typeface="DengXian"/>
              </a:rPr>
              <a:t>层</a:t>
            </a:r>
            <a:r>
              <a:rPr sz="2300" b="1" spc="0" dirty="0">
                <a:solidFill>
                  <a:srgbClr val="000000">
                    <a:alpha val="100000"/>
                  </a:srgbClr>
                </a:solidFill>
                <a:latin typeface="DengXian"/>
                <a:ea typeface="DengXian"/>
                <a:cs typeface="DengXian"/>
              </a:rPr>
              <a:t>次总排序</a:t>
            </a:r>
            <a:endParaRPr lang="DengXian" altLang="DengXian" sz="2300" dirty="0"/>
          </a:p>
        </p:txBody>
      </p:sp>
      <p:pic>
        <p:nvPicPr>
          <p:cNvPr id="405" name="picture 405"/>
          <p:cNvPicPr>
            <a:picLocks noChangeAspect="1"/>
          </p:cNvPicPr>
          <p:nvPr/>
        </p:nvPicPr>
        <p:blipFill>
          <a:blip r:embed="rId3"/>
          <a:stretch>
            <a:fillRect/>
          </a:stretch>
        </p:blipFill>
        <p:spPr>
          <a:xfrm rot="21600000">
            <a:off x="0" y="5804458"/>
            <a:ext cx="1919884" cy="1053541"/>
          </a:xfrm>
          <a:prstGeom prst="rect">
            <a:avLst/>
          </a:prstGeom>
        </p:spPr>
      </p:pic>
      <p:sp>
        <p:nvSpPr>
          <p:cNvPr id="406" name="textbox 406"/>
          <p:cNvSpPr/>
          <p:nvPr/>
        </p:nvSpPr>
        <p:spPr>
          <a:xfrm>
            <a:off x="1800593" y="4861966"/>
            <a:ext cx="5509895" cy="1119505"/>
          </a:xfrm>
          <a:prstGeom prst="rect">
            <a:avLst/>
          </a:prstGeom>
        </p:spPr>
        <p:txBody>
          <a:bodyPr vert="horz" wrap="square" lIns="0" tIns="0" rIns="0" bIns="0"/>
          <a:lstStyle/>
          <a:p>
            <a:pPr algn="l" rtl="0" eaLnBrk="0">
              <a:lnSpc>
                <a:spcPct val="76564"/>
              </a:lnSpc>
              <a:tabLst/>
            </a:pPr>
            <a:endParaRPr lang="Arial" altLang="Arial" sz="100" dirty="0"/>
          </a:p>
          <a:p>
            <a:pPr marL="12700" indent="6705" algn="l" rtl="0" eaLnBrk="0">
              <a:lnSpc>
                <a:spcPct val="104000"/>
              </a:lnSpc>
              <a:tabLst/>
            </a:pPr>
            <a:r>
              <a:rPr sz="2300" spc="-40" dirty="0">
                <a:solidFill>
                  <a:srgbClr val="000000">
                    <a:alpha val="100000"/>
                  </a:srgbClr>
                </a:solidFill>
                <a:latin typeface="DengXian"/>
                <a:ea typeface="DengXian"/>
                <a:cs typeface="DengXian"/>
              </a:rPr>
              <a:t>类似的，</a:t>
            </a:r>
            <a:r>
              <a:rPr sz="2300" spc="-4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我们可以得到杭州得分为0.</a:t>
            </a:r>
            <a:r>
              <a:rPr sz="2300" spc="-10" dirty="0">
                <a:solidFill>
                  <a:srgbClr val="000000">
                    <a:alpha val="100000"/>
                  </a:srgbClr>
                </a:solidFill>
                <a:latin typeface="DengXian"/>
                <a:ea typeface="DengXian"/>
                <a:cs typeface="DengXian"/>
              </a:rPr>
              <a:t>2</a:t>
            </a:r>
            <a:r>
              <a:rPr sz="2300" spc="0" dirty="0">
                <a:solidFill>
                  <a:srgbClr val="000000">
                    <a:alpha val="100000"/>
                  </a:srgbClr>
                </a:solidFill>
                <a:latin typeface="DengXian"/>
                <a:ea typeface="DengXian"/>
                <a:cs typeface="DengXian"/>
              </a:rPr>
              <a:t>45，</a:t>
            </a:r>
            <a:r>
              <a:rPr sz="2300" spc="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桂林得分为0.455</a:t>
            </a:r>
            <a:r>
              <a:rPr sz="2300" spc="30" dirty="0">
                <a:solidFill>
                  <a:srgbClr val="000000">
                    <a:alpha val="100000"/>
                  </a:srgbClr>
                </a:solidFill>
                <a:latin typeface="DengXian"/>
                <a:ea typeface="DengXian"/>
                <a:cs typeface="DengXian"/>
              </a:rPr>
              <a:t>.</a:t>
            </a:r>
            <a:endParaRPr lang="DengXian" altLang="DengXian" sz="2300" dirty="0"/>
          </a:p>
          <a:p>
            <a:pPr marL="44704" algn="l" rtl="0" eaLnBrk="0">
              <a:lnSpc>
                <a:spcPct val="89000"/>
              </a:lnSpc>
              <a:spcBef>
                <a:spcPts val="424"/>
              </a:spcBef>
              <a:tabLst/>
            </a:pPr>
            <a:r>
              <a:rPr sz="2300" spc="70" dirty="0">
                <a:solidFill>
                  <a:srgbClr val="000000">
                    <a:alpha val="100000"/>
                  </a:srgbClr>
                </a:solidFill>
                <a:latin typeface="DengXian"/>
                <a:ea typeface="DengXian"/>
                <a:cs typeface="DengXian"/>
              </a:rPr>
              <a:t>因此最佳的旅游景点是桂林</a:t>
            </a:r>
            <a:r>
              <a:rPr sz="2300" spc="30" dirty="0">
                <a:solidFill>
                  <a:srgbClr val="000000">
                    <a:alpha val="100000"/>
                  </a:srgbClr>
                </a:solidFill>
                <a:latin typeface="DengXian"/>
                <a:ea typeface="DengXian"/>
                <a:cs typeface="DengXian"/>
              </a:rPr>
              <a:t>。</a:t>
            </a:r>
            <a:endParaRPr lang="DengXian" altLang="DengXian" sz="2300" dirty="0"/>
          </a:p>
        </p:txBody>
      </p:sp>
      <p:pic>
        <p:nvPicPr>
          <p:cNvPr id="407" name="picture 407"/>
          <p:cNvPicPr>
            <a:picLocks noChangeAspect="1"/>
          </p:cNvPicPr>
          <p:nvPr/>
        </p:nvPicPr>
        <p:blipFill>
          <a:blip r:embed="rId4"/>
          <a:stretch>
            <a:fillRect/>
          </a:stretch>
        </p:blipFill>
        <p:spPr>
          <a:xfrm rot="21600000">
            <a:off x="11027664" y="158495"/>
            <a:ext cx="1042416" cy="944880"/>
          </a:xfrm>
          <a:prstGeom prst="rect">
            <a:avLst/>
          </a:prstGeom>
        </p:spPr>
      </p:pic>
      <p:sp>
        <p:nvSpPr>
          <p:cNvPr id="408" name="textbox 408"/>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409" name="textbox 409"/>
          <p:cNvSpPr/>
          <p:nvPr/>
        </p:nvSpPr>
        <p:spPr>
          <a:xfrm>
            <a:off x="6792017" y="1696681"/>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
        <p:nvSpPr>
          <p:cNvPr id="410" name="textbox 410"/>
          <p:cNvSpPr/>
          <p:nvPr/>
        </p:nvSpPr>
        <p:spPr>
          <a:xfrm>
            <a:off x="8086146" y="1696681"/>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
        <p:nvSpPr>
          <p:cNvPr id="411" name="textbox 411"/>
          <p:cNvSpPr/>
          <p:nvPr/>
        </p:nvSpPr>
        <p:spPr>
          <a:xfrm>
            <a:off x="5498522" y="1696681"/>
            <a:ext cx="161289" cy="3352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8"/>
              </a:lnSpc>
              <a:tabLst/>
            </a:pPr>
            <a:r>
              <a:rPr sz="1900" b="1" spc="-80" dirty="0">
                <a:solidFill>
                  <a:srgbClr val="FFFFFF">
                    <a:alpha val="100000"/>
                  </a:srgbClr>
                </a:solidFill>
                <a:latin typeface="DengXian"/>
                <a:ea typeface="DengXian"/>
                <a:cs typeface="DengXian"/>
              </a:rPr>
              <a:t>p</a:t>
            </a:r>
            <a:endParaRPr lang="DengXian" altLang="DengXian" sz="19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box 412"/>
          <p:cNvSpPr/>
          <p:nvPr/>
        </p:nvSpPr>
        <p:spPr>
          <a:xfrm>
            <a:off x="1927187" y="1751952"/>
            <a:ext cx="8027034" cy="2065020"/>
          </a:xfrm>
          <a:prstGeom prst="rect">
            <a:avLst/>
          </a:prstGeom>
        </p:spPr>
        <p:txBody>
          <a:bodyPr vert="horz" wrap="square" lIns="0" tIns="0" rIns="0" bIns="0"/>
          <a:lstStyle/>
          <a:p>
            <a:pPr algn="l" rtl="0" eaLnBrk="0">
              <a:lnSpc>
                <a:spcPct val="83341"/>
              </a:lnSpc>
              <a:tabLst/>
            </a:pPr>
            <a:endParaRPr lang="Arial" altLang="Arial" sz="100" dirty="0"/>
          </a:p>
          <a:p>
            <a:pPr marL="22148" algn="l" rtl="0" eaLnBrk="0">
              <a:lnSpc>
                <a:spcPts val="2894"/>
              </a:lnSpc>
              <a:tabLst/>
            </a:pPr>
            <a:r>
              <a:rPr sz="2300" spc="-40" dirty="0">
                <a:solidFill>
                  <a:srgbClr val="000000">
                    <a:alpha val="100000"/>
                  </a:srgbClr>
                </a:solidFill>
                <a:latin typeface="DengXian"/>
                <a:ea typeface="DengXian"/>
                <a:cs typeface="DengXian"/>
              </a:rPr>
              <a:t>1.评价的决策层不能太多，</a:t>
            </a:r>
            <a:r>
              <a:rPr sz="2300" spc="-4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太多的话</a:t>
            </a:r>
            <a:r>
              <a:rPr sz="2300" spc="-20" dirty="0">
                <a:solidFill>
                  <a:srgbClr val="000000">
                    <a:alpha val="100000"/>
                  </a:srgbClr>
                </a:solidFill>
                <a:latin typeface="DengXian"/>
                <a:ea typeface="DengXian"/>
                <a:cs typeface="DengXian"/>
              </a:rPr>
              <a:t>n</a:t>
            </a:r>
            <a:r>
              <a:rPr sz="2300" spc="-40" dirty="0">
                <a:solidFill>
                  <a:srgbClr val="000000">
                    <a:alpha val="100000"/>
                  </a:srgbClr>
                </a:solidFill>
                <a:latin typeface="DengXian"/>
                <a:ea typeface="DengXian"/>
                <a:cs typeface="DengXian"/>
              </a:rPr>
              <a:t>会很大，</a:t>
            </a:r>
            <a:r>
              <a:rPr sz="2300" spc="-4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判断矩阵和一</a:t>
            </a:r>
            <a:endParaRPr lang="DengXian" altLang="DengXian" sz="2300" dirty="0"/>
          </a:p>
          <a:p>
            <a:pPr marL="15443" indent="-2743" algn="l" rtl="0" eaLnBrk="0">
              <a:lnSpc>
                <a:spcPct val="158000"/>
              </a:lnSpc>
              <a:spcBef>
                <a:spcPts val="80"/>
              </a:spcBef>
              <a:tabLst/>
            </a:pPr>
            <a:r>
              <a:rPr sz="2300" spc="-40" dirty="0">
                <a:solidFill>
                  <a:srgbClr val="000000">
                    <a:alpha val="100000"/>
                  </a:srgbClr>
                </a:solidFill>
                <a:latin typeface="DengXian"/>
                <a:ea typeface="DengXian"/>
                <a:cs typeface="DengXian"/>
              </a:rPr>
              <a:t>致矩阵差异可能会很大</a:t>
            </a:r>
            <a:r>
              <a:rPr sz="2300" spc="-4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a:t>
            </a:r>
            <a:r>
              <a:rPr sz="2300" spc="-4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n</a:t>
            </a:r>
            <a:r>
              <a:rPr sz="2300" spc="-40" dirty="0">
                <a:solidFill>
                  <a:srgbClr val="000000">
                    <a:alpha val="100000"/>
                  </a:srgbClr>
                </a:solidFill>
                <a:latin typeface="DengXian"/>
                <a:ea typeface="DengXian"/>
                <a:cs typeface="DengXian"/>
              </a:rPr>
              <a:t>&lt;1</a:t>
            </a:r>
            <a:r>
              <a:rPr sz="2300" spc="-10" dirty="0">
                <a:solidFill>
                  <a:srgbClr val="000000">
                    <a:alpha val="100000"/>
                  </a:srgbClr>
                </a:solidFill>
                <a:latin typeface="DengXian"/>
                <a:ea typeface="DengXian"/>
                <a:cs typeface="DengXian"/>
              </a:rPr>
              <a:t>5</a:t>
            </a:r>
            <a:r>
              <a:rPr sz="2300" spc="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2.如果决策层中指标的数据是已知的,最好不用层次分析法</a:t>
            </a:r>
            <a:r>
              <a:rPr sz="2300" spc="50" dirty="0">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误</a:t>
            </a:r>
            <a:r>
              <a:rPr sz="2300" spc="0" dirty="0">
                <a:solidFill>
                  <a:srgbClr val="000000">
                    <a:alpha val="100000"/>
                  </a:srgbClr>
                </a:solidFill>
                <a:latin typeface="DengXian"/>
                <a:ea typeface="DengXian"/>
                <a:cs typeface="DengXian"/>
              </a:rPr>
              <a:t> </a:t>
            </a:r>
            <a:r>
              <a:rPr sz="2300" spc="-60" dirty="0">
                <a:solidFill>
                  <a:srgbClr val="000000">
                    <a:alpha val="100000"/>
                  </a:srgbClr>
                </a:solidFill>
                <a:latin typeface="DengXian"/>
                <a:ea typeface="DengXian"/>
                <a:cs typeface="DengXian"/>
              </a:rPr>
              <a:t>差较大，</a:t>
            </a:r>
            <a:r>
              <a:rPr sz="2300" spc="-60" dirty="0">
                <a:solidFill>
                  <a:srgbClr val="000000">
                    <a:alpha val="100000"/>
                  </a:srgbClr>
                </a:solidFill>
                <a:latin typeface="DengXian"/>
                <a:ea typeface="DengXian"/>
                <a:cs typeface="DengXian"/>
              </a:rPr>
              <a:t>   </a:t>
            </a:r>
            <a:r>
              <a:rPr sz="2300" spc="-60" dirty="0">
                <a:solidFill>
                  <a:srgbClr val="000000">
                    <a:alpha val="100000"/>
                  </a:srgbClr>
                </a:solidFill>
                <a:latin typeface="DengXian"/>
                <a:ea typeface="DengXian"/>
                <a:cs typeface="DengXian"/>
              </a:rPr>
              <a:t>可用TOPSI</a:t>
            </a:r>
            <a:r>
              <a:rPr sz="2300" spc="-50" dirty="0">
                <a:solidFill>
                  <a:srgbClr val="000000">
                    <a:alpha val="100000"/>
                  </a:srgbClr>
                </a:solidFill>
                <a:latin typeface="DengXian"/>
                <a:ea typeface="DengXian"/>
                <a:cs typeface="DengXian"/>
              </a:rPr>
              <a:t>S</a:t>
            </a:r>
            <a:r>
              <a:rPr sz="2300" spc="-60" dirty="0">
                <a:solidFill>
                  <a:srgbClr val="000000">
                    <a:alpha val="100000"/>
                  </a:srgbClr>
                </a:solidFill>
                <a:latin typeface="DengXian"/>
                <a:ea typeface="DengXian"/>
                <a:cs typeface="DengXian"/>
              </a:rPr>
              <a:t>法</a:t>
            </a:r>
            <a:r>
              <a:rPr sz="2000" spc="-60" dirty="0">
                <a:solidFill>
                  <a:srgbClr val="000000">
                    <a:alpha val="100000"/>
                  </a:srgbClr>
                </a:solidFill>
                <a:latin typeface="DengXian"/>
                <a:ea typeface="DengXian"/>
                <a:cs typeface="DengXian"/>
              </a:rPr>
              <a:t>。</a:t>
            </a:r>
            <a:endParaRPr lang="DengXian" altLang="DengXian" sz="2000" dirty="0"/>
          </a:p>
        </p:txBody>
      </p:sp>
      <p:pic>
        <p:nvPicPr>
          <p:cNvPr id="413" name="picture 413"/>
          <p:cNvPicPr>
            <a:picLocks noChangeAspect="1"/>
          </p:cNvPicPr>
          <p:nvPr/>
        </p:nvPicPr>
        <p:blipFill>
          <a:blip r:embed="rId2"/>
          <a:stretch>
            <a:fillRect/>
          </a:stretch>
        </p:blipFill>
        <p:spPr>
          <a:xfrm rot="21600000">
            <a:off x="0" y="5804458"/>
            <a:ext cx="1919884" cy="1053541"/>
          </a:xfrm>
          <a:prstGeom prst="rect">
            <a:avLst/>
          </a:prstGeom>
        </p:spPr>
      </p:pic>
      <p:pic>
        <p:nvPicPr>
          <p:cNvPr id="414" name="picture 414"/>
          <p:cNvPicPr>
            <a:picLocks noChangeAspect="1"/>
          </p:cNvPicPr>
          <p:nvPr/>
        </p:nvPicPr>
        <p:blipFill>
          <a:blip r:embed="rId3"/>
          <a:stretch>
            <a:fillRect/>
          </a:stretch>
        </p:blipFill>
        <p:spPr>
          <a:xfrm rot="21600000">
            <a:off x="4533163" y="631787"/>
            <a:ext cx="2873247" cy="396430"/>
          </a:xfrm>
          <a:prstGeom prst="rect">
            <a:avLst/>
          </a:prstGeom>
        </p:spPr>
      </p:pic>
      <p:pic>
        <p:nvPicPr>
          <p:cNvPr id="415" name="picture 415"/>
          <p:cNvPicPr>
            <a:picLocks noChangeAspect="1"/>
          </p:cNvPicPr>
          <p:nvPr/>
        </p:nvPicPr>
        <p:blipFill>
          <a:blip r:embed="rId4"/>
          <a:stretch>
            <a:fillRect/>
          </a:stretch>
        </p:blipFill>
        <p:spPr>
          <a:xfrm rot="21600000">
            <a:off x="11027664" y="158495"/>
            <a:ext cx="1042416" cy="944880"/>
          </a:xfrm>
          <a:prstGeom prst="rect">
            <a:avLst/>
          </a:prstGeom>
        </p:spPr>
      </p:pic>
      <p:sp>
        <p:nvSpPr>
          <p:cNvPr id="416" name="textbox 41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417" name="picture 417"/>
          <p:cNvPicPr>
            <a:picLocks noChangeAspect="1"/>
          </p:cNvPicPr>
          <p:nvPr/>
        </p:nvPicPr>
        <p:blipFill>
          <a:blip r:embed="rId5"/>
          <a:stretch>
            <a:fillRect/>
          </a:stretch>
        </p:blipFill>
        <p:spPr>
          <a:xfrm rot="21600000">
            <a:off x="530352" y="408431"/>
            <a:ext cx="774191" cy="690372"/>
          </a:xfrm>
          <a:prstGeom prst="rect">
            <a:avLst/>
          </a:prstGeom>
        </p:spPr>
      </p:pic>
      <p:sp>
        <p:nvSpPr>
          <p:cNvPr id="418" name="textbox 418"/>
          <p:cNvSpPr/>
          <p:nvPr/>
        </p:nvSpPr>
        <p:spPr>
          <a:xfrm>
            <a:off x="1571421" y="621042"/>
            <a:ext cx="11588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90" dirty="0">
                <a:solidFill>
                  <a:srgbClr val="000000">
                    <a:alpha val="100000"/>
                  </a:srgbClr>
                </a:solidFill>
                <a:latin typeface="SimHei"/>
                <a:ea typeface="SimHei"/>
                <a:cs typeface="SimHei"/>
              </a:rPr>
              <a:t>层次分析</a:t>
            </a:r>
            <a:r>
              <a:rPr sz="1700" spc="60" dirty="0">
                <a:solidFill>
                  <a:srgbClr val="000000">
                    <a:alpha val="100000"/>
                  </a:srgbClr>
                </a:solidFill>
                <a:latin typeface="SimHei"/>
                <a:ea typeface="SimHei"/>
                <a:cs typeface="SimHei"/>
              </a:rPr>
              <a:t>法</a:t>
            </a:r>
            <a:endParaRPr lang="SimHei" altLang="SimHei" sz="17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picture 419"/>
          <p:cNvPicPr>
            <a:picLocks noChangeAspect="1"/>
          </p:cNvPicPr>
          <p:nvPr/>
        </p:nvPicPr>
        <p:blipFill>
          <a:blip r:embed="rId2"/>
          <a:stretch>
            <a:fillRect/>
          </a:stretch>
        </p:blipFill>
        <p:spPr>
          <a:xfrm rot="21600000">
            <a:off x="2886455" y="1856232"/>
            <a:ext cx="5964935" cy="4588763"/>
          </a:xfrm>
          <a:prstGeom prst="rect">
            <a:avLst/>
          </a:prstGeom>
        </p:spPr>
      </p:pic>
      <p:pic>
        <p:nvPicPr>
          <p:cNvPr id="420" name="picture 420"/>
          <p:cNvPicPr>
            <a:picLocks noChangeAspect="1"/>
          </p:cNvPicPr>
          <p:nvPr/>
        </p:nvPicPr>
        <p:blipFill>
          <a:blip r:embed="rId3"/>
          <a:stretch>
            <a:fillRect/>
          </a:stretch>
        </p:blipFill>
        <p:spPr>
          <a:xfrm rot="21600000">
            <a:off x="0" y="5804458"/>
            <a:ext cx="1919884" cy="1053541"/>
          </a:xfrm>
          <a:prstGeom prst="rect">
            <a:avLst/>
          </a:prstGeom>
        </p:spPr>
      </p:pic>
      <p:pic>
        <p:nvPicPr>
          <p:cNvPr id="421" name="picture 421"/>
          <p:cNvPicPr>
            <a:picLocks noChangeAspect="1"/>
          </p:cNvPicPr>
          <p:nvPr/>
        </p:nvPicPr>
        <p:blipFill>
          <a:blip r:embed="rId4"/>
          <a:stretch>
            <a:fillRect/>
          </a:stretch>
        </p:blipFill>
        <p:spPr>
          <a:xfrm rot="21600000">
            <a:off x="4710798" y="631787"/>
            <a:ext cx="2529980" cy="396430"/>
          </a:xfrm>
          <a:prstGeom prst="rect">
            <a:avLst/>
          </a:prstGeom>
        </p:spPr>
      </p:pic>
      <p:pic>
        <p:nvPicPr>
          <p:cNvPr id="422" name="picture 422"/>
          <p:cNvPicPr>
            <a:picLocks noChangeAspect="1"/>
          </p:cNvPicPr>
          <p:nvPr/>
        </p:nvPicPr>
        <p:blipFill>
          <a:blip r:embed="rId5"/>
          <a:stretch>
            <a:fillRect/>
          </a:stretch>
        </p:blipFill>
        <p:spPr>
          <a:xfrm rot="21600000">
            <a:off x="11027664" y="158495"/>
            <a:ext cx="1042416" cy="944880"/>
          </a:xfrm>
          <a:prstGeom prst="rect">
            <a:avLst/>
          </a:prstGeom>
        </p:spPr>
      </p:pic>
      <p:sp>
        <p:nvSpPr>
          <p:cNvPr id="423" name="textbox 423"/>
          <p:cNvSpPr/>
          <p:nvPr/>
        </p:nvSpPr>
        <p:spPr>
          <a:xfrm>
            <a:off x="954506" y="1306538"/>
            <a:ext cx="2449829" cy="340995"/>
          </a:xfrm>
          <a:prstGeom prst="rect">
            <a:avLst/>
          </a:prstGeom>
        </p:spPr>
        <p:txBody>
          <a:bodyPr vert="horz" wrap="square" lIns="0" tIns="0" rIns="0" bIns="0"/>
          <a:lstStyle/>
          <a:p>
            <a:pPr algn="l" rtl="0" eaLnBrk="0">
              <a:lnSpc>
                <a:spcPct val="82528"/>
              </a:lnSpc>
              <a:tabLst/>
            </a:pPr>
            <a:endParaRPr lang="Arial" altLang="Arial" sz="100" dirty="0"/>
          </a:p>
          <a:p>
            <a:pPr marL="12700" algn="l" rtl="0" eaLnBrk="0">
              <a:lnSpc>
                <a:spcPct val="90000"/>
              </a:lnSpc>
              <a:tabLst/>
            </a:pPr>
            <a:r>
              <a:rPr sz="2300" spc="90" dirty="0">
                <a:solidFill>
                  <a:srgbClr val="000000">
                    <a:alpha val="100000"/>
                  </a:srgbClr>
                </a:solidFill>
                <a:latin typeface="DengXian"/>
                <a:ea typeface="DengXian"/>
                <a:cs typeface="DengXian"/>
              </a:rPr>
              <a:t>准则层可存在多</a:t>
            </a:r>
            <a:r>
              <a:rPr sz="2300" spc="50" dirty="0">
                <a:solidFill>
                  <a:srgbClr val="000000">
                    <a:alpha val="100000"/>
                  </a:srgbClr>
                </a:solidFill>
                <a:latin typeface="DengXian"/>
                <a:ea typeface="DengXian"/>
                <a:cs typeface="DengXian"/>
              </a:rPr>
              <a:t>层</a:t>
            </a:r>
            <a:endParaRPr lang="DengXian" altLang="DengXian" sz="2300" dirty="0"/>
          </a:p>
        </p:txBody>
      </p:sp>
      <p:sp>
        <p:nvSpPr>
          <p:cNvPr id="424" name="textbox 424"/>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425" name="picture 425"/>
          <p:cNvPicPr>
            <a:picLocks noChangeAspect="1"/>
          </p:cNvPicPr>
          <p:nvPr/>
        </p:nvPicPr>
        <p:blipFill>
          <a:blip r:embed="rId6"/>
          <a:stretch>
            <a:fillRect/>
          </a:stretch>
        </p:blipFill>
        <p:spPr>
          <a:xfrm rot="21600000">
            <a:off x="530352" y="408431"/>
            <a:ext cx="774191" cy="690372"/>
          </a:xfrm>
          <a:prstGeom prst="rect">
            <a:avLst/>
          </a:prstGeom>
        </p:spPr>
      </p:pic>
      <p:sp>
        <p:nvSpPr>
          <p:cNvPr id="426" name="textbox 426"/>
          <p:cNvSpPr/>
          <p:nvPr/>
        </p:nvSpPr>
        <p:spPr>
          <a:xfrm>
            <a:off x="1571421" y="621042"/>
            <a:ext cx="11588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90" dirty="0">
                <a:solidFill>
                  <a:srgbClr val="000000">
                    <a:alpha val="100000"/>
                  </a:srgbClr>
                </a:solidFill>
                <a:latin typeface="SimHei"/>
                <a:ea typeface="SimHei"/>
                <a:cs typeface="SimHei"/>
              </a:rPr>
              <a:t>层次分析</a:t>
            </a:r>
            <a:r>
              <a:rPr sz="1700" spc="60" dirty="0">
                <a:solidFill>
                  <a:srgbClr val="000000">
                    <a:alpha val="100000"/>
                  </a:srgbClr>
                </a:solidFill>
                <a:latin typeface="SimHei"/>
                <a:ea typeface="SimHei"/>
                <a:cs typeface="SimHei"/>
              </a:rPr>
              <a:t>法</a:t>
            </a:r>
            <a:endParaRPr lang="SimHei" altLang="SimHei" sz="17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7" name="picture 427"/>
          <p:cNvPicPr>
            <a:picLocks noChangeAspect="1"/>
          </p:cNvPicPr>
          <p:nvPr/>
        </p:nvPicPr>
        <p:blipFill>
          <a:blip r:embed="rId2"/>
          <a:stretch>
            <a:fillRect/>
          </a:stretch>
        </p:blipFill>
        <p:spPr>
          <a:xfrm rot="21600000">
            <a:off x="2272283" y="1098804"/>
            <a:ext cx="6495288" cy="5620511"/>
          </a:xfrm>
          <a:prstGeom prst="rect">
            <a:avLst/>
          </a:prstGeom>
        </p:spPr>
      </p:pic>
      <p:pic>
        <p:nvPicPr>
          <p:cNvPr id="428" name="picture 428"/>
          <p:cNvPicPr>
            <a:picLocks noChangeAspect="1"/>
          </p:cNvPicPr>
          <p:nvPr/>
        </p:nvPicPr>
        <p:blipFill>
          <a:blip r:embed="rId3"/>
          <a:stretch>
            <a:fillRect/>
          </a:stretch>
        </p:blipFill>
        <p:spPr>
          <a:xfrm rot="21600000">
            <a:off x="0" y="5804458"/>
            <a:ext cx="1919884" cy="1053541"/>
          </a:xfrm>
          <a:prstGeom prst="rect">
            <a:avLst/>
          </a:prstGeom>
        </p:spPr>
      </p:pic>
      <p:pic>
        <p:nvPicPr>
          <p:cNvPr id="429" name="picture 429"/>
          <p:cNvPicPr>
            <a:picLocks noChangeAspect="1"/>
          </p:cNvPicPr>
          <p:nvPr/>
        </p:nvPicPr>
        <p:blipFill>
          <a:blip r:embed="rId4"/>
          <a:stretch>
            <a:fillRect/>
          </a:stretch>
        </p:blipFill>
        <p:spPr>
          <a:xfrm rot="21600000">
            <a:off x="4710798" y="631787"/>
            <a:ext cx="2529980" cy="396430"/>
          </a:xfrm>
          <a:prstGeom prst="rect">
            <a:avLst/>
          </a:prstGeom>
        </p:spPr>
      </p:pic>
      <p:pic>
        <p:nvPicPr>
          <p:cNvPr id="430" name="picture 430"/>
          <p:cNvPicPr>
            <a:picLocks noChangeAspect="1"/>
          </p:cNvPicPr>
          <p:nvPr/>
        </p:nvPicPr>
        <p:blipFill>
          <a:blip r:embed="rId5"/>
          <a:stretch>
            <a:fillRect/>
          </a:stretch>
        </p:blipFill>
        <p:spPr>
          <a:xfrm rot="21600000">
            <a:off x="11027664" y="158495"/>
            <a:ext cx="1042416" cy="944880"/>
          </a:xfrm>
          <a:prstGeom prst="rect">
            <a:avLst/>
          </a:prstGeom>
        </p:spPr>
      </p:pic>
      <p:sp>
        <p:nvSpPr>
          <p:cNvPr id="431" name="textbox 431"/>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432" name="picture 432"/>
          <p:cNvPicPr>
            <a:picLocks noChangeAspect="1"/>
          </p:cNvPicPr>
          <p:nvPr/>
        </p:nvPicPr>
        <p:blipFill>
          <a:blip r:embed="rId6"/>
          <a:stretch>
            <a:fillRect/>
          </a:stretch>
        </p:blipFill>
        <p:spPr>
          <a:xfrm rot="21600000">
            <a:off x="530352" y="408431"/>
            <a:ext cx="774191" cy="690372"/>
          </a:xfrm>
          <a:prstGeom prst="rect">
            <a:avLst/>
          </a:prstGeom>
        </p:spPr>
      </p:pic>
      <p:sp>
        <p:nvSpPr>
          <p:cNvPr id="433" name="textbox 433"/>
          <p:cNvSpPr/>
          <p:nvPr/>
        </p:nvSpPr>
        <p:spPr>
          <a:xfrm>
            <a:off x="1571421" y="621042"/>
            <a:ext cx="1158875"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90" dirty="0">
                <a:solidFill>
                  <a:srgbClr val="000000">
                    <a:alpha val="100000"/>
                  </a:srgbClr>
                </a:solidFill>
                <a:latin typeface="SimHei"/>
                <a:ea typeface="SimHei"/>
                <a:cs typeface="SimHei"/>
              </a:rPr>
              <a:t>层次分析</a:t>
            </a:r>
            <a:r>
              <a:rPr sz="1700" spc="60" dirty="0">
                <a:solidFill>
                  <a:srgbClr val="000000">
                    <a:alpha val="100000"/>
                  </a:srgbClr>
                </a:solidFill>
                <a:latin typeface="SimHei"/>
                <a:ea typeface="SimHei"/>
                <a:cs typeface="SimHei"/>
              </a:rPr>
              <a:t>法</a:t>
            </a:r>
            <a:endParaRPr lang="SimHei" altLang="SimHei"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4"/>
          <p:cNvPicPr>
            <a:picLocks noChangeAspect="1"/>
          </p:cNvPicPr>
          <p:nvPr/>
        </p:nvPicPr>
        <p:blipFill>
          <a:blip r:embed="rId2"/>
          <a:stretch>
            <a:fillRect/>
          </a:stretch>
        </p:blipFill>
        <p:spPr>
          <a:xfrm rot="21600000">
            <a:off x="732548" y="2065604"/>
            <a:ext cx="5171465" cy="3617798"/>
          </a:xfrm>
          <a:prstGeom prst="rect">
            <a:avLst/>
          </a:prstGeom>
        </p:spPr>
      </p:pic>
      <p:sp>
        <p:nvSpPr>
          <p:cNvPr id="25" name="textbox 25"/>
          <p:cNvSpPr/>
          <p:nvPr/>
        </p:nvSpPr>
        <p:spPr>
          <a:xfrm>
            <a:off x="6813756" y="2398503"/>
            <a:ext cx="4241165" cy="2762250"/>
          </a:xfrm>
          <a:prstGeom prst="rect">
            <a:avLst/>
          </a:prstGeom>
        </p:spPr>
        <p:txBody>
          <a:bodyPr vert="horz" wrap="square" lIns="0" tIns="0" rIns="0" bIns="0"/>
          <a:lstStyle/>
          <a:p>
            <a:pPr algn="l" rtl="0" eaLnBrk="0">
              <a:lnSpc>
                <a:spcPct val="43146"/>
              </a:lnSpc>
              <a:tabLst/>
            </a:pPr>
            <a:endParaRPr lang="Arial" altLang="Arial" sz="100" dirty="0"/>
          </a:p>
          <a:p>
            <a:pPr marL="12700" indent="459492" algn="l" rtl="0" eaLnBrk="0">
              <a:lnSpc>
                <a:spcPct val="100000"/>
              </a:lnSpc>
              <a:tabLst/>
            </a:pPr>
            <a:r>
              <a:rPr sz="2000" spc="-30" dirty="0">
                <a:solidFill>
                  <a:srgbClr val="000000">
                    <a:alpha val="100000"/>
                  </a:srgbClr>
                </a:solidFill>
                <a:latin typeface="Microsoft YaHei"/>
                <a:ea typeface="Microsoft YaHei"/>
                <a:cs typeface="Microsoft YaHei"/>
              </a:rPr>
              <a:t>评价模型方法大体上可分</a:t>
            </a:r>
            <a:r>
              <a:rPr sz="2000" spc="0" dirty="0">
                <a:solidFill>
                  <a:srgbClr val="000000">
                    <a:alpha val="100000"/>
                  </a:srgbClr>
                </a:solidFill>
                <a:latin typeface="Microsoft YaHei"/>
                <a:ea typeface="Microsoft YaHei"/>
                <a:cs typeface="Microsoft YaHei"/>
              </a:rPr>
              <a:t>为两类，</a:t>
            </a:r>
            <a:r>
              <a:rPr sz="2000" spc="0" dirty="0">
                <a:solidFill>
                  <a:srgbClr val="000000">
                    <a:alpha val="100000"/>
                  </a:srgbClr>
                </a:solidFill>
                <a:latin typeface="Microsoft YaHei"/>
                <a:ea typeface="Microsoft YaHei"/>
                <a:cs typeface="Microsoft YaHei"/>
              </a:rPr>
              <a:t>  </a:t>
            </a:r>
            <a:r>
              <a:rPr sz="2000" spc="-10" dirty="0">
                <a:solidFill>
                  <a:srgbClr val="000000">
                    <a:alpha val="100000"/>
                  </a:srgbClr>
                </a:solidFill>
                <a:latin typeface="Microsoft YaHei"/>
                <a:ea typeface="Microsoft YaHei"/>
                <a:cs typeface="Microsoft YaHei"/>
              </a:rPr>
              <a:t>其</a:t>
            </a:r>
            <a:r>
              <a:rPr sz="2000" spc="0" dirty="0">
                <a:solidFill>
                  <a:srgbClr val="000000">
                    <a:alpha val="100000"/>
                  </a:srgbClr>
                </a:solidFill>
                <a:latin typeface="Microsoft YaHei"/>
                <a:ea typeface="Microsoft YaHei"/>
                <a:cs typeface="Microsoft YaHei"/>
              </a:rPr>
              <a:t>主要区别在</a:t>
            </a:r>
            <a:r>
              <a:rPr sz="2000" spc="0" dirty="0">
                <a:solidFill>
                  <a:srgbClr val="0070C0">
                    <a:alpha val="100000"/>
                  </a:srgbClr>
                </a:solidFill>
                <a:latin typeface="Microsoft YaHei"/>
                <a:ea typeface="Microsoft YaHei"/>
                <a:cs typeface="Microsoft YaHei"/>
              </a:rPr>
              <a:t>确定权重</a:t>
            </a:r>
            <a:r>
              <a:rPr sz="2000" spc="0" dirty="0">
                <a:solidFill>
                  <a:srgbClr val="000000">
                    <a:alpha val="100000"/>
                  </a:srgbClr>
                </a:solidFill>
                <a:latin typeface="Microsoft YaHei"/>
                <a:ea typeface="Microsoft YaHei"/>
                <a:cs typeface="Microsoft YaHei"/>
              </a:rPr>
              <a:t>的方法上。一</a:t>
            </a:r>
            <a:r>
              <a:rPr sz="2000" spc="0" dirty="0">
                <a:solidFill>
                  <a:srgbClr val="000000">
                    <a:alpha val="100000"/>
                  </a:srgbClr>
                </a:solidFill>
                <a:latin typeface="Microsoft YaHei"/>
                <a:ea typeface="Microsoft YaHei"/>
                <a:cs typeface="Microsoft YaHei"/>
              </a:rPr>
              <a:t>  </a:t>
            </a:r>
            <a:r>
              <a:rPr sz="2000" spc="-40" dirty="0">
                <a:solidFill>
                  <a:srgbClr val="000000">
                    <a:alpha val="100000"/>
                  </a:srgbClr>
                </a:solidFill>
                <a:latin typeface="Microsoft YaHei"/>
                <a:ea typeface="Microsoft YaHei"/>
                <a:cs typeface="Microsoft YaHei"/>
              </a:rPr>
              <a:t>类是</a:t>
            </a:r>
            <a:r>
              <a:rPr sz="2000" spc="-40" dirty="0">
                <a:solidFill>
                  <a:srgbClr val="0070C0">
                    <a:alpha val="100000"/>
                  </a:srgbClr>
                </a:solidFill>
                <a:latin typeface="Microsoft YaHei"/>
                <a:ea typeface="Microsoft YaHei"/>
                <a:cs typeface="Microsoft YaHei"/>
              </a:rPr>
              <a:t>主观赋值法</a:t>
            </a:r>
            <a:r>
              <a:rPr sz="2000" spc="-40" dirty="0">
                <a:solidFill>
                  <a:srgbClr val="0070C0">
                    <a:alpha val="100000"/>
                  </a:srgbClr>
                </a:solidFill>
                <a:latin typeface="Microsoft YaHei"/>
                <a:ea typeface="Microsoft YaHei"/>
                <a:cs typeface="Microsoft YaHei"/>
              </a:rPr>
              <a:t> </a:t>
            </a:r>
            <a:r>
              <a:rPr sz="2000" spc="-40" dirty="0">
                <a:solidFill>
                  <a:srgbClr val="000000">
                    <a:alpha val="100000"/>
                  </a:srgbClr>
                </a:solidFill>
                <a:latin typeface="Microsoft YaHei"/>
                <a:ea typeface="Microsoft YaHei"/>
                <a:cs typeface="Microsoft YaHei"/>
              </a:rPr>
              <a:t>，多数采取综合</a:t>
            </a:r>
            <a:r>
              <a:rPr sz="2000" spc="-10" dirty="0">
                <a:solidFill>
                  <a:srgbClr val="000000">
                    <a:alpha val="100000"/>
                  </a:srgbClr>
                </a:solidFill>
                <a:latin typeface="Microsoft YaHei"/>
                <a:ea typeface="Microsoft YaHei"/>
                <a:cs typeface="Microsoft YaHei"/>
              </a:rPr>
              <a:t>资</a:t>
            </a:r>
            <a:r>
              <a:rPr sz="2000" spc="0" dirty="0">
                <a:solidFill>
                  <a:srgbClr val="000000">
                    <a:alpha val="100000"/>
                  </a:srgbClr>
                </a:solidFill>
                <a:latin typeface="Microsoft YaHei"/>
                <a:ea typeface="Microsoft YaHei"/>
                <a:cs typeface="Microsoft YaHei"/>
              </a:rPr>
              <a:t>讯</a:t>
            </a:r>
            <a:r>
              <a:rPr sz="2000" spc="0" dirty="0">
                <a:solidFill>
                  <a:srgbClr val="000000">
                    <a:alpha val="100000"/>
                  </a:srgbClr>
                </a:solidFill>
                <a:latin typeface="Microsoft YaHei"/>
                <a:ea typeface="Microsoft YaHei"/>
                <a:cs typeface="Microsoft YaHei"/>
              </a:rPr>
              <a:t>  </a:t>
            </a:r>
            <a:r>
              <a:rPr sz="2000" spc="-40" dirty="0">
                <a:solidFill>
                  <a:srgbClr val="000000">
                    <a:alpha val="100000"/>
                  </a:srgbClr>
                </a:solidFill>
                <a:latin typeface="Microsoft YaHei"/>
                <a:ea typeface="Microsoft YaHei"/>
                <a:cs typeface="Microsoft YaHei"/>
              </a:rPr>
              <a:t>评分确定权重</a:t>
            </a:r>
            <a:r>
              <a:rPr sz="2000" spc="-40" dirty="0">
                <a:solidFill>
                  <a:srgbClr val="000000">
                    <a:alpha val="100000"/>
                  </a:srgbClr>
                </a:solidFill>
                <a:latin typeface="Microsoft YaHei"/>
                <a:ea typeface="Microsoft YaHei"/>
                <a:cs typeface="Microsoft YaHei"/>
              </a:rPr>
              <a:t> </a:t>
            </a:r>
            <a:r>
              <a:rPr sz="2000" spc="-40" dirty="0">
                <a:solidFill>
                  <a:srgbClr val="000000">
                    <a:alpha val="100000"/>
                  </a:srgbClr>
                </a:solidFill>
                <a:latin typeface="Microsoft YaHei"/>
                <a:ea typeface="Microsoft YaHei"/>
                <a:cs typeface="Microsoft YaHei"/>
              </a:rPr>
              <a:t>，如综合指数法、</a:t>
            </a:r>
            <a:r>
              <a:rPr sz="2000" spc="-10" dirty="0">
                <a:solidFill>
                  <a:srgbClr val="000000">
                    <a:alpha val="100000"/>
                  </a:srgbClr>
                </a:solidFill>
                <a:latin typeface="Microsoft YaHei"/>
                <a:ea typeface="Microsoft YaHei"/>
                <a:cs typeface="Microsoft YaHei"/>
              </a:rPr>
              <a:t>模</a:t>
            </a:r>
            <a:r>
              <a:rPr sz="2000" spc="0" dirty="0">
                <a:solidFill>
                  <a:srgbClr val="000000">
                    <a:alpha val="100000"/>
                  </a:srgbClr>
                </a:solidFill>
                <a:latin typeface="Microsoft YaHei"/>
                <a:ea typeface="Microsoft YaHei"/>
                <a:cs typeface="Microsoft YaHei"/>
              </a:rPr>
              <a:t>糊</a:t>
            </a:r>
            <a:r>
              <a:rPr sz="2000" spc="0" dirty="0">
                <a:solidFill>
                  <a:srgbClr val="000000">
                    <a:alpha val="100000"/>
                  </a:srgbClr>
                </a:solidFill>
                <a:latin typeface="Microsoft YaHei"/>
                <a:ea typeface="Microsoft YaHei"/>
                <a:cs typeface="Microsoft YaHei"/>
              </a:rPr>
              <a:t>  </a:t>
            </a:r>
            <a:r>
              <a:rPr sz="2000" spc="-10" dirty="0">
                <a:solidFill>
                  <a:srgbClr val="000000">
                    <a:alpha val="100000"/>
                  </a:srgbClr>
                </a:solidFill>
                <a:latin typeface="Microsoft YaHei"/>
                <a:ea typeface="Microsoft YaHei"/>
                <a:cs typeface="Microsoft YaHei"/>
              </a:rPr>
              <a:t>综</a:t>
            </a:r>
            <a:r>
              <a:rPr sz="2000" spc="0" dirty="0">
                <a:solidFill>
                  <a:srgbClr val="000000">
                    <a:alpha val="100000"/>
                  </a:srgbClr>
                </a:solidFill>
                <a:latin typeface="Microsoft YaHei"/>
                <a:ea typeface="Microsoft YaHei"/>
                <a:cs typeface="Microsoft YaHei"/>
              </a:rPr>
              <a:t>合评判法、层次分析法等。另一类</a:t>
            </a:r>
            <a:r>
              <a:rPr sz="2000" spc="0" dirty="0">
                <a:solidFill>
                  <a:srgbClr val="000000">
                    <a:alpha val="100000"/>
                  </a:srgbClr>
                </a:solidFill>
                <a:latin typeface="Microsoft YaHei"/>
                <a:ea typeface="Microsoft YaHei"/>
                <a:cs typeface="Microsoft YaHei"/>
              </a:rPr>
              <a:t>  </a:t>
            </a:r>
            <a:r>
              <a:rPr sz="2000" spc="-40" dirty="0">
                <a:solidFill>
                  <a:srgbClr val="000000">
                    <a:alpha val="100000"/>
                  </a:srgbClr>
                </a:solidFill>
                <a:latin typeface="Microsoft YaHei"/>
                <a:ea typeface="Microsoft YaHei"/>
                <a:cs typeface="Microsoft YaHei"/>
              </a:rPr>
              <a:t>是</a:t>
            </a:r>
            <a:r>
              <a:rPr sz="2000" spc="-40" dirty="0">
                <a:solidFill>
                  <a:srgbClr val="0070C0">
                    <a:alpha val="100000"/>
                  </a:srgbClr>
                </a:solidFill>
                <a:latin typeface="Microsoft YaHei"/>
                <a:ea typeface="Microsoft YaHei"/>
                <a:cs typeface="Microsoft YaHei"/>
              </a:rPr>
              <a:t>客观赋权</a:t>
            </a:r>
            <a:r>
              <a:rPr sz="2000" spc="-40" dirty="0">
                <a:solidFill>
                  <a:srgbClr val="0070C0">
                    <a:alpha val="100000"/>
                  </a:srgbClr>
                </a:solidFill>
                <a:latin typeface="Microsoft YaHei"/>
                <a:ea typeface="Microsoft YaHei"/>
                <a:cs typeface="Microsoft YaHei"/>
              </a:rPr>
              <a:t> </a:t>
            </a:r>
            <a:r>
              <a:rPr sz="2000" spc="-40" dirty="0">
                <a:solidFill>
                  <a:srgbClr val="000000">
                    <a:alpha val="100000"/>
                  </a:srgbClr>
                </a:solidFill>
                <a:latin typeface="Microsoft YaHei"/>
                <a:ea typeface="Microsoft YaHei"/>
                <a:cs typeface="Microsoft YaHei"/>
              </a:rPr>
              <a:t>，根据各指标间相关</a:t>
            </a:r>
            <a:r>
              <a:rPr sz="2000" spc="-10" dirty="0">
                <a:solidFill>
                  <a:srgbClr val="000000">
                    <a:alpha val="100000"/>
                  </a:srgbClr>
                </a:solidFill>
                <a:latin typeface="Microsoft YaHei"/>
                <a:ea typeface="Microsoft YaHei"/>
                <a:cs typeface="Microsoft YaHei"/>
              </a:rPr>
              <a:t>关</a:t>
            </a:r>
            <a:r>
              <a:rPr sz="2000" spc="0" dirty="0">
                <a:solidFill>
                  <a:srgbClr val="000000">
                    <a:alpha val="100000"/>
                  </a:srgbClr>
                </a:solidFill>
                <a:latin typeface="Microsoft YaHei"/>
                <a:ea typeface="Microsoft YaHei"/>
                <a:cs typeface="Microsoft YaHei"/>
              </a:rPr>
              <a:t>系</a:t>
            </a:r>
            <a:r>
              <a:rPr sz="2000" spc="0" dirty="0">
                <a:solidFill>
                  <a:srgbClr val="000000">
                    <a:alpha val="100000"/>
                  </a:srgbClr>
                </a:solidFill>
                <a:latin typeface="Microsoft YaHei"/>
                <a:ea typeface="Microsoft YaHei"/>
                <a:cs typeface="Microsoft YaHei"/>
              </a:rPr>
              <a:t>  </a:t>
            </a:r>
            <a:r>
              <a:rPr sz="2000" spc="-40" dirty="0">
                <a:solidFill>
                  <a:srgbClr val="000000">
                    <a:alpha val="100000"/>
                  </a:srgbClr>
                </a:solidFill>
                <a:latin typeface="Microsoft YaHei"/>
                <a:ea typeface="Microsoft YaHei"/>
                <a:cs typeface="Microsoft YaHei"/>
              </a:rPr>
              <a:t>或各指标值变异程度来确定权数</a:t>
            </a:r>
            <a:r>
              <a:rPr sz="2000" spc="-40" dirty="0">
                <a:solidFill>
                  <a:srgbClr val="000000">
                    <a:alpha val="100000"/>
                  </a:srgbClr>
                </a:solidFill>
                <a:latin typeface="Microsoft YaHei"/>
                <a:ea typeface="Microsoft YaHei"/>
                <a:cs typeface="Microsoft YaHei"/>
              </a:rPr>
              <a:t> </a:t>
            </a:r>
            <a:r>
              <a:rPr sz="2000" spc="-10" dirty="0">
                <a:solidFill>
                  <a:srgbClr val="000000">
                    <a:alpha val="100000"/>
                  </a:srgbClr>
                </a:solidFill>
                <a:latin typeface="Microsoft YaHei"/>
                <a:ea typeface="Microsoft YaHei"/>
                <a:cs typeface="Microsoft YaHei"/>
              </a:rPr>
              <a:t>，</a:t>
            </a:r>
            <a:r>
              <a:rPr sz="2000" spc="0" dirty="0">
                <a:solidFill>
                  <a:srgbClr val="000000">
                    <a:alpha val="100000"/>
                  </a:srgbClr>
                </a:solidFill>
                <a:latin typeface="Microsoft YaHei"/>
                <a:ea typeface="Microsoft YaHei"/>
                <a:cs typeface="Microsoft YaHei"/>
              </a:rPr>
              <a:t>如</a:t>
            </a:r>
            <a:r>
              <a:rPr sz="2000" spc="0" dirty="0">
                <a:solidFill>
                  <a:srgbClr val="000000">
                    <a:alpha val="100000"/>
                  </a:srgbClr>
                </a:solidFill>
                <a:latin typeface="Microsoft YaHei"/>
                <a:ea typeface="Microsoft YaHei"/>
                <a:cs typeface="Microsoft YaHei"/>
              </a:rPr>
              <a:t>  </a:t>
            </a:r>
            <a:r>
              <a:rPr sz="2000" spc="-70" dirty="0">
                <a:solidFill>
                  <a:srgbClr val="000000">
                    <a:alpha val="100000"/>
                  </a:srgbClr>
                </a:solidFill>
                <a:latin typeface="Microsoft YaHei"/>
                <a:ea typeface="Microsoft YaHei"/>
                <a:cs typeface="Microsoft YaHei"/>
              </a:rPr>
              <a:t>主成分分析法、</a:t>
            </a:r>
            <a:r>
              <a:rPr sz="2000" spc="-70" dirty="0">
                <a:solidFill>
                  <a:srgbClr val="000000">
                    <a:alpha val="100000"/>
                  </a:srgbClr>
                </a:solidFill>
                <a:latin typeface="Microsoft YaHei"/>
                <a:ea typeface="Microsoft YaHei"/>
                <a:cs typeface="Microsoft YaHei"/>
              </a:rPr>
              <a:t>  </a:t>
            </a:r>
            <a:r>
              <a:rPr sz="2000" spc="-70" dirty="0">
                <a:solidFill>
                  <a:srgbClr val="000000">
                    <a:alpha val="100000"/>
                  </a:srgbClr>
                </a:solidFill>
                <a:latin typeface="Microsoft YaHei"/>
                <a:ea typeface="Microsoft YaHei"/>
                <a:cs typeface="Microsoft YaHei"/>
              </a:rPr>
              <a:t>因子分析法、理想</a:t>
            </a:r>
            <a:r>
              <a:rPr sz="2000" spc="-10" dirty="0">
                <a:solidFill>
                  <a:srgbClr val="000000">
                    <a:alpha val="100000"/>
                  </a:srgbClr>
                </a:solidFill>
                <a:latin typeface="Microsoft YaHei"/>
                <a:ea typeface="Microsoft YaHei"/>
                <a:cs typeface="Microsoft YaHei"/>
              </a:rPr>
              <a:t>解</a:t>
            </a:r>
            <a:r>
              <a:rPr sz="2000" spc="0" dirty="0">
                <a:solidFill>
                  <a:srgbClr val="000000">
                    <a:alpha val="100000"/>
                  </a:srgbClr>
                </a:solidFill>
                <a:latin typeface="Microsoft YaHei"/>
                <a:ea typeface="Microsoft YaHei"/>
                <a:cs typeface="Microsoft YaHei"/>
              </a:rPr>
              <a:t>  </a:t>
            </a:r>
            <a:r>
              <a:rPr sz="2000" spc="20" dirty="0">
                <a:solidFill>
                  <a:srgbClr val="000000">
                    <a:alpha val="100000"/>
                  </a:srgbClr>
                </a:solidFill>
                <a:latin typeface="Microsoft YaHei"/>
                <a:ea typeface="Microsoft YaHei"/>
                <a:cs typeface="Microsoft YaHei"/>
              </a:rPr>
              <a:t>法</a:t>
            </a:r>
            <a:r>
              <a:rPr sz="2000" spc="20" dirty="0">
                <a:solidFill>
                  <a:srgbClr val="000000">
                    <a:alpha val="100000"/>
                  </a:srgbClr>
                </a:solidFill>
                <a:latin typeface="Microsoft YaHei"/>
                <a:ea typeface="Microsoft YaHei"/>
                <a:cs typeface="Microsoft YaHei"/>
              </a:rPr>
              <a:t>  </a:t>
            </a:r>
            <a:r>
              <a:rPr sz="2000" spc="20" dirty="0">
                <a:solidFill>
                  <a:srgbClr val="000000">
                    <a:alpha val="100000"/>
                  </a:srgbClr>
                </a:solidFill>
                <a:latin typeface="Microsoft YaHei"/>
                <a:ea typeface="Microsoft YaHei"/>
                <a:cs typeface="Microsoft YaHei"/>
              </a:rPr>
              <a:t>(也称</a:t>
            </a:r>
            <a:r>
              <a:rPr sz="2000" spc="0" dirty="0">
                <a:solidFill>
                  <a:srgbClr val="000000">
                    <a:alpha val="100000"/>
                  </a:srgbClr>
                </a:solidFill>
                <a:latin typeface="Microsoft YaHei"/>
                <a:ea typeface="Microsoft YaHei"/>
                <a:cs typeface="Microsoft YaHei"/>
              </a:rPr>
              <a:t>TOPSIS</a:t>
            </a:r>
            <a:r>
              <a:rPr sz="2000" spc="20" dirty="0">
                <a:solidFill>
                  <a:srgbClr val="000000">
                    <a:alpha val="100000"/>
                  </a:srgbClr>
                </a:solidFill>
                <a:latin typeface="Microsoft YaHei"/>
                <a:ea typeface="Microsoft YaHei"/>
                <a:cs typeface="Microsoft YaHei"/>
              </a:rPr>
              <a:t>法)</a:t>
            </a:r>
            <a:r>
              <a:rPr sz="2000" spc="20" dirty="0">
                <a:solidFill>
                  <a:srgbClr val="000000">
                    <a:alpha val="100000"/>
                  </a:srgbClr>
                </a:solidFill>
                <a:latin typeface="Microsoft YaHei"/>
                <a:ea typeface="Microsoft YaHei"/>
                <a:cs typeface="Microsoft YaHei"/>
              </a:rPr>
              <a:t> </a:t>
            </a:r>
            <a:r>
              <a:rPr sz="2000" spc="10" dirty="0">
                <a:solidFill>
                  <a:srgbClr val="000000">
                    <a:alpha val="100000"/>
                  </a:srgbClr>
                </a:solidFill>
                <a:latin typeface="Microsoft YaHei"/>
                <a:ea typeface="Microsoft YaHei"/>
                <a:cs typeface="Microsoft YaHei"/>
              </a:rPr>
              <a:t> </a:t>
            </a:r>
            <a:r>
              <a:rPr sz="2000" spc="0" dirty="0">
                <a:solidFill>
                  <a:srgbClr val="000000">
                    <a:alpha val="100000"/>
                  </a:srgbClr>
                </a:solidFill>
                <a:latin typeface="Microsoft YaHei"/>
                <a:ea typeface="Microsoft YaHei"/>
                <a:cs typeface="Microsoft YaHei"/>
              </a:rPr>
              <a:t>等。</a:t>
            </a:r>
            <a:endParaRPr lang="Microsoft YaHei" altLang="Microsoft YaHei" sz="2000" dirty="0"/>
          </a:p>
        </p:txBody>
      </p:sp>
      <p:pic>
        <p:nvPicPr>
          <p:cNvPr id="26" name="picture 26"/>
          <p:cNvPicPr>
            <a:picLocks noChangeAspect="1"/>
          </p:cNvPicPr>
          <p:nvPr/>
        </p:nvPicPr>
        <p:blipFill>
          <a:blip r:embed="rId3"/>
          <a:stretch>
            <a:fillRect/>
          </a:stretch>
        </p:blipFill>
        <p:spPr>
          <a:xfrm rot="21600000">
            <a:off x="0" y="5804458"/>
            <a:ext cx="1919884" cy="1053541"/>
          </a:xfrm>
          <a:prstGeom prst="rect">
            <a:avLst/>
          </a:prstGeom>
        </p:spPr>
      </p:pic>
      <p:pic>
        <p:nvPicPr>
          <p:cNvPr id="27" name="picture 27"/>
          <p:cNvPicPr>
            <a:picLocks noChangeAspect="1"/>
          </p:cNvPicPr>
          <p:nvPr/>
        </p:nvPicPr>
        <p:blipFill>
          <a:blip r:embed="rId4"/>
          <a:stretch>
            <a:fillRect/>
          </a:stretch>
        </p:blipFill>
        <p:spPr>
          <a:xfrm rot="21600000">
            <a:off x="11027664" y="158495"/>
            <a:ext cx="1042416" cy="944880"/>
          </a:xfrm>
          <a:prstGeom prst="rect">
            <a:avLst/>
          </a:prstGeom>
        </p:spPr>
      </p:pic>
      <p:sp>
        <p:nvSpPr>
          <p:cNvPr id="28" name="textbox 28"/>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29" name="picture 29"/>
          <p:cNvPicPr>
            <a:picLocks noChangeAspect="1"/>
          </p:cNvPicPr>
          <p:nvPr/>
        </p:nvPicPr>
        <p:blipFill>
          <a:blip r:embed="rId5"/>
          <a:stretch>
            <a:fillRect/>
          </a:stretch>
        </p:blipFill>
        <p:spPr>
          <a:xfrm rot="21600000">
            <a:off x="530352" y="408431"/>
            <a:ext cx="774191" cy="690372"/>
          </a:xfrm>
          <a:prstGeom prst="rect">
            <a:avLst/>
          </a:prstGeom>
        </p:spPr>
      </p:pic>
      <p:sp>
        <p:nvSpPr>
          <p:cNvPr id="30" name="textbox 30"/>
          <p:cNvSpPr/>
          <p:nvPr/>
        </p:nvSpPr>
        <p:spPr>
          <a:xfrm>
            <a:off x="1455292" y="621042"/>
            <a:ext cx="1389380" cy="285750"/>
          </a:xfrm>
          <a:prstGeom prst="rect">
            <a:avLst/>
          </a:prstGeom>
        </p:spPr>
        <p:txBody>
          <a:bodyPr vert="horz" wrap="square" lIns="0" tIns="0" rIns="0" bIns="0"/>
          <a:lstStyle/>
          <a:p>
            <a:pPr algn="l" rtl="0" eaLnBrk="0">
              <a:lnSpc>
                <a:spcPct val="91025"/>
              </a:lnSpc>
              <a:tabLst/>
            </a:pPr>
            <a:endParaRPr lang="Arial" altLang="Arial" sz="100" dirty="0"/>
          </a:p>
          <a:p>
            <a:pPr marL="12700" algn="l" rtl="0" eaLnBrk="0">
              <a:lnSpc>
                <a:spcPct val="100000"/>
              </a:lnSpc>
              <a:tabLst/>
            </a:pPr>
            <a:r>
              <a:rPr sz="1700" spc="90" dirty="0">
                <a:solidFill>
                  <a:srgbClr val="000000">
                    <a:alpha val="100000"/>
                  </a:srgbClr>
                </a:solidFill>
                <a:latin typeface="SimHei"/>
                <a:ea typeface="SimHei"/>
                <a:cs typeface="SimHei"/>
              </a:rPr>
              <a:t>评价模型分</a:t>
            </a:r>
            <a:r>
              <a:rPr sz="1700" spc="80" dirty="0">
                <a:solidFill>
                  <a:srgbClr val="000000">
                    <a:alpha val="100000"/>
                  </a:srgbClr>
                </a:solidFill>
                <a:latin typeface="SimHei"/>
                <a:ea typeface="SimHei"/>
                <a:cs typeface="SimHei"/>
              </a:rPr>
              <a:t>类</a:t>
            </a:r>
            <a:endParaRPr lang="SimHei" altLang="SimHei" sz="17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box 434"/>
          <p:cNvSpPr/>
          <p:nvPr/>
        </p:nvSpPr>
        <p:spPr>
          <a:xfrm>
            <a:off x="517652" y="395731"/>
            <a:ext cx="9741534" cy="4788534"/>
          </a:xfrm>
          <a:prstGeom prst="rect">
            <a:avLst/>
          </a:prstGeom>
        </p:spPr>
        <p:txBody>
          <a:bodyPr vert="horz" wrap="square" lIns="0" tIns="0" rIns="0" bIns="0"/>
          <a:lstStyle/>
          <a:p>
            <a:pPr algn="l" rtl="0" eaLnBrk="0">
              <a:lnSpc>
                <a:spcPct val="157000"/>
              </a:lnSpc>
              <a:tabLst/>
            </a:pPr>
            <a:endParaRPr lang="Arial" altLang="Arial" sz="1000" dirty="0"/>
          </a:p>
          <a:p>
            <a:pPr marL="822032" algn="l" rtl="0" eaLnBrk="0">
              <a:lnSpc>
                <a:spcPts val="2062"/>
              </a:lnSpc>
              <a:tabLst/>
            </a:pPr>
            <a:r>
              <a:rPr sz="1700" spc="170" dirty="0">
                <a:solidFill>
                  <a:srgbClr val="000000">
                    <a:alpha val="100000"/>
                  </a:srgbClr>
                </a:solidFill>
                <a:latin typeface="SimHei"/>
                <a:ea typeface="SimHei"/>
                <a:cs typeface="SimHei"/>
              </a:rPr>
              <a:t>理想解</a:t>
            </a:r>
            <a:r>
              <a:rPr sz="1700" spc="150" dirty="0">
                <a:solidFill>
                  <a:srgbClr val="000000">
                    <a:alpha val="100000"/>
                  </a:srgbClr>
                </a:solidFill>
                <a:latin typeface="SimHei"/>
                <a:ea typeface="SimHei"/>
                <a:cs typeface="SimHei"/>
              </a:rPr>
              <a:t>法</a:t>
            </a:r>
            <a:r>
              <a:rPr sz="1700" spc="0" dirty="0">
                <a:solidFill>
                  <a:srgbClr val="000000">
                    <a:alpha val="100000"/>
                  </a:srgbClr>
                </a:solidFill>
                <a:latin typeface="Arial"/>
                <a:ea typeface="Arial"/>
                <a:cs typeface="Arial"/>
              </a:rPr>
              <a:t>TOPSIS</a:t>
            </a:r>
            <a:endParaRPr lang="Arial" altLang="Arial" sz="1700" dirty="0"/>
          </a:p>
          <a:p>
            <a:pPr algn="l" rtl="0" eaLnBrk="0">
              <a:lnSpc>
                <a:spcPct val="104000"/>
              </a:lnSpc>
              <a:tabLst/>
            </a:pPr>
            <a:endParaRPr lang="Arial" altLang="Arial" sz="1000" dirty="0"/>
          </a:p>
          <a:p>
            <a:pPr marL="679234" indent="14325" algn="l" rtl="0" eaLnBrk="0">
              <a:lnSpc>
                <a:spcPct val="105000"/>
              </a:lnSpc>
              <a:spcBef>
                <a:spcPts val="700"/>
              </a:spcBef>
              <a:tabLst/>
            </a:pPr>
            <a:r>
              <a:rPr sz="2300" spc="90" dirty="0">
                <a:solidFill>
                  <a:srgbClr val="000000">
                    <a:alpha val="100000"/>
                  </a:srgbClr>
                </a:solidFill>
                <a:latin typeface="SimSun"/>
                <a:ea typeface="SimSun"/>
                <a:cs typeface="SimSun"/>
              </a:rPr>
              <a:t>多属性决策问题的理想解法</a:t>
            </a:r>
            <a:r>
              <a:rPr sz="2300" spc="90" dirty="0">
                <a:solidFill>
                  <a:srgbClr val="000000">
                    <a:alpha val="100000"/>
                  </a:srgbClr>
                </a:solidFill>
                <a:latin typeface="Verdana"/>
                <a:ea typeface="Verdana"/>
                <a:cs typeface="Verdana"/>
              </a:rPr>
              <a:t>——</a:t>
            </a:r>
            <a:r>
              <a:rPr sz="2300" spc="90" dirty="0">
                <a:solidFill>
                  <a:srgbClr val="000000">
                    <a:alpha val="100000"/>
                  </a:srgbClr>
                </a:solidFill>
                <a:latin typeface="SimSun"/>
                <a:ea typeface="SimSun"/>
                <a:cs typeface="SimSun"/>
              </a:rPr>
              <a:t>理想解法亦称为</a:t>
            </a:r>
            <a:r>
              <a:rPr sz="2300" spc="90" dirty="0">
                <a:solidFill>
                  <a:srgbClr val="000000">
                    <a:alpha val="100000"/>
                  </a:srgbClr>
                </a:solidFill>
                <a:latin typeface="SimSun"/>
                <a:ea typeface="SimSun"/>
                <a:cs typeface="SimSun"/>
              </a:rPr>
              <a:t> </a:t>
            </a:r>
            <a:r>
              <a:rPr sz="2300" spc="0" dirty="0">
                <a:solidFill>
                  <a:srgbClr val="000000">
                    <a:alpha val="100000"/>
                  </a:srgbClr>
                </a:solidFill>
                <a:latin typeface="Verdana"/>
                <a:ea typeface="Verdana"/>
                <a:cs typeface="Verdana"/>
              </a:rPr>
              <a:t>TOPSIS</a:t>
            </a:r>
            <a:r>
              <a:rPr sz="2300" spc="90" dirty="0">
                <a:solidFill>
                  <a:srgbClr val="000000">
                    <a:alpha val="100000"/>
                  </a:srgbClr>
                </a:solidFill>
                <a:latin typeface="Verdana"/>
                <a:ea typeface="Verdana"/>
                <a:cs typeface="Verdana"/>
              </a:rPr>
              <a:t> </a:t>
            </a:r>
            <a:r>
              <a:rPr sz="2300" spc="90" dirty="0">
                <a:solidFill>
                  <a:srgbClr val="000000">
                    <a:alpha val="100000"/>
                  </a:srgbClr>
                </a:solidFill>
                <a:latin typeface="SimSun"/>
                <a:ea typeface="SimSun"/>
                <a:cs typeface="SimSun"/>
              </a:rPr>
              <a:t>法</a:t>
            </a:r>
            <a:r>
              <a:rPr sz="2300" spc="90" dirty="0">
                <a:solidFill>
                  <a:srgbClr val="000000">
                    <a:alpha val="100000"/>
                  </a:srgbClr>
                </a:solidFill>
                <a:latin typeface="Verdana"/>
                <a:ea typeface="Verdana"/>
                <a:cs typeface="Verdana"/>
              </a:rPr>
              <a:t>,</a:t>
            </a:r>
            <a:r>
              <a:rPr sz="2300" spc="30" dirty="0">
                <a:solidFill>
                  <a:srgbClr val="000000">
                    <a:alpha val="100000"/>
                  </a:srgbClr>
                </a:solidFill>
                <a:latin typeface="SimSun"/>
                <a:ea typeface="SimSun"/>
                <a:cs typeface="SimSun"/>
              </a:rPr>
              <a:t>是</a:t>
            </a:r>
            <a:r>
              <a:rPr sz="2300" spc="0" dirty="0">
                <a:solidFill>
                  <a:srgbClr val="000000">
                    <a:alpha val="100000"/>
                  </a:srgbClr>
                </a:solidFill>
                <a:latin typeface="SimSun"/>
                <a:ea typeface="SimSun"/>
                <a:cs typeface="SimSun"/>
              </a:rPr>
              <a:t>一</a:t>
            </a:r>
            <a:r>
              <a:rPr sz="2300" spc="0" dirty="0">
                <a:solidFill>
                  <a:srgbClr val="000000">
                    <a:alpha val="100000"/>
                  </a:srgbClr>
                </a:solidFill>
                <a:latin typeface="SimSun"/>
                <a:ea typeface="SimSun"/>
                <a:cs typeface="SimSun"/>
              </a:rPr>
              <a:t>  </a:t>
            </a:r>
            <a:r>
              <a:rPr sz="2300" spc="100" dirty="0">
                <a:solidFill>
                  <a:srgbClr val="000000">
                    <a:alpha val="100000"/>
                  </a:srgbClr>
                </a:solidFill>
                <a:latin typeface="SimSun"/>
                <a:ea typeface="SimSun"/>
                <a:cs typeface="SimSun"/>
              </a:rPr>
              <a:t>种有效的多指标评价方法。这种方法通过构造评价问题的正理想</a:t>
            </a:r>
            <a:r>
              <a:rPr sz="2300" spc="0" dirty="0">
                <a:solidFill>
                  <a:srgbClr val="000000">
                    <a:alpha val="100000"/>
                  </a:srgbClr>
                </a:solidFill>
                <a:latin typeface="SimSun"/>
                <a:ea typeface="SimSun"/>
                <a:cs typeface="SimSun"/>
              </a:rPr>
              <a:t>解</a:t>
            </a:r>
            <a:r>
              <a:rPr sz="2300" spc="0" dirty="0">
                <a:solidFill>
                  <a:srgbClr val="000000">
                    <a:alpha val="100000"/>
                  </a:srgbClr>
                </a:solidFill>
                <a:latin typeface="SimSun"/>
                <a:ea typeface="SimSun"/>
                <a:cs typeface="SimSun"/>
              </a:rPr>
              <a:t> </a:t>
            </a:r>
            <a:r>
              <a:rPr sz="2300" spc="100" dirty="0">
                <a:solidFill>
                  <a:srgbClr val="000000">
                    <a:alpha val="100000"/>
                  </a:srgbClr>
                </a:solidFill>
                <a:latin typeface="SimSun"/>
                <a:ea typeface="SimSun"/>
                <a:cs typeface="SimSun"/>
              </a:rPr>
              <a:t>和负理想解</a:t>
            </a:r>
            <a:r>
              <a:rPr sz="2300" spc="100" dirty="0">
                <a:solidFill>
                  <a:srgbClr val="000000">
                    <a:alpha val="100000"/>
                  </a:srgbClr>
                </a:solidFill>
                <a:latin typeface="Verdana"/>
                <a:ea typeface="Verdana"/>
                <a:cs typeface="Verdana"/>
              </a:rPr>
              <a:t>,</a:t>
            </a:r>
            <a:r>
              <a:rPr sz="2300" spc="100" dirty="0">
                <a:solidFill>
                  <a:srgbClr val="000000">
                    <a:alpha val="100000"/>
                  </a:srgbClr>
                </a:solidFill>
                <a:latin typeface="SimSun"/>
                <a:ea typeface="SimSun"/>
                <a:cs typeface="SimSun"/>
              </a:rPr>
              <a:t>即各指标的最优解和最劣解</a:t>
            </a:r>
            <a:r>
              <a:rPr sz="2300" spc="100" dirty="0">
                <a:solidFill>
                  <a:srgbClr val="000000">
                    <a:alpha val="100000"/>
                  </a:srgbClr>
                </a:solidFill>
                <a:latin typeface="Verdana"/>
                <a:ea typeface="Verdana"/>
                <a:cs typeface="Verdana"/>
              </a:rPr>
              <a:t>,</a:t>
            </a:r>
            <a:r>
              <a:rPr sz="2300" spc="100" dirty="0">
                <a:solidFill>
                  <a:srgbClr val="000000">
                    <a:alpha val="100000"/>
                  </a:srgbClr>
                </a:solidFill>
                <a:latin typeface="SimSun"/>
                <a:ea typeface="SimSun"/>
                <a:cs typeface="SimSun"/>
              </a:rPr>
              <a:t>通过计算每个方案到</a:t>
            </a:r>
            <a:r>
              <a:rPr sz="2300" spc="80" dirty="0">
                <a:solidFill>
                  <a:srgbClr val="000000">
                    <a:alpha val="100000"/>
                  </a:srgbClr>
                </a:solidFill>
                <a:latin typeface="SimSun"/>
                <a:ea typeface="SimSun"/>
                <a:cs typeface="SimSun"/>
              </a:rPr>
              <a:t>理</a:t>
            </a:r>
            <a:r>
              <a:rPr sz="2300" spc="0" dirty="0">
                <a:solidFill>
                  <a:srgbClr val="000000">
                    <a:alpha val="100000"/>
                  </a:srgbClr>
                </a:solidFill>
                <a:latin typeface="SimSun"/>
                <a:ea typeface="SimSun"/>
                <a:cs typeface="SimSun"/>
              </a:rPr>
              <a:t>想方</a:t>
            </a:r>
            <a:r>
              <a:rPr sz="2300" spc="0" dirty="0">
                <a:solidFill>
                  <a:srgbClr val="000000">
                    <a:alpha val="100000"/>
                  </a:srgbClr>
                </a:solidFill>
                <a:latin typeface="SimSun"/>
                <a:ea typeface="SimSun"/>
                <a:cs typeface="SimSun"/>
              </a:rPr>
              <a:t> </a:t>
            </a:r>
            <a:r>
              <a:rPr sz="2300" spc="100" dirty="0">
                <a:solidFill>
                  <a:srgbClr val="000000">
                    <a:alpha val="100000"/>
                  </a:srgbClr>
                </a:solidFill>
                <a:latin typeface="SimSun"/>
                <a:ea typeface="SimSun"/>
                <a:cs typeface="SimSun"/>
              </a:rPr>
              <a:t>案的相对贴近度</a:t>
            </a:r>
            <a:r>
              <a:rPr sz="2300" spc="100" dirty="0">
                <a:solidFill>
                  <a:srgbClr val="000000">
                    <a:alpha val="100000"/>
                  </a:srgbClr>
                </a:solidFill>
                <a:latin typeface="Verdana"/>
                <a:ea typeface="Verdana"/>
                <a:cs typeface="Verdana"/>
              </a:rPr>
              <a:t>,</a:t>
            </a:r>
            <a:r>
              <a:rPr sz="2300" spc="100" dirty="0">
                <a:solidFill>
                  <a:srgbClr val="000000">
                    <a:alpha val="100000"/>
                  </a:srgbClr>
                </a:solidFill>
                <a:latin typeface="SimSun"/>
                <a:ea typeface="SimSun"/>
                <a:cs typeface="SimSun"/>
              </a:rPr>
              <a:t>即靠近正理想解和远离负理想解的程度</a:t>
            </a:r>
            <a:r>
              <a:rPr sz="2300" spc="100" dirty="0">
                <a:solidFill>
                  <a:srgbClr val="000000">
                    <a:alpha val="100000"/>
                  </a:srgbClr>
                </a:solidFill>
                <a:latin typeface="Verdana"/>
                <a:ea typeface="Verdana"/>
                <a:cs typeface="Verdana"/>
              </a:rPr>
              <a:t>,</a:t>
            </a:r>
            <a:r>
              <a:rPr sz="2300" spc="100" dirty="0">
                <a:solidFill>
                  <a:srgbClr val="000000">
                    <a:alpha val="100000"/>
                  </a:srgbClr>
                </a:solidFill>
                <a:latin typeface="SimSun"/>
                <a:ea typeface="SimSun"/>
                <a:cs typeface="SimSun"/>
              </a:rPr>
              <a:t>来对</a:t>
            </a:r>
            <a:r>
              <a:rPr sz="2300" spc="80" dirty="0">
                <a:solidFill>
                  <a:srgbClr val="000000">
                    <a:alpha val="100000"/>
                  </a:srgbClr>
                </a:solidFill>
                <a:latin typeface="SimSun"/>
                <a:ea typeface="SimSun"/>
                <a:cs typeface="SimSun"/>
              </a:rPr>
              <a:t>方</a:t>
            </a:r>
            <a:r>
              <a:rPr sz="2300" spc="0" dirty="0">
                <a:solidFill>
                  <a:srgbClr val="000000">
                    <a:alpha val="100000"/>
                  </a:srgbClr>
                </a:solidFill>
                <a:latin typeface="SimSun"/>
                <a:ea typeface="SimSun"/>
                <a:cs typeface="SimSun"/>
              </a:rPr>
              <a:t>案进</a:t>
            </a:r>
            <a:r>
              <a:rPr sz="2300" spc="0" dirty="0">
                <a:solidFill>
                  <a:srgbClr val="000000">
                    <a:alpha val="100000"/>
                  </a:srgbClr>
                </a:solidFill>
                <a:latin typeface="SimSun"/>
                <a:ea typeface="SimSun"/>
                <a:cs typeface="SimSun"/>
              </a:rPr>
              <a:t> </a:t>
            </a:r>
            <a:r>
              <a:rPr sz="2300" spc="90" dirty="0">
                <a:solidFill>
                  <a:srgbClr val="000000">
                    <a:alpha val="100000"/>
                  </a:srgbClr>
                </a:solidFill>
                <a:latin typeface="SimSun"/>
                <a:ea typeface="SimSun"/>
                <a:cs typeface="SimSun"/>
              </a:rPr>
              <a:t>行排序</a:t>
            </a:r>
            <a:r>
              <a:rPr sz="2300" spc="90" dirty="0">
                <a:solidFill>
                  <a:srgbClr val="000000">
                    <a:alpha val="100000"/>
                  </a:srgbClr>
                </a:solidFill>
                <a:latin typeface="Verdana"/>
                <a:ea typeface="Verdana"/>
                <a:cs typeface="Verdana"/>
              </a:rPr>
              <a:t>,</a:t>
            </a:r>
            <a:r>
              <a:rPr sz="2300" spc="90" dirty="0">
                <a:solidFill>
                  <a:srgbClr val="000000">
                    <a:alpha val="100000"/>
                  </a:srgbClr>
                </a:solidFill>
                <a:latin typeface="SimSun"/>
                <a:ea typeface="SimSun"/>
                <a:cs typeface="SimSun"/>
              </a:rPr>
              <a:t>从而选出最优方</a:t>
            </a:r>
            <a:r>
              <a:rPr sz="2300" spc="50" dirty="0">
                <a:solidFill>
                  <a:srgbClr val="000000">
                    <a:alpha val="100000"/>
                  </a:srgbClr>
                </a:solidFill>
                <a:latin typeface="SimSun"/>
                <a:ea typeface="SimSun"/>
                <a:cs typeface="SimSun"/>
              </a:rPr>
              <a:t>案</a:t>
            </a:r>
            <a:r>
              <a:rPr sz="2300" spc="0" dirty="0">
                <a:solidFill>
                  <a:srgbClr val="000000">
                    <a:alpha val="100000"/>
                  </a:srgbClr>
                </a:solidFill>
                <a:latin typeface="SimSun"/>
                <a:ea typeface="SimSun"/>
                <a:cs typeface="SimSun"/>
              </a:rPr>
              <a:t>。</a:t>
            </a:r>
            <a:endParaRPr lang="SimSun" altLang="SimSun" sz="2300" dirty="0"/>
          </a:p>
          <a:p>
            <a:pPr marL="679234" algn="l" rtl="0" eaLnBrk="0">
              <a:lnSpc>
                <a:spcPct val="103000"/>
              </a:lnSpc>
              <a:spcBef>
                <a:spcPts val="167"/>
              </a:spcBef>
              <a:tabLst/>
            </a:pPr>
            <a:r>
              <a:rPr sz="2300" spc="60" dirty="0">
                <a:solidFill>
                  <a:srgbClr val="000000">
                    <a:alpha val="100000"/>
                  </a:srgbClr>
                </a:solidFill>
                <a:latin typeface="SimSun"/>
                <a:ea typeface="SimSun"/>
                <a:cs typeface="SimSun"/>
              </a:rPr>
              <a:t>基本过程为先将原始数据矩阵统一指标类型</a:t>
            </a:r>
            <a:r>
              <a:rPr sz="2300" spc="60" dirty="0">
                <a:solidFill>
                  <a:srgbClr val="000000">
                    <a:alpha val="100000"/>
                  </a:srgbClr>
                </a:solidFill>
                <a:latin typeface="SimSun"/>
                <a:ea typeface="SimSun"/>
                <a:cs typeface="SimSun"/>
              </a:rPr>
              <a:t> </a:t>
            </a:r>
            <a:r>
              <a:rPr sz="2300" spc="60" dirty="0">
                <a:solidFill>
                  <a:srgbClr val="000000">
                    <a:alpha val="100000"/>
                  </a:srgbClr>
                </a:solidFill>
                <a:latin typeface="SimSun"/>
                <a:ea typeface="SimSun"/>
                <a:cs typeface="SimSun"/>
              </a:rPr>
              <a:t>(</a:t>
            </a:r>
            <a:r>
              <a:rPr sz="2300" spc="60" dirty="0">
                <a:solidFill>
                  <a:srgbClr val="000000">
                    <a:alpha val="100000"/>
                  </a:srgbClr>
                </a:solidFill>
                <a:latin typeface="SimSun"/>
                <a:ea typeface="SimSun"/>
                <a:cs typeface="SimSun"/>
              </a:rPr>
              <a:t> </a:t>
            </a:r>
            <a:r>
              <a:rPr sz="2300" spc="60" dirty="0">
                <a:solidFill>
                  <a:srgbClr val="000000">
                    <a:alpha val="100000"/>
                  </a:srgbClr>
                </a:solidFill>
                <a:latin typeface="SimSun"/>
                <a:ea typeface="SimSun"/>
                <a:cs typeface="SimSun"/>
              </a:rPr>
              <a:t>一般正向化</a:t>
            </a:r>
            <a:r>
              <a:rPr sz="2300" spc="30" dirty="0">
                <a:solidFill>
                  <a:srgbClr val="000000">
                    <a:alpha val="100000"/>
                  </a:srgbClr>
                </a:solidFill>
                <a:latin typeface="SimSun"/>
                <a:ea typeface="SimSun"/>
                <a:cs typeface="SimSun"/>
              </a:rPr>
              <a:t>处</a:t>
            </a:r>
            <a:r>
              <a:rPr sz="2300" spc="0" dirty="0">
                <a:solidFill>
                  <a:srgbClr val="000000">
                    <a:alpha val="100000"/>
                  </a:srgbClr>
                </a:solidFill>
                <a:latin typeface="SimSun"/>
                <a:ea typeface="SimSun"/>
                <a:cs typeface="SimSun"/>
              </a:rPr>
              <a:t>理)</a:t>
            </a:r>
            <a:r>
              <a:rPr sz="2300" spc="0" dirty="0">
                <a:solidFill>
                  <a:srgbClr val="000000">
                    <a:alpha val="100000"/>
                  </a:srgbClr>
                </a:solidFill>
                <a:latin typeface="SimSun"/>
                <a:ea typeface="SimSun"/>
                <a:cs typeface="SimSun"/>
              </a:rPr>
              <a:t> </a:t>
            </a:r>
            <a:r>
              <a:rPr sz="2300" spc="0" dirty="0">
                <a:solidFill>
                  <a:srgbClr val="000000">
                    <a:alpha val="100000"/>
                  </a:srgbClr>
                </a:solidFill>
                <a:latin typeface="SimSun"/>
                <a:ea typeface="SimSun"/>
                <a:cs typeface="SimSun"/>
              </a:rPr>
              <a:t>得</a:t>
            </a:r>
            <a:r>
              <a:rPr sz="2300" spc="0" dirty="0">
                <a:solidFill>
                  <a:srgbClr val="000000">
                    <a:alpha val="100000"/>
                  </a:srgbClr>
                </a:solidFill>
                <a:latin typeface="SimSun"/>
                <a:ea typeface="SimSun"/>
                <a:cs typeface="SimSun"/>
              </a:rPr>
              <a:t> </a:t>
            </a:r>
            <a:r>
              <a:rPr sz="2300" spc="100" dirty="0">
                <a:solidFill>
                  <a:srgbClr val="000000">
                    <a:alpha val="100000"/>
                  </a:srgbClr>
                </a:solidFill>
                <a:latin typeface="SimSun"/>
                <a:ea typeface="SimSun"/>
                <a:cs typeface="SimSun"/>
              </a:rPr>
              <a:t>到正向化的矩阵，再对正向化的矩阵进行标准化处理以消除各指</a:t>
            </a:r>
            <a:r>
              <a:rPr sz="2300" spc="0" dirty="0">
                <a:solidFill>
                  <a:srgbClr val="000000">
                    <a:alpha val="100000"/>
                  </a:srgbClr>
                </a:solidFill>
                <a:latin typeface="SimSun"/>
                <a:ea typeface="SimSun"/>
                <a:cs typeface="SimSun"/>
              </a:rPr>
              <a:t>标</a:t>
            </a:r>
            <a:r>
              <a:rPr sz="2300" spc="0" dirty="0">
                <a:solidFill>
                  <a:srgbClr val="000000">
                    <a:alpha val="100000"/>
                  </a:srgbClr>
                </a:solidFill>
                <a:latin typeface="SimSun"/>
                <a:ea typeface="SimSun"/>
                <a:cs typeface="SimSun"/>
              </a:rPr>
              <a:t> </a:t>
            </a:r>
            <a:r>
              <a:rPr sz="2300" spc="100" dirty="0">
                <a:solidFill>
                  <a:srgbClr val="000000">
                    <a:alpha val="100000"/>
                  </a:srgbClr>
                </a:solidFill>
                <a:latin typeface="SimSun"/>
                <a:ea typeface="SimSun"/>
                <a:cs typeface="SimSun"/>
              </a:rPr>
              <a:t>量纲的影响，并找到有限方案中的最优方案和最劣方案，然后分</a:t>
            </a:r>
            <a:r>
              <a:rPr sz="2300" spc="0" dirty="0">
                <a:solidFill>
                  <a:srgbClr val="000000">
                    <a:alpha val="100000"/>
                  </a:srgbClr>
                </a:solidFill>
                <a:latin typeface="SimSun"/>
                <a:ea typeface="SimSun"/>
                <a:cs typeface="SimSun"/>
              </a:rPr>
              <a:t>别</a:t>
            </a:r>
            <a:r>
              <a:rPr sz="2300" spc="0" dirty="0">
                <a:solidFill>
                  <a:srgbClr val="000000">
                    <a:alpha val="100000"/>
                  </a:srgbClr>
                </a:solidFill>
                <a:latin typeface="SimSun"/>
                <a:ea typeface="SimSun"/>
                <a:cs typeface="SimSun"/>
              </a:rPr>
              <a:t> </a:t>
            </a:r>
            <a:r>
              <a:rPr sz="2300" spc="100" dirty="0">
                <a:solidFill>
                  <a:srgbClr val="000000">
                    <a:alpha val="100000"/>
                  </a:srgbClr>
                </a:solidFill>
                <a:latin typeface="SimSun"/>
                <a:ea typeface="SimSun"/>
                <a:cs typeface="SimSun"/>
              </a:rPr>
              <a:t>计算各评价对象与最优方案和最劣方案间的距离，获得各评价对</a:t>
            </a:r>
            <a:r>
              <a:rPr sz="2300" spc="0" dirty="0">
                <a:solidFill>
                  <a:srgbClr val="000000">
                    <a:alpha val="100000"/>
                  </a:srgbClr>
                </a:solidFill>
                <a:latin typeface="SimSun"/>
                <a:ea typeface="SimSun"/>
                <a:cs typeface="SimSun"/>
              </a:rPr>
              <a:t>象</a:t>
            </a:r>
            <a:r>
              <a:rPr sz="2300" spc="0" dirty="0">
                <a:solidFill>
                  <a:srgbClr val="000000">
                    <a:alpha val="100000"/>
                  </a:srgbClr>
                </a:solidFill>
                <a:latin typeface="SimSun"/>
                <a:ea typeface="SimSun"/>
                <a:cs typeface="SimSun"/>
              </a:rPr>
              <a:t> </a:t>
            </a:r>
            <a:r>
              <a:rPr sz="2300" spc="100" dirty="0">
                <a:solidFill>
                  <a:srgbClr val="000000">
                    <a:alpha val="100000"/>
                  </a:srgbClr>
                </a:solidFill>
                <a:latin typeface="SimSun"/>
                <a:ea typeface="SimSun"/>
                <a:cs typeface="SimSun"/>
              </a:rPr>
              <a:t>与最优方案的相对接近程度，以此作为评价优劣的依据。该方法</a:t>
            </a:r>
            <a:r>
              <a:rPr sz="2300" spc="0" dirty="0">
                <a:solidFill>
                  <a:srgbClr val="000000">
                    <a:alpha val="100000"/>
                  </a:srgbClr>
                </a:solidFill>
                <a:latin typeface="SimSun"/>
                <a:ea typeface="SimSun"/>
                <a:cs typeface="SimSun"/>
              </a:rPr>
              <a:t>对</a:t>
            </a:r>
            <a:r>
              <a:rPr sz="2300" spc="0" dirty="0">
                <a:solidFill>
                  <a:srgbClr val="000000">
                    <a:alpha val="100000"/>
                  </a:srgbClr>
                </a:solidFill>
                <a:latin typeface="SimSun"/>
                <a:ea typeface="SimSun"/>
                <a:cs typeface="SimSun"/>
              </a:rPr>
              <a:t> </a:t>
            </a:r>
            <a:r>
              <a:rPr sz="2300" spc="100" dirty="0">
                <a:solidFill>
                  <a:srgbClr val="000000">
                    <a:alpha val="100000"/>
                  </a:srgbClr>
                </a:solidFill>
                <a:latin typeface="SimSun"/>
                <a:ea typeface="SimSun"/>
                <a:cs typeface="SimSun"/>
              </a:rPr>
              <a:t>数据分布及样本含量没有严格限制，数据计算简单易</a:t>
            </a:r>
            <a:r>
              <a:rPr sz="2300" spc="0" dirty="0">
                <a:solidFill>
                  <a:srgbClr val="000000">
                    <a:alpha val="100000"/>
                  </a:srgbClr>
                </a:solidFill>
                <a:latin typeface="SimSun"/>
                <a:ea typeface="SimSun"/>
                <a:cs typeface="SimSun"/>
              </a:rPr>
              <a:t>行。</a:t>
            </a:r>
            <a:endParaRPr lang="SimSun" altLang="SimSun" sz="2300" dirty="0"/>
          </a:p>
        </p:txBody>
      </p:sp>
      <p:pic>
        <p:nvPicPr>
          <p:cNvPr id="435" name="picture 435"/>
          <p:cNvPicPr>
            <a:picLocks noChangeAspect="1"/>
          </p:cNvPicPr>
          <p:nvPr/>
        </p:nvPicPr>
        <p:blipFill>
          <a:blip r:embed="rId2"/>
          <a:stretch>
            <a:fillRect/>
          </a:stretch>
        </p:blipFill>
        <p:spPr>
          <a:xfrm rot="21600000">
            <a:off x="530352" y="408431"/>
            <a:ext cx="774191" cy="690372"/>
          </a:xfrm>
          <a:prstGeom prst="rect">
            <a:avLst/>
          </a:prstGeom>
        </p:spPr>
      </p:pic>
      <p:pic>
        <p:nvPicPr>
          <p:cNvPr id="436" name="picture 436"/>
          <p:cNvPicPr>
            <a:picLocks noChangeAspect="1"/>
          </p:cNvPicPr>
          <p:nvPr/>
        </p:nvPicPr>
        <p:blipFill>
          <a:blip r:embed="rId3"/>
          <a:stretch>
            <a:fillRect/>
          </a:stretch>
        </p:blipFill>
        <p:spPr>
          <a:xfrm rot="21600000">
            <a:off x="0" y="5804458"/>
            <a:ext cx="1919884" cy="1053541"/>
          </a:xfrm>
          <a:prstGeom prst="rect">
            <a:avLst/>
          </a:prstGeom>
        </p:spPr>
      </p:pic>
      <p:pic>
        <p:nvPicPr>
          <p:cNvPr id="437" name="picture 437"/>
          <p:cNvPicPr>
            <a:picLocks noChangeAspect="1"/>
          </p:cNvPicPr>
          <p:nvPr/>
        </p:nvPicPr>
        <p:blipFill>
          <a:blip r:embed="rId4"/>
          <a:stretch>
            <a:fillRect/>
          </a:stretch>
        </p:blipFill>
        <p:spPr>
          <a:xfrm rot="21600000">
            <a:off x="11027664" y="158495"/>
            <a:ext cx="1042416" cy="944880"/>
          </a:xfrm>
          <a:prstGeom prst="rect">
            <a:avLst/>
          </a:prstGeom>
        </p:spPr>
      </p:pic>
      <p:sp>
        <p:nvSpPr>
          <p:cNvPr id="438" name="textbox 438"/>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path"/>
          <p:cNvSpPr/>
          <p:nvPr/>
        </p:nvSpPr>
        <p:spPr>
          <a:xfrm>
            <a:off x="4296778" y="1946579"/>
            <a:ext cx="705840" cy="368300"/>
          </a:xfrm>
          <a:custGeom>
            <a:avLst/>
            <a:gdLst/>
            <a:ahLst/>
            <a:cxnLst/>
            <a:rect l="0" t="0" r="0" b="0"/>
            <a:pathLst>
              <a:path w="1111" h="580">
                <a:moveTo>
                  <a:pt x="44" y="416"/>
                </a:moveTo>
                <a:lnTo>
                  <a:pt x="107" y="533"/>
                </a:lnTo>
                <a:lnTo>
                  <a:pt x="160" y="0"/>
                </a:lnTo>
                <a:lnTo>
                  <a:pt x="1111" y="0"/>
                </a:lnTo>
                <a:lnTo>
                  <a:pt x="1111" y="17"/>
                </a:lnTo>
                <a:lnTo>
                  <a:pt x="190" y="17"/>
                </a:lnTo>
                <a:lnTo>
                  <a:pt x="190" y="17"/>
                </a:lnTo>
                <a:lnTo>
                  <a:pt x="174" y="17"/>
                </a:lnTo>
                <a:lnTo>
                  <a:pt x="118" y="580"/>
                </a:lnTo>
                <a:lnTo>
                  <a:pt x="106" y="580"/>
                </a:lnTo>
                <a:lnTo>
                  <a:pt x="28" y="436"/>
                </a:lnTo>
                <a:lnTo>
                  <a:pt x="4" y="448"/>
                </a:lnTo>
                <a:lnTo>
                  <a:pt x="0" y="439"/>
                </a:lnTo>
                <a:lnTo>
                  <a:pt x="44" y="416"/>
                </a:lnTo>
              </a:path>
            </a:pathLst>
          </a:custGeom>
          <a:solidFill>
            <a:srgbClr val="000000">
              <a:alpha val="100000"/>
            </a:srgbClr>
          </a:solidFill>
          <a:ln cap="flat">
            <a:miter lim="0"/>
            <a:noFill/>
            <a:prstDash val="solid"/>
          </a:ln>
        </p:spPr>
        <p:txBody>
          <a:bodyPr rtlCol="0"/>
          <a:lstStyle/>
          <a:p>
            <a:pPr algn="ctr"/>
            <a:endParaRPr lang="zh-CN" altLang="en-US"/>
          </a:p>
        </p:txBody>
      </p:sp>
      <p:sp>
        <p:nvSpPr>
          <p:cNvPr id="440" name="textbox 440"/>
          <p:cNvSpPr/>
          <p:nvPr/>
        </p:nvSpPr>
        <p:spPr>
          <a:xfrm>
            <a:off x="517652" y="395731"/>
            <a:ext cx="9714865" cy="4364354"/>
          </a:xfrm>
          <a:prstGeom prst="rect">
            <a:avLst/>
          </a:prstGeom>
        </p:spPr>
        <p:txBody>
          <a:bodyPr vert="horz" wrap="square" lIns="0" tIns="0" rIns="0" bIns="0"/>
          <a:lstStyle/>
          <a:p>
            <a:pPr algn="l" rtl="0" eaLnBrk="0">
              <a:lnSpc>
                <a:spcPct val="157000"/>
              </a:lnSpc>
              <a:tabLst/>
            </a:pPr>
            <a:endParaRPr lang="Arial" altLang="Arial" sz="1000" dirty="0"/>
          </a:p>
          <a:p>
            <a:pPr algn="l" rtl="0" eaLnBrk="0">
              <a:lnSpc>
                <a:spcPct val="7918"/>
              </a:lnSpc>
              <a:tabLst/>
            </a:pPr>
            <a:endParaRPr lang="Arial" altLang="Arial" sz="100" dirty="0"/>
          </a:p>
          <a:p>
            <a:pPr marL="819289" algn="l" rtl="0" eaLnBrk="0">
              <a:lnSpc>
                <a:spcPct val="100000"/>
              </a:lnSpc>
              <a:tabLst/>
            </a:pPr>
            <a:r>
              <a:rPr sz="1700" spc="0" dirty="0">
                <a:solidFill>
                  <a:srgbClr val="000000">
                    <a:alpha val="100000"/>
                  </a:srgbClr>
                </a:solidFill>
                <a:latin typeface="Arial"/>
                <a:ea typeface="Arial"/>
                <a:cs typeface="Arial"/>
              </a:rPr>
              <a:t>TOPSIS</a:t>
            </a:r>
            <a:r>
              <a:rPr sz="1700" spc="180" dirty="0">
                <a:solidFill>
                  <a:srgbClr val="000000">
                    <a:alpha val="100000"/>
                  </a:srgbClr>
                </a:solidFill>
                <a:latin typeface="SimHei"/>
                <a:ea typeface="SimHei"/>
                <a:cs typeface="SimHei"/>
              </a:rPr>
              <a:t>算法步</a:t>
            </a:r>
            <a:r>
              <a:rPr sz="1700" spc="140" dirty="0">
                <a:solidFill>
                  <a:srgbClr val="000000">
                    <a:alpha val="100000"/>
                  </a:srgbClr>
                </a:solidFill>
                <a:latin typeface="SimHei"/>
                <a:ea typeface="SimHei"/>
                <a:cs typeface="SimHei"/>
              </a:rPr>
              <a:t>骤</a:t>
            </a:r>
            <a:endParaRPr lang="SimHei" altLang="SimHei" sz="1700" dirty="0"/>
          </a:p>
          <a:p>
            <a:pPr algn="l" rtl="0" eaLnBrk="0">
              <a:lnSpc>
                <a:spcPct val="111000"/>
              </a:lnSpc>
              <a:tabLst/>
            </a:pPr>
            <a:endParaRPr lang="Arial" altLang="Arial" sz="1000" dirty="0"/>
          </a:p>
          <a:p>
            <a:pPr marL="681748" indent="5714" algn="l" rtl="0" eaLnBrk="0">
              <a:lnSpc>
                <a:spcPct val="115000"/>
              </a:lnSpc>
              <a:spcBef>
                <a:spcPts val="535"/>
              </a:spcBef>
              <a:tabLst/>
            </a:pPr>
            <a:r>
              <a:rPr sz="1700" spc="90" dirty="0">
                <a:solidFill>
                  <a:srgbClr val="000000">
                    <a:alpha val="100000"/>
                  </a:srgbClr>
                </a:solidFill>
                <a:latin typeface="Verdana"/>
                <a:ea typeface="Verdana"/>
                <a:cs typeface="Verdana"/>
              </a:rPr>
              <a:t>(</a:t>
            </a:r>
            <a:r>
              <a:rPr sz="1700" spc="90" dirty="0">
                <a:solidFill>
                  <a:srgbClr val="000000">
                    <a:alpha val="100000"/>
                  </a:srgbClr>
                </a:solidFill>
                <a:latin typeface="Verdana"/>
                <a:ea typeface="Verdana"/>
                <a:cs typeface="Verdana"/>
              </a:rPr>
              <a:t> </a:t>
            </a:r>
            <a:r>
              <a:rPr sz="1700" spc="90" dirty="0">
                <a:solidFill>
                  <a:srgbClr val="000000">
                    <a:alpha val="100000"/>
                  </a:srgbClr>
                </a:solidFill>
                <a:latin typeface="Verdana"/>
                <a:ea typeface="Verdana"/>
                <a:cs typeface="Verdana"/>
              </a:rPr>
              <a:t>1)</a:t>
            </a:r>
            <a:r>
              <a:rPr sz="1700" spc="90" dirty="0">
                <a:solidFill>
                  <a:srgbClr val="000000">
                    <a:alpha val="100000"/>
                  </a:srgbClr>
                </a:solidFill>
                <a:latin typeface="SimSun"/>
                <a:ea typeface="SimSun"/>
                <a:cs typeface="SimSun"/>
              </a:rPr>
              <a:t>用向量规划化的方法求得规范决策矩阵。设多属性决策问题的决策矩阵</a:t>
            </a:r>
            <a:r>
              <a:rPr sz="1700" spc="0" dirty="0">
                <a:solidFill>
                  <a:srgbClr val="000000">
                    <a:alpha val="100000"/>
                  </a:srgbClr>
                </a:solidFill>
                <a:latin typeface="Cambria Math"/>
                <a:ea typeface="Cambria Math"/>
                <a:cs typeface="Cambria Math"/>
              </a:rPr>
              <a:t>A</a:t>
            </a:r>
            <a:r>
              <a:rPr sz="1700" spc="90" dirty="0">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2700" spc="0" dirty="0" baseline="-9645">
                <a:solidFill>
                  <a:srgbClr val="000000">
                    <a:alpha val="100000"/>
                  </a:srgbClr>
                </a:solidFill>
                <a:latin typeface="Cambria Math"/>
                <a:ea typeface="Cambria Math"/>
                <a:cs typeface="Cambria Math"/>
              </a:rPr>
              <a:t>a</a:t>
            </a:r>
            <a:r>
              <a:rPr sz="1900" spc="0" dirty="0" baseline="-13707">
                <a:solidFill>
                  <a:srgbClr val="000000">
                    <a:alpha val="100000"/>
                  </a:srgbClr>
                </a:solidFill>
                <a:latin typeface="Cambria Math"/>
                <a:ea typeface="Cambria Math"/>
                <a:cs typeface="Cambria Math"/>
              </a:rPr>
              <a:t>ij</a:t>
            </a:r>
            <a:r>
              <a:rPr sz="1200" spc="90" dirty="0">
                <a:solidFill>
                  <a:srgbClr val="000000">
                    <a:alpha val="100000"/>
                  </a:srgbClr>
                </a:solidFill>
                <a:latin typeface="Cambria Math"/>
                <a:ea typeface="Cambria Math"/>
                <a:cs typeface="Cambria Math"/>
              </a:rPr>
              <a:t>   </a:t>
            </a:r>
            <a:r>
              <a:rPr sz="1900" spc="0" dirty="0" baseline="-13707">
                <a:solidFill>
                  <a:srgbClr val="000000">
                    <a:alpha val="100000"/>
                  </a:srgbClr>
                </a:solidFill>
                <a:latin typeface="Cambria Math"/>
                <a:ea typeface="Cambria Math"/>
                <a:cs typeface="Cambria Math"/>
              </a:rPr>
              <a:t>m</a:t>
            </a:r>
            <a:r>
              <a:rPr sz="1900" spc="90" dirty="0" baseline="-13707">
                <a:solidFill>
                  <a:srgbClr val="000000">
                    <a:alpha val="100000"/>
                  </a:srgbClr>
                </a:solidFill>
                <a:latin typeface="Cambria Math"/>
                <a:ea typeface="Cambria Math"/>
                <a:cs typeface="Cambria Math"/>
              </a:rPr>
              <a:t>×</a:t>
            </a:r>
            <a:r>
              <a:rPr sz="1900" spc="0" dirty="0" baseline="-13707">
                <a:solidFill>
                  <a:srgbClr val="000000">
                    <a:alpha val="100000"/>
                  </a:srgbClr>
                </a:solidFill>
                <a:latin typeface="Cambria Math"/>
                <a:ea typeface="Cambria Math"/>
                <a:cs typeface="Cambria Math"/>
              </a:rPr>
              <a:t>n</a:t>
            </a:r>
            <a:r>
              <a:rPr sz="2700" spc="40" dirty="0" baseline="-9645">
                <a:solidFill>
                  <a:srgbClr val="000000">
                    <a:alpha val="100000"/>
                  </a:srgbClr>
                </a:solidFill>
                <a:latin typeface="Segoe Print"/>
                <a:ea typeface="Segoe Print"/>
                <a:cs typeface="Segoe Print"/>
              </a:rPr>
              <a:t>,</a:t>
            </a:r>
            <a:r>
              <a:rPr sz="1700" spc="0" dirty="0">
                <a:solidFill>
                  <a:srgbClr val="000000">
                    <a:alpha val="100000"/>
                  </a:srgbClr>
                </a:solidFill>
                <a:latin typeface="SimSun"/>
                <a:ea typeface="SimSun"/>
                <a:cs typeface="SimSun"/>
              </a:rPr>
              <a:t>规</a:t>
            </a:r>
            <a:r>
              <a:rPr sz="1700" spc="0" dirty="0">
                <a:solidFill>
                  <a:srgbClr val="000000">
                    <a:alpha val="100000"/>
                  </a:srgbClr>
                </a:solidFill>
                <a:latin typeface="SimSun"/>
                <a:ea typeface="SimSun"/>
                <a:cs typeface="SimSun"/>
              </a:rPr>
              <a:t> </a:t>
            </a:r>
            <a:r>
              <a:rPr sz="1700" spc="100" dirty="0">
                <a:solidFill>
                  <a:srgbClr val="000000">
                    <a:alpha val="100000"/>
                  </a:srgbClr>
                </a:solidFill>
                <a:latin typeface="SimSun"/>
                <a:ea typeface="SimSun"/>
                <a:cs typeface="SimSun"/>
              </a:rPr>
              <a:t>范化决策矩阵</a:t>
            </a:r>
            <a:r>
              <a:rPr sz="1700" spc="0" dirty="0">
                <a:solidFill>
                  <a:srgbClr val="000000">
                    <a:alpha val="100000"/>
                  </a:srgbClr>
                </a:solidFill>
                <a:latin typeface="Cambria Math"/>
                <a:ea typeface="Cambria Math"/>
                <a:cs typeface="Cambria Math"/>
              </a:rPr>
              <a:t>B</a:t>
            </a:r>
            <a:r>
              <a:rPr sz="1700" spc="100" dirty="0">
                <a:solidFill>
                  <a:srgbClr val="000000">
                    <a:alpha val="100000"/>
                  </a:srgbClr>
                </a:solidFill>
                <a:latin typeface="Cambria Math"/>
                <a:ea typeface="Cambria Math"/>
                <a:cs typeface="Cambria Math"/>
              </a:rPr>
              <a:t> </a:t>
            </a:r>
            <a:r>
              <a:rPr sz="1700" spc="100" dirty="0">
                <a:solidFill>
                  <a:srgbClr val="000000">
                    <a:alpha val="100000"/>
                  </a:srgbClr>
                </a:solidFill>
                <a:latin typeface="Cambria Math"/>
                <a:ea typeface="Cambria Math"/>
                <a:cs typeface="Cambria Math"/>
              </a:rPr>
              <a:t>=</a:t>
            </a:r>
            <a:r>
              <a:rPr sz="1700" spc="10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b</a:t>
            </a:r>
            <a:r>
              <a:rPr sz="1900" spc="0" dirty="0" baseline="-16448">
                <a:solidFill>
                  <a:srgbClr val="000000">
                    <a:alpha val="100000"/>
                  </a:srgbClr>
                </a:solidFill>
                <a:latin typeface="Cambria Math"/>
                <a:ea typeface="Cambria Math"/>
                <a:cs typeface="Cambria Math"/>
              </a:rPr>
              <a:t>ij</a:t>
            </a:r>
            <a:r>
              <a:rPr sz="1200" spc="100" dirty="0">
                <a:solidFill>
                  <a:srgbClr val="000000">
                    <a:alpha val="100000"/>
                  </a:srgbClr>
                </a:solidFill>
                <a:latin typeface="Cambria Math"/>
                <a:ea typeface="Cambria Math"/>
                <a:cs typeface="Cambria Math"/>
              </a:rPr>
              <a:t>   </a:t>
            </a:r>
            <a:r>
              <a:rPr sz="1900" spc="0" dirty="0" baseline="-16448">
                <a:solidFill>
                  <a:srgbClr val="000000">
                    <a:alpha val="100000"/>
                  </a:srgbClr>
                </a:solidFill>
                <a:latin typeface="Cambria Math"/>
                <a:ea typeface="Cambria Math"/>
                <a:cs typeface="Cambria Math"/>
              </a:rPr>
              <a:t>m</a:t>
            </a:r>
            <a:r>
              <a:rPr sz="1200" spc="100" dirty="0">
                <a:solidFill>
                  <a:srgbClr val="000000">
                    <a:alpha val="100000"/>
                  </a:srgbClr>
                </a:solidFill>
                <a:latin typeface="Cambria Math"/>
                <a:ea typeface="Cambria Math"/>
                <a:cs typeface="Cambria Math"/>
              </a:rPr>
              <a:t> </a:t>
            </a:r>
            <a:r>
              <a:rPr sz="1900" spc="100" dirty="0" baseline="-16448">
                <a:solidFill>
                  <a:srgbClr val="000000">
                    <a:alpha val="100000"/>
                  </a:srgbClr>
                </a:solidFill>
                <a:latin typeface="Verdana"/>
                <a:ea typeface="Verdana"/>
                <a:cs typeface="Verdana"/>
              </a:rPr>
              <a:t>×</a:t>
            </a:r>
            <a:r>
              <a:rPr sz="1900" spc="0" dirty="0" baseline="-5482">
                <a:solidFill>
                  <a:srgbClr val="000000">
                    <a:alpha val="100000"/>
                  </a:srgbClr>
                </a:solidFill>
                <a:latin typeface="Cambria Math"/>
                <a:ea typeface="Cambria Math"/>
                <a:cs typeface="Cambria Math"/>
              </a:rPr>
              <a:t>n</a:t>
            </a:r>
            <a:r>
              <a:rPr sz="2700" spc="100" dirty="0" baseline="-3858">
                <a:solidFill>
                  <a:srgbClr val="000000">
                    <a:alpha val="100000"/>
                  </a:srgbClr>
                </a:solidFill>
                <a:latin typeface="Verdana"/>
                <a:ea typeface="Verdana"/>
                <a:cs typeface="Verdana"/>
              </a:rPr>
              <a:t>,</a:t>
            </a:r>
            <a:r>
              <a:rPr sz="1700" spc="100" dirty="0">
                <a:solidFill>
                  <a:srgbClr val="000000">
                    <a:alpha val="100000"/>
                  </a:srgbClr>
                </a:solidFill>
                <a:latin typeface="SimSun"/>
                <a:ea typeface="SimSun"/>
                <a:cs typeface="SimSun"/>
              </a:rPr>
              <a:t>其</a:t>
            </a:r>
            <a:r>
              <a:rPr sz="1700" spc="20" dirty="0">
                <a:solidFill>
                  <a:srgbClr val="000000">
                    <a:alpha val="100000"/>
                  </a:srgbClr>
                </a:solidFill>
                <a:latin typeface="SimSun"/>
                <a:ea typeface="SimSun"/>
                <a:cs typeface="SimSun"/>
              </a:rPr>
              <a:t>中</a:t>
            </a:r>
            <a:endParaRPr lang="SimSun" altLang="SimSun" sz="1700" dirty="0"/>
          </a:p>
          <a:p>
            <a:pPr marL="3221443" algn="l" rtl="0" eaLnBrk="0">
              <a:lnSpc>
                <a:spcPct val="92000"/>
              </a:lnSpc>
              <a:spcBef>
                <a:spcPts val="548"/>
              </a:spcBef>
              <a:tabLst/>
            </a:pPr>
            <a:r>
              <a:rPr sz="2700" spc="0" dirty="0" baseline="7716">
                <a:solidFill>
                  <a:srgbClr val="000000">
                    <a:alpha val="100000"/>
                  </a:srgbClr>
                </a:solidFill>
                <a:latin typeface="Cambria Math"/>
                <a:ea typeface="Cambria Math"/>
                <a:cs typeface="Cambria Math"/>
              </a:rPr>
              <a:t>b</a:t>
            </a:r>
            <a:r>
              <a:rPr sz="1900" spc="0" dirty="0" baseline="-5482">
                <a:solidFill>
                  <a:srgbClr val="000000">
                    <a:alpha val="100000"/>
                  </a:srgbClr>
                </a:solidFill>
                <a:latin typeface="Cambria Math"/>
                <a:ea typeface="Cambria Math"/>
                <a:cs typeface="Cambria Math"/>
              </a:rPr>
              <a:t>ij</a:t>
            </a:r>
            <a:r>
              <a:rPr sz="1200" spc="30" dirty="0">
                <a:solidFill>
                  <a:srgbClr val="000000">
                    <a:alpha val="100000"/>
                  </a:srgbClr>
                </a:solidFill>
                <a:latin typeface="Cambria Math"/>
                <a:ea typeface="Cambria Math"/>
                <a:cs typeface="Cambria Math"/>
              </a:rPr>
              <a:t>  </a:t>
            </a:r>
            <a:r>
              <a:rPr sz="2700" spc="30" dirty="0" baseline="7716">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2700" spc="30" dirty="0" baseline="7716">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2700" spc="0" dirty="0" baseline="7716">
                <a:solidFill>
                  <a:srgbClr val="000000">
                    <a:alpha val="100000"/>
                  </a:srgbClr>
                </a:solidFill>
                <a:latin typeface="Cambria Math"/>
                <a:ea typeface="Cambria Math"/>
                <a:cs typeface="Cambria Math"/>
              </a:rPr>
              <a:t>i</a:t>
            </a:r>
            <a:r>
              <a:rPr sz="1700" spc="30" dirty="0">
                <a:solidFill>
                  <a:srgbClr val="000000">
                    <a:alpha val="100000"/>
                  </a:srgbClr>
                </a:solidFill>
                <a:latin typeface="Cambria Math"/>
                <a:ea typeface="Cambria Math"/>
                <a:cs typeface="Cambria Math"/>
              </a:rPr>
              <a:t> </a:t>
            </a:r>
            <a:r>
              <a:rPr sz="2700" spc="30" dirty="0" baseline="7716">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2700" spc="30" dirty="0" baseline="7716">
                <a:solidFill>
                  <a:srgbClr val="000000">
                    <a:alpha val="100000"/>
                  </a:srgbClr>
                </a:solidFill>
                <a:latin typeface="Cambria Math"/>
                <a:ea typeface="Cambria Math"/>
                <a:cs typeface="Cambria Math"/>
              </a:rPr>
              <a:t>1,2,</a:t>
            </a:r>
            <a:r>
              <a:rPr sz="1700" spc="30" dirty="0">
                <a:solidFill>
                  <a:srgbClr val="000000">
                    <a:alpha val="100000"/>
                  </a:srgbClr>
                </a:solidFill>
                <a:latin typeface="Cambria Math"/>
                <a:ea typeface="Cambria Math"/>
                <a:cs typeface="Cambria Math"/>
              </a:rPr>
              <a:t> </a:t>
            </a:r>
            <a:r>
              <a:rPr sz="2700" spc="30" dirty="0" baseline="7716">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2700" spc="0" dirty="0" baseline="7716">
                <a:solidFill>
                  <a:srgbClr val="000000">
                    <a:alpha val="100000"/>
                  </a:srgbClr>
                </a:solidFill>
                <a:latin typeface="Cambria Math"/>
                <a:ea typeface="Cambria Math"/>
                <a:cs typeface="Cambria Math"/>
              </a:rPr>
              <a:t>m</a:t>
            </a:r>
            <a:r>
              <a:rPr sz="2700" spc="30" dirty="0" baseline="7716">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2700" spc="0" dirty="0" baseline="7716">
                <a:solidFill>
                  <a:srgbClr val="000000">
                    <a:alpha val="100000"/>
                  </a:srgbClr>
                </a:solidFill>
                <a:latin typeface="Cambria Math"/>
                <a:ea typeface="Cambria Math"/>
                <a:cs typeface="Cambria Math"/>
              </a:rPr>
              <a:t>j</a:t>
            </a:r>
            <a:r>
              <a:rPr sz="1700" spc="30" dirty="0">
                <a:solidFill>
                  <a:srgbClr val="000000">
                    <a:alpha val="100000"/>
                  </a:srgbClr>
                </a:solidFill>
                <a:latin typeface="Cambria Math"/>
                <a:ea typeface="Cambria Math"/>
                <a:cs typeface="Cambria Math"/>
              </a:rPr>
              <a:t> </a:t>
            </a:r>
            <a:r>
              <a:rPr sz="2700" spc="30" dirty="0" baseline="7716">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2700" spc="30" dirty="0" baseline="7716">
                <a:solidFill>
                  <a:srgbClr val="000000">
                    <a:alpha val="100000"/>
                  </a:srgbClr>
                </a:solidFill>
                <a:latin typeface="Cambria Math"/>
                <a:ea typeface="Cambria Math"/>
                <a:cs typeface="Cambria Math"/>
              </a:rPr>
              <a:t>1,2,</a:t>
            </a:r>
            <a:r>
              <a:rPr sz="1700" spc="30" dirty="0">
                <a:solidFill>
                  <a:srgbClr val="000000">
                    <a:alpha val="100000"/>
                  </a:srgbClr>
                </a:solidFill>
                <a:latin typeface="Cambria Math"/>
                <a:ea typeface="Cambria Math"/>
                <a:cs typeface="Cambria Math"/>
              </a:rPr>
              <a:t> </a:t>
            </a:r>
            <a:r>
              <a:rPr sz="2700" spc="30" dirty="0" baseline="7716">
                <a:solidFill>
                  <a:srgbClr val="000000">
                    <a:alpha val="100000"/>
                  </a:srgbClr>
                </a:solidFill>
                <a:latin typeface="Cambria Math"/>
                <a:ea typeface="Cambria Math"/>
                <a:cs typeface="Cambria Math"/>
              </a:rPr>
              <a:t>…,</a:t>
            </a:r>
            <a:r>
              <a:rPr sz="1700" spc="10" dirty="0">
                <a:solidFill>
                  <a:srgbClr val="000000">
                    <a:alpha val="100000"/>
                  </a:srgbClr>
                </a:solidFill>
                <a:latin typeface="Cambria Math"/>
                <a:ea typeface="Cambria Math"/>
                <a:cs typeface="Cambria Math"/>
              </a:rPr>
              <a:t> </a:t>
            </a:r>
            <a:r>
              <a:rPr sz="2700" spc="0" dirty="0" baseline="7716">
                <a:solidFill>
                  <a:srgbClr val="000000">
                    <a:alpha val="100000"/>
                  </a:srgbClr>
                </a:solidFill>
                <a:latin typeface="Cambria Math"/>
                <a:ea typeface="Cambria Math"/>
                <a:cs typeface="Cambria Math"/>
              </a:rPr>
              <a:t>n</a:t>
            </a:r>
            <a:r>
              <a:rPr sz="1700" spc="0" dirty="0">
                <a:solidFill>
                  <a:srgbClr val="000000">
                    <a:alpha val="100000"/>
                  </a:srgbClr>
                </a:solidFill>
                <a:latin typeface="Cambria Math"/>
                <a:ea typeface="Cambria Math"/>
                <a:cs typeface="Cambria Math"/>
              </a:rPr>
              <a:t> </a:t>
            </a:r>
            <a:r>
              <a:rPr sz="2700" spc="0" dirty="0" baseline="7716">
                <a:solidFill>
                  <a:srgbClr val="000000">
                    <a:alpha val="100000"/>
                  </a:srgbClr>
                </a:solidFill>
                <a:latin typeface="Verdana"/>
                <a:ea typeface="Verdana"/>
                <a:cs typeface="Verdana"/>
              </a:rPr>
              <a:t>.</a:t>
            </a:r>
            <a:endParaRPr lang="Verdana" altLang="Verdana" sz="1754" dirty="0"/>
          </a:p>
          <a:p>
            <a:pPr algn="l" rtl="0" eaLnBrk="0">
              <a:lnSpc>
                <a:spcPct val="107000"/>
              </a:lnSpc>
              <a:tabLst/>
            </a:pPr>
            <a:endParaRPr lang="Arial" altLang="Arial" sz="1000" dirty="0"/>
          </a:p>
          <a:p>
            <a:pPr marL="676948" indent="10515" algn="l" rtl="0" eaLnBrk="0">
              <a:lnSpc>
                <a:spcPct val="115000"/>
              </a:lnSpc>
              <a:spcBef>
                <a:spcPts val="535"/>
              </a:spcBef>
              <a:tabLst/>
            </a:pPr>
            <a:r>
              <a:rPr sz="1700" spc="90" dirty="0">
                <a:solidFill>
                  <a:srgbClr val="000000">
                    <a:alpha val="100000"/>
                  </a:srgbClr>
                </a:solidFill>
                <a:latin typeface="Verdana"/>
                <a:ea typeface="Verdana"/>
                <a:cs typeface="Verdana"/>
              </a:rPr>
              <a:t>(2)</a:t>
            </a:r>
            <a:r>
              <a:rPr sz="1700" spc="90" dirty="0">
                <a:solidFill>
                  <a:srgbClr val="000000">
                    <a:alpha val="100000"/>
                  </a:srgbClr>
                </a:solidFill>
                <a:latin typeface="SimSun"/>
                <a:ea typeface="SimSun"/>
                <a:cs typeface="SimSun"/>
              </a:rPr>
              <a:t>构建加权规范阵</a:t>
            </a:r>
            <a:r>
              <a:rPr sz="1700" spc="0" dirty="0">
                <a:solidFill>
                  <a:srgbClr val="000000">
                    <a:alpha val="100000"/>
                  </a:srgbClr>
                </a:solidFill>
                <a:latin typeface="Cambria Math"/>
                <a:ea typeface="Cambria Math"/>
                <a:cs typeface="Cambria Math"/>
              </a:rPr>
              <a:t>C</a:t>
            </a:r>
            <a:r>
              <a:rPr sz="1700" spc="90" dirty="0">
                <a:solidFill>
                  <a:srgbClr val="000000">
                    <a:alpha val="100000"/>
                  </a:srgbClr>
                </a:solidFill>
                <a:latin typeface="Cambria Math"/>
                <a:ea typeface="Cambria Math"/>
                <a:cs typeface="Cambria Math"/>
              </a:rPr>
              <a:t> </a:t>
            </a:r>
            <a:r>
              <a:rPr sz="1700" spc="90" dirty="0">
                <a:solidFill>
                  <a:srgbClr val="000000">
                    <a:alpha val="100000"/>
                  </a:srgbClr>
                </a:solidFill>
                <a:latin typeface="Cambria Math"/>
                <a:ea typeface="Cambria Math"/>
                <a:cs typeface="Cambria Math"/>
              </a:rPr>
              <a:t>=</a:t>
            </a:r>
            <a:r>
              <a:rPr sz="1700" spc="90" dirty="0">
                <a:solidFill>
                  <a:srgbClr val="000000">
                    <a:alpha val="100000"/>
                  </a:srgbClr>
                </a:solidFill>
                <a:latin typeface="Cambria Math"/>
                <a:ea typeface="Cambria Math"/>
                <a:cs typeface="Cambria Math"/>
              </a:rPr>
              <a:t>   </a:t>
            </a:r>
            <a:r>
              <a:rPr sz="2700" spc="0" dirty="0" baseline="-9645">
                <a:solidFill>
                  <a:srgbClr val="000000">
                    <a:alpha val="100000"/>
                  </a:srgbClr>
                </a:solidFill>
                <a:latin typeface="Cambria Math"/>
                <a:ea typeface="Cambria Math"/>
                <a:cs typeface="Cambria Math"/>
              </a:rPr>
              <a:t>C</a:t>
            </a:r>
            <a:r>
              <a:rPr sz="1900" spc="0" dirty="0" baseline="-13707">
                <a:solidFill>
                  <a:srgbClr val="000000">
                    <a:alpha val="100000"/>
                  </a:srgbClr>
                </a:solidFill>
                <a:latin typeface="Cambria Math"/>
                <a:ea typeface="Cambria Math"/>
                <a:cs typeface="Cambria Math"/>
              </a:rPr>
              <a:t>ij</a:t>
            </a:r>
            <a:r>
              <a:rPr sz="1200" spc="90" dirty="0">
                <a:solidFill>
                  <a:srgbClr val="000000">
                    <a:alpha val="100000"/>
                  </a:srgbClr>
                </a:solidFill>
                <a:latin typeface="Cambria Math"/>
                <a:ea typeface="Cambria Math"/>
                <a:cs typeface="Cambria Math"/>
              </a:rPr>
              <a:t>   </a:t>
            </a:r>
            <a:r>
              <a:rPr sz="1900" spc="0" dirty="0" baseline="-19190">
                <a:solidFill>
                  <a:srgbClr val="000000">
                    <a:alpha val="100000"/>
                  </a:srgbClr>
                </a:solidFill>
                <a:latin typeface="Cambria Math"/>
                <a:ea typeface="Cambria Math"/>
                <a:cs typeface="Cambria Math"/>
              </a:rPr>
              <a:t>m</a:t>
            </a:r>
            <a:r>
              <a:rPr sz="1900" spc="90" dirty="0" baseline="-19190">
                <a:solidFill>
                  <a:srgbClr val="000000">
                    <a:alpha val="100000"/>
                  </a:srgbClr>
                </a:solidFill>
                <a:latin typeface="Cambria Math"/>
                <a:ea typeface="Cambria Math"/>
                <a:cs typeface="Cambria Math"/>
              </a:rPr>
              <a:t>×</a:t>
            </a:r>
            <a:r>
              <a:rPr sz="1900" spc="0" dirty="0" baseline="-19190">
                <a:solidFill>
                  <a:srgbClr val="000000">
                    <a:alpha val="100000"/>
                  </a:srgbClr>
                </a:solidFill>
                <a:latin typeface="Cambria Math"/>
                <a:ea typeface="Cambria Math"/>
                <a:cs typeface="Cambria Math"/>
              </a:rPr>
              <a:t>n</a:t>
            </a:r>
            <a:r>
              <a:rPr sz="1200" spc="90" dirty="0">
                <a:solidFill>
                  <a:srgbClr val="000000">
                    <a:alpha val="100000"/>
                  </a:srgbClr>
                </a:solidFill>
                <a:latin typeface="Cambria Math"/>
                <a:ea typeface="Cambria Math"/>
                <a:cs typeface="Cambria Math"/>
              </a:rPr>
              <a:t> </a:t>
            </a:r>
            <a:r>
              <a:rPr sz="1700" spc="90" dirty="0">
                <a:solidFill>
                  <a:srgbClr val="000000">
                    <a:alpha val="100000"/>
                  </a:srgbClr>
                </a:solidFill>
                <a:latin typeface="SimSun"/>
                <a:ea typeface="SimSun"/>
                <a:cs typeface="SimSun"/>
              </a:rPr>
              <a:t>。设由决策人给定各属性的权重向量</a:t>
            </a:r>
            <a:r>
              <a:rPr sz="1700" spc="40" dirty="0">
                <a:solidFill>
                  <a:srgbClr val="000000">
                    <a:alpha val="100000"/>
                  </a:srgbClr>
                </a:solidFill>
                <a:latin typeface="SimSun"/>
                <a:ea typeface="SimSun"/>
                <a:cs typeface="SimSun"/>
              </a:rPr>
              <a:t>为</a:t>
            </a:r>
            <a:r>
              <a:rPr sz="1700" spc="0" dirty="0">
                <a:solidFill>
                  <a:srgbClr val="000000">
                    <a:alpha val="100000"/>
                  </a:srgbClr>
                </a:solidFill>
                <a:latin typeface="SimSun"/>
                <a:ea typeface="SimSun"/>
                <a:cs typeface="SimSun"/>
              </a:rPr>
              <a:t>                  </a:t>
            </a:r>
            <a:r>
              <a:rPr sz="1700" spc="0" dirty="0">
                <a:solidFill>
                  <a:srgbClr val="000000">
                    <a:alpha val="100000"/>
                  </a:srgbClr>
                </a:solidFill>
                <a:latin typeface="Verdana"/>
                <a:ea typeface="Verdana"/>
                <a:cs typeface="Verdana"/>
              </a:rPr>
              <a:t>w</a:t>
            </a:r>
            <a:r>
              <a:rPr sz="1700" spc="30" dirty="0">
                <a:solidFill>
                  <a:srgbClr val="000000">
                    <a:alpha val="100000"/>
                  </a:srgbClr>
                </a:solidFill>
                <a:latin typeface="Verdana"/>
                <a:ea typeface="Verdana"/>
                <a:cs typeface="Verdana"/>
              </a:rPr>
              <a:t>=</a:t>
            </a:r>
            <a:r>
              <a:rPr sz="1700" spc="30" dirty="0">
                <a:solidFill>
                  <a:srgbClr val="000000">
                    <a:alpha val="100000"/>
                  </a:srgbClr>
                </a:solidFill>
                <a:latin typeface="Cambria Math"/>
                <a:ea typeface="Cambria Math"/>
                <a:cs typeface="Cambria Math"/>
              </a:rPr>
              <a:t>[</a:t>
            </a:r>
            <a:r>
              <a:rPr sz="2700" spc="0" dirty="0" baseline="-5787">
                <a:solidFill>
                  <a:srgbClr val="000000">
                    <a:alpha val="100000"/>
                  </a:srgbClr>
                </a:solidFill>
                <a:latin typeface="Cambria Math"/>
                <a:ea typeface="Cambria Math"/>
                <a:cs typeface="Cambria Math"/>
              </a:rPr>
              <a:t>w</a:t>
            </a:r>
            <a:r>
              <a:rPr sz="1900" spc="30" dirty="0" baseline="-8224">
                <a:solidFill>
                  <a:srgbClr val="000000">
                    <a:alpha val="100000"/>
                  </a:srgbClr>
                </a:solidFill>
                <a:latin typeface="Cambria Math"/>
                <a:ea typeface="Cambria Math"/>
                <a:cs typeface="Cambria Math"/>
              </a:rPr>
              <a:t>1</a:t>
            </a:r>
            <a:r>
              <a:rPr sz="1700" spc="30" dirty="0">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2700" spc="0" dirty="0" baseline="-5787">
                <a:solidFill>
                  <a:srgbClr val="000000">
                    <a:alpha val="100000"/>
                  </a:srgbClr>
                </a:solidFill>
                <a:latin typeface="Cambria Math"/>
                <a:ea typeface="Cambria Math"/>
                <a:cs typeface="Cambria Math"/>
              </a:rPr>
              <a:t>w</a:t>
            </a:r>
            <a:r>
              <a:rPr sz="1900" spc="30" dirty="0" baseline="-8224">
                <a:solidFill>
                  <a:srgbClr val="000000">
                    <a:alpha val="100000"/>
                  </a:srgbClr>
                </a:solidFill>
                <a:latin typeface="Cambria Math"/>
                <a:ea typeface="Cambria Math"/>
                <a:cs typeface="Cambria Math"/>
              </a:rPr>
              <a:t>2</a:t>
            </a:r>
            <a:r>
              <a:rPr sz="1700" spc="30" dirty="0">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1700" spc="30" dirty="0">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w</a:t>
            </a:r>
            <a:r>
              <a:rPr sz="1900" spc="0" dirty="0" baseline="-19190">
                <a:solidFill>
                  <a:srgbClr val="000000">
                    <a:alpha val="100000"/>
                  </a:srgbClr>
                </a:solidFill>
                <a:latin typeface="Cambria Math"/>
                <a:ea typeface="Cambria Math"/>
                <a:cs typeface="Cambria Math"/>
              </a:rPr>
              <a:t>n</a:t>
            </a:r>
            <a:r>
              <a:rPr sz="1200" spc="30" dirty="0">
                <a:solidFill>
                  <a:srgbClr val="000000">
                    <a:alpha val="100000"/>
                  </a:srgbClr>
                </a:solidFill>
                <a:latin typeface="Cambria Math"/>
                <a:ea typeface="Cambria Math"/>
                <a:cs typeface="Cambria Math"/>
              </a:rPr>
              <a:t> </a:t>
            </a:r>
            <a:r>
              <a:rPr sz="1700" spc="30" dirty="0">
                <a:solidFill>
                  <a:srgbClr val="000000">
                    <a:alpha val="100000"/>
                  </a:srgbClr>
                </a:solidFill>
                <a:latin typeface="Cambria Math"/>
                <a:ea typeface="Cambria Math"/>
                <a:cs typeface="Cambria Math"/>
              </a:rPr>
              <a:t>]</a:t>
            </a:r>
            <a:r>
              <a:rPr sz="1900" spc="0" dirty="0" baseline="35639">
                <a:solidFill>
                  <a:srgbClr val="000000">
                    <a:alpha val="100000"/>
                  </a:srgbClr>
                </a:solidFill>
                <a:latin typeface="Cambria Math"/>
                <a:ea typeface="Cambria Math"/>
                <a:cs typeface="Cambria Math"/>
              </a:rPr>
              <a:t>T</a:t>
            </a:r>
            <a:r>
              <a:rPr sz="1700" spc="30" dirty="0">
                <a:solidFill>
                  <a:srgbClr val="000000">
                    <a:alpha val="100000"/>
                  </a:srgbClr>
                </a:solidFill>
                <a:latin typeface="Cambria Math"/>
                <a:ea typeface="Cambria Math"/>
                <a:cs typeface="Cambria Math"/>
              </a:rPr>
              <a:t>,</a:t>
            </a:r>
            <a:r>
              <a:rPr sz="1700" spc="30" dirty="0">
                <a:solidFill>
                  <a:srgbClr val="000000">
                    <a:alpha val="100000"/>
                  </a:srgbClr>
                </a:solidFill>
                <a:latin typeface="Cambria Math"/>
                <a:ea typeface="Cambria Math"/>
                <a:cs typeface="Cambria Math"/>
              </a:rPr>
              <a:t> </a:t>
            </a:r>
            <a:r>
              <a:rPr sz="1700" spc="20" dirty="0">
                <a:solidFill>
                  <a:srgbClr val="000000">
                    <a:alpha val="100000"/>
                  </a:srgbClr>
                </a:solidFill>
                <a:latin typeface="SimSun"/>
                <a:ea typeface="SimSun"/>
                <a:cs typeface="SimSun"/>
              </a:rPr>
              <a:t>则</a:t>
            </a:r>
            <a:endParaRPr lang="SimSun" altLang="SimSun" sz="1700" dirty="0"/>
          </a:p>
          <a:p>
            <a:pPr marL="3310445" algn="l" rtl="0" eaLnBrk="0">
              <a:lnSpc>
                <a:spcPct val="90000"/>
              </a:lnSpc>
              <a:spcBef>
                <a:spcPts val="361"/>
              </a:spcBef>
              <a:tabLst/>
            </a:pPr>
            <a:r>
              <a:rPr sz="2600" spc="0" dirty="0" baseline="-6010">
                <a:solidFill>
                  <a:srgbClr val="000000">
                    <a:alpha val="100000"/>
                  </a:srgbClr>
                </a:solidFill>
                <a:latin typeface="Cambria Math"/>
                <a:ea typeface="Cambria Math"/>
                <a:cs typeface="Cambria Math"/>
              </a:rPr>
              <a:t>C</a:t>
            </a:r>
            <a:r>
              <a:rPr sz="1900" spc="0" dirty="0" baseline="-8224">
                <a:solidFill>
                  <a:srgbClr val="000000">
                    <a:alpha val="100000"/>
                  </a:srgbClr>
                </a:solidFill>
                <a:latin typeface="Cambria Math"/>
                <a:ea typeface="Cambria Math"/>
                <a:cs typeface="Cambria Math"/>
              </a:rPr>
              <a:t>ij</a:t>
            </a:r>
            <a:r>
              <a:rPr sz="12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Cambria Math"/>
                <a:ea typeface="Cambria Math"/>
                <a:cs typeface="Cambria Math"/>
              </a:rPr>
              <a:t>=</a:t>
            </a:r>
            <a:r>
              <a:rPr sz="1700" spc="80" dirty="0">
                <a:solidFill>
                  <a:srgbClr val="000000">
                    <a:alpha val="100000"/>
                  </a:srgbClr>
                </a:solidFill>
                <a:latin typeface="Cambria Math"/>
                <a:ea typeface="Cambria Math"/>
                <a:cs typeface="Cambria Math"/>
              </a:rPr>
              <a:t> </a:t>
            </a:r>
            <a:r>
              <a:rPr sz="2600" spc="0" dirty="0" baseline="-4006">
                <a:solidFill>
                  <a:srgbClr val="000000">
                    <a:alpha val="100000"/>
                  </a:srgbClr>
                </a:solidFill>
                <a:latin typeface="Cambria Math"/>
                <a:ea typeface="Cambria Math"/>
                <a:cs typeface="Cambria Math"/>
              </a:rPr>
              <a:t>w</a:t>
            </a:r>
            <a:r>
              <a:rPr sz="1900" spc="0" dirty="0" baseline="-5482">
                <a:solidFill>
                  <a:srgbClr val="000000">
                    <a:alpha val="100000"/>
                  </a:srgbClr>
                </a:solidFill>
                <a:latin typeface="Cambria Math"/>
                <a:ea typeface="Cambria Math"/>
                <a:cs typeface="Cambria Math"/>
              </a:rPr>
              <a:t>j</a:t>
            </a:r>
            <a:r>
              <a:rPr sz="12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Cambria Math"/>
                <a:ea typeface="Cambria Math"/>
                <a:cs typeface="Cambria Math"/>
              </a:rPr>
              <a:t>·</a:t>
            </a:r>
            <a:r>
              <a:rPr sz="1700" spc="8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b</a:t>
            </a:r>
            <a:r>
              <a:rPr sz="1900" spc="0" dirty="0" baseline="-13707">
                <a:solidFill>
                  <a:srgbClr val="000000">
                    <a:alpha val="100000"/>
                  </a:srgbClr>
                </a:solidFill>
                <a:latin typeface="Cambria Math"/>
                <a:ea typeface="Cambria Math"/>
                <a:cs typeface="Cambria Math"/>
              </a:rPr>
              <a:t>ij</a:t>
            </a:r>
            <a:r>
              <a:rPr sz="1700" spc="80" dirty="0">
                <a:solidFill>
                  <a:srgbClr val="000000">
                    <a:alpha val="100000"/>
                  </a:srgbClr>
                </a:solidFill>
                <a:latin typeface="Cambria Math"/>
                <a:ea typeface="Cambria Math"/>
                <a:cs typeface="Cambria Math"/>
              </a:rPr>
              <a:t>,</a:t>
            </a:r>
            <a:r>
              <a:rPr sz="1700" spc="8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i</a:t>
            </a:r>
            <a:r>
              <a:rPr sz="17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Cambria Math"/>
                <a:ea typeface="Cambria Math"/>
                <a:cs typeface="Cambria Math"/>
              </a:rPr>
              <a:t>=</a:t>
            </a:r>
            <a:r>
              <a:rPr sz="17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Cambria Math"/>
                <a:ea typeface="Cambria Math"/>
                <a:cs typeface="Cambria Math"/>
              </a:rPr>
              <a:t>1,2,</a:t>
            </a:r>
            <a:r>
              <a:rPr sz="17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Cambria Math"/>
                <a:ea typeface="Cambria Math"/>
                <a:cs typeface="Cambria Math"/>
              </a:rPr>
              <a:t>…,</a:t>
            </a:r>
            <a:r>
              <a:rPr sz="1700" spc="8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m</a:t>
            </a:r>
            <a:r>
              <a:rPr sz="1700" spc="80" dirty="0">
                <a:solidFill>
                  <a:srgbClr val="000000">
                    <a:alpha val="100000"/>
                  </a:srgbClr>
                </a:solidFill>
                <a:latin typeface="Cambria Math"/>
                <a:ea typeface="Cambria Math"/>
                <a:cs typeface="Cambria Math"/>
              </a:rPr>
              <a:t>;</a:t>
            </a:r>
            <a:r>
              <a:rPr sz="1700" spc="8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j</a:t>
            </a:r>
            <a:r>
              <a:rPr sz="17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Cambria Math"/>
                <a:ea typeface="Cambria Math"/>
                <a:cs typeface="Cambria Math"/>
              </a:rPr>
              <a:t>=</a:t>
            </a:r>
            <a:r>
              <a:rPr sz="17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Cambria Math"/>
                <a:ea typeface="Cambria Math"/>
                <a:cs typeface="Cambria Math"/>
              </a:rPr>
              <a:t>1,2,</a:t>
            </a:r>
            <a:r>
              <a:rPr sz="17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Cambria Math"/>
                <a:ea typeface="Cambria Math"/>
                <a:cs typeface="Cambria Math"/>
              </a:rPr>
              <a:t>…,</a:t>
            </a:r>
            <a:r>
              <a:rPr sz="1700" spc="8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n</a:t>
            </a:r>
            <a:r>
              <a:rPr sz="1700" spc="30" dirty="0">
                <a:solidFill>
                  <a:srgbClr val="000000">
                    <a:alpha val="100000"/>
                  </a:srgbClr>
                </a:solidFill>
                <a:latin typeface="Cambria Math"/>
                <a:ea typeface="Cambria Math"/>
                <a:cs typeface="Cambria Math"/>
              </a:rPr>
              <a:t>.</a:t>
            </a:r>
            <a:endParaRPr lang="Cambria Math" altLang="Cambria Math" sz="1700" dirty="0"/>
          </a:p>
          <a:p>
            <a:pPr marL="679005" indent="8458" algn="l" rtl="0" eaLnBrk="0">
              <a:lnSpc>
                <a:spcPct val="117000"/>
              </a:lnSpc>
              <a:spcBef>
                <a:spcPts val="1"/>
              </a:spcBef>
              <a:tabLst/>
            </a:pPr>
            <a:r>
              <a:rPr sz="1700" spc="80" dirty="0">
                <a:solidFill>
                  <a:srgbClr val="000000">
                    <a:alpha val="100000"/>
                  </a:srgbClr>
                </a:solidFill>
                <a:latin typeface="Verdana"/>
                <a:ea typeface="Verdana"/>
                <a:cs typeface="Verdana"/>
              </a:rPr>
              <a:t>(3)</a:t>
            </a:r>
            <a:r>
              <a:rPr sz="1700" spc="80" dirty="0">
                <a:solidFill>
                  <a:srgbClr val="000000">
                    <a:alpha val="100000"/>
                  </a:srgbClr>
                </a:solidFill>
                <a:latin typeface="SimSun"/>
                <a:ea typeface="SimSun"/>
                <a:cs typeface="SimSun"/>
              </a:rPr>
              <a:t>确定正理想解</a:t>
            </a:r>
            <a:r>
              <a:rPr sz="1700" spc="0" dirty="0">
                <a:solidFill>
                  <a:srgbClr val="000000">
                    <a:alpha val="100000"/>
                  </a:srgbClr>
                </a:solidFill>
                <a:latin typeface="Cambria Math"/>
                <a:ea typeface="Cambria Math"/>
                <a:cs typeface="Cambria Math"/>
              </a:rPr>
              <a:t>C</a:t>
            </a:r>
            <a:r>
              <a:rPr sz="1900" spc="80" dirty="0" baseline="32897">
                <a:solidFill>
                  <a:srgbClr val="000000">
                    <a:alpha val="100000"/>
                  </a:srgbClr>
                </a:solidFill>
                <a:latin typeface="Cambria Math"/>
                <a:ea typeface="Cambria Math"/>
                <a:cs typeface="Cambria Math"/>
              </a:rPr>
              <a:t>∗</a:t>
            </a:r>
            <a:r>
              <a:rPr sz="12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SimSun"/>
                <a:ea typeface="SimSun"/>
                <a:cs typeface="SimSun"/>
              </a:rPr>
              <a:t>和负理想解</a:t>
            </a:r>
            <a:r>
              <a:rPr sz="1700" spc="0" dirty="0">
                <a:solidFill>
                  <a:srgbClr val="000000">
                    <a:alpha val="100000"/>
                  </a:srgbClr>
                </a:solidFill>
                <a:latin typeface="Cambria Math"/>
                <a:ea typeface="Cambria Math"/>
                <a:cs typeface="Cambria Math"/>
              </a:rPr>
              <a:t>C</a:t>
            </a:r>
            <a:r>
              <a:rPr sz="1200" spc="80" dirty="0">
                <a:solidFill>
                  <a:srgbClr val="000000">
                    <a:alpha val="100000"/>
                  </a:srgbClr>
                </a:solidFill>
                <a:latin typeface="Cambria Math"/>
                <a:ea typeface="Cambria Math"/>
                <a:cs typeface="Cambria Math"/>
              </a:rPr>
              <a:t>0</a:t>
            </a:r>
            <a:r>
              <a:rPr sz="12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SimSun"/>
                <a:ea typeface="SimSun"/>
                <a:cs typeface="SimSun"/>
              </a:rPr>
              <a:t>。设正理想解</a:t>
            </a:r>
            <a:r>
              <a:rPr sz="1700" spc="0" dirty="0">
                <a:solidFill>
                  <a:srgbClr val="000000">
                    <a:alpha val="100000"/>
                  </a:srgbClr>
                </a:solidFill>
                <a:latin typeface="Cambria Math"/>
                <a:ea typeface="Cambria Math"/>
                <a:cs typeface="Cambria Math"/>
              </a:rPr>
              <a:t>C</a:t>
            </a:r>
            <a:r>
              <a:rPr sz="1900" spc="80" dirty="0" baseline="32897">
                <a:solidFill>
                  <a:srgbClr val="000000">
                    <a:alpha val="100000"/>
                  </a:srgbClr>
                </a:solidFill>
                <a:latin typeface="Cambria Math"/>
                <a:ea typeface="Cambria Math"/>
                <a:cs typeface="Cambria Math"/>
              </a:rPr>
              <a:t>∗</a:t>
            </a:r>
            <a:r>
              <a:rPr sz="12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SimSun"/>
                <a:ea typeface="SimSun"/>
                <a:cs typeface="SimSun"/>
              </a:rPr>
              <a:t>的第</a:t>
            </a:r>
            <a:r>
              <a:rPr sz="1700" spc="0" dirty="0">
                <a:solidFill>
                  <a:srgbClr val="000000">
                    <a:alpha val="100000"/>
                  </a:srgbClr>
                </a:solidFill>
                <a:latin typeface="Verdana"/>
                <a:ea typeface="Verdana"/>
                <a:cs typeface="Verdana"/>
              </a:rPr>
              <a:t>j</a:t>
            </a:r>
            <a:r>
              <a:rPr sz="1700" spc="80" dirty="0">
                <a:solidFill>
                  <a:srgbClr val="000000">
                    <a:alpha val="100000"/>
                  </a:srgbClr>
                </a:solidFill>
                <a:latin typeface="SimSun"/>
                <a:ea typeface="SimSun"/>
                <a:cs typeface="SimSun"/>
              </a:rPr>
              <a:t>个属性值为</a:t>
            </a:r>
            <a:r>
              <a:rPr sz="1700" spc="0" dirty="0">
                <a:solidFill>
                  <a:srgbClr val="000000">
                    <a:alpha val="100000"/>
                  </a:srgbClr>
                </a:solidFill>
                <a:latin typeface="Cambria Math"/>
                <a:ea typeface="Cambria Math"/>
                <a:cs typeface="Cambria Math"/>
              </a:rPr>
              <a:t>C</a:t>
            </a:r>
            <a:r>
              <a:rPr sz="1700" spc="80" dirty="0">
                <a:solidFill>
                  <a:srgbClr val="000000">
                    <a:alpha val="100000"/>
                  </a:srgbClr>
                </a:solidFill>
                <a:latin typeface="Cambria Math"/>
                <a:ea typeface="Cambria Math"/>
                <a:cs typeface="Cambria Math"/>
              </a:rPr>
              <a:t>  </a:t>
            </a:r>
            <a:r>
              <a:rPr sz="1700" spc="80" dirty="0">
                <a:solidFill>
                  <a:srgbClr val="000000">
                    <a:alpha val="100000"/>
                  </a:srgbClr>
                </a:solidFill>
                <a:latin typeface="Verdana"/>
                <a:ea typeface="Verdana"/>
                <a:cs typeface="Verdana"/>
              </a:rPr>
              <a:t>,</a:t>
            </a:r>
            <a:r>
              <a:rPr sz="1700" spc="80" dirty="0">
                <a:solidFill>
                  <a:srgbClr val="000000">
                    <a:alpha val="100000"/>
                  </a:srgbClr>
                </a:solidFill>
                <a:latin typeface="SimSun"/>
                <a:ea typeface="SimSun"/>
                <a:cs typeface="SimSun"/>
              </a:rPr>
              <a:t>负理想解</a:t>
            </a:r>
            <a:r>
              <a:rPr sz="1700" spc="0" dirty="0">
                <a:solidFill>
                  <a:srgbClr val="000000">
                    <a:alpha val="100000"/>
                  </a:srgbClr>
                </a:solidFill>
                <a:latin typeface="Cambria Math"/>
                <a:ea typeface="Cambria Math"/>
                <a:cs typeface="Cambria Math"/>
              </a:rPr>
              <a:t>C</a:t>
            </a:r>
            <a:r>
              <a:rPr sz="1200" spc="80" dirty="0">
                <a:solidFill>
                  <a:srgbClr val="000000">
                    <a:alpha val="100000"/>
                  </a:srgbClr>
                </a:solidFill>
                <a:latin typeface="Cambria Math"/>
                <a:ea typeface="Cambria Math"/>
                <a:cs typeface="Cambria Math"/>
              </a:rPr>
              <a:t>0</a:t>
            </a:r>
            <a:r>
              <a:rPr sz="1700" spc="40" dirty="0">
                <a:solidFill>
                  <a:srgbClr val="000000">
                    <a:alpha val="100000"/>
                  </a:srgbClr>
                </a:solidFill>
                <a:latin typeface="SimSun"/>
                <a:ea typeface="SimSun"/>
                <a:cs typeface="SimSun"/>
              </a:rPr>
              <a:t>的</a:t>
            </a:r>
            <a:r>
              <a:rPr sz="1700" spc="0" dirty="0">
                <a:solidFill>
                  <a:srgbClr val="000000">
                    <a:alpha val="100000"/>
                  </a:srgbClr>
                </a:solidFill>
                <a:latin typeface="SimSun"/>
                <a:ea typeface="SimSun"/>
                <a:cs typeface="SimSun"/>
              </a:rPr>
              <a:t>第</a:t>
            </a:r>
            <a:r>
              <a:rPr sz="1700" spc="0" dirty="0">
                <a:solidFill>
                  <a:srgbClr val="000000">
                    <a:alpha val="100000"/>
                  </a:srgbClr>
                </a:solidFill>
                <a:latin typeface="Verdana"/>
                <a:ea typeface="Verdana"/>
                <a:cs typeface="Verdana"/>
              </a:rPr>
              <a:t>j</a:t>
            </a:r>
            <a:r>
              <a:rPr sz="1700" spc="0" dirty="0">
                <a:solidFill>
                  <a:srgbClr val="000000">
                    <a:alpha val="100000"/>
                  </a:srgbClr>
                </a:solidFill>
                <a:latin typeface="SimSun"/>
                <a:ea typeface="SimSun"/>
                <a:cs typeface="SimSun"/>
              </a:rPr>
              <a:t>个属</a:t>
            </a:r>
            <a:r>
              <a:rPr sz="1700" spc="0" dirty="0">
                <a:solidFill>
                  <a:srgbClr val="000000">
                    <a:alpha val="100000"/>
                  </a:srgbClr>
                </a:solidFill>
                <a:latin typeface="SimSun"/>
                <a:ea typeface="SimSun"/>
                <a:cs typeface="SimSun"/>
              </a:rPr>
              <a:t> </a:t>
            </a:r>
            <a:r>
              <a:rPr sz="1700" spc="60" dirty="0">
                <a:solidFill>
                  <a:srgbClr val="000000">
                    <a:alpha val="100000"/>
                  </a:srgbClr>
                </a:solidFill>
                <a:latin typeface="SimSun"/>
                <a:ea typeface="SimSun"/>
                <a:cs typeface="SimSun"/>
              </a:rPr>
              <a:t>性值为</a:t>
            </a:r>
            <a:r>
              <a:rPr sz="1700" spc="0" dirty="0">
                <a:solidFill>
                  <a:srgbClr val="000000">
                    <a:alpha val="100000"/>
                  </a:srgbClr>
                </a:solidFill>
                <a:latin typeface="Cambria Math"/>
                <a:ea typeface="Cambria Math"/>
                <a:cs typeface="Cambria Math"/>
              </a:rPr>
              <a:t>C</a:t>
            </a:r>
            <a:r>
              <a:rPr sz="1700" spc="60" dirty="0">
                <a:solidFill>
                  <a:srgbClr val="000000">
                    <a:alpha val="100000"/>
                  </a:srgbClr>
                </a:solidFill>
                <a:latin typeface="Cambria Math"/>
                <a:ea typeface="Cambria Math"/>
                <a:cs typeface="Cambria Math"/>
              </a:rPr>
              <a:t>  </a:t>
            </a:r>
            <a:r>
              <a:rPr sz="1700" spc="50" dirty="0">
                <a:solidFill>
                  <a:srgbClr val="000000">
                    <a:alpha val="100000"/>
                  </a:srgbClr>
                </a:solidFill>
                <a:latin typeface="SimSun"/>
                <a:ea typeface="SimSun"/>
                <a:cs typeface="SimSun"/>
              </a:rPr>
              <a:t>，</a:t>
            </a:r>
            <a:r>
              <a:rPr sz="1700" spc="0" dirty="0">
                <a:solidFill>
                  <a:srgbClr val="000000">
                    <a:alpha val="100000"/>
                  </a:srgbClr>
                </a:solidFill>
                <a:latin typeface="SimSun"/>
                <a:ea typeface="SimSun"/>
                <a:cs typeface="SimSun"/>
              </a:rPr>
              <a:t>则</a:t>
            </a:r>
            <a:endParaRPr lang="SimSun" altLang="SimSun" sz="1700" dirty="0"/>
          </a:p>
          <a:p>
            <a:pPr marL="3677449" algn="l" rtl="0" eaLnBrk="0">
              <a:lnSpc>
                <a:spcPts val="1887"/>
              </a:lnSpc>
              <a:spcBef>
                <a:spcPts val="356"/>
              </a:spcBef>
              <a:tabLst/>
            </a:pPr>
            <a:r>
              <a:rPr sz="2400" spc="0" dirty="0" baseline="1000">
                <a:solidFill>
                  <a:srgbClr val="000000">
                    <a:alpha val="100000"/>
                  </a:srgbClr>
                </a:solidFill>
                <a:latin typeface="Cambria Math"/>
                <a:ea typeface="Cambria Math"/>
                <a:cs typeface="Cambria Math"/>
              </a:rPr>
              <a:t>maXC</a:t>
            </a:r>
            <a:r>
              <a:rPr sz="1700" spc="0" dirty="0" baseline="1000">
                <a:solidFill>
                  <a:srgbClr val="000000">
                    <a:alpha val="100000"/>
                  </a:srgbClr>
                </a:solidFill>
                <a:latin typeface="Cambria Math"/>
                <a:ea typeface="Cambria Math"/>
                <a:cs typeface="Cambria Math"/>
              </a:rPr>
              <a:t>ij</a:t>
            </a:r>
            <a:r>
              <a:rPr sz="1500" spc="390" dirty="0">
                <a:solidFill>
                  <a:srgbClr val="000000">
                    <a:alpha val="100000"/>
                  </a:srgbClr>
                </a:solidFill>
                <a:latin typeface="Cambria Math"/>
                <a:ea typeface="Cambria Math"/>
                <a:cs typeface="Cambria Math"/>
              </a:rPr>
              <a:t>,</a:t>
            </a:r>
            <a:r>
              <a:rPr sz="1500" spc="390" dirty="0">
                <a:solidFill>
                  <a:srgbClr val="000000">
                    <a:alpha val="100000"/>
                  </a:srgbClr>
                </a:solidFill>
                <a:latin typeface="Cambria Math"/>
                <a:ea typeface="Cambria Math"/>
                <a:cs typeface="Cambria Math"/>
              </a:rPr>
              <a:t> </a:t>
            </a:r>
            <a:r>
              <a:rPr sz="1500" spc="0" dirty="0">
                <a:solidFill>
                  <a:srgbClr val="000000">
                    <a:alpha val="100000"/>
                  </a:srgbClr>
                </a:solidFill>
                <a:latin typeface="Cambria Math"/>
                <a:ea typeface="Cambria Math"/>
                <a:cs typeface="Cambria Math"/>
              </a:rPr>
              <a:t>j</a:t>
            </a:r>
            <a:r>
              <a:rPr sz="1500" spc="390" dirty="0">
                <a:solidFill>
                  <a:srgbClr val="000000">
                    <a:alpha val="100000"/>
                  </a:srgbClr>
                </a:solidFill>
                <a:latin typeface="SimSun"/>
                <a:ea typeface="SimSun"/>
                <a:cs typeface="SimSun"/>
              </a:rPr>
              <a:t>为效益型属</a:t>
            </a:r>
            <a:r>
              <a:rPr sz="1500" spc="340" dirty="0">
                <a:solidFill>
                  <a:srgbClr val="000000">
                    <a:alpha val="100000"/>
                  </a:srgbClr>
                </a:solidFill>
                <a:latin typeface="SimSun"/>
                <a:ea typeface="SimSun"/>
                <a:cs typeface="SimSun"/>
              </a:rPr>
              <a:t>性</a:t>
            </a:r>
            <a:endParaRPr lang="SimSun" altLang="SimSun" sz="1500" dirty="0"/>
          </a:p>
          <a:p>
            <a:pPr marL="3080575" algn="l" rtl="0" eaLnBrk="0">
              <a:lnSpc>
                <a:spcPts val="2823"/>
              </a:lnSpc>
              <a:spcBef>
                <a:spcPts val="111"/>
              </a:spcBef>
              <a:tabLst/>
            </a:pPr>
            <a:r>
              <a:rPr sz="2500" spc="0" dirty="0" baseline="48181">
                <a:solidFill>
                  <a:srgbClr val="000000">
                    <a:alpha val="100000"/>
                  </a:srgbClr>
                </a:solidFill>
                <a:latin typeface="Cambria Math"/>
                <a:ea typeface="Cambria Math"/>
                <a:cs typeface="Cambria Math"/>
              </a:rPr>
              <a:t>C</a:t>
            </a:r>
            <a:r>
              <a:rPr sz="1600" spc="110" dirty="0">
                <a:solidFill>
                  <a:srgbClr val="000000">
                    <a:alpha val="100000"/>
                  </a:srgbClr>
                </a:solidFill>
                <a:latin typeface="Cambria Math"/>
                <a:ea typeface="Cambria Math"/>
                <a:cs typeface="Cambria Math"/>
              </a:rPr>
              <a:t>   </a:t>
            </a:r>
            <a:r>
              <a:rPr sz="2500" spc="110" dirty="0" baseline="48181">
                <a:solidFill>
                  <a:srgbClr val="000000">
                    <a:alpha val="100000"/>
                  </a:srgbClr>
                </a:solidFill>
                <a:latin typeface="Cambria Math"/>
                <a:ea typeface="Cambria Math"/>
                <a:cs typeface="Cambria Math"/>
              </a:rPr>
              <a:t>=</a:t>
            </a:r>
            <a:r>
              <a:rPr sz="1600" spc="110" dirty="0">
                <a:solidFill>
                  <a:srgbClr val="000000">
                    <a:alpha val="100000"/>
                  </a:srgbClr>
                </a:solidFill>
                <a:latin typeface="Cambria Math"/>
                <a:ea typeface="Cambria Math"/>
                <a:cs typeface="Cambria Math"/>
              </a:rPr>
              <a:t>    </a:t>
            </a:r>
            <a:r>
              <a:rPr sz="2500" spc="0" dirty="0" baseline="-1822">
                <a:solidFill>
                  <a:srgbClr val="000000">
                    <a:alpha val="100000"/>
                  </a:srgbClr>
                </a:solidFill>
                <a:latin typeface="Cambria Math"/>
                <a:ea typeface="Cambria Math"/>
                <a:cs typeface="Cambria Math"/>
              </a:rPr>
              <a:t>minC</a:t>
            </a:r>
            <a:r>
              <a:rPr sz="1800" spc="0" dirty="0" baseline="-2531">
                <a:solidFill>
                  <a:srgbClr val="000000">
                    <a:alpha val="100000"/>
                  </a:srgbClr>
                </a:solidFill>
                <a:latin typeface="Cambria Math"/>
                <a:ea typeface="Cambria Math"/>
                <a:cs typeface="Cambria Math"/>
              </a:rPr>
              <a:t>ij</a:t>
            </a:r>
            <a:r>
              <a:rPr sz="2500" spc="110" dirty="0" baseline="4427">
                <a:solidFill>
                  <a:srgbClr val="000000">
                    <a:alpha val="100000"/>
                  </a:srgbClr>
                </a:solidFill>
                <a:latin typeface="Cambria Math"/>
                <a:ea typeface="Cambria Math"/>
                <a:cs typeface="Cambria Math"/>
              </a:rPr>
              <a:t>,</a:t>
            </a:r>
            <a:r>
              <a:rPr sz="1600" spc="110" dirty="0">
                <a:solidFill>
                  <a:srgbClr val="000000">
                    <a:alpha val="100000"/>
                  </a:srgbClr>
                </a:solidFill>
                <a:latin typeface="Cambria Math"/>
                <a:ea typeface="Cambria Math"/>
                <a:cs typeface="Cambria Math"/>
              </a:rPr>
              <a:t> </a:t>
            </a:r>
            <a:r>
              <a:rPr sz="2500" spc="0" dirty="0" baseline="4427">
                <a:solidFill>
                  <a:srgbClr val="000000">
                    <a:alpha val="100000"/>
                  </a:srgbClr>
                </a:solidFill>
                <a:latin typeface="Cambria Math"/>
                <a:ea typeface="Cambria Math"/>
                <a:cs typeface="Cambria Math"/>
              </a:rPr>
              <a:t>j</a:t>
            </a:r>
            <a:r>
              <a:rPr sz="2500" spc="110" dirty="0" baseline="4427">
                <a:solidFill>
                  <a:srgbClr val="000000">
                    <a:alpha val="100000"/>
                  </a:srgbClr>
                </a:solidFill>
                <a:latin typeface="SimSun"/>
                <a:ea typeface="SimSun"/>
                <a:cs typeface="SimSun"/>
              </a:rPr>
              <a:t>为成本型属性</a:t>
            </a:r>
            <a:r>
              <a:rPr sz="1600" spc="110" dirty="0">
                <a:solidFill>
                  <a:srgbClr val="000000">
                    <a:alpha val="100000"/>
                  </a:srgbClr>
                </a:solidFill>
                <a:latin typeface="SimSun"/>
                <a:ea typeface="SimSun"/>
                <a:cs typeface="SimSun"/>
              </a:rPr>
              <a:t> </a:t>
            </a:r>
            <a:r>
              <a:rPr sz="2500" spc="110" dirty="0" baseline="48181">
                <a:solidFill>
                  <a:srgbClr val="000000">
                    <a:alpha val="100000"/>
                  </a:srgbClr>
                </a:solidFill>
                <a:latin typeface="SimSun"/>
                <a:ea typeface="SimSun"/>
                <a:cs typeface="SimSun"/>
              </a:rPr>
              <a:t>，</a:t>
            </a:r>
            <a:r>
              <a:rPr sz="2500" spc="0" dirty="0" baseline="48181">
                <a:solidFill>
                  <a:srgbClr val="000000">
                    <a:alpha val="100000"/>
                  </a:srgbClr>
                </a:solidFill>
                <a:latin typeface="Cambria Math"/>
                <a:ea typeface="Cambria Math"/>
                <a:cs typeface="Cambria Math"/>
              </a:rPr>
              <a:t>j</a:t>
            </a:r>
            <a:r>
              <a:rPr sz="1600" spc="110" dirty="0">
                <a:solidFill>
                  <a:srgbClr val="000000">
                    <a:alpha val="100000"/>
                  </a:srgbClr>
                </a:solidFill>
                <a:latin typeface="Cambria Math"/>
                <a:ea typeface="Cambria Math"/>
                <a:cs typeface="Cambria Math"/>
              </a:rPr>
              <a:t> </a:t>
            </a:r>
            <a:r>
              <a:rPr sz="2500" spc="110" dirty="0" baseline="48181">
                <a:solidFill>
                  <a:srgbClr val="000000">
                    <a:alpha val="100000"/>
                  </a:srgbClr>
                </a:solidFill>
                <a:latin typeface="Cambria Math"/>
                <a:ea typeface="Cambria Math"/>
                <a:cs typeface="Cambria Math"/>
              </a:rPr>
              <a:t>=</a:t>
            </a:r>
            <a:r>
              <a:rPr sz="1600" spc="110" dirty="0">
                <a:solidFill>
                  <a:srgbClr val="000000">
                    <a:alpha val="100000"/>
                  </a:srgbClr>
                </a:solidFill>
                <a:latin typeface="Cambria Math"/>
                <a:ea typeface="Cambria Math"/>
                <a:cs typeface="Cambria Math"/>
              </a:rPr>
              <a:t> </a:t>
            </a:r>
            <a:r>
              <a:rPr sz="2500" spc="110" dirty="0" baseline="48181">
                <a:solidFill>
                  <a:srgbClr val="000000">
                    <a:alpha val="100000"/>
                  </a:srgbClr>
                </a:solidFill>
                <a:latin typeface="Cambria Math"/>
                <a:ea typeface="Cambria Math"/>
                <a:cs typeface="Cambria Math"/>
              </a:rPr>
              <a:t>1,2,</a:t>
            </a:r>
            <a:r>
              <a:rPr sz="1600" spc="110" dirty="0">
                <a:solidFill>
                  <a:srgbClr val="000000">
                    <a:alpha val="100000"/>
                  </a:srgbClr>
                </a:solidFill>
                <a:latin typeface="Cambria Math"/>
                <a:ea typeface="Cambria Math"/>
                <a:cs typeface="Cambria Math"/>
              </a:rPr>
              <a:t> </a:t>
            </a:r>
            <a:r>
              <a:rPr sz="2500" spc="110" dirty="0" baseline="48181">
                <a:solidFill>
                  <a:srgbClr val="000000">
                    <a:alpha val="100000"/>
                  </a:srgbClr>
                </a:solidFill>
                <a:latin typeface="Cambria Math"/>
                <a:ea typeface="Cambria Math"/>
                <a:cs typeface="Cambria Math"/>
              </a:rPr>
              <a:t>…,</a:t>
            </a:r>
            <a:r>
              <a:rPr sz="1600" spc="10" dirty="0">
                <a:solidFill>
                  <a:srgbClr val="000000">
                    <a:alpha val="100000"/>
                  </a:srgbClr>
                </a:solidFill>
                <a:latin typeface="Cambria Math"/>
                <a:ea typeface="Cambria Math"/>
                <a:cs typeface="Cambria Math"/>
              </a:rPr>
              <a:t> </a:t>
            </a:r>
            <a:r>
              <a:rPr sz="2500" spc="0" dirty="0" baseline="48181">
                <a:solidFill>
                  <a:srgbClr val="000000">
                    <a:alpha val="100000"/>
                  </a:srgbClr>
                </a:solidFill>
                <a:latin typeface="Cambria Math"/>
                <a:ea typeface="Cambria Math"/>
                <a:cs typeface="Cambria Math"/>
              </a:rPr>
              <a:t>n.</a:t>
            </a:r>
            <a:endParaRPr lang="Cambria Math" altLang="Cambria Math" sz="1625" dirty="0"/>
          </a:p>
          <a:p>
            <a:pPr marL="3707929" algn="l" rtl="0" eaLnBrk="0">
              <a:lnSpc>
                <a:spcPts val="2162"/>
              </a:lnSpc>
              <a:spcBef>
                <a:spcPts val="158"/>
              </a:spcBef>
              <a:tabLst/>
            </a:pPr>
            <a:r>
              <a:rPr sz="2700" spc="0" dirty="0" baseline="1363">
                <a:solidFill>
                  <a:srgbClr val="000000">
                    <a:alpha val="100000"/>
                  </a:srgbClr>
                </a:solidFill>
                <a:latin typeface="Cambria Math"/>
                <a:ea typeface="Cambria Math"/>
                <a:cs typeface="Cambria Math"/>
              </a:rPr>
              <a:t>minC</a:t>
            </a:r>
            <a:r>
              <a:rPr sz="1900" spc="0" dirty="0" baseline="1936">
                <a:solidFill>
                  <a:srgbClr val="000000">
                    <a:alpha val="100000"/>
                  </a:srgbClr>
                </a:solidFill>
                <a:latin typeface="Cambria Math"/>
                <a:ea typeface="Cambria Math"/>
                <a:cs typeface="Cambria Math"/>
              </a:rPr>
              <a:t>ij</a:t>
            </a:r>
            <a:r>
              <a:rPr sz="1700" spc="160" dirty="0">
                <a:solidFill>
                  <a:srgbClr val="000000">
                    <a:alpha val="100000"/>
                  </a:srgbClr>
                </a:solidFill>
                <a:latin typeface="Cambria Math"/>
                <a:ea typeface="Cambria Math"/>
                <a:cs typeface="Cambria Math"/>
              </a:rPr>
              <a:t>,</a:t>
            </a:r>
            <a:r>
              <a:rPr sz="1700" spc="16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j</a:t>
            </a:r>
            <a:r>
              <a:rPr sz="1700" spc="160" dirty="0">
                <a:solidFill>
                  <a:srgbClr val="000000">
                    <a:alpha val="100000"/>
                  </a:srgbClr>
                </a:solidFill>
                <a:latin typeface="SimSun"/>
                <a:ea typeface="SimSun"/>
                <a:cs typeface="SimSun"/>
              </a:rPr>
              <a:t>为效益型属</a:t>
            </a:r>
            <a:r>
              <a:rPr sz="1700" spc="90" dirty="0">
                <a:solidFill>
                  <a:srgbClr val="000000">
                    <a:alpha val="100000"/>
                  </a:srgbClr>
                </a:solidFill>
                <a:latin typeface="SimSun"/>
                <a:ea typeface="SimSun"/>
                <a:cs typeface="SimSun"/>
              </a:rPr>
              <a:t>性</a:t>
            </a:r>
            <a:endParaRPr lang="SimSun" altLang="SimSun" sz="1700" dirty="0"/>
          </a:p>
        </p:txBody>
      </p:sp>
      <p:sp>
        <p:nvSpPr>
          <p:cNvPr id="441" name="textbox 441"/>
          <p:cNvSpPr/>
          <p:nvPr/>
        </p:nvSpPr>
        <p:spPr>
          <a:xfrm>
            <a:off x="3681252" y="4169142"/>
            <a:ext cx="100964" cy="163195"/>
          </a:xfrm>
          <a:prstGeom prst="rect">
            <a:avLst/>
          </a:prstGeom>
        </p:spPr>
        <p:txBody>
          <a:bodyPr vert="horz" wrap="square" lIns="0" tIns="0" rIns="0" bIns="0"/>
          <a:lstStyle/>
          <a:p>
            <a:pPr algn="l" rtl="0" eaLnBrk="0">
              <a:lnSpc>
                <a:spcPct val="85379"/>
              </a:lnSpc>
              <a:tabLst/>
            </a:pPr>
            <a:endParaRPr lang="Arial" altLang="Arial" sz="100" dirty="0"/>
          </a:p>
          <a:p>
            <a:pPr marL="12700" algn="l" rtl="0" eaLnBrk="0">
              <a:lnSpc>
                <a:spcPct val="82000"/>
              </a:lnSpc>
              <a:tabLst/>
            </a:pPr>
            <a:r>
              <a:rPr sz="1100" spc="290" dirty="0">
                <a:solidFill>
                  <a:srgbClr val="000000">
                    <a:alpha val="100000"/>
                  </a:srgbClr>
                </a:solidFill>
                <a:latin typeface="Cambria Math"/>
                <a:ea typeface="Cambria Math"/>
                <a:cs typeface="Cambria Math"/>
              </a:rPr>
              <a:t>j</a:t>
            </a:r>
            <a:endParaRPr lang="Cambria Math" altLang="Cambria Math" sz="1100" dirty="0"/>
          </a:p>
        </p:txBody>
      </p:sp>
      <p:sp>
        <p:nvSpPr>
          <p:cNvPr id="442" name="textbox 442"/>
          <p:cNvSpPr/>
          <p:nvPr/>
        </p:nvSpPr>
        <p:spPr>
          <a:xfrm>
            <a:off x="3716769" y="4066800"/>
            <a:ext cx="93980" cy="145414"/>
          </a:xfrm>
          <a:prstGeom prst="rect">
            <a:avLst/>
          </a:prstGeom>
        </p:spPr>
        <p:txBody>
          <a:bodyPr vert="horz" wrap="square" lIns="0" tIns="0" rIns="0" bIns="0"/>
          <a:lstStyle/>
          <a:p>
            <a:pPr algn="l" rtl="0" eaLnBrk="0">
              <a:lnSpc>
                <a:spcPct val="86675"/>
              </a:lnSpc>
              <a:tabLst/>
            </a:pPr>
            <a:endParaRPr lang="Arial" altLang="Arial" sz="100" dirty="0"/>
          </a:p>
          <a:p>
            <a:pPr marL="12700" algn="l" rtl="0" eaLnBrk="0">
              <a:lnSpc>
                <a:spcPct val="71000"/>
              </a:lnSpc>
              <a:tabLst/>
            </a:pPr>
            <a:r>
              <a:rPr sz="1100" spc="0" dirty="0">
                <a:solidFill>
                  <a:srgbClr val="000000">
                    <a:alpha val="100000"/>
                  </a:srgbClr>
                </a:solidFill>
                <a:latin typeface="Cambria Math"/>
                <a:ea typeface="Cambria Math"/>
                <a:cs typeface="Cambria Math"/>
              </a:rPr>
              <a:t>∗</a:t>
            </a:r>
            <a:endParaRPr lang="Cambria Math" altLang="Cambria Math" sz="1100" dirty="0"/>
          </a:p>
        </p:txBody>
      </p:sp>
      <p:sp>
        <p:nvSpPr>
          <p:cNvPr id="443" name="textbox 443"/>
          <p:cNvSpPr/>
          <p:nvPr/>
        </p:nvSpPr>
        <p:spPr>
          <a:xfrm>
            <a:off x="1965482" y="3661685"/>
            <a:ext cx="100964" cy="174625"/>
          </a:xfrm>
          <a:prstGeom prst="rect">
            <a:avLst/>
          </a:prstGeom>
        </p:spPr>
        <p:txBody>
          <a:bodyPr vert="horz" wrap="square" lIns="0" tIns="0" rIns="0" bIns="0"/>
          <a:lstStyle/>
          <a:p>
            <a:pPr algn="l" rtl="0" eaLnBrk="0">
              <a:lnSpc>
                <a:spcPct val="88734"/>
              </a:lnSpc>
              <a:tabLst/>
            </a:pPr>
            <a:endParaRPr lang="Arial" altLang="Arial" sz="100" dirty="0"/>
          </a:p>
          <a:p>
            <a:pPr marL="12700" algn="l" rtl="0" eaLnBrk="0">
              <a:lnSpc>
                <a:spcPct val="81000"/>
              </a:lnSpc>
              <a:tabLst/>
            </a:pPr>
            <a:r>
              <a:rPr sz="1200" spc="270" dirty="0">
                <a:solidFill>
                  <a:srgbClr val="000000">
                    <a:alpha val="100000"/>
                  </a:srgbClr>
                </a:solidFill>
                <a:latin typeface="Cambria Math"/>
                <a:ea typeface="Cambria Math"/>
                <a:cs typeface="Cambria Math"/>
              </a:rPr>
              <a:t>j</a:t>
            </a:r>
            <a:endParaRPr lang="Cambria Math" altLang="Cambria Math" sz="1200" dirty="0"/>
          </a:p>
        </p:txBody>
      </p:sp>
      <p:sp>
        <p:nvSpPr>
          <p:cNvPr id="444" name="textbox 444"/>
          <p:cNvSpPr/>
          <p:nvPr/>
        </p:nvSpPr>
        <p:spPr>
          <a:xfrm>
            <a:off x="1991117" y="3523147"/>
            <a:ext cx="109220" cy="167004"/>
          </a:xfrm>
          <a:prstGeom prst="rect">
            <a:avLst/>
          </a:prstGeom>
        </p:spPr>
        <p:txBody>
          <a:bodyPr vert="horz" wrap="square" lIns="0" tIns="0" rIns="0" bIns="0"/>
          <a:lstStyle/>
          <a:p>
            <a:pPr algn="l" rtl="0" eaLnBrk="0">
              <a:lnSpc>
                <a:spcPct val="84952"/>
              </a:lnSpc>
              <a:tabLst/>
            </a:pPr>
            <a:endParaRPr lang="Arial" altLang="Arial" sz="100" dirty="0"/>
          </a:p>
          <a:p>
            <a:pPr marL="12700" algn="l" rtl="0" eaLnBrk="0">
              <a:lnSpc>
                <a:spcPct val="77000"/>
              </a:lnSpc>
              <a:tabLst/>
            </a:pPr>
            <a:r>
              <a:rPr sz="1200" spc="0" dirty="0">
                <a:solidFill>
                  <a:srgbClr val="000000">
                    <a:alpha val="100000"/>
                  </a:srgbClr>
                </a:solidFill>
                <a:latin typeface="Cambria Math"/>
                <a:ea typeface="Cambria Math"/>
                <a:cs typeface="Cambria Math"/>
              </a:rPr>
              <a:t>0</a:t>
            </a:r>
            <a:endParaRPr lang="Cambria Math" altLang="Cambria Math" sz="1200" dirty="0"/>
          </a:p>
        </p:txBody>
      </p:sp>
      <p:sp>
        <p:nvSpPr>
          <p:cNvPr id="445" name="textbox 445"/>
          <p:cNvSpPr/>
          <p:nvPr/>
        </p:nvSpPr>
        <p:spPr>
          <a:xfrm>
            <a:off x="7888762" y="3353502"/>
            <a:ext cx="100964" cy="174625"/>
          </a:xfrm>
          <a:prstGeom prst="rect">
            <a:avLst/>
          </a:prstGeom>
        </p:spPr>
        <p:txBody>
          <a:bodyPr vert="horz" wrap="square" lIns="0" tIns="0" rIns="0" bIns="0"/>
          <a:lstStyle/>
          <a:p>
            <a:pPr algn="l" rtl="0" eaLnBrk="0">
              <a:lnSpc>
                <a:spcPct val="88734"/>
              </a:lnSpc>
              <a:tabLst/>
            </a:pPr>
            <a:endParaRPr lang="Arial" altLang="Arial" sz="100" dirty="0"/>
          </a:p>
          <a:p>
            <a:pPr marL="12700" algn="l" rtl="0" eaLnBrk="0">
              <a:lnSpc>
                <a:spcPct val="81000"/>
              </a:lnSpc>
              <a:tabLst/>
            </a:pPr>
            <a:r>
              <a:rPr sz="1200" spc="270" dirty="0">
                <a:solidFill>
                  <a:srgbClr val="000000">
                    <a:alpha val="100000"/>
                  </a:srgbClr>
                </a:solidFill>
                <a:latin typeface="Cambria Math"/>
                <a:ea typeface="Cambria Math"/>
                <a:cs typeface="Cambria Math"/>
              </a:rPr>
              <a:t>j</a:t>
            </a:r>
            <a:endParaRPr lang="Cambria Math" altLang="Cambria Math" sz="1200" dirty="0"/>
          </a:p>
        </p:txBody>
      </p:sp>
      <p:sp>
        <p:nvSpPr>
          <p:cNvPr id="446" name="textbox 446"/>
          <p:cNvSpPr/>
          <p:nvPr/>
        </p:nvSpPr>
        <p:spPr>
          <a:xfrm>
            <a:off x="7954436" y="3242880"/>
            <a:ext cx="93980" cy="155575"/>
          </a:xfrm>
          <a:prstGeom prst="rect">
            <a:avLst/>
          </a:prstGeom>
        </p:spPr>
        <p:txBody>
          <a:bodyPr vert="horz" wrap="square" lIns="0" tIns="0" rIns="0" bIns="0"/>
          <a:lstStyle/>
          <a:p>
            <a:pPr algn="l" rtl="0" eaLnBrk="0">
              <a:lnSpc>
                <a:spcPct val="82267"/>
              </a:lnSpc>
              <a:tabLst/>
            </a:pPr>
            <a:endParaRPr lang="Arial" altLang="Arial" sz="100" dirty="0"/>
          </a:p>
          <a:p>
            <a:pPr marL="12700" algn="l" rtl="0" eaLnBrk="0">
              <a:lnSpc>
                <a:spcPct val="71000"/>
              </a:lnSpc>
              <a:tabLst/>
            </a:pPr>
            <a:r>
              <a:rPr sz="1200" spc="0" dirty="0">
                <a:solidFill>
                  <a:srgbClr val="000000">
                    <a:alpha val="100000"/>
                  </a:srgbClr>
                </a:solidFill>
                <a:latin typeface="Cambria Math"/>
                <a:ea typeface="Cambria Math"/>
                <a:cs typeface="Cambria Math"/>
              </a:rPr>
              <a:t>∗</a:t>
            </a:r>
            <a:endParaRPr lang="Cambria Math" altLang="Cambria Math" sz="1200" dirty="0"/>
          </a:p>
        </p:txBody>
      </p:sp>
      <p:pic>
        <p:nvPicPr>
          <p:cNvPr id="447" name="picture 447"/>
          <p:cNvPicPr>
            <a:picLocks noChangeAspect="1"/>
          </p:cNvPicPr>
          <p:nvPr/>
        </p:nvPicPr>
        <p:blipFill>
          <a:blip r:embed="rId2"/>
          <a:stretch>
            <a:fillRect/>
          </a:stretch>
        </p:blipFill>
        <p:spPr>
          <a:xfrm rot="21600000">
            <a:off x="4255022" y="1747375"/>
            <a:ext cx="708659" cy="509649"/>
          </a:xfrm>
          <a:prstGeom prst="rect">
            <a:avLst/>
          </a:prstGeom>
        </p:spPr>
      </p:pic>
      <p:pic>
        <p:nvPicPr>
          <p:cNvPr id="448" name="picture 448"/>
          <p:cNvPicPr>
            <a:picLocks noChangeAspect="1"/>
          </p:cNvPicPr>
          <p:nvPr/>
        </p:nvPicPr>
        <p:blipFill>
          <a:blip r:embed="rId3"/>
          <a:stretch>
            <a:fillRect/>
          </a:stretch>
        </p:blipFill>
        <p:spPr>
          <a:xfrm rot="21600000">
            <a:off x="530352" y="408431"/>
            <a:ext cx="774191" cy="690372"/>
          </a:xfrm>
          <a:prstGeom prst="rect">
            <a:avLst/>
          </a:prstGeom>
        </p:spPr>
      </p:pic>
      <p:pic>
        <p:nvPicPr>
          <p:cNvPr id="449" name="picture 449"/>
          <p:cNvPicPr>
            <a:picLocks noChangeAspect="1"/>
          </p:cNvPicPr>
          <p:nvPr/>
        </p:nvPicPr>
        <p:blipFill>
          <a:blip r:embed="rId4"/>
          <a:stretch>
            <a:fillRect/>
          </a:stretch>
        </p:blipFill>
        <p:spPr>
          <a:xfrm rot="21600000">
            <a:off x="0" y="5804458"/>
            <a:ext cx="1919884" cy="1053541"/>
          </a:xfrm>
          <a:prstGeom prst="rect">
            <a:avLst/>
          </a:prstGeom>
        </p:spPr>
      </p:pic>
      <p:sp>
        <p:nvSpPr>
          <p:cNvPr id="450" name="textbox 450"/>
          <p:cNvSpPr/>
          <p:nvPr/>
        </p:nvSpPr>
        <p:spPr>
          <a:xfrm>
            <a:off x="3577907" y="4636796"/>
            <a:ext cx="4295140" cy="461009"/>
          </a:xfrm>
          <a:prstGeom prst="rect">
            <a:avLst/>
          </a:prstGeom>
        </p:spPr>
        <p:txBody>
          <a:bodyPr vert="horz" wrap="square" lIns="0" tIns="0" rIns="0" bIns="0"/>
          <a:lstStyle/>
          <a:p>
            <a:pPr algn="l" rtl="0" eaLnBrk="0">
              <a:lnSpc>
                <a:spcPct val="121000"/>
              </a:lnSpc>
              <a:tabLst/>
            </a:pPr>
            <a:endParaRPr lang="Arial" altLang="Arial" sz="300" dirty="0"/>
          </a:p>
          <a:p>
            <a:pPr marL="12700" algn="l" rtl="0" eaLnBrk="0">
              <a:lnSpc>
                <a:spcPts val="3087"/>
              </a:lnSpc>
              <a:spcBef>
                <a:spcPts val="3"/>
              </a:spcBef>
              <a:tabLst/>
            </a:pPr>
            <a:r>
              <a:rPr sz="2700" spc="0" dirty="0" baseline="50013">
                <a:solidFill>
                  <a:srgbClr val="000000">
                    <a:alpha val="100000"/>
                  </a:srgbClr>
                </a:solidFill>
                <a:latin typeface="Cambria Math"/>
                <a:ea typeface="Cambria Math"/>
                <a:cs typeface="Cambria Math"/>
              </a:rPr>
              <a:t>C</a:t>
            </a:r>
            <a:r>
              <a:rPr sz="1700" spc="70" dirty="0">
                <a:solidFill>
                  <a:srgbClr val="000000">
                    <a:alpha val="100000"/>
                  </a:srgbClr>
                </a:solidFill>
                <a:latin typeface="Cambria Math"/>
                <a:ea typeface="Cambria Math"/>
                <a:cs typeface="Cambria Math"/>
              </a:rPr>
              <a:t>   </a:t>
            </a:r>
            <a:r>
              <a:rPr sz="2700" spc="70" dirty="0" baseline="50013">
                <a:solidFill>
                  <a:srgbClr val="000000">
                    <a:alpha val="100000"/>
                  </a:srgbClr>
                </a:solidFill>
                <a:latin typeface="Cambria Math"/>
                <a:ea typeface="Cambria Math"/>
                <a:cs typeface="Cambria Math"/>
              </a:rPr>
              <a:t>=</a:t>
            </a:r>
            <a:r>
              <a:rPr sz="1700" spc="70" dirty="0">
                <a:solidFill>
                  <a:srgbClr val="000000">
                    <a:alpha val="100000"/>
                  </a:srgbClr>
                </a:solidFill>
                <a:latin typeface="Cambria Math"/>
                <a:ea typeface="Cambria Math"/>
                <a:cs typeface="Cambria Math"/>
              </a:rPr>
              <a:t>   </a:t>
            </a:r>
            <a:r>
              <a:rPr sz="2700" spc="0" dirty="0" baseline="-2075">
                <a:solidFill>
                  <a:srgbClr val="000000">
                    <a:alpha val="100000"/>
                  </a:srgbClr>
                </a:solidFill>
                <a:latin typeface="Cambria Math"/>
                <a:ea typeface="Cambria Math"/>
                <a:cs typeface="Cambria Math"/>
              </a:rPr>
              <a:t>maXC</a:t>
            </a:r>
            <a:r>
              <a:rPr sz="1900" spc="0" dirty="0" baseline="-2949">
                <a:solidFill>
                  <a:srgbClr val="000000">
                    <a:alpha val="100000"/>
                  </a:srgbClr>
                </a:solidFill>
                <a:latin typeface="Cambria Math"/>
                <a:ea typeface="Cambria Math"/>
                <a:cs typeface="Cambria Math"/>
              </a:rPr>
              <a:t>ij</a:t>
            </a:r>
            <a:r>
              <a:rPr sz="2700" spc="70" dirty="0" baseline="3712">
                <a:solidFill>
                  <a:srgbClr val="000000">
                    <a:alpha val="100000"/>
                  </a:srgbClr>
                </a:solidFill>
                <a:latin typeface="Cambria Math"/>
                <a:ea typeface="Cambria Math"/>
                <a:cs typeface="Cambria Math"/>
              </a:rPr>
              <a:t>,</a:t>
            </a:r>
            <a:r>
              <a:rPr sz="1700" spc="70" dirty="0">
                <a:solidFill>
                  <a:srgbClr val="000000">
                    <a:alpha val="100000"/>
                  </a:srgbClr>
                </a:solidFill>
                <a:latin typeface="Cambria Math"/>
                <a:ea typeface="Cambria Math"/>
                <a:cs typeface="Cambria Math"/>
              </a:rPr>
              <a:t> </a:t>
            </a:r>
            <a:r>
              <a:rPr sz="2700" spc="0" dirty="0" baseline="3712">
                <a:solidFill>
                  <a:srgbClr val="000000">
                    <a:alpha val="100000"/>
                  </a:srgbClr>
                </a:solidFill>
                <a:latin typeface="Cambria Math"/>
                <a:ea typeface="Cambria Math"/>
                <a:cs typeface="Cambria Math"/>
              </a:rPr>
              <a:t>j</a:t>
            </a:r>
            <a:r>
              <a:rPr sz="2700" spc="70" dirty="0" baseline="3712">
                <a:solidFill>
                  <a:srgbClr val="000000">
                    <a:alpha val="100000"/>
                  </a:srgbClr>
                </a:solidFill>
                <a:latin typeface="SimSun"/>
                <a:ea typeface="SimSun"/>
                <a:cs typeface="SimSun"/>
              </a:rPr>
              <a:t>为成本型属性</a:t>
            </a:r>
            <a:r>
              <a:rPr sz="2700" spc="70" dirty="0" baseline="50013">
                <a:solidFill>
                  <a:srgbClr val="000000">
                    <a:alpha val="100000"/>
                  </a:srgbClr>
                </a:solidFill>
                <a:latin typeface="SimSun"/>
                <a:ea typeface="SimSun"/>
                <a:cs typeface="SimSun"/>
              </a:rPr>
              <a:t>，</a:t>
            </a:r>
            <a:r>
              <a:rPr sz="2700" spc="0" dirty="0" baseline="50013">
                <a:solidFill>
                  <a:srgbClr val="000000">
                    <a:alpha val="100000"/>
                  </a:srgbClr>
                </a:solidFill>
                <a:latin typeface="Cambria Math"/>
                <a:ea typeface="Cambria Math"/>
                <a:cs typeface="Cambria Math"/>
              </a:rPr>
              <a:t>j</a:t>
            </a:r>
            <a:r>
              <a:rPr sz="1700" spc="70" dirty="0">
                <a:solidFill>
                  <a:srgbClr val="000000">
                    <a:alpha val="100000"/>
                  </a:srgbClr>
                </a:solidFill>
                <a:latin typeface="Cambria Math"/>
                <a:ea typeface="Cambria Math"/>
                <a:cs typeface="Cambria Math"/>
              </a:rPr>
              <a:t> </a:t>
            </a:r>
            <a:r>
              <a:rPr sz="2700" spc="70" dirty="0" baseline="50013">
                <a:solidFill>
                  <a:srgbClr val="000000">
                    <a:alpha val="100000"/>
                  </a:srgbClr>
                </a:solidFill>
                <a:latin typeface="Cambria Math"/>
                <a:ea typeface="Cambria Math"/>
                <a:cs typeface="Cambria Math"/>
              </a:rPr>
              <a:t>=</a:t>
            </a:r>
            <a:r>
              <a:rPr sz="1700" spc="70" dirty="0">
                <a:solidFill>
                  <a:srgbClr val="000000">
                    <a:alpha val="100000"/>
                  </a:srgbClr>
                </a:solidFill>
                <a:latin typeface="Cambria Math"/>
                <a:ea typeface="Cambria Math"/>
                <a:cs typeface="Cambria Math"/>
              </a:rPr>
              <a:t> </a:t>
            </a:r>
            <a:r>
              <a:rPr sz="2700" spc="70" dirty="0" baseline="50013">
                <a:solidFill>
                  <a:srgbClr val="000000">
                    <a:alpha val="100000"/>
                  </a:srgbClr>
                </a:solidFill>
                <a:latin typeface="Cambria Math"/>
                <a:ea typeface="Cambria Math"/>
                <a:cs typeface="Cambria Math"/>
              </a:rPr>
              <a:t>1,2,</a:t>
            </a:r>
            <a:r>
              <a:rPr sz="1700" spc="70" dirty="0">
                <a:solidFill>
                  <a:srgbClr val="000000">
                    <a:alpha val="100000"/>
                  </a:srgbClr>
                </a:solidFill>
                <a:latin typeface="Cambria Math"/>
                <a:ea typeface="Cambria Math"/>
                <a:cs typeface="Cambria Math"/>
              </a:rPr>
              <a:t> </a:t>
            </a:r>
            <a:r>
              <a:rPr sz="2700" spc="50" dirty="0" baseline="50013">
                <a:solidFill>
                  <a:srgbClr val="000000">
                    <a:alpha val="100000"/>
                  </a:srgbClr>
                </a:solidFill>
                <a:latin typeface="Cambria Math"/>
                <a:ea typeface="Cambria Math"/>
                <a:cs typeface="Cambria Math"/>
              </a:rPr>
              <a:t>…</a:t>
            </a:r>
            <a:r>
              <a:rPr sz="2700" spc="0" dirty="0" baseline="50013">
                <a:solidFill>
                  <a:srgbClr val="000000">
                    <a:alpha val="100000"/>
                  </a:srgbClr>
                </a:solidFill>
                <a:latin typeface="Cambria Math"/>
                <a:ea typeface="Cambria Math"/>
                <a:cs typeface="Cambria Math"/>
              </a:rPr>
              <a:t>,</a:t>
            </a:r>
            <a:r>
              <a:rPr sz="1700" spc="0" dirty="0">
                <a:solidFill>
                  <a:srgbClr val="000000">
                    <a:alpha val="100000"/>
                  </a:srgbClr>
                </a:solidFill>
                <a:latin typeface="Cambria Math"/>
                <a:ea typeface="Cambria Math"/>
                <a:cs typeface="Cambria Math"/>
              </a:rPr>
              <a:t> </a:t>
            </a:r>
            <a:r>
              <a:rPr sz="2700" spc="0" dirty="0" baseline="50013">
                <a:solidFill>
                  <a:srgbClr val="000000">
                    <a:alpha val="100000"/>
                  </a:srgbClr>
                </a:solidFill>
                <a:latin typeface="Cambria Math"/>
                <a:ea typeface="Cambria Math"/>
                <a:cs typeface="Cambria Math"/>
              </a:rPr>
              <a:t>n.</a:t>
            </a:r>
            <a:endParaRPr lang="Cambria Math" altLang="Cambria Math" sz="1754" dirty="0"/>
          </a:p>
        </p:txBody>
      </p:sp>
      <p:sp>
        <p:nvSpPr>
          <p:cNvPr id="451" name="textbox 451"/>
          <p:cNvSpPr/>
          <p:nvPr/>
        </p:nvSpPr>
        <p:spPr>
          <a:xfrm>
            <a:off x="3673632" y="4776952"/>
            <a:ext cx="100964" cy="176529"/>
          </a:xfrm>
          <a:prstGeom prst="rect">
            <a:avLst/>
          </a:prstGeom>
        </p:spPr>
        <p:txBody>
          <a:bodyPr vert="horz" wrap="square" lIns="0" tIns="0" rIns="0" bIns="0"/>
          <a:lstStyle/>
          <a:p>
            <a:pPr algn="l" rtl="0" eaLnBrk="0">
              <a:lnSpc>
                <a:spcPct val="87879"/>
              </a:lnSpc>
              <a:tabLst/>
            </a:pPr>
            <a:endParaRPr lang="Arial" altLang="Arial" sz="100" dirty="0"/>
          </a:p>
          <a:p>
            <a:pPr marL="12700" algn="l" rtl="0" eaLnBrk="0">
              <a:lnSpc>
                <a:spcPct val="82000"/>
              </a:lnSpc>
              <a:tabLst/>
            </a:pPr>
            <a:r>
              <a:rPr sz="1200" spc="270" dirty="0">
                <a:solidFill>
                  <a:srgbClr val="000000">
                    <a:alpha val="100000"/>
                  </a:srgbClr>
                </a:solidFill>
                <a:latin typeface="Cambria Math"/>
                <a:ea typeface="Cambria Math"/>
                <a:cs typeface="Cambria Math"/>
              </a:rPr>
              <a:t>j</a:t>
            </a:r>
            <a:endParaRPr lang="Cambria Math" altLang="Cambria Math" sz="1200" dirty="0"/>
          </a:p>
        </p:txBody>
      </p:sp>
      <p:sp>
        <p:nvSpPr>
          <p:cNvPr id="452" name="textbox 452"/>
          <p:cNvSpPr/>
          <p:nvPr/>
        </p:nvSpPr>
        <p:spPr>
          <a:xfrm>
            <a:off x="3718436" y="4636796"/>
            <a:ext cx="109220" cy="168275"/>
          </a:xfrm>
          <a:prstGeom prst="rect">
            <a:avLst/>
          </a:prstGeom>
        </p:spPr>
        <p:txBody>
          <a:bodyPr vert="horz" wrap="square" lIns="0" tIns="0" rIns="0" bIns="0"/>
          <a:lstStyle/>
          <a:p>
            <a:pPr algn="l" rtl="0" eaLnBrk="0">
              <a:lnSpc>
                <a:spcPct val="81053"/>
              </a:lnSpc>
              <a:tabLst/>
            </a:pPr>
            <a:endParaRPr lang="Arial" altLang="Arial" sz="100" dirty="0"/>
          </a:p>
          <a:p>
            <a:pPr marL="12700" algn="l" rtl="0" eaLnBrk="0">
              <a:lnSpc>
                <a:spcPct val="78000"/>
              </a:lnSpc>
              <a:tabLst/>
            </a:pPr>
            <a:r>
              <a:rPr sz="1200" spc="0" dirty="0">
                <a:solidFill>
                  <a:srgbClr val="000000">
                    <a:alpha val="100000"/>
                  </a:srgbClr>
                </a:solidFill>
                <a:latin typeface="Cambria Math"/>
                <a:ea typeface="Cambria Math"/>
                <a:cs typeface="Cambria Math"/>
              </a:rPr>
              <a:t>0</a:t>
            </a:r>
            <a:endParaRPr lang="Cambria Math" altLang="Cambria Math" sz="1200" dirty="0"/>
          </a:p>
        </p:txBody>
      </p:sp>
      <p:pic>
        <p:nvPicPr>
          <p:cNvPr id="453" name="picture 453"/>
          <p:cNvPicPr>
            <a:picLocks noChangeAspect="1"/>
          </p:cNvPicPr>
          <p:nvPr/>
        </p:nvPicPr>
        <p:blipFill>
          <a:blip r:embed="rId5"/>
          <a:stretch>
            <a:fillRect/>
          </a:stretch>
        </p:blipFill>
        <p:spPr>
          <a:xfrm rot="21600000">
            <a:off x="11027664" y="158495"/>
            <a:ext cx="1042416" cy="944880"/>
          </a:xfrm>
          <a:prstGeom prst="rect">
            <a:avLst/>
          </a:prstGeom>
        </p:spPr>
      </p:pic>
      <p:sp>
        <p:nvSpPr>
          <p:cNvPr id="454" name="textbox 454"/>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ath"/>
          <p:cNvSpPr/>
          <p:nvPr/>
        </p:nvSpPr>
        <p:spPr>
          <a:xfrm>
            <a:off x="4530915" y="1466456"/>
            <a:ext cx="1521993" cy="1019175"/>
          </a:xfrm>
          <a:custGeom>
            <a:avLst/>
            <a:gdLst/>
            <a:ahLst/>
            <a:cxnLst/>
            <a:rect l="0" t="0" r="0" b="0"/>
            <a:pathLst>
              <a:path w="2396" h="1605">
                <a:moveTo>
                  <a:pt x="63" y="1372"/>
                </a:moveTo>
                <a:lnTo>
                  <a:pt x="152" y="1536"/>
                </a:lnTo>
                <a:lnTo>
                  <a:pt x="229" y="0"/>
                </a:lnTo>
                <a:lnTo>
                  <a:pt x="2396" y="0"/>
                </a:lnTo>
                <a:lnTo>
                  <a:pt x="2396" y="23"/>
                </a:lnTo>
                <a:lnTo>
                  <a:pt x="269" y="23"/>
                </a:lnTo>
                <a:lnTo>
                  <a:pt x="269" y="23"/>
                </a:lnTo>
                <a:lnTo>
                  <a:pt x="248" y="23"/>
                </a:lnTo>
                <a:lnTo>
                  <a:pt x="168" y="1605"/>
                </a:lnTo>
                <a:lnTo>
                  <a:pt x="152" y="1605"/>
                </a:lnTo>
                <a:lnTo>
                  <a:pt x="40" y="1400"/>
                </a:lnTo>
                <a:lnTo>
                  <a:pt x="6" y="1418"/>
                </a:lnTo>
                <a:lnTo>
                  <a:pt x="0" y="1405"/>
                </a:lnTo>
                <a:lnTo>
                  <a:pt x="63" y="1372"/>
                </a:lnTo>
              </a:path>
            </a:pathLst>
          </a:custGeom>
          <a:solidFill>
            <a:srgbClr val="000000">
              <a:alpha val="100000"/>
            </a:srgbClr>
          </a:solidFill>
          <a:ln cap="flat">
            <a:miter lim="0"/>
            <a:noFill/>
            <a:prstDash val="solid"/>
          </a:ln>
        </p:spPr>
        <p:txBody>
          <a:bodyPr rtlCol="0"/>
          <a:lstStyle/>
          <a:p>
            <a:pPr algn="ctr"/>
            <a:endParaRPr lang="zh-CN" altLang="en-US"/>
          </a:p>
        </p:txBody>
      </p:sp>
      <p:sp>
        <p:nvSpPr>
          <p:cNvPr id="456" name="textbox 456"/>
          <p:cNvSpPr/>
          <p:nvPr/>
        </p:nvSpPr>
        <p:spPr>
          <a:xfrm>
            <a:off x="517652" y="395731"/>
            <a:ext cx="8547100" cy="2395854"/>
          </a:xfrm>
          <a:prstGeom prst="rect">
            <a:avLst/>
          </a:prstGeom>
        </p:spPr>
        <p:txBody>
          <a:bodyPr vert="horz" wrap="square" lIns="0" tIns="0" rIns="0" bIns="0"/>
          <a:lstStyle/>
          <a:p>
            <a:pPr algn="l" rtl="0" eaLnBrk="0">
              <a:lnSpc>
                <a:spcPct val="157000"/>
              </a:lnSpc>
              <a:tabLst/>
            </a:pPr>
            <a:endParaRPr lang="Arial" altLang="Arial" sz="1000" dirty="0"/>
          </a:p>
          <a:p>
            <a:pPr algn="l" rtl="0" eaLnBrk="0">
              <a:lnSpc>
                <a:spcPct val="7918"/>
              </a:lnSpc>
              <a:tabLst/>
            </a:pPr>
            <a:endParaRPr lang="Arial" altLang="Arial" sz="100" dirty="0"/>
          </a:p>
          <a:p>
            <a:pPr marL="819289" algn="l" rtl="0" eaLnBrk="0">
              <a:lnSpc>
                <a:spcPct val="100000"/>
              </a:lnSpc>
              <a:tabLst/>
            </a:pPr>
            <a:r>
              <a:rPr sz="1700" spc="0" dirty="0">
                <a:solidFill>
                  <a:srgbClr val="000000">
                    <a:alpha val="100000"/>
                  </a:srgbClr>
                </a:solidFill>
                <a:latin typeface="Arial"/>
                <a:ea typeface="Arial"/>
                <a:cs typeface="Arial"/>
              </a:rPr>
              <a:t>TOPSIS</a:t>
            </a:r>
            <a:r>
              <a:rPr sz="1700" spc="180" dirty="0">
                <a:solidFill>
                  <a:srgbClr val="000000">
                    <a:alpha val="100000"/>
                  </a:srgbClr>
                </a:solidFill>
                <a:latin typeface="SimHei"/>
                <a:ea typeface="SimHei"/>
                <a:cs typeface="SimHei"/>
              </a:rPr>
              <a:t>算法步</a:t>
            </a:r>
            <a:r>
              <a:rPr sz="1700" spc="140" dirty="0">
                <a:solidFill>
                  <a:srgbClr val="000000">
                    <a:alpha val="100000"/>
                  </a:srgbClr>
                </a:solidFill>
                <a:latin typeface="SimHei"/>
                <a:ea typeface="SimHei"/>
                <a:cs typeface="SimHei"/>
              </a:rPr>
              <a:t>骤</a:t>
            </a:r>
            <a:endParaRPr lang="SimHei" altLang="SimHei" sz="1700" dirty="0"/>
          </a:p>
          <a:p>
            <a:pPr algn="l" rtl="0" eaLnBrk="0">
              <a:lnSpc>
                <a:spcPct val="115000"/>
              </a:lnSpc>
              <a:tabLst/>
            </a:pPr>
            <a:endParaRPr lang="Arial" altLang="Arial" sz="1000" dirty="0"/>
          </a:p>
          <a:p>
            <a:pPr algn="r" rtl="0" eaLnBrk="0">
              <a:lnSpc>
                <a:spcPts val="2435"/>
              </a:lnSpc>
              <a:spcBef>
                <a:spcPts val="511"/>
              </a:spcBef>
              <a:tabLst/>
            </a:pPr>
            <a:r>
              <a:rPr sz="1700" spc="100" dirty="0">
                <a:solidFill>
                  <a:srgbClr val="000000">
                    <a:alpha val="100000"/>
                  </a:srgbClr>
                </a:solidFill>
                <a:latin typeface="Verdana"/>
                <a:ea typeface="Verdana"/>
                <a:cs typeface="Verdana"/>
              </a:rPr>
              <a:t>(4)</a:t>
            </a:r>
            <a:r>
              <a:rPr sz="1700" spc="100" dirty="0">
                <a:solidFill>
                  <a:srgbClr val="000000">
                    <a:alpha val="100000"/>
                  </a:srgbClr>
                </a:solidFill>
                <a:latin typeface="SimSun"/>
                <a:ea typeface="SimSun"/>
                <a:cs typeface="SimSun"/>
              </a:rPr>
              <a:t>计算各方案到正理想解和负理想解的距离。备选方案</a:t>
            </a:r>
            <a:r>
              <a:rPr sz="1700" spc="0" dirty="0">
                <a:solidFill>
                  <a:srgbClr val="000000">
                    <a:alpha val="100000"/>
                  </a:srgbClr>
                </a:solidFill>
                <a:latin typeface="Cambria Math"/>
                <a:ea typeface="Cambria Math"/>
                <a:cs typeface="Cambria Math"/>
              </a:rPr>
              <a:t>d</a:t>
            </a:r>
            <a:r>
              <a:rPr sz="1200" spc="0" dirty="0">
                <a:solidFill>
                  <a:srgbClr val="000000">
                    <a:alpha val="100000"/>
                  </a:srgbClr>
                </a:solidFill>
                <a:latin typeface="Cambria Math"/>
                <a:ea typeface="Cambria Math"/>
                <a:cs typeface="Cambria Math"/>
              </a:rPr>
              <a:t>i</a:t>
            </a:r>
            <a:r>
              <a:rPr sz="1700" spc="100" dirty="0">
                <a:solidFill>
                  <a:srgbClr val="000000">
                    <a:alpha val="100000"/>
                  </a:srgbClr>
                </a:solidFill>
                <a:latin typeface="SimSun"/>
                <a:ea typeface="SimSun"/>
                <a:cs typeface="SimSun"/>
              </a:rPr>
              <a:t>到正理想解的距离</a:t>
            </a:r>
            <a:r>
              <a:rPr sz="1700" spc="80" dirty="0">
                <a:solidFill>
                  <a:srgbClr val="000000">
                    <a:alpha val="100000"/>
                  </a:srgbClr>
                </a:solidFill>
                <a:latin typeface="SimSun"/>
                <a:ea typeface="SimSun"/>
                <a:cs typeface="SimSun"/>
              </a:rPr>
              <a:t>为</a:t>
            </a:r>
            <a:endParaRPr lang="SimSun" altLang="SimSun" sz="1700" dirty="0"/>
          </a:p>
          <a:p>
            <a:pPr marL="3522713" algn="l" rtl="0" eaLnBrk="0">
              <a:lnSpc>
                <a:spcPts val="5360"/>
              </a:lnSpc>
              <a:spcBef>
                <a:spcPts val="542"/>
              </a:spcBef>
              <a:tabLst/>
            </a:pPr>
            <a:r>
              <a:rPr sz="1700" spc="0" dirty="0">
                <a:solidFill>
                  <a:srgbClr val="000000">
                    <a:alpha val="100000"/>
                  </a:srgbClr>
                </a:solidFill>
                <a:latin typeface="Cambria Math"/>
                <a:ea typeface="Cambria Math"/>
                <a:cs typeface="Cambria Math"/>
              </a:rPr>
              <a:t>S</a:t>
            </a:r>
            <a:r>
              <a:rPr sz="1700" spc="40" dirty="0">
                <a:solidFill>
                  <a:srgbClr val="000000">
                    <a:alpha val="100000"/>
                  </a:srgbClr>
                </a:solidFill>
                <a:latin typeface="Cambria Math"/>
                <a:ea typeface="Cambria Math"/>
                <a:cs typeface="Cambria Math"/>
              </a:rPr>
              <a:t>   </a:t>
            </a:r>
            <a:r>
              <a:rPr sz="1700" spc="40" dirty="0">
                <a:solidFill>
                  <a:srgbClr val="000000">
                    <a:alpha val="100000"/>
                  </a:srgbClr>
                </a:solidFill>
                <a:latin typeface="Cambria Math"/>
                <a:ea typeface="Cambria Math"/>
                <a:cs typeface="Cambria Math"/>
              </a:rPr>
              <a:t>=</a:t>
            </a:r>
            <a:r>
              <a:rPr sz="1700" spc="40" dirty="0">
                <a:solidFill>
                  <a:srgbClr val="000000">
                    <a:alpha val="100000"/>
                  </a:srgbClr>
                </a:solidFill>
                <a:latin typeface="Cambria Math"/>
                <a:ea typeface="Cambria Math"/>
                <a:cs typeface="Cambria Math"/>
              </a:rPr>
              <a:t>              </a:t>
            </a:r>
            <a:r>
              <a:rPr sz="2700" spc="0" dirty="0" baseline="35440">
                <a:solidFill>
                  <a:srgbClr val="000000">
                    <a:alpha val="100000"/>
                  </a:srgbClr>
                </a:solidFill>
                <a:latin typeface="Cambria Math"/>
                <a:ea typeface="Cambria Math"/>
                <a:cs typeface="Cambria Math"/>
              </a:rPr>
              <a:t>c</a:t>
            </a:r>
            <a:r>
              <a:rPr sz="1900" spc="0" dirty="0" baseline="50362">
                <a:solidFill>
                  <a:srgbClr val="000000">
                    <a:alpha val="100000"/>
                  </a:srgbClr>
                </a:solidFill>
                <a:latin typeface="Cambria Math"/>
                <a:ea typeface="Cambria Math"/>
                <a:cs typeface="Cambria Math"/>
              </a:rPr>
              <a:t>ij</a:t>
            </a:r>
            <a:r>
              <a:rPr sz="1200" spc="40" dirty="0">
                <a:solidFill>
                  <a:srgbClr val="000000">
                    <a:alpha val="100000"/>
                  </a:srgbClr>
                </a:solidFill>
                <a:latin typeface="Cambria Math"/>
                <a:ea typeface="Cambria Math"/>
                <a:cs typeface="Cambria Math"/>
              </a:rPr>
              <a:t>  </a:t>
            </a:r>
            <a:r>
              <a:rPr sz="1700" spc="40" dirty="0">
                <a:solidFill>
                  <a:srgbClr val="000000">
                    <a:alpha val="100000"/>
                  </a:srgbClr>
                </a:solidFill>
                <a:latin typeface="Cambria Math"/>
                <a:ea typeface="Cambria Math"/>
                <a:cs typeface="Cambria Math"/>
              </a:rPr>
              <a:t>−</a:t>
            </a:r>
            <a:r>
              <a:rPr sz="1700" spc="4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c</a:t>
            </a:r>
            <a:r>
              <a:rPr sz="1700" spc="40" dirty="0">
                <a:solidFill>
                  <a:srgbClr val="000000">
                    <a:alpha val="100000"/>
                  </a:srgbClr>
                </a:solidFill>
                <a:latin typeface="Cambria Math"/>
                <a:ea typeface="Cambria Math"/>
                <a:cs typeface="Cambria Math"/>
              </a:rPr>
              <a:t>    </a:t>
            </a:r>
            <a:r>
              <a:rPr sz="1900" spc="40" dirty="0" baseline="94226">
                <a:solidFill>
                  <a:srgbClr val="000000">
                    <a:alpha val="100000"/>
                  </a:srgbClr>
                </a:solidFill>
                <a:latin typeface="Cambria Math"/>
                <a:ea typeface="Cambria Math"/>
                <a:cs typeface="Cambria Math"/>
              </a:rPr>
              <a:t>2</a:t>
            </a:r>
            <a:r>
              <a:rPr sz="1700" spc="40" dirty="0">
                <a:solidFill>
                  <a:srgbClr val="000000">
                    <a:alpha val="100000"/>
                  </a:srgbClr>
                </a:solidFill>
                <a:latin typeface="Cambria Math"/>
                <a:ea typeface="Cambria Math"/>
                <a:cs typeface="Cambria Math"/>
              </a:rPr>
              <a:t>,</a:t>
            </a:r>
            <a:r>
              <a:rPr sz="1700" spc="4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i</a:t>
            </a:r>
            <a:r>
              <a:rPr sz="1700" spc="40" dirty="0">
                <a:solidFill>
                  <a:srgbClr val="000000">
                    <a:alpha val="100000"/>
                  </a:srgbClr>
                </a:solidFill>
                <a:latin typeface="Cambria Math"/>
                <a:ea typeface="Cambria Math"/>
                <a:cs typeface="Cambria Math"/>
              </a:rPr>
              <a:t> </a:t>
            </a:r>
            <a:r>
              <a:rPr sz="1700" spc="40" dirty="0">
                <a:solidFill>
                  <a:srgbClr val="000000">
                    <a:alpha val="100000"/>
                  </a:srgbClr>
                </a:solidFill>
                <a:latin typeface="Cambria Math"/>
                <a:ea typeface="Cambria Math"/>
                <a:cs typeface="Cambria Math"/>
              </a:rPr>
              <a:t>=</a:t>
            </a:r>
            <a:r>
              <a:rPr sz="1700" spc="40" dirty="0">
                <a:solidFill>
                  <a:srgbClr val="000000">
                    <a:alpha val="100000"/>
                  </a:srgbClr>
                </a:solidFill>
                <a:latin typeface="Cambria Math"/>
                <a:ea typeface="Cambria Math"/>
                <a:cs typeface="Cambria Math"/>
              </a:rPr>
              <a:t> </a:t>
            </a:r>
            <a:r>
              <a:rPr sz="1700" spc="40" dirty="0">
                <a:solidFill>
                  <a:srgbClr val="000000">
                    <a:alpha val="100000"/>
                  </a:srgbClr>
                </a:solidFill>
                <a:latin typeface="Cambria Math"/>
                <a:ea typeface="Cambria Math"/>
                <a:cs typeface="Cambria Math"/>
              </a:rPr>
              <a:t>1,2</a:t>
            </a:r>
            <a:r>
              <a:rPr sz="1700" spc="20" dirty="0">
                <a:solidFill>
                  <a:srgbClr val="000000">
                    <a:alpha val="100000"/>
                  </a:srgbClr>
                </a:solidFill>
                <a:latin typeface="Cambria Math"/>
                <a:ea typeface="Cambria Math"/>
                <a:cs typeface="Cambria Math"/>
              </a:rPr>
              <a:t>,</a:t>
            </a:r>
            <a:r>
              <a:rPr sz="1700" spc="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a:t>
            </a:r>
            <a:r>
              <a:rPr sz="1700" spc="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m;</a:t>
            </a:r>
            <a:endParaRPr lang="Cambria Math" altLang="Cambria Math" sz="1700" dirty="0"/>
          </a:p>
          <a:p>
            <a:pPr marL="4186552" algn="l" rtl="0" eaLnBrk="0">
              <a:lnSpc>
                <a:spcPct val="83000"/>
              </a:lnSpc>
              <a:spcBef>
                <a:spcPts val="252"/>
              </a:spcBef>
              <a:tabLst/>
            </a:pPr>
            <a:r>
              <a:rPr sz="1200" spc="0" dirty="0">
                <a:solidFill>
                  <a:srgbClr val="000000">
                    <a:alpha val="100000"/>
                  </a:srgbClr>
                </a:solidFill>
                <a:latin typeface="Cambria Math"/>
                <a:ea typeface="Cambria Math"/>
                <a:cs typeface="Cambria Math"/>
              </a:rPr>
              <a:t>j</a:t>
            </a:r>
            <a:r>
              <a:rPr sz="1200" spc="220" dirty="0">
                <a:solidFill>
                  <a:srgbClr val="000000">
                    <a:alpha val="100000"/>
                  </a:srgbClr>
                </a:solidFill>
                <a:latin typeface="Cambria Math"/>
                <a:ea typeface="Cambria Math"/>
                <a:cs typeface="Cambria Math"/>
              </a:rPr>
              <a:t>=</a:t>
            </a:r>
            <a:r>
              <a:rPr sz="1200" spc="210" dirty="0">
                <a:solidFill>
                  <a:srgbClr val="000000">
                    <a:alpha val="100000"/>
                  </a:srgbClr>
                </a:solidFill>
                <a:latin typeface="Cambria Math"/>
                <a:ea typeface="Cambria Math"/>
                <a:cs typeface="Cambria Math"/>
              </a:rPr>
              <a:t>1</a:t>
            </a:r>
            <a:endParaRPr lang="Cambria Math" altLang="Cambria Math" sz="1200" dirty="0"/>
          </a:p>
          <a:p>
            <a:pPr algn="l" rtl="0" eaLnBrk="0">
              <a:lnSpc>
                <a:spcPct val="104000"/>
              </a:lnSpc>
              <a:tabLst/>
            </a:pPr>
            <a:endParaRPr lang="Arial" altLang="Arial" sz="800" dirty="0"/>
          </a:p>
          <a:p>
            <a:pPr marL="679005" algn="l" rtl="0" eaLnBrk="0">
              <a:lnSpc>
                <a:spcPts val="2156"/>
              </a:lnSpc>
              <a:spcBef>
                <a:spcPts val="1"/>
              </a:spcBef>
              <a:tabLst/>
            </a:pPr>
            <a:r>
              <a:rPr sz="1700" spc="120" dirty="0">
                <a:solidFill>
                  <a:srgbClr val="000000">
                    <a:alpha val="100000"/>
                  </a:srgbClr>
                </a:solidFill>
                <a:latin typeface="SimSun"/>
                <a:ea typeface="SimSun"/>
                <a:cs typeface="SimSun"/>
              </a:rPr>
              <a:t>备选方案</a:t>
            </a:r>
            <a:r>
              <a:rPr sz="1700" spc="0" dirty="0">
                <a:solidFill>
                  <a:srgbClr val="000000">
                    <a:alpha val="100000"/>
                  </a:srgbClr>
                </a:solidFill>
                <a:latin typeface="Cambria Math"/>
                <a:ea typeface="Cambria Math"/>
                <a:cs typeface="Cambria Math"/>
              </a:rPr>
              <a:t>d</a:t>
            </a:r>
            <a:r>
              <a:rPr sz="1200" spc="0" dirty="0">
                <a:solidFill>
                  <a:srgbClr val="000000">
                    <a:alpha val="100000"/>
                  </a:srgbClr>
                </a:solidFill>
                <a:latin typeface="Cambria Math"/>
                <a:ea typeface="Cambria Math"/>
                <a:cs typeface="Cambria Math"/>
              </a:rPr>
              <a:t>i</a:t>
            </a:r>
            <a:r>
              <a:rPr sz="1700" spc="120" dirty="0">
                <a:solidFill>
                  <a:srgbClr val="000000">
                    <a:alpha val="100000"/>
                  </a:srgbClr>
                </a:solidFill>
                <a:latin typeface="SimSun"/>
                <a:ea typeface="SimSun"/>
                <a:cs typeface="SimSun"/>
              </a:rPr>
              <a:t>到负理想解的距离</a:t>
            </a:r>
            <a:r>
              <a:rPr sz="1700" spc="60" dirty="0">
                <a:solidFill>
                  <a:srgbClr val="000000">
                    <a:alpha val="100000"/>
                  </a:srgbClr>
                </a:solidFill>
                <a:latin typeface="SimSun"/>
                <a:ea typeface="SimSun"/>
                <a:cs typeface="SimSun"/>
              </a:rPr>
              <a:t>为</a:t>
            </a:r>
            <a:endParaRPr lang="SimSun" altLang="SimSun" sz="1700" dirty="0"/>
          </a:p>
        </p:txBody>
      </p:sp>
      <p:sp>
        <p:nvSpPr>
          <p:cNvPr id="457" name="textbox 457"/>
          <p:cNvSpPr/>
          <p:nvPr/>
        </p:nvSpPr>
        <p:spPr>
          <a:xfrm>
            <a:off x="5754527" y="1968982"/>
            <a:ext cx="100964" cy="176529"/>
          </a:xfrm>
          <a:prstGeom prst="rect">
            <a:avLst/>
          </a:prstGeom>
        </p:spPr>
        <p:txBody>
          <a:bodyPr vert="horz" wrap="square" lIns="0" tIns="0" rIns="0" bIns="0"/>
          <a:lstStyle/>
          <a:p>
            <a:pPr algn="l" rtl="0" eaLnBrk="0">
              <a:lnSpc>
                <a:spcPct val="87879"/>
              </a:lnSpc>
              <a:tabLst/>
            </a:pPr>
            <a:endParaRPr lang="Arial" altLang="Arial" sz="100" dirty="0"/>
          </a:p>
          <a:p>
            <a:pPr marL="12700" algn="l" rtl="0" eaLnBrk="0">
              <a:lnSpc>
                <a:spcPct val="82000"/>
              </a:lnSpc>
              <a:tabLst/>
            </a:pPr>
            <a:r>
              <a:rPr sz="1200" spc="270" dirty="0">
                <a:solidFill>
                  <a:srgbClr val="000000">
                    <a:alpha val="100000"/>
                  </a:srgbClr>
                </a:solidFill>
                <a:latin typeface="Cambria Math"/>
                <a:ea typeface="Cambria Math"/>
                <a:cs typeface="Cambria Math"/>
              </a:rPr>
              <a:t>j</a:t>
            </a:r>
            <a:endParaRPr lang="Cambria Math" altLang="Cambria Math" sz="1200" dirty="0"/>
          </a:p>
        </p:txBody>
      </p:sp>
      <p:sp>
        <p:nvSpPr>
          <p:cNvPr id="458" name="textbox 458"/>
          <p:cNvSpPr/>
          <p:nvPr/>
        </p:nvSpPr>
        <p:spPr>
          <a:xfrm>
            <a:off x="5785976" y="1857068"/>
            <a:ext cx="93980" cy="156210"/>
          </a:xfrm>
          <a:prstGeom prst="rect">
            <a:avLst/>
          </a:prstGeom>
        </p:spPr>
        <p:txBody>
          <a:bodyPr vert="horz" wrap="square" lIns="0" tIns="0" rIns="0" bIns="0"/>
          <a:lstStyle/>
          <a:p>
            <a:pPr algn="l" rtl="0" eaLnBrk="0">
              <a:lnSpc>
                <a:spcPct val="88213"/>
              </a:lnSpc>
              <a:tabLst/>
            </a:pPr>
            <a:endParaRPr lang="Arial" altLang="Arial" sz="100" dirty="0"/>
          </a:p>
          <a:p>
            <a:pPr marL="12700" algn="l" rtl="0" eaLnBrk="0">
              <a:lnSpc>
                <a:spcPct val="71000"/>
              </a:lnSpc>
              <a:tabLst/>
            </a:pPr>
            <a:r>
              <a:rPr sz="1200" spc="0" dirty="0">
                <a:solidFill>
                  <a:srgbClr val="000000">
                    <a:alpha val="100000"/>
                  </a:srgbClr>
                </a:solidFill>
                <a:latin typeface="Cambria Math"/>
                <a:ea typeface="Cambria Math"/>
                <a:cs typeface="Cambria Math"/>
              </a:rPr>
              <a:t>∗</a:t>
            </a:r>
            <a:endParaRPr lang="Cambria Math" altLang="Cambria Math" sz="1200" dirty="0"/>
          </a:p>
        </p:txBody>
      </p:sp>
      <p:sp>
        <p:nvSpPr>
          <p:cNvPr id="459" name="textbox 459"/>
          <p:cNvSpPr/>
          <p:nvPr/>
        </p:nvSpPr>
        <p:spPr>
          <a:xfrm>
            <a:off x="4140910" y="1969617"/>
            <a:ext cx="69850" cy="178435"/>
          </a:xfrm>
          <a:prstGeom prst="rect">
            <a:avLst/>
          </a:prstGeom>
        </p:spPr>
        <p:txBody>
          <a:bodyPr vert="horz" wrap="square" lIns="0" tIns="0" rIns="0" bIns="0"/>
          <a:lstStyle/>
          <a:p>
            <a:pPr algn="l" rtl="0" eaLnBrk="0">
              <a:lnSpc>
                <a:spcPct val="79465"/>
              </a:lnSpc>
              <a:tabLst/>
            </a:pPr>
            <a:endParaRPr lang="Arial" altLang="Arial" sz="100" dirty="0"/>
          </a:p>
          <a:p>
            <a:pPr marL="12700" algn="l" rtl="0" eaLnBrk="0">
              <a:lnSpc>
                <a:spcPct val="84000"/>
              </a:lnSpc>
              <a:tabLst/>
            </a:pPr>
            <a:r>
              <a:rPr sz="1200" spc="10" dirty="0">
                <a:solidFill>
                  <a:srgbClr val="000000">
                    <a:alpha val="100000"/>
                  </a:srgbClr>
                </a:solidFill>
                <a:latin typeface="Cambria Math"/>
                <a:ea typeface="Cambria Math"/>
                <a:cs typeface="Cambria Math"/>
              </a:rPr>
              <a:t>i</a:t>
            </a:r>
            <a:endParaRPr lang="Cambria Math" altLang="Cambria Math" sz="1200" dirty="0"/>
          </a:p>
        </p:txBody>
      </p:sp>
      <p:sp>
        <p:nvSpPr>
          <p:cNvPr id="460" name="textbox 460"/>
          <p:cNvSpPr/>
          <p:nvPr/>
        </p:nvSpPr>
        <p:spPr>
          <a:xfrm>
            <a:off x="4158351" y="1858338"/>
            <a:ext cx="93980" cy="156210"/>
          </a:xfrm>
          <a:prstGeom prst="rect">
            <a:avLst/>
          </a:prstGeom>
        </p:spPr>
        <p:txBody>
          <a:bodyPr vert="horz" wrap="square" lIns="0" tIns="0" rIns="0" bIns="0"/>
          <a:lstStyle/>
          <a:p>
            <a:pPr algn="l" rtl="0" eaLnBrk="0">
              <a:lnSpc>
                <a:spcPct val="88213"/>
              </a:lnSpc>
              <a:tabLst/>
            </a:pPr>
            <a:endParaRPr lang="Arial" altLang="Arial" sz="100" dirty="0"/>
          </a:p>
          <a:p>
            <a:pPr marL="12700" algn="l" rtl="0" eaLnBrk="0">
              <a:lnSpc>
                <a:spcPct val="71000"/>
              </a:lnSpc>
              <a:tabLst/>
            </a:pPr>
            <a:r>
              <a:rPr sz="1200" spc="0" dirty="0">
                <a:solidFill>
                  <a:srgbClr val="000000">
                    <a:alpha val="100000"/>
                  </a:srgbClr>
                </a:solidFill>
                <a:latin typeface="Cambria Math"/>
                <a:ea typeface="Cambria Math"/>
                <a:cs typeface="Cambria Math"/>
              </a:rPr>
              <a:t>∗</a:t>
            </a:r>
            <a:endParaRPr lang="Cambria Math" altLang="Cambria Math" sz="1200" dirty="0"/>
          </a:p>
        </p:txBody>
      </p:sp>
      <p:pic>
        <p:nvPicPr>
          <p:cNvPr id="461" name="picture 461"/>
          <p:cNvPicPr>
            <a:picLocks noChangeAspect="1"/>
          </p:cNvPicPr>
          <p:nvPr/>
        </p:nvPicPr>
        <p:blipFill>
          <a:blip r:embed="rId2"/>
          <a:stretch>
            <a:fillRect/>
          </a:stretch>
        </p:blipFill>
        <p:spPr>
          <a:xfrm rot="21600000">
            <a:off x="530352" y="408431"/>
            <a:ext cx="774191" cy="690372"/>
          </a:xfrm>
          <a:prstGeom prst="rect">
            <a:avLst/>
          </a:prstGeom>
        </p:spPr>
      </p:pic>
      <p:sp>
        <p:nvSpPr>
          <p:cNvPr id="462" name="textbox 462"/>
          <p:cNvSpPr/>
          <p:nvPr/>
        </p:nvSpPr>
        <p:spPr>
          <a:xfrm>
            <a:off x="1192415" y="4079912"/>
            <a:ext cx="6056629" cy="106806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35"/>
              </a:lnSpc>
              <a:tabLst/>
            </a:pPr>
            <a:r>
              <a:rPr sz="1700" spc="90" dirty="0">
                <a:solidFill>
                  <a:srgbClr val="000000">
                    <a:alpha val="100000"/>
                  </a:srgbClr>
                </a:solidFill>
                <a:latin typeface="Verdana"/>
                <a:ea typeface="Verdana"/>
                <a:cs typeface="Verdana"/>
              </a:rPr>
              <a:t>(5)</a:t>
            </a:r>
            <a:r>
              <a:rPr sz="1700" spc="90" dirty="0">
                <a:solidFill>
                  <a:srgbClr val="000000">
                    <a:alpha val="100000"/>
                  </a:srgbClr>
                </a:solidFill>
                <a:latin typeface="SimSun"/>
                <a:ea typeface="SimSun"/>
                <a:cs typeface="SimSun"/>
              </a:rPr>
              <a:t>计算各方案的排序指标值</a:t>
            </a:r>
            <a:r>
              <a:rPr sz="1700" spc="90" dirty="0">
                <a:solidFill>
                  <a:srgbClr val="000000">
                    <a:alpha val="100000"/>
                  </a:srgbClr>
                </a:solidFill>
                <a:latin typeface="Verdana"/>
                <a:ea typeface="Verdana"/>
                <a:cs typeface="Verdana"/>
              </a:rPr>
              <a:t>(</a:t>
            </a:r>
            <a:r>
              <a:rPr sz="1700" spc="90" dirty="0">
                <a:solidFill>
                  <a:srgbClr val="000000">
                    <a:alpha val="100000"/>
                  </a:srgbClr>
                </a:solidFill>
                <a:latin typeface="SimSun"/>
                <a:ea typeface="SimSun"/>
                <a:cs typeface="SimSun"/>
              </a:rPr>
              <a:t>即综合评价指数</a:t>
            </a:r>
            <a:r>
              <a:rPr sz="1700" spc="90" dirty="0">
                <a:solidFill>
                  <a:srgbClr val="000000">
                    <a:alpha val="100000"/>
                  </a:srgbClr>
                </a:solidFill>
                <a:latin typeface="Verdana"/>
                <a:ea typeface="Verdana"/>
                <a:cs typeface="Verdana"/>
              </a:rPr>
              <a:t>)</a:t>
            </a:r>
            <a:r>
              <a:rPr sz="1700" spc="40" dirty="0">
                <a:solidFill>
                  <a:srgbClr val="000000">
                    <a:alpha val="100000"/>
                  </a:srgbClr>
                </a:solidFill>
                <a:latin typeface="Verdana"/>
                <a:ea typeface="Verdana"/>
                <a:cs typeface="Verdana"/>
              </a:rPr>
              <a:t>,</a:t>
            </a:r>
            <a:r>
              <a:rPr sz="1700" spc="0" dirty="0">
                <a:solidFill>
                  <a:srgbClr val="000000">
                    <a:alpha val="100000"/>
                  </a:srgbClr>
                </a:solidFill>
                <a:latin typeface="SimSun"/>
                <a:ea typeface="SimSun"/>
                <a:cs typeface="SimSun"/>
              </a:rPr>
              <a:t>即</a:t>
            </a:r>
            <a:endParaRPr lang="SimSun" altLang="SimSun" sz="1700" dirty="0"/>
          </a:p>
          <a:p>
            <a:pPr algn="r" rtl="0" eaLnBrk="0">
              <a:lnSpc>
                <a:spcPts val="2435"/>
              </a:lnSpc>
              <a:spcBef>
                <a:spcPts val="820"/>
              </a:spcBef>
              <a:tabLst/>
            </a:pPr>
            <a:r>
              <a:rPr sz="1700" spc="0" dirty="0">
                <a:solidFill>
                  <a:srgbClr val="000000">
                    <a:alpha val="100000"/>
                  </a:srgbClr>
                </a:solidFill>
                <a:latin typeface="Cambria Math"/>
                <a:ea typeface="Cambria Math"/>
                <a:cs typeface="Cambria Math"/>
              </a:rPr>
              <a:t>f</a:t>
            </a:r>
            <a:r>
              <a:rPr sz="1700" spc="100" dirty="0">
                <a:solidFill>
                  <a:srgbClr val="000000">
                    <a:alpha val="100000"/>
                  </a:srgbClr>
                </a:solidFill>
                <a:latin typeface="Cambria Math"/>
                <a:ea typeface="Cambria Math"/>
                <a:cs typeface="Cambria Math"/>
              </a:rPr>
              <a:t>   </a:t>
            </a:r>
            <a:r>
              <a:rPr sz="1700" spc="100" dirty="0">
                <a:solidFill>
                  <a:srgbClr val="000000">
                    <a:alpha val="100000"/>
                  </a:srgbClr>
                </a:solidFill>
                <a:latin typeface="Cambria Math"/>
                <a:ea typeface="Cambria Math"/>
                <a:cs typeface="Cambria Math"/>
              </a:rPr>
              <a:t>=</a:t>
            </a:r>
            <a:r>
              <a:rPr sz="1700" spc="10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S</a:t>
            </a:r>
            <a:r>
              <a:rPr sz="1700" spc="100" dirty="0">
                <a:solidFill>
                  <a:srgbClr val="000000">
                    <a:alpha val="100000"/>
                  </a:srgbClr>
                </a:solidFill>
                <a:latin typeface="Cambria Math"/>
                <a:ea typeface="Cambria Math"/>
                <a:cs typeface="Cambria Math"/>
              </a:rPr>
              <a:t> </a:t>
            </a:r>
            <a:r>
              <a:rPr sz="1700" spc="100" dirty="0">
                <a:solidFill>
                  <a:srgbClr val="000000">
                    <a:alpha val="100000"/>
                  </a:srgbClr>
                </a:solidFill>
                <a:latin typeface="Cambria Math"/>
                <a:ea typeface="Cambria Math"/>
                <a:cs typeface="Cambria Math"/>
              </a:rPr>
              <a:t>/</a:t>
            </a:r>
            <a:r>
              <a:rPr sz="1700" spc="10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S</a:t>
            </a:r>
            <a:r>
              <a:rPr sz="1700" spc="100" dirty="0">
                <a:solidFill>
                  <a:srgbClr val="000000">
                    <a:alpha val="100000"/>
                  </a:srgbClr>
                </a:solidFill>
                <a:latin typeface="Cambria Math"/>
                <a:ea typeface="Cambria Math"/>
                <a:cs typeface="Cambria Math"/>
              </a:rPr>
              <a:t> </a:t>
            </a:r>
            <a:r>
              <a:rPr sz="1700" spc="100" dirty="0">
                <a:solidFill>
                  <a:srgbClr val="000000">
                    <a:alpha val="100000"/>
                  </a:srgbClr>
                </a:solidFill>
                <a:latin typeface="Verdana"/>
                <a:ea typeface="Verdana"/>
                <a:cs typeface="Verdana"/>
              </a:rPr>
              <a:t>+</a:t>
            </a:r>
            <a:r>
              <a:rPr sz="1700" spc="100" dirty="0">
                <a:solidFill>
                  <a:srgbClr val="000000">
                    <a:alpha val="100000"/>
                  </a:srgbClr>
                </a:solidFill>
                <a:latin typeface="Verdana"/>
                <a:ea typeface="Verdana"/>
                <a:cs typeface="Verdana"/>
              </a:rPr>
              <a:t> </a:t>
            </a:r>
            <a:r>
              <a:rPr sz="1700" spc="0" dirty="0">
                <a:solidFill>
                  <a:srgbClr val="000000">
                    <a:alpha val="100000"/>
                  </a:srgbClr>
                </a:solidFill>
                <a:latin typeface="Cambria Math"/>
                <a:ea typeface="Cambria Math"/>
                <a:cs typeface="Cambria Math"/>
              </a:rPr>
              <a:t>S</a:t>
            </a:r>
            <a:r>
              <a:rPr sz="1700" spc="100" dirty="0">
                <a:solidFill>
                  <a:srgbClr val="000000">
                    <a:alpha val="100000"/>
                  </a:srgbClr>
                </a:solidFill>
                <a:latin typeface="Cambria Math"/>
                <a:ea typeface="Cambria Math"/>
                <a:cs typeface="Cambria Math"/>
              </a:rPr>
              <a:t>   </a:t>
            </a:r>
            <a:r>
              <a:rPr sz="1700" spc="100" dirty="0">
                <a:solidFill>
                  <a:srgbClr val="000000">
                    <a:alpha val="100000"/>
                  </a:srgbClr>
                </a:solidFill>
                <a:latin typeface="Cambria Math"/>
                <a:ea typeface="Cambria Math"/>
                <a:cs typeface="Cambria Math"/>
              </a:rPr>
              <a:t>,</a:t>
            </a:r>
            <a:r>
              <a:rPr sz="1700" spc="10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i</a:t>
            </a:r>
            <a:r>
              <a:rPr sz="1700" spc="100" dirty="0">
                <a:solidFill>
                  <a:srgbClr val="000000">
                    <a:alpha val="100000"/>
                  </a:srgbClr>
                </a:solidFill>
                <a:latin typeface="Cambria Math"/>
                <a:ea typeface="Cambria Math"/>
                <a:cs typeface="Cambria Math"/>
              </a:rPr>
              <a:t> </a:t>
            </a:r>
            <a:r>
              <a:rPr sz="1700" spc="100" dirty="0">
                <a:solidFill>
                  <a:srgbClr val="000000">
                    <a:alpha val="100000"/>
                  </a:srgbClr>
                </a:solidFill>
                <a:latin typeface="Cambria Math"/>
                <a:ea typeface="Cambria Math"/>
                <a:cs typeface="Cambria Math"/>
              </a:rPr>
              <a:t>=</a:t>
            </a:r>
            <a:r>
              <a:rPr sz="1700" spc="100" dirty="0">
                <a:solidFill>
                  <a:srgbClr val="000000">
                    <a:alpha val="100000"/>
                  </a:srgbClr>
                </a:solidFill>
                <a:latin typeface="Cambria Math"/>
                <a:ea typeface="Cambria Math"/>
                <a:cs typeface="Cambria Math"/>
              </a:rPr>
              <a:t> </a:t>
            </a:r>
            <a:r>
              <a:rPr sz="1700" spc="100" dirty="0">
                <a:solidFill>
                  <a:srgbClr val="000000">
                    <a:alpha val="100000"/>
                  </a:srgbClr>
                </a:solidFill>
                <a:latin typeface="Cambria Math"/>
                <a:ea typeface="Cambria Math"/>
                <a:cs typeface="Cambria Math"/>
              </a:rPr>
              <a:t>1,2,</a:t>
            </a:r>
            <a:r>
              <a:rPr sz="1700" spc="100" dirty="0">
                <a:solidFill>
                  <a:srgbClr val="000000">
                    <a:alpha val="100000"/>
                  </a:srgbClr>
                </a:solidFill>
                <a:latin typeface="Cambria Math"/>
                <a:ea typeface="Cambria Math"/>
                <a:cs typeface="Cambria Math"/>
              </a:rPr>
              <a:t> </a:t>
            </a:r>
            <a:r>
              <a:rPr sz="1700" spc="100" dirty="0">
                <a:solidFill>
                  <a:srgbClr val="000000">
                    <a:alpha val="100000"/>
                  </a:srgbClr>
                </a:solidFill>
                <a:latin typeface="Cambria Math"/>
                <a:ea typeface="Cambria Math"/>
                <a:cs typeface="Cambria Math"/>
              </a:rPr>
              <a:t>…,</a:t>
            </a:r>
            <a:r>
              <a:rPr sz="1700" spc="7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m.</a:t>
            </a:r>
            <a:endParaRPr lang="Cambria Math" altLang="Cambria Math" sz="1700" dirty="0"/>
          </a:p>
          <a:p>
            <a:pPr marL="12700" algn="l" rtl="0" eaLnBrk="0">
              <a:lnSpc>
                <a:spcPts val="2435"/>
              </a:lnSpc>
              <a:spcBef>
                <a:spcPts val="80"/>
              </a:spcBef>
              <a:tabLst/>
            </a:pPr>
            <a:r>
              <a:rPr sz="1700" spc="120" dirty="0">
                <a:solidFill>
                  <a:srgbClr val="000000">
                    <a:alpha val="100000"/>
                  </a:srgbClr>
                </a:solidFill>
                <a:latin typeface="Verdana"/>
                <a:ea typeface="Verdana"/>
                <a:cs typeface="Verdana"/>
              </a:rPr>
              <a:t>(6)</a:t>
            </a:r>
            <a:r>
              <a:rPr sz="1700" spc="120" dirty="0">
                <a:solidFill>
                  <a:srgbClr val="000000">
                    <a:alpha val="100000"/>
                  </a:srgbClr>
                </a:solidFill>
                <a:latin typeface="SimSun"/>
                <a:ea typeface="SimSun"/>
                <a:cs typeface="SimSun"/>
              </a:rPr>
              <a:t>按</a:t>
            </a:r>
            <a:r>
              <a:rPr sz="1700" spc="0" dirty="0">
                <a:solidFill>
                  <a:srgbClr val="000000">
                    <a:alpha val="100000"/>
                  </a:srgbClr>
                </a:solidFill>
                <a:latin typeface="Cambria Math"/>
                <a:ea typeface="Cambria Math"/>
                <a:cs typeface="Cambria Math"/>
              </a:rPr>
              <a:t>f</a:t>
            </a:r>
            <a:r>
              <a:rPr sz="1700" spc="120" dirty="0">
                <a:solidFill>
                  <a:srgbClr val="000000">
                    <a:alpha val="100000"/>
                  </a:srgbClr>
                </a:solidFill>
                <a:latin typeface="Cambria Math"/>
                <a:ea typeface="Cambria Math"/>
                <a:cs typeface="Cambria Math"/>
              </a:rPr>
              <a:t> </a:t>
            </a:r>
            <a:r>
              <a:rPr sz="1700" spc="120" dirty="0">
                <a:solidFill>
                  <a:srgbClr val="000000">
                    <a:alpha val="100000"/>
                  </a:srgbClr>
                </a:solidFill>
                <a:latin typeface="SimSun"/>
                <a:ea typeface="SimSun"/>
                <a:cs typeface="SimSun"/>
              </a:rPr>
              <a:t>由大到小排列方案的优劣次序</a:t>
            </a:r>
            <a:r>
              <a:rPr sz="1700" spc="30" dirty="0">
                <a:solidFill>
                  <a:srgbClr val="000000">
                    <a:alpha val="100000"/>
                  </a:srgbClr>
                </a:solidFill>
                <a:latin typeface="SimSun"/>
                <a:ea typeface="SimSun"/>
                <a:cs typeface="SimSun"/>
              </a:rPr>
              <a:t>。</a:t>
            </a:r>
            <a:endParaRPr lang="SimSun" altLang="SimSun" sz="1700" dirty="0"/>
          </a:p>
        </p:txBody>
      </p:sp>
      <p:sp>
        <p:nvSpPr>
          <p:cNvPr id="463" name="textbox 463"/>
          <p:cNvSpPr/>
          <p:nvPr/>
        </p:nvSpPr>
        <p:spPr>
          <a:xfrm>
            <a:off x="1892375" y="4992852"/>
            <a:ext cx="69850" cy="178435"/>
          </a:xfrm>
          <a:prstGeom prst="rect">
            <a:avLst/>
          </a:prstGeom>
        </p:spPr>
        <p:txBody>
          <a:bodyPr vert="horz" wrap="square" lIns="0" tIns="0" rIns="0" bIns="0"/>
          <a:lstStyle/>
          <a:p>
            <a:pPr algn="l" rtl="0" eaLnBrk="0">
              <a:lnSpc>
                <a:spcPct val="79465"/>
              </a:lnSpc>
              <a:tabLst/>
            </a:pPr>
            <a:endParaRPr lang="Arial" altLang="Arial" sz="100" dirty="0"/>
          </a:p>
          <a:p>
            <a:pPr marL="12700" algn="l" rtl="0" eaLnBrk="0">
              <a:lnSpc>
                <a:spcPct val="84000"/>
              </a:lnSpc>
              <a:tabLst/>
            </a:pPr>
            <a:r>
              <a:rPr sz="1200" spc="10" dirty="0">
                <a:solidFill>
                  <a:srgbClr val="000000">
                    <a:alpha val="100000"/>
                  </a:srgbClr>
                </a:solidFill>
                <a:latin typeface="Cambria Math"/>
                <a:ea typeface="Cambria Math"/>
                <a:cs typeface="Cambria Math"/>
              </a:rPr>
              <a:t>i</a:t>
            </a:r>
            <a:endParaRPr lang="Cambria Math" altLang="Cambria Math" sz="1200" dirty="0"/>
          </a:p>
        </p:txBody>
      </p:sp>
      <p:sp>
        <p:nvSpPr>
          <p:cNvPr id="464" name="textbox 464"/>
          <p:cNvSpPr/>
          <p:nvPr/>
        </p:nvSpPr>
        <p:spPr>
          <a:xfrm>
            <a:off x="1891757" y="4881572"/>
            <a:ext cx="93980" cy="156210"/>
          </a:xfrm>
          <a:prstGeom prst="rect">
            <a:avLst/>
          </a:prstGeom>
        </p:spPr>
        <p:txBody>
          <a:bodyPr vert="horz" wrap="square" lIns="0" tIns="0" rIns="0" bIns="0"/>
          <a:lstStyle/>
          <a:p>
            <a:pPr algn="l" rtl="0" eaLnBrk="0">
              <a:lnSpc>
                <a:spcPct val="88213"/>
              </a:lnSpc>
              <a:tabLst/>
            </a:pPr>
            <a:endParaRPr lang="Arial" altLang="Arial" sz="100" dirty="0"/>
          </a:p>
          <a:p>
            <a:pPr marL="12700" algn="l" rtl="0" eaLnBrk="0">
              <a:lnSpc>
                <a:spcPct val="71000"/>
              </a:lnSpc>
              <a:tabLst/>
            </a:pPr>
            <a:r>
              <a:rPr sz="1200" spc="0" dirty="0">
                <a:solidFill>
                  <a:srgbClr val="000000">
                    <a:alpha val="100000"/>
                  </a:srgbClr>
                </a:solidFill>
                <a:latin typeface="Cambria Math"/>
                <a:ea typeface="Cambria Math"/>
                <a:cs typeface="Cambria Math"/>
              </a:rPr>
              <a:t>∗</a:t>
            </a:r>
            <a:endParaRPr lang="Cambria Math" altLang="Cambria Math" sz="1200" dirty="0"/>
          </a:p>
        </p:txBody>
      </p:sp>
      <p:sp>
        <p:nvSpPr>
          <p:cNvPr id="465" name="textbox 465"/>
          <p:cNvSpPr/>
          <p:nvPr/>
        </p:nvSpPr>
        <p:spPr>
          <a:xfrm>
            <a:off x="5715075" y="4673447"/>
            <a:ext cx="69850" cy="178435"/>
          </a:xfrm>
          <a:prstGeom prst="rect">
            <a:avLst/>
          </a:prstGeom>
        </p:spPr>
        <p:txBody>
          <a:bodyPr vert="horz" wrap="square" lIns="0" tIns="0" rIns="0" bIns="0"/>
          <a:lstStyle/>
          <a:p>
            <a:pPr algn="l" rtl="0" eaLnBrk="0">
              <a:lnSpc>
                <a:spcPct val="79465"/>
              </a:lnSpc>
              <a:tabLst/>
            </a:pPr>
            <a:endParaRPr lang="Arial" altLang="Arial" sz="100" dirty="0"/>
          </a:p>
          <a:p>
            <a:pPr marL="12700" algn="l" rtl="0" eaLnBrk="0">
              <a:lnSpc>
                <a:spcPct val="84000"/>
              </a:lnSpc>
              <a:tabLst/>
            </a:pPr>
            <a:r>
              <a:rPr sz="1200" spc="10" dirty="0">
                <a:solidFill>
                  <a:srgbClr val="000000">
                    <a:alpha val="100000"/>
                  </a:srgbClr>
                </a:solidFill>
                <a:latin typeface="Cambria Math"/>
                <a:ea typeface="Cambria Math"/>
                <a:cs typeface="Cambria Math"/>
              </a:rPr>
              <a:t>i</a:t>
            </a:r>
            <a:endParaRPr lang="Cambria Math" altLang="Cambria Math" sz="1200" dirty="0"/>
          </a:p>
        </p:txBody>
      </p:sp>
      <p:sp>
        <p:nvSpPr>
          <p:cNvPr id="466" name="textbox 466"/>
          <p:cNvSpPr/>
          <p:nvPr/>
        </p:nvSpPr>
        <p:spPr>
          <a:xfrm>
            <a:off x="5651817" y="4562168"/>
            <a:ext cx="93980" cy="156210"/>
          </a:xfrm>
          <a:prstGeom prst="rect">
            <a:avLst/>
          </a:prstGeom>
        </p:spPr>
        <p:txBody>
          <a:bodyPr vert="horz" wrap="square" lIns="0" tIns="0" rIns="0" bIns="0"/>
          <a:lstStyle/>
          <a:p>
            <a:pPr algn="l" rtl="0" eaLnBrk="0">
              <a:lnSpc>
                <a:spcPct val="88213"/>
              </a:lnSpc>
              <a:tabLst/>
            </a:pPr>
            <a:endParaRPr lang="Arial" altLang="Arial" sz="100" dirty="0"/>
          </a:p>
          <a:p>
            <a:pPr marL="12700" algn="l" rtl="0" eaLnBrk="0">
              <a:lnSpc>
                <a:spcPct val="71000"/>
              </a:lnSpc>
              <a:tabLst/>
            </a:pPr>
            <a:r>
              <a:rPr sz="1200" spc="0" dirty="0">
                <a:solidFill>
                  <a:srgbClr val="000000">
                    <a:alpha val="100000"/>
                  </a:srgbClr>
                </a:solidFill>
                <a:latin typeface="Cambria Math"/>
                <a:ea typeface="Cambria Math"/>
                <a:cs typeface="Cambria Math"/>
              </a:rPr>
              <a:t>∗</a:t>
            </a:r>
            <a:endParaRPr lang="Cambria Math" altLang="Cambria Math" sz="1200" dirty="0"/>
          </a:p>
        </p:txBody>
      </p:sp>
      <p:sp>
        <p:nvSpPr>
          <p:cNvPr id="467" name="textbox 467"/>
          <p:cNvSpPr/>
          <p:nvPr/>
        </p:nvSpPr>
        <p:spPr>
          <a:xfrm>
            <a:off x="5237555" y="4674082"/>
            <a:ext cx="69850" cy="178435"/>
          </a:xfrm>
          <a:prstGeom prst="rect">
            <a:avLst/>
          </a:prstGeom>
        </p:spPr>
        <p:txBody>
          <a:bodyPr vert="horz" wrap="square" lIns="0" tIns="0" rIns="0" bIns="0"/>
          <a:lstStyle/>
          <a:p>
            <a:pPr algn="l" rtl="0" eaLnBrk="0">
              <a:lnSpc>
                <a:spcPct val="79465"/>
              </a:lnSpc>
              <a:tabLst/>
            </a:pPr>
            <a:endParaRPr lang="Arial" altLang="Arial" sz="100" dirty="0"/>
          </a:p>
          <a:p>
            <a:pPr marL="12700" algn="l" rtl="0" eaLnBrk="0">
              <a:lnSpc>
                <a:spcPct val="84000"/>
              </a:lnSpc>
              <a:tabLst/>
            </a:pPr>
            <a:r>
              <a:rPr sz="1200" spc="10" dirty="0">
                <a:solidFill>
                  <a:srgbClr val="000000">
                    <a:alpha val="100000"/>
                  </a:srgbClr>
                </a:solidFill>
                <a:latin typeface="Cambria Math"/>
                <a:ea typeface="Cambria Math"/>
                <a:cs typeface="Cambria Math"/>
              </a:rPr>
              <a:t>i</a:t>
            </a:r>
            <a:endParaRPr lang="Cambria Math" altLang="Cambria Math" sz="1200" dirty="0"/>
          </a:p>
        </p:txBody>
      </p:sp>
      <p:sp>
        <p:nvSpPr>
          <p:cNvPr id="468" name="textbox 468"/>
          <p:cNvSpPr/>
          <p:nvPr/>
        </p:nvSpPr>
        <p:spPr>
          <a:xfrm>
            <a:off x="5207137" y="4534560"/>
            <a:ext cx="109220" cy="168275"/>
          </a:xfrm>
          <a:prstGeom prst="rect">
            <a:avLst/>
          </a:prstGeom>
        </p:spPr>
        <p:txBody>
          <a:bodyPr vert="horz" wrap="square" lIns="0" tIns="0" rIns="0" bIns="0"/>
          <a:lstStyle/>
          <a:p>
            <a:pPr algn="l" rtl="0" eaLnBrk="0">
              <a:lnSpc>
                <a:spcPct val="81053"/>
              </a:lnSpc>
              <a:tabLst/>
            </a:pPr>
            <a:endParaRPr lang="Arial" altLang="Arial" sz="100" dirty="0"/>
          </a:p>
          <a:p>
            <a:pPr marL="12700" algn="l" rtl="0" eaLnBrk="0">
              <a:lnSpc>
                <a:spcPct val="78000"/>
              </a:lnSpc>
              <a:tabLst/>
            </a:pPr>
            <a:r>
              <a:rPr sz="1200" spc="0" dirty="0">
                <a:solidFill>
                  <a:srgbClr val="000000">
                    <a:alpha val="100000"/>
                  </a:srgbClr>
                </a:solidFill>
                <a:latin typeface="Cambria Math"/>
                <a:ea typeface="Cambria Math"/>
                <a:cs typeface="Cambria Math"/>
              </a:rPr>
              <a:t>0</a:t>
            </a:r>
            <a:endParaRPr lang="Cambria Math" altLang="Cambria Math" sz="1200" dirty="0"/>
          </a:p>
        </p:txBody>
      </p:sp>
      <p:sp>
        <p:nvSpPr>
          <p:cNvPr id="469" name="textbox 469"/>
          <p:cNvSpPr/>
          <p:nvPr/>
        </p:nvSpPr>
        <p:spPr>
          <a:xfrm>
            <a:off x="4821630" y="4674082"/>
            <a:ext cx="69850" cy="178435"/>
          </a:xfrm>
          <a:prstGeom prst="rect">
            <a:avLst/>
          </a:prstGeom>
        </p:spPr>
        <p:txBody>
          <a:bodyPr vert="horz" wrap="square" lIns="0" tIns="0" rIns="0" bIns="0"/>
          <a:lstStyle/>
          <a:p>
            <a:pPr algn="l" rtl="0" eaLnBrk="0">
              <a:lnSpc>
                <a:spcPct val="79465"/>
              </a:lnSpc>
              <a:tabLst/>
            </a:pPr>
            <a:endParaRPr lang="Arial" altLang="Arial" sz="100" dirty="0"/>
          </a:p>
          <a:p>
            <a:pPr marL="12700" algn="l" rtl="0" eaLnBrk="0">
              <a:lnSpc>
                <a:spcPct val="84000"/>
              </a:lnSpc>
              <a:tabLst/>
            </a:pPr>
            <a:r>
              <a:rPr sz="1200" spc="10" dirty="0">
                <a:solidFill>
                  <a:srgbClr val="000000">
                    <a:alpha val="100000"/>
                  </a:srgbClr>
                </a:solidFill>
                <a:latin typeface="Cambria Math"/>
                <a:ea typeface="Cambria Math"/>
                <a:cs typeface="Cambria Math"/>
              </a:rPr>
              <a:t>i</a:t>
            </a:r>
            <a:endParaRPr lang="Cambria Math" altLang="Cambria Math" sz="1200" dirty="0"/>
          </a:p>
        </p:txBody>
      </p:sp>
      <p:sp>
        <p:nvSpPr>
          <p:cNvPr id="470" name="textbox 470"/>
          <p:cNvSpPr/>
          <p:nvPr/>
        </p:nvSpPr>
        <p:spPr>
          <a:xfrm>
            <a:off x="4800756" y="4534560"/>
            <a:ext cx="109220" cy="168275"/>
          </a:xfrm>
          <a:prstGeom prst="rect">
            <a:avLst/>
          </a:prstGeom>
        </p:spPr>
        <p:txBody>
          <a:bodyPr vert="horz" wrap="square" lIns="0" tIns="0" rIns="0" bIns="0"/>
          <a:lstStyle/>
          <a:p>
            <a:pPr algn="l" rtl="0" eaLnBrk="0">
              <a:lnSpc>
                <a:spcPct val="81053"/>
              </a:lnSpc>
              <a:tabLst/>
            </a:pPr>
            <a:endParaRPr lang="Arial" altLang="Arial" sz="100" dirty="0"/>
          </a:p>
          <a:p>
            <a:pPr marL="12700" algn="l" rtl="0" eaLnBrk="0">
              <a:lnSpc>
                <a:spcPct val="78000"/>
              </a:lnSpc>
              <a:tabLst/>
            </a:pPr>
            <a:r>
              <a:rPr sz="1200" spc="0" dirty="0">
                <a:solidFill>
                  <a:srgbClr val="000000">
                    <a:alpha val="100000"/>
                  </a:srgbClr>
                </a:solidFill>
                <a:latin typeface="Cambria Math"/>
                <a:ea typeface="Cambria Math"/>
                <a:cs typeface="Cambria Math"/>
              </a:rPr>
              <a:t>0</a:t>
            </a:r>
            <a:endParaRPr lang="Cambria Math" altLang="Cambria Math" sz="1200" dirty="0"/>
          </a:p>
        </p:txBody>
      </p:sp>
      <p:sp>
        <p:nvSpPr>
          <p:cNvPr id="471" name="textbox 471"/>
          <p:cNvSpPr/>
          <p:nvPr/>
        </p:nvSpPr>
        <p:spPr>
          <a:xfrm>
            <a:off x="4329505" y="4673447"/>
            <a:ext cx="69850" cy="178435"/>
          </a:xfrm>
          <a:prstGeom prst="rect">
            <a:avLst/>
          </a:prstGeom>
        </p:spPr>
        <p:txBody>
          <a:bodyPr vert="horz" wrap="square" lIns="0" tIns="0" rIns="0" bIns="0"/>
          <a:lstStyle/>
          <a:p>
            <a:pPr algn="l" rtl="0" eaLnBrk="0">
              <a:lnSpc>
                <a:spcPct val="79465"/>
              </a:lnSpc>
              <a:tabLst/>
            </a:pPr>
            <a:endParaRPr lang="Arial" altLang="Arial" sz="100" dirty="0"/>
          </a:p>
          <a:p>
            <a:pPr marL="12700" algn="l" rtl="0" eaLnBrk="0">
              <a:lnSpc>
                <a:spcPct val="84000"/>
              </a:lnSpc>
              <a:tabLst/>
            </a:pPr>
            <a:r>
              <a:rPr sz="1200" spc="10" dirty="0">
                <a:solidFill>
                  <a:srgbClr val="000000">
                    <a:alpha val="100000"/>
                  </a:srgbClr>
                </a:solidFill>
                <a:latin typeface="Cambria Math"/>
                <a:ea typeface="Cambria Math"/>
                <a:cs typeface="Cambria Math"/>
              </a:rPr>
              <a:t>i</a:t>
            </a:r>
            <a:endParaRPr lang="Cambria Math" altLang="Cambria Math" sz="1200" dirty="0"/>
          </a:p>
        </p:txBody>
      </p:sp>
      <p:sp>
        <p:nvSpPr>
          <p:cNvPr id="472" name="textbox 472"/>
          <p:cNvSpPr/>
          <p:nvPr/>
        </p:nvSpPr>
        <p:spPr>
          <a:xfrm>
            <a:off x="4278225" y="4562168"/>
            <a:ext cx="93980" cy="156210"/>
          </a:xfrm>
          <a:prstGeom prst="rect">
            <a:avLst/>
          </a:prstGeom>
        </p:spPr>
        <p:txBody>
          <a:bodyPr vert="horz" wrap="square" lIns="0" tIns="0" rIns="0" bIns="0"/>
          <a:lstStyle/>
          <a:p>
            <a:pPr algn="l" rtl="0" eaLnBrk="0">
              <a:lnSpc>
                <a:spcPct val="88213"/>
              </a:lnSpc>
              <a:tabLst/>
            </a:pPr>
            <a:endParaRPr lang="Arial" altLang="Arial" sz="100" dirty="0"/>
          </a:p>
          <a:p>
            <a:pPr marL="12700" algn="l" rtl="0" eaLnBrk="0">
              <a:lnSpc>
                <a:spcPct val="71000"/>
              </a:lnSpc>
              <a:tabLst/>
            </a:pPr>
            <a:r>
              <a:rPr sz="1200" spc="0" dirty="0">
                <a:solidFill>
                  <a:srgbClr val="000000">
                    <a:alpha val="100000"/>
                  </a:srgbClr>
                </a:solidFill>
                <a:latin typeface="Cambria Math"/>
                <a:ea typeface="Cambria Math"/>
                <a:cs typeface="Cambria Math"/>
              </a:rPr>
              <a:t>∗</a:t>
            </a:r>
            <a:endParaRPr lang="Cambria Math" altLang="Cambria Math" sz="1200" dirty="0"/>
          </a:p>
        </p:txBody>
      </p:sp>
      <p:sp>
        <p:nvSpPr>
          <p:cNvPr id="473" name="path"/>
          <p:cNvSpPr/>
          <p:nvPr/>
        </p:nvSpPr>
        <p:spPr>
          <a:xfrm>
            <a:off x="4530915" y="2810751"/>
            <a:ext cx="1537232" cy="1019175"/>
          </a:xfrm>
          <a:custGeom>
            <a:avLst/>
            <a:gdLst/>
            <a:ahLst/>
            <a:cxnLst/>
            <a:rect l="0" t="0" r="0" b="0"/>
            <a:pathLst>
              <a:path w="2420" h="1605">
                <a:moveTo>
                  <a:pt x="63" y="1372"/>
                </a:moveTo>
                <a:lnTo>
                  <a:pt x="152" y="1536"/>
                </a:lnTo>
                <a:lnTo>
                  <a:pt x="229" y="0"/>
                </a:lnTo>
                <a:lnTo>
                  <a:pt x="2420" y="0"/>
                </a:lnTo>
                <a:lnTo>
                  <a:pt x="2420" y="23"/>
                </a:lnTo>
                <a:lnTo>
                  <a:pt x="269" y="23"/>
                </a:lnTo>
                <a:lnTo>
                  <a:pt x="269" y="22"/>
                </a:lnTo>
                <a:lnTo>
                  <a:pt x="248" y="22"/>
                </a:lnTo>
                <a:lnTo>
                  <a:pt x="168" y="1605"/>
                </a:lnTo>
                <a:lnTo>
                  <a:pt x="152" y="1605"/>
                </a:lnTo>
                <a:lnTo>
                  <a:pt x="40" y="1400"/>
                </a:lnTo>
                <a:lnTo>
                  <a:pt x="6" y="1418"/>
                </a:lnTo>
                <a:lnTo>
                  <a:pt x="0" y="1405"/>
                </a:lnTo>
                <a:lnTo>
                  <a:pt x="63" y="1372"/>
                </a:lnTo>
              </a:path>
            </a:pathLst>
          </a:custGeom>
          <a:solidFill>
            <a:srgbClr val="000000">
              <a:alpha val="100000"/>
            </a:srgbClr>
          </a:solidFill>
          <a:ln cap="flat">
            <a:miter lim="0"/>
            <a:noFill/>
            <a:prstDash val="solid"/>
          </a:ln>
        </p:spPr>
        <p:txBody>
          <a:bodyPr rtlCol="0"/>
          <a:lstStyle/>
          <a:p>
            <a:pPr algn="ctr"/>
            <a:endParaRPr lang="zh-CN" altLang="en-US"/>
          </a:p>
        </p:txBody>
      </p:sp>
      <p:sp>
        <p:nvSpPr>
          <p:cNvPr id="474" name="textbox 474"/>
          <p:cNvSpPr/>
          <p:nvPr/>
        </p:nvSpPr>
        <p:spPr>
          <a:xfrm>
            <a:off x="4691504" y="2845092"/>
            <a:ext cx="2740660" cy="890269"/>
          </a:xfrm>
          <a:prstGeom prst="rect">
            <a:avLst/>
          </a:prstGeom>
        </p:spPr>
        <p:txBody>
          <a:bodyPr vert="horz" wrap="square" lIns="0" tIns="0" rIns="0" bIns="0"/>
          <a:lstStyle/>
          <a:p>
            <a:pPr algn="l" rtl="0" eaLnBrk="0">
              <a:lnSpc>
                <a:spcPct val="83341"/>
              </a:lnSpc>
              <a:tabLst/>
            </a:pPr>
            <a:endParaRPr lang="Arial" altLang="Arial" sz="100" dirty="0"/>
          </a:p>
          <a:p>
            <a:pPr marL="458027" algn="l" rtl="0" eaLnBrk="0">
              <a:lnSpc>
                <a:spcPts val="5360"/>
              </a:lnSpc>
              <a:tabLst/>
            </a:pPr>
            <a:r>
              <a:rPr sz="2700" spc="0" dirty="0" baseline="35440">
                <a:solidFill>
                  <a:srgbClr val="000000">
                    <a:alpha val="100000"/>
                  </a:srgbClr>
                </a:solidFill>
                <a:latin typeface="Cambria Math"/>
                <a:ea typeface="Cambria Math"/>
                <a:cs typeface="Cambria Math"/>
              </a:rPr>
              <a:t>c</a:t>
            </a:r>
            <a:r>
              <a:rPr sz="1900" spc="0" dirty="0" baseline="50362">
                <a:solidFill>
                  <a:srgbClr val="000000">
                    <a:alpha val="100000"/>
                  </a:srgbClr>
                </a:solidFill>
                <a:latin typeface="Cambria Math"/>
                <a:ea typeface="Cambria Math"/>
                <a:cs typeface="Cambria Math"/>
              </a:rPr>
              <a:t>ij</a:t>
            </a:r>
            <a:r>
              <a:rPr sz="12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a:t>
            </a:r>
            <a:r>
              <a:rPr sz="1700" spc="6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c</a:t>
            </a:r>
            <a:r>
              <a:rPr sz="1700" spc="60" dirty="0">
                <a:solidFill>
                  <a:srgbClr val="000000">
                    <a:alpha val="100000"/>
                  </a:srgbClr>
                </a:solidFill>
                <a:latin typeface="Cambria Math"/>
                <a:ea typeface="Cambria Math"/>
                <a:cs typeface="Cambria Math"/>
              </a:rPr>
              <a:t>    </a:t>
            </a:r>
            <a:r>
              <a:rPr sz="1900" spc="60" dirty="0" baseline="94225">
                <a:solidFill>
                  <a:srgbClr val="000000">
                    <a:alpha val="100000"/>
                  </a:srgbClr>
                </a:solidFill>
                <a:latin typeface="Cambria Math"/>
                <a:ea typeface="Cambria Math"/>
                <a:cs typeface="Cambria Math"/>
              </a:rPr>
              <a:t>2</a:t>
            </a:r>
            <a:r>
              <a:rPr sz="1700" spc="60" dirty="0">
                <a:solidFill>
                  <a:srgbClr val="000000">
                    <a:alpha val="100000"/>
                  </a:srgbClr>
                </a:solidFill>
                <a:latin typeface="Cambria Math"/>
                <a:ea typeface="Cambria Math"/>
                <a:cs typeface="Cambria Math"/>
              </a:rPr>
              <a:t>,</a:t>
            </a:r>
            <a:r>
              <a:rPr sz="1700" spc="6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i</a:t>
            </a:r>
            <a:r>
              <a:rPr sz="17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a:t>
            </a:r>
            <a:r>
              <a:rPr sz="17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1,2,</a:t>
            </a:r>
            <a:r>
              <a:rPr sz="17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a:t>
            </a:r>
            <a:r>
              <a:rPr sz="1700" spc="20" dirty="0">
                <a:solidFill>
                  <a:srgbClr val="000000">
                    <a:alpha val="100000"/>
                  </a:srgbClr>
                </a:solidFill>
                <a:latin typeface="Cambria Math"/>
                <a:ea typeface="Cambria Math"/>
                <a:cs typeface="Cambria Math"/>
              </a:rPr>
              <a:t> </a:t>
            </a:r>
            <a:r>
              <a:rPr sz="1700" spc="0" dirty="0">
                <a:solidFill>
                  <a:srgbClr val="000000">
                    <a:alpha val="100000"/>
                  </a:srgbClr>
                </a:solidFill>
                <a:latin typeface="Cambria Math"/>
                <a:ea typeface="Cambria Math"/>
                <a:cs typeface="Cambria Math"/>
              </a:rPr>
              <a:t>m;</a:t>
            </a:r>
            <a:endParaRPr lang="Cambria Math" altLang="Cambria Math" sz="1700" dirty="0"/>
          </a:p>
          <a:p>
            <a:pPr marL="12700" algn="l" rtl="0" eaLnBrk="0">
              <a:lnSpc>
                <a:spcPct val="83000"/>
              </a:lnSpc>
              <a:spcBef>
                <a:spcPts val="252"/>
              </a:spcBef>
              <a:tabLst/>
            </a:pPr>
            <a:r>
              <a:rPr sz="1200" spc="0" dirty="0">
                <a:solidFill>
                  <a:srgbClr val="000000">
                    <a:alpha val="100000"/>
                  </a:srgbClr>
                </a:solidFill>
                <a:latin typeface="Cambria Math"/>
                <a:ea typeface="Cambria Math"/>
                <a:cs typeface="Cambria Math"/>
              </a:rPr>
              <a:t>j</a:t>
            </a:r>
            <a:r>
              <a:rPr sz="1200" spc="220" dirty="0">
                <a:solidFill>
                  <a:srgbClr val="000000">
                    <a:alpha val="100000"/>
                  </a:srgbClr>
                </a:solidFill>
                <a:latin typeface="Cambria Math"/>
                <a:ea typeface="Cambria Math"/>
                <a:cs typeface="Cambria Math"/>
              </a:rPr>
              <a:t>=</a:t>
            </a:r>
            <a:r>
              <a:rPr sz="1200" spc="210" dirty="0">
                <a:solidFill>
                  <a:srgbClr val="000000">
                    <a:alpha val="100000"/>
                  </a:srgbClr>
                </a:solidFill>
                <a:latin typeface="Cambria Math"/>
                <a:ea typeface="Cambria Math"/>
                <a:cs typeface="Cambria Math"/>
              </a:rPr>
              <a:t>1</a:t>
            </a:r>
            <a:endParaRPr lang="Cambria Math" altLang="Cambria Math" sz="1200" dirty="0"/>
          </a:p>
        </p:txBody>
      </p:sp>
      <p:sp>
        <p:nvSpPr>
          <p:cNvPr id="475" name="textbox 475"/>
          <p:cNvSpPr/>
          <p:nvPr/>
        </p:nvSpPr>
        <p:spPr>
          <a:xfrm>
            <a:off x="5754527" y="3313912"/>
            <a:ext cx="100964" cy="176529"/>
          </a:xfrm>
          <a:prstGeom prst="rect">
            <a:avLst/>
          </a:prstGeom>
        </p:spPr>
        <p:txBody>
          <a:bodyPr vert="horz" wrap="square" lIns="0" tIns="0" rIns="0" bIns="0"/>
          <a:lstStyle/>
          <a:p>
            <a:pPr algn="l" rtl="0" eaLnBrk="0">
              <a:lnSpc>
                <a:spcPct val="87879"/>
              </a:lnSpc>
              <a:tabLst/>
            </a:pPr>
            <a:endParaRPr lang="Arial" altLang="Arial" sz="100" dirty="0"/>
          </a:p>
          <a:p>
            <a:pPr marL="12700" algn="l" rtl="0" eaLnBrk="0">
              <a:lnSpc>
                <a:spcPct val="82000"/>
              </a:lnSpc>
              <a:tabLst/>
            </a:pPr>
            <a:r>
              <a:rPr sz="1200" spc="270" dirty="0">
                <a:solidFill>
                  <a:srgbClr val="000000">
                    <a:alpha val="100000"/>
                  </a:srgbClr>
                </a:solidFill>
                <a:latin typeface="Cambria Math"/>
                <a:ea typeface="Cambria Math"/>
                <a:cs typeface="Cambria Math"/>
              </a:rPr>
              <a:t>j</a:t>
            </a:r>
            <a:endParaRPr lang="Cambria Math" altLang="Cambria Math" sz="1200" dirty="0"/>
          </a:p>
        </p:txBody>
      </p:sp>
      <p:sp>
        <p:nvSpPr>
          <p:cNvPr id="476" name="textbox 476"/>
          <p:cNvSpPr/>
          <p:nvPr/>
        </p:nvSpPr>
        <p:spPr>
          <a:xfrm>
            <a:off x="5737209" y="3173755"/>
            <a:ext cx="109220" cy="168275"/>
          </a:xfrm>
          <a:prstGeom prst="rect">
            <a:avLst/>
          </a:prstGeom>
        </p:spPr>
        <p:txBody>
          <a:bodyPr vert="horz" wrap="square" lIns="0" tIns="0" rIns="0" bIns="0"/>
          <a:lstStyle/>
          <a:p>
            <a:pPr algn="l" rtl="0" eaLnBrk="0">
              <a:lnSpc>
                <a:spcPct val="81054"/>
              </a:lnSpc>
              <a:tabLst/>
            </a:pPr>
            <a:endParaRPr lang="Arial" altLang="Arial" sz="100" dirty="0"/>
          </a:p>
          <a:p>
            <a:pPr marL="12700" algn="l" rtl="0" eaLnBrk="0">
              <a:lnSpc>
                <a:spcPct val="78000"/>
              </a:lnSpc>
              <a:tabLst/>
            </a:pPr>
            <a:r>
              <a:rPr sz="1200" spc="0" dirty="0">
                <a:solidFill>
                  <a:srgbClr val="000000">
                    <a:alpha val="100000"/>
                  </a:srgbClr>
                </a:solidFill>
                <a:latin typeface="Cambria Math"/>
                <a:ea typeface="Cambria Math"/>
                <a:cs typeface="Cambria Math"/>
              </a:rPr>
              <a:t>0</a:t>
            </a:r>
            <a:endParaRPr lang="Cambria Math" altLang="Cambria Math" sz="1200" dirty="0"/>
          </a:p>
        </p:txBody>
      </p:sp>
      <p:pic>
        <p:nvPicPr>
          <p:cNvPr id="477" name="picture 477"/>
          <p:cNvPicPr>
            <a:picLocks noChangeAspect="1"/>
          </p:cNvPicPr>
          <p:nvPr/>
        </p:nvPicPr>
        <p:blipFill>
          <a:blip r:embed="rId3"/>
          <a:stretch>
            <a:fillRect/>
          </a:stretch>
        </p:blipFill>
        <p:spPr>
          <a:xfrm rot="21600000">
            <a:off x="0" y="5804458"/>
            <a:ext cx="1919884" cy="1053541"/>
          </a:xfrm>
          <a:prstGeom prst="rect">
            <a:avLst/>
          </a:prstGeom>
        </p:spPr>
      </p:pic>
      <p:pic>
        <p:nvPicPr>
          <p:cNvPr id="478" name="picture 478"/>
          <p:cNvPicPr>
            <a:picLocks noChangeAspect="1"/>
          </p:cNvPicPr>
          <p:nvPr/>
        </p:nvPicPr>
        <p:blipFill>
          <a:blip r:embed="rId4"/>
          <a:stretch>
            <a:fillRect/>
          </a:stretch>
        </p:blipFill>
        <p:spPr>
          <a:xfrm rot="21600000">
            <a:off x="11027664" y="158495"/>
            <a:ext cx="1042416" cy="944880"/>
          </a:xfrm>
          <a:prstGeom prst="rect">
            <a:avLst/>
          </a:prstGeom>
        </p:spPr>
      </p:pic>
      <p:sp>
        <p:nvSpPr>
          <p:cNvPr id="479" name="textbox 479"/>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480" name="textbox 480"/>
          <p:cNvSpPr/>
          <p:nvPr/>
        </p:nvSpPr>
        <p:spPr>
          <a:xfrm>
            <a:off x="4012425" y="3175025"/>
            <a:ext cx="464184" cy="331470"/>
          </a:xfrm>
          <a:prstGeom prst="rect">
            <a:avLst/>
          </a:prstGeom>
        </p:spPr>
        <p:txBody>
          <a:bodyPr vert="horz" wrap="square" lIns="0" tIns="0" rIns="0" bIns="0"/>
          <a:lstStyle/>
          <a:p>
            <a:pPr algn="l" rtl="0" eaLnBrk="0">
              <a:lnSpc>
                <a:spcPct val="83341"/>
              </a:lnSpc>
              <a:tabLst/>
            </a:pPr>
            <a:endParaRPr lang="Arial" altLang="Arial" sz="100" dirty="0"/>
          </a:p>
          <a:p>
            <a:pPr marL="124135" algn="l" rtl="0" eaLnBrk="0">
              <a:lnSpc>
                <a:spcPts val="767"/>
              </a:lnSpc>
              <a:tabLst/>
            </a:pPr>
            <a:r>
              <a:rPr sz="1100" spc="40" dirty="0">
                <a:solidFill>
                  <a:srgbClr val="000000">
                    <a:alpha val="100000"/>
                  </a:srgbClr>
                </a:solidFill>
                <a:latin typeface="Cambria Math"/>
                <a:ea typeface="Cambria Math"/>
                <a:cs typeface="Cambria Math"/>
              </a:rPr>
              <a:t>0</a:t>
            </a:r>
            <a:endParaRPr lang="Cambria Math" altLang="Cambria Math" sz="1100" dirty="0"/>
          </a:p>
          <a:p>
            <a:pPr marL="12700" algn="l" rtl="0" eaLnBrk="0">
              <a:lnSpc>
                <a:spcPct val="80000"/>
              </a:lnSpc>
              <a:spcBef>
                <a:spcPts val="19"/>
              </a:spcBef>
              <a:tabLst/>
            </a:pPr>
            <a:r>
              <a:rPr sz="1600" spc="0" dirty="0">
                <a:solidFill>
                  <a:srgbClr val="000000">
                    <a:alpha val="100000"/>
                  </a:srgbClr>
                </a:solidFill>
                <a:latin typeface="Cambria Math"/>
                <a:ea typeface="Cambria Math"/>
                <a:cs typeface="Cambria Math"/>
              </a:rPr>
              <a:t>S</a:t>
            </a:r>
            <a:r>
              <a:rPr sz="1200" spc="0" dirty="0">
                <a:solidFill>
                  <a:srgbClr val="000000">
                    <a:alpha val="100000"/>
                  </a:srgbClr>
                </a:solidFill>
                <a:latin typeface="Cambria Math"/>
                <a:ea typeface="Cambria Math"/>
                <a:cs typeface="Cambria Math"/>
              </a:rPr>
              <a:t>i</a:t>
            </a:r>
            <a:r>
              <a:rPr sz="1200" spc="80" dirty="0">
                <a:solidFill>
                  <a:srgbClr val="000000">
                    <a:alpha val="100000"/>
                  </a:srgbClr>
                </a:solidFill>
                <a:latin typeface="Cambria Math"/>
                <a:ea typeface="Cambria Math"/>
                <a:cs typeface="Cambria Math"/>
              </a:rPr>
              <a:t>   </a:t>
            </a:r>
            <a:r>
              <a:rPr sz="2600" spc="70" dirty="0" baseline="6010">
                <a:solidFill>
                  <a:srgbClr val="000000">
                    <a:alpha val="100000"/>
                  </a:srgbClr>
                </a:solidFill>
                <a:latin typeface="Cambria Math"/>
                <a:ea typeface="Cambria Math"/>
                <a:cs typeface="Cambria Math"/>
              </a:rPr>
              <a:t>=</a:t>
            </a:r>
            <a:endParaRPr lang="Cambria Math" altLang="Cambria Math" sz="1689" dirty="0"/>
          </a:p>
        </p:txBody>
      </p:sp>
      <p:sp>
        <p:nvSpPr>
          <p:cNvPr id="481" name="textbox 481"/>
          <p:cNvSpPr/>
          <p:nvPr/>
        </p:nvSpPr>
        <p:spPr>
          <a:xfrm>
            <a:off x="4795677" y="1608595"/>
            <a:ext cx="118110" cy="14287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921"/>
              </a:lnSpc>
              <a:tabLst/>
            </a:pPr>
            <a:r>
              <a:rPr sz="1200" spc="50" dirty="0">
                <a:solidFill>
                  <a:srgbClr val="000000">
                    <a:alpha val="100000"/>
                  </a:srgbClr>
                </a:solidFill>
                <a:latin typeface="Cambria Math"/>
                <a:ea typeface="Cambria Math"/>
                <a:cs typeface="Cambria Math"/>
              </a:rPr>
              <a:t>n</a:t>
            </a:r>
            <a:endParaRPr lang="Cambria Math" altLang="Cambria Math" sz="1200" dirty="0"/>
          </a:p>
        </p:txBody>
      </p:sp>
      <p:sp>
        <p:nvSpPr>
          <p:cNvPr id="482" name="textbox 482"/>
          <p:cNvSpPr/>
          <p:nvPr/>
        </p:nvSpPr>
        <p:spPr>
          <a:xfrm>
            <a:off x="4795677" y="2952890"/>
            <a:ext cx="118110" cy="14287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921"/>
              </a:lnSpc>
              <a:tabLst/>
            </a:pPr>
            <a:r>
              <a:rPr sz="1200" spc="50" dirty="0">
                <a:solidFill>
                  <a:srgbClr val="000000">
                    <a:alpha val="100000"/>
                  </a:srgbClr>
                </a:solidFill>
                <a:latin typeface="Cambria Math"/>
                <a:ea typeface="Cambria Math"/>
                <a:cs typeface="Cambria Math"/>
              </a:rPr>
              <a:t>n</a:t>
            </a:r>
            <a:endParaRPr lang="Cambria Math" altLang="Cambria Math"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 name="picture 483"/>
          <p:cNvPicPr>
            <a:picLocks noChangeAspect="1"/>
          </p:cNvPicPr>
          <p:nvPr/>
        </p:nvPicPr>
        <p:blipFill>
          <a:blip r:embed="rId2"/>
          <a:stretch>
            <a:fillRect/>
          </a:stretch>
        </p:blipFill>
        <p:spPr>
          <a:xfrm rot="21600000">
            <a:off x="2834639" y="1062228"/>
            <a:ext cx="6524244" cy="5242559"/>
          </a:xfrm>
          <a:prstGeom prst="rect">
            <a:avLst/>
          </a:prstGeom>
        </p:spPr>
      </p:pic>
      <p:pic>
        <p:nvPicPr>
          <p:cNvPr id="484" name="picture 484"/>
          <p:cNvPicPr>
            <a:picLocks noChangeAspect="1"/>
          </p:cNvPicPr>
          <p:nvPr/>
        </p:nvPicPr>
        <p:blipFill>
          <a:blip r:embed="rId3"/>
          <a:stretch>
            <a:fillRect/>
          </a:stretch>
        </p:blipFill>
        <p:spPr>
          <a:xfrm rot="21600000">
            <a:off x="0" y="5804458"/>
            <a:ext cx="1919884" cy="1053541"/>
          </a:xfrm>
          <a:prstGeom prst="rect">
            <a:avLst/>
          </a:prstGeom>
        </p:spPr>
      </p:pic>
      <p:pic>
        <p:nvPicPr>
          <p:cNvPr id="485" name="picture 485"/>
          <p:cNvPicPr>
            <a:picLocks noChangeAspect="1"/>
          </p:cNvPicPr>
          <p:nvPr/>
        </p:nvPicPr>
        <p:blipFill>
          <a:blip r:embed="rId4"/>
          <a:stretch>
            <a:fillRect/>
          </a:stretch>
        </p:blipFill>
        <p:spPr>
          <a:xfrm rot="21600000">
            <a:off x="11027664" y="158495"/>
            <a:ext cx="1042416" cy="944880"/>
          </a:xfrm>
          <a:prstGeom prst="rect">
            <a:avLst/>
          </a:prstGeom>
        </p:spPr>
      </p:pic>
      <p:sp>
        <p:nvSpPr>
          <p:cNvPr id="486" name="textbox 48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487" name="picture 487"/>
          <p:cNvPicPr>
            <a:picLocks noChangeAspect="1"/>
          </p:cNvPicPr>
          <p:nvPr/>
        </p:nvPicPr>
        <p:blipFill>
          <a:blip r:embed="rId5"/>
          <a:stretch>
            <a:fillRect/>
          </a:stretch>
        </p:blipFill>
        <p:spPr>
          <a:xfrm rot="21600000">
            <a:off x="530352" y="408431"/>
            <a:ext cx="774191" cy="690372"/>
          </a:xfrm>
          <a:prstGeom prst="rect">
            <a:avLst/>
          </a:prstGeom>
        </p:spPr>
      </p:pic>
      <p:sp>
        <p:nvSpPr>
          <p:cNvPr id="488" name="textbox 488"/>
          <p:cNvSpPr/>
          <p:nvPr/>
        </p:nvSpPr>
        <p:spPr>
          <a:xfrm>
            <a:off x="1552841" y="622312"/>
            <a:ext cx="1311275"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0" dirty="0">
                <a:solidFill>
                  <a:srgbClr val="000000">
                    <a:alpha val="100000"/>
                  </a:srgbClr>
                </a:solidFill>
                <a:latin typeface="Arial"/>
                <a:ea typeface="Arial"/>
                <a:cs typeface="Arial"/>
              </a:rPr>
              <a:t>TOPSIS</a:t>
            </a:r>
            <a:r>
              <a:rPr sz="1700" spc="250" dirty="0">
                <a:solidFill>
                  <a:srgbClr val="000000">
                    <a:alpha val="100000"/>
                  </a:srgbClr>
                </a:solidFill>
                <a:latin typeface="SimHei"/>
                <a:ea typeface="SimHei"/>
                <a:cs typeface="SimHei"/>
              </a:rPr>
              <a:t>实</a:t>
            </a:r>
            <a:r>
              <a:rPr sz="1700" spc="230" dirty="0">
                <a:solidFill>
                  <a:srgbClr val="000000">
                    <a:alpha val="100000"/>
                  </a:srgbClr>
                </a:solidFill>
                <a:latin typeface="SimHei"/>
                <a:ea typeface="SimHei"/>
                <a:cs typeface="SimHei"/>
              </a:rPr>
              <a:t>例</a:t>
            </a:r>
            <a:endParaRPr lang="SimHei" altLang="SimHei" sz="17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9" name="picture 489"/>
          <p:cNvPicPr>
            <a:picLocks noChangeAspect="1"/>
          </p:cNvPicPr>
          <p:nvPr/>
        </p:nvPicPr>
        <p:blipFill>
          <a:blip r:embed="rId2"/>
          <a:stretch>
            <a:fillRect/>
          </a:stretch>
        </p:blipFill>
        <p:spPr>
          <a:xfrm rot="21600000">
            <a:off x="530352" y="408431"/>
            <a:ext cx="774191" cy="690372"/>
          </a:xfrm>
          <a:prstGeom prst="rect">
            <a:avLst/>
          </a:prstGeom>
        </p:spPr>
      </p:pic>
      <p:sp>
        <p:nvSpPr>
          <p:cNvPr id="490" name="textbox 490"/>
          <p:cNvSpPr/>
          <p:nvPr/>
        </p:nvSpPr>
        <p:spPr>
          <a:xfrm>
            <a:off x="1209941" y="622312"/>
            <a:ext cx="9464675" cy="3303904"/>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0" dirty="0">
                <a:solidFill>
                  <a:srgbClr val="000000">
                    <a:alpha val="100000"/>
                  </a:srgbClr>
                </a:solidFill>
                <a:latin typeface="Arial"/>
                <a:ea typeface="Arial"/>
                <a:cs typeface="Arial"/>
              </a:rPr>
              <a:t>TOPSIS</a:t>
            </a:r>
            <a:r>
              <a:rPr sz="1700" spc="170" dirty="0">
                <a:solidFill>
                  <a:srgbClr val="000000">
                    <a:alpha val="100000"/>
                  </a:srgbClr>
                </a:solidFill>
                <a:latin typeface="SimHei"/>
                <a:ea typeface="SimHei"/>
                <a:cs typeface="SimHei"/>
              </a:rPr>
              <a:t>实例第一</a:t>
            </a:r>
            <a:r>
              <a:rPr sz="1700" spc="140" dirty="0">
                <a:solidFill>
                  <a:srgbClr val="000000">
                    <a:alpha val="100000"/>
                  </a:srgbClr>
                </a:solidFill>
                <a:latin typeface="SimHei"/>
                <a:ea typeface="SimHei"/>
                <a:cs typeface="SimHei"/>
              </a:rPr>
              <a:t>步</a:t>
            </a:r>
            <a:endParaRPr lang="SimHei" altLang="SimHei" sz="1700" dirty="0"/>
          </a:p>
          <a:p>
            <a:pPr marL="110248" algn="l" rtl="0" eaLnBrk="0">
              <a:lnSpc>
                <a:spcPts val="2887"/>
              </a:lnSpc>
              <a:spcBef>
                <a:spcPts val="703"/>
              </a:spcBef>
              <a:tabLst/>
            </a:pPr>
            <a:r>
              <a:rPr sz="2300" spc="-140" dirty="0">
                <a:solidFill>
                  <a:srgbClr val="000000">
                    <a:alpha val="100000"/>
                  </a:srgbClr>
                </a:solidFill>
                <a:latin typeface="DengXian"/>
                <a:ea typeface="DengXian"/>
                <a:cs typeface="DengXian"/>
              </a:rPr>
              <a:t>第一步</a:t>
            </a:r>
            <a:r>
              <a:rPr sz="2300" spc="-140" dirty="0">
                <a:solidFill>
                  <a:srgbClr val="000000">
                    <a:alpha val="100000"/>
                  </a:srgbClr>
                </a:solidFill>
                <a:latin typeface="DengXian"/>
                <a:ea typeface="DengXian"/>
                <a:cs typeface="DengXian"/>
              </a:rPr>
              <a:t> </a:t>
            </a:r>
            <a:r>
              <a:rPr sz="2300" spc="-140" dirty="0">
                <a:solidFill>
                  <a:srgbClr val="000000">
                    <a:alpha val="100000"/>
                  </a:srgbClr>
                </a:solidFill>
                <a:latin typeface="DengXian"/>
                <a:ea typeface="DengXian"/>
                <a:cs typeface="DengXian"/>
              </a:rPr>
              <a:t>，</a:t>
            </a:r>
            <a:r>
              <a:rPr sz="2300" spc="-140" dirty="0">
                <a:solidFill>
                  <a:srgbClr val="000000">
                    <a:alpha val="100000"/>
                  </a:srgbClr>
                </a:solidFill>
                <a:latin typeface="DengXian"/>
                <a:ea typeface="DengXian"/>
                <a:cs typeface="DengXian"/>
              </a:rPr>
              <a:t>   </a:t>
            </a:r>
            <a:r>
              <a:rPr sz="2300" spc="-140" dirty="0">
                <a:solidFill>
                  <a:srgbClr val="000000">
                    <a:alpha val="100000"/>
                  </a:srgbClr>
                </a:solidFill>
                <a:latin typeface="DengXian"/>
                <a:ea typeface="DengXian"/>
                <a:cs typeface="DengXian"/>
              </a:rPr>
              <a:t>数据预处</a:t>
            </a:r>
            <a:r>
              <a:rPr sz="2300" spc="-60" dirty="0">
                <a:solidFill>
                  <a:srgbClr val="000000">
                    <a:alpha val="100000"/>
                  </a:srgbClr>
                </a:solidFill>
                <a:latin typeface="DengXian"/>
                <a:ea typeface="DengXian"/>
                <a:cs typeface="DengXian"/>
              </a:rPr>
              <a:t>理</a:t>
            </a:r>
            <a:endParaRPr lang="DengXian" altLang="DengXian" sz="2300" dirty="0"/>
          </a:p>
          <a:p>
            <a:pPr marL="112382" algn="l" rtl="0" eaLnBrk="0">
              <a:lnSpc>
                <a:spcPts val="2880"/>
              </a:lnSpc>
              <a:tabLst/>
            </a:pPr>
            <a:r>
              <a:rPr sz="2300" spc="90" dirty="0">
                <a:solidFill>
                  <a:srgbClr val="000000">
                    <a:alpha val="100000"/>
                  </a:srgbClr>
                </a:solidFill>
                <a:latin typeface="DengXian"/>
                <a:ea typeface="DengXian"/>
                <a:cs typeface="DengXian"/>
              </a:rPr>
              <a:t>数据预处理又称属性值的规范化</a:t>
            </a:r>
            <a:r>
              <a:rPr sz="2300" spc="10" dirty="0">
                <a:solidFill>
                  <a:srgbClr val="000000">
                    <a:alpha val="100000"/>
                  </a:srgbClr>
                </a:solidFill>
                <a:latin typeface="DengXian"/>
                <a:ea typeface="DengXian"/>
                <a:cs typeface="DengXian"/>
              </a:rPr>
              <a:t>。</a:t>
            </a:r>
            <a:endParaRPr lang="DengXian" altLang="DengXian" sz="2300" dirty="0"/>
          </a:p>
          <a:p>
            <a:pPr marL="117258" algn="l" rtl="0" eaLnBrk="0">
              <a:lnSpc>
                <a:spcPts val="2887"/>
              </a:lnSpc>
              <a:tabLst/>
            </a:pPr>
            <a:r>
              <a:rPr sz="2300" b="1" spc="-160" dirty="0">
                <a:solidFill>
                  <a:srgbClr val="000000">
                    <a:alpha val="100000"/>
                  </a:srgbClr>
                </a:solidFill>
                <a:latin typeface="DengXian"/>
                <a:ea typeface="DengXian"/>
                <a:cs typeface="DengXian"/>
              </a:rPr>
              <a:t>1.</a:t>
            </a:r>
            <a:r>
              <a:rPr sz="2300" spc="-160" dirty="0">
                <a:solidFill>
                  <a:srgbClr val="000000">
                    <a:alpha val="100000"/>
                  </a:srgbClr>
                </a:solidFill>
                <a:latin typeface="DengXian"/>
                <a:ea typeface="DengXian"/>
                <a:cs typeface="DengXian"/>
              </a:rPr>
              <a:t>属性类型：</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效益性</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成本型</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区间型</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a:t>
            </a:r>
            <a:r>
              <a:rPr sz="2300" spc="-160" dirty="0">
                <a:solidFill>
                  <a:srgbClr val="000000">
                    <a:alpha val="100000"/>
                  </a:srgbClr>
                </a:solidFill>
                <a:latin typeface="DengXian"/>
                <a:ea typeface="DengXian"/>
                <a:cs typeface="DengXian"/>
              </a:rPr>
              <a:t>  </a:t>
            </a:r>
            <a:r>
              <a:rPr sz="2300" spc="-160" dirty="0">
                <a:solidFill>
                  <a:srgbClr val="000000">
                    <a:alpha val="100000"/>
                  </a:srgbClr>
                </a:solidFill>
                <a:latin typeface="DengXian"/>
                <a:ea typeface="DengXian"/>
                <a:cs typeface="DengXian"/>
              </a:rPr>
              <a:t>中</a:t>
            </a:r>
            <a:r>
              <a:rPr sz="2300" spc="-70" dirty="0">
                <a:solidFill>
                  <a:srgbClr val="000000">
                    <a:alpha val="100000"/>
                  </a:srgbClr>
                </a:solidFill>
                <a:latin typeface="DengXian"/>
                <a:ea typeface="DengXian"/>
                <a:cs typeface="DengXian"/>
              </a:rPr>
              <a:t>间</a:t>
            </a:r>
            <a:r>
              <a:rPr sz="2300" spc="0" dirty="0">
                <a:solidFill>
                  <a:srgbClr val="000000">
                    <a:alpha val="100000"/>
                  </a:srgbClr>
                </a:solidFill>
                <a:latin typeface="DengXian"/>
                <a:ea typeface="DengXian"/>
                <a:cs typeface="DengXian"/>
              </a:rPr>
              <a:t>型</a:t>
            </a:r>
            <a:endParaRPr lang="DengXian" altLang="DengXian" sz="2300" dirty="0"/>
          </a:p>
          <a:p>
            <a:pPr marL="109638" algn="l" rtl="0" eaLnBrk="0">
              <a:lnSpc>
                <a:spcPts val="2865"/>
              </a:lnSpc>
              <a:spcBef>
                <a:spcPts val="7"/>
              </a:spcBef>
              <a:tabLst/>
            </a:pPr>
            <a:r>
              <a:rPr sz="2300" b="1" spc="80" dirty="0">
                <a:solidFill>
                  <a:srgbClr val="000000">
                    <a:alpha val="100000"/>
                  </a:srgbClr>
                </a:solidFill>
                <a:latin typeface="DengXian"/>
                <a:ea typeface="DengXian"/>
                <a:cs typeface="DengXian"/>
              </a:rPr>
              <a:t>2.</a:t>
            </a:r>
            <a:r>
              <a:rPr sz="2300" spc="80" dirty="0">
                <a:solidFill>
                  <a:srgbClr val="000000">
                    <a:alpha val="100000"/>
                  </a:srgbClr>
                </a:solidFill>
                <a:latin typeface="DengXian"/>
                <a:ea typeface="DengXian"/>
                <a:cs typeface="DengXian"/>
              </a:rPr>
              <a:t>属性值的规范化作</a:t>
            </a:r>
            <a:r>
              <a:rPr sz="2300" spc="70" dirty="0">
                <a:solidFill>
                  <a:srgbClr val="000000">
                    <a:alpha val="100000"/>
                  </a:srgbClr>
                </a:solidFill>
                <a:latin typeface="DengXian"/>
                <a:ea typeface="DengXian"/>
                <a:cs typeface="DengXian"/>
              </a:rPr>
              <a:t>用</a:t>
            </a:r>
            <a:r>
              <a:rPr sz="2300" spc="0" dirty="0">
                <a:solidFill>
                  <a:srgbClr val="000000">
                    <a:alpha val="100000"/>
                  </a:srgbClr>
                </a:solidFill>
                <a:latin typeface="DengXian"/>
                <a:ea typeface="DengXian"/>
                <a:cs typeface="DengXian"/>
              </a:rPr>
              <a:t>：</a:t>
            </a:r>
            <a:endParaRPr lang="DengXian" altLang="DengXian" sz="2300" dirty="0"/>
          </a:p>
          <a:p>
            <a:pPr marL="111162" algn="l" rtl="0" eaLnBrk="0">
              <a:lnSpc>
                <a:spcPct val="103000"/>
              </a:lnSpc>
              <a:spcBef>
                <a:spcPts val="40"/>
              </a:spcBef>
              <a:tabLst/>
            </a:pPr>
            <a:r>
              <a:rPr sz="2300" spc="50" dirty="0">
                <a:solidFill>
                  <a:srgbClr val="000000">
                    <a:alpha val="100000"/>
                  </a:srgbClr>
                </a:solidFill>
                <a:latin typeface="DengXian"/>
                <a:ea typeface="DengXian"/>
                <a:cs typeface="DengXian"/>
              </a:rPr>
              <a:t>(1)指标正向化(一致化)：</a:t>
            </a:r>
            <a:r>
              <a:rPr sz="2300" spc="5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使得表中任一属性下性能越优的方案变</a:t>
            </a:r>
            <a:r>
              <a:rPr sz="2300" spc="30" dirty="0">
                <a:solidFill>
                  <a:srgbClr val="000000">
                    <a:alpha val="100000"/>
                  </a:srgbClr>
                </a:solidFill>
                <a:latin typeface="DengXian"/>
                <a:ea typeface="DengXian"/>
                <a:cs typeface="DengXian"/>
              </a:rPr>
              <a:t>换</a:t>
            </a:r>
            <a:r>
              <a:rPr sz="2300" spc="0" dirty="0">
                <a:solidFill>
                  <a:srgbClr val="000000">
                    <a:alpha val="100000"/>
                  </a:srgbClr>
                </a:solidFill>
                <a:latin typeface="DengXian"/>
                <a:ea typeface="DengXian"/>
                <a:cs typeface="DengXian"/>
              </a:rPr>
              <a:t>后的</a:t>
            </a:r>
            <a:r>
              <a:rPr sz="2300" spc="0" dirty="0">
                <a:solidFill>
                  <a:srgbClr val="000000">
                    <a:alpha val="100000"/>
                  </a:srgbClr>
                </a:solidFill>
                <a:latin typeface="DengXian"/>
                <a:ea typeface="DengXian"/>
                <a:cs typeface="DengXian"/>
              </a:rPr>
              <a:t> </a:t>
            </a:r>
            <a:r>
              <a:rPr sz="2300" spc="70" dirty="0">
                <a:solidFill>
                  <a:srgbClr val="000000">
                    <a:alpha val="100000"/>
                  </a:srgbClr>
                </a:solidFill>
                <a:latin typeface="DengXian"/>
                <a:ea typeface="DengXian"/>
                <a:cs typeface="DengXian"/>
              </a:rPr>
              <a:t>属性值越大</a:t>
            </a:r>
            <a:r>
              <a:rPr sz="2300" spc="20" dirty="0">
                <a:solidFill>
                  <a:srgbClr val="000000">
                    <a:alpha val="100000"/>
                  </a:srgbClr>
                </a:solidFill>
                <a:latin typeface="DengXian"/>
                <a:ea typeface="DengXian"/>
                <a:cs typeface="DengXian"/>
              </a:rPr>
              <a:t>。</a:t>
            </a:r>
            <a:endParaRPr lang="DengXian" altLang="DengXian" sz="2300" dirty="0"/>
          </a:p>
          <a:p>
            <a:pPr marL="111162" algn="l" rtl="0" eaLnBrk="0">
              <a:lnSpc>
                <a:spcPts val="2887"/>
              </a:lnSpc>
              <a:spcBef>
                <a:spcPts val="28"/>
              </a:spcBef>
              <a:tabLst/>
            </a:pPr>
            <a:r>
              <a:rPr sz="2300" spc="40" dirty="0">
                <a:solidFill>
                  <a:srgbClr val="000000">
                    <a:alpha val="100000"/>
                  </a:srgbClr>
                </a:solidFill>
                <a:latin typeface="DengXian"/>
                <a:ea typeface="DengXian"/>
                <a:cs typeface="DengXian"/>
              </a:rPr>
              <a:t>(2)无量纲化：</a:t>
            </a:r>
            <a:r>
              <a:rPr sz="2300" spc="4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排除量纲的选用对决策或评估结果</a:t>
            </a:r>
            <a:r>
              <a:rPr sz="2300" spc="30" dirty="0">
                <a:solidFill>
                  <a:srgbClr val="000000">
                    <a:alpha val="100000"/>
                  </a:srgbClr>
                </a:solidFill>
                <a:latin typeface="DengXian"/>
                <a:ea typeface="DengXian"/>
                <a:cs typeface="DengXian"/>
              </a:rPr>
              <a:t>的</a:t>
            </a:r>
            <a:r>
              <a:rPr sz="2300" spc="0" dirty="0">
                <a:solidFill>
                  <a:srgbClr val="000000">
                    <a:alpha val="100000"/>
                  </a:srgbClr>
                </a:solidFill>
                <a:latin typeface="DengXian"/>
                <a:ea typeface="DengXian"/>
                <a:cs typeface="DengXian"/>
              </a:rPr>
              <a:t>影响。</a:t>
            </a:r>
            <a:endParaRPr lang="DengXian" altLang="DengXian" sz="2300" dirty="0"/>
          </a:p>
          <a:p>
            <a:pPr marL="111162" algn="l" rtl="0" eaLnBrk="0">
              <a:lnSpc>
                <a:spcPts val="2887"/>
              </a:lnSpc>
              <a:tabLst/>
            </a:pPr>
            <a:r>
              <a:rPr sz="2300" spc="-10" dirty="0">
                <a:solidFill>
                  <a:srgbClr val="000000">
                    <a:alpha val="100000"/>
                  </a:srgbClr>
                </a:solidFill>
                <a:latin typeface="DengXian"/>
                <a:ea typeface="DengXian"/>
                <a:cs typeface="DengXian"/>
              </a:rPr>
              <a:t>(3)归一化：</a:t>
            </a:r>
            <a:r>
              <a:rPr sz="2300" spc="-10" dirty="0">
                <a:solidFill>
                  <a:srgbClr val="000000">
                    <a:alpha val="100000"/>
                  </a:srgbClr>
                </a:solidFill>
                <a:latin typeface="DengXian"/>
                <a:ea typeface="DengXian"/>
                <a:cs typeface="DengXian"/>
              </a:rPr>
              <a:t>   </a:t>
            </a:r>
            <a:r>
              <a:rPr sz="2300" spc="-10" dirty="0">
                <a:solidFill>
                  <a:srgbClr val="000000">
                    <a:alpha val="100000"/>
                  </a:srgbClr>
                </a:solidFill>
                <a:latin typeface="DengXian"/>
                <a:ea typeface="DengXian"/>
                <a:cs typeface="DengXian"/>
              </a:rPr>
              <a:t>把表</a:t>
            </a:r>
            <a:r>
              <a:rPr sz="2300" spc="0" dirty="0">
                <a:solidFill>
                  <a:srgbClr val="000000">
                    <a:alpha val="100000"/>
                  </a:srgbClr>
                </a:solidFill>
                <a:latin typeface="DengXian"/>
                <a:ea typeface="DengXian"/>
                <a:cs typeface="DengXian"/>
              </a:rPr>
              <a:t>中数值均变化到[0,1]区间上。</a:t>
            </a:r>
            <a:endParaRPr lang="DengXian" altLang="DengXian" sz="2300" dirty="0"/>
          </a:p>
        </p:txBody>
      </p:sp>
      <p:pic>
        <p:nvPicPr>
          <p:cNvPr id="491" name="picture 491"/>
          <p:cNvPicPr>
            <a:picLocks noChangeAspect="1"/>
          </p:cNvPicPr>
          <p:nvPr/>
        </p:nvPicPr>
        <p:blipFill>
          <a:blip r:embed="rId3"/>
          <a:stretch>
            <a:fillRect/>
          </a:stretch>
        </p:blipFill>
        <p:spPr>
          <a:xfrm rot="21600000">
            <a:off x="0" y="5804458"/>
            <a:ext cx="1919884" cy="1053541"/>
          </a:xfrm>
          <a:prstGeom prst="rect">
            <a:avLst/>
          </a:prstGeom>
        </p:spPr>
      </p:pic>
      <p:sp>
        <p:nvSpPr>
          <p:cNvPr id="492" name="textbox 492"/>
          <p:cNvSpPr/>
          <p:nvPr/>
        </p:nvSpPr>
        <p:spPr>
          <a:xfrm>
            <a:off x="1299870" y="3898747"/>
            <a:ext cx="5059679" cy="2216785"/>
          </a:xfrm>
          <a:prstGeom prst="rect">
            <a:avLst/>
          </a:prstGeom>
        </p:spPr>
        <p:txBody>
          <a:bodyPr vert="horz" wrap="square" lIns="0" tIns="0" rIns="0" bIns="0"/>
          <a:lstStyle/>
          <a:p>
            <a:pPr algn="l" rtl="0" eaLnBrk="0">
              <a:lnSpc>
                <a:spcPct val="83341"/>
              </a:lnSpc>
              <a:tabLst/>
            </a:pPr>
            <a:endParaRPr lang="Arial" altLang="Arial" sz="100" dirty="0"/>
          </a:p>
          <a:p>
            <a:pPr marL="16357" algn="l" rtl="0" eaLnBrk="0">
              <a:lnSpc>
                <a:spcPts val="2887"/>
              </a:lnSpc>
              <a:tabLst/>
            </a:pPr>
            <a:r>
              <a:rPr sz="2300" b="1" spc="-20" dirty="0">
                <a:solidFill>
                  <a:srgbClr val="000000">
                    <a:alpha val="100000"/>
                  </a:srgbClr>
                </a:solidFill>
                <a:latin typeface="DengXian"/>
                <a:ea typeface="DengXian"/>
                <a:cs typeface="DengXian"/>
              </a:rPr>
              <a:t>3.</a:t>
            </a:r>
            <a:r>
              <a:rPr sz="2300" spc="-20" dirty="0">
                <a:solidFill>
                  <a:srgbClr val="000000">
                    <a:alpha val="100000"/>
                  </a:srgbClr>
                </a:solidFill>
                <a:latin typeface="DengXian"/>
                <a:ea typeface="DengXian"/>
                <a:cs typeface="DengXian"/>
              </a:rPr>
              <a:t>常用的属性规范化</a:t>
            </a:r>
            <a:r>
              <a:rPr sz="2300" spc="0" dirty="0">
                <a:solidFill>
                  <a:srgbClr val="000000">
                    <a:alpha val="100000"/>
                  </a:srgbClr>
                </a:solidFill>
                <a:latin typeface="DengXian"/>
                <a:ea typeface="DengXian"/>
                <a:cs typeface="DengXian"/>
              </a:rPr>
              <a:t>方法有以下几种：</a:t>
            </a:r>
            <a:endParaRPr lang="DengXian" altLang="DengXian" sz="2300" dirty="0"/>
          </a:p>
          <a:p>
            <a:pPr marL="29159" algn="l" rtl="0" eaLnBrk="0">
              <a:lnSpc>
                <a:spcPts val="2880"/>
              </a:lnSpc>
              <a:tabLst/>
            </a:pPr>
            <a:r>
              <a:rPr sz="2300" spc="-170" dirty="0">
                <a:solidFill>
                  <a:srgbClr val="000000">
                    <a:alpha val="100000"/>
                  </a:srgbClr>
                </a:solidFill>
                <a:latin typeface="DengXian"/>
                <a:ea typeface="DengXian"/>
                <a:cs typeface="DengXian"/>
              </a:rPr>
              <a:t>1</a:t>
            </a:r>
            <a:r>
              <a:rPr sz="2300" spc="-170" dirty="0">
                <a:solidFill>
                  <a:srgbClr val="000000">
                    <a:alpha val="100000"/>
                  </a:srgbClr>
                </a:solidFill>
                <a:latin typeface="DengXian"/>
                <a:ea typeface="DengXian"/>
                <a:cs typeface="DengXian"/>
              </a:rPr>
              <a:t> </a:t>
            </a:r>
            <a:r>
              <a:rPr sz="2300" spc="-170" dirty="0">
                <a:solidFill>
                  <a:srgbClr val="000000">
                    <a:alpha val="100000"/>
                  </a:srgbClr>
                </a:solidFill>
                <a:latin typeface="DengXian"/>
                <a:ea typeface="DengXian"/>
                <a:cs typeface="DengXian"/>
              </a:rPr>
              <a:t>、</a:t>
            </a:r>
            <a:r>
              <a:rPr sz="2300" spc="-170" dirty="0">
                <a:solidFill>
                  <a:srgbClr val="000000">
                    <a:alpha val="100000"/>
                  </a:srgbClr>
                </a:solidFill>
                <a:latin typeface="DengXian"/>
                <a:ea typeface="DengXian"/>
                <a:cs typeface="DengXian"/>
              </a:rPr>
              <a:t>  </a:t>
            </a:r>
            <a:r>
              <a:rPr sz="2300" spc="-170" dirty="0">
                <a:solidFill>
                  <a:srgbClr val="000000">
                    <a:alpha val="100000"/>
                  </a:srgbClr>
                </a:solidFill>
                <a:latin typeface="DengXian"/>
                <a:ea typeface="DengXian"/>
                <a:cs typeface="DengXian"/>
              </a:rPr>
              <a:t>线性变</a:t>
            </a:r>
            <a:r>
              <a:rPr sz="2300" spc="-160" dirty="0">
                <a:solidFill>
                  <a:srgbClr val="000000">
                    <a:alpha val="100000"/>
                  </a:srgbClr>
                </a:solidFill>
                <a:latin typeface="DengXian"/>
                <a:ea typeface="DengXian"/>
                <a:cs typeface="DengXian"/>
              </a:rPr>
              <a:t>换</a:t>
            </a:r>
            <a:endParaRPr lang="DengXian" altLang="DengXian" sz="2300" dirty="0"/>
          </a:p>
          <a:p>
            <a:pPr marL="22453" algn="l" rtl="0" eaLnBrk="0">
              <a:lnSpc>
                <a:spcPts val="2880"/>
              </a:lnSpc>
              <a:tabLst/>
            </a:pPr>
            <a:r>
              <a:rPr sz="2300" spc="-150" dirty="0">
                <a:solidFill>
                  <a:srgbClr val="000000">
                    <a:alpha val="100000"/>
                  </a:srgbClr>
                </a:solidFill>
                <a:latin typeface="DengXian"/>
                <a:ea typeface="DengXian"/>
                <a:cs typeface="DengXian"/>
              </a:rPr>
              <a:t>2</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标准0</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-1变换</a:t>
            </a:r>
            <a:endParaRPr lang="DengXian" altLang="DengXian" sz="2300" dirty="0"/>
          </a:p>
          <a:p>
            <a:pPr marL="18796" algn="l" rtl="0" eaLnBrk="0">
              <a:lnSpc>
                <a:spcPts val="2887"/>
              </a:lnSpc>
              <a:tabLst/>
            </a:pPr>
            <a:r>
              <a:rPr sz="2300" spc="-80" dirty="0">
                <a:solidFill>
                  <a:srgbClr val="000000">
                    <a:alpha val="100000"/>
                  </a:srgbClr>
                </a:solidFill>
                <a:latin typeface="DengXian"/>
                <a:ea typeface="DengXian"/>
                <a:cs typeface="DengXian"/>
              </a:rPr>
              <a:t>3</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区间型属性的变换</a:t>
            </a:r>
            <a:endParaRPr lang="DengXian" altLang="DengXian" sz="2300" dirty="0"/>
          </a:p>
          <a:p>
            <a:pPr marL="12700" algn="l" rtl="0" eaLnBrk="0">
              <a:lnSpc>
                <a:spcPct val="89000"/>
              </a:lnSpc>
              <a:spcBef>
                <a:spcPts val="381"/>
              </a:spcBef>
              <a:tabLst/>
            </a:pPr>
            <a:r>
              <a:rPr sz="2300" spc="-130" dirty="0">
                <a:solidFill>
                  <a:srgbClr val="000000">
                    <a:alpha val="100000"/>
                  </a:srgbClr>
                </a:solidFill>
                <a:latin typeface="DengXian"/>
                <a:ea typeface="DengXian"/>
                <a:cs typeface="DengXian"/>
              </a:rPr>
              <a:t>4</a:t>
            </a:r>
            <a:r>
              <a:rPr sz="2300" spc="-130" dirty="0">
                <a:solidFill>
                  <a:srgbClr val="000000">
                    <a:alpha val="100000"/>
                  </a:srgbClr>
                </a:solidFill>
                <a:latin typeface="DengXian"/>
                <a:ea typeface="DengXian"/>
                <a:cs typeface="DengXian"/>
              </a:rPr>
              <a:t> </a:t>
            </a:r>
            <a:r>
              <a:rPr sz="2300" spc="-130" dirty="0">
                <a:solidFill>
                  <a:srgbClr val="000000">
                    <a:alpha val="100000"/>
                  </a:srgbClr>
                </a:solidFill>
                <a:latin typeface="DengXian"/>
                <a:ea typeface="DengXian"/>
                <a:cs typeface="DengXian"/>
              </a:rPr>
              <a:t>、</a:t>
            </a:r>
            <a:r>
              <a:rPr sz="2300" spc="-130" dirty="0">
                <a:solidFill>
                  <a:srgbClr val="000000">
                    <a:alpha val="100000"/>
                  </a:srgbClr>
                </a:solidFill>
                <a:latin typeface="DengXian"/>
                <a:ea typeface="DengXian"/>
                <a:cs typeface="DengXian"/>
              </a:rPr>
              <a:t>  </a:t>
            </a:r>
            <a:r>
              <a:rPr sz="2300" spc="-130" dirty="0">
                <a:solidFill>
                  <a:srgbClr val="000000">
                    <a:alpha val="100000"/>
                  </a:srgbClr>
                </a:solidFill>
                <a:latin typeface="DengXian"/>
                <a:ea typeface="DengXian"/>
                <a:cs typeface="DengXian"/>
              </a:rPr>
              <a:t>向量规范</a:t>
            </a:r>
            <a:r>
              <a:rPr sz="2300" spc="-120" dirty="0">
                <a:solidFill>
                  <a:srgbClr val="000000">
                    <a:alpha val="100000"/>
                  </a:srgbClr>
                </a:solidFill>
                <a:latin typeface="DengXian"/>
                <a:ea typeface="DengXian"/>
                <a:cs typeface="DengXian"/>
              </a:rPr>
              <a:t>化</a:t>
            </a:r>
            <a:endParaRPr lang="DengXian" altLang="DengXian" sz="2300" dirty="0"/>
          </a:p>
          <a:p>
            <a:pPr marL="23367" algn="l" rtl="0" eaLnBrk="0">
              <a:lnSpc>
                <a:spcPct val="89000"/>
              </a:lnSpc>
              <a:spcBef>
                <a:spcPts val="425"/>
              </a:spcBef>
              <a:tabLst/>
            </a:pPr>
            <a:r>
              <a:rPr sz="2300" spc="-140" dirty="0">
                <a:solidFill>
                  <a:srgbClr val="000000">
                    <a:alpha val="100000"/>
                  </a:srgbClr>
                </a:solidFill>
                <a:latin typeface="DengXian"/>
                <a:ea typeface="DengXian"/>
                <a:cs typeface="DengXian"/>
              </a:rPr>
              <a:t>5</a:t>
            </a:r>
            <a:r>
              <a:rPr sz="2300" spc="-140" dirty="0">
                <a:solidFill>
                  <a:srgbClr val="000000">
                    <a:alpha val="100000"/>
                  </a:srgbClr>
                </a:solidFill>
                <a:latin typeface="DengXian"/>
                <a:ea typeface="DengXian"/>
                <a:cs typeface="DengXian"/>
              </a:rPr>
              <a:t> </a:t>
            </a:r>
            <a:r>
              <a:rPr sz="2300" spc="-140" dirty="0">
                <a:solidFill>
                  <a:srgbClr val="000000">
                    <a:alpha val="100000"/>
                  </a:srgbClr>
                </a:solidFill>
                <a:latin typeface="DengXian"/>
                <a:ea typeface="DengXian"/>
                <a:cs typeface="DengXian"/>
              </a:rPr>
              <a:t>、</a:t>
            </a:r>
            <a:r>
              <a:rPr sz="2300" spc="-140" dirty="0">
                <a:solidFill>
                  <a:srgbClr val="000000">
                    <a:alpha val="100000"/>
                  </a:srgbClr>
                </a:solidFill>
                <a:latin typeface="DengXian"/>
                <a:ea typeface="DengXian"/>
                <a:cs typeface="DengXian"/>
              </a:rPr>
              <a:t>  </a:t>
            </a:r>
            <a:r>
              <a:rPr sz="2300" spc="-140" dirty="0">
                <a:solidFill>
                  <a:srgbClr val="000000">
                    <a:alpha val="100000"/>
                  </a:srgbClr>
                </a:solidFill>
                <a:latin typeface="DengXian"/>
                <a:ea typeface="DengXian"/>
                <a:cs typeface="DengXian"/>
              </a:rPr>
              <a:t>标准化处</a:t>
            </a:r>
            <a:r>
              <a:rPr sz="2300" spc="-120" dirty="0">
                <a:solidFill>
                  <a:srgbClr val="000000">
                    <a:alpha val="100000"/>
                  </a:srgbClr>
                </a:solidFill>
                <a:latin typeface="DengXian"/>
                <a:ea typeface="DengXian"/>
                <a:cs typeface="DengXian"/>
              </a:rPr>
              <a:t>理</a:t>
            </a:r>
            <a:endParaRPr lang="DengXian" altLang="DengXian" sz="2300" dirty="0"/>
          </a:p>
        </p:txBody>
      </p:sp>
      <p:pic>
        <p:nvPicPr>
          <p:cNvPr id="493" name="picture 493"/>
          <p:cNvPicPr>
            <a:picLocks noChangeAspect="1"/>
          </p:cNvPicPr>
          <p:nvPr/>
        </p:nvPicPr>
        <p:blipFill>
          <a:blip r:embed="rId4"/>
          <a:stretch>
            <a:fillRect/>
          </a:stretch>
        </p:blipFill>
        <p:spPr>
          <a:xfrm rot="21600000">
            <a:off x="6373367" y="4517135"/>
            <a:ext cx="5615940" cy="1685544"/>
          </a:xfrm>
          <a:prstGeom prst="rect">
            <a:avLst/>
          </a:prstGeom>
        </p:spPr>
      </p:pic>
      <p:pic>
        <p:nvPicPr>
          <p:cNvPr id="494" name="picture 494"/>
          <p:cNvPicPr>
            <a:picLocks noChangeAspect="1"/>
          </p:cNvPicPr>
          <p:nvPr/>
        </p:nvPicPr>
        <p:blipFill>
          <a:blip r:embed="rId5"/>
          <a:stretch>
            <a:fillRect/>
          </a:stretch>
        </p:blipFill>
        <p:spPr>
          <a:xfrm rot="21600000">
            <a:off x="11027664" y="158495"/>
            <a:ext cx="1042416" cy="944880"/>
          </a:xfrm>
          <a:prstGeom prst="rect">
            <a:avLst/>
          </a:prstGeom>
        </p:spPr>
      </p:pic>
      <p:sp>
        <p:nvSpPr>
          <p:cNvPr id="495" name="textbox 495"/>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textbox 49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497" name="picture 497"/>
          <p:cNvPicPr>
            <a:picLocks noChangeAspect="1"/>
          </p:cNvPicPr>
          <p:nvPr/>
        </p:nvPicPr>
        <p:blipFill>
          <a:blip r:embed="rId2"/>
          <a:stretch>
            <a:fillRect/>
          </a:stretch>
        </p:blipFill>
        <p:spPr>
          <a:xfrm rot="21600000">
            <a:off x="6388608" y="438911"/>
            <a:ext cx="4398263" cy="6175248"/>
          </a:xfrm>
          <a:prstGeom prst="rect">
            <a:avLst/>
          </a:prstGeom>
        </p:spPr>
      </p:pic>
      <p:sp>
        <p:nvSpPr>
          <p:cNvPr id="498" name="textbox 498"/>
          <p:cNvSpPr/>
          <p:nvPr/>
        </p:nvSpPr>
        <p:spPr>
          <a:xfrm>
            <a:off x="517652" y="395731"/>
            <a:ext cx="4694554" cy="3032125"/>
          </a:xfrm>
          <a:prstGeom prst="rect">
            <a:avLst/>
          </a:prstGeom>
        </p:spPr>
        <p:txBody>
          <a:bodyPr vert="horz" wrap="square" lIns="0" tIns="0" rIns="0" bIns="0"/>
          <a:lstStyle/>
          <a:p>
            <a:pPr algn="l" rtl="0" eaLnBrk="0">
              <a:lnSpc>
                <a:spcPct val="157000"/>
              </a:lnSpc>
              <a:tabLst/>
            </a:pPr>
            <a:endParaRPr lang="Arial" altLang="Arial" sz="1000" dirty="0"/>
          </a:p>
          <a:p>
            <a:pPr marL="451914" indent="334977" algn="l" rtl="0" eaLnBrk="0">
              <a:lnSpc>
                <a:spcPct val="159000"/>
              </a:lnSpc>
              <a:spcBef>
                <a:spcPts val="1"/>
              </a:spcBef>
              <a:tabLst>
                <a:tab pos="1047750" algn="l"/>
              </a:tabLst>
            </a:pPr>
            <a:r>
              <a:rPr sz="1700" spc="0" dirty="0">
                <a:solidFill>
                  <a:srgbClr val="000000">
                    <a:alpha val="100000"/>
                  </a:srgbClr>
                </a:solidFill>
                <a:latin typeface="Arial"/>
                <a:ea typeface="Arial"/>
                <a:cs typeface="Arial"/>
              </a:rPr>
              <a:t>	</a:t>
            </a:r>
            <a:r>
              <a:rPr sz="1700" spc="0" dirty="0">
                <a:solidFill>
                  <a:srgbClr val="000000">
                    <a:alpha val="100000"/>
                  </a:srgbClr>
                </a:solidFill>
                <a:latin typeface="Arial"/>
                <a:ea typeface="Arial"/>
                <a:cs typeface="Arial"/>
              </a:rPr>
              <a:t>TOPSIS</a:t>
            </a:r>
            <a:r>
              <a:rPr sz="1700" spc="250" dirty="0">
                <a:solidFill>
                  <a:srgbClr val="000000">
                    <a:alpha val="100000"/>
                  </a:srgbClr>
                </a:solidFill>
                <a:latin typeface="SimHei"/>
                <a:ea typeface="SimHei"/>
                <a:cs typeface="SimHei"/>
              </a:rPr>
              <a:t>实</a:t>
            </a:r>
            <a:r>
              <a:rPr sz="1700" spc="230" dirty="0">
                <a:solidFill>
                  <a:srgbClr val="000000">
                    <a:alpha val="100000"/>
                  </a:srgbClr>
                </a:solidFill>
                <a:latin typeface="SimHei"/>
                <a:ea typeface="SimHei"/>
                <a:cs typeface="SimHei"/>
              </a:rPr>
              <a:t>例</a:t>
            </a:r>
            <a:r>
              <a:rPr sz="1700" spc="0" dirty="0">
                <a:solidFill>
                  <a:srgbClr val="000000">
                    <a:alpha val="100000"/>
                  </a:srgbClr>
                </a:solidFill>
                <a:latin typeface="SimHei"/>
                <a:ea typeface="SimHei"/>
                <a:cs typeface="SimHei"/>
              </a:rPr>
              <a:t>                     </a:t>
            </a:r>
            <a:r>
              <a:rPr sz="2000" spc="-30" dirty="0">
                <a:solidFill>
                  <a:srgbClr val="000000">
                    <a:alpha val="100000"/>
                  </a:srgbClr>
                </a:solidFill>
                <a:latin typeface="DengXian"/>
                <a:ea typeface="DengXian"/>
                <a:cs typeface="DengXian"/>
              </a:rPr>
              <a:t>1.线性变</a:t>
            </a:r>
            <a:r>
              <a:rPr sz="2000" spc="0" dirty="0">
                <a:solidFill>
                  <a:srgbClr val="000000">
                    <a:alpha val="100000"/>
                  </a:srgbClr>
                </a:solidFill>
                <a:latin typeface="DengXian"/>
                <a:ea typeface="DengXian"/>
                <a:cs typeface="DengXian"/>
              </a:rPr>
              <a:t>换</a:t>
            </a:r>
            <a:endParaRPr lang="DengXian" altLang="DengXian" sz="2000" dirty="0"/>
          </a:p>
          <a:p>
            <a:pPr marL="503585" indent="-509" algn="l" rtl="0" eaLnBrk="0">
              <a:lnSpc>
                <a:spcPct val="114000"/>
              </a:lnSpc>
              <a:spcBef>
                <a:spcPts val="1475"/>
              </a:spcBef>
              <a:tabLst/>
            </a:pPr>
            <a:r>
              <a:rPr sz="2000" spc="60" dirty="0">
                <a:solidFill>
                  <a:srgbClr val="000000">
                    <a:alpha val="100000"/>
                  </a:srgbClr>
                </a:solidFill>
                <a:latin typeface="DengXian"/>
                <a:ea typeface="DengXian"/>
                <a:cs typeface="DengXian"/>
              </a:rPr>
              <a:t>原始的决策矩阵</a:t>
            </a:r>
            <a:r>
              <a:rPr sz="2000" spc="0" dirty="0">
                <a:solidFill>
                  <a:srgbClr val="000000">
                    <a:alpha val="100000"/>
                  </a:srgbClr>
                </a:solidFill>
                <a:latin typeface="DengXian"/>
                <a:ea typeface="DengXian"/>
                <a:cs typeface="DengXian"/>
              </a:rPr>
              <a:t>A</a:t>
            </a:r>
            <a:r>
              <a:rPr sz="2000" spc="60" dirty="0">
                <a:solidFill>
                  <a:srgbClr val="000000">
                    <a:alpha val="100000"/>
                  </a:srgbClr>
                </a:solidFill>
                <a:latin typeface="DengXian"/>
                <a:ea typeface="DengXian"/>
                <a:cs typeface="DengXian"/>
              </a:rPr>
              <a:t>=</a:t>
            </a:r>
            <a:r>
              <a:rPr sz="2000" spc="60" dirty="0">
                <a:solidFill>
                  <a:srgbClr val="000000">
                    <a:alpha val="100000"/>
                  </a:srgbClr>
                </a:solidFill>
                <a:latin typeface="DengXian"/>
                <a:ea typeface="DengXian"/>
                <a:cs typeface="DengXian"/>
              </a:rPr>
              <a:t> </a:t>
            </a:r>
            <a:r>
              <a:rPr sz="3000" spc="0" dirty="0" baseline="-8681">
                <a:solidFill>
                  <a:srgbClr val="000000">
                    <a:alpha val="100000"/>
                  </a:srgbClr>
                </a:solidFill>
                <a:latin typeface="Cambria Math"/>
                <a:ea typeface="Cambria Math"/>
                <a:cs typeface="Cambria Math"/>
              </a:rPr>
              <a:t>a</a:t>
            </a:r>
            <a:r>
              <a:rPr sz="2200" spc="0" dirty="0" baseline="-11838">
                <a:solidFill>
                  <a:srgbClr val="000000">
                    <a:alpha val="100000"/>
                  </a:srgbClr>
                </a:solidFill>
                <a:latin typeface="Cambria Math"/>
                <a:ea typeface="Cambria Math"/>
                <a:cs typeface="Cambria Math"/>
              </a:rPr>
              <a:t>ij</a:t>
            </a:r>
            <a:r>
              <a:rPr sz="1400" spc="60" dirty="0">
                <a:solidFill>
                  <a:srgbClr val="000000">
                    <a:alpha val="100000"/>
                  </a:srgbClr>
                </a:solidFill>
                <a:latin typeface="Cambria Math"/>
                <a:ea typeface="Cambria Math"/>
                <a:cs typeface="Cambria Math"/>
              </a:rPr>
              <a:t>   </a:t>
            </a:r>
            <a:r>
              <a:rPr sz="2200" spc="0" dirty="0" baseline="-14205">
                <a:solidFill>
                  <a:srgbClr val="000000">
                    <a:alpha val="100000"/>
                  </a:srgbClr>
                </a:solidFill>
                <a:latin typeface="Cambria Math"/>
                <a:ea typeface="Cambria Math"/>
                <a:cs typeface="Cambria Math"/>
              </a:rPr>
              <a:t>m</a:t>
            </a:r>
            <a:r>
              <a:rPr sz="2200" spc="60" dirty="0" baseline="-14205">
                <a:solidFill>
                  <a:srgbClr val="000000">
                    <a:alpha val="100000"/>
                  </a:srgbClr>
                </a:solidFill>
                <a:latin typeface="Cambria Math"/>
                <a:ea typeface="Cambria Math"/>
                <a:cs typeface="Cambria Math"/>
              </a:rPr>
              <a:t>×</a:t>
            </a:r>
            <a:r>
              <a:rPr sz="2200" spc="0" dirty="0" baseline="-14205">
                <a:solidFill>
                  <a:srgbClr val="000000">
                    <a:alpha val="100000"/>
                  </a:srgbClr>
                </a:solidFill>
                <a:latin typeface="Cambria Math"/>
                <a:ea typeface="Cambria Math"/>
                <a:cs typeface="Cambria Math"/>
              </a:rPr>
              <a:t>n</a:t>
            </a:r>
            <a:r>
              <a:rPr sz="3000" spc="60" dirty="0" baseline="-10417">
                <a:solidFill>
                  <a:srgbClr val="000000">
                    <a:alpha val="100000"/>
                  </a:srgbClr>
                </a:solidFill>
                <a:latin typeface="Cambria Math"/>
                <a:ea typeface="Cambria Math"/>
                <a:cs typeface="Cambria Math"/>
              </a:rPr>
              <a:t>,</a:t>
            </a:r>
            <a:r>
              <a:rPr sz="1900" spc="60" dirty="0">
                <a:solidFill>
                  <a:srgbClr val="000000">
                    <a:alpha val="100000"/>
                  </a:srgbClr>
                </a:solidFill>
                <a:latin typeface="Cambria Math"/>
                <a:ea typeface="Cambria Math"/>
                <a:cs typeface="Cambria Math"/>
              </a:rPr>
              <a:t> </a:t>
            </a:r>
            <a:r>
              <a:rPr sz="2000" spc="60" dirty="0">
                <a:solidFill>
                  <a:srgbClr val="000000">
                    <a:alpha val="100000"/>
                  </a:srgbClr>
                </a:solidFill>
                <a:latin typeface="DengXian"/>
                <a:ea typeface="DengXian"/>
                <a:cs typeface="DengXian"/>
              </a:rPr>
              <a:t>变换</a:t>
            </a:r>
            <a:r>
              <a:rPr sz="2000" spc="50" dirty="0">
                <a:solidFill>
                  <a:srgbClr val="000000">
                    <a:alpha val="100000"/>
                  </a:srgbClr>
                </a:solidFill>
                <a:latin typeface="DengXian"/>
                <a:ea typeface="DengXian"/>
                <a:cs typeface="DengXian"/>
              </a:rPr>
              <a:t>后</a:t>
            </a:r>
            <a:r>
              <a:rPr sz="2000" spc="0" dirty="0">
                <a:solidFill>
                  <a:srgbClr val="000000">
                    <a:alpha val="100000"/>
                  </a:srgbClr>
                </a:solidFill>
                <a:latin typeface="DengXian"/>
                <a:ea typeface="DengXian"/>
                <a:cs typeface="DengXian"/>
              </a:rPr>
              <a:t>的</a:t>
            </a:r>
            <a:r>
              <a:rPr sz="2000" spc="0" dirty="0">
                <a:solidFill>
                  <a:srgbClr val="000000">
                    <a:alpha val="100000"/>
                  </a:srgbClr>
                </a:solidFill>
                <a:latin typeface="DengXian"/>
                <a:ea typeface="DengXian"/>
                <a:cs typeface="DengXian"/>
              </a:rPr>
              <a:t> </a:t>
            </a:r>
            <a:r>
              <a:rPr sz="2000" spc="70" dirty="0">
                <a:solidFill>
                  <a:srgbClr val="000000">
                    <a:alpha val="100000"/>
                  </a:srgbClr>
                </a:solidFill>
                <a:latin typeface="DengXian"/>
                <a:ea typeface="DengXian"/>
                <a:cs typeface="DengXian"/>
              </a:rPr>
              <a:t>决策矩阵记为</a:t>
            </a:r>
            <a:r>
              <a:rPr sz="2000" spc="0" dirty="0">
                <a:solidFill>
                  <a:srgbClr val="000000">
                    <a:alpha val="100000"/>
                  </a:srgbClr>
                </a:solidFill>
                <a:latin typeface="DengXian"/>
                <a:ea typeface="DengXian"/>
                <a:cs typeface="DengXian"/>
              </a:rPr>
              <a:t>B</a:t>
            </a:r>
            <a:r>
              <a:rPr sz="2000" spc="70" dirty="0">
                <a:solidFill>
                  <a:srgbClr val="000000">
                    <a:alpha val="100000"/>
                  </a:srgbClr>
                </a:solidFill>
                <a:latin typeface="DengXian"/>
                <a:ea typeface="DengXian"/>
                <a:cs typeface="DengXian"/>
              </a:rPr>
              <a:t>=</a:t>
            </a:r>
            <a:r>
              <a:rPr sz="2000" spc="70" dirty="0">
                <a:solidFill>
                  <a:srgbClr val="000000">
                    <a:alpha val="100000"/>
                  </a:srgbClr>
                </a:solidFill>
                <a:latin typeface="DengXian"/>
                <a:ea typeface="DengXian"/>
                <a:cs typeface="DengXian"/>
              </a:rPr>
              <a:t> </a:t>
            </a:r>
            <a:r>
              <a:rPr sz="2000" spc="0" dirty="0">
                <a:solidFill>
                  <a:srgbClr val="000000">
                    <a:alpha val="100000"/>
                  </a:srgbClr>
                </a:solidFill>
                <a:latin typeface="Cambria Math"/>
                <a:ea typeface="Cambria Math"/>
                <a:cs typeface="Cambria Math"/>
              </a:rPr>
              <a:t>b</a:t>
            </a:r>
            <a:r>
              <a:rPr sz="2200" spc="0" dirty="0" baseline="-16573">
                <a:solidFill>
                  <a:srgbClr val="000000">
                    <a:alpha val="100000"/>
                  </a:srgbClr>
                </a:solidFill>
                <a:latin typeface="Cambria Math"/>
                <a:ea typeface="Cambria Math"/>
                <a:cs typeface="Cambria Math"/>
              </a:rPr>
              <a:t>ij</a:t>
            </a:r>
            <a:r>
              <a:rPr sz="1400" spc="70" dirty="0">
                <a:solidFill>
                  <a:srgbClr val="000000">
                    <a:alpha val="100000"/>
                  </a:srgbClr>
                </a:solidFill>
                <a:latin typeface="Cambria Math"/>
                <a:ea typeface="Cambria Math"/>
                <a:cs typeface="Cambria Math"/>
              </a:rPr>
              <a:t>   </a:t>
            </a:r>
            <a:r>
              <a:rPr sz="2200" spc="0" dirty="0" baseline="-16573">
                <a:solidFill>
                  <a:srgbClr val="000000">
                    <a:alpha val="100000"/>
                  </a:srgbClr>
                </a:solidFill>
                <a:latin typeface="Cambria Math"/>
                <a:ea typeface="Cambria Math"/>
                <a:cs typeface="Cambria Math"/>
              </a:rPr>
              <a:t>m</a:t>
            </a:r>
            <a:r>
              <a:rPr sz="2200" spc="70" dirty="0" baseline="-16573">
                <a:solidFill>
                  <a:srgbClr val="000000">
                    <a:alpha val="100000"/>
                  </a:srgbClr>
                </a:solidFill>
                <a:latin typeface="Cambria Math"/>
                <a:ea typeface="Cambria Math"/>
                <a:cs typeface="Cambria Math"/>
              </a:rPr>
              <a:t>×</a:t>
            </a:r>
            <a:r>
              <a:rPr sz="2200" spc="0" dirty="0" baseline="-16573">
                <a:solidFill>
                  <a:srgbClr val="000000">
                    <a:alpha val="100000"/>
                  </a:srgbClr>
                </a:solidFill>
                <a:latin typeface="Cambria Math"/>
                <a:ea typeface="Cambria Math"/>
                <a:cs typeface="Cambria Math"/>
              </a:rPr>
              <a:t>n</a:t>
            </a:r>
            <a:r>
              <a:rPr sz="1400" spc="70" dirty="0">
                <a:solidFill>
                  <a:srgbClr val="000000">
                    <a:alpha val="100000"/>
                  </a:srgbClr>
                </a:solidFill>
                <a:latin typeface="Cambria Math"/>
                <a:ea typeface="Cambria Math"/>
                <a:cs typeface="Cambria Math"/>
              </a:rPr>
              <a:t> </a:t>
            </a:r>
            <a:r>
              <a:rPr sz="2000" spc="70" dirty="0">
                <a:solidFill>
                  <a:srgbClr val="000000">
                    <a:alpha val="100000"/>
                  </a:srgbClr>
                </a:solidFill>
                <a:latin typeface="SimSun"/>
                <a:ea typeface="SimSun"/>
                <a:cs typeface="SimSun"/>
              </a:rPr>
              <a:t>。</a:t>
            </a:r>
            <a:r>
              <a:rPr sz="2000" spc="70" dirty="0">
                <a:solidFill>
                  <a:srgbClr val="000000">
                    <a:alpha val="100000"/>
                  </a:srgbClr>
                </a:solidFill>
                <a:latin typeface="DengXian"/>
                <a:ea typeface="DengXian"/>
                <a:cs typeface="DengXian"/>
              </a:rPr>
              <a:t>设</a:t>
            </a:r>
            <a:r>
              <a:rPr sz="2000" spc="0" dirty="0">
                <a:solidFill>
                  <a:srgbClr val="000000">
                    <a:alpha val="100000"/>
                  </a:srgbClr>
                </a:solidFill>
                <a:latin typeface="Cambria Math"/>
                <a:ea typeface="Cambria Math"/>
                <a:cs typeface="Cambria Math"/>
              </a:rPr>
              <a:t>a</a:t>
            </a:r>
            <a:r>
              <a:rPr sz="2000" spc="70" dirty="0">
                <a:solidFill>
                  <a:srgbClr val="000000">
                    <a:alpha val="100000"/>
                  </a:srgbClr>
                </a:solidFill>
                <a:latin typeface="Cambria Math"/>
                <a:ea typeface="Cambria Math"/>
                <a:cs typeface="Cambria Math"/>
              </a:rPr>
              <a:t>   </a:t>
            </a:r>
            <a:r>
              <a:rPr sz="2200" spc="0" dirty="0" baseline="40250">
                <a:solidFill>
                  <a:srgbClr val="000000">
                    <a:alpha val="100000"/>
                  </a:srgbClr>
                </a:solidFill>
                <a:latin typeface="Cambria Math"/>
                <a:ea typeface="Cambria Math"/>
                <a:cs typeface="Cambria Math"/>
              </a:rPr>
              <a:t>ax</a:t>
            </a:r>
            <a:r>
              <a:rPr sz="2000" spc="10" dirty="0">
                <a:solidFill>
                  <a:srgbClr val="000000">
                    <a:alpha val="100000"/>
                  </a:srgbClr>
                </a:solidFill>
                <a:latin typeface="DengXian"/>
                <a:ea typeface="DengXian"/>
                <a:cs typeface="DengXian"/>
              </a:rPr>
              <a:t>是</a:t>
            </a:r>
            <a:r>
              <a:rPr sz="2000" spc="0" dirty="0">
                <a:solidFill>
                  <a:srgbClr val="000000">
                    <a:alpha val="100000"/>
                  </a:srgbClr>
                </a:solidFill>
                <a:latin typeface="DengXian"/>
                <a:ea typeface="DengXian"/>
                <a:cs typeface="DengXian"/>
              </a:rPr>
              <a:t> </a:t>
            </a:r>
            <a:r>
              <a:rPr sz="2000" spc="-50" dirty="0">
                <a:solidFill>
                  <a:srgbClr val="000000">
                    <a:alpha val="100000"/>
                  </a:srgbClr>
                </a:solidFill>
                <a:latin typeface="DengXian"/>
                <a:ea typeface="DengXian"/>
                <a:cs typeface="DengXian"/>
              </a:rPr>
              <a:t>决策矩阵第j列中的最大值，</a:t>
            </a:r>
            <a:r>
              <a:rPr sz="2000" spc="-50" dirty="0">
                <a:solidFill>
                  <a:srgbClr val="000000">
                    <a:alpha val="100000"/>
                  </a:srgbClr>
                </a:solidFill>
                <a:latin typeface="DengXian"/>
                <a:ea typeface="DengXian"/>
                <a:cs typeface="DengXian"/>
              </a:rPr>
              <a:t>    </a:t>
            </a:r>
            <a:r>
              <a:rPr sz="2000" spc="-50" dirty="0">
                <a:solidFill>
                  <a:srgbClr val="000000">
                    <a:alpha val="100000"/>
                  </a:srgbClr>
                </a:solidFill>
                <a:latin typeface="Cambria Math"/>
                <a:ea typeface="Cambria Math"/>
                <a:cs typeface="Cambria Math"/>
              </a:rPr>
              <a:t>a</a:t>
            </a:r>
            <a:r>
              <a:rPr sz="2000" spc="-50" dirty="0">
                <a:solidFill>
                  <a:srgbClr val="000000">
                    <a:alpha val="100000"/>
                  </a:srgbClr>
                </a:solidFill>
                <a:latin typeface="Cambria Math"/>
                <a:ea typeface="Cambria Math"/>
                <a:cs typeface="Cambria Math"/>
              </a:rPr>
              <a:t>   </a:t>
            </a:r>
            <a:r>
              <a:rPr sz="2200" spc="-50" dirty="0" baseline="37882">
                <a:solidFill>
                  <a:srgbClr val="000000">
                    <a:alpha val="100000"/>
                  </a:srgbClr>
                </a:solidFill>
                <a:latin typeface="Cambria Math"/>
                <a:ea typeface="Cambria Math"/>
                <a:cs typeface="Cambria Math"/>
              </a:rPr>
              <a:t>i</a:t>
            </a:r>
            <a:r>
              <a:rPr sz="2200" spc="-40" dirty="0" baseline="37882">
                <a:solidFill>
                  <a:srgbClr val="000000">
                    <a:alpha val="100000"/>
                  </a:srgbClr>
                </a:solidFill>
                <a:latin typeface="Cambria Math"/>
                <a:ea typeface="Cambria Math"/>
                <a:cs typeface="Cambria Math"/>
              </a:rPr>
              <a:t>n</a:t>
            </a:r>
            <a:r>
              <a:rPr sz="2000" spc="-50" dirty="0">
                <a:solidFill>
                  <a:srgbClr val="000000">
                    <a:alpha val="100000"/>
                  </a:srgbClr>
                </a:solidFill>
                <a:latin typeface="DengXian"/>
                <a:ea typeface="DengXian"/>
                <a:cs typeface="DengXian"/>
              </a:rPr>
              <a:t>是决</a:t>
            </a:r>
            <a:r>
              <a:rPr sz="2000" spc="0" dirty="0">
                <a:solidFill>
                  <a:srgbClr val="000000">
                    <a:alpha val="100000"/>
                  </a:srgbClr>
                </a:solidFill>
                <a:latin typeface="DengXian"/>
                <a:ea typeface="DengXian"/>
                <a:cs typeface="DengXian"/>
              </a:rPr>
              <a:t> </a:t>
            </a:r>
            <a:r>
              <a:rPr sz="2000" spc="-10" dirty="0">
                <a:solidFill>
                  <a:srgbClr val="000000">
                    <a:alpha val="100000"/>
                  </a:srgbClr>
                </a:solidFill>
                <a:latin typeface="DengXian"/>
                <a:ea typeface="DengXian"/>
                <a:cs typeface="DengXian"/>
              </a:rPr>
              <a:t>策矩阵第</a:t>
            </a:r>
            <a:r>
              <a:rPr sz="2000" spc="0" dirty="0">
                <a:solidFill>
                  <a:srgbClr val="000000">
                    <a:alpha val="100000"/>
                  </a:srgbClr>
                </a:solidFill>
                <a:latin typeface="DengXian"/>
                <a:ea typeface="DengXian"/>
                <a:cs typeface="DengXian"/>
              </a:rPr>
              <a:t>j</a:t>
            </a:r>
            <a:r>
              <a:rPr sz="2000" spc="-10" dirty="0">
                <a:solidFill>
                  <a:srgbClr val="000000">
                    <a:alpha val="100000"/>
                  </a:srgbClr>
                </a:solidFill>
                <a:latin typeface="DengXian"/>
                <a:ea typeface="DengXian"/>
                <a:cs typeface="DengXian"/>
              </a:rPr>
              <a:t>列中的最小值</a:t>
            </a:r>
            <a:r>
              <a:rPr sz="2000" spc="0" dirty="0">
                <a:solidFill>
                  <a:srgbClr val="000000">
                    <a:alpha val="100000"/>
                  </a:srgbClr>
                </a:solidFill>
                <a:latin typeface="DengXian"/>
                <a:ea typeface="DengXian"/>
                <a:cs typeface="DengXian"/>
              </a:rPr>
              <a:t>。</a:t>
            </a:r>
            <a:endParaRPr lang="DengXian" altLang="DengXian" sz="2000" dirty="0"/>
          </a:p>
          <a:p>
            <a:pPr marL="517335" algn="l" rtl="0" eaLnBrk="0">
              <a:lnSpc>
                <a:spcPts val="2409"/>
              </a:lnSpc>
              <a:tabLst/>
            </a:pPr>
            <a:r>
              <a:rPr sz="1900" spc="60" dirty="0">
                <a:solidFill>
                  <a:srgbClr val="000000">
                    <a:alpha val="100000"/>
                  </a:srgbClr>
                </a:solidFill>
                <a:latin typeface="DengXian"/>
                <a:ea typeface="DengXian"/>
                <a:cs typeface="DengXian"/>
              </a:rPr>
              <a:t>即右侧(2)线性变换法</a:t>
            </a:r>
            <a:r>
              <a:rPr sz="1900" spc="50" dirty="0">
                <a:solidFill>
                  <a:srgbClr val="000000">
                    <a:alpha val="100000"/>
                  </a:srgbClr>
                </a:solidFill>
                <a:latin typeface="DengXian"/>
                <a:ea typeface="DengXian"/>
                <a:cs typeface="DengXian"/>
              </a:rPr>
              <a:t>。</a:t>
            </a:r>
            <a:endParaRPr lang="DengXian" altLang="DengXian" sz="1900" dirty="0"/>
          </a:p>
        </p:txBody>
      </p:sp>
      <p:sp>
        <p:nvSpPr>
          <p:cNvPr id="499" name="textbox 499"/>
          <p:cNvSpPr/>
          <p:nvPr/>
        </p:nvSpPr>
        <p:spPr>
          <a:xfrm>
            <a:off x="4314494" y="2646511"/>
            <a:ext cx="109854" cy="194310"/>
          </a:xfrm>
          <a:prstGeom prst="rect">
            <a:avLst/>
          </a:prstGeom>
        </p:spPr>
        <p:txBody>
          <a:bodyPr vert="horz" wrap="square" lIns="0" tIns="0" rIns="0" bIns="0"/>
          <a:lstStyle/>
          <a:p>
            <a:pPr algn="l" rtl="0" eaLnBrk="0">
              <a:lnSpc>
                <a:spcPct val="84398"/>
              </a:lnSpc>
              <a:tabLst/>
            </a:pPr>
            <a:endParaRPr lang="Arial" altLang="Arial" sz="100" dirty="0"/>
          </a:p>
          <a:p>
            <a:pPr marL="12700" algn="l" rtl="0" eaLnBrk="0">
              <a:lnSpc>
                <a:spcPct val="79000"/>
              </a:lnSpc>
              <a:tabLst/>
            </a:pPr>
            <a:r>
              <a:rPr sz="1400" spc="290" dirty="0">
                <a:solidFill>
                  <a:srgbClr val="000000">
                    <a:alpha val="100000"/>
                  </a:srgbClr>
                </a:solidFill>
                <a:latin typeface="Cambria Math"/>
                <a:ea typeface="Cambria Math"/>
                <a:cs typeface="Cambria Math"/>
              </a:rPr>
              <a:t>j</a:t>
            </a:r>
            <a:endParaRPr lang="Cambria Math" altLang="Cambria Math" sz="1400" dirty="0"/>
          </a:p>
        </p:txBody>
      </p:sp>
      <p:sp>
        <p:nvSpPr>
          <p:cNvPr id="500" name="textbox 500"/>
          <p:cNvSpPr/>
          <p:nvPr/>
        </p:nvSpPr>
        <p:spPr>
          <a:xfrm>
            <a:off x="4416055" y="2515977"/>
            <a:ext cx="194310" cy="16319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1080"/>
              </a:lnSpc>
              <a:tabLst/>
            </a:pPr>
            <a:r>
              <a:rPr sz="1400" spc="160" dirty="0">
                <a:solidFill>
                  <a:srgbClr val="000000">
                    <a:alpha val="100000"/>
                  </a:srgbClr>
                </a:solidFill>
                <a:latin typeface="Cambria Math"/>
                <a:ea typeface="Cambria Math"/>
                <a:cs typeface="Cambria Math"/>
              </a:rPr>
              <a:t>m</a:t>
            </a:r>
            <a:endParaRPr lang="Cambria Math" altLang="Cambria Math" sz="1400" dirty="0"/>
          </a:p>
        </p:txBody>
      </p:sp>
      <p:sp>
        <p:nvSpPr>
          <p:cNvPr id="501" name="textbox 501"/>
          <p:cNvSpPr/>
          <p:nvPr/>
        </p:nvSpPr>
        <p:spPr>
          <a:xfrm>
            <a:off x="4424350" y="2260758"/>
            <a:ext cx="109854" cy="194310"/>
          </a:xfrm>
          <a:prstGeom prst="rect">
            <a:avLst/>
          </a:prstGeom>
        </p:spPr>
        <p:txBody>
          <a:bodyPr vert="horz" wrap="square" lIns="0" tIns="0" rIns="0" bIns="0"/>
          <a:lstStyle/>
          <a:p>
            <a:pPr algn="l" rtl="0" eaLnBrk="0">
              <a:lnSpc>
                <a:spcPct val="84395"/>
              </a:lnSpc>
              <a:tabLst/>
            </a:pPr>
            <a:endParaRPr lang="Arial" altLang="Arial" sz="100" dirty="0"/>
          </a:p>
          <a:p>
            <a:pPr marL="12700" algn="l" rtl="0" eaLnBrk="0">
              <a:lnSpc>
                <a:spcPct val="79000"/>
              </a:lnSpc>
              <a:tabLst/>
            </a:pPr>
            <a:r>
              <a:rPr sz="1400" spc="290" dirty="0">
                <a:solidFill>
                  <a:srgbClr val="000000">
                    <a:alpha val="100000"/>
                  </a:srgbClr>
                </a:solidFill>
                <a:latin typeface="Cambria Math"/>
                <a:ea typeface="Cambria Math"/>
                <a:cs typeface="Cambria Math"/>
              </a:rPr>
              <a:t>j</a:t>
            </a:r>
            <a:endParaRPr lang="Cambria Math" altLang="Cambria Math" sz="1400" dirty="0"/>
          </a:p>
        </p:txBody>
      </p:sp>
      <p:sp>
        <p:nvSpPr>
          <p:cNvPr id="502" name="textbox 502"/>
          <p:cNvSpPr/>
          <p:nvPr/>
        </p:nvSpPr>
        <p:spPr>
          <a:xfrm>
            <a:off x="4470100" y="2130223"/>
            <a:ext cx="194310" cy="16319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1080"/>
              </a:lnSpc>
              <a:tabLst/>
            </a:pPr>
            <a:r>
              <a:rPr sz="1400" spc="160" dirty="0">
                <a:solidFill>
                  <a:srgbClr val="000000">
                    <a:alpha val="100000"/>
                  </a:srgbClr>
                </a:solidFill>
                <a:latin typeface="Cambria Math"/>
                <a:ea typeface="Cambria Math"/>
                <a:cs typeface="Cambria Math"/>
              </a:rPr>
              <a:t>m</a:t>
            </a:r>
            <a:endParaRPr lang="Cambria Math" altLang="Cambria Math" sz="1400" dirty="0"/>
          </a:p>
        </p:txBody>
      </p:sp>
      <p:pic>
        <p:nvPicPr>
          <p:cNvPr id="503" name="picture 503"/>
          <p:cNvPicPr>
            <a:picLocks noChangeAspect="1"/>
          </p:cNvPicPr>
          <p:nvPr/>
        </p:nvPicPr>
        <p:blipFill>
          <a:blip r:embed="rId3"/>
          <a:stretch>
            <a:fillRect/>
          </a:stretch>
        </p:blipFill>
        <p:spPr>
          <a:xfrm rot="21600000">
            <a:off x="530352" y="408431"/>
            <a:ext cx="774191" cy="690372"/>
          </a:xfrm>
          <a:prstGeom prst="rect">
            <a:avLst/>
          </a:prstGeom>
        </p:spPr>
      </p:pic>
      <p:pic>
        <p:nvPicPr>
          <p:cNvPr id="504" name="picture 504"/>
          <p:cNvPicPr>
            <a:picLocks noChangeAspect="1"/>
          </p:cNvPicPr>
          <p:nvPr/>
        </p:nvPicPr>
        <p:blipFill>
          <a:blip r:embed="rId4"/>
          <a:stretch>
            <a:fillRect/>
          </a:stretch>
        </p:blipFill>
        <p:spPr>
          <a:xfrm rot="21600000">
            <a:off x="0" y="5804458"/>
            <a:ext cx="1919884" cy="1053541"/>
          </a:xfrm>
          <a:prstGeom prst="rect">
            <a:avLst/>
          </a:prstGeom>
        </p:spPr>
      </p:pic>
      <p:pic>
        <p:nvPicPr>
          <p:cNvPr id="505" name="picture 505"/>
          <p:cNvPicPr>
            <a:picLocks noChangeAspect="1"/>
          </p:cNvPicPr>
          <p:nvPr/>
        </p:nvPicPr>
        <p:blipFill>
          <a:blip r:embed="rId5"/>
          <a:stretch>
            <a:fillRect/>
          </a:stretch>
        </p:blipFill>
        <p:spPr>
          <a:xfrm rot="21600000">
            <a:off x="11027664" y="158495"/>
            <a:ext cx="1042416" cy="9448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box 50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507" name="picture 507"/>
          <p:cNvPicPr>
            <a:picLocks noChangeAspect="1"/>
          </p:cNvPicPr>
          <p:nvPr/>
        </p:nvPicPr>
        <p:blipFill>
          <a:blip r:embed="rId2"/>
          <a:stretch>
            <a:fillRect/>
          </a:stretch>
        </p:blipFill>
        <p:spPr>
          <a:xfrm rot="21600000">
            <a:off x="6388608" y="438911"/>
            <a:ext cx="4398263" cy="6175248"/>
          </a:xfrm>
          <a:prstGeom prst="rect">
            <a:avLst/>
          </a:prstGeom>
        </p:spPr>
      </p:pic>
      <p:sp>
        <p:nvSpPr>
          <p:cNvPr id="508" name="textbox 508"/>
          <p:cNvSpPr/>
          <p:nvPr/>
        </p:nvSpPr>
        <p:spPr>
          <a:xfrm>
            <a:off x="517652" y="395731"/>
            <a:ext cx="3041014" cy="1667510"/>
          </a:xfrm>
          <a:prstGeom prst="rect">
            <a:avLst/>
          </a:prstGeom>
        </p:spPr>
        <p:txBody>
          <a:bodyPr vert="horz" wrap="square" lIns="0" tIns="0" rIns="0" bIns="0"/>
          <a:lstStyle/>
          <a:p>
            <a:pPr algn="l" rtl="0" eaLnBrk="0">
              <a:lnSpc>
                <a:spcPct val="157000"/>
              </a:lnSpc>
              <a:tabLst/>
            </a:pPr>
            <a:endParaRPr lang="Arial" altLang="Arial" sz="1000" dirty="0"/>
          </a:p>
          <a:p>
            <a:pPr marL="446312" indent="340579" algn="l" rtl="0" eaLnBrk="0">
              <a:lnSpc>
                <a:spcPct val="159000"/>
              </a:lnSpc>
              <a:spcBef>
                <a:spcPts val="1"/>
              </a:spcBef>
              <a:tabLst>
                <a:tab pos="1047750" algn="l"/>
              </a:tabLst>
            </a:pPr>
            <a:r>
              <a:rPr sz="1700" spc="0" dirty="0">
                <a:solidFill>
                  <a:srgbClr val="000000">
                    <a:alpha val="100000"/>
                  </a:srgbClr>
                </a:solidFill>
                <a:latin typeface="Arial"/>
                <a:ea typeface="Arial"/>
                <a:cs typeface="Arial"/>
              </a:rPr>
              <a:t>	</a:t>
            </a:r>
            <a:r>
              <a:rPr sz="1700" spc="0" dirty="0">
                <a:solidFill>
                  <a:srgbClr val="000000">
                    <a:alpha val="100000"/>
                  </a:srgbClr>
                </a:solidFill>
                <a:latin typeface="Arial"/>
                <a:ea typeface="Arial"/>
                <a:cs typeface="Arial"/>
              </a:rPr>
              <a:t>TOPSIS</a:t>
            </a:r>
            <a:r>
              <a:rPr sz="1700" spc="250" dirty="0">
                <a:solidFill>
                  <a:srgbClr val="000000">
                    <a:alpha val="100000"/>
                  </a:srgbClr>
                </a:solidFill>
                <a:latin typeface="SimHei"/>
                <a:ea typeface="SimHei"/>
                <a:cs typeface="SimHei"/>
              </a:rPr>
              <a:t>实</a:t>
            </a:r>
            <a:r>
              <a:rPr sz="1700" spc="230" dirty="0">
                <a:solidFill>
                  <a:srgbClr val="000000">
                    <a:alpha val="100000"/>
                  </a:srgbClr>
                </a:solidFill>
                <a:latin typeface="SimHei"/>
                <a:ea typeface="SimHei"/>
                <a:cs typeface="SimHei"/>
              </a:rPr>
              <a:t>例</a:t>
            </a:r>
            <a:r>
              <a:rPr sz="1700" spc="0" dirty="0">
                <a:solidFill>
                  <a:srgbClr val="000000">
                    <a:alpha val="100000"/>
                  </a:srgbClr>
                </a:solidFill>
                <a:latin typeface="SimHei"/>
                <a:ea typeface="SimHei"/>
                <a:cs typeface="SimHei"/>
              </a:rPr>
              <a:t>      </a:t>
            </a:r>
            <a:r>
              <a:rPr sz="2000" spc="-20" dirty="0">
                <a:solidFill>
                  <a:srgbClr val="000000">
                    <a:alpha val="100000"/>
                  </a:srgbClr>
                </a:solidFill>
                <a:latin typeface="DengXian"/>
                <a:ea typeface="DengXian"/>
                <a:cs typeface="DengXian"/>
              </a:rPr>
              <a:t>2.标准0</a:t>
            </a:r>
            <a:r>
              <a:rPr sz="2000" spc="0" dirty="0">
                <a:solidFill>
                  <a:srgbClr val="000000">
                    <a:alpha val="100000"/>
                  </a:srgbClr>
                </a:solidFill>
                <a:latin typeface="DengXian"/>
                <a:ea typeface="DengXian"/>
                <a:cs typeface="DengXian"/>
              </a:rPr>
              <a:t>-1变换</a:t>
            </a:r>
            <a:endParaRPr lang="DengXian" altLang="DengXian" sz="2000" dirty="0"/>
          </a:p>
          <a:p>
            <a:pPr algn="l" rtl="0" eaLnBrk="0">
              <a:lnSpc>
                <a:spcPct val="106000"/>
              </a:lnSpc>
              <a:tabLst/>
            </a:pPr>
            <a:endParaRPr lang="Arial" altLang="Arial" sz="1300" dirty="0"/>
          </a:p>
          <a:p>
            <a:pPr algn="l" rtl="0" eaLnBrk="0">
              <a:lnSpc>
                <a:spcPct val="8749"/>
              </a:lnSpc>
              <a:tabLst/>
            </a:pPr>
            <a:endParaRPr lang="Arial" altLang="Arial" sz="100" dirty="0"/>
          </a:p>
          <a:p>
            <a:pPr marL="517335" algn="l" rtl="0" eaLnBrk="0">
              <a:lnSpc>
                <a:spcPts val="2418"/>
              </a:lnSpc>
              <a:tabLst/>
            </a:pPr>
            <a:r>
              <a:rPr sz="2000" spc="-130" dirty="0">
                <a:solidFill>
                  <a:srgbClr val="000000">
                    <a:alpha val="100000"/>
                  </a:srgbClr>
                </a:solidFill>
                <a:latin typeface="DengXian"/>
                <a:ea typeface="DengXian"/>
                <a:cs typeface="DengXian"/>
              </a:rPr>
              <a:t>即右侧(1)极差变换法</a:t>
            </a:r>
            <a:r>
              <a:rPr sz="2000" spc="-30" dirty="0">
                <a:solidFill>
                  <a:srgbClr val="000000">
                    <a:alpha val="100000"/>
                  </a:srgbClr>
                </a:solidFill>
                <a:latin typeface="DengXian"/>
                <a:ea typeface="DengXian"/>
                <a:cs typeface="DengXian"/>
              </a:rPr>
              <a:t>。</a:t>
            </a:r>
            <a:endParaRPr lang="DengXian" altLang="DengXian" sz="2000" dirty="0"/>
          </a:p>
        </p:txBody>
      </p:sp>
      <p:pic>
        <p:nvPicPr>
          <p:cNvPr id="509" name="picture 509"/>
          <p:cNvPicPr>
            <a:picLocks noChangeAspect="1"/>
          </p:cNvPicPr>
          <p:nvPr/>
        </p:nvPicPr>
        <p:blipFill>
          <a:blip r:embed="rId3"/>
          <a:stretch>
            <a:fillRect/>
          </a:stretch>
        </p:blipFill>
        <p:spPr>
          <a:xfrm rot="21600000">
            <a:off x="530352" y="408431"/>
            <a:ext cx="774191" cy="690372"/>
          </a:xfrm>
          <a:prstGeom prst="rect">
            <a:avLst/>
          </a:prstGeom>
        </p:spPr>
      </p:pic>
      <p:pic>
        <p:nvPicPr>
          <p:cNvPr id="510" name="picture 510"/>
          <p:cNvPicPr>
            <a:picLocks noChangeAspect="1"/>
          </p:cNvPicPr>
          <p:nvPr/>
        </p:nvPicPr>
        <p:blipFill>
          <a:blip r:embed="rId4"/>
          <a:stretch>
            <a:fillRect/>
          </a:stretch>
        </p:blipFill>
        <p:spPr>
          <a:xfrm rot="21600000">
            <a:off x="0" y="5804458"/>
            <a:ext cx="1919884" cy="1053541"/>
          </a:xfrm>
          <a:prstGeom prst="rect">
            <a:avLst/>
          </a:prstGeom>
        </p:spPr>
      </p:pic>
      <p:pic>
        <p:nvPicPr>
          <p:cNvPr id="511" name="picture 511"/>
          <p:cNvPicPr>
            <a:picLocks noChangeAspect="1"/>
          </p:cNvPicPr>
          <p:nvPr/>
        </p:nvPicPr>
        <p:blipFill>
          <a:blip r:embed="rId5"/>
          <a:stretch>
            <a:fillRect/>
          </a:stretch>
        </p:blipFill>
        <p:spPr>
          <a:xfrm rot="21600000">
            <a:off x="11027664" y="158495"/>
            <a:ext cx="1042416" cy="94488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 name="picture 512"/>
          <p:cNvPicPr>
            <a:picLocks noChangeAspect="1"/>
          </p:cNvPicPr>
          <p:nvPr/>
        </p:nvPicPr>
        <p:blipFill>
          <a:blip r:embed="rId2"/>
          <a:stretch>
            <a:fillRect/>
          </a:stretch>
        </p:blipFill>
        <p:spPr>
          <a:xfrm rot="21600000">
            <a:off x="858012" y="1809127"/>
            <a:ext cx="9649967" cy="2848355"/>
          </a:xfrm>
          <a:prstGeom prst="rect">
            <a:avLst/>
          </a:prstGeom>
        </p:spPr>
      </p:pic>
      <p:sp>
        <p:nvSpPr>
          <p:cNvPr id="513" name="textbox 513"/>
          <p:cNvSpPr/>
          <p:nvPr/>
        </p:nvSpPr>
        <p:spPr>
          <a:xfrm>
            <a:off x="517652" y="395731"/>
            <a:ext cx="2668270" cy="1117600"/>
          </a:xfrm>
          <a:prstGeom prst="rect">
            <a:avLst/>
          </a:prstGeom>
        </p:spPr>
        <p:txBody>
          <a:bodyPr vert="horz" wrap="square" lIns="0" tIns="0" rIns="0" bIns="0"/>
          <a:lstStyle/>
          <a:p>
            <a:pPr algn="l" rtl="0" eaLnBrk="0">
              <a:lnSpc>
                <a:spcPct val="155000"/>
              </a:lnSpc>
              <a:tabLst/>
            </a:pPr>
            <a:endParaRPr lang="Arial" altLang="Arial" sz="1000" dirty="0"/>
          </a:p>
          <a:p>
            <a:pPr marL="443256" indent="343635" algn="l" rtl="0" eaLnBrk="0">
              <a:lnSpc>
                <a:spcPct val="154000"/>
              </a:lnSpc>
              <a:spcBef>
                <a:spcPts val="3"/>
              </a:spcBef>
              <a:tabLst>
                <a:tab pos="1047750" algn="l"/>
              </a:tabLst>
            </a:pPr>
            <a:r>
              <a:rPr sz="1700" spc="0" dirty="0">
                <a:solidFill>
                  <a:srgbClr val="000000">
                    <a:alpha val="100000"/>
                  </a:srgbClr>
                </a:solidFill>
                <a:latin typeface="Arial"/>
                <a:ea typeface="Arial"/>
                <a:cs typeface="Arial"/>
              </a:rPr>
              <a:t>	</a:t>
            </a:r>
            <a:r>
              <a:rPr sz="1700" spc="0" dirty="0">
                <a:solidFill>
                  <a:srgbClr val="000000">
                    <a:alpha val="100000"/>
                  </a:srgbClr>
                </a:solidFill>
                <a:latin typeface="Arial"/>
                <a:ea typeface="Arial"/>
                <a:cs typeface="Arial"/>
              </a:rPr>
              <a:t>TOPSIS</a:t>
            </a:r>
            <a:r>
              <a:rPr sz="1700" spc="250" dirty="0">
                <a:solidFill>
                  <a:srgbClr val="000000">
                    <a:alpha val="100000"/>
                  </a:srgbClr>
                </a:solidFill>
                <a:latin typeface="SimHei"/>
                <a:ea typeface="SimHei"/>
                <a:cs typeface="SimHei"/>
              </a:rPr>
              <a:t>实</a:t>
            </a:r>
            <a:r>
              <a:rPr sz="1700" spc="230" dirty="0">
                <a:solidFill>
                  <a:srgbClr val="000000">
                    <a:alpha val="100000"/>
                  </a:srgbClr>
                </a:solidFill>
                <a:latin typeface="SimHei"/>
                <a:ea typeface="SimHei"/>
                <a:cs typeface="SimHei"/>
              </a:rPr>
              <a:t>例</a:t>
            </a:r>
            <a:r>
              <a:rPr sz="1700" spc="0" dirty="0">
                <a:solidFill>
                  <a:srgbClr val="000000">
                    <a:alpha val="100000"/>
                  </a:srgbClr>
                </a:solidFill>
                <a:latin typeface="SimHei"/>
                <a:ea typeface="SimHei"/>
                <a:cs typeface="SimHei"/>
              </a:rPr>
              <a:t>   </a:t>
            </a:r>
            <a:r>
              <a:rPr sz="2000" spc="-60" dirty="0">
                <a:solidFill>
                  <a:srgbClr val="000000">
                    <a:alpha val="100000"/>
                  </a:srgbClr>
                </a:solidFill>
                <a:latin typeface="DengXian"/>
                <a:ea typeface="DengXian"/>
                <a:cs typeface="DengXian"/>
              </a:rPr>
              <a:t>3.</a:t>
            </a:r>
            <a:r>
              <a:rPr sz="2000" spc="-60" dirty="0">
                <a:solidFill>
                  <a:srgbClr val="000000">
                    <a:alpha val="100000"/>
                  </a:srgbClr>
                </a:solidFill>
                <a:latin typeface="DengXian"/>
                <a:ea typeface="DengXian"/>
                <a:cs typeface="DengXian"/>
              </a:rPr>
              <a:t> </a:t>
            </a:r>
            <a:r>
              <a:rPr sz="2000" spc="-60" dirty="0">
                <a:solidFill>
                  <a:srgbClr val="000000">
                    <a:alpha val="100000"/>
                  </a:srgbClr>
                </a:solidFill>
                <a:latin typeface="DengXian"/>
                <a:ea typeface="DengXian"/>
                <a:cs typeface="DengXian"/>
              </a:rPr>
              <a:t>区间型属性的变</a:t>
            </a:r>
            <a:r>
              <a:rPr sz="2000" spc="-30" dirty="0">
                <a:solidFill>
                  <a:srgbClr val="000000">
                    <a:alpha val="100000"/>
                  </a:srgbClr>
                </a:solidFill>
                <a:latin typeface="DengXian"/>
                <a:ea typeface="DengXian"/>
                <a:cs typeface="DengXian"/>
              </a:rPr>
              <a:t>换</a:t>
            </a:r>
            <a:endParaRPr lang="DengXian" altLang="DengXian" sz="2000" dirty="0"/>
          </a:p>
        </p:txBody>
      </p:sp>
      <p:pic>
        <p:nvPicPr>
          <p:cNvPr id="514" name="picture 514"/>
          <p:cNvPicPr>
            <a:picLocks noChangeAspect="1"/>
          </p:cNvPicPr>
          <p:nvPr/>
        </p:nvPicPr>
        <p:blipFill>
          <a:blip r:embed="rId3"/>
          <a:stretch>
            <a:fillRect/>
          </a:stretch>
        </p:blipFill>
        <p:spPr>
          <a:xfrm rot="21600000">
            <a:off x="530352" y="408431"/>
            <a:ext cx="774191" cy="690372"/>
          </a:xfrm>
          <a:prstGeom prst="rect">
            <a:avLst/>
          </a:prstGeom>
        </p:spPr>
      </p:pic>
      <p:pic>
        <p:nvPicPr>
          <p:cNvPr id="515" name="picture 515"/>
          <p:cNvPicPr>
            <a:picLocks noChangeAspect="1"/>
          </p:cNvPicPr>
          <p:nvPr/>
        </p:nvPicPr>
        <p:blipFill>
          <a:blip r:embed="rId4"/>
          <a:stretch>
            <a:fillRect/>
          </a:stretch>
        </p:blipFill>
        <p:spPr>
          <a:xfrm rot="21600000">
            <a:off x="0" y="5804458"/>
            <a:ext cx="1919884" cy="1053541"/>
          </a:xfrm>
          <a:prstGeom prst="rect">
            <a:avLst/>
          </a:prstGeom>
        </p:spPr>
      </p:pic>
      <p:pic>
        <p:nvPicPr>
          <p:cNvPr id="516" name="picture 516"/>
          <p:cNvPicPr>
            <a:picLocks noChangeAspect="1"/>
          </p:cNvPicPr>
          <p:nvPr/>
        </p:nvPicPr>
        <p:blipFill>
          <a:blip r:embed="rId5"/>
          <a:stretch>
            <a:fillRect/>
          </a:stretch>
        </p:blipFill>
        <p:spPr>
          <a:xfrm rot="21600000">
            <a:off x="11027664" y="158495"/>
            <a:ext cx="1042416" cy="944880"/>
          </a:xfrm>
          <a:prstGeom prst="rect">
            <a:avLst/>
          </a:prstGeom>
        </p:spPr>
      </p:pic>
      <p:sp>
        <p:nvSpPr>
          <p:cNvPr id="517" name="textbox 517"/>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 name="picture 518"/>
          <p:cNvPicPr>
            <a:picLocks noChangeAspect="1"/>
          </p:cNvPicPr>
          <p:nvPr/>
        </p:nvPicPr>
        <p:blipFill>
          <a:blip r:embed="rId2"/>
          <a:stretch>
            <a:fillRect/>
          </a:stretch>
        </p:blipFill>
        <p:spPr>
          <a:xfrm rot="21600000">
            <a:off x="0" y="5804458"/>
            <a:ext cx="1919884" cy="1053541"/>
          </a:xfrm>
          <a:prstGeom prst="rect">
            <a:avLst/>
          </a:prstGeom>
        </p:spPr>
      </p:pic>
      <p:pic>
        <p:nvPicPr>
          <p:cNvPr id="519" name="picture 519"/>
          <p:cNvPicPr>
            <a:picLocks noChangeAspect="1"/>
          </p:cNvPicPr>
          <p:nvPr/>
        </p:nvPicPr>
        <p:blipFill>
          <a:blip r:embed="rId3"/>
          <a:stretch>
            <a:fillRect/>
          </a:stretch>
        </p:blipFill>
        <p:spPr>
          <a:xfrm rot="21600000">
            <a:off x="1094231" y="1098803"/>
            <a:ext cx="8606027" cy="4943855"/>
          </a:xfrm>
          <a:prstGeom prst="rect">
            <a:avLst/>
          </a:prstGeom>
        </p:spPr>
      </p:pic>
      <p:pic>
        <p:nvPicPr>
          <p:cNvPr id="520" name="picture 520"/>
          <p:cNvPicPr>
            <a:picLocks noChangeAspect="1"/>
          </p:cNvPicPr>
          <p:nvPr/>
        </p:nvPicPr>
        <p:blipFill>
          <a:blip r:embed="rId4"/>
          <a:stretch>
            <a:fillRect/>
          </a:stretch>
        </p:blipFill>
        <p:spPr>
          <a:xfrm rot="21600000">
            <a:off x="11027664" y="158495"/>
            <a:ext cx="1042416" cy="944880"/>
          </a:xfrm>
          <a:prstGeom prst="rect">
            <a:avLst/>
          </a:prstGeom>
        </p:spPr>
      </p:pic>
      <p:sp>
        <p:nvSpPr>
          <p:cNvPr id="521" name="textbox 521"/>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522" name="picture 522"/>
          <p:cNvPicPr>
            <a:picLocks noChangeAspect="1"/>
          </p:cNvPicPr>
          <p:nvPr/>
        </p:nvPicPr>
        <p:blipFill>
          <a:blip r:embed="rId5"/>
          <a:stretch>
            <a:fillRect/>
          </a:stretch>
        </p:blipFill>
        <p:spPr>
          <a:xfrm rot="21600000">
            <a:off x="530352" y="408431"/>
            <a:ext cx="774191" cy="690372"/>
          </a:xfrm>
          <a:prstGeom prst="rect">
            <a:avLst/>
          </a:prstGeom>
        </p:spPr>
      </p:pic>
      <p:sp>
        <p:nvSpPr>
          <p:cNvPr id="523" name="textbox 523"/>
          <p:cNvSpPr/>
          <p:nvPr/>
        </p:nvSpPr>
        <p:spPr>
          <a:xfrm>
            <a:off x="1552841" y="622312"/>
            <a:ext cx="1311275"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0" dirty="0">
                <a:solidFill>
                  <a:srgbClr val="000000">
                    <a:alpha val="100000"/>
                  </a:srgbClr>
                </a:solidFill>
                <a:latin typeface="Arial"/>
                <a:ea typeface="Arial"/>
                <a:cs typeface="Arial"/>
              </a:rPr>
              <a:t>TOPSIS</a:t>
            </a:r>
            <a:r>
              <a:rPr sz="1700" spc="250" dirty="0">
                <a:solidFill>
                  <a:srgbClr val="000000">
                    <a:alpha val="100000"/>
                  </a:srgbClr>
                </a:solidFill>
                <a:latin typeface="SimHei"/>
                <a:ea typeface="SimHei"/>
                <a:cs typeface="SimHei"/>
              </a:rPr>
              <a:t>实</a:t>
            </a:r>
            <a:r>
              <a:rPr sz="1700" spc="230" dirty="0">
                <a:solidFill>
                  <a:srgbClr val="000000">
                    <a:alpha val="100000"/>
                  </a:srgbClr>
                </a:solidFill>
                <a:latin typeface="SimHei"/>
                <a:ea typeface="SimHei"/>
                <a:cs typeface="SimHei"/>
              </a:rPr>
              <a:t>例</a:t>
            </a:r>
            <a:endParaRPr lang="SimHei" altLang="SimHei" sz="17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box 524"/>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525" name="picture 525"/>
          <p:cNvPicPr>
            <a:picLocks noChangeAspect="1"/>
          </p:cNvPicPr>
          <p:nvPr/>
        </p:nvPicPr>
        <p:blipFill>
          <a:blip r:embed="rId2"/>
          <a:stretch>
            <a:fillRect/>
          </a:stretch>
        </p:blipFill>
        <p:spPr>
          <a:xfrm rot="21600000">
            <a:off x="6388608" y="438911"/>
            <a:ext cx="4398263" cy="6175248"/>
          </a:xfrm>
          <a:prstGeom prst="rect">
            <a:avLst/>
          </a:prstGeom>
        </p:spPr>
      </p:pic>
      <p:sp>
        <p:nvSpPr>
          <p:cNvPr id="526" name="textbox 526"/>
          <p:cNvSpPr/>
          <p:nvPr/>
        </p:nvSpPr>
        <p:spPr>
          <a:xfrm>
            <a:off x="517652" y="395731"/>
            <a:ext cx="3041014" cy="1667510"/>
          </a:xfrm>
          <a:prstGeom prst="rect">
            <a:avLst/>
          </a:prstGeom>
        </p:spPr>
        <p:txBody>
          <a:bodyPr vert="horz" wrap="square" lIns="0" tIns="0" rIns="0" bIns="0"/>
          <a:lstStyle/>
          <a:p>
            <a:pPr algn="l" rtl="0" eaLnBrk="0">
              <a:lnSpc>
                <a:spcPct val="158000"/>
              </a:lnSpc>
              <a:tabLst/>
            </a:pPr>
            <a:endParaRPr lang="Arial" altLang="Arial" sz="1000" dirty="0"/>
          </a:p>
          <a:p>
            <a:pPr marL="438163" indent="348728" algn="l" rtl="0" eaLnBrk="0">
              <a:lnSpc>
                <a:spcPct val="149000"/>
              </a:lnSpc>
              <a:spcBef>
                <a:spcPts val="3"/>
              </a:spcBef>
              <a:tabLst>
                <a:tab pos="1047750" algn="l"/>
              </a:tabLst>
            </a:pPr>
            <a:r>
              <a:rPr sz="1700" spc="0" dirty="0">
                <a:solidFill>
                  <a:srgbClr val="000000">
                    <a:alpha val="100000"/>
                  </a:srgbClr>
                </a:solidFill>
                <a:latin typeface="Arial"/>
                <a:ea typeface="Arial"/>
                <a:cs typeface="Arial"/>
              </a:rPr>
              <a:t>	</a:t>
            </a:r>
            <a:r>
              <a:rPr sz="1700" spc="0" dirty="0">
                <a:solidFill>
                  <a:srgbClr val="000000">
                    <a:alpha val="100000"/>
                  </a:srgbClr>
                </a:solidFill>
                <a:latin typeface="Arial"/>
                <a:ea typeface="Arial"/>
                <a:cs typeface="Arial"/>
              </a:rPr>
              <a:t>TOPSIS</a:t>
            </a:r>
            <a:r>
              <a:rPr sz="1700" spc="250" dirty="0">
                <a:solidFill>
                  <a:srgbClr val="000000">
                    <a:alpha val="100000"/>
                  </a:srgbClr>
                </a:solidFill>
                <a:latin typeface="SimHei"/>
                <a:ea typeface="SimHei"/>
                <a:cs typeface="SimHei"/>
              </a:rPr>
              <a:t>实</a:t>
            </a:r>
            <a:r>
              <a:rPr sz="1700" spc="230" dirty="0">
                <a:solidFill>
                  <a:srgbClr val="000000">
                    <a:alpha val="100000"/>
                  </a:srgbClr>
                </a:solidFill>
                <a:latin typeface="SimHei"/>
                <a:ea typeface="SimHei"/>
                <a:cs typeface="SimHei"/>
              </a:rPr>
              <a:t>例</a:t>
            </a:r>
            <a:r>
              <a:rPr sz="1700" spc="0" dirty="0">
                <a:solidFill>
                  <a:srgbClr val="000000">
                    <a:alpha val="100000"/>
                  </a:srgbClr>
                </a:solidFill>
                <a:latin typeface="SimHei"/>
                <a:ea typeface="SimHei"/>
                <a:cs typeface="SimHei"/>
              </a:rPr>
              <a:t>      </a:t>
            </a:r>
            <a:r>
              <a:rPr sz="2000" spc="-80" dirty="0">
                <a:solidFill>
                  <a:srgbClr val="000000">
                    <a:alpha val="100000"/>
                  </a:srgbClr>
                </a:solidFill>
                <a:latin typeface="DengXian"/>
                <a:ea typeface="DengXian"/>
                <a:cs typeface="DengXian"/>
              </a:rPr>
              <a:t>4.</a:t>
            </a:r>
            <a:r>
              <a:rPr sz="2000" spc="-80" dirty="0">
                <a:solidFill>
                  <a:srgbClr val="000000">
                    <a:alpha val="100000"/>
                  </a:srgbClr>
                </a:solidFill>
                <a:latin typeface="DengXian"/>
                <a:ea typeface="DengXian"/>
                <a:cs typeface="DengXian"/>
              </a:rPr>
              <a:t> </a:t>
            </a:r>
            <a:r>
              <a:rPr sz="2000" spc="-80" dirty="0">
                <a:solidFill>
                  <a:srgbClr val="000000">
                    <a:alpha val="100000"/>
                  </a:srgbClr>
                </a:solidFill>
                <a:latin typeface="DengXian"/>
                <a:ea typeface="DengXian"/>
                <a:cs typeface="DengXian"/>
              </a:rPr>
              <a:t>向量规范</a:t>
            </a:r>
            <a:r>
              <a:rPr sz="2000" spc="-30" dirty="0">
                <a:solidFill>
                  <a:srgbClr val="000000">
                    <a:alpha val="100000"/>
                  </a:srgbClr>
                </a:solidFill>
                <a:latin typeface="DengXian"/>
                <a:ea typeface="DengXian"/>
                <a:cs typeface="DengXian"/>
              </a:rPr>
              <a:t>化</a:t>
            </a:r>
            <a:endParaRPr lang="DengXian" altLang="DengXian" sz="2000" dirty="0"/>
          </a:p>
          <a:p>
            <a:pPr algn="l" rtl="0" eaLnBrk="0">
              <a:lnSpc>
                <a:spcPct val="124000"/>
              </a:lnSpc>
              <a:tabLst/>
            </a:pPr>
            <a:endParaRPr lang="Arial" altLang="Arial" sz="1000" dirty="0"/>
          </a:p>
          <a:p>
            <a:pPr algn="l" rtl="0" eaLnBrk="0">
              <a:lnSpc>
                <a:spcPct val="101000"/>
              </a:lnSpc>
              <a:tabLst/>
            </a:pPr>
            <a:endParaRPr lang="Arial" altLang="Arial" sz="500" dirty="0"/>
          </a:p>
          <a:p>
            <a:pPr marL="517335" algn="l" rtl="0" eaLnBrk="0">
              <a:lnSpc>
                <a:spcPts val="2418"/>
              </a:lnSpc>
              <a:spcBef>
                <a:spcPts val="1"/>
              </a:spcBef>
              <a:tabLst/>
            </a:pPr>
            <a:r>
              <a:rPr sz="2000" spc="-130" dirty="0">
                <a:solidFill>
                  <a:srgbClr val="000000">
                    <a:alpha val="100000"/>
                  </a:srgbClr>
                </a:solidFill>
                <a:latin typeface="DengXian"/>
                <a:ea typeface="DengXian"/>
                <a:cs typeface="DengXian"/>
              </a:rPr>
              <a:t>即右侧(3)向量变换法</a:t>
            </a:r>
            <a:r>
              <a:rPr sz="2000" spc="-30" dirty="0">
                <a:solidFill>
                  <a:srgbClr val="000000">
                    <a:alpha val="100000"/>
                  </a:srgbClr>
                </a:solidFill>
                <a:latin typeface="DengXian"/>
                <a:ea typeface="DengXian"/>
                <a:cs typeface="DengXian"/>
              </a:rPr>
              <a:t>。</a:t>
            </a:r>
            <a:endParaRPr lang="DengXian" altLang="DengXian" sz="2000" dirty="0"/>
          </a:p>
        </p:txBody>
      </p:sp>
      <p:pic>
        <p:nvPicPr>
          <p:cNvPr id="527" name="picture 527"/>
          <p:cNvPicPr>
            <a:picLocks noChangeAspect="1"/>
          </p:cNvPicPr>
          <p:nvPr/>
        </p:nvPicPr>
        <p:blipFill>
          <a:blip r:embed="rId3"/>
          <a:stretch>
            <a:fillRect/>
          </a:stretch>
        </p:blipFill>
        <p:spPr>
          <a:xfrm rot="21600000">
            <a:off x="530352" y="408431"/>
            <a:ext cx="774191" cy="690372"/>
          </a:xfrm>
          <a:prstGeom prst="rect">
            <a:avLst/>
          </a:prstGeom>
        </p:spPr>
      </p:pic>
      <p:pic>
        <p:nvPicPr>
          <p:cNvPr id="528" name="picture 528"/>
          <p:cNvPicPr>
            <a:picLocks noChangeAspect="1"/>
          </p:cNvPicPr>
          <p:nvPr/>
        </p:nvPicPr>
        <p:blipFill>
          <a:blip r:embed="rId4"/>
          <a:stretch>
            <a:fillRect/>
          </a:stretch>
        </p:blipFill>
        <p:spPr>
          <a:xfrm rot="21600000">
            <a:off x="0" y="5804458"/>
            <a:ext cx="1919884" cy="1053541"/>
          </a:xfrm>
          <a:prstGeom prst="rect">
            <a:avLst/>
          </a:prstGeom>
        </p:spPr>
      </p:pic>
      <p:pic>
        <p:nvPicPr>
          <p:cNvPr id="529" name="picture 529"/>
          <p:cNvPicPr>
            <a:picLocks noChangeAspect="1"/>
          </p:cNvPicPr>
          <p:nvPr/>
        </p:nvPicPr>
        <p:blipFill>
          <a:blip r:embed="rId5"/>
          <a:stretch>
            <a:fillRect/>
          </a:stretch>
        </p:blipFill>
        <p:spPr>
          <a:xfrm rot="21600000">
            <a:off x="11027664" y="158495"/>
            <a:ext cx="1042416" cy="9448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rot="21600000">
            <a:off x="7675270" y="1955710"/>
            <a:ext cx="1816100" cy="2305685"/>
            <a:chOff x="0" y="0"/>
            <a:chExt cx="1816100" cy="2305685"/>
          </a:xfrm>
        </p:grpSpPr>
        <p:sp>
          <p:nvSpPr>
            <p:cNvPr id="31" name="path"/>
            <p:cNvSpPr/>
            <p:nvPr/>
          </p:nvSpPr>
          <p:spPr>
            <a:xfrm>
              <a:off x="0" y="0"/>
              <a:ext cx="1816100" cy="2305685"/>
            </a:xfrm>
            <a:custGeom>
              <a:avLst/>
              <a:gdLst/>
              <a:ahLst/>
              <a:cxnLst/>
              <a:rect l="0" t="0" r="0" b="0"/>
              <a:pathLst>
                <a:path w="2860" h="3631">
                  <a:moveTo>
                    <a:pt x="2550" y="0"/>
                  </a:moveTo>
                  <a:cubicBezTo>
                    <a:pt x="302" y="0"/>
                    <a:pt x="302" y="0"/>
                    <a:pt x="302" y="0"/>
                  </a:cubicBezTo>
                  <a:cubicBezTo>
                    <a:pt x="137" y="0"/>
                    <a:pt x="0" y="144"/>
                    <a:pt x="0" y="309"/>
                  </a:cubicBezTo>
                  <a:cubicBezTo>
                    <a:pt x="0" y="2558"/>
                    <a:pt x="0" y="2558"/>
                    <a:pt x="0" y="2558"/>
                  </a:cubicBezTo>
                  <a:cubicBezTo>
                    <a:pt x="0" y="2730"/>
                    <a:pt x="137" y="2867"/>
                    <a:pt x="302" y="2867"/>
                  </a:cubicBezTo>
                  <a:cubicBezTo>
                    <a:pt x="1100" y="2867"/>
                    <a:pt x="1100" y="2867"/>
                    <a:pt x="1100" y="2867"/>
                  </a:cubicBezTo>
                  <a:cubicBezTo>
                    <a:pt x="1430" y="3631"/>
                    <a:pt x="1430" y="3631"/>
                    <a:pt x="1430" y="3631"/>
                  </a:cubicBezTo>
                  <a:cubicBezTo>
                    <a:pt x="1766" y="2867"/>
                    <a:pt x="1766" y="2867"/>
                    <a:pt x="1766" y="2867"/>
                  </a:cubicBezTo>
                  <a:cubicBezTo>
                    <a:pt x="2550" y="2867"/>
                    <a:pt x="2550" y="2867"/>
                    <a:pt x="2550" y="2867"/>
                  </a:cubicBezTo>
                  <a:cubicBezTo>
                    <a:pt x="2722" y="2867"/>
                    <a:pt x="2860" y="2730"/>
                    <a:pt x="2860" y="2558"/>
                  </a:cubicBezTo>
                  <a:cubicBezTo>
                    <a:pt x="2860" y="309"/>
                    <a:pt x="2860" y="309"/>
                    <a:pt x="2860" y="309"/>
                  </a:cubicBezTo>
                  <a:cubicBezTo>
                    <a:pt x="2860" y="144"/>
                    <a:pt x="2722" y="0"/>
                    <a:pt x="2550" y="0"/>
                  </a:cubicBezTo>
                </a:path>
              </a:pathLst>
            </a:custGeom>
            <a:solidFill>
              <a:srgbClr val="7F7F7F">
                <a:alpha val="100000"/>
              </a:srgbClr>
            </a:solidFill>
            <a:ln cap="flat">
              <a:miter lim="0"/>
              <a:noFill/>
              <a:prstDash val="solid"/>
            </a:ln>
          </p:spPr>
          <p:txBody>
            <a:bodyPr rtlCol="0"/>
            <a:lstStyle/>
            <a:p>
              <a:pPr algn="ctr"/>
              <a:endParaRPr lang="zh-CN" altLang="en-US"/>
            </a:p>
          </p:txBody>
        </p:sp>
        <p:sp>
          <p:nvSpPr>
            <p:cNvPr id="32" name="textbox 32"/>
            <p:cNvSpPr/>
            <p:nvPr/>
          </p:nvSpPr>
          <p:spPr>
            <a:xfrm>
              <a:off x="209042" y="401466"/>
              <a:ext cx="1396364" cy="1021080"/>
            </a:xfrm>
            <a:prstGeom prst="rect">
              <a:avLst/>
            </a:prstGeom>
          </p:spPr>
          <p:txBody>
            <a:bodyPr vert="horz" wrap="square" lIns="0" tIns="0" rIns="0" bIns="0"/>
            <a:lstStyle/>
            <a:p>
              <a:pPr algn="l" rtl="0" eaLnBrk="0">
                <a:lnSpc>
                  <a:spcPct val="72571"/>
                </a:lnSpc>
                <a:tabLst/>
              </a:pPr>
              <a:endParaRPr lang="Arial" altLang="Arial" sz="100" dirty="0"/>
            </a:p>
            <a:p>
              <a:pPr marL="352248" algn="l" rtl="0" eaLnBrk="0">
                <a:lnSpc>
                  <a:spcPct val="81000"/>
                </a:lnSpc>
                <a:tabLst/>
              </a:pPr>
              <a:r>
                <a:rPr sz="5300" spc="-110" dirty="0">
                  <a:solidFill>
                    <a:srgbClr val="E7E6E6">
                      <a:alpha val="100000"/>
                    </a:srgbClr>
                  </a:solidFill>
                  <a:latin typeface="Arial"/>
                  <a:ea typeface="Arial"/>
                  <a:cs typeface="Arial"/>
                </a:rPr>
                <a:t>04</a:t>
              </a:r>
              <a:endParaRPr lang="Arial" altLang="Arial" sz="5300" dirty="0"/>
            </a:p>
            <a:p>
              <a:pPr algn="l" rtl="0" eaLnBrk="0">
                <a:lnSpc>
                  <a:spcPct val="106000"/>
                </a:lnSpc>
                <a:tabLst/>
              </a:pPr>
              <a:endParaRPr lang="Arial" altLang="Arial" sz="500" dirty="0"/>
            </a:p>
            <a:p>
              <a:pPr marL="12700" algn="l" rtl="0" eaLnBrk="0">
                <a:lnSpc>
                  <a:spcPts val="2055"/>
                </a:lnSpc>
                <a:spcBef>
                  <a:spcPts val="6"/>
                </a:spcBef>
                <a:tabLst/>
              </a:pPr>
              <a:r>
                <a:rPr sz="1700" spc="100" dirty="0">
                  <a:solidFill>
                    <a:srgbClr val="E7E6E6">
                      <a:alpha val="100000"/>
                    </a:srgbClr>
                  </a:solidFill>
                  <a:ln w="6537" cap="flat" cmpd="sng">
                    <a:solidFill>
                      <a:srgbClr a:val="E7E6E6">
                        <a:alpha val="100000"/>
                      </a:srgbClr>
                    </a:solidFill>
                    <a:prstDash a:val="solid"/>
                    <a:bevel/>
                  </a:ln>
                  <a:latin typeface="SimHei"/>
                  <a:ea typeface="SimHei"/>
                  <a:cs typeface="SimHei"/>
                </a:rPr>
                <a:t>综合评价模</a:t>
              </a:r>
              <a:r>
                <a:rPr sz="1700" spc="90" dirty="0">
                  <a:solidFill>
                    <a:srgbClr val="E7E6E6">
                      <a:alpha val="100000"/>
                    </a:srgbClr>
                  </a:solidFill>
                  <a:ln w="6537" cap="flat" cmpd="sng">
                    <a:solidFill>
                      <a:srgbClr a:val="E7E6E6">
                        <a:alpha val="100000"/>
                      </a:srgbClr>
                    </a:solidFill>
                    <a:prstDash a:val="solid"/>
                    <a:bevel/>
                  </a:ln>
                  <a:latin typeface="SimHei"/>
                  <a:ea typeface="SimHei"/>
                  <a:cs typeface="SimHei"/>
                </a:rPr>
                <a:t>型</a:t>
              </a:r>
              <a:endParaRPr lang="SimHei" altLang="SimHei" sz="1700" dirty="0"/>
            </a:p>
          </p:txBody>
        </p:sp>
        <p:pic>
          <p:nvPicPr>
            <p:cNvPr id="33" name="picture 33"/>
            <p:cNvPicPr>
              <a:picLocks noChangeAspect="1"/>
            </p:cNvPicPr>
            <p:nvPr/>
          </p:nvPicPr>
          <p:blipFill>
            <a:blip r:embed="rId2"/>
            <a:stretch>
              <a:fillRect/>
            </a:stretch>
          </p:blipFill>
          <p:spPr>
            <a:xfrm rot="21600000">
              <a:off x="222097" y="1078217"/>
              <a:ext cx="1371752" cy="9525"/>
            </a:xfrm>
            <a:prstGeom prst="rect">
              <a:avLst/>
            </a:prstGeom>
          </p:spPr>
        </p:pic>
      </p:grpSp>
      <p:grpSp>
        <p:nvGrpSpPr>
          <p:cNvPr id="6" name="group 6"/>
          <p:cNvGrpSpPr/>
          <p:nvPr/>
        </p:nvGrpSpPr>
        <p:grpSpPr>
          <a:xfrm rot="21600000">
            <a:off x="9998214" y="1955710"/>
            <a:ext cx="1816100" cy="2305685"/>
            <a:chOff x="0" y="0"/>
            <a:chExt cx="1816100" cy="2305685"/>
          </a:xfrm>
        </p:grpSpPr>
        <p:sp>
          <p:nvSpPr>
            <p:cNvPr id="34" name="path"/>
            <p:cNvSpPr/>
            <p:nvPr/>
          </p:nvSpPr>
          <p:spPr>
            <a:xfrm>
              <a:off x="0" y="0"/>
              <a:ext cx="1816100" cy="2305685"/>
            </a:xfrm>
            <a:custGeom>
              <a:avLst/>
              <a:gdLst/>
              <a:ahLst/>
              <a:cxnLst/>
              <a:rect l="0" t="0" r="0" b="0"/>
              <a:pathLst>
                <a:path w="2860" h="3631">
                  <a:moveTo>
                    <a:pt x="2550" y="0"/>
                  </a:moveTo>
                  <a:cubicBezTo>
                    <a:pt x="302" y="0"/>
                    <a:pt x="302" y="0"/>
                    <a:pt x="302" y="0"/>
                  </a:cubicBezTo>
                  <a:cubicBezTo>
                    <a:pt x="137" y="0"/>
                    <a:pt x="0" y="144"/>
                    <a:pt x="0" y="309"/>
                  </a:cubicBezTo>
                  <a:cubicBezTo>
                    <a:pt x="0" y="2558"/>
                    <a:pt x="0" y="2558"/>
                    <a:pt x="0" y="2558"/>
                  </a:cubicBezTo>
                  <a:cubicBezTo>
                    <a:pt x="0" y="2730"/>
                    <a:pt x="137" y="2867"/>
                    <a:pt x="302" y="2867"/>
                  </a:cubicBezTo>
                  <a:cubicBezTo>
                    <a:pt x="1100" y="2867"/>
                    <a:pt x="1100" y="2867"/>
                    <a:pt x="1100" y="2867"/>
                  </a:cubicBezTo>
                  <a:cubicBezTo>
                    <a:pt x="1430" y="3631"/>
                    <a:pt x="1430" y="3631"/>
                    <a:pt x="1430" y="3631"/>
                  </a:cubicBezTo>
                  <a:cubicBezTo>
                    <a:pt x="1766" y="2867"/>
                    <a:pt x="1766" y="2867"/>
                    <a:pt x="1766" y="2867"/>
                  </a:cubicBezTo>
                  <a:cubicBezTo>
                    <a:pt x="2550" y="2867"/>
                    <a:pt x="2550" y="2867"/>
                    <a:pt x="2550" y="2867"/>
                  </a:cubicBezTo>
                  <a:cubicBezTo>
                    <a:pt x="2722" y="2867"/>
                    <a:pt x="2860" y="2730"/>
                    <a:pt x="2860" y="2558"/>
                  </a:cubicBezTo>
                  <a:cubicBezTo>
                    <a:pt x="2860" y="309"/>
                    <a:pt x="2860" y="309"/>
                    <a:pt x="2860" y="309"/>
                  </a:cubicBezTo>
                  <a:cubicBezTo>
                    <a:pt x="2860" y="144"/>
                    <a:pt x="2722" y="0"/>
                    <a:pt x="2550" y="0"/>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35" name="textbox 35"/>
            <p:cNvSpPr/>
            <p:nvPr/>
          </p:nvSpPr>
          <p:spPr>
            <a:xfrm>
              <a:off x="548895" y="401466"/>
              <a:ext cx="746759" cy="1021080"/>
            </a:xfrm>
            <a:prstGeom prst="rect">
              <a:avLst/>
            </a:prstGeom>
          </p:spPr>
          <p:txBody>
            <a:bodyPr vert="horz" wrap="square" lIns="0" tIns="0" rIns="0" bIns="0"/>
            <a:lstStyle/>
            <a:p>
              <a:pPr algn="l" rtl="0" eaLnBrk="0">
                <a:lnSpc>
                  <a:spcPct val="72571"/>
                </a:lnSpc>
                <a:tabLst/>
              </a:pPr>
              <a:endParaRPr lang="Arial" altLang="Arial" sz="100" dirty="0"/>
            </a:p>
            <a:p>
              <a:pPr marL="12700" algn="l" rtl="0" eaLnBrk="0">
                <a:lnSpc>
                  <a:spcPct val="81000"/>
                </a:lnSpc>
                <a:tabLst/>
              </a:pPr>
              <a:r>
                <a:rPr sz="5300" spc="-110" dirty="0">
                  <a:solidFill>
                    <a:srgbClr val="E7E6E6">
                      <a:alpha val="100000"/>
                    </a:srgbClr>
                  </a:solidFill>
                  <a:latin typeface="Arial"/>
                  <a:ea typeface="Arial"/>
                  <a:cs typeface="Arial"/>
                </a:rPr>
                <a:t>05</a:t>
              </a:r>
              <a:endParaRPr lang="Arial" altLang="Arial" sz="5300" dirty="0"/>
            </a:p>
            <a:p>
              <a:pPr algn="l" rtl="0" eaLnBrk="0">
                <a:lnSpc>
                  <a:spcPct val="106000"/>
                </a:lnSpc>
                <a:tabLst/>
              </a:pPr>
              <a:endParaRPr lang="Arial" altLang="Arial" sz="500" dirty="0"/>
            </a:p>
            <a:p>
              <a:pPr marL="32549" algn="l" rtl="0" eaLnBrk="0">
                <a:lnSpc>
                  <a:spcPts val="2055"/>
                </a:lnSpc>
                <a:spcBef>
                  <a:spcPts val="6"/>
                </a:spcBef>
                <a:tabLst/>
              </a:pPr>
              <a:r>
                <a:rPr sz="1700" spc="90" dirty="0">
                  <a:solidFill>
                    <a:srgbClr val="E7E6E6">
                      <a:alpha val="100000"/>
                    </a:srgbClr>
                  </a:solidFill>
                  <a:ln w="6537" cap="flat" cmpd="sng">
                    <a:solidFill>
                      <a:srgbClr a:val="E7E6E6">
                        <a:alpha val="100000"/>
                      </a:srgbClr>
                    </a:solidFill>
                    <a:prstDash a:val="solid"/>
                    <a:bevel/>
                  </a:ln>
                  <a:latin typeface="SimHei"/>
                  <a:ea typeface="SimHei"/>
                  <a:cs typeface="SimHei"/>
                </a:rPr>
                <a:t>评价</a:t>
              </a:r>
              <a:r>
                <a:rPr sz="1700" spc="70" dirty="0">
                  <a:solidFill>
                    <a:srgbClr val="E7E6E6">
                      <a:alpha val="100000"/>
                    </a:srgbClr>
                  </a:solidFill>
                  <a:ln w="6537" cap="flat" cmpd="sng">
                    <a:solidFill>
                      <a:srgbClr a:val="E7E6E6">
                        <a:alpha val="100000"/>
                      </a:srgbClr>
                    </a:solidFill>
                    <a:prstDash a:val="solid"/>
                    <a:bevel/>
                  </a:ln>
                  <a:latin typeface="SimHei"/>
                  <a:ea typeface="SimHei"/>
                  <a:cs typeface="SimHei"/>
                </a:rPr>
                <a:t>者</a:t>
              </a:r>
              <a:endParaRPr lang="SimHei" altLang="SimHei" sz="1700" dirty="0"/>
            </a:p>
          </p:txBody>
        </p:sp>
        <p:pic>
          <p:nvPicPr>
            <p:cNvPr id="36" name="picture 36"/>
            <p:cNvPicPr>
              <a:picLocks noChangeAspect="1"/>
            </p:cNvPicPr>
            <p:nvPr/>
          </p:nvPicPr>
          <p:blipFill>
            <a:blip r:embed="rId3"/>
            <a:stretch>
              <a:fillRect/>
            </a:stretch>
          </p:blipFill>
          <p:spPr>
            <a:xfrm rot="21600000">
              <a:off x="222250" y="1078217"/>
              <a:ext cx="1371600" cy="9525"/>
            </a:xfrm>
            <a:prstGeom prst="rect">
              <a:avLst/>
            </a:prstGeom>
          </p:spPr>
        </p:pic>
      </p:grpSp>
      <p:grpSp>
        <p:nvGrpSpPr>
          <p:cNvPr id="8" name="group 8"/>
          <p:cNvGrpSpPr/>
          <p:nvPr/>
        </p:nvGrpSpPr>
        <p:grpSpPr>
          <a:xfrm rot="21600000">
            <a:off x="532015" y="1961984"/>
            <a:ext cx="1816100" cy="2305684"/>
            <a:chOff x="0" y="0"/>
            <a:chExt cx="1816100" cy="2305684"/>
          </a:xfrm>
        </p:grpSpPr>
        <p:sp>
          <p:nvSpPr>
            <p:cNvPr id="37" name="path"/>
            <p:cNvSpPr/>
            <p:nvPr/>
          </p:nvSpPr>
          <p:spPr>
            <a:xfrm>
              <a:off x="0" y="0"/>
              <a:ext cx="1816100" cy="2305684"/>
            </a:xfrm>
            <a:custGeom>
              <a:avLst/>
              <a:gdLst/>
              <a:ahLst/>
              <a:cxnLst/>
              <a:rect l="0" t="0" r="0" b="0"/>
              <a:pathLst>
                <a:path w="2860" h="3630">
                  <a:moveTo>
                    <a:pt x="2550" y="0"/>
                  </a:moveTo>
                  <a:cubicBezTo>
                    <a:pt x="302" y="0"/>
                    <a:pt x="302" y="0"/>
                    <a:pt x="302" y="0"/>
                  </a:cubicBezTo>
                  <a:cubicBezTo>
                    <a:pt x="137" y="0"/>
                    <a:pt x="0" y="144"/>
                    <a:pt x="0" y="309"/>
                  </a:cubicBezTo>
                  <a:cubicBezTo>
                    <a:pt x="0" y="2558"/>
                    <a:pt x="0" y="2558"/>
                    <a:pt x="0" y="2558"/>
                  </a:cubicBezTo>
                  <a:cubicBezTo>
                    <a:pt x="0" y="2730"/>
                    <a:pt x="137" y="2867"/>
                    <a:pt x="302" y="2867"/>
                  </a:cubicBezTo>
                  <a:cubicBezTo>
                    <a:pt x="1100" y="2867"/>
                    <a:pt x="1100" y="2867"/>
                    <a:pt x="1100" y="2867"/>
                  </a:cubicBezTo>
                  <a:cubicBezTo>
                    <a:pt x="1430" y="3630"/>
                    <a:pt x="1430" y="3630"/>
                    <a:pt x="1430" y="3630"/>
                  </a:cubicBezTo>
                  <a:cubicBezTo>
                    <a:pt x="1766" y="2867"/>
                    <a:pt x="1766" y="2867"/>
                    <a:pt x="1766" y="2867"/>
                  </a:cubicBezTo>
                  <a:cubicBezTo>
                    <a:pt x="2550" y="2867"/>
                    <a:pt x="2550" y="2867"/>
                    <a:pt x="2550" y="2867"/>
                  </a:cubicBezTo>
                  <a:cubicBezTo>
                    <a:pt x="2722" y="2867"/>
                    <a:pt x="2860" y="2730"/>
                    <a:pt x="2860" y="2558"/>
                  </a:cubicBezTo>
                  <a:cubicBezTo>
                    <a:pt x="2860" y="309"/>
                    <a:pt x="2860" y="309"/>
                    <a:pt x="2860" y="309"/>
                  </a:cubicBezTo>
                  <a:cubicBezTo>
                    <a:pt x="2860" y="144"/>
                    <a:pt x="2722" y="0"/>
                    <a:pt x="2550" y="0"/>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38" name="textbox 38"/>
            <p:cNvSpPr/>
            <p:nvPr/>
          </p:nvSpPr>
          <p:spPr>
            <a:xfrm>
              <a:off x="223011" y="401466"/>
              <a:ext cx="1396364" cy="1298575"/>
            </a:xfrm>
            <a:prstGeom prst="rect">
              <a:avLst/>
            </a:prstGeom>
          </p:spPr>
          <p:txBody>
            <a:bodyPr vert="horz" wrap="square" lIns="0" tIns="0" rIns="0" bIns="0"/>
            <a:lstStyle/>
            <a:p>
              <a:pPr algn="l" rtl="0" eaLnBrk="0">
                <a:lnSpc>
                  <a:spcPct val="72571"/>
                </a:lnSpc>
                <a:tabLst/>
              </a:pPr>
              <a:endParaRPr lang="Arial" altLang="Arial" sz="100" dirty="0"/>
            </a:p>
            <a:p>
              <a:pPr marL="338278" algn="l" rtl="0" eaLnBrk="0">
                <a:lnSpc>
                  <a:spcPct val="81000"/>
                </a:lnSpc>
                <a:tabLst/>
              </a:pPr>
              <a:r>
                <a:rPr sz="5300" spc="-110" dirty="0">
                  <a:solidFill>
                    <a:srgbClr val="E7E6E6">
                      <a:alpha val="100000"/>
                    </a:srgbClr>
                  </a:solidFill>
                  <a:latin typeface="Arial"/>
                  <a:ea typeface="Arial"/>
                  <a:cs typeface="Arial"/>
                </a:rPr>
                <a:t>01</a:t>
              </a:r>
              <a:endParaRPr lang="Arial" altLang="Arial" sz="5300" dirty="0"/>
            </a:p>
            <a:p>
              <a:pPr marL="477926" indent="-465226" algn="l" rtl="0" eaLnBrk="0">
                <a:lnSpc>
                  <a:spcPct val="111000"/>
                </a:lnSpc>
                <a:spcBef>
                  <a:spcPts val="356"/>
                </a:spcBef>
                <a:tabLst/>
              </a:pPr>
              <a:r>
                <a:rPr sz="1700" spc="100" dirty="0">
                  <a:solidFill>
                    <a:srgbClr val="E7E6E6">
                      <a:alpha val="100000"/>
                    </a:srgbClr>
                  </a:solidFill>
                  <a:ln w="6537" cap="flat" cmpd="sng">
                    <a:solidFill>
                      <a:srgbClr a:val="E7E6E6">
                        <a:alpha val="100000"/>
                      </a:srgbClr>
                    </a:solidFill>
                    <a:prstDash a:val="solid"/>
                    <a:bevel/>
                  </a:ln>
                  <a:latin typeface="SimHei"/>
                  <a:ea typeface="SimHei"/>
                  <a:cs typeface="SimHei"/>
                </a:rPr>
                <a:t>被评价对象</a:t>
              </a:r>
              <a:r>
                <a:rPr sz="1700" spc="90" dirty="0">
                  <a:solidFill>
                    <a:srgbClr val="E7E6E6">
                      <a:alpha val="100000"/>
                    </a:srgbClr>
                  </a:solidFill>
                  <a:ln w="6537" cap="flat" cmpd="sng">
                    <a:solidFill>
                      <a:srgbClr a:val="E7E6E6">
                        <a:alpha val="100000"/>
                      </a:srgbClr>
                    </a:solidFill>
                    <a:prstDash a:val="solid"/>
                    <a:bevel/>
                  </a:ln>
                  <a:latin typeface="SimHei"/>
                  <a:ea typeface="SimHei"/>
                  <a:cs typeface="SimHei"/>
                </a:rPr>
                <a:t>与</a:t>
              </a:r>
              <a:r>
                <a:rPr sz="1700" spc="0" dirty="0">
                  <a:solidFill>
                    <a:srgbClr val="E7E6E6">
                      <a:alpha val="100000"/>
                    </a:srgbClr>
                  </a:solidFill>
                  <a:latin typeface="SimHei"/>
                  <a:ea typeface="SimHei"/>
                  <a:cs typeface="SimHei"/>
                </a:rPr>
                <a:t> </a:t>
              </a:r>
              <a:r>
                <a:rPr sz="1700" spc="60" dirty="0">
                  <a:solidFill>
                    <a:srgbClr val="E7E6E6">
                      <a:alpha val="100000"/>
                    </a:srgbClr>
                  </a:solidFill>
                  <a:ln w="6537" cap="flat" cmpd="sng">
                    <a:solidFill>
                      <a:srgbClr a:val="E7E6E6">
                        <a:alpha val="100000"/>
                      </a:srgbClr>
                    </a:solidFill>
                    <a:prstDash a:val="solid"/>
                    <a:bevel/>
                  </a:ln>
                  <a:latin typeface="SimHei"/>
                  <a:ea typeface="SimHei"/>
                  <a:cs typeface="SimHei"/>
                </a:rPr>
                <a:t>主</a:t>
              </a:r>
              <a:r>
                <a:rPr sz="1700" spc="50" dirty="0">
                  <a:solidFill>
                    <a:srgbClr val="E7E6E6">
                      <a:alpha val="100000"/>
                    </a:srgbClr>
                  </a:solidFill>
                  <a:ln w="6537" cap="flat" cmpd="sng">
                    <a:solidFill>
                      <a:srgbClr a:val="E7E6E6">
                        <a:alpha val="100000"/>
                      </a:srgbClr>
                    </a:solidFill>
                    <a:prstDash a:val="solid"/>
                    <a:bevel/>
                  </a:ln>
                  <a:latin typeface="SimHei"/>
                  <a:ea typeface="SimHei"/>
                  <a:cs typeface="SimHei"/>
                </a:rPr>
                <a:t>体</a:t>
              </a:r>
              <a:endParaRPr lang="SimHei" altLang="SimHei" sz="1700" dirty="0"/>
            </a:p>
          </p:txBody>
        </p:sp>
        <p:pic>
          <p:nvPicPr>
            <p:cNvPr id="39" name="picture 39"/>
            <p:cNvPicPr>
              <a:picLocks noChangeAspect="1"/>
            </p:cNvPicPr>
            <p:nvPr/>
          </p:nvPicPr>
          <p:blipFill>
            <a:blip r:embed="rId4"/>
            <a:stretch>
              <a:fillRect/>
            </a:stretch>
          </p:blipFill>
          <p:spPr>
            <a:xfrm rot="21600000">
              <a:off x="222250" y="1078217"/>
              <a:ext cx="1371599" cy="9525"/>
            </a:xfrm>
            <a:prstGeom prst="rect">
              <a:avLst/>
            </a:prstGeom>
          </p:spPr>
        </p:pic>
      </p:grpSp>
      <p:grpSp>
        <p:nvGrpSpPr>
          <p:cNvPr id="10" name="group 10"/>
          <p:cNvGrpSpPr/>
          <p:nvPr/>
        </p:nvGrpSpPr>
        <p:grpSpPr>
          <a:xfrm rot="21600000">
            <a:off x="2895917" y="1961984"/>
            <a:ext cx="1816099" cy="2305684"/>
            <a:chOff x="0" y="0"/>
            <a:chExt cx="1816099" cy="2305684"/>
          </a:xfrm>
        </p:grpSpPr>
        <p:sp>
          <p:nvSpPr>
            <p:cNvPr id="40" name="path"/>
            <p:cNvSpPr/>
            <p:nvPr/>
          </p:nvSpPr>
          <p:spPr>
            <a:xfrm>
              <a:off x="0" y="0"/>
              <a:ext cx="1816099" cy="2305684"/>
            </a:xfrm>
            <a:custGeom>
              <a:avLst/>
              <a:gdLst/>
              <a:ahLst/>
              <a:cxnLst/>
              <a:rect l="0" t="0" r="0" b="0"/>
              <a:pathLst>
                <a:path w="2859" h="3630">
                  <a:moveTo>
                    <a:pt x="2550" y="0"/>
                  </a:moveTo>
                  <a:cubicBezTo>
                    <a:pt x="302" y="0"/>
                    <a:pt x="302" y="0"/>
                    <a:pt x="302" y="0"/>
                  </a:cubicBezTo>
                  <a:cubicBezTo>
                    <a:pt x="137" y="0"/>
                    <a:pt x="0" y="144"/>
                    <a:pt x="0" y="309"/>
                  </a:cubicBezTo>
                  <a:cubicBezTo>
                    <a:pt x="0" y="2558"/>
                    <a:pt x="0" y="2558"/>
                    <a:pt x="0" y="2558"/>
                  </a:cubicBezTo>
                  <a:cubicBezTo>
                    <a:pt x="0" y="2730"/>
                    <a:pt x="137" y="2867"/>
                    <a:pt x="302" y="2867"/>
                  </a:cubicBezTo>
                  <a:cubicBezTo>
                    <a:pt x="1099" y="2867"/>
                    <a:pt x="1099" y="2867"/>
                    <a:pt x="1099" y="2867"/>
                  </a:cubicBezTo>
                  <a:cubicBezTo>
                    <a:pt x="1429" y="3630"/>
                    <a:pt x="1429" y="3630"/>
                    <a:pt x="1429" y="3630"/>
                  </a:cubicBezTo>
                  <a:cubicBezTo>
                    <a:pt x="1766" y="2867"/>
                    <a:pt x="1766" y="2867"/>
                    <a:pt x="1766" y="2867"/>
                  </a:cubicBezTo>
                  <a:cubicBezTo>
                    <a:pt x="2550" y="2867"/>
                    <a:pt x="2550" y="2867"/>
                    <a:pt x="2550" y="2867"/>
                  </a:cubicBezTo>
                  <a:cubicBezTo>
                    <a:pt x="2722" y="2867"/>
                    <a:pt x="2859" y="2730"/>
                    <a:pt x="2859" y="2558"/>
                  </a:cubicBezTo>
                  <a:cubicBezTo>
                    <a:pt x="2859" y="309"/>
                    <a:pt x="2859" y="309"/>
                    <a:pt x="2859" y="309"/>
                  </a:cubicBezTo>
                  <a:cubicBezTo>
                    <a:pt x="2859" y="144"/>
                    <a:pt x="2722" y="0"/>
                    <a:pt x="2550" y="0"/>
                  </a:cubicBezTo>
                </a:path>
              </a:pathLst>
            </a:custGeom>
            <a:solidFill>
              <a:srgbClr val="7F7F7F">
                <a:alpha val="100000"/>
              </a:srgbClr>
            </a:solidFill>
            <a:ln cap="flat">
              <a:miter lim="0"/>
              <a:noFill/>
              <a:prstDash val="solid"/>
            </a:ln>
          </p:spPr>
          <p:txBody>
            <a:bodyPr rtlCol="0"/>
            <a:lstStyle/>
            <a:p>
              <a:pPr algn="ctr"/>
              <a:endParaRPr lang="zh-CN" altLang="en-US"/>
            </a:p>
          </p:txBody>
        </p:sp>
        <p:sp>
          <p:nvSpPr>
            <p:cNvPr id="41" name="textbox 41"/>
            <p:cNvSpPr/>
            <p:nvPr/>
          </p:nvSpPr>
          <p:spPr>
            <a:xfrm>
              <a:off x="426796" y="401466"/>
              <a:ext cx="935989" cy="1018539"/>
            </a:xfrm>
            <a:prstGeom prst="rect">
              <a:avLst/>
            </a:prstGeom>
          </p:spPr>
          <p:txBody>
            <a:bodyPr vert="horz" wrap="square" lIns="0" tIns="0" rIns="0" bIns="0"/>
            <a:lstStyle/>
            <a:p>
              <a:pPr algn="l" rtl="0" eaLnBrk="0">
                <a:lnSpc>
                  <a:spcPct val="72571"/>
                </a:lnSpc>
                <a:tabLst/>
              </a:pPr>
              <a:endParaRPr lang="Arial" altLang="Arial" sz="100" dirty="0"/>
            </a:p>
            <a:p>
              <a:pPr marL="134493" algn="l" rtl="0" eaLnBrk="0">
                <a:lnSpc>
                  <a:spcPct val="81000"/>
                </a:lnSpc>
                <a:tabLst/>
              </a:pPr>
              <a:r>
                <a:rPr sz="5300" spc="-110" dirty="0">
                  <a:solidFill>
                    <a:srgbClr val="E7E6E6">
                      <a:alpha val="100000"/>
                    </a:srgbClr>
                  </a:solidFill>
                  <a:latin typeface="Arial"/>
                  <a:ea typeface="Arial"/>
                  <a:cs typeface="Arial"/>
                </a:rPr>
                <a:t>02</a:t>
              </a:r>
              <a:endParaRPr lang="Arial" altLang="Arial" sz="5300" dirty="0"/>
            </a:p>
            <a:p>
              <a:pPr algn="l" rtl="0" eaLnBrk="0">
                <a:lnSpc>
                  <a:spcPct val="104000"/>
                </a:lnSpc>
                <a:tabLst/>
              </a:pPr>
              <a:endParaRPr lang="Arial" altLang="Arial" sz="500" dirty="0"/>
            </a:p>
            <a:p>
              <a:pPr marL="12700" algn="l" rtl="0" eaLnBrk="0">
                <a:lnSpc>
                  <a:spcPts val="2055"/>
                </a:lnSpc>
                <a:spcBef>
                  <a:spcPts val="2"/>
                </a:spcBef>
                <a:tabLst/>
              </a:pPr>
              <a:r>
                <a:rPr sz="1700" spc="100" dirty="0">
                  <a:solidFill>
                    <a:srgbClr val="E7E6E6">
                      <a:alpha val="100000"/>
                    </a:srgbClr>
                  </a:solidFill>
                  <a:ln w="6537" cap="flat" cmpd="sng">
                    <a:solidFill>
                      <a:srgbClr a:val="E7E6E6">
                        <a:alpha val="100000"/>
                      </a:srgbClr>
                    </a:solidFill>
                    <a:prstDash a:val="solid"/>
                    <a:bevel/>
                  </a:ln>
                  <a:latin typeface="SimHei"/>
                  <a:ea typeface="SimHei"/>
                  <a:cs typeface="SimHei"/>
                </a:rPr>
                <a:t>评价指</a:t>
              </a:r>
              <a:r>
                <a:rPr sz="1700" spc="60" dirty="0">
                  <a:solidFill>
                    <a:srgbClr val="E7E6E6">
                      <a:alpha val="100000"/>
                    </a:srgbClr>
                  </a:solidFill>
                  <a:ln w="6537" cap="flat" cmpd="sng">
                    <a:solidFill>
                      <a:srgbClr a:val="E7E6E6">
                        <a:alpha val="100000"/>
                      </a:srgbClr>
                    </a:solidFill>
                    <a:prstDash a:val="solid"/>
                    <a:bevel/>
                  </a:ln>
                  <a:latin typeface="SimHei"/>
                  <a:ea typeface="SimHei"/>
                  <a:cs typeface="SimHei"/>
                </a:rPr>
                <a:t>标</a:t>
              </a:r>
              <a:endParaRPr lang="SimHei" altLang="SimHei" sz="1700" dirty="0"/>
            </a:p>
          </p:txBody>
        </p:sp>
        <p:pic>
          <p:nvPicPr>
            <p:cNvPr id="42" name="picture 42"/>
            <p:cNvPicPr>
              <a:picLocks noChangeAspect="1"/>
            </p:cNvPicPr>
            <p:nvPr/>
          </p:nvPicPr>
          <p:blipFill>
            <a:blip r:embed="rId5"/>
            <a:stretch>
              <a:fillRect/>
            </a:stretch>
          </p:blipFill>
          <p:spPr>
            <a:xfrm rot="21600000">
              <a:off x="222250" y="1078217"/>
              <a:ext cx="1371600" cy="9525"/>
            </a:xfrm>
            <a:prstGeom prst="rect">
              <a:avLst/>
            </a:prstGeom>
          </p:spPr>
        </p:pic>
      </p:grpSp>
      <p:grpSp>
        <p:nvGrpSpPr>
          <p:cNvPr id="12" name="group 12"/>
          <p:cNvGrpSpPr/>
          <p:nvPr/>
        </p:nvGrpSpPr>
        <p:grpSpPr>
          <a:xfrm rot="21600000">
            <a:off x="5329466" y="1933537"/>
            <a:ext cx="1816099" cy="2305684"/>
            <a:chOff x="0" y="0"/>
            <a:chExt cx="1816099" cy="2305684"/>
          </a:xfrm>
        </p:grpSpPr>
        <p:sp>
          <p:nvSpPr>
            <p:cNvPr id="43" name="path"/>
            <p:cNvSpPr/>
            <p:nvPr/>
          </p:nvSpPr>
          <p:spPr>
            <a:xfrm>
              <a:off x="0" y="0"/>
              <a:ext cx="1816099" cy="2305684"/>
            </a:xfrm>
            <a:custGeom>
              <a:avLst/>
              <a:gdLst/>
              <a:ahLst/>
              <a:cxnLst/>
              <a:rect l="0" t="0" r="0" b="0"/>
              <a:pathLst>
                <a:path w="2859" h="3630">
                  <a:moveTo>
                    <a:pt x="2550" y="0"/>
                  </a:moveTo>
                  <a:cubicBezTo>
                    <a:pt x="302" y="0"/>
                    <a:pt x="302" y="0"/>
                    <a:pt x="302" y="0"/>
                  </a:cubicBezTo>
                  <a:cubicBezTo>
                    <a:pt x="137" y="0"/>
                    <a:pt x="0" y="144"/>
                    <a:pt x="0" y="309"/>
                  </a:cubicBezTo>
                  <a:cubicBezTo>
                    <a:pt x="0" y="2558"/>
                    <a:pt x="0" y="2558"/>
                    <a:pt x="0" y="2558"/>
                  </a:cubicBezTo>
                  <a:cubicBezTo>
                    <a:pt x="0" y="2730"/>
                    <a:pt x="137" y="2867"/>
                    <a:pt x="302" y="2867"/>
                  </a:cubicBezTo>
                  <a:cubicBezTo>
                    <a:pt x="1100" y="2867"/>
                    <a:pt x="1100" y="2867"/>
                    <a:pt x="1100" y="2867"/>
                  </a:cubicBezTo>
                  <a:cubicBezTo>
                    <a:pt x="1430" y="3630"/>
                    <a:pt x="1430" y="3630"/>
                    <a:pt x="1430" y="3630"/>
                  </a:cubicBezTo>
                  <a:cubicBezTo>
                    <a:pt x="1766" y="2867"/>
                    <a:pt x="1766" y="2867"/>
                    <a:pt x="1766" y="2867"/>
                  </a:cubicBezTo>
                  <a:cubicBezTo>
                    <a:pt x="2550" y="2867"/>
                    <a:pt x="2550" y="2867"/>
                    <a:pt x="2550" y="2867"/>
                  </a:cubicBezTo>
                  <a:cubicBezTo>
                    <a:pt x="2722" y="2867"/>
                    <a:pt x="2859" y="2730"/>
                    <a:pt x="2859" y="2558"/>
                  </a:cubicBezTo>
                  <a:cubicBezTo>
                    <a:pt x="2859" y="309"/>
                    <a:pt x="2859" y="309"/>
                    <a:pt x="2859" y="309"/>
                  </a:cubicBezTo>
                  <a:cubicBezTo>
                    <a:pt x="2859" y="144"/>
                    <a:pt x="2722" y="0"/>
                    <a:pt x="2550" y="0"/>
                  </a:cubicBezTo>
                </a:path>
              </a:pathLst>
            </a:custGeom>
            <a:solidFill>
              <a:srgbClr val="003970">
                <a:alpha val="100000"/>
              </a:srgbClr>
            </a:solidFill>
            <a:ln cap="flat">
              <a:miter lim="0"/>
              <a:noFill/>
              <a:prstDash val="solid"/>
            </a:ln>
          </p:spPr>
          <p:txBody>
            <a:bodyPr rtlCol="0"/>
            <a:lstStyle/>
            <a:p>
              <a:pPr algn="ctr"/>
              <a:endParaRPr lang="zh-CN" altLang="en-US"/>
            </a:p>
          </p:txBody>
        </p:sp>
        <p:sp>
          <p:nvSpPr>
            <p:cNvPr id="44" name="textbox 44"/>
            <p:cNvSpPr/>
            <p:nvPr/>
          </p:nvSpPr>
          <p:spPr>
            <a:xfrm>
              <a:off x="458635" y="398252"/>
              <a:ext cx="936625" cy="1057275"/>
            </a:xfrm>
            <a:prstGeom prst="rect">
              <a:avLst/>
            </a:prstGeom>
          </p:spPr>
          <p:txBody>
            <a:bodyPr vert="horz" wrap="square" lIns="0" tIns="0" rIns="0" bIns="0"/>
            <a:lstStyle/>
            <a:p>
              <a:pPr algn="l" rtl="0" eaLnBrk="0">
                <a:lnSpc>
                  <a:spcPct val="74834"/>
                </a:lnSpc>
                <a:tabLst/>
              </a:pPr>
              <a:endParaRPr lang="Arial" altLang="Arial" sz="100" dirty="0"/>
            </a:p>
            <a:p>
              <a:pPr marL="102642" algn="l" rtl="0" eaLnBrk="0">
                <a:lnSpc>
                  <a:spcPct val="81000"/>
                </a:lnSpc>
                <a:tabLst/>
              </a:pPr>
              <a:r>
                <a:rPr sz="5300" spc="-110" dirty="0">
                  <a:solidFill>
                    <a:srgbClr val="E7E6E6">
                      <a:alpha val="100000"/>
                    </a:srgbClr>
                  </a:solidFill>
                  <a:latin typeface="Arial"/>
                  <a:ea typeface="Arial"/>
                  <a:cs typeface="Arial"/>
                </a:rPr>
                <a:t>03</a:t>
              </a:r>
              <a:endParaRPr lang="Arial" altLang="Arial" sz="5300" dirty="0"/>
            </a:p>
            <a:p>
              <a:pPr algn="l" rtl="0" eaLnBrk="0">
                <a:lnSpc>
                  <a:spcPct val="109000"/>
                </a:lnSpc>
                <a:tabLst/>
              </a:pPr>
              <a:endParaRPr lang="Arial" altLang="Arial" sz="700" dirty="0"/>
            </a:p>
            <a:p>
              <a:pPr marL="12700" algn="l" rtl="0" eaLnBrk="0">
                <a:lnSpc>
                  <a:spcPts val="2062"/>
                </a:lnSpc>
                <a:spcBef>
                  <a:spcPts val="4"/>
                </a:spcBef>
                <a:tabLst/>
              </a:pPr>
              <a:r>
                <a:rPr sz="1700" spc="100" dirty="0">
                  <a:solidFill>
                    <a:srgbClr val="E7E6E6">
                      <a:alpha val="100000"/>
                    </a:srgbClr>
                  </a:solidFill>
                  <a:ln w="6537" cap="flat" cmpd="sng">
                    <a:solidFill>
                      <a:srgbClr a:val="E7E6E6">
                        <a:alpha val="100000"/>
                      </a:srgbClr>
                    </a:solidFill>
                    <a:prstDash a:val="solid"/>
                    <a:bevel/>
                  </a:ln>
                  <a:latin typeface="SimHei"/>
                  <a:ea typeface="SimHei"/>
                  <a:cs typeface="SimHei"/>
                </a:rPr>
                <a:t>权重系</a:t>
              </a:r>
              <a:r>
                <a:rPr sz="1700" spc="70" dirty="0">
                  <a:solidFill>
                    <a:srgbClr val="E7E6E6">
                      <a:alpha val="100000"/>
                    </a:srgbClr>
                  </a:solidFill>
                  <a:ln w="6537" cap="flat" cmpd="sng">
                    <a:solidFill>
                      <a:srgbClr a:val="E7E6E6">
                        <a:alpha val="100000"/>
                      </a:srgbClr>
                    </a:solidFill>
                    <a:prstDash a:val="solid"/>
                    <a:bevel/>
                  </a:ln>
                  <a:latin typeface="SimHei"/>
                  <a:ea typeface="SimHei"/>
                  <a:cs typeface="SimHei"/>
                </a:rPr>
                <a:t>数</a:t>
              </a:r>
              <a:endParaRPr lang="SimHei" altLang="SimHei" sz="1700" dirty="0"/>
            </a:p>
          </p:txBody>
        </p:sp>
        <p:pic>
          <p:nvPicPr>
            <p:cNvPr id="45" name="picture 45"/>
            <p:cNvPicPr>
              <a:picLocks noChangeAspect="1"/>
            </p:cNvPicPr>
            <p:nvPr/>
          </p:nvPicPr>
          <p:blipFill>
            <a:blip r:embed="rId6"/>
            <a:stretch>
              <a:fillRect/>
            </a:stretch>
          </p:blipFill>
          <p:spPr>
            <a:xfrm rot="21600000">
              <a:off x="222250" y="1078217"/>
              <a:ext cx="1371600" cy="9525"/>
            </a:xfrm>
            <a:prstGeom prst="rect">
              <a:avLst/>
            </a:prstGeom>
          </p:spPr>
        </p:pic>
      </p:grpSp>
      <p:graphicFrame>
        <p:nvGraphicFramePr>
          <p:cNvPr id="46" name="table 46"/>
          <p:cNvGraphicFramePr>
            <a:graphicFrameLocks noGrp="1"/>
          </p:cNvGraphicFramePr>
          <p:nvPr/>
        </p:nvGraphicFramePr>
        <p:xfrm>
          <a:off x="7676336" y="4770335"/>
          <a:ext cx="4117975" cy="952500"/>
        </p:xfrm>
        <a:graphic>
          <a:graphicData uri="http://schemas.openxmlformats.org/drawingml/2006/table">
            <a:tbl>
              <a:tblPr/>
              <a:tblGrid>
                <a:gridCol w="2059304"/>
                <a:gridCol w="2058670"/>
              </a:tblGrid>
              <a:tr h="952500">
                <a:tc>
                  <a:txBody>
                    <a:bodyPr/>
                    <a:lstStyle/>
                    <a:p>
                      <a:pPr algn="l" rtl="0" eaLnBrk="0">
                        <a:lnSpc>
                          <a:spcPct val="52839"/>
                        </a:lnSpc>
                        <a:tabLst/>
                      </a:pPr>
                      <a:endParaRPr lang="Arial" altLang="Arial" sz="100" dirty="0"/>
                    </a:p>
                    <a:p>
                      <a:pPr algn="l" rtl="0" eaLnBrk="0">
                        <a:lnSpc>
                          <a:spcPts val="2055"/>
                        </a:lnSpc>
                        <a:tabLst/>
                      </a:pPr>
                      <a:r>
                        <a:rPr sz="1700" spc="100" dirty="0">
                          <a:solidFill>
                            <a:srgbClr val="595959">
                              <a:alpha val="100000"/>
                            </a:srgbClr>
                          </a:solidFill>
                          <a:latin typeface="SimHei"/>
                          <a:ea typeface="SimHei"/>
                          <a:cs typeface="SimHei"/>
                        </a:rPr>
                        <a:t>将评价指标与权</a:t>
                      </a:r>
                      <a:r>
                        <a:rPr sz="1700" spc="30" dirty="0">
                          <a:solidFill>
                            <a:srgbClr val="595959">
                              <a:alpha val="100000"/>
                            </a:srgbClr>
                          </a:solidFill>
                          <a:latin typeface="SimHei"/>
                          <a:ea typeface="SimHei"/>
                          <a:cs typeface="SimHei"/>
                        </a:rPr>
                        <a:t>重</a:t>
                      </a:r>
                      <a:endParaRPr lang="SimHei" altLang="SimHei" sz="1700" dirty="0"/>
                    </a:p>
                    <a:p>
                      <a:pPr marL="5486" algn="l" rtl="0" eaLnBrk="0">
                        <a:lnSpc>
                          <a:spcPts val="2055"/>
                        </a:lnSpc>
                        <a:spcBef>
                          <a:spcPts val="749"/>
                        </a:spcBef>
                        <a:tabLst/>
                      </a:pPr>
                      <a:r>
                        <a:rPr sz="1700" spc="90" dirty="0">
                          <a:solidFill>
                            <a:srgbClr val="595959">
                              <a:alpha val="100000"/>
                            </a:srgbClr>
                          </a:solidFill>
                          <a:latin typeface="SimHei"/>
                          <a:ea typeface="SimHei"/>
                          <a:cs typeface="SimHei"/>
                        </a:rPr>
                        <a:t>系数综合成一个</a:t>
                      </a:r>
                      <a:r>
                        <a:rPr sz="1700" spc="60" dirty="0">
                          <a:solidFill>
                            <a:srgbClr val="595959">
                              <a:alpha val="100000"/>
                            </a:srgbClr>
                          </a:solidFill>
                          <a:latin typeface="SimHei"/>
                          <a:ea typeface="SimHei"/>
                          <a:cs typeface="SimHei"/>
                        </a:rPr>
                        <a:t>整</a:t>
                      </a:r>
                      <a:endParaRPr lang="SimHei" altLang="SimHei" sz="1700" dirty="0"/>
                    </a:p>
                    <a:p>
                      <a:pPr algn="l" rtl="0" eaLnBrk="0">
                        <a:lnSpc>
                          <a:spcPct val="102000"/>
                        </a:lnSpc>
                        <a:tabLst/>
                      </a:pPr>
                      <a:endParaRPr lang="Arial" altLang="Arial" sz="600" dirty="0"/>
                    </a:p>
                    <a:p>
                      <a:pPr marL="228600" algn="l" rtl="0" eaLnBrk="0">
                        <a:lnSpc>
                          <a:spcPct val="90000"/>
                        </a:lnSpc>
                        <a:spcBef>
                          <a:spcPts val="6"/>
                        </a:spcBef>
                        <a:tabLst/>
                      </a:pPr>
                      <a:r>
                        <a:rPr sz="1700" spc="90" dirty="0">
                          <a:solidFill>
                            <a:srgbClr val="595959">
                              <a:alpha val="100000"/>
                            </a:srgbClr>
                          </a:solidFill>
                          <a:latin typeface="SimHei"/>
                          <a:ea typeface="SimHei"/>
                          <a:cs typeface="SimHei"/>
                        </a:rPr>
                        <a:t>体指标的模</a:t>
                      </a:r>
                      <a:r>
                        <a:rPr sz="1700" spc="80" dirty="0">
                          <a:solidFill>
                            <a:srgbClr val="595959">
                              <a:alpha val="100000"/>
                            </a:srgbClr>
                          </a:solidFill>
                          <a:latin typeface="SimHei"/>
                          <a:ea typeface="SimHei"/>
                          <a:cs typeface="SimHei"/>
                        </a:rPr>
                        <a:t>型</a:t>
                      </a:r>
                      <a:endParaRPr lang="SimHei" altLang="SimHei" sz="1700" dirty="0"/>
                    </a:p>
                  </a:txBody>
                  <a:tcPr marL="0" marR="0" marT="0" marB="0" vert="horz">
                    <a:lnL>
                      <a:noFill/>
                    </a:lnL>
                    <a:lnR>
                      <a:noFill/>
                    </a:lnR>
                    <a:lnT>
                      <a:noFill/>
                    </a:lnT>
                    <a:lnB>
                      <a:noFill/>
                    </a:lnB>
                  </a:tcPr>
                </a:tc>
                <a:tc>
                  <a:txBody>
                    <a:bodyPr/>
                    <a:lstStyle/>
                    <a:p>
                      <a:pPr algn="l" rtl="0" eaLnBrk="0">
                        <a:lnSpc>
                          <a:spcPct val="9645"/>
                        </a:lnSpc>
                        <a:tabLst/>
                      </a:pPr>
                      <a:endParaRPr lang="Arial" altLang="Arial" sz="100" dirty="0"/>
                    </a:p>
                    <a:p>
                      <a:pPr marL="239345" algn="l" rtl="0" eaLnBrk="0">
                        <a:lnSpc>
                          <a:spcPct val="89000"/>
                        </a:lnSpc>
                        <a:tabLst/>
                      </a:pPr>
                      <a:r>
                        <a:rPr sz="1700" spc="100" dirty="0">
                          <a:solidFill>
                            <a:srgbClr val="595959">
                              <a:alpha val="100000"/>
                            </a:srgbClr>
                          </a:solidFill>
                          <a:latin typeface="SimHei"/>
                          <a:ea typeface="SimHei"/>
                          <a:cs typeface="SimHei"/>
                        </a:rPr>
                        <a:t>参与评价体系建</a:t>
                      </a:r>
                      <a:r>
                        <a:rPr sz="1700" spc="20" dirty="0">
                          <a:solidFill>
                            <a:srgbClr val="595959">
                              <a:alpha val="100000"/>
                            </a:srgbClr>
                          </a:solidFill>
                          <a:latin typeface="SimHei"/>
                          <a:ea typeface="SimHei"/>
                          <a:cs typeface="SimHei"/>
                        </a:rPr>
                        <a:t>立</a:t>
                      </a:r>
                      <a:endParaRPr lang="SimHei" altLang="SimHei" sz="1700" dirty="0"/>
                    </a:p>
                    <a:p>
                      <a:pPr marL="937504" algn="l" rtl="0" eaLnBrk="0">
                        <a:lnSpc>
                          <a:spcPts val="2804"/>
                        </a:lnSpc>
                        <a:tabLst/>
                      </a:pPr>
                      <a:r>
                        <a:rPr sz="1700" spc="20" dirty="0">
                          <a:solidFill>
                            <a:srgbClr val="595959">
                              <a:alpha val="100000"/>
                            </a:srgbClr>
                          </a:solidFill>
                          <a:latin typeface="SimHei"/>
                          <a:ea typeface="SimHei"/>
                          <a:cs typeface="SimHei"/>
                        </a:rPr>
                        <a:t>的</a:t>
                      </a:r>
                      <a:r>
                        <a:rPr sz="1700" spc="0" dirty="0">
                          <a:solidFill>
                            <a:srgbClr val="595959">
                              <a:alpha val="100000"/>
                            </a:srgbClr>
                          </a:solidFill>
                          <a:latin typeface="SimHei"/>
                          <a:ea typeface="SimHei"/>
                          <a:cs typeface="SimHei"/>
                        </a:rPr>
                        <a:t>人</a:t>
                      </a:r>
                      <a:endParaRPr lang="SimHei" altLang="SimHei" sz="1700" dirty="0"/>
                    </a:p>
                  </a:txBody>
                  <a:tcPr marL="0" marR="0" marT="0" marB="0" vert="horz">
                    <a:lnL>
                      <a:noFill/>
                    </a:lnL>
                    <a:lnR>
                      <a:noFill/>
                    </a:lnR>
                    <a:lnT>
                      <a:noFill/>
                    </a:lnT>
                    <a:lnB>
                      <a:noFill/>
                    </a:lnB>
                  </a:tcPr>
                </a:tc>
              </a:tr>
            </a:tbl>
          </a:graphicData>
        </a:graphic>
      </p:graphicFrame>
      <p:pic>
        <p:nvPicPr>
          <p:cNvPr id="47" name="picture 47"/>
          <p:cNvPicPr>
            <a:picLocks noChangeAspect="1"/>
          </p:cNvPicPr>
          <p:nvPr/>
        </p:nvPicPr>
        <p:blipFill>
          <a:blip r:embed="rId7"/>
          <a:stretch>
            <a:fillRect/>
          </a:stretch>
        </p:blipFill>
        <p:spPr>
          <a:xfrm rot="21600000">
            <a:off x="0" y="5804458"/>
            <a:ext cx="1919884" cy="1053541"/>
          </a:xfrm>
          <a:prstGeom prst="rect">
            <a:avLst/>
          </a:prstGeom>
        </p:spPr>
      </p:pic>
      <p:sp>
        <p:nvSpPr>
          <p:cNvPr id="48" name="textbox 48"/>
          <p:cNvSpPr/>
          <p:nvPr/>
        </p:nvSpPr>
        <p:spPr>
          <a:xfrm>
            <a:off x="5320576" y="4765687"/>
            <a:ext cx="1844039" cy="614044"/>
          </a:xfrm>
          <a:prstGeom prst="rect">
            <a:avLst/>
          </a:prstGeom>
        </p:spPr>
        <p:txBody>
          <a:bodyPr vert="horz" wrap="square" lIns="0" tIns="0" rIns="0" bIns="0"/>
          <a:lstStyle/>
          <a:p>
            <a:pPr algn="l" rtl="0" eaLnBrk="0">
              <a:lnSpc>
                <a:spcPct val="75986"/>
              </a:lnSpc>
              <a:tabLst/>
            </a:pPr>
            <a:endParaRPr lang="Arial" altLang="Arial" sz="100" dirty="0"/>
          </a:p>
          <a:p>
            <a:pPr marL="12700" algn="l" rtl="0" eaLnBrk="0">
              <a:lnSpc>
                <a:spcPct val="90000"/>
              </a:lnSpc>
              <a:tabLst/>
            </a:pPr>
            <a:r>
              <a:rPr sz="1700" spc="90" dirty="0">
                <a:solidFill>
                  <a:srgbClr val="595959">
                    <a:alpha val="100000"/>
                  </a:srgbClr>
                </a:solidFill>
                <a:latin typeface="SimHei"/>
                <a:ea typeface="SimHei"/>
                <a:cs typeface="SimHei"/>
              </a:rPr>
              <a:t>反应各指标的重</a:t>
            </a:r>
            <a:r>
              <a:rPr sz="1700" spc="80" dirty="0">
                <a:solidFill>
                  <a:srgbClr val="595959">
                    <a:alpha val="100000"/>
                  </a:srgbClr>
                </a:solidFill>
                <a:latin typeface="SimHei"/>
                <a:ea typeface="SimHei"/>
                <a:cs typeface="SimHei"/>
              </a:rPr>
              <a:t>要</a:t>
            </a:r>
            <a:endParaRPr lang="SimHei" altLang="SimHei" sz="1700" dirty="0"/>
          </a:p>
          <a:p>
            <a:pPr marL="810971" algn="l" rtl="0" eaLnBrk="0">
              <a:lnSpc>
                <a:spcPts val="2804"/>
              </a:lnSpc>
              <a:tabLst/>
            </a:pPr>
            <a:r>
              <a:rPr sz="1700" spc="20" dirty="0">
                <a:solidFill>
                  <a:srgbClr val="595959">
                    <a:alpha val="100000"/>
                  </a:srgbClr>
                </a:solidFill>
                <a:latin typeface="SimHei"/>
                <a:ea typeface="SimHei"/>
                <a:cs typeface="SimHei"/>
              </a:rPr>
              <a:t>性</a:t>
            </a:r>
            <a:endParaRPr lang="SimHei" altLang="SimHei" sz="1700" dirty="0"/>
          </a:p>
        </p:txBody>
      </p:sp>
      <p:sp>
        <p:nvSpPr>
          <p:cNvPr id="49" name="textbox 49"/>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50" name="picture 50"/>
          <p:cNvPicPr>
            <a:picLocks noChangeAspect="1"/>
          </p:cNvPicPr>
          <p:nvPr/>
        </p:nvPicPr>
        <p:blipFill>
          <a:blip r:embed="rId8"/>
          <a:stretch>
            <a:fillRect/>
          </a:stretch>
        </p:blipFill>
        <p:spPr>
          <a:xfrm rot="21600000">
            <a:off x="530352" y="416052"/>
            <a:ext cx="774191" cy="690371"/>
          </a:xfrm>
          <a:prstGeom prst="rect">
            <a:avLst/>
          </a:prstGeom>
        </p:spPr>
      </p:pic>
      <p:sp>
        <p:nvSpPr>
          <p:cNvPr id="51" name="textbox 51"/>
          <p:cNvSpPr/>
          <p:nvPr/>
        </p:nvSpPr>
        <p:spPr>
          <a:xfrm>
            <a:off x="2889986" y="4765687"/>
            <a:ext cx="1844675"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100" dirty="0">
                <a:solidFill>
                  <a:srgbClr val="595959">
                    <a:alpha val="100000"/>
                  </a:srgbClr>
                </a:solidFill>
                <a:latin typeface="SimHei"/>
                <a:ea typeface="SimHei"/>
                <a:cs typeface="SimHei"/>
              </a:rPr>
              <a:t>尽可能全面、合</a:t>
            </a:r>
            <a:r>
              <a:rPr sz="1700" spc="20" dirty="0">
                <a:solidFill>
                  <a:srgbClr val="595959">
                    <a:alpha val="100000"/>
                  </a:srgbClr>
                </a:solidFill>
                <a:latin typeface="SimHei"/>
                <a:ea typeface="SimHei"/>
                <a:cs typeface="SimHei"/>
              </a:rPr>
              <a:t>理</a:t>
            </a:r>
            <a:endParaRPr lang="SimHei" altLang="SimHei" sz="1700" dirty="0"/>
          </a:p>
        </p:txBody>
      </p:sp>
      <p:sp>
        <p:nvSpPr>
          <p:cNvPr id="52" name="textbox 52"/>
          <p:cNvSpPr/>
          <p:nvPr/>
        </p:nvSpPr>
        <p:spPr>
          <a:xfrm>
            <a:off x="1455292" y="629932"/>
            <a:ext cx="1389380"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90" dirty="0">
                <a:solidFill>
                  <a:srgbClr val="000000">
                    <a:alpha val="100000"/>
                  </a:srgbClr>
                </a:solidFill>
                <a:latin typeface="SimHei"/>
                <a:ea typeface="SimHei"/>
                <a:cs typeface="SimHei"/>
              </a:rPr>
              <a:t>评价模型要</a:t>
            </a:r>
            <a:r>
              <a:rPr sz="1700" spc="80" dirty="0">
                <a:solidFill>
                  <a:srgbClr val="000000">
                    <a:alpha val="100000"/>
                  </a:srgbClr>
                </a:solidFill>
                <a:latin typeface="SimHei"/>
                <a:ea typeface="SimHei"/>
                <a:cs typeface="SimHei"/>
              </a:rPr>
              <a:t>素</a:t>
            </a:r>
            <a:endParaRPr lang="SimHei" altLang="SimHei" sz="17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textbox 530"/>
          <p:cNvSpPr/>
          <p:nvPr/>
        </p:nvSpPr>
        <p:spPr>
          <a:xfrm>
            <a:off x="3106179" y="2190242"/>
            <a:ext cx="6188709" cy="1790700"/>
          </a:xfrm>
          <a:prstGeom prst="rect">
            <a:avLst/>
          </a:prstGeom>
        </p:spPr>
        <p:txBody>
          <a:bodyPr vert="horz" wrap="square" lIns="0" tIns="0" rIns="0" bIns="0"/>
          <a:lstStyle/>
          <a:p>
            <a:pPr algn="l" rtl="0" eaLnBrk="0">
              <a:lnSpc>
                <a:spcPct val="111000"/>
              </a:lnSpc>
              <a:tabLst/>
            </a:pPr>
            <a:endParaRPr lang="Arial" altLang="Arial" sz="1000" dirty="0"/>
          </a:p>
          <a:p>
            <a:pPr algn="l" rtl="0" eaLnBrk="0">
              <a:lnSpc>
                <a:spcPct val="111000"/>
              </a:lnSpc>
              <a:tabLst/>
            </a:pPr>
            <a:endParaRPr lang="Arial" altLang="Arial" sz="1000" dirty="0"/>
          </a:p>
          <a:p>
            <a:pPr algn="l" rtl="0" eaLnBrk="0">
              <a:lnSpc>
                <a:spcPct val="111000"/>
              </a:lnSpc>
              <a:tabLst/>
            </a:pPr>
            <a:endParaRPr lang="Arial" altLang="Arial" sz="1000" dirty="0"/>
          </a:p>
          <a:p>
            <a:pPr algn="l" rtl="0" eaLnBrk="0">
              <a:lnSpc>
                <a:spcPct val="9247"/>
              </a:lnSpc>
              <a:tabLst/>
            </a:pPr>
            <a:endParaRPr lang="Arial" altLang="Arial" sz="100" dirty="0"/>
          </a:p>
          <a:p>
            <a:pPr marL="265588" indent="-90075" algn="l" rtl="0" eaLnBrk="0">
              <a:lnSpc>
                <a:spcPct val="164000"/>
              </a:lnSpc>
              <a:tabLst/>
            </a:pPr>
            <a:r>
              <a:rPr sz="3600" spc="0" dirty="0" baseline="-18809">
                <a:solidFill>
                  <a:srgbClr val="000000">
                    <a:alpha val="100000"/>
                  </a:srgbClr>
                </a:solidFill>
                <a:latin typeface="Cambria Math"/>
                <a:ea typeface="Cambria Math"/>
                <a:cs typeface="Cambria Math"/>
              </a:rPr>
              <a:t>b</a:t>
            </a:r>
            <a:r>
              <a:rPr sz="2600" spc="0" dirty="0" baseline="-44074">
                <a:solidFill>
                  <a:srgbClr val="000000">
                    <a:alpha val="100000"/>
                  </a:srgbClr>
                </a:solidFill>
                <a:latin typeface="Cambria Math"/>
                <a:ea typeface="Cambria Math"/>
                <a:cs typeface="Cambria Math"/>
              </a:rPr>
              <a:t>ij</a:t>
            </a:r>
            <a:r>
              <a:rPr sz="1600" spc="50" dirty="0">
                <a:solidFill>
                  <a:srgbClr val="000000">
                    <a:alpha val="100000"/>
                  </a:srgbClr>
                </a:solidFill>
                <a:latin typeface="Cambria Math"/>
                <a:ea typeface="Cambria Math"/>
                <a:cs typeface="Cambria Math"/>
              </a:rPr>
              <a:t>  </a:t>
            </a:r>
            <a:r>
              <a:rPr sz="3600" spc="50" dirty="0" baseline="-18809">
                <a:solidFill>
                  <a:srgbClr val="000000">
                    <a:alpha val="100000"/>
                  </a:srgbClr>
                </a:solidFill>
                <a:latin typeface="Cambria Math"/>
                <a:ea typeface="Cambria Math"/>
                <a:cs typeface="Cambria Math"/>
              </a:rPr>
              <a:t>=</a:t>
            </a:r>
            <a:r>
              <a:rPr sz="2300" spc="50" dirty="0">
                <a:solidFill>
                  <a:srgbClr val="000000">
                    <a:alpha val="100000"/>
                  </a:srgbClr>
                </a:solidFill>
                <a:latin typeface="Cambria Math"/>
                <a:ea typeface="Cambria Math"/>
                <a:cs typeface="Cambria Math"/>
              </a:rPr>
              <a:t>             </a:t>
            </a:r>
            <a:r>
              <a:rPr sz="3600" spc="50" dirty="0" baseline="-18809">
                <a:solidFill>
                  <a:srgbClr val="000000">
                    <a:alpha val="100000"/>
                  </a:srgbClr>
                </a:solidFill>
                <a:latin typeface="Cambria Math"/>
                <a:ea typeface="Cambria Math"/>
                <a:cs typeface="Cambria Math"/>
              </a:rPr>
              <a:t>,</a:t>
            </a:r>
            <a:r>
              <a:rPr sz="2300" spc="50" dirty="0">
                <a:solidFill>
                  <a:srgbClr val="000000">
                    <a:alpha val="100000"/>
                  </a:srgbClr>
                </a:solidFill>
                <a:latin typeface="Cambria Math"/>
                <a:ea typeface="Cambria Math"/>
                <a:cs typeface="Cambria Math"/>
              </a:rPr>
              <a:t> </a:t>
            </a:r>
            <a:r>
              <a:rPr sz="3600" spc="0" dirty="0" baseline="-18809">
                <a:solidFill>
                  <a:srgbClr val="000000">
                    <a:alpha val="100000"/>
                  </a:srgbClr>
                </a:solidFill>
                <a:latin typeface="Cambria Math"/>
                <a:ea typeface="Cambria Math"/>
                <a:cs typeface="Cambria Math"/>
              </a:rPr>
              <a:t>i</a:t>
            </a:r>
            <a:r>
              <a:rPr sz="2300" spc="50" dirty="0">
                <a:solidFill>
                  <a:srgbClr val="000000">
                    <a:alpha val="100000"/>
                  </a:srgbClr>
                </a:solidFill>
                <a:latin typeface="Cambria Math"/>
                <a:ea typeface="Cambria Math"/>
                <a:cs typeface="Cambria Math"/>
              </a:rPr>
              <a:t> </a:t>
            </a:r>
            <a:r>
              <a:rPr sz="3600" spc="50" dirty="0" baseline="-18809">
                <a:solidFill>
                  <a:srgbClr val="000000">
                    <a:alpha val="100000"/>
                  </a:srgbClr>
                </a:solidFill>
                <a:latin typeface="Cambria Math"/>
                <a:ea typeface="Cambria Math"/>
                <a:cs typeface="Cambria Math"/>
              </a:rPr>
              <a:t>=</a:t>
            </a:r>
            <a:r>
              <a:rPr sz="2300" spc="50" dirty="0">
                <a:solidFill>
                  <a:srgbClr val="000000">
                    <a:alpha val="100000"/>
                  </a:srgbClr>
                </a:solidFill>
                <a:latin typeface="Cambria Math"/>
                <a:ea typeface="Cambria Math"/>
                <a:cs typeface="Cambria Math"/>
              </a:rPr>
              <a:t> </a:t>
            </a:r>
            <a:r>
              <a:rPr sz="3600" spc="50" dirty="0" baseline="-18809">
                <a:solidFill>
                  <a:srgbClr val="000000">
                    <a:alpha val="100000"/>
                  </a:srgbClr>
                </a:solidFill>
                <a:latin typeface="Cambria Math"/>
                <a:ea typeface="Cambria Math"/>
                <a:cs typeface="Cambria Math"/>
              </a:rPr>
              <a:t>1,2,</a:t>
            </a:r>
            <a:r>
              <a:rPr sz="2300" spc="50" dirty="0">
                <a:solidFill>
                  <a:srgbClr val="000000">
                    <a:alpha val="100000"/>
                  </a:srgbClr>
                </a:solidFill>
                <a:latin typeface="Cambria Math"/>
                <a:ea typeface="Cambria Math"/>
                <a:cs typeface="Cambria Math"/>
              </a:rPr>
              <a:t> </a:t>
            </a:r>
            <a:r>
              <a:rPr sz="3600" spc="50" dirty="0" baseline="-18809">
                <a:solidFill>
                  <a:srgbClr val="000000">
                    <a:alpha val="100000"/>
                  </a:srgbClr>
                </a:solidFill>
                <a:latin typeface="Cambria Math"/>
                <a:ea typeface="Cambria Math"/>
                <a:cs typeface="Cambria Math"/>
              </a:rPr>
              <a:t>…,</a:t>
            </a:r>
            <a:r>
              <a:rPr sz="2300" spc="50" dirty="0">
                <a:solidFill>
                  <a:srgbClr val="000000">
                    <a:alpha val="100000"/>
                  </a:srgbClr>
                </a:solidFill>
                <a:latin typeface="Cambria Math"/>
                <a:ea typeface="Cambria Math"/>
                <a:cs typeface="Cambria Math"/>
              </a:rPr>
              <a:t> </a:t>
            </a:r>
            <a:r>
              <a:rPr sz="3600" spc="0" dirty="0" baseline="-18809">
                <a:solidFill>
                  <a:srgbClr val="000000">
                    <a:alpha val="100000"/>
                  </a:srgbClr>
                </a:solidFill>
                <a:latin typeface="Cambria Math"/>
                <a:ea typeface="Cambria Math"/>
                <a:cs typeface="Cambria Math"/>
              </a:rPr>
              <a:t>m</a:t>
            </a:r>
            <a:r>
              <a:rPr sz="3600" spc="50" dirty="0" baseline="-18809">
                <a:solidFill>
                  <a:srgbClr val="000000">
                    <a:alpha val="100000"/>
                  </a:srgbClr>
                </a:solidFill>
                <a:latin typeface="Cambria Math"/>
                <a:ea typeface="Cambria Math"/>
                <a:cs typeface="Cambria Math"/>
              </a:rPr>
              <a:t>,</a:t>
            </a:r>
            <a:r>
              <a:rPr sz="2300" spc="50" dirty="0">
                <a:solidFill>
                  <a:srgbClr val="000000">
                    <a:alpha val="100000"/>
                  </a:srgbClr>
                </a:solidFill>
                <a:latin typeface="Cambria Math"/>
                <a:ea typeface="Cambria Math"/>
                <a:cs typeface="Cambria Math"/>
              </a:rPr>
              <a:t> </a:t>
            </a:r>
            <a:r>
              <a:rPr sz="3600" spc="0" dirty="0" baseline="-18809">
                <a:solidFill>
                  <a:srgbClr val="000000">
                    <a:alpha val="100000"/>
                  </a:srgbClr>
                </a:solidFill>
                <a:latin typeface="Cambria Math"/>
                <a:ea typeface="Cambria Math"/>
                <a:cs typeface="Cambria Math"/>
              </a:rPr>
              <a:t>j</a:t>
            </a:r>
            <a:r>
              <a:rPr sz="2300" spc="50" dirty="0">
                <a:solidFill>
                  <a:srgbClr val="000000">
                    <a:alpha val="100000"/>
                  </a:srgbClr>
                </a:solidFill>
                <a:latin typeface="Cambria Math"/>
                <a:ea typeface="Cambria Math"/>
                <a:cs typeface="Cambria Math"/>
              </a:rPr>
              <a:t> </a:t>
            </a:r>
            <a:r>
              <a:rPr sz="3600" spc="50" dirty="0" baseline="-18809">
                <a:solidFill>
                  <a:srgbClr val="000000">
                    <a:alpha val="100000"/>
                  </a:srgbClr>
                </a:solidFill>
                <a:latin typeface="Cambria Math"/>
                <a:ea typeface="Cambria Math"/>
                <a:cs typeface="Cambria Math"/>
              </a:rPr>
              <a:t>=</a:t>
            </a:r>
            <a:r>
              <a:rPr sz="2300" spc="50" dirty="0">
                <a:solidFill>
                  <a:srgbClr val="000000">
                    <a:alpha val="100000"/>
                  </a:srgbClr>
                </a:solidFill>
                <a:latin typeface="Cambria Math"/>
                <a:ea typeface="Cambria Math"/>
                <a:cs typeface="Cambria Math"/>
              </a:rPr>
              <a:t> </a:t>
            </a:r>
            <a:r>
              <a:rPr sz="3600" spc="50" dirty="0" baseline="-18809">
                <a:solidFill>
                  <a:srgbClr val="000000">
                    <a:alpha val="100000"/>
                  </a:srgbClr>
                </a:solidFill>
                <a:latin typeface="Cambria Math"/>
                <a:ea typeface="Cambria Math"/>
                <a:cs typeface="Cambria Math"/>
              </a:rPr>
              <a:t>1</a:t>
            </a:r>
            <a:r>
              <a:rPr sz="3600" spc="40" dirty="0" baseline="-18809">
                <a:solidFill>
                  <a:srgbClr val="000000">
                    <a:alpha val="100000"/>
                  </a:srgbClr>
                </a:solidFill>
                <a:latin typeface="Cambria Math"/>
                <a:ea typeface="Cambria Math"/>
                <a:cs typeface="Cambria Math"/>
              </a:rPr>
              <a:t>,</a:t>
            </a:r>
            <a:r>
              <a:rPr sz="3600" spc="0" dirty="0" baseline="-18809">
                <a:solidFill>
                  <a:srgbClr val="000000">
                    <a:alpha val="100000"/>
                  </a:srgbClr>
                </a:solidFill>
                <a:latin typeface="Cambria Math"/>
                <a:ea typeface="Cambria Math"/>
                <a:cs typeface="Cambria Math"/>
              </a:rPr>
              <a:t>2,</a:t>
            </a:r>
            <a:r>
              <a:rPr sz="2300" spc="0" dirty="0">
                <a:solidFill>
                  <a:srgbClr val="000000">
                    <a:alpha val="100000"/>
                  </a:srgbClr>
                </a:solidFill>
                <a:latin typeface="Cambria Math"/>
                <a:ea typeface="Cambria Math"/>
                <a:cs typeface="Cambria Math"/>
              </a:rPr>
              <a:t> </a:t>
            </a:r>
            <a:r>
              <a:rPr sz="3600" spc="0" dirty="0" baseline="-18809">
                <a:solidFill>
                  <a:srgbClr val="000000">
                    <a:alpha val="100000"/>
                  </a:srgbClr>
                </a:solidFill>
                <a:latin typeface="Cambria Math"/>
                <a:ea typeface="Cambria Math"/>
                <a:cs typeface="Cambria Math"/>
              </a:rPr>
              <a:t>…,</a:t>
            </a:r>
            <a:r>
              <a:rPr sz="2300" spc="0" dirty="0">
                <a:solidFill>
                  <a:srgbClr val="000000">
                    <a:alpha val="100000"/>
                  </a:srgbClr>
                </a:solidFill>
                <a:latin typeface="Cambria Math"/>
                <a:ea typeface="Cambria Math"/>
                <a:cs typeface="Cambria Math"/>
              </a:rPr>
              <a:t> </a:t>
            </a:r>
            <a:r>
              <a:rPr sz="3600" spc="0" dirty="0" baseline="-18809">
                <a:solidFill>
                  <a:srgbClr val="000000">
                    <a:alpha val="100000"/>
                  </a:srgbClr>
                </a:solidFill>
                <a:latin typeface="Cambria Math"/>
                <a:ea typeface="Cambria Math"/>
                <a:cs typeface="Cambria Math"/>
              </a:rPr>
              <a:t>n</a:t>
            </a:r>
            <a:r>
              <a:rPr sz="3600" spc="0" dirty="0" baseline="-18809">
                <a:solidFill>
                  <a:srgbClr val="000000">
                    <a:alpha val="100000"/>
                  </a:srgbClr>
                </a:solidFill>
                <a:latin typeface="DengXian"/>
                <a:ea typeface="DengXian"/>
                <a:cs typeface="DengXian"/>
              </a:rPr>
              <a:t>.</a:t>
            </a:r>
            <a:r>
              <a:rPr sz="2300" spc="0" dirty="0">
                <a:solidFill>
                  <a:srgbClr val="000000">
                    <a:alpha val="100000"/>
                  </a:srgbClr>
                </a:solidFill>
                <a:latin typeface="DengXian"/>
                <a:ea typeface="DengXian"/>
                <a:cs typeface="DengXian"/>
              </a:rPr>
              <a:t>             </a:t>
            </a:r>
            <a:r>
              <a:rPr sz="2600" spc="70" dirty="0" baseline="-22037">
                <a:solidFill>
                  <a:srgbClr val="000000">
                    <a:alpha val="100000"/>
                  </a:srgbClr>
                </a:solidFill>
                <a:latin typeface="Cambria Math"/>
                <a:ea typeface="Cambria Math"/>
                <a:cs typeface="Cambria Math"/>
              </a:rPr>
              <a:t>1</a:t>
            </a:r>
            <a:r>
              <a:rPr sz="1600" spc="7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a</a:t>
            </a:r>
            <a:r>
              <a:rPr sz="1700" spc="0" dirty="0">
                <a:solidFill>
                  <a:srgbClr val="000000">
                    <a:alpha val="100000"/>
                  </a:srgbClr>
                </a:solidFill>
                <a:latin typeface="Cambria Math"/>
                <a:ea typeface="Cambria Math"/>
                <a:cs typeface="Cambria Math"/>
              </a:rPr>
              <a:t>ij</a:t>
            </a:r>
            <a:r>
              <a:rPr sz="1700" spc="70" dirty="0">
                <a:solidFill>
                  <a:srgbClr val="000000">
                    <a:alpha val="100000"/>
                  </a:srgbClr>
                </a:solidFill>
                <a:latin typeface="Cambria Math"/>
                <a:ea typeface="Cambria Math"/>
                <a:cs typeface="Cambria Math"/>
              </a:rPr>
              <a:t> </a:t>
            </a:r>
            <a:r>
              <a:rPr sz="3600" spc="70" dirty="0" baseline="8681">
                <a:solidFill>
                  <a:srgbClr val="000000">
                    <a:alpha val="100000"/>
                  </a:srgbClr>
                </a:solidFill>
                <a:latin typeface="Cambria Math"/>
                <a:ea typeface="Cambria Math"/>
                <a:cs typeface="Cambria Math"/>
              </a:rPr>
              <a:t>,</a:t>
            </a:r>
            <a:r>
              <a:rPr sz="2300" spc="7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s</a:t>
            </a:r>
            <a:r>
              <a:rPr sz="1700" spc="0" dirty="0">
                <a:solidFill>
                  <a:srgbClr val="000000">
                    <a:alpha val="100000"/>
                  </a:srgbClr>
                </a:solidFill>
                <a:latin typeface="Cambria Math"/>
                <a:ea typeface="Cambria Math"/>
                <a:cs typeface="Cambria Math"/>
              </a:rPr>
              <a:t>j</a:t>
            </a:r>
            <a:r>
              <a:rPr sz="1700" spc="70" dirty="0">
                <a:solidFill>
                  <a:srgbClr val="000000">
                    <a:alpha val="100000"/>
                  </a:srgbClr>
                </a:solidFill>
                <a:latin typeface="Cambria Math"/>
                <a:ea typeface="Cambria Math"/>
                <a:cs typeface="Cambria Math"/>
              </a:rPr>
              <a:t>  </a:t>
            </a:r>
            <a:r>
              <a:rPr sz="3600" spc="70" dirty="0" baseline="8681">
                <a:solidFill>
                  <a:srgbClr val="000000">
                    <a:alpha val="100000"/>
                  </a:srgbClr>
                </a:solidFill>
                <a:latin typeface="Cambria Math"/>
                <a:ea typeface="Cambria Math"/>
                <a:cs typeface="Cambria Math"/>
              </a:rPr>
              <a:t>=</a:t>
            </a:r>
            <a:r>
              <a:rPr sz="2300" spc="70" dirty="0">
                <a:solidFill>
                  <a:srgbClr val="000000">
                    <a:alpha val="100000"/>
                  </a:srgbClr>
                </a:solidFill>
                <a:latin typeface="Cambria Math"/>
                <a:ea typeface="Cambria Math"/>
                <a:cs typeface="Cambria Math"/>
              </a:rPr>
              <a:t>    </a:t>
            </a:r>
            <a:r>
              <a:rPr sz="2600" spc="0" dirty="0" strike="sngStrike" baseline="-34057">
                <a:solidFill>
                  <a:srgbClr val="000000">
                    <a:alpha val="100000"/>
                  </a:srgbClr>
                </a:solidFill>
                <a:latin typeface="Cambria Math"/>
                <a:ea typeface="Cambria Math"/>
                <a:cs typeface="Cambria Math"/>
              </a:rPr>
              <a:t>m</a:t>
            </a:r>
            <a:r>
              <a:rPr sz="1600" spc="70" dirty="0" strike="sngStrike">
                <a:solidFill>
                  <a:srgbClr val="000000">
                    <a:alpha val="100000"/>
                  </a:srgbClr>
                </a:solidFill>
                <a:latin typeface="Cambria Math"/>
                <a:ea typeface="Cambria Math"/>
                <a:cs typeface="Cambria Math"/>
              </a:rPr>
              <a:t> </a:t>
            </a:r>
            <a:r>
              <a:rPr sz="1600" spc="70" dirty="0">
                <a:solidFill>
                  <a:srgbClr val="000000">
                    <a:alpha val="100000"/>
                  </a:srgbClr>
                </a:solidFill>
                <a:latin typeface="Cambria Math"/>
                <a:ea typeface="Cambria Math"/>
                <a:cs typeface="Cambria Math"/>
              </a:rPr>
              <a:t>   </a:t>
            </a:r>
            <a:r>
              <a:rPr sz="2600" spc="70" dirty="0" strike="sngStrike" baseline="-34057">
                <a:solidFill>
                  <a:srgbClr val="000000">
                    <a:alpha val="100000"/>
                  </a:srgbClr>
                </a:solidFill>
                <a:latin typeface="Cambria Math"/>
                <a:ea typeface="Cambria Math"/>
                <a:cs typeface="Cambria Math"/>
              </a:rPr>
              <a:t>1</a:t>
            </a:r>
            <a:r>
              <a:rPr sz="1600" spc="70" dirty="0">
                <a:solidFill>
                  <a:srgbClr val="000000">
                    <a:alpha val="100000"/>
                  </a:srgbClr>
                </a:solidFill>
                <a:latin typeface="Cambria Math"/>
                <a:ea typeface="Cambria Math"/>
                <a:cs typeface="Cambria Math"/>
              </a:rPr>
              <a:t>           </a:t>
            </a:r>
            <a:r>
              <a:rPr sz="2600" spc="70" dirty="0" baseline="-20033">
                <a:solidFill>
                  <a:srgbClr val="000000">
                    <a:alpha val="100000"/>
                  </a:srgbClr>
                </a:solidFill>
                <a:latin typeface="Cambria Math"/>
                <a:ea typeface="Cambria Math"/>
                <a:cs typeface="Cambria Math"/>
              </a:rPr>
              <a:t>1</a:t>
            </a:r>
            <a:r>
              <a:rPr sz="1600" spc="7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a</a:t>
            </a:r>
            <a:r>
              <a:rPr sz="1700" spc="0" dirty="0">
                <a:solidFill>
                  <a:srgbClr val="000000">
                    <a:alpha val="100000"/>
                  </a:srgbClr>
                </a:solidFill>
                <a:latin typeface="Cambria Math"/>
                <a:ea typeface="Cambria Math"/>
                <a:cs typeface="Cambria Math"/>
              </a:rPr>
              <a:t>ij</a:t>
            </a:r>
            <a:r>
              <a:rPr sz="1700" spc="70" dirty="0">
                <a:solidFill>
                  <a:srgbClr val="000000">
                    <a:alpha val="100000"/>
                  </a:srgbClr>
                </a:solidFill>
                <a:latin typeface="Cambria Math"/>
                <a:ea typeface="Cambria Math"/>
                <a:cs typeface="Cambria Math"/>
              </a:rPr>
              <a:t>  </a:t>
            </a:r>
            <a:r>
              <a:rPr sz="3600" spc="70" dirty="0" baseline="8681">
                <a:solidFill>
                  <a:srgbClr val="000000">
                    <a:alpha val="100000"/>
                  </a:srgbClr>
                </a:solidFill>
                <a:latin typeface="Cambria Math"/>
                <a:ea typeface="Cambria Math"/>
                <a:cs typeface="Cambria Math"/>
              </a:rPr>
              <a:t>−</a:t>
            </a:r>
            <a:r>
              <a:rPr sz="2300" spc="7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u</a:t>
            </a:r>
            <a:r>
              <a:rPr sz="2600" spc="0" dirty="0" baseline="4006">
                <a:solidFill>
                  <a:srgbClr val="000000">
                    <a:alpha val="100000"/>
                  </a:srgbClr>
                </a:solidFill>
                <a:latin typeface="Cambria Math"/>
                <a:ea typeface="Cambria Math"/>
                <a:cs typeface="Cambria Math"/>
              </a:rPr>
              <a:t>j</a:t>
            </a:r>
            <a:r>
              <a:rPr sz="1600" spc="70" dirty="0">
                <a:solidFill>
                  <a:srgbClr val="000000">
                    <a:alpha val="100000"/>
                  </a:srgbClr>
                </a:solidFill>
                <a:latin typeface="Cambria Math"/>
                <a:ea typeface="Cambria Math"/>
                <a:cs typeface="Cambria Math"/>
              </a:rPr>
              <a:t>   </a:t>
            </a:r>
            <a:r>
              <a:rPr sz="2600" spc="70" dirty="0" baseline="42071">
                <a:solidFill>
                  <a:srgbClr val="000000">
                    <a:alpha val="100000"/>
                  </a:srgbClr>
                </a:solidFill>
                <a:latin typeface="Cambria Math"/>
                <a:ea typeface="Cambria Math"/>
                <a:cs typeface="Cambria Math"/>
              </a:rPr>
              <a:t>2</a:t>
            </a:r>
            <a:r>
              <a:rPr sz="3600" spc="70" dirty="0" baseline="8681">
                <a:solidFill>
                  <a:srgbClr val="000000">
                    <a:alpha val="100000"/>
                  </a:srgbClr>
                </a:solidFill>
                <a:latin typeface="Cambria Math"/>
                <a:ea typeface="Cambria Math"/>
                <a:cs typeface="Cambria Math"/>
              </a:rPr>
              <a:t>,</a:t>
            </a:r>
            <a:r>
              <a:rPr sz="2300" spc="70" dirty="0">
                <a:solidFill>
                  <a:srgbClr val="000000">
                    <a:alpha val="100000"/>
                  </a:srgbClr>
                </a:solidFill>
                <a:latin typeface="Cambria Math"/>
                <a:ea typeface="Cambria Math"/>
                <a:cs typeface="Cambria Math"/>
              </a:rPr>
              <a:t> </a:t>
            </a:r>
            <a:r>
              <a:rPr sz="3600" spc="0" dirty="0" baseline="8681">
                <a:solidFill>
                  <a:srgbClr val="000000">
                    <a:alpha val="100000"/>
                  </a:srgbClr>
                </a:solidFill>
                <a:latin typeface="Cambria Math"/>
                <a:ea typeface="Cambria Math"/>
                <a:cs typeface="Cambria Math"/>
              </a:rPr>
              <a:t>j</a:t>
            </a:r>
            <a:r>
              <a:rPr sz="2300" spc="70" dirty="0">
                <a:solidFill>
                  <a:srgbClr val="000000">
                    <a:alpha val="100000"/>
                  </a:srgbClr>
                </a:solidFill>
                <a:latin typeface="Cambria Math"/>
                <a:ea typeface="Cambria Math"/>
                <a:cs typeface="Cambria Math"/>
              </a:rPr>
              <a:t> </a:t>
            </a:r>
            <a:r>
              <a:rPr sz="3600" spc="70" dirty="0" baseline="8681">
                <a:solidFill>
                  <a:srgbClr val="000000">
                    <a:alpha val="100000"/>
                  </a:srgbClr>
                </a:solidFill>
                <a:latin typeface="Cambria Math"/>
                <a:ea typeface="Cambria Math"/>
                <a:cs typeface="Cambria Math"/>
              </a:rPr>
              <a:t>=</a:t>
            </a:r>
            <a:r>
              <a:rPr sz="2300" spc="70" dirty="0">
                <a:solidFill>
                  <a:srgbClr val="000000">
                    <a:alpha val="100000"/>
                  </a:srgbClr>
                </a:solidFill>
                <a:latin typeface="Cambria Math"/>
                <a:ea typeface="Cambria Math"/>
                <a:cs typeface="Cambria Math"/>
              </a:rPr>
              <a:t> </a:t>
            </a:r>
            <a:r>
              <a:rPr sz="3600" spc="70" dirty="0" baseline="8681">
                <a:solidFill>
                  <a:srgbClr val="000000">
                    <a:alpha val="100000"/>
                  </a:srgbClr>
                </a:solidFill>
                <a:latin typeface="Cambria Math"/>
                <a:ea typeface="Cambria Math"/>
                <a:cs typeface="Cambria Math"/>
              </a:rPr>
              <a:t>1,2,</a:t>
            </a:r>
            <a:r>
              <a:rPr sz="2300" spc="70" dirty="0">
                <a:solidFill>
                  <a:srgbClr val="000000">
                    <a:alpha val="100000"/>
                  </a:srgbClr>
                </a:solidFill>
                <a:latin typeface="Cambria Math"/>
                <a:ea typeface="Cambria Math"/>
                <a:cs typeface="Cambria Math"/>
              </a:rPr>
              <a:t>  </a:t>
            </a:r>
            <a:r>
              <a:rPr sz="3600" spc="30" dirty="0" baseline="8681">
                <a:solidFill>
                  <a:srgbClr val="000000">
                    <a:alpha val="100000"/>
                  </a:srgbClr>
                </a:solidFill>
                <a:latin typeface="Cambria Math"/>
                <a:ea typeface="Cambria Math"/>
                <a:cs typeface="Cambria Math"/>
              </a:rPr>
              <a:t>…</a:t>
            </a:r>
            <a:r>
              <a:rPr sz="3600" spc="0" dirty="0" baseline="8681">
                <a:solidFill>
                  <a:srgbClr val="000000">
                    <a:alpha val="100000"/>
                  </a:srgbClr>
                </a:solidFill>
                <a:latin typeface="Cambria Math"/>
                <a:ea typeface="Cambria Math"/>
                <a:cs typeface="Cambria Math"/>
              </a:rPr>
              <a:t>,</a:t>
            </a:r>
            <a:r>
              <a:rPr sz="2300" spc="0" dirty="0">
                <a:solidFill>
                  <a:srgbClr val="000000">
                    <a:alpha val="100000"/>
                  </a:srgbClr>
                </a:solidFill>
                <a:latin typeface="Cambria Math"/>
                <a:ea typeface="Cambria Math"/>
                <a:cs typeface="Cambria Math"/>
              </a:rPr>
              <a:t> </a:t>
            </a:r>
            <a:r>
              <a:rPr sz="3600" spc="0" dirty="0" baseline="8681">
                <a:solidFill>
                  <a:srgbClr val="000000">
                    <a:alpha val="100000"/>
                  </a:srgbClr>
                </a:solidFill>
                <a:latin typeface="Cambria Math"/>
                <a:ea typeface="Cambria Math"/>
                <a:cs typeface="Cambria Math"/>
              </a:rPr>
              <a:t>n.</a:t>
            </a:r>
            <a:endParaRPr lang="Cambria Math" altLang="Cambria Math" sz="2339" dirty="0"/>
          </a:p>
        </p:txBody>
      </p:sp>
      <p:pic>
        <p:nvPicPr>
          <p:cNvPr id="531" name="picture 531"/>
          <p:cNvPicPr>
            <a:picLocks noChangeAspect="1"/>
          </p:cNvPicPr>
          <p:nvPr/>
        </p:nvPicPr>
        <p:blipFill>
          <a:blip r:embed="rId2"/>
          <a:stretch>
            <a:fillRect/>
          </a:stretch>
        </p:blipFill>
        <p:spPr>
          <a:xfrm rot="21600000">
            <a:off x="5622800" y="3408045"/>
            <a:ext cx="233839" cy="365219"/>
          </a:xfrm>
          <a:prstGeom prst="rect">
            <a:avLst/>
          </a:prstGeom>
        </p:spPr>
      </p:pic>
      <p:pic>
        <p:nvPicPr>
          <p:cNvPr id="532" name="picture 532"/>
          <p:cNvPicPr>
            <a:picLocks noChangeAspect="1"/>
          </p:cNvPicPr>
          <p:nvPr/>
        </p:nvPicPr>
        <p:blipFill>
          <a:blip r:embed="rId3"/>
          <a:stretch>
            <a:fillRect/>
          </a:stretch>
        </p:blipFill>
        <p:spPr>
          <a:xfrm rot="21600000">
            <a:off x="5019849" y="3298952"/>
            <a:ext cx="156845" cy="661860"/>
          </a:xfrm>
          <a:prstGeom prst="rect">
            <a:avLst/>
          </a:prstGeom>
        </p:spPr>
      </p:pic>
      <p:pic>
        <p:nvPicPr>
          <p:cNvPr id="533" name="picture 533"/>
          <p:cNvPicPr>
            <a:picLocks noChangeAspect="1"/>
          </p:cNvPicPr>
          <p:nvPr/>
        </p:nvPicPr>
        <p:blipFill>
          <a:blip r:embed="rId4"/>
          <a:stretch>
            <a:fillRect/>
          </a:stretch>
        </p:blipFill>
        <p:spPr>
          <a:xfrm rot="21600000">
            <a:off x="3118879" y="3408679"/>
            <a:ext cx="233838" cy="365220"/>
          </a:xfrm>
          <a:prstGeom prst="rect">
            <a:avLst/>
          </a:prstGeom>
        </p:spPr>
      </p:pic>
      <p:pic>
        <p:nvPicPr>
          <p:cNvPr id="534" name="picture 534"/>
          <p:cNvPicPr>
            <a:picLocks noChangeAspect="1"/>
          </p:cNvPicPr>
          <p:nvPr/>
        </p:nvPicPr>
        <p:blipFill>
          <a:blip r:embed="rId5"/>
          <a:stretch>
            <a:fillRect/>
          </a:stretch>
        </p:blipFill>
        <p:spPr>
          <a:xfrm rot="21600000">
            <a:off x="3977033" y="2202942"/>
            <a:ext cx="705485" cy="949013"/>
          </a:xfrm>
          <a:prstGeom prst="rect">
            <a:avLst/>
          </a:prstGeom>
        </p:spPr>
      </p:pic>
      <p:sp>
        <p:nvSpPr>
          <p:cNvPr id="535" name="textbox 535"/>
          <p:cNvSpPr/>
          <p:nvPr/>
        </p:nvSpPr>
        <p:spPr>
          <a:xfrm>
            <a:off x="1096987" y="1797215"/>
            <a:ext cx="9156065" cy="783590"/>
          </a:xfrm>
          <a:prstGeom prst="rect">
            <a:avLst/>
          </a:prstGeom>
        </p:spPr>
        <p:txBody>
          <a:bodyPr vert="horz" wrap="square" lIns="0" tIns="0" rIns="0" bIns="0"/>
          <a:lstStyle/>
          <a:p>
            <a:pPr algn="l" rtl="0" eaLnBrk="0">
              <a:lnSpc>
                <a:spcPct val="89224"/>
              </a:lnSpc>
              <a:tabLst/>
            </a:pPr>
            <a:endParaRPr lang="Arial" altLang="Arial" sz="100" dirty="0"/>
          </a:p>
          <a:p>
            <a:pPr marL="12700" indent="4572" algn="l" rtl="0" eaLnBrk="0">
              <a:lnSpc>
                <a:spcPct val="108000"/>
              </a:lnSpc>
              <a:tabLst/>
            </a:pPr>
            <a:r>
              <a:rPr sz="2300" spc="-30" dirty="0">
                <a:solidFill>
                  <a:srgbClr val="000000">
                    <a:alpha val="100000"/>
                  </a:srgbClr>
                </a:solidFill>
                <a:latin typeface="DengXian"/>
                <a:ea typeface="DengXian"/>
                <a:cs typeface="DengXian"/>
              </a:rPr>
              <a:t>消除变量量纲效应，</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使每个变量具有同等表现力，</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数据分</a:t>
            </a:r>
            <a:r>
              <a:rPr sz="2300" spc="0" dirty="0">
                <a:solidFill>
                  <a:srgbClr val="000000">
                    <a:alpha val="100000"/>
                  </a:srgbClr>
                </a:solidFill>
                <a:latin typeface="DengXian"/>
                <a:ea typeface="DengXian"/>
                <a:cs typeface="DengXian"/>
              </a:rPr>
              <a:t>析中常对数</a:t>
            </a:r>
            <a:r>
              <a:rPr sz="2300" spc="0" dirty="0">
                <a:solidFill>
                  <a:srgbClr val="000000">
                    <a:alpha val="100000"/>
                  </a:srgbClr>
                </a:solidFill>
                <a:latin typeface="DengXian"/>
                <a:ea typeface="DengXian"/>
                <a:cs typeface="DengXian"/>
              </a:rPr>
              <a:t> </a:t>
            </a:r>
            <a:r>
              <a:rPr sz="2300" spc="-70" dirty="0">
                <a:solidFill>
                  <a:srgbClr val="000000">
                    <a:alpha val="100000"/>
                  </a:srgbClr>
                </a:solidFill>
                <a:latin typeface="DengXian"/>
                <a:ea typeface="DengXian"/>
                <a:cs typeface="DengXian"/>
              </a:rPr>
              <a:t>据进行标准化处理，</a:t>
            </a:r>
            <a:r>
              <a:rPr sz="2300" spc="-7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即</a:t>
            </a:r>
            <a:endParaRPr lang="DengXian" altLang="DengXian" sz="2300" dirty="0"/>
          </a:p>
        </p:txBody>
      </p:sp>
      <p:sp>
        <p:nvSpPr>
          <p:cNvPr id="536" name="textbox 536"/>
          <p:cNvSpPr/>
          <p:nvPr/>
        </p:nvSpPr>
        <p:spPr>
          <a:xfrm>
            <a:off x="517652" y="395731"/>
            <a:ext cx="2346325" cy="1181100"/>
          </a:xfrm>
          <a:prstGeom prst="rect">
            <a:avLst/>
          </a:prstGeom>
        </p:spPr>
        <p:txBody>
          <a:bodyPr vert="horz" wrap="square" lIns="0" tIns="0" rIns="0" bIns="0"/>
          <a:lstStyle/>
          <a:p>
            <a:pPr algn="l" rtl="0" eaLnBrk="0">
              <a:lnSpc>
                <a:spcPct val="158000"/>
              </a:lnSpc>
              <a:tabLst/>
            </a:pPr>
            <a:endParaRPr lang="Arial" altLang="Arial" sz="1000" dirty="0"/>
          </a:p>
          <a:p>
            <a:pPr marL="449935" indent="336956" algn="l" rtl="0" eaLnBrk="0">
              <a:lnSpc>
                <a:spcPct val="152000"/>
              </a:lnSpc>
              <a:spcBef>
                <a:spcPts val="5"/>
              </a:spcBef>
              <a:tabLst>
                <a:tab pos="1047750" algn="l"/>
              </a:tabLst>
            </a:pPr>
            <a:r>
              <a:rPr sz="1700" spc="0" dirty="0">
                <a:solidFill>
                  <a:srgbClr val="000000">
                    <a:alpha val="100000"/>
                  </a:srgbClr>
                </a:solidFill>
                <a:latin typeface="Arial"/>
                <a:ea typeface="Arial"/>
                <a:cs typeface="Arial"/>
              </a:rPr>
              <a:t>	</a:t>
            </a:r>
            <a:r>
              <a:rPr sz="1700" spc="0" dirty="0">
                <a:solidFill>
                  <a:srgbClr val="000000">
                    <a:alpha val="100000"/>
                  </a:srgbClr>
                </a:solidFill>
                <a:latin typeface="Arial"/>
                <a:ea typeface="Arial"/>
                <a:cs typeface="Arial"/>
              </a:rPr>
              <a:t>TOPSIS</a:t>
            </a:r>
            <a:r>
              <a:rPr sz="1700" spc="250" dirty="0">
                <a:solidFill>
                  <a:srgbClr val="000000">
                    <a:alpha val="100000"/>
                  </a:srgbClr>
                </a:solidFill>
                <a:latin typeface="SimHei"/>
                <a:ea typeface="SimHei"/>
                <a:cs typeface="SimHei"/>
              </a:rPr>
              <a:t>实</a:t>
            </a:r>
            <a:r>
              <a:rPr sz="1700" spc="230" dirty="0">
                <a:solidFill>
                  <a:srgbClr val="000000">
                    <a:alpha val="100000"/>
                  </a:srgbClr>
                </a:solidFill>
                <a:latin typeface="SimHei"/>
                <a:ea typeface="SimHei"/>
                <a:cs typeface="SimHei"/>
              </a:rPr>
              <a:t>例</a:t>
            </a:r>
            <a:r>
              <a:rPr sz="1700" spc="0" dirty="0">
                <a:solidFill>
                  <a:srgbClr val="000000">
                    <a:alpha val="100000"/>
                  </a:srgbClr>
                </a:solidFill>
                <a:latin typeface="SimHei"/>
                <a:ea typeface="SimHei"/>
                <a:cs typeface="SimHei"/>
              </a:rPr>
              <a:t> </a:t>
            </a:r>
            <a:r>
              <a:rPr sz="2300" spc="70" dirty="0">
                <a:solidFill>
                  <a:srgbClr val="000000">
                    <a:alpha val="100000"/>
                  </a:srgbClr>
                </a:solidFill>
                <a:latin typeface="DengXian"/>
                <a:ea typeface="DengXian"/>
                <a:cs typeface="DengXian"/>
              </a:rPr>
              <a:t>5.标准化处</a:t>
            </a:r>
            <a:r>
              <a:rPr sz="2300" spc="10" dirty="0">
                <a:solidFill>
                  <a:srgbClr val="000000">
                    <a:alpha val="100000"/>
                  </a:srgbClr>
                </a:solidFill>
                <a:latin typeface="DengXian"/>
                <a:ea typeface="DengXian"/>
                <a:cs typeface="DengXian"/>
              </a:rPr>
              <a:t>理</a:t>
            </a:r>
            <a:endParaRPr lang="DengXian" altLang="DengXian" sz="2300" dirty="0"/>
          </a:p>
        </p:txBody>
      </p:sp>
      <p:pic>
        <p:nvPicPr>
          <p:cNvPr id="537" name="picture 537"/>
          <p:cNvPicPr>
            <a:picLocks noChangeAspect="1"/>
          </p:cNvPicPr>
          <p:nvPr/>
        </p:nvPicPr>
        <p:blipFill>
          <a:blip r:embed="rId6"/>
          <a:stretch>
            <a:fillRect/>
          </a:stretch>
        </p:blipFill>
        <p:spPr>
          <a:xfrm rot="21600000">
            <a:off x="530352" y="408431"/>
            <a:ext cx="774191" cy="690372"/>
          </a:xfrm>
          <a:prstGeom prst="rect">
            <a:avLst/>
          </a:prstGeom>
        </p:spPr>
      </p:pic>
      <p:pic>
        <p:nvPicPr>
          <p:cNvPr id="538" name="picture 538"/>
          <p:cNvPicPr>
            <a:picLocks noChangeAspect="1"/>
          </p:cNvPicPr>
          <p:nvPr/>
        </p:nvPicPr>
        <p:blipFill>
          <a:blip r:embed="rId7"/>
          <a:stretch>
            <a:fillRect/>
          </a:stretch>
        </p:blipFill>
        <p:spPr>
          <a:xfrm rot="21600000">
            <a:off x="0" y="5804458"/>
            <a:ext cx="1919884" cy="1053541"/>
          </a:xfrm>
          <a:prstGeom prst="rect">
            <a:avLst/>
          </a:prstGeom>
        </p:spPr>
      </p:pic>
      <p:pic>
        <p:nvPicPr>
          <p:cNvPr id="539" name="picture 539"/>
          <p:cNvPicPr>
            <a:picLocks noChangeAspect="1"/>
          </p:cNvPicPr>
          <p:nvPr/>
        </p:nvPicPr>
        <p:blipFill>
          <a:blip r:embed="rId8"/>
          <a:stretch>
            <a:fillRect/>
          </a:stretch>
        </p:blipFill>
        <p:spPr>
          <a:xfrm rot="21600000">
            <a:off x="11027664" y="158495"/>
            <a:ext cx="1042416" cy="944880"/>
          </a:xfrm>
          <a:prstGeom prst="rect">
            <a:avLst/>
          </a:prstGeom>
        </p:spPr>
      </p:pic>
      <p:sp>
        <p:nvSpPr>
          <p:cNvPr id="540" name="textbox 540"/>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541" name="textbox 541"/>
          <p:cNvSpPr/>
          <p:nvPr/>
        </p:nvSpPr>
        <p:spPr>
          <a:xfrm>
            <a:off x="2083295" y="3316795"/>
            <a:ext cx="779144" cy="534669"/>
          </a:xfrm>
          <a:prstGeom prst="rect">
            <a:avLst/>
          </a:prstGeom>
        </p:spPr>
        <p:txBody>
          <a:bodyPr vert="horz" wrap="square" lIns="0" tIns="0" rIns="0" bIns="0"/>
          <a:lstStyle/>
          <a:p>
            <a:pPr algn="l" rtl="0" eaLnBrk="0">
              <a:lnSpc>
                <a:spcPct val="75623"/>
              </a:lnSpc>
              <a:tabLst/>
            </a:pPr>
            <a:endParaRPr lang="Arial" altLang="Arial" sz="100" dirty="0"/>
          </a:p>
          <a:p>
            <a:pPr marL="631247" algn="l" rtl="0" eaLnBrk="0">
              <a:lnSpc>
                <a:spcPct val="72000"/>
              </a:lnSpc>
              <a:tabLst/>
            </a:pPr>
            <a:r>
              <a:rPr sz="1700" spc="0" dirty="0">
                <a:solidFill>
                  <a:srgbClr val="000000">
                    <a:alpha val="100000"/>
                  </a:srgbClr>
                </a:solidFill>
                <a:latin typeface="Cambria Math"/>
                <a:ea typeface="Cambria Math"/>
                <a:cs typeface="Cambria Math"/>
              </a:rPr>
              <a:t>1</a:t>
            </a:r>
            <a:endParaRPr lang="Cambria Math" altLang="Cambria Math" sz="1700" dirty="0"/>
          </a:p>
          <a:p>
            <a:pPr marL="12700" algn="l" rtl="0" eaLnBrk="0">
              <a:lnSpc>
                <a:spcPct val="92000"/>
              </a:lnSpc>
              <a:spcBef>
                <a:spcPts val="7"/>
              </a:spcBef>
              <a:tabLst/>
            </a:pPr>
            <a:r>
              <a:rPr sz="2300" spc="0" dirty="0">
                <a:solidFill>
                  <a:srgbClr val="000000">
                    <a:alpha val="100000"/>
                  </a:srgbClr>
                </a:solidFill>
                <a:latin typeface="Cambria Math"/>
                <a:ea typeface="Cambria Math"/>
                <a:cs typeface="Cambria Math"/>
              </a:rPr>
              <a:t>u</a:t>
            </a:r>
            <a:r>
              <a:rPr sz="2600" spc="0" dirty="0" baseline="4006">
                <a:solidFill>
                  <a:srgbClr val="000000">
                    <a:alpha val="100000"/>
                  </a:srgbClr>
                </a:solidFill>
                <a:latin typeface="Cambria Math"/>
                <a:ea typeface="Cambria Math"/>
                <a:cs typeface="Cambria Math"/>
              </a:rPr>
              <a:t>j</a:t>
            </a:r>
            <a:r>
              <a:rPr sz="2300" spc="330" dirty="0">
                <a:solidFill>
                  <a:srgbClr val="000000">
                    <a:alpha val="100000"/>
                  </a:srgbClr>
                </a:solidFill>
                <a:latin typeface="DengXian"/>
                <a:ea typeface="DengXian"/>
                <a:cs typeface="DengXian"/>
              </a:rPr>
              <a:t>=</a:t>
            </a:r>
            <a:r>
              <a:rPr sz="2300" spc="310" dirty="0">
                <a:solidFill>
                  <a:srgbClr val="000000">
                    <a:alpha val="100000"/>
                  </a:srgbClr>
                </a:solidFill>
                <a:latin typeface="DengXian"/>
                <a:ea typeface="DengXian"/>
                <a:cs typeface="DengXian"/>
              </a:rPr>
              <a:t> </a:t>
            </a:r>
            <a:r>
              <a:rPr sz="2600" spc="0" dirty="0" baseline="-36061">
                <a:solidFill>
                  <a:srgbClr val="000000">
                    <a:alpha val="100000"/>
                  </a:srgbClr>
                </a:solidFill>
                <a:latin typeface="Cambria Math"/>
                <a:ea typeface="Cambria Math"/>
                <a:cs typeface="Cambria Math"/>
              </a:rPr>
              <a:t>m</a:t>
            </a:r>
            <a:endParaRPr lang="Cambria Math" altLang="Cambria Math" sz="1689" dirty="0"/>
          </a:p>
        </p:txBody>
      </p:sp>
      <p:sp>
        <p:nvSpPr>
          <p:cNvPr id="542" name="textbox 542"/>
          <p:cNvSpPr/>
          <p:nvPr/>
        </p:nvSpPr>
        <p:spPr>
          <a:xfrm>
            <a:off x="1100035" y="3356140"/>
            <a:ext cx="845185" cy="393065"/>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94"/>
              </a:lnSpc>
              <a:tabLst/>
            </a:pPr>
            <a:r>
              <a:rPr sz="1900" spc="-150" dirty="0">
                <a:solidFill>
                  <a:srgbClr val="000000">
                    <a:alpha val="100000"/>
                  </a:srgbClr>
                </a:solidFill>
                <a:latin typeface="DengXian"/>
                <a:ea typeface="DengXian"/>
                <a:cs typeface="DengXian"/>
              </a:rPr>
              <a:t>式中</a:t>
            </a:r>
            <a:r>
              <a:rPr sz="1900" spc="-130" dirty="0">
                <a:solidFill>
                  <a:srgbClr val="000000">
                    <a:alpha val="100000"/>
                  </a:srgbClr>
                </a:solidFill>
                <a:latin typeface="DengXian"/>
                <a:ea typeface="DengXian"/>
                <a:cs typeface="DengXian"/>
              </a:rPr>
              <a:t>：</a:t>
            </a:r>
            <a:endParaRPr lang="DengXian" altLang="DengXian" sz="1900" dirty="0"/>
          </a:p>
        </p:txBody>
      </p:sp>
      <p:sp>
        <p:nvSpPr>
          <p:cNvPr id="543" name="path"/>
          <p:cNvSpPr/>
          <p:nvPr/>
        </p:nvSpPr>
        <p:spPr>
          <a:xfrm>
            <a:off x="2663456" y="3562260"/>
            <a:ext cx="186055" cy="20002"/>
          </a:xfrm>
          <a:custGeom>
            <a:avLst/>
            <a:gdLst/>
            <a:ahLst/>
            <a:cxnLst/>
            <a:rect l="0" t="0" r="0" b="0"/>
            <a:pathLst>
              <a:path w="293" h="31">
                <a:moveTo>
                  <a:pt x="0" y="0"/>
                </a:moveTo>
                <a:lnTo>
                  <a:pt x="293" y="0"/>
                </a:lnTo>
                <a:lnTo>
                  <a:pt x="293" y="31"/>
                </a:lnTo>
                <a:lnTo>
                  <a:pt x="0" y="31"/>
                </a:lnTo>
              </a:path>
            </a:pathLst>
          </a:cu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4" name="picture 544"/>
          <p:cNvPicPr>
            <a:picLocks noChangeAspect="1"/>
          </p:cNvPicPr>
          <p:nvPr/>
        </p:nvPicPr>
        <p:blipFill>
          <a:blip r:embed="rId2"/>
          <a:stretch>
            <a:fillRect/>
          </a:stretch>
        </p:blipFill>
        <p:spPr>
          <a:xfrm rot="21600000">
            <a:off x="233171" y="2654808"/>
            <a:ext cx="5975603" cy="2904744"/>
          </a:xfrm>
          <a:prstGeom prst="rect">
            <a:avLst/>
          </a:prstGeom>
        </p:spPr>
      </p:pic>
      <p:pic>
        <p:nvPicPr>
          <p:cNvPr id="545" name="picture 545"/>
          <p:cNvPicPr>
            <a:picLocks noChangeAspect="1"/>
          </p:cNvPicPr>
          <p:nvPr/>
        </p:nvPicPr>
        <p:blipFill>
          <a:blip r:embed="rId3"/>
          <a:stretch>
            <a:fillRect/>
          </a:stretch>
        </p:blipFill>
        <p:spPr>
          <a:xfrm rot="21600000">
            <a:off x="5974829" y="2978315"/>
            <a:ext cx="1996223" cy="383324"/>
          </a:xfrm>
          <a:prstGeom prst="rect">
            <a:avLst/>
          </a:prstGeom>
        </p:spPr>
      </p:pic>
      <p:graphicFrame>
        <p:nvGraphicFramePr>
          <p:cNvPr id="546" name="table 546"/>
          <p:cNvGraphicFramePr>
            <a:graphicFrameLocks noGrp="1"/>
          </p:cNvGraphicFramePr>
          <p:nvPr/>
        </p:nvGraphicFramePr>
        <p:xfrm>
          <a:off x="5974829" y="2978200"/>
          <a:ext cx="5982969" cy="2237739"/>
        </p:xfrm>
        <a:graphic>
          <a:graphicData uri="http://schemas.openxmlformats.org/drawingml/2006/table">
            <a:tbl>
              <a:tblPr/>
              <a:tblGrid>
                <a:gridCol w="1994535"/>
                <a:gridCol w="1993900"/>
                <a:gridCol w="1994535"/>
              </a:tblGrid>
              <a:tr h="377190">
                <a:tc>
                  <a:txBody>
                    <a:bodyPr/>
                    <a:lstStyle/>
                    <a:p>
                      <a:pPr algn="l" rtl="0" eaLnBrk="0">
                        <a:lnSpc>
                          <a:spcPct val="112000"/>
                        </a:lnSpc>
                        <a:tabLst/>
                      </a:pPr>
                      <a:endParaRPr lang="Arial" altLang="Arial" sz="200" dirty="0"/>
                    </a:p>
                    <a:p>
                      <a:pPr marL="200977" algn="l" rtl="0" eaLnBrk="0">
                        <a:lnSpc>
                          <a:spcPts val="2170"/>
                        </a:lnSpc>
                        <a:spcBef>
                          <a:spcPts val="1"/>
                        </a:spcBef>
                        <a:tabLst/>
                      </a:pPr>
                      <a:r>
                        <a:rPr sz="1600" spc="0" dirty="0">
                          <a:solidFill>
                            <a:srgbClr val="000000">
                              <a:alpha val="100000"/>
                            </a:srgbClr>
                          </a:solidFill>
                          <a:latin typeface="DengXian"/>
                          <a:ea typeface="DengXian"/>
                          <a:cs typeface="DengXian"/>
                        </a:rPr>
                        <a:t>i</a:t>
                      </a:r>
                      <a:r>
                        <a:rPr sz="1600" spc="20" dirty="0">
                          <a:solidFill>
                            <a:srgbClr val="000000">
                              <a:alpha val="100000"/>
                            </a:srgbClr>
                          </a:solidFill>
                          <a:latin typeface="DengXian"/>
                          <a:ea typeface="DengXian"/>
                          <a:cs typeface="DengXian"/>
                        </a:rPr>
                        <a:t>                 </a:t>
                      </a:r>
                      <a:r>
                        <a:rPr sz="1600" spc="0" dirty="0">
                          <a:solidFill>
                            <a:srgbClr val="000000">
                              <a:alpha val="100000"/>
                            </a:srgbClr>
                          </a:solidFill>
                          <a:latin typeface="DengXian"/>
                          <a:ea typeface="DengXian"/>
                          <a:cs typeface="DengXian"/>
                        </a:rPr>
                        <a:t>           </a:t>
                      </a:r>
                      <a:r>
                        <a:rPr sz="1600" spc="0" dirty="0">
                          <a:solidFill>
                            <a:srgbClr val="000000">
                              <a:alpha val="100000"/>
                            </a:srgbClr>
                          </a:solidFill>
                          <a:latin typeface="DengXian"/>
                          <a:ea typeface="DengXian"/>
                          <a:cs typeface="DengXian"/>
                        </a:rPr>
                        <a:t>j</a:t>
                      </a:r>
                      <a:endParaRPr lang="DengXian" altLang="DengXian" sz="1600" dirty="0"/>
                    </a:p>
                  </a:txBody>
                  <a:tcPr marL="0" marR="0" marT="0" marB="0" vert="horz">
                    <a:lnL>
                      <a:noFill/>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500" dirty="0"/>
                    </a:p>
                    <a:p>
                      <a:pPr marL="550112" algn="l" rtl="0" eaLnBrk="0">
                        <a:lnSpc>
                          <a:spcPct val="91000"/>
                        </a:lnSpc>
                        <a:spcBef>
                          <a:spcPts val="2"/>
                        </a:spcBef>
                        <a:tabLst/>
                      </a:pPr>
                      <a:r>
                        <a:rPr sz="1700" b="1" spc="120" dirty="0">
                          <a:solidFill>
                            <a:srgbClr val="000000">
                              <a:alpha val="100000"/>
                            </a:srgbClr>
                          </a:solidFill>
                          <a:latin typeface="DengXian"/>
                          <a:ea typeface="DengXian"/>
                          <a:cs typeface="DengXian"/>
                        </a:rPr>
                        <a:t>生师比</a:t>
                      </a:r>
                      <a:r>
                        <a:rPr sz="2700" spc="0" dirty="0" baseline="-3858">
                          <a:solidFill>
                            <a:srgbClr val="000000">
                              <a:alpha val="100000"/>
                            </a:srgbClr>
                          </a:solidFill>
                          <a:latin typeface="Cambria Math"/>
                          <a:ea typeface="Cambria Math"/>
                          <a:cs typeface="Cambria Math"/>
                        </a:rPr>
                        <a:t>x</a:t>
                      </a:r>
                      <a:r>
                        <a:rPr sz="1900" spc="90" dirty="0" baseline="-5482">
                          <a:solidFill>
                            <a:srgbClr val="000000">
                              <a:alpha val="100000"/>
                            </a:srgbClr>
                          </a:solidFill>
                          <a:latin typeface="Cambria Math"/>
                          <a:ea typeface="Cambria Math"/>
                          <a:cs typeface="Cambria Math"/>
                        </a:rPr>
                        <a:t>2</a:t>
                      </a:r>
                      <a:endParaRPr lang="Cambria Math" altLang="Cambria Math" sz="1234"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18000"/>
                        </a:lnSpc>
                        <a:tabLst/>
                      </a:pPr>
                      <a:endParaRPr lang="Arial" altLang="Arial" sz="400" dirty="0"/>
                    </a:p>
                    <a:p>
                      <a:pPr marL="201726" algn="l" rtl="0" eaLnBrk="0">
                        <a:lnSpc>
                          <a:spcPct val="91000"/>
                        </a:lnSpc>
                        <a:spcBef>
                          <a:spcPts val="5"/>
                        </a:spcBef>
                        <a:tabLst/>
                      </a:pPr>
                      <a:r>
                        <a:rPr sz="1700" b="1" spc="100" dirty="0">
                          <a:solidFill>
                            <a:srgbClr val="000000">
                              <a:alpha val="100000"/>
                            </a:srgbClr>
                          </a:solidFill>
                          <a:latin typeface="DengXian"/>
                          <a:ea typeface="DengXian"/>
                          <a:cs typeface="DengXian"/>
                        </a:rPr>
                        <a:t>处理后的生师</a:t>
                      </a:r>
                      <a:r>
                        <a:rPr sz="1700" b="1" spc="60" dirty="0">
                          <a:solidFill>
                            <a:srgbClr val="000000">
                              <a:alpha val="100000"/>
                            </a:srgbClr>
                          </a:solidFill>
                          <a:latin typeface="DengXian"/>
                          <a:ea typeface="DengXian"/>
                          <a:cs typeface="DengXian"/>
                        </a:rPr>
                        <a:t>比</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70839">
                <a:tc>
                  <a:txBody>
                    <a:bodyPr/>
                    <a:lstStyle/>
                    <a:p>
                      <a:pPr algn="l" rtl="0" eaLnBrk="0">
                        <a:lnSpc>
                          <a:spcPct val="107000"/>
                        </a:lnSpc>
                        <a:tabLst/>
                      </a:pPr>
                      <a:endParaRPr lang="Arial" altLang="Arial" sz="600" dirty="0"/>
                    </a:p>
                    <a:p>
                      <a:pPr marL="950620" algn="l" rtl="0" eaLnBrk="0">
                        <a:lnSpc>
                          <a:spcPct val="78000"/>
                        </a:lnSpc>
                        <a:spcBef>
                          <a:spcPts val="4"/>
                        </a:spcBef>
                        <a:tabLst/>
                      </a:pPr>
                      <a:r>
                        <a:rPr sz="1700" b="1" spc="0" dirty="0">
                          <a:solidFill>
                            <a:srgbClr val="000000">
                              <a:alpha val="100000"/>
                            </a:srgbClr>
                          </a:solidFill>
                          <a:latin typeface="DengXian"/>
                          <a:ea typeface="DengXian"/>
                          <a:cs typeface="DengXian"/>
                        </a:rPr>
                        <a:t>1</a:t>
                      </a:r>
                      <a:endParaRPr lang="DengXian" altLang="DengXian" sz="1700" dirty="0"/>
                    </a:p>
                  </a:txBody>
                  <a:tcPr marL="0" marR="0" marT="0" marB="0" vert="horz">
                    <a:lnL>
                      <a:noFill/>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600" dirty="0"/>
                    </a:p>
                    <a:p>
                      <a:pPr marL="943584" algn="l" rtl="0" eaLnBrk="0">
                        <a:lnSpc>
                          <a:spcPct val="78000"/>
                        </a:lnSpc>
                        <a:spcBef>
                          <a:spcPts val="5"/>
                        </a:spcBef>
                        <a:tabLst/>
                      </a:pPr>
                      <a:r>
                        <a:rPr sz="1700" b="1" spc="0" dirty="0">
                          <a:solidFill>
                            <a:srgbClr val="000000">
                              <a:alpha val="100000"/>
                            </a:srgbClr>
                          </a:solidFill>
                          <a:latin typeface="DengXian"/>
                          <a:ea typeface="DengXian"/>
                          <a:cs typeface="DengXian"/>
                        </a:rPr>
                        <a:t>5</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600" dirty="0"/>
                    </a:p>
                    <a:p>
                      <a:pPr marL="949985" algn="l" rtl="0" eaLnBrk="0">
                        <a:lnSpc>
                          <a:spcPct val="78000"/>
                        </a:lnSpc>
                        <a:spcBef>
                          <a:spcPts val="4"/>
                        </a:spcBef>
                        <a:tabLst/>
                      </a:pPr>
                      <a:r>
                        <a:rPr sz="1700" b="1" spc="0" dirty="0">
                          <a:solidFill>
                            <a:srgbClr val="000000">
                              <a:alpha val="100000"/>
                            </a:srgbClr>
                          </a:solidFill>
                          <a:latin typeface="DengXian"/>
                          <a:ea typeface="DengXian"/>
                          <a:cs typeface="DengXian"/>
                        </a:rPr>
                        <a:t>1</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70839">
                <a:tc>
                  <a:txBody>
                    <a:bodyPr/>
                    <a:lstStyle/>
                    <a:p>
                      <a:pPr algn="l" rtl="0" eaLnBrk="0">
                        <a:lnSpc>
                          <a:spcPct val="104000"/>
                        </a:lnSpc>
                        <a:tabLst/>
                      </a:pPr>
                      <a:endParaRPr lang="Arial" altLang="Arial" sz="600" dirty="0"/>
                    </a:p>
                    <a:p>
                      <a:pPr marL="944905" algn="l" rtl="0" eaLnBrk="0">
                        <a:lnSpc>
                          <a:spcPct val="79000"/>
                        </a:lnSpc>
                        <a:spcBef>
                          <a:spcPts val="5"/>
                        </a:spcBef>
                        <a:tabLst/>
                      </a:pPr>
                      <a:r>
                        <a:rPr sz="1700" b="1" spc="0" dirty="0">
                          <a:solidFill>
                            <a:srgbClr val="000000">
                              <a:alpha val="100000"/>
                            </a:srgbClr>
                          </a:solidFill>
                          <a:latin typeface="DengXian"/>
                          <a:ea typeface="DengXian"/>
                          <a:cs typeface="DengXian"/>
                        </a:rPr>
                        <a:t>2</a:t>
                      </a:r>
                      <a:endParaRPr lang="DengXian" altLang="DengXian" sz="1700" dirty="0"/>
                    </a:p>
                  </a:txBody>
                  <a:tcPr marL="0" marR="0" marT="0" marB="0" vert="horz">
                    <a:lnL>
                      <a:noFill/>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600" dirty="0"/>
                    </a:p>
                    <a:p>
                      <a:pPr marL="944727" algn="l" rtl="0" eaLnBrk="0">
                        <a:lnSpc>
                          <a:spcPct val="79000"/>
                        </a:lnSpc>
                        <a:spcBef>
                          <a:spcPts val="6"/>
                        </a:spcBef>
                        <a:tabLst/>
                      </a:pPr>
                      <a:r>
                        <a:rPr sz="1700" b="1" spc="0" dirty="0">
                          <a:solidFill>
                            <a:srgbClr val="000000">
                              <a:alpha val="100000"/>
                            </a:srgbClr>
                          </a:solidFill>
                          <a:latin typeface="DengXian"/>
                          <a:ea typeface="DengXian"/>
                          <a:cs typeface="DengXian"/>
                        </a:rPr>
                        <a:t>6</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600" dirty="0"/>
                    </a:p>
                    <a:p>
                      <a:pPr marL="949985" algn="l" rtl="0" eaLnBrk="0">
                        <a:lnSpc>
                          <a:spcPct val="78000"/>
                        </a:lnSpc>
                        <a:spcBef>
                          <a:spcPts val="4"/>
                        </a:spcBef>
                        <a:tabLst/>
                      </a:pPr>
                      <a:r>
                        <a:rPr sz="1700" b="1" spc="0" dirty="0">
                          <a:solidFill>
                            <a:srgbClr val="000000">
                              <a:alpha val="100000"/>
                            </a:srgbClr>
                          </a:solidFill>
                          <a:latin typeface="DengXian"/>
                          <a:ea typeface="DengXian"/>
                          <a:cs typeface="DengXian"/>
                        </a:rPr>
                        <a:t>1</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70839">
                <a:tc>
                  <a:txBody>
                    <a:bodyPr/>
                    <a:lstStyle/>
                    <a:p>
                      <a:pPr algn="l" rtl="0" eaLnBrk="0">
                        <a:lnSpc>
                          <a:spcPct val="104000"/>
                        </a:lnSpc>
                        <a:tabLst/>
                      </a:pPr>
                      <a:endParaRPr lang="Arial" altLang="Arial" sz="600" dirty="0"/>
                    </a:p>
                    <a:p>
                      <a:pPr marL="942390" algn="l" rtl="0" eaLnBrk="0">
                        <a:lnSpc>
                          <a:spcPct val="79000"/>
                        </a:lnSpc>
                        <a:spcBef>
                          <a:spcPts val="5"/>
                        </a:spcBef>
                        <a:tabLst/>
                      </a:pPr>
                      <a:r>
                        <a:rPr sz="1700" b="1" spc="0" dirty="0">
                          <a:solidFill>
                            <a:srgbClr val="000000">
                              <a:alpha val="100000"/>
                            </a:srgbClr>
                          </a:solidFill>
                          <a:latin typeface="DengXian"/>
                          <a:ea typeface="DengXian"/>
                          <a:cs typeface="DengXian"/>
                        </a:rPr>
                        <a:t>3</a:t>
                      </a:r>
                      <a:endParaRPr lang="DengXian" altLang="DengXian" sz="1700" dirty="0"/>
                    </a:p>
                  </a:txBody>
                  <a:tcPr marL="0" marR="0" marT="0" marB="0" vert="horz">
                    <a:lnL>
                      <a:noFill/>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7000"/>
                        </a:lnSpc>
                        <a:tabLst/>
                      </a:pPr>
                      <a:endParaRPr lang="Arial" altLang="Arial" sz="600" dirty="0"/>
                    </a:p>
                    <a:p>
                      <a:pPr marL="945413" algn="l" rtl="0" eaLnBrk="0">
                        <a:lnSpc>
                          <a:spcPct val="78000"/>
                        </a:lnSpc>
                        <a:spcBef>
                          <a:spcPts val="4"/>
                        </a:spcBef>
                        <a:tabLst/>
                      </a:pPr>
                      <a:r>
                        <a:rPr sz="1700" b="1" spc="0" dirty="0">
                          <a:solidFill>
                            <a:srgbClr val="000000">
                              <a:alpha val="100000"/>
                            </a:srgbClr>
                          </a:solidFill>
                          <a:latin typeface="DengXian"/>
                          <a:ea typeface="DengXian"/>
                          <a:cs typeface="DengXian"/>
                        </a:rPr>
                        <a:t>7</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600" dirty="0"/>
                    </a:p>
                    <a:p>
                      <a:pPr marL="662279" algn="l" rtl="0" eaLnBrk="0">
                        <a:lnSpc>
                          <a:spcPct val="79000"/>
                        </a:lnSpc>
                        <a:spcBef>
                          <a:spcPts val="6"/>
                        </a:spcBef>
                        <a:tabLst/>
                      </a:pPr>
                      <a:r>
                        <a:rPr sz="1700" b="1" spc="40" dirty="0">
                          <a:solidFill>
                            <a:srgbClr val="000000">
                              <a:alpha val="100000"/>
                            </a:srgbClr>
                          </a:solidFill>
                          <a:latin typeface="DengXian"/>
                          <a:ea typeface="DengXian"/>
                          <a:cs typeface="DengXian"/>
                        </a:rPr>
                        <a:t>0.833</a:t>
                      </a:r>
                      <a:r>
                        <a:rPr sz="1700" b="1" spc="20" dirty="0">
                          <a:solidFill>
                            <a:srgbClr val="000000">
                              <a:alpha val="100000"/>
                            </a:srgbClr>
                          </a:solidFill>
                          <a:latin typeface="DengXian"/>
                          <a:ea typeface="DengXian"/>
                          <a:cs typeface="DengXian"/>
                        </a:rPr>
                        <a:t>3</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70840">
                <a:tc>
                  <a:txBody>
                    <a:bodyPr/>
                    <a:lstStyle/>
                    <a:p>
                      <a:pPr algn="l" rtl="0" eaLnBrk="0">
                        <a:lnSpc>
                          <a:spcPct val="107000"/>
                        </a:lnSpc>
                        <a:tabLst/>
                      </a:pPr>
                      <a:endParaRPr lang="Arial" altLang="Arial" sz="600" dirty="0"/>
                    </a:p>
                    <a:p>
                      <a:pPr marL="938961" algn="l" rtl="0" eaLnBrk="0">
                        <a:lnSpc>
                          <a:spcPct val="78000"/>
                        </a:lnSpc>
                        <a:spcBef>
                          <a:spcPts val="4"/>
                        </a:spcBef>
                        <a:tabLst/>
                      </a:pPr>
                      <a:r>
                        <a:rPr sz="1700" b="1" spc="20" dirty="0">
                          <a:solidFill>
                            <a:srgbClr val="000000">
                              <a:alpha val="100000"/>
                            </a:srgbClr>
                          </a:solidFill>
                          <a:latin typeface="DengXian"/>
                          <a:ea typeface="DengXian"/>
                          <a:cs typeface="DengXian"/>
                        </a:rPr>
                        <a:t>4</a:t>
                      </a:r>
                      <a:endParaRPr lang="DengXian" altLang="DengXian" sz="1700" dirty="0"/>
                    </a:p>
                  </a:txBody>
                  <a:tcPr marL="0" marR="0" marT="0" marB="0" vert="horz">
                    <a:lnL>
                      <a:noFill/>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600" dirty="0"/>
                    </a:p>
                    <a:p>
                      <a:pPr marL="886485" algn="l" rtl="0" eaLnBrk="0">
                        <a:lnSpc>
                          <a:spcPct val="79000"/>
                        </a:lnSpc>
                        <a:spcBef>
                          <a:spcPts val="6"/>
                        </a:spcBef>
                        <a:tabLst/>
                      </a:pPr>
                      <a:r>
                        <a:rPr sz="1700" b="1" spc="-10" dirty="0">
                          <a:solidFill>
                            <a:srgbClr val="000000">
                              <a:alpha val="100000"/>
                            </a:srgbClr>
                          </a:solidFill>
                          <a:latin typeface="DengXian"/>
                          <a:ea typeface="DengXian"/>
                          <a:cs typeface="DengXian"/>
                        </a:rPr>
                        <a:t>10</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600" dirty="0"/>
                    </a:p>
                    <a:p>
                      <a:pPr marL="662279" algn="l" rtl="0" eaLnBrk="0">
                        <a:lnSpc>
                          <a:spcPct val="79000"/>
                        </a:lnSpc>
                        <a:spcBef>
                          <a:spcPts val="6"/>
                        </a:spcBef>
                        <a:tabLst/>
                      </a:pPr>
                      <a:r>
                        <a:rPr sz="1700" b="1" spc="40" dirty="0">
                          <a:solidFill>
                            <a:srgbClr val="000000">
                              <a:alpha val="100000"/>
                            </a:srgbClr>
                          </a:solidFill>
                          <a:latin typeface="DengXian"/>
                          <a:ea typeface="DengXian"/>
                          <a:cs typeface="DengXian"/>
                        </a:rPr>
                        <a:t>0.333</a:t>
                      </a:r>
                      <a:r>
                        <a:rPr sz="1700" b="1" spc="20" dirty="0">
                          <a:solidFill>
                            <a:srgbClr val="000000">
                              <a:alpha val="100000"/>
                            </a:srgbClr>
                          </a:solidFill>
                          <a:latin typeface="DengXian"/>
                          <a:ea typeface="DengXian"/>
                          <a:cs typeface="DengXian"/>
                        </a:rPr>
                        <a:t>3</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r h="377189">
                <a:tc>
                  <a:txBody>
                    <a:bodyPr/>
                    <a:lstStyle/>
                    <a:p>
                      <a:pPr algn="l" rtl="0" eaLnBrk="0">
                        <a:lnSpc>
                          <a:spcPct val="107000"/>
                        </a:lnSpc>
                        <a:tabLst/>
                      </a:pPr>
                      <a:endParaRPr lang="Arial" altLang="Arial" sz="600" dirty="0"/>
                    </a:p>
                    <a:p>
                      <a:pPr marL="944219" algn="l" rtl="0" eaLnBrk="0">
                        <a:lnSpc>
                          <a:spcPct val="78000"/>
                        </a:lnSpc>
                        <a:spcBef>
                          <a:spcPts val="5"/>
                        </a:spcBef>
                        <a:tabLst/>
                      </a:pPr>
                      <a:r>
                        <a:rPr sz="1700" b="1" spc="0" dirty="0">
                          <a:solidFill>
                            <a:srgbClr val="000000">
                              <a:alpha val="100000"/>
                            </a:srgbClr>
                          </a:solidFill>
                          <a:latin typeface="DengXian"/>
                          <a:ea typeface="DengXian"/>
                          <a:cs typeface="DengXian"/>
                        </a:rPr>
                        <a:t>5</a:t>
                      </a:r>
                      <a:endParaRPr lang="DengXian" altLang="DengXian" sz="1700" dirty="0"/>
                    </a:p>
                  </a:txBody>
                  <a:tcPr marL="0" marR="0" marT="0" marB="0" vert="horz">
                    <a:lnL>
                      <a:noFill/>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600" dirty="0"/>
                    </a:p>
                    <a:p>
                      <a:pPr marL="944270" algn="l" rtl="0" eaLnBrk="0">
                        <a:lnSpc>
                          <a:spcPct val="79000"/>
                        </a:lnSpc>
                        <a:spcBef>
                          <a:spcPts val="5"/>
                        </a:spcBef>
                        <a:tabLst/>
                      </a:pPr>
                      <a:r>
                        <a:rPr sz="1700" b="1" spc="0" dirty="0">
                          <a:solidFill>
                            <a:srgbClr val="000000">
                              <a:alpha val="100000"/>
                            </a:srgbClr>
                          </a:solidFill>
                          <a:latin typeface="DengXian"/>
                          <a:ea typeface="DengXian"/>
                          <a:cs typeface="DengXian"/>
                        </a:rPr>
                        <a:t>2</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algn="l" rtl="0" eaLnBrk="0">
                        <a:lnSpc>
                          <a:spcPct val="104000"/>
                        </a:lnSpc>
                        <a:tabLst/>
                      </a:pPr>
                      <a:endParaRPr lang="Arial" altLang="Arial" sz="600" dirty="0"/>
                    </a:p>
                    <a:p>
                      <a:pPr marL="943584" algn="l" rtl="0" eaLnBrk="0">
                        <a:lnSpc>
                          <a:spcPct val="79000"/>
                        </a:lnSpc>
                        <a:spcBef>
                          <a:spcPts val="6"/>
                        </a:spcBef>
                        <a:tabLst/>
                      </a:pPr>
                      <a:r>
                        <a:rPr sz="1700" b="1" spc="0" dirty="0">
                          <a:solidFill>
                            <a:srgbClr val="000000">
                              <a:alpha val="100000"/>
                            </a:srgbClr>
                          </a:solidFill>
                          <a:latin typeface="DengXian"/>
                          <a:ea typeface="DengXian"/>
                          <a:cs typeface="DengXian"/>
                        </a:rPr>
                        <a:t>0</a:t>
                      </a:r>
                      <a:endParaRPr lang="DengXian" altLang="DengXian" sz="1700" dirty="0"/>
                    </a:p>
                  </a:txBody>
                  <a:tcPr marL="0" marR="0" marT="0" marB="0" vert="horz">
                    <a:lnL w="12700" cap="flat" cmpd="sng" algn="ctr">
                      <a:solidFill>
                        <a:srgbClr val="000000"/>
                      </a:solidFill>
                      <a:prstDash val="solid"/>
                      <a:round/>
                      <a:headEnd type="none" w="med" len="med"/>
                      <a:tailEnd type="none" w="med" len="med"/>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r>
            </a:tbl>
          </a:graphicData>
        </a:graphic>
      </p:graphicFrame>
      <p:sp>
        <p:nvSpPr>
          <p:cNvPr id="547" name="textbox 547"/>
          <p:cNvSpPr/>
          <p:nvPr/>
        </p:nvSpPr>
        <p:spPr>
          <a:xfrm>
            <a:off x="1010640" y="1291069"/>
            <a:ext cx="6637019" cy="796290"/>
          </a:xfrm>
          <a:prstGeom prst="rect">
            <a:avLst/>
          </a:prstGeom>
        </p:spPr>
        <p:txBody>
          <a:bodyPr vert="horz" wrap="square" lIns="0" tIns="0" rIns="0" bIns="0"/>
          <a:lstStyle/>
          <a:p>
            <a:pPr algn="l" rtl="0" eaLnBrk="0">
              <a:lnSpc>
                <a:spcPct val="80403"/>
              </a:lnSpc>
              <a:tabLst/>
            </a:pPr>
            <a:endParaRPr lang="Arial" altLang="Arial" sz="100" dirty="0"/>
          </a:p>
          <a:p>
            <a:pPr marL="12700" indent="3657" algn="l" rtl="0" eaLnBrk="0">
              <a:lnSpc>
                <a:spcPct val="110000"/>
              </a:lnSpc>
              <a:tabLst/>
            </a:pPr>
            <a:r>
              <a:rPr sz="2300" spc="100" dirty="0">
                <a:solidFill>
                  <a:srgbClr val="000000">
                    <a:alpha val="100000"/>
                  </a:srgbClr>
                </a:solidFill>
                <a:latin typeface="DengXian"/>
                <a:ea typeface="DengXian"/>
                <a:cs typeface="DengXian"/>
              </a:rPr>
              <a:t>首先对表中数据进行最优值为给定区间的</a:t>
            </a:r>
            <a:r>
              <a:rPr sz="2300" spc="50" dirty="0">
                <a:solidFill>
                  <a:srgbClr val="000000">
                    <a:alpha val="100000"/>
                  </a:srgbClr>
                </a:solidFill>
                <a:latin typeface="DengXian"/>
                <a:ea typeface="DengXian"/>
                <a:cs typeface="DengXian"/>
              </a:rPr>
              <a:t>变</a:t>
            </a:r>
            <a:r>
              <a:rPr sz="2300" spc="0" dirty="0">
                <a:solidFill>
                  <a:srgbClr val="000000">
                    <a:alpha val="100000"/>
                  </a:srgbClr>
                </a:solidFill>
                <a:latin typeface="DengXian"/>
                <a:ea typeface="DengXian"/>
                <a:cs typeface="DengXian"/>
              </a:rPr>
              <a:t>换</a:t>
            </a:r>
            <a:r>
              <a:rPr sz="2300" spc="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设研究生院的生师比最优区间为[5,6],</a:t>
            </a:r>
            <a:r>
              <a:rPr sz="2300" spc="0" dirty="0">
                <a:solidFill>
                  <a:srgbClr val="000000">
                    <a:alpha val="100000"/>
                  </a:srgbClr>
                </a:solidFill>
                <a:latin typeface="Cambria Math"/>
                <a:ea typeface="Cambria Math"/>
                <a:cs typeface="Cambria Math"/>
              </a:rPr>
              <a:t>a</a:t>
            </a:r>
            <a:r>
              <a:rPr sz="23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DengXian"/>
                <a:ea typeface="DengXian"/>
                <a:cs typeface="DengXian"/>
              </a:rPr>
              <a:t>=2,</a:t>
            </a:r>
            <a:r>
              <a:rPr sz="2300" spc="80" dirty="0">
                <a:solidFill>
                  <a:srgbClr val="000000">
                    <a:alpha val="100000"/>
                  </a:srgbClr>
                </a:solidFill>
                <a:latin typeface="DengXian"/>
                <a:ea typeface="DengXian"/>
                <a:cs typeface="DengXian"/>
              </a:rPr>
              <a:t> </a:t>
            </a:r>
            <a:r>
              <a:rPr sz="2300" spc="0" dirty="0">
                <a:solidFill>
                  <a:srgbClr val="000000">
                    <a:alpha val="100000"/>
                  </a:srgbClr>
                </a:solidFill>
                <a:latin typeface="Cambria Math"/>
                <a:ea typeface="Cambria Math"/>
                <a:cs typeface="Cambria Math"/>
              </a:rPr>
              <a:t>a</a:t>
            </a:r>
            <a:r>
              <a:rPr sz="23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DengXian"/>
                <a:ea typeface="DengXian"/>
                <a:cs typeface="DengXian"/>
              </a:rPr>
              <a:t>=</a:t>
            </a:r>
            <a:r>
              <a:rPr sz="2300" spc="60" dirty="0">
                <a:solidFill>
                  <a:srgbClr val="000000">
                    <a:alpha val="100000"/>
                  </a:srgbClr>
                </a:solidFill>
                <a:latin typeface="DengXian"/>
                <a:ea typeface="DengXian"/>
                <a:cs typeface="DengXian"/>
              </a:rPr>
              <a:t>1</a:t>
            </a:r>
            <a:r>
              <a:rPr sz="2300" spc="0" dirty="0">
                <a:solidFill>
                  <a:srgbClr val="000000">
                    <a:alpha val="100000"/>
                  </a:srgbClr>
                </a:solidFill>
                <a:latin typeface="DengXian"/>
                <a:ea typeface="DengXian"/>
                <a:cs typeface="DengXian"/>
              </a:rPr>
              <a:t>2</a:t>
            </a:r>
            <a:endParaRPr lang="DengXian" altLang="DengXian" sz="2300" dirty="0"/>
          </a:p>
        </p:txBody>
      </p:sp>
      <p:sp>
        <p:nvSpPr>
          <p:cNvPr id="548" name="textbox 548"/>
          <p:cNvSpPr/>
          <p:nvPr/>
        </p:nvSpPr>
        <p:spPr>
          <a:xfrm>
            <a:off x="6904418" y="1907711"/>
            <a:ext cx="139700" cy="219709"/>
          </a:xfrm>
          <a:prstGeom prst="rect">
            <a:avLst/>
          </a:prstGeom>
        </p:spPr>
        <p:txBody>
          <a:bodyPr vert="horz" wrap="square" lIns="0" tIns="0" rIns="0" bIns="0"/>
          <a:lstStyle/>
          <a:p>
            <a:pPr algn="l" rtl="0" eaLnBrk="0">
              <a:lnSpc>
                <a:spcPct val="83221"/>
              </a:lnSpc>
              <a:tabLst/>
            </a:pPr>
            <a:endParaRPr lang="Arial" altLang="Arial" sz="100" dirty="0"/>
          </a:p>
          <a:p>
            <a:pPr marL="12700" algn="l" rtl="0" eaLnBrk="0">
              <a:lnSpc>
                <a:spcPct val="75000"/>
              </a:lnSpc>
              <a:tabLst/>
            </a:pPr>
            <a:r>
              <a:rPr sz="1700" spc="0" dirty="0">
                <a:solidFill>
                  <a:srgbClr val="000000">
                    <a:alpha val="100000"/>
                  </a:srgbClr>
                </a:solidFill>
                <a:latin typeface="Cambria Math"/>
                <a:ea typeface="Cambria Math"/>
                <a:cs typeface="Cambria Math"/>
              </a:rPr>
              <a:t>2</a:t>
            </a:r>
            <a:endParaRPr lang="Cambria Math" altLang="Cambria Math" sz="1700" dirty="0"/>
          </a:p>
        </p:txBody>
      </p:sp>
      <p:sp>
        <p:nvSpPr>
          <p:cNvPr id="549" name="textbox 549"/>
          <p:cNvSpPr/>
          <p:nvPr/>
        </p:nvSpPr>
        <p:spPr>
          <a:xfrm>
            <a:off x="6904470" y="1706543"/>
            <a:ext cx="97155" cy="31877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306"/>
              </a:lnSpc>
              <a:tabLst/>
            </a:pPr>
            <a:r>
              <a:rPr sz="1500" spc="-30" dirty="0">
                <a:solidFill>
                  <a:srgbClr val="000000">
                    <a:alpha val="100000"/>
                  </a:srgbClr>
                </a:solidFill>
                <a:latin typeface="Cambria Math"/>
                <a:ea typeface="Cambria Math"/>
                <a:cs typeface="Cambria Math"/>
              </a:rPr>
              <a:t>"</a:t>
            </a:r>
            <a:endParaRPr lang="Cambria Math" altLang="Cambria Math" sz="1500" dirty="0"/>
          </a:p>
        </p:txBody>
      </p:sp>
      <p:sp>
        <p:nvSpPr>
          <p:cNvPr id="550" name="textbox 550"/>
          <p:cNvSpPr/>
          <p:nvPr/>
        </p:nvSpPr>
        <p:spPr>
          <a:xfrm>
            <a:off x="6080188" y="1907711"/>
            <a:ext cx="139700" cy="219709"/>
          </a:xfrm>
          <a:prstGeom prst="rect">
            <a:avLst/>
          </a:prstGeom>
        </p:spPr>
        <p:txBody>
          <a:bodyPr vert="horz" wrap="square" lIns="0" tIns="0" rIns="0" bIns="0"/>
          <a:lstStyle/>
          <a:p>
            <a:pPr algn="l" rtl="0" eaLnBrk="0">
              <a:lnSpc>
                <a:spcPct val="83221"/>
              </a:lnSpc>
              <a:tabLst/>
            </a:pPr>
            <a:endParaRPr lang="Arial" altLang="Arial" sz="100" dirty="0"/>
          </a:p>
          <a:p>
            <a:pPr marL="12700" algn="l" rtl="0" eaLnBrk="0">
              <a:lnSpc>
                <a:spcPct val="75000"/>
              </a:lnSpc>
              <a:tabLst/>
            </a:pPr>
            <a:r>
              <a:rPr sz="1700" spc="0" dirty="0">
                <a:solidFill>
                  <a:srgbClr val="000000">
                    <a:alpha val="100000"/>
                  </a:srgbClr>
                </a:solidFill>
                <a:latin typeface="Cambria Math"/>
                <a:ea typeface="Cambria Math"/>
                <a:cs typeface="Cambria Math"/>
              </a:rPr>
              <a:t>2</a:t>
            </a:r>
            <a:endParaRPr lang="Cambria Math" altLang="Cambria Math" sz="1700" dirty="0"/>
          </a:p>
        </p:txBody>
      </p:sp>
      <p:sp>
        <p:nvSpPr>
          <p:cNvPr id="551" name="textbox 551"/>
          <p:cNvSpPr/>
          <p:nvPr/>
        </p:nvSpPr>
        <p:spPr>
          <a:xfrm>
            <a:off x="6079456" y="1747215"/>
            <a:ext cx="88900" cy="292734"/>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101"/>
              </a:lnSpc>
              <a:tabLst/>
            </a:pPr>
            <a:r>
              <a:rPr sz="1700" spc="50" dirty="0">
                <a:solidFill>
                  <a:srgbClr val="000000">
                    <a:alpha val="100000"/>
                  </a:srgbClr>
                </a:solidFill>
                <a:latin typeface="Cambria Math"/>
                <a:ea typeface="Cambria Math"/>
                <a:cs typeface="Cambria Math"/>
              </a:rPr>
              <a:t>′</a:t>
            </a:r>
            <a:endParaRPr lang="Cambria Math" altLang="Cambria Math" sz="1700" dirty="0"/>
          </a:p>
        </p:txBody>
      </p:sp>
      <p:pic>
        <p:nvPicPr>
          <p:cNvPr id="552" name="picture 552"/>
          <p:cNvPicPr>
            <a:picLocks noChangeAspect="1"/>
          </p:cNvPicPr>
          <p:nvPr/>
        </p:nvPicPr>
        <p:blipFill>
          <a:blip r:embed="rId4"/>
          <a:stretch>
            <a:fillRect/>
          </a:stretch>
        </p:blipFill>
        <p:spPr>
          <a:xfrm rot="21600000">
            <a:off x="0" y="5804458"/>
            <a:ext cx="1919884" cy="1053541"/>
          </a:xfrm>
          <a:prstGeom prst="rect">
            <a:avLst/>
          </a:prstGeom>
        </p:spPr>
      </p:pic>
      <p:pic>
        <p:nvPicPr>
          <p:cNvPr id="553" name="picture 553"/>
          <p:cNvPicPr>
            <a:picLocks noChangeAspect="1"/>
          </p:cNvPicPr>
          <p:nvPr/>
        </p:nvPicPr>
        <p:blipFill>
          <a:blip r:embed="rId5"/>
          <a:stretch>
            <a:fillRect/>
          </a:stretch>
        </p:blipFill>
        <p:spPr>
          <a:xfrm rot="21600000">
            <a:off x="11027664" y="158495"/>
            <a:ext cx="1042416" cy="944880"/>
          </a:xfrm>
          <a:prstGeom prst="rect">
            <a:avLst/>
          </a:prstGeom>
        </p:spPr>
      </p:pic>
      <p:sp>
        <p:nvSpPr>
          <p:cNvPr id="554" name="textbox 554"/>
          <p:cNvSpPr/>
          <p:nvPr/>
        </p:nvSpPr>
        <p:spPr>
          <a:xfrm>
            <a:off x="7366368" y="2608796"/>
            <a:ext cx="3364229" cy="262890"/>
          </a:xfrm>
          <a:prstGeom prst="rect">
            <a:avLst/>
          </a:prstGeom>
        </p:spPr>
        <p:txBody>
          <a:bodyPr vert="horz" wrap="square" lIns="0" tIns="0" rIns="0" bIns="0"/>
          <a:lstStyle/>
          <a:p>
            <a:pPr algn="l" rtl="0" eaLnBrk="0">
              <a:lnSpc>
                <a:spcPct val="75562"/>
              </a:lnSpc>
              <a:tabLst/>
            </a:pPr>
            <a:endParaRPr lang="Arial" altLang="Arial" sz="100" dirty="0"/>
          </a:p>
          <a:p>
            <a:pPr marL="12700" algn="l" rtl="0" eaLnBrk="0">
              <a:lnSpc>
                <a:spcPct val="92000"/>
              </a:lnSpc>
              <a:tabLst/>
            </a:pPr>
            <a:r>
              <a:rPr sz="1700" b="1" spc="70" dirty="0">
                <a:solidFill>
                  <a:srgbClr val="000000">
                    <a:alpha val="100000"/>
                  </a:srgbClr>
                </a:solidFill>
                <a:latin typeface="DengXian"/>
                <a:ea typeface="DengXian"/>
                <a:cs typeface="DengXian"/>
              </a:rPr>
              <a:t>表14.2</a:t>
            </a:r>
            <a:r>
              <a:rPr sz="1700" spc="70" dirty="0">
                <a:solidFill>
                  <a:srgbClr val="000000">
                    <a:alpha val="100000"/>
                  </a:srgbClr>
                </a:solidFill>
                <a:latin typeface="DengXian"/>
                <a:ea typeface="DengXian"/>
                <a:cs typeface="DengXian"/>
              </a:rPr>
              <a:t> </a:t>
            </a:r>
            <a:r>
              <a:rPr sz="1700" b="1" spc="70" dirty="0">
                <a:solidFill>
                  <a:srgbClr val="000000">
                    <a:alpha val="100000"/>
                  </a:srgbClr>
                </a:solidFill>
                <a:latin typeface="DengXian"/>
                <a:ea typeface="DengXian"/>
                <a:cs typeface="DengXian"/>
              </a:rPr>
              <a:t>表14.1的属性2的数据处</a:t>
            </a:r>
            <a:r>
              <a:rPr sz="1700" b="1" spc="60" dirty="0">
                <a:solidFill>
                  <a:srgbClr val="000000">
                    <a:alpha val="100000"/>
                  </a:srgbClr>
                </a:solidFill>
                <a:latin typeface="DengXian"/>
                <a:ea typeface="DengXian"/>
                <a:cs typeface="DengXian"/>
              </a:rPr>
              <a:t>理</a:t>
            </a:r>
            <a:endParaRPr lang="DengXian" altLang="DengXian" sz="1700" dirty="0"/>
          </a:p>
        </p:txBody>
      </p:sp>
      <p:sp>
        <p:nvSpPr>
          <p:cNvPr id="555" name="textbox 555"/>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556" name="picture 556"/>
          <p:cNvPicPr>
            <a:picLocks noChangeAspect="1"/>
          </p:cNvPicPr>
          <p:nvPr/>
        </p:nvPicPr>
        <p:blipFill>
          <a:blip r:embed="rId6"/>
          <a:stretch>
            <a:fillRect/>
          </a:stretch>
        </p:blipFill>
        <p:spPr>
          <a:xfrm rot="21600000">
            <a:off x="530352" y="408431"/>
            <a:ext cx="774191" cy="690372"/>
          </a:xfrm>
          <a:prstGeom prst="rect">
            <a:avLst/>
          </a:prstGeom>
        </p:spPr>
      </p:pic>
      <p:sp>
        <p:nvSpPr>
          <p:cNvPr id="557" name="textbox 557"/>
          <p:cNvSpPr/>
          <p:nvPr/>
        </p:nvSpPr>
        <p:spPr>
          <a:xfrm>
            <a:off x="1209941" y="622312"/>
            <a:ext cx="1997075"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0" dirty="0">
                <a:solidFill>
                  <a:srgbClr val="000000">
                    <a:alpha val="100000"/>
                  </a:srgbClr>
                </a:solidFill>
                <a:latin typeface="Arial"/>
                <a:ea typeface="Arial"/>
                <a:cs typeface="Arial"/>
              </a:rPr>
              <a:t>TOPSIS</a:t>
            </a:r>
            <a:r>
              <a:rPr sz="1700" spc="170" dirty="0">
                <a:solidFill>
                  <a:srgbClr val="000000">
                    <a:alpha val="100000"/>
                  </a:srgbClr>
                </a:solidFill>
                <a:latin typeface="SimHei"/>
                <a:ea typeface="SimHei"/>
                <a:cs typeface="SimHei"/>
              </a:rPr>
              <a:t>实例第一</a:t>
            </a:r>
            <a:r>
              <a:rPr sz="1700" spc="14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8" name="picture 558"/>
          <p:cNvPicPr>
            <a:picLocks noChangeAspect="1"/>
          </p:cNvPicPr>
          <p:nvPr/>
        </p:nvPicPr>
        <p:blipFill>
          <a:blip r:embed="rId2"/>
          <a:stretch>
            <a:fillRect/>
          </a:stretch>
        </p:blipFill>
        <p:spPr>
          <a:xfrm rot="21600000">
            <a:off x="1984247" y="1644396"/>
            <a:ext cx="8223504" cy="4561332"/>
          </a:xfrm>
          <a:prstGeom prst="rect">
            <a:avLst/>
          </a:prstGeom>
        </p:spPr>
      </p:pic>
      <p:pic>
        <p:nvPicPr>
          <p:cNvPr id="559" name="picture 559"/>
          <p:cNvPicPr>
            <a:picLocks noChangeAspect="1"/>
          </p:cNvPicPr>
          <p:nvPr/>
        </p:nvPicPr>
        <p:blipFill>
          <a:blip r:embed="rId3"/>
          <a:stretch>
            <a:fillRect/>
          </a:stretch>
        </p:blipFill>
        <p:spPr>
          <a:xfrm rot="21600000">
            <a:off x="0" y="5804458"/>
            <a:ext cx="1919884" cy="1053541"/>
          </a:xfrm>
          <a:prstGeom prst="rect">
            <a:avLst/>
          </a:prstGeom>
        </p:spPr>
      </p:pic>
      <p:sp>
        <p:nvSpPr>
          <p:cNvPr id="560" name="textbox 560"/>
          <p:cNvSpPr/>
          <p:nvPr/>
        </p:nvSpPr>
        <p:spPr>
          <a:xfrm>
            <a:off x="626579" y="1206538"/>
            <a:ext cx="3971290" cy="339725"/>
          </a:xfrm>
          <a:prstGeom prst="rect">
            <a:avLst/>
          </a:prstGeom>
        </p:spPr>
        <p:txBody>
          <a:bodyPr vert="horz" wrap="square" lIns="0" tIns="0" rIns="0" bIns="0"/>
          <a:lstStyle/>
          <a:p>
            <a:pPr algn="l" rtl="0" eaLnBrk="0">
              <a:lnSpc>
                <a:spcPct val="72179"/>
              </a:lnSpc>
              <a:tabLst/>
            </a:pPr>
            <a:endParaRPr lang="Arial" altLang="Arial" sz="100" dirty="0"/>
          </a:p>
          <a:p>
            <a:pPr marL="12700" algn="l" rtl="0" eaLnBrk="0">
              <a:lnSpc>
                <a:spcPct val="90000"/>
              </a:lnSpc>
              <a:tabLst/>
            </a:pPr>
            <a:r>
              <a:rPr sz="2300" spc="90" dirty="0">
                <a:solidFill>
                  <a:srgbClr val="000000">
                    <a:alpha val="100000"/>
                  </a:srgbClr>
                </a:solidFill>
                <a:latin typeface="DengXian"/>
                <a:ea typeface="DengXian"/>
                <a:cs typeface="DengXian"/>
              </a:rPr>
              <a:t>然后对属性值进行向量规范</a:t>
            </a:r>
            <a:r>
              <a:rPr sz="2300" spc="80" dirty="0">
                <a:solidFill>
                  <a:srgbClr val="000000">
                    <a:alpha val="100000"/>
                  </a:srgbClr>
                </a:solidFill>
                <a:latin typeface="DengXian"/>
                <a:ea typeface="DengXian"/>
                <a:cs typeface="DengXian"/>
              </a:rPr>
              <a:t>化</a:t>
            </a:r>
            <a:endParaRPr lang="DengXian" altLang="DengXian" sz="2300" dirty="0"/>
          </a:p>
        </p:txBody>
      </p:sp>
      <p:pic>
        <p:nvPicPr>
          <p:cNvPr id="561" name="picture 561"/>
          <p:cNvPicPr>
            <a:picLocks noChangeAspect="1"/>
          </p:cNvPicPr>
          <p:nvPr/>
        </p:nvPicPr>
        <p:blipFill>
          <a:blip r:embed="rId4"/>
          <a:stretch>
            <a:fillRect/>
          </a:stretch>
        </p:blipFill>
        <p:spPr>
          <a:xfrm rot="21600000">
            <a:off x="11027664" y="158495"/>
            <a:ext cx="1042416" cy="944880"/>
          </a:xfrm>
          <a:prstGeom prst="rect">
            <a:avLst/>
          </a:prstGeom>
        </p:spPr>
      </p:pic>
      <p:sp>
        <p:nvSpPr>
          <p:cNvPr id="562" name="textbox 562"/>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563" name="picture 563"/>
          <p:cNvPicPr>
            <a:picLocks noChangeAspect="1"/>
          </p:cNvPicPr>
          <p:nvPr/>
        </p:nvPicPr>
        <p:blipFill>
          <a:blip r:embed="rId5"/>
          <a:stretch>
            <a:fillRect/>
          </a:stretch>
        </p:blipFill>
        <p:spPr>
          <a:xfrm rot="21600000">
            <a:off x="530352" y="408431"/>
            <a:ext cx="774191" cy="690372"/>
          </a:xfrm>
          <a:prstGeom prst="rect">
            <a:avLst/>
          </a:prstGeom>
        </p:spPr>
      </p:pic>
      <p:sp>
        <p:nvSpPr>
          <p:cNvPr id="564" name="textbox 564"/>
          <p:cNvSpPr/>
          <p:nvPr/>
        </p:nvSpPr>
        <p:spPr>
          <a:xfrm>
            <a:off x="1209941" y="622312"/>
            <a:ext cx="1997075"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0" dirty="0">
                <a:solidFill>
                  <a:srgbClr val="000000">
                    <a:alpha val="100000"/>
                  </a:srgbClr>
                </a:solidFill>
                <a:latin typeface="Arial"/>
                <a:ea typeface="Arial"/>
                <a:cs typeface="Arial"/>
              </a:rPr>
              <a:t>TOPSIS</a:t>
            </a:r>
            <a:r>
              <a:rPr sz="1700" spc="170" dirty="0">
                <a:solidFill>
                  <a:srgbClr val="000000">
                    <a:alpha val="100000"/>
                  </a:srgbClr>
                </a:solidFill>
                <a:latin typeface="SimHei"/>
                <a:ea typeface="SimHei"/>
                <a:cs typeface="SimHei"/>
              </a:rPr>
              <a:t>实例第一</a:t>
            </a:r>
            <a:r>
              <a:rPr sz="1700" spc="14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5" name="picture 565"/>
          <p:cNvPicPr>
            <a:picLocks noChangeAspect="1"/>
          </p:cNvPicPr>
          <p:nvPr/>
        </p:nvPicPr>
        <p:blipFill>
          <a:blip r:embed="rId2"/>
          <a:stretch>
            <a:fillRect/>
          </a:stretch>
        </p:blipFill>
        <p:spPr>
          <a:xfrm rot="21600000">
            <a:off x="2386583" y="3180588"/>
            <a:ext cx="6563867" cy="3083052"/>
          </a:xfrm>
          <a:prstGeom prst="rect">
            <a:avLst/>
          </a:prstGeom>
        </p:spPr>
      </p:pic>
      <p:pic>
        <p:nvPicPr>
          <p:cNvPr id="566" name="picture 566"/>
          <p:cNvPicPr>
            <a:picLocks noChangeAspect="1"/>
          </p:cNvPicPr>
          <p:nvPr/>
        </p:nvPicPr>
        <p:blipFill>
          <a:blip r:embed="rId3"/>
          <a:stretch>
            <a:fillRect/>
          </a:stretch>
        </p:blipFill>
        <p:spPr>
          <a:xfrm rot="21600000">
            <a:off x="530352" y="1100328"/>
            <a:ext cx="11167871" cy="1243583"/>
          </a:xfrm>
          <a:prstGeom prst="rect">
            <a:avLst/>
          </a:prstGeom>
        </p:spPr>
      </p:pic>
      <p:sp>
        <p:nvSpPr>
          <p:cNvPr id="567" name="textbox 567"/>
          <p:cNvSpPr/>
          <p:nvPr/>
        </p:nvSpPr>
        <p:spPr>
          <a:xfrm>
            <a:off x="1181975" y="2363423"/>
            <a:ext cx="9630409" cy="638809"/>
          </a:xfrm>
          <a:prstGeom prst="rect">
            <a:avLst/>
          </a:prstGeom>
        </p:spPr>
        <p:txBody>
          <a:bodyPr vert="horz" wrap="square" lIns="0" tIns="0" rIns="0" bIns="0"/>
          <a:lstStyle/>
          <a:p>
            <a:pPr algn="l" rtl="0" eaLnBrk="0">
              <a:lnSpc>
                <a:spcPct val="68657"/>
              </a:lnSpc>
              <a:tabLst/>
            </a:pPr>
            <a:endParaRPr lang="Arial" altLang="Arial" sz="100" dirty="0"/>
          </a:p>
          <a:p>
            <a:pPr marL="12700" indent="2291" algn="l" rtl="0" eaLnBrk="0">
              <a:lnSpc>
                <a:spcPct val="101000"/>
              </a:lnSpc>
              <a:tabLst/>
            </a:pPr>
            <a:r>
              <a:rPr sz="2000" spc="-40" dirty="0">
                <a:solidFill>
                  <a:srgbClr val="595959">
                    <a:alpha val="100000"/>
                  </a:srgbClr>
                </a:solidFill>
                <a:latin typeface="DengXian"/>
                <a:ea typeface="DengXian"/>
                <a:cs typeface="DengXian"/>
              </a:rPr>
              <a:t>设权向量为</a:t>
            </a:r>
            <a:r>
              <a:rPr sz="2000" spc="-40" dirty="0">
                <a:solidFill>
                  <a:srgbClr val="595959">
                    <a:alpha val="100000"/>
                  </a:srgbClr>
                </a:solidFill>
                <a:latin typeface="DengXian"/>
                <a:ea typeface="DengXian"/>
                <a:cs typeface="DengXian"/>
              </a:rPr>
              <a:t> </a:t>
            </a:r>
            <a:r>
              <a:rPr sz="2000" spc="0" dirty="0">
                <a:solidFill>
                  <a:srgbClr val="595959">
                    <a:alpha val="100000"/>
                  </a:srgbClr>
                </a:solidFill>
                <a:latin typeface="DengXian"/>
                <a:ea typeface="DengXian"/>
                <a:cs typeface="DengXian"/>
              </a:rPr>
              <a:t>w</a:t>
            </a:r>
            <a:r>
              <a:rPr sz="2000" spc="-40" dirty="0">
                <a:solidFill>
                  <a:srgbClr val="595959">
                    <a:alpha val="100000"/>
                  </a:srgbClr>
                </a:solidFill>
                <a:latin typeface="DengXian"/>
                <a:ea typeface="DengXian"/>
                <a:cs typeface="DengXian"/>
              </a:rPr>
              <a:t>=</a:t>
            </a:r>
            <a:r>
              <a:rPr sz="2000" spc="-40" dirty="0">
                <a:solidFill>
                  <a:srgbClr val="595959">
                    <a:alpha val="100000"/>
                  </a:srgbClr>
                </a:solidFill>
                <a:latin typeface="DengXian"/>
                <a:ea typeface="DengXian"/>
                <a:cs typeface="DengXian"/>
              </a:rPr>
              <a:t> </a:t>
            </a:r>
            <a:r>
              <a:rPr sz="2000" spc="-40" dirty="0">
                <a:solidFill>
                  <a:srgbClr val="595959">
                    <a:alpha val="100000"/>
                  </a:srgbClr>
                </a:solidFill>
                <a:latin typeface="Cambria Math"/>
                <a:ea typeface="Cambria Math"/>
                <a:cs typeface="Cambria Math"/>
              </a:rPr>
              <a:t>[0.2,</a:t>
            </a:r>
            <a:r>
              <a:rPr sz="2000" spc="-40" dirty="0">
                <a:solidFill>
                  <a:srgbClr val="595959">
                    <a:alpha val="100000"/>
                  </a:srgbClr>
                </a:solidFill>
                <a:latin typeface="Cambria Math"/>
                <a:ea typeface="Cambria Math"/>
                <a:cs typeface="Cambria Math"/>
              </a:rPr>
              <a:t> </a:t>
            </a:r>
            <a:r>
              <a:rPr sz="2000" spc="-40" dirty="0">
                <a:solidFill>
                  <a:srgbClr val="595959">
                    <a:alpha val="100000"/>
                  </a:srgbClr>
                </a:solidFill>
                <a:latin typeface="Cambria Math"/>
                <a:ea typeface="Cambria Math"/>
                <a:cs typeface="Cambria Math"/>
              </a:rPr>
              <a:t>0.3,</a:t>
            </a:r>
            <a:r>
              <a:rPr sz="2000" spc="-40" dirty="0">
                <a:solidFill>
                  <a:srgbClr val="595959">
                    <a:alpha val="100000"/>
                  </a:srgbClr>
                </a:solidFill>
                <a:latin typeface="Cambria Math"/>
                <a:ea typeface="Cambria Math"/>
                <a:cs typeface="Cambria Math"/>
              </a:rPr>
              <a:t> </a:t>
            </a:r>
            <a:r>
              <a:rPr sz="2000" spc="-40" dirty="0">
                <a:solidFill>
                  <a:srgbClr val="595959">
                    <a:alpha val="100000"/>
                  </a:srgbClr>
                </a:solidFill>
                <a:latin typeface="Cambria Math"/>
                <a:ea typeface="Cambria Math"/>
                <a:cs typeface="Cambria Math"/>
              </a:rPr>
              <a:t>0.4,</a:t>
            </a:r>
            <a:r>
              <a:rPr sz="2000" spc="-40" dirty="0">
                <a:solidFill>
                  <a:srgbClr val="595959">
                    <a:alpha val="100000"/>
                  </a:srgbClr>
                </a:solidFill>
                <a:latin typeface="Cambria Math"/>
                <a:ea typeface="Cambria Math"/>
                <a:cs typeface="Cambria Math"/>
              </a:rPr>
              <a:t> </a:t>
            </a:r>
            <a:r>
              <a:rPr sz="2000" spc="-40" dirty="0">
                <a:solidFill>
                  <a:srgbClr val="595959">
                    <a:alpha val="100000"/>
                  </a:srgbClr>
                </a:solidFill>
                <a:latin typeface="Cambria Math"/>
                <a:ea typeface="Cambria Math"/>
                <a:cs typeface="Cambria Math"/>
              </a:rPr>
              <a:t>0.1]</a:t>
            </a:r>
            <a:r>
              <a:rPr sz="2200" spc="0" dirty="0" baseline="33147">
                <a:solidFill>
                  <a:srgbClr val="595959">
                    <a:alpha val="100000"/>
                  </a:srgbClr>
                </a:solidFill>
                <a:latin typeface="Cambria Math"/>
                <a:ea typeface="Cambria Math"/>
                <a:cs typeface="Cambria Math"/>
              </a:rPr>
              <a:t>T</a:t>
            </a:r>
            <a:r>
              <a:rPr sz="1400" spc="-40" dirty="0">
                <a:solidFill>
                  <a:srgbClr val="595959">
                    <a:alpha val="100000"/>
                  </a:srgbClr>
                </a:solidFill>
                <a:latin typeface="Cambria Math"/>
                <a:ea typeface="Cambria Math"/>
                <a:cs typeface="Cambria Math"/>
              </a:rPr>
              <a:t> </a:t>
            </a:r>
            <a:r>
              <a:rPr sz="2000" spc="-40" dirty="0">
                <a:solidFill>
                  <a:srgbClr val="595959">
                    <a:alpha val="100000"/>
                  </a:srgbClr>
                </a:solidFill>
                <a:latin typeface="DengXian"/>
                <a:ea typeface="DengXian"/>
                <a:cs typeface="DengXian"/>
              </a:rPr>
              <a:t>(可使用其他方法计算权重,如层次分析</a:t>
            </a:r>
            <a:r>
              <a:rPr sz="2000" spc="-10" dirty="0">
                <a:solidFill>
                  <a:srgbClr val="595959">
                    <a:alpha val="100000"/>
                  </a:srgbClr>
                </a:solidFill>
                <a:latin typeface="DengXian"/>
                <a:ea typeface="DengXian"/>
                <a:cs typeface="DengXian"/>
              </a:rPr>
              <a:t>法</a:t>
            </a:r>
            <a:r>
              <a:rPr sz="2000" spc="0" dirty="0">
                <a:solidFill>
                  <a:srgbClr val="595959">
                    <a:alpha val="100000"/>
                  </a:srgbClr>
                </a:solidFill>
                <a:latin typeface="DengXian"/>
                <a:ea typeface="DengXian"/>
                <a:cs typeface="DengXian"/>
              </a:rPr>
              <a:t> </a:t>
            </a:r>
            <a:r>
              <a:rPr sz="2000" spc="0" dirty="0">
                <a:solidFill>
                  <a:srgbClr val="595959">
                    <a:alpha val="100000"/>
                  </a:srgbClr>
                </a:solidFill>
                <a:latin typeface="DengXian"/>
                <a:ea typeface="DengXian"/>
                <a:cs typeface="DengXian"/>
              </a:rPr>
              <a:t>、熵权法等)，</a:t>
            </a:r>
            <a:r>
              <a:rPr sz="2000" spc="0" dirty="0">
                <a:solidFill>
                  <a:srgbClr val="595959">
                    <a:alpha val="100000"/>
                  </a:srgbClr>
                </a:solidFill>
                <a:latin typeface="DengXian"/>
                <a:ea typeface="DengXian"/>
                <a:cs typeface="DengXian"/>
              </a:rPr>
              <a:t>  </a:t>
            </a:r>
            <a:r>
              <a:rPr sz="2000" spc="-10" dirty="0">
                <a:solidFill>
                  <a:srgbClr val="595959">
                    <a:alpha val="100000"/>
                  </a:srgbClr>
                </a:solidFill>
                <a:latin typeface="DengXian"/>
                <a:ea typeface="DengXian"/>
                <a:cs typeface="DengXian"/>
              </a:rPr>
              <a:t>得加权的向量规范</a:t>
            </a:r>
            <a:r>
              <a:rPr sz="2000" spc="0" dirty="0">
                <a:solidFill>
                  <a:srgbClr val="595959">
                    <a:alpha val="100000"/>
                  </a:srgbClr>
                </a:solidFill>
                <a:latin typeface="DengXian"/>
                <a:ea typeface="DengXian"/>
                <a:cs typeface="DengXian"/>
              </a:rPr>
              <a:t>化属性矩阵</a:t>
            </a:r>
            <a:endParaRPr lang="DengXian" altLang="DengXian" sz="2000" dirty="0"/>
          </a:p>
        </p:txBody>
      </p:sp>
      <p:pic>
        <p:nvPicPr>
          <p:cNvPr id="568" name="picture 568"/>
          <p:cNvPicPr>
            <a:picLocks noChangeAspect="1"/>
          </p:cNvPicPr>
          <p:nvPr/>
        </p:nvPicPr>
        <p:blipFill>
          <a:blip r:embed="rId4"/>
          <a:stretch>
            <a:fillRect/>
          </a:stretch>
        </p:blipFill>
        <p:spPr>
          <a:xfrm rot="21600000">
            <a:off x="0" y="5804458"/>
            <a:ext cx="1919884" cy="1053541"/>
          </a:xfrm>
          <a:prstGeom prst="rect">
            <a:avLst/>
          </a:prstGeom>
        </p:spPr>
      </p:pic>
      <p:pic>
        <p:nvPicPr>
          <p:cNvPr id="569" name="picture 569"/>
          <p:cNvPicPr>
            <a:picLocks noChangeAspect="1"/>
          </p:cNvPicPr>
          <p:nvPr/>
        </p:nvPicPr>
        <p:blipFill>
          <a:blip r:embed="rId5"/>
          <a:stretch>
            <a:fillRect/>
          </a:stretch>
        </p:blipFill>
        <p:spPr>
          <a:xfrm rot="21600000">
            <a:off x="11027664" y="158495"/>
            <a:ext cx="1042416" cy="944880"/>
          </a:xfrm>
          <a:prstGeom prst="rect">
            <a:avLst/>
          </a:prstGeom>
        </p:spPr>
      </p:pic>
      <p:sp>
        <p:nvSpPr>
          <p:cNvPr id="570" name="textbox 570"/>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571" name="picture 571"/>
          <p:cNvPicPr>
            <a:picLocks noChangeAspect="1"/>
          </p:cNvPicPr>
          <p:nvPr/>
        </p:nvPicPr>
        <p:blipFill>
          <a:blip r:embed="rId6"/>
          <a:stretch>
            <a:fillRect/>
          </a:stretch>
        </p:blipFill>
        <p:spPr>
          <a:xfrm rot="21600000">
            <a:off x="530352" y="408431"/>
            <a:ext cx="774191" cy="690372"/>
          </a:xfrm>
          <a:prstGeom prst="rect">
            <a:avLst/>
          </a:prstGeom>
        </p:spPr>
      </p:pic>
      <p:sp>
        <p:nvSpPr>
          <p:cNvPr id="572" name="textbox 572"/>
          <p:cNvSpPr/>
          <p:nvPr/>
        </p:nvSpPr>
        <p:spPr>
          <a:xfrm>
            <a:off x="1209941" y="622312"/>
            <a:ext cx="1997075"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0" dirty="0">
                <a:solidFill>
                  <a:srgbClr val="000000">
                    <a:alpha val="100000"/>
                  </a:srgbClr>
                </a:solidFill>
                <a:latin typeface="Arial"/>
                <a:ea typeface="Arial"/>
                <a:cs typeface="Arial"/>
              </a:rPr>
              <a:t>TOPSIS</a:t>
            </a:r>
            <a:r>
              <a:rPr sz="1700" spc="160" dirty="0">
                <a:solidFill>
                  <a:srgbClr val="000000">
                    <a:alpha val="100000"/>
                  </a:srgbClr>
                </a:solidFill>
                <a:latin typeface="SimHei"/>
                <a:ea typeface="SimHei"/>
                <a:cs typeface="SimHei"/>
              </a:rPr>
              <a:t>实例第二</a:t>
            </a:r>
            <a:r>
              <a:rPr sz="1700" spc="14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 name="picture 573"/>
          <p:cNvPicPr>
            <a:picLocks noChangeAspect="1"/>
          </p:cNvPicPr>
          <p:nvPr/>
        </p:nvPicPr>
        <p:blipFill>
          <a:blip r:embed="rId2"/>
          <a:stretch>
            <a:fillRect/>
          </a:stretch>
        </p:blipFill>
        <p:spPr>
          <a:xfrm rot="21600000">
            <a:off x="1094231" y="1612391"/>
            <a:ext cx="6693407" cy="2481072"/>
          </a:xfrm>
          <a:prstGeom prst="rect">
            <a:avLst/>
          </a:prstGeom>
        </p:spPr>
      </p:pic>
      <p:pic>
        <p:nvPicPr>
          <p:cNvPr id="574" name="picture 574"/>
          <p:cNvPicPr>
            <a:picLocks noChangeAspect="1"/>
          </p:cNvPicPr>
          <p:nvPr/>
        </p:nvPicPr>
        <p:blipFill>
          <a:blip r:embed="rId3"/>
          <a:stretch>
            <a:fillRect/>
          </a:stretch>
        </p:blipFill>
        <p:spPr>
          <a:xfrm rot="21600000">
            <a:off x="1304543" y="4323588"/>
            <a:ext cx="5657087" cy="797052"/>
          </a:xfrm>
          <a:prstGeom prst="rect">
            <a:avLst/>
          </a:prstGeom>
        </p:spPr>
      </p:pic>
      <p:pic>
        <p:nvPicPr>
          <p:cNvPr id="575" name="picture 575"/>
          <p:cNvPicPr>
            <a:picLocks noChangeAspect="1"/>
          </p:cNvPicPr>
          <p:nvPr/>
        </p:nvPicPr>
        <p:blipFill>
          <a:blip r:embed="rId4"/>
          <a:stretch>
            <a:fillRect/>
          </a:stretch>
        </p:blipFill>
        <p:spPr>
          <a:xfrm rot="21600000">
            <a:off x="530352" y="408431"/>
            <a:ext cx="774191" cy="690372"/>
          </a:xfrm>
          <a:prstGeom prst="rect">
            <a:avLst/>
          </a:prstGeom>
        </p:spPr>
      </p:pic>
      <p:sp>
        <p:nvSpPr>
          <p:cNvPr id="576" name="textbox 576"/>
          <p:cNvSpPr/>
          <p:nvPr/>
        </p:nvSpPr>
        <p:spPr>
          <a:xfrm>
            <a:off x="1014907" y="622312"/>
            <a:ext cx="4344034" cy="906780"/>
          </a:xfrm>
          <a:prstGeom prst="rect">
            <a:avLst/>
          </a:prstGeom>
        </p:spPr>
        <p:txBody>
          <a:bodyPr vert="horz" wrap="square" lIns="0" tIns="0" rIns="0" bIns="0"/>
          <a:lstStyle/>
          <a:p>
            <a:pPr algn="l" rtl="0" eaLnBrk="0">
              <a:lnSpc>
                <a:spcPct val="83341"/>
              </a:lnSpc>
              <a:tabLst/>
            </a:pPr>
            <a:endParaRPr lang="Arial" altLang="Arial" sz="100" dirty="0"/>
          </a:p>
          <a:p>
            <a:pPr marL="207734" algn="l" rtl="0" eaLnBrk="0">
              <a:lnSpc>
                <a:spcPts val="2055"/>
              </a:lnSpc>
              <a:tabLst/>
            </a:pPr>
            <a:r>
              <a:rPr sz="1700" spc="0" dirty="0">
                <a:solidFill>
                  <a:srgbClr val="000000">
                    <a:alpha val="100000"/>
                  </a:srgbClr>
                </a:solidFill>
                <a:latin typeface="Arial"/>
                <a:ea typeface="Arial"/>
                <a:cs typeface="Arial"/>
              </a:rPr>
              <a:t>TOPSIS</a:t>
            </a:r>
            <a:r>
              <a:rPr sz="1700" spc="160" dirty="0">
                <a:solidFill>
                  <a:srgbClr val="000000">
                    <a:alpha val="100000"/>
                  </a:srgbClr>
                </a:solidFill>
                <a:latin typeface="SimHei"/>
                <a:ea typeface="SimHei"/>
                <a:cs typeface="SimHei"/>
              </a:rPr>
              <a:t>实例第三</a:t>
            </a:r>
            <a:r>
              <a:rPr sz="1700" spc="140" dirty="0">
                <a:solidFill>
                  <a:srgbClr val="000000">
                    <a:alpha val="100000"/>
                  </a:srgbClr>
                </a:solidFill>
                <a:latin typeface="SimHei"/>
                <a:ea typeface="SimHei"/>
                <a:cs typeface="SimHei"/>
              </a:rPr>
              <a:t>步</a:t>
            </a:r>
            <a:endParaRPr lang="SimHei" altLang="SimHei" sz="1700" dirty="0"/>
          </a:p>
          <a:p>
            <a:pPr algn="l" rtl="0" eaLnBrk="0">
              <a:lnSpc>
                <a:spcPct val="103000"/>
              </a:lnSpc>
              <a:tabLst/>
            </a:pPr>
            <a:endParaRPr lang="Arial" altLang="Arial" sz="1300" dirty="0"/>
          </a:p>
          <a:p>
            <a:pPr marL="12700" algn="l" rtl="0" eaLnBrk="0">
              <a:lnSpc>
                <a:spcPts val="3271"/>
              </a:lnSpc>
              <a:spcBef>
                <a:spcPts val="2"/>
              </a:spcBef>
              <a:tabLst/>
            </a:pPr>
            <a:r>
              <a:rPr sz="2300" spc="80" dirty="0">
                <a:solidFill>
                  <a:srgbClr val="000000">
                    <a:alpha val="100000"/>
                  </a:srgbClr>
                </a:solidFill>
                <a:latin typeface="Arial"/>
                <a:ea typeface="Arial"/>
                <a:cs typeface="Arial"/>
              </a:rPr>
              <a:t>(3)</a:t>
            </a:r>
            <a:r>
              <a:rPr sz="2300" spc="80" dirty="0">
                <a:solidFill>
                  <a:srgbClr val="000000">
                    <a:alpha val="100000"/>
                  </a:srgbClr>
                </a:solidFill>
                <a:latin typeface="DengXian"/>
                <a:ea typeface="DengXian"/>
                <a:cs typeface="DengXian"/>
              </a:rPr>
              <a:t>确定正理想解</a:t>
            </a:r>
            <a:r>
              <a:rPr sz="2300" spc="0" dirty="0">
                <a:solidFill>
                  <a:srgbClr val="000000">
                    <a:alpha val="100000"/>
                  </a:srgbClr>
                </a:solidFill>
                <a:latin typeface="Cambria Math"/>
                <a:ea typeface="Cambria Math"/>
                <a:cs typeface="Cambria Math"/>
              </a:rPr>
              <a:t>C</a:t>
            </a:r>
            <a:r>
              <a:rPr sz="2600" spc="80" dirty="0" baseline="46672">
                <a:solidFill>
                  <a:srgbClr val="000000">
                    <a:alpha val="100000"/>
                  </a:srgbClr>
                </a:solidFill>
                <a:latin typeface="Cambria Math"/>
                <a:ea typeface="Cambria Math"/>
                <a:cs typeface="Cambria Math"/>
              </a:rPr>
              <a:t>∗</a:t>
            </a:r>
            <a:r>
              <a:rPr sz="16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DengXian"/>
                <a:ea typeface="DengXian"/>
                <a:cs typeface="DengXian"/>
              </a:rPr>
              <a:t>和负理</a:t>
            </a:r>
            <a:r>
              <a:rPr sz="2300" spc="70" dirty="0">
                <a:solidFill>
                  <a:srgbClr val="000000">
                    <a:alpha val="100000"/>
                  </a:srgbClr>
                </a:solidFill>
                <a:latin typeface="DengXian"/>
                <a:ea typeface="DengXian"/>
                <a:cs typeface="DengXian"/>
              </a:rPr>
              <a:t>想</a:t>
            </a:r>
            <a:r>
              <a:rPr sz="2300" spc="0" dirty="0">
                <a:solidFill>
                  <a:srgbClr val="000000">
                    <a:alpha val="100000"/>
                  </a:srgbClr>
                </a:solidFill>
                <a:latin typeface="DengXian"/>
                <a:ea typeface="DengXian"/>
                <a:cs typeface="DengXian"/>
              </a:rPr>
              <a:t>解</a:t>
            </a:r>
            <a:r>
              <a:rPr sz="2300" spc="0" dirty="0">
                <a:solidFill>
                  <a:srgbClr val="000000">
                    <a:alpha val="100000"/>
                  </a:srgbClr>
                </a:solidFill>
                <a:latin typeface="Cambria Math"/>
                <a:ea typeface="Cambria Math"/>
                <a:cs typeface="Cambria Math"/>
              </a:rPr>
              <a:t>C</a:t>
            </a:r>
            <a:r>
              <a:rPr sz="1700" spc="0" dirty="0">
                <a:solidFill>
                  <a:srgbClr val="000000">
                    <a:alpha val="100000"/>
                  </a:srgbClr>
                </a:solidFill>
                <a:latin typeface="Cambria Math"/>
                <a:ea typeface="Cambria Math"/>
                <a:cs typeface="Cambria Math"/>
              </a:rPr>
              <a:t>0</a:t>
            </a:r>
            <a:endParaRPr lang="Cambria Math" altLang="Cambria Math" sz="1700" dirty="0"/>
          </a:p>
        </p:txBody>
      </p:sp>
      <p:pic>
        <p:nvPicPr>
          <p:cNvPr id="577" name="picture 577"/>
          <p:cNvPicPr>
            <a:picLocks noChangeAspect="1"/>
          </p:cNvPicPr>
          <p:nvPr/>
        </p:nvPicPr>
        <p:blipFill>
          <a:blip r:embed="rId5"/>
          <a:stretch>
            <a:fillRect/>
          </a:stretch>
        </p:blipFill>
        <p:spPr>
          <a:xfrm rot="21600000">
            <a:off x="0" y="5804458"/>
            <a:ext cx="1919884" cy="1053541"/>
          </a:xfrm>
          <a:prstGeom prst="rect">
            <a:avLst/>
          </a:prstGeom>
        </p:spPr>
      </p:pic>
      <p:pic>
        <p:nvPicPr>
          <p:cNvPr id="578" name="picture 578"/>
          <p:cNvPicPr>
            <a:picLocks noChangeAspect="1"/>
          </p:cNvPicPr>
          <p:nvPr/>
        </p:nvPicPr>
        <p:blipFill>
          <a:blip r:embed="rId6"/>
          <a:stretch>
            <a:fillRect/>
          </a:stretch>
        </p:blipFill>
        <p:spPr>
          <a:xfrm rot="21600000">
            <a:off x="11027664" y="158495"/>
            <a:ext cx="1042416" cy="944880"/>
          </a:xfrm>
          <a:prstGeom prst="rect">
            <a:avLst/>
          </a:prstGeom>
        </p:spPr>
      </p:pic>
      <p:sp>
        <p:nvSpPr>
          <p:cNvPr id="579" name="textbox 579"/>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0" name="picture 580"/>
          <p:cNvPicPr>
            <a:picLocks noChangeAspect="1"/>
          </p:cNvPicPr>
          <p:nvPr/>
        </p:nvPicPr>
        <p:blipFill>
          <a:blip r:embed="rId2"/>
          <a:stretch>
            <a:fillRect/>
          </a:stretch>
        </p:blipFill>
        <p:spPr>
          <a:xfrm rot="21600000">
            <a:off x="1094231" y="2217420"/>
            <a:ext cx="5032248" cy="2674620"/>
          </a:xfrm>
          <a:prstGeom prst="rect">
            <a:avLst/>
          </a:prstGeom>
        </p:spPr>
      </p:pic>
      <p:pic>
        <p:nvPicPr>
          <p:cNvPr id="581" name="picture 581"/>
          <p:cNvPicPr>
            <a:picLocks noChangeAspect="1"/>
          </p:cNvPicPr>
          <p:nvPr/>
        </p:nvPicPr>
        <p:blipFill>
          <a:blip r:embed="rId3"/>
          <a:stretch>
            <a:fillRect/>
          </a:stretch>
        </p:blipFill>
        <p:spPr>
          <a:xfrm rot="21600000">
            <a:off x="6504431" y="2077211"/>
            <a:ext cx="4594859" cy="2901696"/>
          </a:xfrm>
          <a:prstGeom prst="rect">
            <a:avLst/>
          </a:prstGeom>
        </p:spPr>
      </p:pic>
      <p:pic>
        <p:nvPicPr>
          <p:cNvPr id="582" name="picture 582"/>
          <p:cNvPicPr>
            <a:picLocks noChangeAspect="1"/>
          </p:cNvPicPr>
          <p:nvPr/>
        </p:nvPicPr>
        <p:blipFill>
          <a:blip r:embed="rId4"/>
          <a:stretch>
            <a:fillRect/>
          </a:stretch>
        </p:blipFill>
        <p:spPr>
          <a:xfrm rot="21600000">
            <a:off x="530352" y="408431"/>
            <a:ext cx="774191" cy="690372"/>
          </a:xfrm>
          <a:prstGeom prst="rect">
            <a:avLst/>
          </a:prstGeom>
        </p:spPr>
      </p:pic>
      <p:sp>
        <p:nvSpPr>
          <p:cNvPr id="583" name="textbox 583"/>
          <p:cNvSpPr/>
          <p:nvPr/>
        </p:nvSpPr>
        <p:spPr>
          <a:xfrm>
            <a:off x="1014907" y="622312"/>
            <a:ext cx="5866129" cy="897889"/>
          </a:xfrm>
          <a:prstGeom prst="rect">
            <a:avLst/>
          </a:prstGeom>
        </p:spPr>
        <p:txBody>
          <a:bodyPr vert="horz" wrap="square" lIns="0" tIns="0" rIns="0" bIns="0"/>
          <a:lstStyle/>
          <a:p>
            <a:pPr algn="l" rtl="0" eaLnBrk="0">
              <a:lnSpc>
                <a:spcPct val="83341"/>
              </a:lnSpc>
              <a:tabLst/>
            </a:pPr>
            <a:endParaRPr lang="Arial" altLang="Arial" sz="100" dirty="0"/>
          </a:p>
          <a:p>
            <a:pPr marL="207734" algn="l" rtl="0" eaLnBrk="0">
              <a:lnSpc>
                <a:spcPts val="2055"/>
              </a:lnSpc>
              <a:tabLst/>
            </a:pPr>
            <a:r>
              <a:rPr sz="1700" spc="0" dirty="0">
                <a:solidFill>
                  <a:srgbClr val="000000">
                    <a:alpha val="100000"/>
                  </a:srgbClr>
                </a:solidFill>
                <a:latin typeface="Arial"/>
                <a:ea typeface="Arial"/>
                <a:cs typeface="Arial"/>
              </a:rPr>
              <a:t>TOPSIS</a:t>
            </a:r>
            <a:r>
              <a:rPr sz="1700" spc="160" dirty="0">
                <a:solidFill>
                  <a:srgbClr val="000000">
                    <a:alpha val="100000"/>
                  </a:srgbClr>
                </a:solidFill>
                <a:latin typeface="SimHei"/>
                <a:ea typeface="SimHei"/>
                <a:cs typeface="SimHei"/>
              </a:rPr>
              <a:t>实例第四</a:t>
            </a:r>
            <a:r>
              <a:rPr sz="1700" spc="140" dirty="0">
                <a:solidFill>
                  <a:srgbClr val="000000">
                    <a:alpha val="100000"/>
                  </a:srgbClr>
                </a:solidFill>
                <a:latin typeface="SimHei"/>
                <a:ea typeface="SimHei"/>
                <a:cs typeface="SimHei"/>
              </a:rPr>
              <a:t>步</a:t>
            </a:r>
            <a:endParaRPr lang="SimHei" altLang="SimHei" sz="1700" dirty="0"/>
          </a:p>
          <a:p>
            <a:pPr algn="l" rtl="0" eaLnBrk="0">
              <a:lnSpc>
                <a:spcPct val="106000"/>
              </a:lnSpc>
              <a:tabLst/>
            </a:pPr>
            <a:endParaRPr lang="Arial" altLang="Arial" sz="1200" dirty="0"/>
          </a:p>
          <a:p>
            <a:pPr algn="l" rtl="0" eaLnBrk="0">
              <a:lnSpc>
                <a:spcPct val="10399"/>
              </a:lnSpc>
              <a:tabLst/>
            </a:pPr>
            <a:endParaRPr lang="Arial" altLang="Arial" sz="100" dirty="0"/>
          </a:p>
          <a:p>
            <a:pPr marL="12700" algn="l" rtl="0" eaLnBrk="0">
              <a:lnSpc>
                <a:spcPts val="3271"/>
              </a:lnSpc>
              <a:tabLst/>
            </a:pPr>
            <a:r>
              <a:rPr sz="2300" spc="90" dirty="0">
                <a:solidFill>
                  <a:srgbClr val="000000">
                    <a:alpha val="100000"/>
                  </a:srgbClr>
                </a:solidFill>
                <a:latin typeface="Arial"/>
                <a:ea typeface="Arial"/>
                <a:cs typeface="Arial"/>
              </a:rPr>
              <a:t>(4)</a:t>
            </a:r>
            <a:r>
              <a:rPr sz="2300" spc="90" dirty="0">
                <a:solidFill>
                  <a:srgbClr val="000000">
                    <a:alpha val="100000"/>
                  </a:srgbClr>
                </a:solidFill>
                <a:latin typeface="DengXian"/>
                <a:ea typeface="DengXian"/>
                <a:cs typeface="DengXian"/>
              </a:rPr>
              <a:t>计算各方案到正理想解和负理想解的</a:t>
            </a:r>
            <a:r>
              <a:rPr sz="2300" spc="60" dirty="0">
                <a:solidFill>
                  <a:srgbClr val="000000">
                    <a:alpha val="100000"/>
                  </a:srgbClr>
                </a:solidFill>
                <a:latin typeface="DengXian"/>
                <a:ea typeface="DengXian"/>
                <a:cs typeface="DengXian"/>
              </a:rPr>
              <a:t>距</a:t>
            </a:r>
            <a:r>
              <a:rPr sz="2300" spc="0" dirty="0">
                <a:solidFill>
                  <a:srgbClr val="000000">
                    <a:alpha val="100000"/>
                  </a:srgbClr>
                </a:solidFill>
                <a:latin typeface="DengXian"/>
                <a:ea typeface="DengXian"/>
                <a:cs typeface="DengXian"/>
              </a:rPr>
              <a:t>离</a:t>
            </a:r>
            <a:endParaRPr lang="DengXian" altLang="DengXian" sz="2300" dirty="0"/>
          </a:p>
        </p:txBody>
      </p:sp>
      <p:pic>
        <p:nvPicPr>
          <p:cNvPr id="584" name="picture 584"/>
          <p:cNvPicPr>
            <a:picLocks noChangeAspect="1"/>
          </p:cNvPicPr>
          <p:nvPr/>
        </p:nvPicPr>
        <p:blipFill>
          <a:blip r:embed="rId5"/>
          <a:stretch>
            <a:fillRect/>
          </a:stretch>
        </p:blipFill>
        <p:spPr>
          <a:xfrm rot="21600000">
            <a:off x="0" y="5804458"/>
            <a:ext cx="1919884" cy="1053541"/>
          </a:xfrm>
          <a:prstGeom prst="rect">
            <a:avLst/>
          </a:prstGeom>
        </p:spPr>
      </p:pic>
      <p:pic>
        <p:nvPicPr>
          <p:cNvPr id="585" name="picture 585"/>
          <p:cNvPicPr>
            <a:picLocks noChangeAspect="1"/>
          </p:cNvPicPr>
          <p:nvPr/>
        </p:nvPicPr>
        <p:blipFill>
          <a:blip r:embed="rId6"/>
          <a:stretch>
            <a:fillRect/>
          </a:stretch>
        </p:blipFill>
        <p:spPr>
          <a:xfrm rot="21600000">
            <a:off x="11027664" y="158495"/>
            <a:ext cx="1042416" cy="944880"/>
          </a:xfrm>
          <a:prstGeom prst="rect">
            <a:avLst/>
          </a:prstGeom>
        </p:spPr>
      </p:pic>
      <p:sp>
        <p:nvSpPr>
          <p:cNvPr id="586" name="textbox 58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textbox 587"/>
          <p:cNvSpPr/>
          <p:nvPr/>
        </p:nvSpPr>
        <p:spPr>
          <a:xfrm>
            <a:off x="-12700" y="2665856"/>
            <a:ext cx="12039600" cy="4222115"/>
          </a:xfrm>
          <a:prstGeom prst="rect">
            <a:avLst/>
          </a:prstGeom>
        </p:spPr>
        <p:txBody>
          <a:bodyPr vert="horz" wrap="square" lIns="0" tIns="0" rIns="0" bIns="0"/>
          <a:lstStyle/>
          <a:p>
            <a:pPr algn="l" rtl="0" eaLnBrk="0">
              <a:lnSpc>
                <a:spcPct val="83341"/>
              </a:lnSpc>
              <a:tabLst/>
            </a:pPr>
            <a:endParaRPr lang="Arial" altLang="Arial" sz="100" dirty="0"/>
          </a:p>
          <a:p>
            <a:pPr marL="1035126" algn="l" rtl="0" eaLnBrk="0">
              <a:lnSpc>
                <a:spcPts val="2894"/>
              </a:lnSpc>
              <a:tabLst/>
            </a:pPr>
            <a:r>
              <a:rPr sz="2300" spc="-150" dirty="0">
                <a:solidFill>
                  <a:srgbClr val="000000">
                    <a:alpha val="100000"/>
                  </a:srgbClr>
                </a:solidFill>
                <a:latin typeface="DengXian"/>
                <a:ea typeface="DengXian"/>
                <a:cs typeface="DengXian"/>
              </a:rPr>
              <a:t>此例中，</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由综合评价值的大小可确定各方案从优到劣的次序为4，</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3</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2</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1</a:t>
            </a:r>
            <a:r>
              <a:rPr sz="2300" spc="-150" dirty="0">
                <a:solidFill>
                  <a:srgbClr val="000000">
                    <a:alpha val="100000"/>
                  </a:srgbClr>
                </a:solidFill>
                <a:latin typeface="DengXian"/>
                <a:ea typeface="DengXian"/>
                <a:cs typeface="DengXian"/>
              </a:rPr>
              <a:t> </a:t>
            </a:r>
            <a:r>
              <a:rPr sz="2300" spc="-150" dirty="0">
                <a:solidFill>
                  <a:srgbClr val="000000">
                    <a:alpha val="100000"/>
                  </a:srgbClr>
                </a:solidFill>
                <a:latin typeface="DengXian"/>
                <a:ea typeface="DengXian"/>
                <a:cs typeface="DengXian"/>
              </a:rPr>
              <a:t>，</a:t>
            </a:r>
            <a:r>
              <a:rPr sz="2300" spc="-15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5</a:t>
            </a:r>
            <a:endParaRPr lang="DengXian" altLang="DengXian" sz="2300" dirty="0"/>
          </a:p>
          <a:p>
            <a:pPr algn="l" rtl="0" eaLnBrk="0">
              <a:lnSpc>
                <a:spcPct val="100000"/>
              </a:lnSpc>
              <a:tabLst/>
            </a:pPr>
            <a:endParaRPr lang="Arial" altLang="Arial" sz="1000" dirty="0"/>
          </a:p>
          <a:p>
            <a:pPr algn="l" rtl="0" eaLnBrk="0">
              <a:lnSpc>
                <a:spcPct val="100000"/>
              </a:lnSpc>
              <a:tabLst/>
            </a:pPr>
            <a:endParaRPr lang="Arial" altLang="Arial" sz="1000" dirty="0"/>
          </a:p>
          <a:p>
            <a:pPr algn="l" rtl="0" eaLnBrk="0">
              <a:lnSpc>
                <a:spcPct val="100000"/>
              </a:lnSpc>
              <a:tabLst/>
            </a:pPr>
            <a:endParaRPr lang="Arial" altLang="Arial" sz="1000" dirty="0"/>
          </a:p>
          <a:p>
            <a:pPr algn="l" rtl="0" eaLnBrk="0">
              <a:lnSpc>
                <a:spcPct val="100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1000"/>
              </a:lnSpc>
              <a:tabLst/>
            </a:pPr>
            <a:endParaRPr lang="Arial" altLang="Arial" sz="1000" dirty="0"/>
          </a:p>
          <a:p>
            <a:pPr algn="l" rtl="0" eaLnBrk="0">
              <a:lnSpc>
                <a:spcPct val="107000"/>
              </a:lnSpc>
              <a:tabLst/>
            </a:pPr>
            <a:endParaRPr lang="Arial" altLang="Arial" sz="400" dirty="0"/>
          </a:p>
          <a:p>
            <a:pPr algn="r" rtl="0" eaLnBrk="0">
              <a:lnSpc>
                <a:spcPct val="91000"/>
              </a:lnSpc>
              <a:spcBef>
                <a:spcPts val="4"/>
              </a:spcBef>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588" name="picture 588"/>
          <p:cNvPicPr>
            <a:picLocks noChangeAspect="1"/>
          </p:cNvPicPr>
          <p:nvPr/>
        </p:nvPicPr>
        <p:blipFill>
          <a:blip r:embed="rId2"/>
          <a:stretch>
            <a:fillRect/>
          </a:stretch>
        </p:blipFill>
        <p:spPr>
          <a:xfrm rot="21600000">
            <a:off x="3369563" y="3322319"/>
            <a:ext cx="4594860" cy="2901696"/>
          </a:xfrm>
          <a:prstGeom prst="rect">
            <a:avLst/>
          </a:prstGeom>
        </p:spPr>
      </p:pic>
      <p:pic>
        <p:nvPicPr>
          <p:cNvPr id="589" name="picture 589"/>
          <p:cNvPicPr>
            <a:picLocks noChangeAspect="1"/>
          </p:cNvPicPr>
          <p:nvPr/>
        </p:nvPicPr>
        <p:blipFill>
          <a:blip r:embed="rId3"/>
          <a:stretch>
            <a:fillRect/>
          </a:stretch>
        </p:blipFill>
        <p:spPr>
          <a:xfrm rot="21600000">
            <a:off x="929639" y="1612391"/>
            <a:ext cx="4110228" cy="961644"/>
          </a:xfrm>
          <a:prstGeom prst="rect">
            <a:avLst/>
          </a:prstGeom>
        </p:spPr>
      </p:pic>
      <p:pic>
        <p:nvPicPr>
          <p:cNvPr id="590" name="picture 590"/>
          <p:cNvPicPr>
            <a:picLocks noChangeAspect="1"/>
          </p:cNvPicPr>
          <p:nvPr/>
        </p:nvPicPr>
        <p:blipFill>
          <a:blip r:embed="rId4"/>
          <a:stretch>
            <a:fillRect/>
          </a:stretch>
        </p:blipFill>
        <p:spPr>
          <a:xfrm rot="21600000">
            <a:off x="530352" y="408431"/>
            <a:ext cx="774191" cy="690372"/>
          </a:xfrm>
          <a:prstGeom prst="rect">
            <a:avLst/>
          </a:prstGeom>
        </p:spPr>
      </p:pic>
      <p:sp>
        <p:nvSpPr>
          <p:cNvPr id="591" name="textbox 591"/>
          <p:cNvSpPr/>
          <p:nvPr/>
        </p:nvSpPr>
        <p:spPr>
          <a:xfrm>
            <a:off x="1014907" y="622312"/>
            <a:ext cx="3732529" cy="897889"/>
          </a:xfrm>
          <a:prstGeom prst="rect">
            <a:avLst/>
          </a:prstGeom>
        </p:spPr>
        <p:txBody>
          <a:bodyPr vert="horz" wrap="square" lIns="0" tIns="0" rIns="0" bIns="0"/>
          <a:lstStyle/>
          <a:p>
            <a:pPr algn="l" rtl="0" eaLnBrk="0">
              <a:lnSpc>
                <a:spcPct val="83341"/>
              </a:lnSpc>
              <a:tabLst/>
            </a:pPr>
            <a:endParaRPr lang="Arial" altLang="Arial" sz="100" dirty="0"/>
          </a:p>
          <a:p>
            <a:pPr marL="207734" algn="l" rtl="0" eaLnBrk="0">
              <a:lnSpc>
                <a:spcPts val="2055"/>
              </a:lnSpc>
              <a:tabLst/>
            </a:pPr>
            <a:r>
              <a:rPr sz="1700" spc="0" dirty="0">
                <a:solidFill>
                  <a:srgbClr val="000000">
                    <a:alpha val="100000"/>
                  </a:srgbClr>
                </a:solidFill>
                <a:latin typeface="Arial"/>
                <a:ea typeface="Arial"/>
                <a:cs typeface="Arial"/>
              </a:rPr>
              <a:t>TOPSIS</a:t>
            </a:r>
            <a:r>
              <a:rPr sz="1700" spc="160" dirty="0">
                <a:solidFill>
                  <a:srgbClr val="000000">
                    <a:alpha val="100000"/>
                  </a:srgbClr>
                </a:solidFill>
                <a:latin typeface="SimHei"/>
                <a:ea typeface="SimHei"/>
                <a:cs typeface="SimHei"/>
              </a:rPr>
              <a:t>实例第五</a:t>
            </a:r>
            <a:r>
              <a:rPr sz="1700" spc="140" dirty="0">
                <a:solidFill>
                  <a:srgbClr val="000000">
                    <a:alpha val="100000"/>
                  </a:srgbClr>
                </a:solidFill>
                <a:latin typeface="SimHei"/>
                <a:ea typeface="SimHei"/>
                <a:cs typeface="SimHei"/>
              </a:rPr>
              <a:t>步</a:t>
            </a:r>
            <a:endParaRPr lang="SimHei" altLang="SimHei" sz="1700" dirty="0"/>
          </a:p>
          <a:p>
            <a:pPr algn="l" rtl="0" eaLnBrk="0">
              <a:lnSpc>
                <a:spcPct val="106000"/>
              </a:lnSpc>
              <a:tabLst/>
            </a:pPr>
            <a:endParaRPr lang="Arial" altLang="Arial" sz="1200" dirty="0"/>
          </a:p>
          <a:p>
            <a:pPr algn="l" rtl="0" eaLnBrk="0">
              <a:lnSpc>
                <a:spcPct val="10399"/>
              </a:lnSpc>
              <a:tabLst/>
            </a:pPr>
            <a:endParaRPr lang="Arial" altLang="Arial" sz="100" dirty="0"/>
          </a:p>
          <a:p>
            <a:pPr marL="12700" algn="l" rtl="0" eaLnBrk="0">
              <a:lnSpc>
                <a:spcPts val="3271"/>
              </a:lnSpc>
              <a:tabLst/>
            </a:pPr>
            <a:r>
              <a:rPr sz="2300" spc="80" dirty="0">
                <a:solidFill>
                  <a:srgbClr val="000000">
                    <a:alpha val="100000"/>
                  </a:srgbClr>
                </a:solidFill>
                <a:latin typeface="Arial"/>
                <a:ea typeface="Arial"/>
                <a:cs typeface="Arial"/>
              </a:rPr>
              <a:t>(5)</a:t>
            </a:r>
            <a:r>
              <a:rPr sz="2300" spc="80" dirty="0">
                <a:solidFill>
                  <a:srgbClr val="000000">
                    <a:alpha val="100000"/>
                  </a:srgbClr>
                </a:solidFill>
                <a:latin typeface="DengXian"/>
                <a:ea typeface="DengXian"/>
                <a:cs typeface="DengXian"/>
              </a:rPr>
              <a:t>计算各方案的排序指标</a:t>
            </a:r>
            <a:r>
              <a:rPr sz="2300" spc="30" dirty="0">
                <a:solidFill>
                  <a:srgbClr val="000000">
                    <a:alpha val="100000"/>
                  </a:srgbClr>
                </a:solidFill>
                <a:latin typeface="DengXian"/>
                <a:ea typeface="DengXian"/>
                <a:cs typeface="DengXian"/>
              </a:rPr>
              <a:t>值</a:t>
            </a:r>
            <a:endParaRPr lang="DengXian" altLang="DengXian" sz="2300" dirty="0"/>
          </a:p>
        </p:txBody>
      </p:sp>
      <p:sp>
        <p:nvSpPr>
          <p:cNvPr id="592" name="textbox 592"/>
          <p:cNvSpPr/>
          <p:nvPr/>
        </p:nvSpPr>
        <p:spPr>
          <a:xfrm>
            <a:off x="-12700" y="5791758"/>
            <a:ext cx="1945639" cy="107950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8295"/>
              </a:lnSpc>
              <a:tabLst>
                <a:tab pos="1932304" algn="l"/>
              </a:tabLst>
            </a:pPr>
            <a:r>
              <a:rPr sz="1000" spc="0" dirty="0">
                <a:solidFill>
                  <a:srgbClr val="000000">
                    <a:alpha val="100000"/>
                  </a:srgbClr>
                </a:solidFill>
                <a:latin typeface="Arial"/>
                <a:ea typeface="Arial"/>
                <a:cs typeface="Arial"/>
              </a:rPr>
              <a:t>	</a:t>
            </a:r>
            <a:endParaRPr lang="Arial" altLang="Arial" sz="1000" dirty="0"/>
          </a:p>
        </p:txBody>
      </p:sp>
      <p:pic>
        <p:nvPicPr>
          <p:cNvPr id="593" name="picture 593"/>
          <p:cNvPicPr>
            <a:picLocks noChangeAspect="1"/>
          </p:cNvPicPr>
          <p:nvPr/>
        </p:nvPicPr>
        <p:blipFill>
          <a:blip r:embed="rId5"/>
          <a:stretch>
            <a:fillRect/>
          </a:stretch>
        </p:blipFill>
        <p:spPr>
          <a:xfrm rot="21600000">
            <a:off x="0" y="5804458"/>
            <a:ext cx="1919884" cy="1053541"/>
          </a:xfrm>
          <a:prstGeom prst="rect">
            <a:avLst/>
          </a:prstGeom>
        </p:spPr>
      </p:pic>
      <p:pic>
        <p:nvPicPr>
          <p:cNvPr id="594" name="picture 594"/>
          <p:cNvPicPr>
            <a:picLocks noChangeAspect="1"/>
          </p:cNvPicPr>
          <p:nvPr/>
        </p:nvPicPr>
        <p:blipFill>
          <a:blip r:embed="rId6"/>
          <a:stretch>
            <a:fillRect/>
          </a:stretch>
        </p:blipFill>
        <p:spPr>
          <a:xfrm rot="21600000">
            <a:off x="11027664" y="158495"/>
            <a:ext cx="1042416" cy="9448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textbox 595"/>
          <p:cNvSpPr/>
          <p:nvPr/>
        </p:nvSpPr>
        <p:spPr>
          <a:xfrm>
            <a:off x="517652" y="395731"/>
            <a:ext cx="9519284" cy="5128259"/>
          </a:xfrm>
          <a:prstGeom prst="rect">
            <a:avLst/>
          </a:prstGeom>
        </p:spPr>
        <p:txBody>
          <a:bodyPr vert="horz" wrap="square" lIns="0" tIns="0" rIns="0" bIns="0"/>
          <a:lstStyle/>
          <a:p>
            <a:pPr algn="l" rtl="0" eaLnBrk="0">
              <a:lnSpc>
                <a:spcPct val="156000"/>
              </a:lnSpc>
              <a:tabLst/>
            </a:pPr>
            <a:endParaRPr lang="Arial" altLang="Arial" sz="1000" dirty="0"/>
          </a:p>
          <a:p>
            <a:pPr marL="786891" algn="l" rtl="0" eaLnBrk="0">
              <a:lnSpc>
                <a:spcPts val="2062"/>
              </a:lnSpc>
              <a:spcBef>
                <a:spcPts val="2"/>
              </a:spcBef>
              <a:tabLst>
                <a:tab pos="1014730" algn="l"/>
              </a:tabLst>
            </a:pPr>
            <a:r>
              <a:rPr sz="1700" spc="0" dirty="0">
                <a:solidFill>
                  <a:srgbClr val="000000">
                    <a:alpha val="100000"/>
                  </a:srgbClr>
                </a:solidFill>
                <a:latin typeface="SimHei"/>
                <a:ea typeface="SimHei"/>
                <a:cs typeface="SimHei"/>
              </a:rPr>
              <a:t>	</a:t>
            </a:r>
            <a:r>
              <a:rPr sz="1700" spc="90" dirty="0">
                <a:solidFill>
                  <a:srgbClr val="000000">
                    <a:alpha val="100000"/>
                  </a:srgbClr>
                </a:solidFill>
                <a:latin typeface="SimHei"/>
                <a:ea typeface="SimHei"/>
                <a:cs typeface="SimHei"/>
              </a:rPr>
              <a:t>主成分分析</a:t>
            </a:r>
            <a:r>
              <a:rPr sz="1700" spc="50" dirty="0">
                <a:solidFill>
                  <a:srgbClr val="000000">
                    <a:alpha val="100000"/>
                  </a:srgbClr>
                </a:solidFill>
                <a:latin typeface="SimHei"/>
                <a:ea typeface="SimHei"/>
                <a:cs typeface="SimHei"/>
              </a:rPr>
              <a:t>法</a:t>
            </a:r>
            <a:endParaRPr lang="SimHei" altLang="SimHei" sz="1700" dirty="0"/>
          </a:p>
          <a:p>
            <a:pPr marL="675881" indent="14020" algn="l" rtl="0" eaLnBrk="0">
              <a:lnSpc>
                <a:spcPct val="104000"/>
              </a:lnSpc>
              <a:spcBef>
                <a:spcPts val="1822"/>
              </a:spcBef>
              <a:tabLst/>
            </a:pPr>
            <a:r>
              <a:rPr sz="2300" spc="30" dirty="0">
                <a:solidFill>
                  <a:srgbClr val="000000">
                    <a:alpha val="100000"/>
                  </a:srgbClr>
                </a:solidFill>
                <a:latin typeface="DengXian"/>
                <a:ea typeface="DengXian"/>
                <a:cs typeface="DengXian"/>
              </a:rPr>
              <a:t>主成分分析是一种降维算法，</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它能将多个指标转换为少</a:t>
            </a:r>
            <a:r>
              <a:rPr sz="2300" spc="20" dirty="0">
                <a:solidFill>
                  <a:srgbClr val="000000">
                    <a:alpha val="100000"/>
                  </a:srgbClr>
                </a:solidFill>
                <a:latin typeface="DengXian"/>
                <a:ea typeface="DengXian"/>
                <a:cs typeface="DengXian"/>
              </a:rPr>
              <a:t>数</a:t>
            </a:r>
            <a:r>
              <a:rPr sz="2300" spc="0" dirty="0">
                <a:solidFill>
                  <a:srgbClr val="000000">
                    <a:alpha val="100000"/>
                  </a:srgbClr>
                </a:solidFill>
                <a:latin typeface="DengXian"/>
                <a:ea typeface="DengXian"/>
                <a:cs typeface="DengXian"/>
              </a:rPr>
              <a:t>几个主成</a:t>
            </a:r>
            <a:r>
              <a:rPr sz="2300" spc="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分</a:t>
            </a:r>
            <a:r>
              <a:rPr sz="2300" spc="-9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a:t>
            </a:r>
            <a:r>
              <a:rPr sz="2300" spc="-9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这些主成分是原始变量的线性组合，</a:t>
            </a:r>
            <a:r>
              <a:rPr sz="2300" spc="-9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且彼此之间互不相关，</a:t>
            </a:r>
            <a:r>
              <a:rPr sz="2300" spc="-9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其</a:t>
            </a:r>
            <a:r>
              <a:rPr sz="2300" spc="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能反映出原始数据的大部分信息</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一般来说，</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当研究的问</a:t>
            </a:r>
            <a:r>
              <a:rPr sz="2300" spc="-20" dirty="0">
                <a:solidFill>
                  <a:srgbClr val="000000">
                    <a:alpha val="100000"/>
                  </a:srgbClr>
                </a:solidFill>
                <a:latin typeface="DengXian"/>
                <a:ea typeface="DengXian"/>
                <a:cs typeface="DengXian"/>
              </a:rPr>
              <a:t>题</a:t>
            </a:r>
            <a:r>
              <a:rPr sz="2300" spc="0" dirty="0">
                <a:solidFill>
                  <a:srgbClr val="000000">
                    <a:alpha val="100000"/>
                  </a:srgbClr>
                </a:solidFill>
                <a:latin typeface="DengXian"/>
                <a:ea typeface="DengXian"/>
                <a:cs typeface="DengXian"/>
              </a:rPr>
              <a:t>涉及到</a:t>
            </a:r>
            <a:r>
              <a:rPr sz="2300" spc="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多变量且变量之间存在很强的</a:t>
            </a:r>
            <a:r>
              <a:rPr sz="2300" spc="30" dirty="0">
                <a:solidFill>
                  <a:srgbClr val="FF0000">
                    <a:alpha val="100000"/>
                  </a:srgbClr>
                </a:solidFill>
                <a:latin typeface="DengXian"/>
                <a:ea typeface="DengXian"/>
                <a:cs typeface="DengXian"/>
              </a:rPr>
              <a:t>相关性</a:t>
            </a:r>
            <a:r>
              <a:rPr sz="2300" spc="30" dirty="0">
                <a:solidFill>
                  <a:srgbClr val="000000">
                    <a:alpha val="100000"/>
                  </a:srgbClr>
                </a:solidFill>
                <a:latin typeface="DengXian"/>
                <a:ea typeface="DengXian"/>
                <a:cs typeface="DengXian"/>
              </a:rPr>
              <a:t>时，</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我们可考虑使用主成分</a:t>
            </a:r>
            <a:r>
              <a:rPr sz="2300" spc="10" dirty="0">
                <a:solidFill>
                  <a:srgbClr val="000000">
                    <a:alpha val="100000"/>
                  </a:srgbClr>
                </a:solidFill>
                <a:latin typeface="DengXian"/>
                <a:ea typeface="DengXian"/>
                <a:cs typeface="DengXian"/>
              </a:rPr>
              <a:t>分</a:t>
            </a:r>
            <a:r>
              <a:rPr sz="2300" spc="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析的方法来对数据进行简化</a:t>
            </a:r>
            <a:r>
              <a:rPr sz="2300" spc="50" dirty="0">
                <a:solidFill>
                  <a:srgbClr val="000000">
                    <a:alpha val="100000"/>
                  </a:srgbClr>
                </a:solidFill>
                <a:latin typeface="DengXian"/>
                <a:ea typeface="DengXian"/>
                <a:cs typeface="DengXian"/>
              </a:rPr>
              <a:t>。</a:t>
            </a:r>
            <a:endParaRPr lang="DengXian" altLang="DengXian" sz="2300" dirty="0"/>
          </a:p>
          <a:p>
            <a:pPr marL="674662" indent="3657" algn="l" rtl="0" eaLnBrk="0">
              <a:lnSpc>
                <a:spcPct val="103000"/>
              </a:lnSpc>
              <a:spcBef>
                <a:spcPts val="77"/>
              </a:spcBef>
              <a:tabLst/>
            </a:pPr>
            <a:r>
              <a:rPr sz="2300" spc="-80" dirty="0">
                <a:solidFill>
                  <a:srgbClr val="000000">
                    <a:alpha val="100000"/>
                  </a:srgbClr>
                </a:solidFill>
                <a:latin typeface="DengXian"/>
                <a:ea typeface="DengXian"/>
                <a:cs typeface="DengXian"/>
              </a:rPr>
              <a:t>在实际问题研究中，</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多变量问题是经常会遇到的</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a:t>
            </a:r>
            <a:r>
              <a:rPr sz="2300" spc="-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变量太多，</a:t>
            </a:r>
            <a:r>
              <a:rPr sz="2300" spc="-80" dirty="0">
                <a:solidFill>
                  <a:srgbClr val="000000">
                    <a:alpha val="100000"/>
                  </a:srgbClr>
                </a:solidFill>
                <a:latin typeface="DengXian"/>
                <a:ea typeface="DengXian"/>
                <a:cs typeface="DengXian"/>
              </a:rPr>
              <a:t>  </a:t>
            </a:r>
            <a:r>
              <a:rPr sz="2300" spc="-6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无疑</a:t>
            </a:r>
            <a:r>
              <a:rPr sz="2300" spc="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会增加分析问题的难度与复杂性，</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而且在许多实际问题中，</a:t>
            </a:r>
            <a:r>
              <a:rPr sz="2300" spc="-30" dirty="0">
                <a:solidFill>
                  <a:srgbClr val="000000">
                    <a:alpha val="100000"/>
                  </a:srgbClr>
                </a:solidFill>
                <a:latin typeface="DengXian"/>
                <a:ea typeface="DengXian"/>
                <a:cs typeface="DengXian"/>
              </a:rPr>
              <a:t>  </a:t>
            </a:r>
            <a:r>
              <a:rPr sz="2300" spc="-1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多个变</a:t>
            </a:r>
            <a:r>
              <a:rPr sz="2300" spc="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量之间是具有一定的相关关系的</a:t>
            </a:r>
            <a:r>
              <a:rPr sz="2300" spc="80" dirty="0">
                <a:solidFill>
                  <a:srgbClr val="000000">
                    <a:alpha val="100000"/>
                  </a:srgbClr>
                </a:solidFill>
                <a:latin typeface="DengXian"/>
                <a:ea typeface="DengXian"/>
                <a:cs typeface="DengXian"/>
              </a:rPr>
              <a:t>。</a:t>
            </a:r>
            <a:endParaRPr lang="DengXian" altLang="DengXian" sz="2300" dirty="0"/>
          </a:p>
          <a:p>
            <a:pPr marL="695998" indent="12496" algn="l" rtl="0" eaLnBrk="0">
              <a:lnSpc>
                <a:spcPct val="104000"/>
              </a:lnSpc>
              <a:spcBef>
                <a:spcPts val="65"/>
              </a:spcBef>
              <a:tabLst/>
            </a:pPr>
            <a:r>
              <a:rPr sz="2300" spc="-90" dirty="0">
                <a:solidFill>
                  <a:srgbClr val="000000">
                    <a:alpha val="100000"/>
                  </a:srgbClr>
                </a:solidFill>
                <a:latin typeface="DengXian"/>
                <a:ea typeface="DengXian"/>
                <a:cs typeface="DengXian"/>
              </a:rPr>
              <a:t>因此，</a:t>
            </a:r>
            <a:r>
              <a:rPr sz="2300" spc="-9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人们会很自然地想到，</a:t>
            </a:r>
            <a:r>
              <a:rPr sz="2300" spc="-9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能否在相关分析的基础上，</a:t>
            </a:r>
            <a:r>
              <a:rPr sz="2300" spc="-90" dirty="0">
                <a:solidFill>
                  <a:srgbClr val="000000">
                    <a:alpha val="100000"/>
                  </a:srgbClr>
                </a:solidFill>
                <a:latin typeface="DengXian"/>
                <a:ea typeface="DengXian"/>
                <a:cs typeface="DengXian"/>
              </a:rPr>
              <a:t>   </a:t>
            </a:r>
            <a:r>
              <a:rPr sz="2300" spc="-90" dirty="0">
                <a:solidFill>
                  <a:srgbClr val="000000">
                    <a:alpha val="100000"/>
                  </a:srgbClr>
                </a:solidFill>
                <a:latin typeface="DengXian"/>
                <a:ea typeface="DengXian"/>
                <a:cs typeface="DengXian"/>
              </a:rPr>
              <a:t>用</a:t>
            </a:r>
            <a:r>
              <a:rPr sz="2300" spc="-50" dirty="0">
                <a:solidFill>
                  <a:srgbClr val="000000">
                    <a:alpha val="100000"/>
                  </a:srgbClr>
                </a:solidFill>
                <a:latin typeface="DengXian"/>
                <a:ea typeface="DengXian"/>
                <a:cs typeface="DengXian"/>
              </a:rPr>
              <a:t>较</a:t>
            </a:r>
            <a:r>
              <a:rPr sz="2300" spc="0" dirty="0">
                <a:solidFill>
                  <a:srgbClr val="000000">
                    <a:alpha val="100000"/>
                  </a:srgbClr>
                </a:solidFill>
                <a:latin typeface="DengXian"/>
                <a:ea typeface="DengXian"/>
                <a:cs typeface="DengXian"/>
              </a:rPr>
              <a:t>少</a:t>
            </a:r>
            <a:r>
              <a:rPr sz="2300" spc="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的新变量代替原来较多的旧变量，</a:t>
            </a:r>
            <a:r>
              <a:rPr sz="2300" spc="30" dirty="0">
                <a:solidFill>
                  <a:srgbClr val="000000">
                    <a:alpha val="100000"/>
                  </a:srgbClr>
                </a:solidFill>
                <a:latin typeface="DengXian"/>
                <a:ea typeface="DengXian"/>
                <a:cs typeface="DengXian"/>
              </a:rPr>
              <a:t>   </a:t>
            </a:r>
            <a:r>
              <a:rPr sz="2300" spc="30" dirty="0">
                <a:solidFill>
                  <a:srgbClr val="000000">
                    <a:alpha val="100000"/>
                  </a:srgbClr>
                </a:solidFill>
                <a:latin typeface="DengXian"/>
                <a:ea typeface="DengXian"/>
                <a:cs typeface="DengXian"/>
              </a:rPr>
              <a:t>而且使这些较少的</a:t>
            </a:r>
            <a:r>
              <a:rPr sz="2300" spc="0" dirty="0">
                <a:solidFill>
                  <a:srgbClr val="000000">
                    <a:alpha val="100000"/>
                  </a:srgbClr>
                </a:solidFill>
                <a:latin typeface="DengXian"/>
                <a:ea typeface="DengXian"/>
                <a:cs typeface="DengXian"/>
              </a:rPr>
              <a:t>新变量尽可能</a:t>
            </a:r>
            <a:r>
              <a:rPr sz="2300" spc="0" dirty="0">
                <a:solidFill>
                  <a:srgbClr val="000000">
                    <a:alpha val="100000"/>
                  </a:srgbClr>
                </a:solidFill>
                <a:latin typeface="DengXian"/>
                <a:ea typeface="DengXian"/>
                <a:cs typeface="DengXian"/>
              </a:rPr>
              <a:t> </a:t>
            </a:r>
            <a:r>
              <a:rPr sz="2300" spc="-10" dirty="0">
                <a:solidFill>
                  <a:srgbClr val="000000">
                    <a:alpha val="100000"/>
                  </a:srgbClr>
                </a:solidFill>
                <a:latin typeface="DengXian"/>
                <a:ea typeface="DengXian"/>
                <a:cs typeface="DengXian"/>
              </a:rPr>
              <a:t>多地</a:t>
            </a:r>
            <a:r>
              <a:rPr sz="2300" spc="0" dirty="0">
                <a:solidFill>
                  <a:srgbClr val="000000">
                    <a:alpha val="100000"/>
                  </a:srgbClr>
                </a:solidFill>
                <a:latin typeface="DengXian"/>
                <a:ea typeface="DengXian"/>
                <a:cs typeface="DengXian"/>
              </a:rPr>
              <a:t>保留原来变量所反映的信息，</a:t>
            </a:r>
            <a:r>
              <a:rPr sz="2300" spc="0" dirty="0">
                <a:solidFill>
                  <a:srgbClr val="000000">
                    <a:alpha val="100000"/>
                  </a:srgbClr>
                </a:solidFill>
                <a:latin typeface="DengXian"/>
                <a:ea typeface="DengXian"/>
                <a:cs typeface="DengXian"/>
              </a:rPr>
              <a:t>   </a:t>
            </a:r>
            <a:r>
              <a:rPr sz="2300" spc="0" dirty="0">
                <a:solidFill>
                  <a:srgbClr val="000000">
                    <a:alpha val="100000"/>
                  </a:srgbClr>
                </a:solidFill>
                <a:latin typeface="DengXian"/>
                <a:ea typeface="DengXian"/>
                <a:cs typeface="DengXian"/>
              </a:rPr>
              <a:t>即主成分分析。</a:t>
            </a:r>
            <a:endParaRPr lang="DengXian" altLang="DengXian" sz="2300" dirty="0"/>
          </a:p>
          <a:p>
            <a:pPr marL="675881" algn="l" rtl="0" eaLnBrk="0">
              <a:lnSpc>
                <a:spcPts val="2887"/>
              </a:lnSpc>
              <a:tabLst/>
            </a:pPr>
            <a:r>
              <a:rPr sz="2300" spc="-10" dirty="0">
                <a:solidFill>
                  <a:srgbClr val="000000">
                    <a:alpha val="100000"/>
                  </a:srgbClr>
                </a:solidFill>
                <a:latin typeface="DengXian"/>
                <a:ea typeface="DengXian"/>
                <a:cs typeface="DengXian"/>
              </a:rPr>
              <a:t>从数学角度来看，</a:t>
            </a:r>
            <a:r>
              <a:rPr sz="2300" spc="-10" dirty="0">
                <a:solidFill>
                  <a:srgbClr val="000000">
                    <a:alpha val="100000"/>
                  </a:srgbClr>
                </a:solidFill>
                <a:latin typeface="DengXian"/>
                <a:ea typeface="DengXian"/>
                <a:cs typeface="DengXian"/>
              </a:rPr>
              <a:t>   </a:t>
            </a:r>
            <a:r>
              <a:rPr sz="2300" spc="-10" dirty="0">
                <a:solidFill>
                  <a:srgbClr val="000000">
                    <a:alpha val="100000"/>
                  </a:srgbClr>
                </a:solidFill>
                <a:latin typeface="DengXian"/>
                <a:ea typeface="DengXian"/>
                <a:cs typeface="DengXian"/>
              </a:rPr>
              <a:t>这是一种</a:t>
            </a:r>
            <a:r>
              <a:rPr sz="2300" spc="-10" dirty="0">
                <a:solidFill>
                  <a:srgbClr val="FF0000">
                    <a:alpha val="100000"/>
                  </a:srgbClr>
                </a:solidFill>
                <a:latin typeface="DengXian"/>
                <a:ea typeface="DengXian"/>
                <a:cs typeface="DengXian"/>
              </a:rPr>
              <a:t>降</a:t>
            </a:r>
            <a:r>
              <a:rPr sz="2300" spc="0" dirty="0">
                <a:solidFill>
                  <a:srgbClr val="FF0000">
                    <a:alpha val="100000"/>
                  </a:srgbClr>
                </a:solidFill>
                <a:latin typeface="DengXian"/>
                <a:ea typeface="DengXian"/>
                <a:cs typeface="DengXian"/>
              </a:rPr>
              <a:t>维</a:t>
            </a:r>
            <a:r>
              <a:rPr sz="2300" spc="0" dirty="0">
                <a:solidFill>
                  <a:srgbClr val="000000">
                    <a:alpha val="100000"/>
                  </a:srgbClr>
                </a:solidFill>
                <a:latin typeface="DengXian"/>
                <a:ea typeface="DengXian"/>
                <a:cs typeface="DengXian"/>
              </a:rPr>
              <a:t>处理技术。</a:t>
            </a:r>
            <a:endParaRPr lang="DengXian" altLang="DengXian" sz="2300" dirty="0"/>
          </a:p>
        </p:txBody>
      </p:sp>
      <p:pic>
        <p:nvPicPr>
          <p:cNvPr id="596" name="picture 596"/>
          <p:cNvPicPr>
            <a:picLocks noChangeAspect="1"/>
          </p:cNvPicPr>
          <p:nvPr/>
        </p:nvPicPr>
        <p:blipFill>
          <a:blip r:embed="rId2"/>
          <a:stretch>
            <a:fillRect/>
          </a:stretch>
        </p:blipFill>
        <p:spPr>
          <a:xfrm rot="21600000">
            <a:off x="530352" y="408431"/>
            <a:ext cx="774191" cy="690372"/>
          </a:xfrm>
          <a:prstGeom prst="rect">
            <a:avLst/>
          </a:prstGeom>
        </p:spPr>
      </p:pic>
      <p:pic>
        <p:nvPicPr>
          <p:cNvPr id="597" name="picture 597"/>
          <p:cNvPicPr>
            <a:picLocks noChangeAspect="1"/>
          </p:cNvPicPr>
          <p:nvPr/>
        </p:nvPicPr>
        <p:blipFill>
          <a:blip r:embed="rId3"/>
          <a:stretch>
            <a:fillRect/>
          </a:stretch>
        </p:blipFill>
        <p:spPr>
          <a:xfrm rot="21600000">
            <a:off x="0" y="5804458"/>
            <a:ext cx="1919884" cy="1053541"/>
          </a:xfrm>
          <a:prstGeom prst="rect">
            <a:avLst/>
          </a:prstGeom>
        </p:spPr>
      </p:pic>
      <p:pic>
        <p:nvPicPr>
          <p:cNvPr id="598" name="picture 598"/>
          <p:cNvPicPr>
            <a:picLocks noChangeAspect="1"/>
          </p:cNvPicPr>
          <p:nvPr/>
        </p:nvPicPr>
        <p:blipFill>
          <a:blip r:embed="rId4"/>
          <a:stretch>
            <a:fillRect/>
          </a:stretch>
        </p:blipFill>
        <p:spPr>
          <a:xfrm rot="21600000">
            <a:off x="11027664" y="158495"/>
            <a:ext cx="1042416" cy="944880"/>
          </a:xfrm>
          <a:prstGeom prst="rect">
            <a:avLst/>
          </a:prstGeom>
        </p:spPr>
      </p:pic>
      <p:sp>
        <p:nvSpPr>
          <p:cNvPr id="599" name="textbox 599"/>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0" name="picture 600"/>
          <p:cNvPicPr>
            <a:picLocks noChangeAspect="1"/>
          </p:cNvPicPr>
          <p:nvPr/>
        </p:nvPicPr>
        <p:blipFill>
          <a:blip r:embed="rId2"/>
          <a:stretch>
            <a:fillRect/>
          </a:stretch>
        </p:blipFill>
        <p:spPr>
          <a:xfrm rot="21600000">
            <a:off x="3710114" y="1796821"/>
            <a:ext cx="2235200" cy="4127957"/>
          </a:xfrm>
          <a:prstGeom prst="rect">
            <a:avLst/>
          </a:prstGeom>
        </p:spPr>
      </p:pic>
      <p:pic>
        <p:nvPicPr>
          <p:cNvPr id="601" name="picture 601"/>
          <p:cNvPicPr>
            <a:picLocks noChangeAspect="1"/>
          </p:cNvPicPr>
          <p:nvPr/>
        </p:nvPicPr>
        <p:blipFill>
          <a:blip r:embed="rId3"/>
          <a:stretch>
            <a:fillRect/>
          </a:stretch>
        </p:blipFill>
        <p:spPr>
          <a:xfrm rot="21600000">
            <a:off x="6293853" y="1796821"/>
            <a:ext cx="2235199" cy="4127957"/>
          </a:xfrm>
          <a:prstGeom prst="rect">
            <a:avLst/>
          </a:prstGeom>
        </p:spPr>
      </p:pic>
      <p:graphicFrame>
        <p:nvGraphicFramePr>
          <p:cNvPr id="602" name="table 602"/>
          <p:cNvGraphicFramePr>
            <a:graphicFrameLocks noGrp="1"/>
          </p:cNvGraphicFramePr>
          <p:nvPr/>
        </p:nvGraphicFramePr>
        <p:xfrm>
          <a:off x="3710114" y="1796821"/>
          <a:ext cx="4818380" cy="4127500"/>
        </p:xfrm>
        <a:graphic>
          <a:graphicData uri="http://schemas.openxmlformats.org/drawingml/2006/table">
            <a:tbl>
              <a:tblPr/>
              <a:tblGrid>
                <a:gridCol w="2409189"/>
                <a:gridCol w="2409189"/>
              </a:tblGrid>
              <a:tr h="4127500">
                <a:tc>
                  <a:txBody>
                    <a:bodyPr/>
                    <a:lstStyle/>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7271"/>
                        </a:lnSpc>
                        <a:tabLst/>
                      </a:pPr>
                      <a:endParaRPr lang="Arial" altLang="Arial" sz="100" dirty="0"/>
                    </a:p>
                    <a:p>
                      <a:pPr marL="373743" algn="l" rtl="0" eaLnBrk="0">
                        <a:lnSpc>
                          <a:spcPct val="87000"/>
                        </a:lnSpc>
                        <a:tabLst/>
                      </a:pPr>
                      <a:r>
                        <a:rPr sz="2000" b="1" spc="-30" dirty="0">
                          <a:solidFill>
                            <a:srgbClr val="17233F">
                              <a:alpha val="100000"/>
                            </a:srgbClr>
                          </a:solidFill>
                          <a:latin typeface="DengXian"/>
                          <a:ea typeface="DengXian"/>
                          <a:cs typeface="DengXian"/>
                        </a:rPr>
                        <a:t>主成分的</a:t>
                      </a:r>
                      <a:r>
                        <a:rPr sz="2000" b="1" spc="-20" dirty="0">
                          <a:solidFill>
                            <a:srgbClr val="17233F">
                              <a:alpha val="100000"/>
                            </a:srgbClr>
                          </a:solidFill>
                          <a:latin typeface="DengXian"/>
                          <a:ea typeface="DengXian"/>
                          <a:cs typeface="DengXian"/>
                        </a:rPr>
                        <a:t>数</a:t>
                      </a:r>
                      <a:r>
                        <a:rPr sz="2000" b="1" spc="0" dirty="0">
                          <a:solidFill>
                            <a:srgbClr val="17233F">
                              <a:alpha val="100000"/>
                            </a:srgbClr>
                          </a:solidFill>
                          <a:latin typeface="DengXian"/>
                          <a:ea typeface="DengXian"/>
                          <a:cs typeface="DengXian"/>
                        </a:rPr>
                        <a:t>目</a:t>
                      </a:r>
                      <a:endParaRPr lang="DengXian" altLang="DengXian" sz="2000" dirty="0"/>
                    </a:p>
                    <a:p>
                      <a:pPr marL="367631" algn="l" rtl="0" eaLnBrk="0">
                        <a:lnSpc>
                          <a:spcPct val="86000"/>
                        </a:lnSpc>
                        <a:spcBef>
                          <a:spcPts val="815"/>
                        </a:spcBef>
                        <a:tabLst/>
                      </a:pPr>
                      <a:r>
                        <a:rPr sz="2000" b="1" spc="-20" dirty="0">
                          <a:solidFill>
                            <a:srgbClr val="17233F">
                              <a:alpha val="100000"/>
                            </a:srgbClr>
                          </a:solidFill>
                          <a:latin typeface="DengXian"/>
                          <a:ea typeface="DengXian"/>
                          <a:cs typeface="DengXian"/>
                        </a:rPr>
                        <a:t>要求远远小</a:t>
                      </a:r>
                      <a:r>
                        <a:rPr sz="2000" b="1" spc="0" dirty="0">
                          <a:solidFill>
                            <a:srgbClr val="17233F">
                              <a:alpha val="100000"/>
                            </a:srgbClr>
                          </a:solidFill>
                          <a:latin typeface="DengXian"/>
                          <a:ea typeface="DengXian"/>
                          <a:cs typeface="DengXian"/>
                        </a:rPr>
                        <a:t>于</a:t>
                      </a:r>
                      <a:endParaRPr lang="DengXian" altLang="DengXian" sz="2000" dirty="0"/>
                    </a:p>
                    <a:p>
                      <a:pPr marL="359738" algn="l" rtl="0" eaLnBrk="0">
                        <a:lnSpc>
                          <a:spcPct val="87000"/>
                        </a:lnSpc>
                        <a:spcBef>
                          <a:spcPts val="794"/>
                        </a:spcBef>
                        <a:tabLst/>
                      </a:pPr>
                      <a:r>
                        <a:rPr sz="2000" b="1" spc="-10" dirty="0">
                          <a:solidFill>
                            <a:srgbClr val="17233F">
                              <a:alpha val="100000"/>
                            </a:srgbClr>
                          </a:solidFill>
                          <a:latin typeface="DengXian"/>
                          <a:ea typeface="DengXian"/>
                          <a:cs typeface="DengXian"/>
                        </a:rPr>
                        <a:t>原始变</a:t>
                      </a:r>
                      <a:r>
                        <a:rPr sz="2000" b="1" spc="0" dirty="0">
                          <a:solidFill>
                            <a:srgbClr val="17233F">
                              <a:alpha val="100000"/>
                            </a:srgbClr>
                          </a:solidFill>
                          <a:latin typeface="DengXian"/>
                          <a:ea typeface="DengXian"/>
                          <a:cs typeface="DengXian"/>
                        </a:rPr>
                        <a:t>量的数</a:t>
                      </a:r>
                      <a:endParaRPr lang="DengXian" altLang="DengXian" sz="2000" dirty="0"/>
                    </a:p>
                    <a:p>
                      <a:pPr algn="l" rtl="0" eaLnBrk="0">
                        <a:lnSpc>
                          <a:spcPct val="111000"/>
                        </a:lnSpc>
                        <a:tabLst/>
                      </a:pPr>
                      <a:endParaRPr lang="Arial" altLang="Arial" sz="700" dirty="0"/>
                    </a:p>
                    <a:p>
                      <a:pPr marL="1037262" algn="l" rtl="0" eaLnBrk="0">
                        <a:lnSpc>
                          <a:spcPct val="81000"/>
                        </a:lnSpc>
                        <a:spcBef>
                          <a:spcPts val="4"/>
                        </a:spcBef>
                        <a:tabLst/>
                      </a:pPr>
                      <a:r>
                        <a:rPr sz="2000" b="1" spc="0" dirty="0">
                          <a:solidFill>
                            <a:srgbClr val="17233F">
                              <a:alpha val="100000"/>
                            </a:srgbClr>
                          </a:solidFill>
                          <a:latin typeface="DengXian"/>
                          <a:ea typeface="DengXian"/>
                          <a:cs typeface="DengXian"/>
                        </a:rPr>
                        <a:t>目</a:t>
                      </a:r>
                      <a:endParaRPr lang="DengXian" altLang="DengXian" sz="2000" dirty="0"/>
                    </a:p>
                  </a:txBody>
                  <a:tcPr marL="0" marR="0" marT="0" marB="0" vert="horz">
                    <a:lnL>
                      <a:noFill/>
                    </a:lnL>
                    <a:lnR>
                      <a:noFill/>
                    </a:lnR>
                    <a:lnT>
                      <a:noFill/>
                    </a:lnT>
                    <a:lnB>
                      <a:noFill/>
                    </a:lnB>
                  </a:tcPr>
                </a:tc>
                <a:tc>
                  <a:txBody>
                    <a:bodyPr/>
                    <a:lstStyle/>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9310"/>
                        </a:lnSpc>
                        <a:tabLst/>
                      </a:pPr>
                      <a:endParaRPr lang="Arial" altLang="Arial" sz="100" dirty="0"/>
                    </a:p>
                    <a:p>
                      <a:pPr marL="548292" algn="l" rtl="0" eaLnBrk="0">
                        <a:lnSpc>
                          <a:spcPct val="86000"/>
                        </a:lnSpc>
                        <a:tabLst/>
                      </a:pPr>
                      <a:r>
                        <a:rPr sz="2000" b="1" spc="-30" dirty="0">
                          <a:solidFill>
                            <a:srgbClr val="17233F">
                              <a:alpha val="100000"/>
                            </a:srgbClr>
                          </a:solidFill>
                          <a:latin typeface="DengXian"/>
                          <a:ea typeface="DengXian"/>
                          <a:cs typeface="DengXian"/>
                        </a:rPr>
                        <a:t>主成分保</a:t>
                      </a:r>
                      <a:r>
                        <a:rPr sz="2000" b="1" spc="-20" dirty="0">
                          <a:solidFill>
                            <a:srgbClr val="17233F">
                              <a:alpha val="100000"/>
                            </a:srgbClr>
                          </a:solidFill>
                          <a:latin typeface="DengXian"/>
                          <a:ea typeface="DengXian"/>
                          <a:cs typeface="DengXian"/>
                        </a:rPr>
                        <a:t>留</a:t>
                      </a:r>
                      <a:r>
                        <a:rPr sz="2000" b="1" spc="0" dirty="0">
                          <a:solidFill>
                            <a:srgbClr val="17233F">
                              <a:alpha val="100000"/>
                            </a:srgbClr>
                          </a:solidFill>
                          <a:latin typeface="DengXian"/>
                          <a:ea typeface="DengXian"/>
                          <a:cs typeface="DengXian"/>
                        </a:rPr>
                        <a:t>了</a:t>
                      </a:r>
                      <a:endParaRPr lang="DengXian" altLang="DengXian" sz="2000" dirty="0"/>
                    </a:p>
                    <a:p>
                      <a:pPr marL="534286" algn="l" rtl="0" eaLnBrk="0">
                        <a:lnSpc>
                          <a:spcPct val="87000"/>
                        </a:lnSpc>
                        <a:spcBef>
                          <a:spcPts val="794"/>
                        </a:spcBef>
                        <a:tabLst/>
                      </a:pPr>
                      <a:r>
                        <a:rPr sz="2000" b="1" spc="-10" dirty="0">
                          <a:solidFill>
                            <a:srgbClr val="17233F">
                              <a:alpha val="100000"/>
                            </a:srgbClr>
                          </a:solidFill>
                          <a:latin typeface="DengXian"/>
                          <a:ea typeface="DengXian"/>
                          <a:cs typeface="DengXian"/>
                        </a:rPr>
                        <a:t>原始变</a:t>
                      </a:r>
                      <a:r>
                        <a:rPr sz="2000" b="1" spc="0" dirty="0">
                          <a:solidFill>
                            <a:srgbClr val="17233F">
                              <a:alpha val="100000"/>
                            </a:srgbClr>
                          </a:solidFill>
                          <a:latin typeface="DengXian"/>
                          <a:ea typeface="DengXian"/>
                          <a:cs typeface="DengXian"/>
                        </a:rPr>
                        <a:t>量绝大</a:t>
                      </a:r>
                      <a:endParaRPr lang="DengXian" altLang="DengXian" sz="2000" dirty="0"/>
                    </a:p>
                    <a:p>
                      <a:pPr algn="l" rtl="0" eaLnBrk="0">
                        <a:lnSpc>
                          <a:spcPct val="110000"/>
                        </a:lnSpc>
                        <a:tabLst/>
                      </a:pPr>
                      <a:endParaRPr lang="Arial" altLang="Arial" sz="600" dirty="0"/>
                    </a:p>
                    <a:p>
                      <a:pPr marL="675546" algn="l" rtl="0" eaLnBrk="0">
                        <a:lnSpc>
                          <a:spcPct val="87000"/>
                        </a:lnSpc>
                        <a:tabLst/>
                      </a:pPr>
                      <a:r>
                        <a:rPr sz="2000" b="1" spc="-30" dirty="0">
                          <a:solidFill>
                            <a:srgbClr val="17233F">
                              <a:alpha val="100000"/>
                            </a:srgbClr>
                          </a:solidFill>
                          <a:latin typeface="DengXian"/>
                          <a:ea typeface="DengXian"/>
                          <a:cs typeface="DengXian"/>
                        </a:rPr>
                        <a:t>多数的信息</a:t>
                      </a:r>
                      <a:endParaRPr lang="DengXian" altLang="DengXian" sz="2000" dirty="0"/>
                    </a:p>
                  </a:txBody>
                  <a:tcPr marL="0" marR="0" marT="0" marB="0" vert="horz">
                    <a:lnL>
                      <a:noFill/>
                    </a:lnL>
                    <a:lnR>
                      <a:noFill/>
                    </a:lnR>
                    <a:lnT>
                      <a:noFill/>
                    </a:lnT>
                    <a:lnB>
                      <a:noFill/>
                    </a:lnB>
                  </a:tcPr>
                </a:tc>
              </a:tr>
            </a:tbl>
          </a:graphicData>
        </a:graphic>
      </p:graphicFrame>
      <p:grpSp>
        <p:nvGrpSpPr>
          <p:cNvPr id="38" name="group 38"/>
          <p:cNvGrpSpPr/>
          <p:nvPr/>
        </p:nvGrpSpPr>
        <p:grpSpPr>
          <a:xfrm rot="21600000">
            <a:off x="8877592" y="1796821"/>
            <a:ext cx="2235213" cy="4127957"/>
            <a:chOff x="0" y="0"/>
            <a:chExt cx="2235213" cy="4127957"/>
          </a:xfrm>
        </p:grpSpPr>
        <p:pic>
          <p:nvPicPr>
            <p:cNvPr id="603" name="picture 603"/>
            <p:cNvPicPr>
              <a:picLocks noChangeAspect="1"/>
            </p:cNvPicPr>
            <p:nvPr/>
          </p:nvPicPr>
          <p:blipFill>
            <a:blip r:embed="rId4"/>
            <a:stretch>
              <a:fillRect/>
            </a:stretch>
          </p:blipFill>
          <p:spPr>
            <a:xfrm rot="21600000">
              <a:off x="0" y="0"/>
              <a:ext cx="2235213" cy="4127957"/>
            </a:xfrm>
            <a:prstGeom prst="rect">
              <a:avLst/>
            </a:prstGeom>
          </p:spPr>
        </p:pic>
        <p:sp>
          <p:nvSpPr>
            <p:cNvPr id="604" name="textbox 604"/>
            <p:cNvSpPr/>
            <p:nvPr/>
          </p:nvSpPr>
          <p:spPr>
            <a:xfrm>
              <a:off x="348820" y="2114059"/>
              <a:ext cx="1544319" cy="634365"/>
            </a:xfrm>
            <a:prstGeom prst="rect">
              <a:avLst/>
            </a:prstGeom>
          </p:spPr>
          <p:txBody>
            <a:bodyPr vert="horz" wrap="square" lIns="0" tIns="0" rIns="0" bIns="0"/>
            <a:lstStyle/>
            <a:p>
              <a:pPr algn="l" rtl="0" eaLnBrk="0">
                <a:lnSpc>
                  <a:spcPct val="75795"/>
                </a:lnSpc>
                <a:tabLst/>
              </a:pPr>
              <a:endParaRPr lang="Arial" altLang="Arial" sz="100" dirty="0"/>
            </a:p>
            <a:p>
              <a:pPr marL="12700" algn="l" rtl="0" eaLnBrk="0">
                <a:lnSpc>
                  <a:spcPct val="80000"/>
                </a:lnSpc>
                <a:tabLst/>
              </a:pPr>
              <a:r>
                <a:rPr sz="2000" b="1" spc="-10" dirty="0">
                  <a:solidFill>
                    <a:srgbClr val="17233F">
                      <a:alpha val="100000"/>
                    </a:srgbClr>
                  </a:solidFill>
                  <a:latin typeface="DengXian"/>
                  <a:ea typeface="DengXian"/>
                  <a:cs typeface="DengXian"/>
                </a:rPr>
                <a:t>各个主成分</a:t>
              </a:r>
              <a:r>
                <a:rPr sz="2000" b="1" spc="0" dirty="0">
                  <a:solidFill>
                    <a:srgbClr val="17233F">
                      <a:alpha val="100000"/>
                    </a:srgbClr>
                  </a:solidFill>
                  <a:latin typeface="DengXian"/>
                  <a:ea typeface="DengXian"/>
                  <a:cs typeface="DengXian"/>
                </a:rPr>
                <a:t>之</a:t>
              </a:r>
              <a:endParaRPr lang="DengXian" altLang="DengXian" sz="2000" dirty="0"/>
            </a:p>
            <a:p>
              <a:pPr marL="159561" algn="l" rtl="0" eaLnBrk="0">
                <a:lnSpc>
                  <a:spcPts val="2880"/>
                </a:lnSpc>
                <a:tabLst/>
              </a:pPr>
              <a:r>
                <a:rPr sz="2000" b="1" spc="-40" dirty="0">
                  <a:solidFill>
                    <a:srgbClr val="17233F">
                      <a:alpha val="100000"/>
                    </a:srgbClr>
                  </a:solidFill>
                  <a:latin typeface="DengXian"/>
                  <a:ea typeface="DengXian"/>
                  <a:cs typeface="DengXian"/>
                </a:rPr>
                <a:t>间互不相关</a:t>
              </a:r>
              <a:endParaRPr lang="DengXian" altLang="DengXian" sz="2000" dirty="0"/>
            </a:p>
          </p:txBody>
        </p:sp>
        <p:sp>
          <p:nvSpPr>
            <p:cNvPr id="605" name="path"/>
            <p:cNvSpPr/>
            <p:nvPr/>
          </p:nvSpPr>
          <p:spPr>
            <a:xfrm>
              <a:off x="971829" y="344754"/>
              <a:ext cx="291554" cy="291617"/>
            </a:xfrm>
            <a:custGeom>
              <a:avLst/>
              <a:gdLst/>
              <a:ahLst/>
              <a:cxnLst/>
              <a:rect l="0" t="0" r="0" b="0"/>
              <a:pathLst>
                <a:path w="459" h="459">
                  <a:moveTo>
                    <a:pt x="400" y="459"/>
                  </a:moveTo>
                  <a:cubicBezTo>
                    <a:pt x="58" y="459"/>
                    <a:pt x="58" y="459"/>
                    <a:pt x="58" y="459"/>
                  </a:cubicBezTo>
                  <a:cubicBezTo>
                    <a:pt x="27" y="459"/>
                    <a:pt x="0" y="432"/>
                    <a:pt x="0" y="400"/>
                  </a:cubicBezTo>
                  <a:cubicBezTo>
                    <a:pt x="0" y="58"/>
                    <a:pt x="0" y="58"/>
                    <a:pt x="0" y="58"/>
                  </a:cubicBezTo>
                  <a:cubicBezTo>
                    <a:pt x="0" y="26"/>
                    <a:pt x="27" y="0"/>
                    <a:pt x="58" y="0"/>
                  </a:cubicBezTo>
                  <a:cubicBezTo>
                    <a:pt x="400" y="0"/>
                    <a:pt x="400" y="0"/>
                    <a:pt x="400" y="0"/>
                  </a:cubicBezTo>
                  <a:cubicBezTo>
                    <a:pt x="432" y="0"/>
                    <a:pt x="459" y="26"/>
                    <a:pt x="459" y="58"/>
                  </a:cubicBezTo>
                  <a:cubicBezTo>
                    <a:pt x="459" y="400"/>
                    <a:pt x="459" y="400"/>
                    <a:pt x="459" y="400"/>
                  </a:cubicBezTo>
                  <a:cubicBezTo>
                    <a:pt x="459" y="432"/>
                    <a:pt x="432" y="459"/>
                    <a:pt x="400" y="459"/>
                  </a:cubicBezTo>
                  <a:moveTo>
                    <a:pt x="229" y="138"/>
                  </a:moveTo>
                  <a:cubicBezTo>
                    <a:pt x="191" y="138"/>
                    <a:pt x="165" y="160"/>
                    <a:pt x="149" y="191"/>
                  </a:cubicBezTo>
                  <a:cubicBezTo>
                    <a:pt x="149" y="197"/>
                    <a:pt x="149" y="197"/>
                    <a:pt x="144" y="197"/>
                  </a:cubicBezTo>
                  <a:lnTo>
                    <a:pt x="144" y="208"/>
                  </a:lnTo>
                  <a:cubicBezTo>
                    <a:pt x="144" y="208"/>
                    <a:pt x="144" y="208"/>
                    <a:pt x="144" y="213"/>
                  </a:cubicBezTo>
                  <a:cubicBezTo>
                    <a:pt x="144" y="213"/>
                    <a:pt x="144" y="213"/>
                    <a:pt x="144" y="219"/>
                  </a:cubicBezTo>
                  <a:cubicBezTo>
                    <a:pt x="144" y="224"/>
                    <a:pt x="138" y="224"/>
                    <a:pt x="138" y="229"/>
                  </a:cubicBezTo>
                  <a:cubicBezTo>
                    <a:pt x="138" y="277"/>
                    <a:pt x="181" y="320"/>
                    <a:pt x="229" y="320"/>
                  </a:cubicBezTo>
                  <a:cubicBezTo>
                    <a:pt x="277" y="320"/>
                    <a:pt x="320" y="277"/>
                    <a:pt x="320" y="229"/>
                  </a:cubicBezTo>
                  <a:cubicBezTo>
                    <a:pt x="320" y="224"/>
                    <a:pt x="314" y="224"/>
                    <a:pt x="314" y="219"/>
                  </a:cubicBezTo>
                  <a:cubicBezTo>
                    <a:pt x="314" y="213"/>
                    <a:pt x="314" y="213"/>
                    <a:pt x="314" y="213"/>
                  </a:cubicBezTo>
                  <a:cubicBezTo>
                    <a:pt x="314" y="208"/>
                    <a:pt x="314" y="208"/>
                    <a:pt x="314" y="208"/>
                  </a:cubicBezTo>
                  <a:lnTo>
                    <a:pt x="314" y="197"/>
                  </a:lnTo>
                  <a:cubicBezTo>
                    <a:pt x="309" y="197"/>
                    <a:pt x="309" y="197"/>
                    <a:pt x="309" y="191"/>
                  </a:cubicBezTo>
                  <a:cubicBezTo>
                    <a:pt x="293" y="160"/>
                    <a:pt x="267" y="138"/>
                    <a:pt x="229" y="138"/>
                  </a:cubicBezTo>
                  <a:moveTo>
                    <a:pt x="405" y="74"/>
                  </a:moveTo>
                  <a:cubicBezTo>
                    <a:pt x="405" y="64"/>
                    <a:pt x="394" y="53"/>
                    <a:pt x="384" y="53"/>
                  </a:cubicBezTo>
                  <a:cubicBezTo>
                    <a:pt x="336" y="53"/>
                    <a:pt x="336" y="53"/>
                    <a:pt x="336" y="53"/>
                  </a:cubicBezTo>
                  <a:cubicBezTo>
                    <a:pt x="325" y="53"/>
                    <a:pt x="314" y="64"/>
                    <a:pt x="314" y="74"/>
                  </a:cubicBezTo>
                  <a:cubicBezTo>
                    <a:pt x="314" y="122"/>
                    <a:pt x="314" y="122"/>
                    <a:pt x="314" y="122"/>
                  </a:cubicBezTo>
                  <a:cubicBezTo>
                    <a:pt x="314" y="133"/>
                    <a:pt x="325" y="144"/>
                    <a:pt x="336" y="144"/>
                  </a:cubicBezTo>
                  <a:cubicBezTo>
                    <a:pt x="384" y="144"/>
                    <a:pt x="384" y="144"/>
                    <a:pt x="384" y="144"/>
                  </a:cubicBezTo>
                  <a:cubicBezTo>
                    <a:pt x="394" y="144"/>
                    <a:pt x="405" y="133"/>
                    <a:pt x="405" y="122"/>
                  </a:cubicBezTo>
                  <a:lnTo>
                    <a:pt x="405" y="74"/>
                  </a:lnTo>
                  <a:close/>
                  <a:moveTo>
                    <a:pt x="405" y="191"/>
                  </a:moveTo>
                  <a:cubicBezTo>
                    <a:pt x="363" y="191"/>
                    <a:pt x="363" y="191"/>
                    <a:pt x="363" y="191"/>
                  </a:cubicBezTo>
                  <a:cubicBezTo>
                    <a:pt x="368" y="203"/>
                    <a:pt x="368" y="219"/>
                    <a:pt x="368" y="229"/>
                  </a:cubicBezTo>
                  <a:cubicBezTo>
                    <a:pt x="368" y="304"/>
                    <a:pt x="304" y="368"/>
                    <a:pt x="229" y="368"/>
                  </a:cubicBezTo>
                  <a:cubicBezTo>
                    <a:pt x="154" y="368"/>
                    <a:pt x="90" y="304"/>
                    <a:pt x="90" y="229"/>
                  </a:cubicBezTo>
                  <a:cubicBezTo>
                    <a:pt x="90" y="219"/>
                    <a:pt x="90" y="203"/>
                    <a:pt x="95" y="191"/>
                  </a:cubicBezTo>
                  <a:cubicBezTo>
                    <a:pt x="53" y="191"/>
                    <a:pt x="53" y="191"/>
                    <a:pt x="53" y="191"/>
                  </a:cubicBezTo>
                  <a:cubicBezTo>
                    <a:pt x="53" y="384"/>
                    <a:pt x="53" y="384"/>
                    <a:pt x="53" y="384"/>
                  </a:cubicBezTo>
                  <a:cubicBezTo>
                    <a:pt x="53" y="395"/>
                    <a:pt x="64" y="405"/>
                    <a:pt x="74" y="405"/>
                  </a:cubicBezTo>
                  <a:cubicBezTo>
                    <a:pt x="384" y="405"/>
                    <a:pt x="384" y="405"/>
                    <a:pt x="384" y="405"/>
                  </a:cubicBezTo>
                  <a:cubicBezTo>
                    <a:pt x="394" y="405"/>
                    <a:pt x="405" y="395"/>
                    <a:pt x="405" y="384"/>
                  </a:cubicBezTo>
                  <a:lnTo>
                    <a:pt x="405" y="191"/>
                  </a:lnTo>
                </a:path>
              </a:pathLst>
            </a:custGeom>
            <a:solidFill>
              <a:srgbClr val="FFFFFF">
                <a:alpha val="100000"/>
              </a:srgbClr>
            </a:solidFill>
            <a:ln cap="flat">
              <a:miter lim="0"/>
              <a:noFill/>
              <a:prstDash val="solid"/>
            </a:ln>
          </p:spPr>
          <p:txBody>
            <a:bodyPr rtlCol="0"/>
            <a:lstStyle/>
            <a:p>
              <a:pPr algn="ctr"/>
              <a:endParaRPr lang="zh-CN" altLang="en-US"/>
            </a:p>
          </p:txBody>
        </p:sp>
      </p:grpSp>
      <p:grpSp>
        <p:nvGrpSpPr>
          <p:cNvPr id="40" name="group 40"/>
          <p:cNvGrpSpPr/>
          <p:nvPr/>
        </p:nvGrpSpPr>
        <p:grpSpPr>
          <a:xfrm rot="21600000">
            <a:off x="1126362" y="1796821"/>
            <a:ext cx="2235200" cy="4127957"/>
            <a:chOff x="0" y="0"/>
            <a:chExt cx="2235200" cy="4127957"/>
          </a:xfrm>
        </p:grpSpPr>
        <p:pic>
          <p:nvPicPr>
            <p:cNvPr id="606" name="picture 606"/>
            <p:cNvPicPr>
              <a:picLocks noChangeAspect="1"/>
            </p:cNvPicPr>
            <p:nvPr/>
          </p:nvPicPr>
          <p:blipFill>
            <a:blip r:embed="rId5"/>
            <a:stretch>
              <a:fillRect/>
            </a:stretch>
          </p:blipFill>
          <p:spPr>
            <a:xfrm rot="21600000">
              <a:off x="0" y="0"/>
              <a:ext cx="2235200" cy="4127957"/>
            </a:xfrm>
            <a:prstGeom prst="rect">
              <a:avLst/>
            </a:prstGeom>
          </p:spPr>
        </p:pic>
        <p:sp>
          <p:nvSpPr>
            <p:cNvPr id="607" name="textbox 607"/>
            <p:cNvSpPr/>
            <p:nvPr/>
          </p:nvSpPr>
          <p:spPr>
            <a:xfrm>
              <a:off x="348566" y="1929257"/>
              <a:ext cx="1544319" cy="1021714"/>
            </a:xfrm>
            <a:prstGeom prst="rect">
              <a:avLst/>
            </a:prstGeom>
          </p:spPr>
          <p:txBody>
            <a:bodyPr vert="horz" wrap="square" lIns="0" tIns="0" rIns="0" bIns="0"/>
            <a:lstStyle/>
            <a:p>
              <a:pPr algn="l" rtl="0" eaLnBrk="0">
                <a:lnSpc>
                  <a:spcPct val="74419"/>
                </a:lnSpc>
                <a:tabLst/>
              </a:pPr>
              <a:endParaRPr lang="Arial" altLang="Arial" sz="100" dirty="0"/>
            </a:p>
            <a:p>
              <a:pPr marL="19575" algn="l" rtl="0" eaLnBrk="0">
                <a:lnSpc>
                  <a:spcPct val="88000"/>
                </a:lnSpc>
                <a:tabLst/>
              </a:pPr>
              <a:r>
                <a:rPr sz="2000" b="1" spc="-20" dirty="0">
                  <a:solidFill>
                    <a:srgbClr val="17233F">
                      <a:alpha val="100000"/>
                    </a:srgbClr>
                  </a:solidFill>
                  <a:latin typeface="DengXian"/>
                  <a:ea typeface="DengXian"/>
                  <a:cs typeface="DengXian"/>
                </a:rPr>
                <a:t>每一个主成</a:t>
              </a:r>
              <a:r>
                <a:rPr sz="2000" b="1" spc="0" dirty="0">
                  <a:solidFill>
                    <a:srgbClr val="17233F">
                      <a:alpha val="100000"/>
                    </a:srgbClr>
                  </a:solidFill>
                  <a:latin typeface="DengXian"/>
                  <a:ea typeface="DengXian"/>
                  <a:cs typeface="DengXian"/>
                </a:rPr>
                <a:t>分</a:t>
              </a:r>
              <a:endParaRPr lang="DengXian" altLang="DengXian" sz="2000" dirty="0"/>
            </a:p>
            <a:p>
              <a:pPr marL="12700" algn="l" rtl="0" eaLnBrk="0">
                <a:lnSpc>
                  <a:spcPct val="87000"/>
                </a:lnSpc>
                <a:spcBef>
                  <a:spcPts val="775"/>
                </a:spcBef>
                <a:tabLst/>
              </a:pPr>
              <a:r>
                <a:rPr sz="2000" b="1" spc="-10" dirty="0">
                  <a:solidFill>
                    <a:srgbClr val="17233F">
                      <a:alpha val="100000"/>
                    </a:srgbClr>
                  </a:solidFill>
                  <a:latin typeface="DengXian"/>
                  <a:ea typeface="DengXian"/>
                  <a:cs typeface="DengXian"/>
                </a:rPr>
                <a:t>都是原始变</a:t>
              </a:r>
              <a:r>
                <a:rPr sz="2000" b="1" spc="0" dirty="0">
                  <a:solidFill>
                    <a:srgbClr val="17233F">
                      <a:alpha val="100000"/>
                    </a:srgbClr>
                  </a:solidFill>
                  <a:latin typeface="DengXian"/>
                  <a:ea typeface="DengXian"/>
                  <a:cs typeface="DengXian"/>
                </a:rPr>
                <a:t>量</a:t>
              </a:r>
              <a:endParaRPr lang="DengXian" altLang="DengXian" sz="2000" dirty="0"/>
            </a:p>
            <a:p>
              <a:pPr algn="l" rtl="0" eaLnBrk="0">
                <a:lnSpc>
                  <a:spcPct val="113000"/>
                </a:lnSpc>
                <a:tabLst/>
              </a:pPr>
              <a:endParaRPr lang="Arial" altLang="Arial" sz="600" dirty="0"/>
            </a:p>
            <a:p>
              <a:pPr marL="157779" algn="l" rtl="0" eaLnBrk="0">
                <a:lnSpc>
                  <a:spcPct val="86000"/>
                </a:lnSpc>
                <a:spcBef>
                  <a:spcPts val="2"/>
                </a:spcBef>
                <a:tabLst/>
              </a:pPr>
              <a:r>
                <a:rPr sz="2000" b="1" spc="-40" dirty="0">
                  <a:solidFill>
                    <a:srgbClr val="17233F">
                      <a:alpha val="100000"/>
                    </a:srgbClr>
                  </a:solidFill>
                  <a:latin typeface="DengXian"/>
                  <a:ea typeface="DengXian"/>
                  <a:cs typeface="DengXian"/>
                </a:rPr>
                <a:t>的线性组</a:t>
              </a:r>
              <a:r>
                <a:rPr sz="2000" b="1" spc="-30" dirty="0">
                  <a:solidFill>
                    <a:srgbClr val="17233F">
                      <a:alpha val="100000"/>
                    </a:srgbClr>
                  </a:solidFill>
                  <a:latin typeface="DengXian"/>
                  <a:ea typeface="DengXian"/>
                  <a:cs typeface="DengXian"/>
                </a:rPr>
                <a:t>合</a:t>
              </a:r>
              <a:endParaRPr lang="DengXian" altLang="DengXian" sz="2000" dirty="0"/>
            </a:p>
          </p:txBody>
        </p:sp>
        <p:sp>
          <p:nvSpPr>
            <p:cNvPr id="608" name="path"/>
            <p:cNvSpPr/>
            <p:nvPr/>
          </p:nvSpPr>
          <p:spPr>
            <a:xfrm>
              <a:off x="971829" y="368033"/>
              <a:ext cx="291554" cy="245059"/>
            </a:xfrm>
            <a:custGeom>
              <a:avLst/>
              <a:gdLst/>
              <a:ahLst/>
              <a:cxnLst/>
              <a:rect l="0" t="0" r="0" b="0"/>
              <a:pathLst>
                <a:path w="459" h="385">
                  <a:moveTo>
                    <a:pt x="437" y="42"/>
                  </a:moveTo>
                  <a:cubicBezTo>
                    <a:pt x="21" y="42"/>
                    <a:pt x="21" y="42"/>
                    <a:pt x="21" y="42"/>
                  </a:cubicBezTo>
                  <a:cubicBezTo>
                    <a:pt x="10" y="42"/>
                    <a:pt x="0" y="31"/>
                    <a:pt x="0" y="21"/>
                  </a:cubicBezTo>
                  <a:cubicBezTo>
                    <a:pt x="0" y="5"/>
                    <a:pt x="10" y="0"/>
                    <a:pt x="21" y="0"/>
                  </a:cubicBezTo>
                  <a:cubicBezTo>
                    <a:pt x="437" y="0"/>
                    <a:pt x="437" y="0"/>
                    <a:pt x="437" y="0"/>
                  </a:cubicBezTo>
                  <a:cubicBezTo>
                    <a:pt x="448" y="0"/>
                    <a:pt x="459" y="5"/>
                    <a:pt x="459" y="21"/>
                  </a:cubicBezTo>
                  <a:cubicBezTo>
                    <a:pt x="459" y="31"/>
                    <a:pt x="448" y="42"/>
                    <a:pt x="437" y="42"/>
                  </a:cubicBezTo>
                  <a:moveTo>
                    <a:pt x="21" y="112"/>
                  </a:moveTo>
                  <a:cubicBezTo>
                    <a:pt x="144" y="112"/>
                    <a:pt x="144" y="112"/>
                    <a:pt x="144" y="112"/>
                  </a:cubicBezTo>
                  <a:cubicBezTo>
                    <a:pt x="234" y="112"/>
                    <a:pt x="234" y="112"/>
                    <a:pt x="234" y="112"/>
                  </a:cubicBezTo>
                  <a:cubicBezTo>
                    <a:pt x="255" y="112"/>
                    <a:pt x="255" y="112"/>
                    <a:pt x="255" y="112"/>
                  </a:cubicBezTo>
                  <a:cubicBezTo>
                    <a:pt x="352" y="112"/>
                    <a:pt x="352" y="112"/>
                    <a:pt x="352" y="112"/>
                  </a:cubicBezTo>
                  <a:cubicBezTo>
                    <a:pt x="363" y="112"/>
                    <a:pt x="373" y="122"/>
                    <a:pt x="373" y="133"/>
                  </a:cubicBezTo>
                  <a:cubicBezTo>
                    <a:pt x="373" y="144"/>
                    <a:pt x="363" y="155"/>
                    <a:pt x="352" y="155"/>
                  </a:cubicBezTo>
                  <a:cubicBezTo>
                    <a:pt x="309" y="155"/>
                    <a:pt x="309" y="155"/>
                    <a:pt x="309" y="155"/>
                  </a:cubicBezTo>
                  <a:cubicBezTo>
                    <a:pt x="144" y="155"/>
                    <a:pt x="144" y="155"/>
                    <a:pt x="144" y="155"/>
                  </a:cubicBezTo>
                  <a:cubicBezTo>
                    <a:pt x="21" y="155"/>
                    <a:pt x="21" y="155"/>
                    <a:pt x="21" y="155"/>
                  </a:cubicBezTo>
                  <a:cubicBezTo>
                    <a:pt x="10" y="155"/>
                    <a:pt x="0" y="144"/>
                    <a:pt x="0" y="133"/>
                  </a:cubicBezTo>
                  <a:cubicBezTo>
                    <a:pt x="0" y="122"/>
                    <a:pt x="10" y="112"/>
                    <a:pt x="21" y="112"/>
                  </a:cubicBezTo>
                  <a:moveTo>
                    <a:pt x="21" y="225"/>
                  </a:moveTo>
                  <a:cubicBezTo>
                    <a:pt x="437" y="225"/>
                    <a:pt x="437" y="225"/>
                    <a:pt x="437" y="225"/>
                  </a:cubicBezTo>
                  <a:cubicBezTo>
                    <a:pt x="448" y="225"/>
                    <a:pt x="459" y="235"/>
                    <a:pt x="459" y="246"/>
                  </a:cubicBezTo>
                  <a:cubicBezTo>
                    <a:pt x="459" y="262"/>
                    <a:pt x="448" y="267"/>
                    <a:pt x="437" y="267"/>
                  </a:cubicBezTo>
                  <a:cubicBezTo>
                    <a:pt x="21" y="267"/>
                    <a:pt x="21" y="267"/>
                    <a:pt x="21" y="267"/>
                  </a:cubicBezTo>
                  <a:cubicBezTo>
                    <a:pt x="10" y="267"/>
                    <a:pt x="0" y="262"/>
                    <a:pt x="0" y="246"/>
                  </a:cubicBezTo>
                  <a:cubicBezTo>
                    <a:pt x="0" y="235"/>
                    <a:pt x="10" y="225"/>
                    <a:pt x="21" y="225"/>
                  </a:cubicBezTo>
                  <a:moveTo>
                    <a:pt x="21" y="342"/>
                  </a:moveTo>
                  <a:cubicBezTo>
                    <a:pt x="144" y="342"/>
                    <a:pt x="144" y="342"/>
                    <a:pt x="144" y="342"/>
                  </a:cubicBezTo>
                  <a:cubicBezTo>
                    <a:pt x="234" y="342"/>
                    <a:pt x="234" y="342"/>
                    <a:pt x="234" y="342"/>
                  </a:cubicBezTo>
                  <a:cubicBezTo>
                    <a:pt x="309" y="342"/>
                    <a:pt x="309" y="342"/>
                    <a:pt x="309" y="342"/>
                  </a:cubicBezTo>
                  <a:cubicBezTo>
                    <a:pt x="320" y="342"/>
                    <a:pt x="330" y="348"/>
                    <a:pt x="330" y="363"/>
                  </a:cubicBezTo>
                  <a:cubicBezTo>
                    <a:pt x="330" y="374"/>
                    <a:pt x="320" y="385"/>
                    <a:pt x="309" y="385"/>
                  </a:cubicBezTo>
                  <a:cubicBezTo>
                    <a:pt x="234" y="385"/>
                    <a:pt x="234" y="385"/>
                    <a:pt x="234" y="385"/>
                  </a:cubicBezTo>
                  <a:cubicBezTo>
                    <a:pt x="21" y="385"/>
                    <a:pt x="21" y="385"/>
                    <a:pt x="21" y="385"/>
                  </a:cubicBezTo>
                  <a:cubicBezTo>
                    <a:pt x="10" y="385"/>
                    <a:pt x="0" y="374"/>
                    <a:pt x="0" y="363"/>
                  </a:cubicBezTo>
                  <a:cubicBezTo>
                    <a:pt x="0" y="348"/>
                    <a:pt x="10" y="342"/>
                    <a:pt x="21" y="342"/>
                  </a:cubicBezTo>
                </a:path>
              </a:pathLst>
            </a:custGeom>
            <a:solidFill>
              <a:srgbClr val="FFFFFF">
                <a:alpha val="100000"/>
              </a:srgbClr>
            </a:solidFill>
            <a:ln cap="flat">
              <a:miter lim="0"/>
              <a:noFill/>
              <a:prstDash val="solid"/>
            </a:ln>
          </p:spPr>
          <p:txBody>
            <a:bodyPr rtlCol="0"/>
            <a:lstStyle/>
            <a:p>
              <a:pPr algn="ctr"/>
              <a:endParaRPr lang="zh-CN" altLang="en-US"/>
            </a:p>
          </p:txBody>
        </p:sp>
      </p:grpSp>
      <p:pic>
        <p:nvPicPr>
          <p:cNvPr id="609" name="picture 609"/>
          <p:cNvPicPr>
            <a:picLocks noChangeAspect="1"/>
          </p:cNvPicPr>
          <p:nvPr/>
        </p:nvPicPr>
        <p:blipFill>
          <a:blip r:embed="rId6"/>
          <a:stretch>
            <a:fillRect/>
          </a:stretch>
        </p:blipFill>
        <p:spPr>
          <a:xfrm rot="21600000">
            <a:off x="0" y="5804458"/>
            <a:ext cx="1919884" cy="1053541"/>
          </a:xfrm>
          <a:prstGeom prst="rect">
            <a:avLst/>
          </a:prstGeom>
        </p:spPr>
      </p:pic>
      <p:sp>
        <p:nvSpPr>
          <p:cNvPr id="610" name="textbox 610"/>
          <p:cNvSpPr/>
          <p:nvPr/>
        </p:nvSpPr>
        <p:spPr>
          <a:xfrm>
            <a:off x="3984467" y="1086744"/>
            <a:ext cx="4117975" cy="445134"/>
          </a:xfrm>
          <a:prstGeom prst="rect">
            <a:avLst/>
          </a:prstGeom>
        </p:spPr>
        <p:txBody>
          <a:bodyPr vert="horz" wrap="square" lIns="0" tIns="0" rIns="0" bIns="0"/>
          <a:lstStyle/>
          <a:p>
            <a:pPr algn="l" rtl="0" eaLnBrk="0">
              <a:lnSpc>
                <a:spcPct val="85522"/>
              </a:lnSpc>
              <a:tabLst/>
            </a:pPr>
            <a:endParaRPr lang="Arial" altLang="Arial" sz="100" dirty="0"/>
          </a:p>
          <a:p>
            <a:pPr marL="12700" algn="l" rtl="0" eaLnBrk="0">
              <a:lnSpc>
                <a:spcPct val="86000"/>
              </a:lnSpc>
              <a:tabLst/>
            </a:pPr>
            <a:r>
              <a:rPr sz="3200" b="1" spc="30" dirty="0">
                <a:solidFill>
                  <a:srgbClr val="000000">
                    <a:alpha val="100000"/>
                  </a:srgbClr>
                </a:solidFill>
                <a:latin typeface="DengXian"/>
                <a:ea typeface="DengXian"/>
                <a:cs typeface="DengXian"/>
              </a:rPr>
              <a:t>主成分分析的几</a:t>
            </a:r>
            <a:r>
              <a:rPr sz="3200" b="1" spc="10" dirty="0">
                <a:solidFill>
                  <a:srgbClr val="000000">
                    <a:alpha val="100000"/>
                  </a:srgbClr>
                </a:solidFill>
                <a:latin typeface="DengXian"/>
                <a:ea typeface="DengXian"/>
                <a:cs typeface="DengXian"/>
              </a:rPr>
              <a:t>点</a:t>
            </a:r>
            <a:r>
              <a:rPr sz="3200" b="1" spc="0" dirty="0">
                <a:solidFill>
                  <a:srgbClr val="000000">
                    <a:alpha val="100000"/>
                  </a:srgbClr>
                </a:solidFill>
                <a:latin typeface="DengXian"/>
                <a:ea typeface="DengXian"/>
                <a:cs typeface="DengXian"/>
              </a:rPr>
              <a:t>要求</a:t>
            </a:r>
            <a:endParaRPr lang="DengXian" altLang="DengXian" sz="3200" dirty="0"/>
          </a:p>
        </p:txBody>
      </p:sp>
      <p:pic>
        <p:nvPicPr>
          <p:cNvPr id="611" name="picture 611"/>
          <p:cNvPicPr>
            <a:picLocks noChangeAspect="1"/>
          </p:cNvPicPr>
          <p:nvPr/>
        </p:nvPicPr>
        <p:blipFill>
          <a:blip r:embed="rId7"/>
          <a:stretch>
            <a:fillRect/>
          </a:stretch>
        </p:blipFill>
        <p:spPr>
          <a:xfrm rot="21600000">
            <a:off x="11027664" y="158495"/>
            <a:ext cx="1164335" cy="1097280"/>
          </a:xfrm>
          <a:prstGeom prst="rect">
            <a:avLst/>
          </a:prstGeom>
        </p:spPr>
      </p:pic>
      <p:sp>
        <p:nvSpPr>
          <p:cNvPr id="612" name="textbox 612"/>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613" name="picture 613"/>
          <p:cNvPicPr>
            <a:picLocks noChangeAspect="1"/>
          </p:cNvPicPr>
          <p:nvPr/>
        </p:nvPicPr>
        <p:blipFill>
          <a:blip r:embed="rId8"/>
          <a:stretch>
            <a:fillRect/>
          </a:stretch>
        </p:blipFill>
        <p:spPr>
          <a:xfrm rot="21600000">
            <a:off x="530352" y="416052"/>
            <a:ext cx="774191" cy="690371"/>
          </a:xfrm>
          <a:prstGeom prst="rect">
            <a:avLst/>
          </a:prstGeom>
        </p:spPr>
      </p:pic>
      <p:sp>
        <p:nvSpPr>
          <p:cNvPr id="614" name="textbox 614"/>
          <p:cNvSpPr/>
          <p:nvPr/>
        </p:nvSpPr>
        <p:spPr>
          <a:xfrm>
            <a:off x="1574164" y="629932"/>
            <a:ext cx="1156335" cy="287654"/>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62"/>
              </a:lnSpc>
              <a:tabLst/>
            </a:pPr>
            <a:r>
              <a:rPr sz="1700" spc="90" dirty="0">
                <a:solidFill>
                  <a:srgbClr val="000000">
                    <a:alpha val="100000"/>
                  </a:srgbClr>
                </a:solidFill>
                <a:latin typeface="SimHei"/>
                <a:ea typeface="SimHei"/>
                <a:cs typeface="SimHei"/>
              </a:rPr>
              <a:t>主成分分</a:t>
            </a:r>
            <a:r>
              <a:rPr sz="1700" spc="40" dirty="0">
                <a:solidFill>
                  <a:srgbClr val="000000">
                    <a:alpha val="100000"/>
                  </a:srgbClr>
                </a:solidFill>
                <a:latin typeface="SimHei"/>
                <a:ea typeface="SimHei"/>
                <a:cs typeface="SimHei"/>
              </a:rPr>
              <a:t>析</a:t>
            </a:r>
            <a:endParaRPr lang="SimHei" altLang="SimHei" sz="1700" dirty="0"/>
          </a:p>
        </p:txBody>
      </p:sp>
      <p:sp>
        <p:nvSpPr>
          <p:cNvPr id="615" name="path"/>
          <p:cNvSpPr/>
          <p:nvPr/>
        </p:nvSpPr>
        <p:spPr>
          <a:xfrm>
            <a:off x="4681943" y="2158504"/>
            <a:ext cx="291541" cy="257759"/>
          </a:xfrm>
          <a:custGeom>
            <a:avLst/>
            <a:gdLst/>
            <a:ahLst/>
            <a:cxnLst/>
            <a:rect l="0" t="0" r="0" b="0"/>
            <a:pathLst>
              <a:path w="459" h="405">
                <a:moveTo>
                  <a:pt x="363" y="181"/>
                </a:moveTo>
                <a:cubicBezTo>
                  <a:pt x="314" y="181"/>
                  <a:pt x="272" y="144"/>
                  <a:pt x="272" y="90"/>
                </a:cubicBezTo>
                <a:cubicBezTo>
                  <a:pt x="272" y="37"/>
                  <a:pt x="314" y="0"/>
                  <a:pt x="363" y="0"/>
                </a:cubicBezTo>
                <a:cubicBezTo>
                  <a:pt x="416" y="0"/>
                  <a:pt x="459" y="37"/>
                  <a:pt x="459" y="90"/>
                </a:cubicBezTo>
                <a:cubicBezTo>
                  <a:pt x="459" y="144"/>
                  <a:pt x="416" y="181"/>
                  <a:pt x="363" y="181"/>
                </a:cubicBezTo>
                <a:moveTo>
                  <a:pt x="405" y="68"/>
                </a:moveTo>
                <a:cubicBezTo>
                  <a:pt x="384" y="68"/>
                  <a:pt x="384" y="68"/>
                  <a:pt x="384" y="68"/>
                </a:cubicBezTo>
                <a:cubicBezTo>
                  <a:pt x="384" y="47"/>
                  <a:pt x="384" y="47"/>
                  <a:pt x="384" y="47"/>
                </a:cubicBezTo>
                <a:cubicBezTo>
                  <a:pt x="384" y="37"/>
                  <a:pt x="379" y="26"/>
                  <a:pt x="363" y="26"/>
                </a:cubicBezTo>
                <a:cubicBezTo>
                  <a:pt x="352" y="26"/>
                  <a:pt x="341" y="37"/>
                  <a:pt x="341" y="47"/>
                </a:cubicBezTo>
                <a:cubicBezTo>
                  <a:pt x="341" y="68"/>
                  <a:pt x="341" y="68"/>
                  <a:pt x="341" y="68"/>
                </a:cubicBezTo>
                <a:cubicBezTo>
                  <a:pt x="320" y="68"/>
                  <a:pt x="320" y="68"/>
                  <a:pt x="320" y="68"/>
                </a:cubicBezTo>
                <a:cubicBezTo>
                  <a:pt x="309" y="68"/>
                  <a:pt x="299" y="80"/>
                  <a:pt x="299" y="90"/>
                </a:cubicBezTo>
                <a:cubicBezTo>
                  <a:pt x="299" y="101"/>
                  <a:pt x="309" y="111"/>
                  <a:pt x="320" y="111"/>
                </a:cubicBezTo>
                <a:cubicBezTo>
                  <a:pt x="341" y="111"/>
                  <a:pt x="341" y="111"/>
                  <a:pt x="341" y="111"/>
                </a:cubicBezTo>
                <a:cubicBezTo>
                  <a:pt x="341" y="133"/>
                  <a:pt x="341" y="133"/>
                  <a:pt x="341" y="133"/>
                </a:cubicBezTo>
                <a:cubicBezTo>
                  <a:pt x="341" y="144"/>
                  <a:pt x="352" y="154"/>
                  <a:pt x="363" y="154"/>
                </a:cubicBezTo>
                <a:cubicBezTo>
                  <a:pt x="379" y="154"/>
                  <a:pt x="384" y="144"/>
                  <a:pt x="384" y="133"/>
                </a:cubicBezTo>
                <a:cubicBezTo>
                  <a:pt x="384" y="111"/>
                  <a:pt x="384" y="111"/>
                  <a:pt x="384" y="111"/>
                </a:cubicBezTo>
                <a:cubicBezTo>
                  <a:pt x="405" y="111"/>
                  <a:pt x="405" y="111"/>
                  <a:pt x="405" y="111"/>
                </a:cubicBezTo>
                <a:cubicBezTo>
                  <a:pt x="421" y="111"/>
                  <a:pt x="426" y="101"/>
                  <a:pt x="426" y="90"/>
                </a:cubicBezTo>
                <a:cubicBezTo>
                  <a:pt x="426" y="80"/>
                  <a:pt x="421" y="68"/>
                  <a:pt x="405" y="68"/>
                </a:cubicBezTo>
                <a:moveTo>
                  <a:pt x="175" y="245"/>
                </a:moveTo>
                <a:cubicBezTo>
                  <a:pt x="357" y="235"/>
                  <a:pt x="357" y="235"/>
                  <a:pt x="357" y="235"/>
                </a:cubicBezTo>
                <a:cubicBezTo>
                  <a:pt x="373" y="202"/>
                  <a:pt x="373" y="202"/>
                  <a:pt x="373" y="202"/>
                </a:cubicBezTo>
                <a:cubicBezTo>
                  <a:pt x="389" y="202"/>
                  <a:pt x="410" y="197"/>
                  <a:pt x="426" y="186"/>
                </a:cubicBezTo>
                <a:cubicBezTo>
                  <a:pt x="389" y="261"/>
                  <a:pt x="389" y="261"/>
                  <a:pt x="389" y="261"/>
                </a:cubicBezTo>
                <a:cubicBezTo>
                  <a:pt x="389" y="272"/>
                  <a:pt x="379" y="277"/>
                  <a:pt x="373" y="277"/>
                </a:cubicBezTo>
                <a:cubicBezTo>
                  <a:pt x="186" y="287"/>
                  <a:pt x="186" y="287"/>
                  <a:pt x="186" y="287"/>
                </a:cubicBezTo>
                <a:cubicBezTo>
                  <a:pt x="197" y="320"/>
                  <a:pt x="197" y="320"/>
                  <a:pt x="197" y="320"/>
                </a:cubicBezTo>
                <a:cubicBezTo>
                  <a:pt x="400" y="320"/>
                  <a:pt x="400" y="320"/>
                  <a:pt x="400" y="320"/>
                </a:cubicBezTo>
                <a:cubicBezTo>
                  <a:pt x="421" y="320"/>
                  <a:pt x="443" y="336"/>
                  <a:pt x="443" y="362"/>
                </a:cubicBezTo>
                <a:cubicBezTo>
                  <a:pt x="443" y="384"/>
                  <a:pt x="421" y="405"/>
                  <a:pt x="400" y="405"/>
                </a:cubicBezTo>
                <a:cubicBezTo>
                  <a:pt x="379" y="405"/>
                  <a:pt x="357" y="384"/>
                  <a:pt x="357" y="362"/>
                </a:cubicBezTo>
                <a:cubicBezTo>
                  <a:pt x="160" y="362"/>
                  <a:pt x="160" y="362"/>
                  <a:pt x="160" y="362"/>
                </a:cubicBezTo>
                <a:cubicBezTo>
                  <a:pt x="160" y="384"/>
                  <a:pt x="138" y="405"/>
                  <a:pt x="117" y="405"/>
                </a:cubicBezTo>
                <a:cubicBezTo>
                  <a:pt x="90" y="405"/>
                  <a:pt x="74" y="384"/>
                  <a:pt x="74" y="362"/>
                </a:cubicBezTo>
                <a:cubicBezTo>
                  <a:pt x="74" y="336"/>
                  <a:pt x="90" y="320"/>
                  <a:pt x="117" y="320"/>
                </a:cubicBezTo>
                <a:cubicBezTo>
                  <a:pt x="154" y="320"/>
                  <a:pt x="154" y="320"/>
                  <a:pt x="154" y="320"/>
                </a:cubicBezTo>
                <a:cubicBezTo>
                  <a:pt x="69" y="85"/>
                  <a:pt x="69" y="85"/>
                  <a:pt x="69" y="85"/>
                </a:cubicBezTo>
                <a:cubicBezTo>
                  <a:pt x="21" y="85"/>
                  <a:pt x="21" y="85"/>
                  <a:pt x="21" y="85"/>
                </a:cubicBezTo>
                <a:cubicBezTo>
                  <a:pt x="10" y="85"/>
                  <a:pt x="0" y="74"/>
                  <a:pt x="0" y="63"/>
                </a:cubicBezTo>
                <a:cubicBezTo>
                  <a:pt x="0" y="47"/>
                  <a:pt x="10" y="42"/>
                  <a:pt x="21" y="42"/>
                </a:cubicBezTo>
                <a:cubicBezTo>
                  <a:pt x="85" y="42"/>
                  <a:pt x="85" y="42"/>
                  <a:pt x="85" y="42"/>
                </a:cubicBezTo>
                <a:cubicBezTo>
                  <a:pt x="95" y="42"/>
                  <a:pt x="106" y="47"/>
                  <a:pt x="106" y="52"/>
                </a:cubicBezTo>
                <a:cubicBezTo>
                  <a:pt x="117" y="90"/>
                  <a:pt x="117" y="90"/>
                  <a:pt x="117" y="90"/>
                </a:cubicBezTo>
                <a:cubicBezTo>
                  <a:pt x="250" y="90"/>
                  <a:pt x="250" y="90"/>
                  <a:pt x="250" y="90"/>
                </a:cubicBezTo>
                <a:cubicBezTo>
                  <a:pt x="250" y="106"/>
                  <a:pt x="255" y="122"/>
                  <a:pt x="261" y="133"/>
                </a:cubicBezTo>
                <a:cubicBezTo>
                  <a:pt x="133" y="133"/>
                  <a:pt x="133" y="133"/>
                  <a:pt x="133" y="133"/>
                </a:cubicBezTo>
                <a:lnTo>
                  <a:pt x="175" y="245"/>
                </a:lnTo>
              </a:path>
            </a:pathLst>
          </a:custGeom>
          <a:solidFill>
            <a:srgbClr val="FFFFFF">
              <a:alpha val="100000"/>
            </a:srgbClr>
          </a:solidFill>
          <a:ln cap="flat">
            <a:miter lim="0"/>
            <a:noFill/>
            <a:prstDash val="solid"/>
          </a:ln>
        </p:spPr>
        <p:txBody>
          <a:bodyPr rtlCol="0"/>
          <a:lstStyle/>
          <a:p>
            <a:pPr algn="ctr"/>
            <a:endParaRPr lang="zh-CN" altLang="en-US"/>
          </a:p>
        </p:txBody>
      </p:sp>
      <p:sp>
        <p:nvSpPr>
          <p:cNvPr id="616" name="path"/>
          <p:cNvSpPr/>
          <p:nvPr/>
        </p:nvSpPr>
        <p:spPr>
          <a:xfrm>
            <a:off x="7265682" y="2164854"/>
            <a:ext cx="291541" cy="245059"/>
          </a:xfrm>
          <a:custGeom>
            <a:avLst/>
            <a:gdLst/>
            <a:ahLst/>
            <a:cxnLst/>
            <a:rect l="0" t="0" r="0" b="0"/>
            <a:pathLst>
              <a:path w="459" h="385">
                <a:moveTo>
                  <a:pt x="459" y="160"/>
                </a:moveTo>
                <a:lnTo>
                  <a:pt x="459" y="166"/>
                </a:lnTo>
                <a:cubicBezTo>
                  <a:pt x="459" y="176"/>
                  <a:pt x="448" y="187"/>
                  <a:pt x="437" y="187"/>
                </a:cubicBezTo>
                <a:cubicBezTo>
                  <a:pt x="416" y="187"/>
                  <a:pt x="416" y="187"/>
                  <a:pt x="416" y="187"/>
                </a:cubicBezTo>
                <a:cubicBezTo>
                  <a:pt x="373" y="370"/>
                  <a:pt x="373" y="370"/>
                  <a:pt x="373" y="370"/>
                </a:cubicBezTo>
                <a:cubicBezTo>
                  <a:pt x="368" y="380"/>
                  <a:pt x="363" y="385"/>
                  <a:pt x="352" y="385"/>
                </a:cubicBezTo>
                <a:cubicBezTo>
                  <a:pt x="347" y="385"/>
                  <a:pt x="347" y="385"/>
                  <a:pt x="347" y="385"/>
                </a:cubicBezTo>
                <a:cubicBezTo>
                  <a:pt x="341" y="385"/>
                  <a:pt x="341" y="385"/>
                  <a:pt x="341" y="385"/>
                </a:cubicBezTo>
                <a:cubicBezTo>
                  <a:pt x="106" y="385"/>
                  <a:pt x="106" y="385"/>
                  <a:pt x="106" y="385"/>
                </a:cubicBezTo>
                <a:cubicBezTo>
                  <a:pt x="96" y="385"/>
                  <a:pt x="90" y="380"/>
                  <a:pt x="85" y="370"/>
                </a:cubicBezTo>
                <a:cubicBezTo>
                  <a:pt x="42" y="187"/>
                  <a:pt x="42" y="187"/>
                  <a:pt x="42" y="187"/>
                </a:cubicBezTo>
                <a:cubicBezTo>
                  <a:pt x="21" y="187"/>
                  <a:pt x="21" y="187"/>
                  <a:pt x="21" y="187"/>
                </a:cubicBezTo>
                <a:cubicBezTo>
                  <a:pt x="10" y="187"/>
                  <a:pt x="0" y="176"/>
                  <a:pt x="0" y="166"/>
                </a:cubicBezTo>
                <a:cubicBezTo>
                  <a:pt x="0" y="150"/>
                  <a:pt x="10" y="144"/>
                  <a:pt x="21" y="144"/>
                </a:cubicBezTo>
                <a:cubicBezTo>
                  <a:pt x="106" y="144"/>
                  <a:pt x="106" y="144"/>
                  <a:pt x="106" y="144"/>
                </a:cubicBezTo>
                <a:cubicBezTo>
                  <a:pt x="176" y="144"/>
                  <a:pt x="176" y="144"/>
                  <a:pt x="176" y="144"/>
                </a:cubicBezTo>
                <a:cubicBezTo>
                  <a:pt x="267" y="144"/>
                  <a:pt x="267" y="144"/>
                  <a:pt x="267" y="144"/>
                </a:cubicBezTo>
                <a:cubicBezTo>
                  <a:pt x="320" y="144"/>
                  <a:pt x="320" y="144"/>
                  <a:pt x="320" y="144"/>
                </a:cubicBezTo>
                <a:cubicBezTo>
                  <a:pt x="352" y="144"/>
                  <a:pt x="352" y="144"/>
                  <a:pt x="352" y="144"/>
                </a:cubicBezTo>
                <a:cubicBezTo>
                  <a:pt x="437" y="144"/>
                  <a:pt x="437" y="144"/>
                  <a:pt x="437" y="144"/>
                </a:cubicBezTo>
                <a:cubicBezTo>
                  <a:pt x="448" y="144"/>
                  <a:pt x="453" y="150"/>
                  <a:pt x="459" y="160"/>
                </a:cubicBezTo>
                <a:moveTo>
                  <a:pt x="165" y="209"/>
                </a:moveTo>
                <a:cubicBezTo>
                  <a:pt x="165" y="192"/>
                  <a:pt x="155" y="187"/>
                  <a:pt x="143" y="187"/>
                </a:cubicBezTo>
                <a:cubicBezTo>
                  <a:pt x="133" y="187"/>
                  <a:pt x="122" y="192"/>
                  <a:pt x="122" y="209"/>
                </a:cubicBezTo>
                <a:cubicBezTo>
                  <a:pt x="122" y="321"/>
                  <a:pt x="122" y="321"/>
                  <a:pt x="122" y="321"/>
                </a:cubicBezTo>
                <a:cubicBezTo>
                  <a:pt x="122" y="332"/>
                  <a:pt x="133" y="342"/>
                  <a:pt x="143" y="342"/>
                </a:cubicBezTo>
                <a:cubicBezTo>
                  <a:pt x="155" y="342"/>
                  <a:pt x="165" y="332"/>
                  <a:pt x="165" y="321"/>
                </a:cubicBezTo>
                <a:lnTo>
                  <a:pt x="165" y="209"/>
                </a:lnTo>
                <a:close/>
                <a:moveTo>
                  <a:pt x="251" y="209"/>
                </a:moveTo>
                <a:cubicBezTo>
                  <a:pt x="251" y="192"/>
                  <a:pt x="240" y="187"/>
                  <a:pt x="229" y="187"/>
                </a:cubicBezTo>
                <a:cubicBezTo>
                  <a:pt x="219" y="187"/>
                  <a:pt x="208" y="192"/>
                  <a:pt x="208" y="209"/>
                </a:cubicBezTo>
                <a:cubicBezTo>
                  <a:pt x="208" y="321"/>
                  <a:pt x="208" y="321"/>
                  <a:pt x="208" y="321"/>
                </a:cubicBezTo>
                <a:cubicBezTo>
                  <a:pt x="208" y="332"/>
                  <a:pt x="219" y="342"/>
                  <a:pt x="229" y="342"/>
                </a:cubicBezTo>
                <a:cubicBezTo>
                  <a:pt x="240" y="342"/>
                  <a:pt x="251" y="332"/>
                  <a:pt x="251" y="321"/>
                </a:cubicBezTo>
                <a:lnTo>
                  <a:pt x="251" y="209"/>
                </a:lnTo>
                <a:close/>
                <a:moveTo>
                  <a:pt x="336" y="209"/>
                </a:moveTo>
                <a:cubicBezTo>
                  <a:pt x="336" y="192"/>
                  <a:pt x="326" y="187"/>
                  <a:pt x="315" y="187"/>
                </a:cubicBezTo>
                <a:cubicBezTo>
                  <a:pt x="304" y="187"/>
                  <a:pt x="293" y="192"/>
                  <a:pt x="293" y="209"/>
                </a:cubicBezTo>
                <a:cubicBezTo>
                  <a:pt x="293" y="321"/>
                  <a:pt x="293" y="321"/>
                  <a:pt x="293" y="321"/>
                </a:cubicBezTo>
                <a:cubicBezTo>
                  <a:pt x="293" y="332"/>
                  <a:pt x="304" y="342"/>
                  <a:pt x="315" y="342"/>
                </a:cubicBezTo>
                <a:cubicBezTo>
                  <a:pt x="326" y="342"/>
                  <a:pt x="336" y="332"/>
                  <a:pt x="336" y="321"/>
                </a:cubicBezTo>
                <a:lnTo>
                  <a:pt x="336" y="209"/>
                </a:lnTo>
                <a:close/>
                <a:moveTo>
                  <a:pt x="256" y="31"/>
                </a:moveTo>
                <a:cubicBezTo>
                  <a:pt x="251" y="26"/>
                  <a:pt x="251" y="26"/>
                  <a:pt x="251" y="21"/>
                </a:cubicBezTo>
                <a:cubicBezTo>
                  <a:pt x="251" y="10"/>
                  <a:pt x="261" y="0"/>
                  <a:pt x="272" y="0"/>
                </a:cubicBezTo>
                <a:cubicBezTo>
                  <a:pt x="282" y="0"/>
                  <a:pt x="288" y="5"/>
                  <a:pt x="293" y="10"/>
                </a:cubicBezTo>
                <a:cubicBezTo>
                  <a:pt x="347" y="123"/>
                  <a:pt x="347" y="123"/>
                  <a:pt x="347" y="123"/>
                </a:cubicBezTo>
                <a:cubicBezTo>
                  <a:pt x="298" y="123"/>
                  <a:pt x="298" y="123"/>
                  <a:pt x="298" y="123"/>
                </a:cubicBezTo>
                <a:lnTo>
                  <a:pt x="256" y="31"/>
                </a:lnTo>
                <a:close/>
                <a:moveTo>
                  <a:pt x="202" y="31"/>
                </a:moveTo>
                <a:cubicBezTo>
                  <a:pt x="160" y="123"/>
                  <a:pt x="160" y="123"/>
                  <a:pt x="160" y="123"/>
                </a:cubicBezTo>
                <a:cubicBezTo>
                  <a:pt x="111" y="123"/>
                  <a:pt x="111" y="123"/>
                  <a:pt x="111" y="123"/>
                </a:cubicBezTo>
                <a:cubicBezTo>
                  <a:pt x="165" y="10"/>
                  <a:pt x="165" y="10"/>
                  <a:pt x="165" y="10"/>
                </a:cubicBezTo>
                <a:cubicBezTo>
                  <a:pt x="170" y="5"/>
                  <a:pt x="176" y="0"/>
                  <a:pt x="186" y="0"/>
                </a:cubicBezTo>
                <a:cubicBezTo>
                  <a:pt x="197" y="0"/>
                  <a:pt x="208" y="10"/>
                  <a:pt x="208" y="21"/>
                </a:cubicBezTo>
                <a:cubicBezTo>
                  <a:pt x="208" y="26"/>
                  <a:pt x="208" y="26"/>
                  <a:pt x="202" y="31"/>
                </a:cubicBezTo>
              </a:path>
            </a:pathLst>
          </a:custGeom>
          <a:solidFill>
            <a:srgbClr val="FFFFFF">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7" name="picture 617"/>
          <p:cNvPicPr>
            <a:picLocks noChangeAspect="1"/>
          </p:cNvPicPr>
          <p:nvPr/>
        </p:nvPicPr>
        <p:blipFill>
          <a:blip r:embed="rId2"/>
          <a:stretch>
            <a:fillRect/>
          </a:stretch>
        </p:blipFill>
        <p:spPr>
          <a:xfrm rot="21600000">
            <a:off x="1214627" y="1379219"/>
            <a:ext cx="6952488" cy="2409444"/>
          </a:xfrm>
          <a:prstGeom prst="rect">
            <a:avLst/>
          </a:prstGeom>
        </p:spPr>
      </p:pic>
      <p:sp>
        <p:nvSpPr>
          <p:cNvPr id="618" name="textbox 618"/>
          <p:cNvSpPr/>
          <p:nvPr/>
        </p:nvSpPr>
        <p:spPr>
          <a:xfrm>
            <a:off x="1303604" y="3781060"/>
            <a:ext cx="4545329" cy="1724025"/>
          </a:xfrm>
          <a:prstGeom prst="rect">
            <a:avLst/>
          </a:prstGeom>
        </p:spPr>
        <p:txBody>
          <a:bodyPr vert="horz" wrap="square" lIns="0" tIns="0" rIns="0" bIns="0"/>
          <a:lstStyle/>
          <a:p>
            <a:pPr algn="l" rtl="0" eaLnBrk="0">
              <a:lnSpc>
                <a:spcPct val="88142"/>
              </a:lnSpc>
              <a:tabLst/>
            </a:pPr>
            <a:endParaRPr lang="Arial" altLang="Arial" sz="100" dirty="0"/>
          </a:p>
          <a:p>
            <a:pPr marL="12700" algn="l" rtl="0" eaLnBrk="0">
              <a:lnSpc>
                <a:spcPct val="115000"/>
              </a:lnSpc>
              <a:tabLst/>
            </a:pPr>
            <a:r>
              <a:rPr sz="2000" spc="50" dirty="0">
                <a:solidFill>
                  <a:srgbClr val="000000">
                    <a:alpha val="100000"/>
                  </a:srgbClr>
                </a:solidFill>
                <a:latin typeface="DengXian"/>
                <a:ea typeface="DengXian"/>
                <a:cs typeface="DengXian"/>
              </a:rPr>
              <a:t>将各指标</a:t>
            </a:r>
            <a:r>
              <a:rPr sz="2000" spc="0" dirty="0">
                <a:solidFill>
                  <a:srgbClr val="000000">
                    <a:alpha val="100000"/>
                  </a:srgbClr>
                </a:solidFill>
                <a:latin typeface="Cambria Math"/>
                <a:ea typeface="Cambria Math"/>
                <a:cs typeface="Cambria Math"/>
              </a:rPr>
              <a:t>X</a:t>
            </a:r>
            <a:r>
              <a:rPr sz="1400" spc="0" dirty="0">
                <a:solidFill>
                  <a:srgbClr val="000000">
                    <a:alpha val="100000"/>
                  </a:srgbClr>
                </a:solidFill>
                <a:latin typeface="Cambria Math"/>
                <a:ea typeface="Cambria Math"/>
                <a:cs typeface="Cambria Math"/>
              </a:rPr>
              <a:t>ij</a:t>
            </a:r>
            <a:r>
              <a:rPr sz="2000" spc="50" dirty="0">
                <a:solidFill>
                  <a:srgbClr val="000000">
                    <a:alpha val="100000"/>
                  </a:srgbClr>
                </a:solidFill>
                <a:latin typeface="DengXian"/>
                <a:ea typeface="DengXian"/>
                <a:cs typeface="DengXian"/>
              </a:rPr>
              <a:t>转化成标准化数据</a:t>
            </a:r>
            <a:r>
              <a:rPr sz="3000" spc="0" dirty="0" baseline="-8681">
                <a:solidFill>
                  <a:srgbClr val="000000">
                    <a:alpha val="100000"/>
                  </a:srgbClr>
                </a:solidFill>
                <a:latin typeface="Cambria Math"/>
                <a:ea typeface="Cambria Math"/>
                <a:cs typeface="Cambria Math"/>
              </a:rPr>
              <a:t>X</a:t>
            </a:r>
            <a:r>
              <a:rPr sz="2200" spc="0" dirty="0" baseline="-11838">
                <a:solidFill>
                  <a:srgbClr val="000000">
                    <a:alpha val="100000"/>
                  </a:srgbClr>
                </a:solidFill>
                <a:latin typeface="Cambria Math"/>
                <a:ea typeface="Cambria Math"/>
                <a:cs typeface="Cambria Math"/>
              </a:rPr>
              <a:t>ij</a:t>
            </a:r>
            <a:r>
              <a:rPr sz="2000" spc="50" dirty="0">
                <a:solidFill>
                  <a:srgbClr val="000000">
                    <a:alpha val="100000"/>
                  </a:srgbClr>
                </a:solidFill>
                <a:latin typeface="Cambria Math"/>
                <a:ea typeface="Cambria Math"/>
                <a:cs typeface="Cambria Math"/>
              </a:rPr>
              <a:t>,</a:t>
            </a:r>
            <a:r>
              <a:rPr sz="2000" spc="20" dirty="0" u="sng">
                <a:solidFill>
                  <a:srgbClr val="000000">
                    <a:alpha val="100000"/>
                  </a:srgbClr>
                </a:solidFill>
                <a:latin typeface="DengXian"/>
                <a:ea typeface="DengXian"/>
                <a:cs typeface="DengXian"/>
              </a:rPr>
              <a:t> </a:t>
            </a:r>
            <a:r>
              <a:rPr sz="2000" spc="0" dirty="0" u="sng">
                <a:solidFill>
                  <a:srgbClr val="000000">
                    <a:alpha val="100000"/>
                  </a:srgbClr>
                </a:solidFill>
                <a:latin typeface="DengXian"/>
                <a:ea typeface="DengXian"/>
                <a:cs typeface="DengXian"/>
              </a:rPr>
              <a:t>有</a:t>
            </a:r>
            <a:endParaRPr lang="DengXian" altLang="DengXian" sz="2000" dirty="0"/>
          </a:p>
          <a:p>
            <a:pPr algn="l" rtl="0" eaLnBrk="0">
              <a:lnSpc>
                <a:spcPct val="130000"/>
              </a:lnSpc>
              <a:tabLst/>
            </a:pPr>
            <a:endParaRPr lang="Arial" altLang="Arial" sz="1000" dirty="0"/>
          </a:p>
          <a:p>
            <a:pPr marL="2574019" algn="l" rtl="0" eaLnBrk="0">
              <a:lnSpc>
                <a:spcPct val="69000"/>
              </a:lnSpc>
              <a:spcBef>
                <a:spcPts val="543"/>
              </a:spcBef>
              <a:tabLst/>
            </a:pPr>
            <a:r>
              <a:rPr sz="1800" spc="0" dirty="0">
                <a:solidFill>
                  <a:srgbClr val="000000">
                    <a:alpha val="100000"/>
                  </a:srgbClr>
                </a:solidFill>
                <a:latin typeface="Cambria Math"/>
                <a:ea typeface="Cambria Math"/>
                <a:cs typeface="Cambria Math"/>
              </a:rPr>
              <a:t>X</a:t>
            </a:r>
            <a:r>
              <a:rPr sz="1300" spc="0" dirty="0">
                <a:solidFill>
                  <a:srgbClr val="000000">
                    <a:alpha val="100000"/>
                  </a:srgbClr>
                </a:solidFill>
                <a:latin typeface="Cambria Math"/>
                <a:ea typeface="Cambria Math"/>
                <a:cs typeface="Cambria Math"/>
              </a:rPr>
              <a:t>ij</a:t>
            </a:r>
            <a:r>
              <a:rPr sz="1800" spc="710" dirty="0">
                <a:solidFill>
                  <a:srgbClr val="000000">
                    <a:alpha val="100000"/>
                  </a:srgbClr>
                </a:solidFill>
                <a:latin typeface="Cambria Math"/>
                <a:ea typeface="Cambria Math"/>
                <a:cs typeface="Cambria Math"/>
              </a:rPr>
              <a:t>=</a:t>
            </a:r>
            <a:endParaRPr lang="Cambria Math" altLang="Cambria Math" sz="1800" dirty="0"/>
          </a:p>
          <a:p>
            <a:pPr algn="l" rtl="0" eaLnBrk="0">
              <a:lnSpc>
                <a:spcPct val="102000"/>
              </a:lnSpc>
              <a:tabLst/>
            </a:pPr>
            <a:endParaRPr lang="Arial" altLang="Arial" sz="1000" dirty="0"/>
          </a:p>
          <a:p>
            <a:pPr algn="l" rtl="0" eaLnBrk="0">
              <a:lnSpc>
                <a:spcPct val="103000"/>
              </a:lnSpc>
              <a:tabLst/>
            </a:pPr>
            <a:endParaRPr lang="Arial" altLang="Arial" sz="1000" dirty="0"/>
          </a:p>
          <a:p>
            <a:pPr algn="l" rtl="0" eaLnBrk="0">
              <a:lnSpc>
                <a:spcPct val="124000"/>
              </a:lnSpc>
              <a:tabLst/>
            </a:pPr>
            <a:endParaRPr lang="Arial" altLang="Arial" sz="400" dirty="0"/>
          </a:p>
          <a:p>
            <a:pPr marL="16774" algn="l" rtl="0" eaLnBrk="0">
              <a:lnSpc>
                <a:spcPts val="2695"/>
              </a:lnSpc>
              <a:spcBef>
                <a:spcPts val="1"/>
              </a:spcBef>
              <a:tabLst/>
            </a:pPr>
            <a:r>
              <a:rPr sz="3000" spc="20" dirty="0" baseline="-1757">
                <a:solidFill>
                  <a:srgbClr val="000000">
                    <a:alpha val="100000"/>
                  </a:srgbClr>
                </a:solidFill>
                <a:latin typeface="DengXian"/>
                <a:ea typeface="DengXian"/>
                <a:cs typeface="DengXian"/>
              </a:rPr>
              <a:t>其中，</a:t>
            </a:r>
            <a:r>
              <a:rPr sz="3000" spc="0" dirty="0" baseline="-10438">
                <a:solidFill>
                  <a:srgbClr val="000000">
                    <a:alpha val="100000"/>
                  </a:srgbClr>
                </a:solidFill>
                <a:latin typeface="Cambria Math"/>
                <a:ea typeface="Cambria Math"/>
                <a:cs typeface="Cambria Math"/>
              </a:rPr>
              <a:t>X</a:t>
            </a:r>
            <a:r>
              <a:rPr sz="2100" spc="0" dirty="0" baseline="-14912">
                <a:solidFill>
                  <a:srgbClr val="000000">
                    <a:alpha val="100000"/>
                  </a:srgbClr>
                </a:solidFill>
                <a:latin typeface="Cambria Math"/>
                <a:ea typeface="Cambria Math"/>
                <a:cs typeface="Cambria Math"/>
              </a:rPr>
              <a:t>ij</a:t>
            </a:r>
            <a:r>
              <a:rPr sz="1300" spc="20" dirty="0">
                <a:solidFill>
                  <a:srgbClr val="000000">
                    <a:alpha val="100000"/>
                  </a:srgbClr>
                </a:solidFill>
                <a:latin typeface="Cambria Math"/>
                <a:ea typeface="Cambria Math"/>
                <a:cs typeface="Cambria Math"/>
              </a:rPr>
              <a:t>  </a:t>
            </a:r>
            <a:r>
              <a:rPr sz="3000" spc="20" dirty="0" baseline="-1757">
                <a:solidFill>
                  <a:srgbClr val="000000">
                    <a:alpha val="100000"/>
                  </a:srgbClr>
                </a:solidFill>
                <a:latin typeface="Cambria Math"/>
                <a:ea typeface="Cambria Math"/>
                <a:cs typeface="Cambria Math"/>
              </a:rPr>
              <a:t>=</a:t>
            </a:r>
            <a:r>
              <a:rPr sz="1900" spc="20" dirty="0">
                <a:solidFill>
                  <a:srgbClr val="000000">
                    <a:alpha val="100000"/>
                  </a:srgbClr>
                </a:solidFill>
                <a:latin typeface="Cambria Math"/>
                <a:ea typeface="Cambria Math"/>
                <a:cs typeface="Cambria Math"/>
              </a:rPr>
              <a:t>                                                  </a:t>
            </a:r>
            <a:r>
              <a:rPr sz="1900" spc="0" dirty="0">
                <a:solidFill>
                  <a:srgbClr val="000000">
                    <a:alpha val="100000"/>
                  </a:srgbClr>
                </a:solidFill>
                <a:latin typeface="Cambria Math"/>
                <a:ea typeface="Cambria Math"/>
                <a:cs typeface="Cambria Math"/>
              </a:rPr>
              <a:t>   </a:t>
            </a:r>
            <a:r>
              <a:rPr sz="1800" spc="0" dirty="0" baseline="57840">
                <a:solidFill>
                  <a:srgbClr val="000000">
                    <a:alpha val="100000"/>
                  </a:srgbClr>
                </a:solidFill>
                <a:latin typeface="Cambria Math"/>
                <a:ea typeface="Cambria Math"/>
                <a:cs typeface="Cambria Math"/>
              </a:rPr>
              <a:t>ij</a:t>
            </a:r>
            <a:r>
              <a:rPr sz="1100" spc="0" dirty="0">
                <a:solidFill>
                  <a:srgbClr val="000000">
                    <a:alpha val="100000"/>
                  </a:srgbClr>
                </a:solidFill>
                <a:latin typeface="Cambria Math"/>
                <a:ea typeface="Cambria Math"/>
                <a:cs typeface="Cambria Math"/>
              </a:rPr>
              <a:t>      </a:t>
            </a:r>
            <a:r>
              <a:rPr sz="3000" spc="0" dirty="0" baseline="-1757">
                <a:solidFill>
                  <a:srgbClr val="000000">
                    <a:alpha val="100000"/>
                  </a:srgbClr>
                </a:solidFill>
                <a:latin typeface="DengXian"/>
                <a:ea typeface="DengXian"/>
                <a:cs typeface="DengXian"/>
              </a:rPr>
              <a:t>.</a:t>
            </a:r>
            <a:endParaRPr lang="DengXian" altLang="DengXian" sz="1950" dirty="0"/>
          </a:p>
        </p:txBody>
      </p:sp>
      <p:pic>
        <p:nvPicPr>
          <p:cNvPr id="619" name="picture 619"/>
          <p:cNvPicPr>
            <a:picLocks noChangeAspect="1"/>
          </p:cNvPicPr>
          <p:nvPr/>
        </p:nvPicPr>
        <p:blipFill>
          <a:blip r:embed="rId3"/>
          <a:stretch>
            <a:fillRect/>
          </a:stretch>
        </p:blipFill>
        <p:spPr>
          <a:xfrm rot="21600000">
            <a:off x="5362016" y="4989327"/>
            <a:ext cx="103123" cy="92622"/>
          </a:xfrm>
          <a:prstGeom prst="rect">
            <a:avLst/>
          </a:prstGeom>
        </p:spPr>
      </p:pic>
      <p:sp>
        <p:nvSpPr>
          <p:cNvPr id="620" name="textbox 620"/>
          <p:cNvSpPr/>
          <p:nvPr/>
        </p:nvSpPr>
        <p:spPr>
          <a:xfrm>
            <a:off x="5680252" y="4922953"/>
            <a:ext cx="105410" cy="150495"/>
          </a:xfrm>
          <a:prstGeom prst="rect">
            <a:avLst/>
          </a:prstGeom>
        </p:spPr>
        <p:txBody>
          <a:bodyPr vert="horz" wrap="square" lIns="0" tIns="0" rIns="0" bIns="0"/>
          <a:lstStyle/>
          <a:p>
            <a:pPr algn="l" rtl="0" eaLnBrk="0">
              <a:lnSpc>
                <a:spcPct val="78244"/>
              </a:lnSpc>
              <a:tabLst/>
            </a:pPr>
            <a:endParaRPr lang="Arial" altLang="Arial" sz="100" dirty="0"/>
          </a:p>
          <a:p>
            <a:pPr marL="12700" algn="l" rtl="0" eaLnBrk="0">
              <a:lnSpc>
                <a:spcPct val="75000"/>
              </a:lnSpc>
              <a:tabLst/>
            </a:pPr>
            <a:r>
              <a:rPr sz="1100" spc="10" dirty="0">
                <a:solidFill>
                  <a:srgbClr val="000000">
                    <a:alpha val="100000"/>
                  </a:srgbClr>
                </a:solidFill>
                <a:latin typeface="Cambria Math"/>
                <a:ea typeface="Cambria Math"/>
                <a:cs typeface="Cambria Math"/>
              </a:rPr>
              <a:t>2</a:t>
            </a:r>
            <a:endParaRPr lang="Cambria Math" altLang="Cambria Math" sz="1100" dirty="0"/>
          </a:p>
        </p:txBody>
      </p:sp>
      <p:sp>
        <p:nvSpPr>
          <p:cNvPr id="621" name="textbox 621"/>
          <p:cNvSpPr/>
          <p:nvPr/>
        </p:nvSpPr>
        <p:spPr>
          <a:xfrm>
            <a:off x="5680252" y="4922953"/>
            <a:ext cx="105410" cy="150495"/>
          </a:xfrm>
          <a:prstGeom prst="rect">
            <a:avLst/>
          </a:prstGeom>
        </p:spPr>
        <p:txBody>
          <a:bodyPr vert="horz" wrap="square" lIns="0" tIns="0" rIns="0" bIns="0"/>
          <a:lstStyle/>
          <a:p>
            <a:pPr algn="l" rtl="0" eaLnBrk="0">
              <a:lnSpc>
                <a:spcPct val="78244"/>
              </a:lnSpc>
              <a:tabLst/>
            </a:pPr>
            <a:endParaRPr lang="Arial" altLang="Arial" sz="100" dirty="0"/>
          </a:p>
          <a:p>
            <a:pPr marL="12700" algn="l" rtl="0" eaLnBrk="0">
              <a:lnSpc>
                <a:spcPct val="75000"/>
              </a:lnSpc>
              <a:tabLst/>
            </a:pPr>
            <a:r>
              <a:rPr sz="1100" spc="10" dirty="0">
                <a:solidFill>
                  <a:srgbClr val="000000">
                    <a:alpha val="100000"/>
                  </a:srgbClr>
                </a:solidFill>
                <a:latin typeface="Cambria Math"/>
                <a:ea typeface="Cambria Math"/>
                <a:cs typeface="Cambria Math"/>
              </a:rPr>
              <a:t>2</a:t>
            </a:r>
            <a:endParaRPr lang="Cambria Math" altLang="Cambria Math" sz="1100" dirty="0"/>
          </a:p>
        </p:txBody>
      </p:sp>
      <p:pic>
        <p:nvPicPr>
          <p:cNvPr id="622" name="picture 622"/>
          <p:cNvPicPr>
            <a:picLocks noChangeAspect="1"/>
          </p:cNvPicPr>
          <p:nvPr/>
        </p:nvPicPr>
        <p:blipFill>
          <a:blip r:embed="rId4"/>
          <a:stretch>
            <a:fillRect/>
          </a:stretch>
        </p:blipFill>
        <p:spPr>
          <a:xfrm rot="21600000">
            <a:off x="5130284" y="4664871"/>
            <a:ext cx="135001" cy="707061"/>
          </a:xfrm>
          <a:prstGeom prst="rect">
            <a:avLst/>
          </a:prstGeom>
        </p:spPr>
      </p:pic>
      <p:pic>
        <p:nvPicPr>
          <p:cNvPr id="623" name="picture 623"/>
          <p:cNvPicPr>
            <a:picLocks noChangeAspect="1"/>
          </p:cNvPicPr>
          <p:nvPr/>
        </p:nvPicPr>
        <p:blipFill>
          <a:blip r:embed="rId5"/>
          <a:stretch>
            <a:fillRect/>
          </a:stretch>
        </p:blipFill>
        <p:spPr>
          <a:xfrm rot="21600000">
            <a:off x="4966359" y="4955674"/>
            <a:ext cx="147669" cy="536631"/>
          </a:xfrm>
          <a:prstGeom prst="rect">
            <a:avLst/>
          </a:prstGeom>
        </p:spPr>
      </p:pic>
      <p:sp>
        <p:nvSpPr>
          <p:cNvPr id="624" name="textbox 624"/>
          <p:cNvSpPr/>
          <p:nvPr/>
        </p:nvSpPr>
        <p:spPr>
          <a:xfrm>
            <a:off x="4913604" y="5272377"/>
            <a:ext cx="128904" cy="15621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1029"/>
              </a:lnSpc>
              <a:tabLst/>
            </a:pPr>
            <a:r>
              <a:rPr sz="1400" spc="30" dirty="0">
                <a:solidFill>
                  <a:srgbClr val="000000">
                    <a:alpha val="100000"/>
                  </a:srgbClr>
                </a:solidFill>
                <a:latin typeface="Cambria Math"/>
                <a:ea typeface="Cambria Math"/>
                <a:cs typeface="Cambria Math"/>
              </a:rPr>
              <a:t>n</a:t>
            </a:r>
            <a:endParaRPr lang="Cambria Math" altLang="Cambria Math" sz="1400" dirty="0"/>
          </a:p>
        </p:txBody>
      </p:sp>
      <p:sp>
        <p:nvSpPr>
          <p:cNvPr id="625" name="textbox 625"/>
          <p:cNvSpPr/>
          <p:nvPr/>
        </p:nvSpPr>
        <p:spPr>
          <a:xfrm>
            <a:off x="4887036" y="4977249"/>
            <a:ext cx="128904" cy="11811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729"/>
              </a:lnSpc>
              <a:tabLst>
                <a:tab pos="115570" algn="l"/>
              </a:tabLst>
            </a:pPr>
            <a:r>
              <a:rPr sz="1000" spc="0" dirty="0">
                <a:solidFill>
                  <a:srgbClr val="000000">
                    <a:alpha val="100000"/>
                  </a:srgbClr>
                </a:solidFill>
                <a:latin typeface="Arial"/>
                <a:ea typeface="Arial"/>
                <a:cs typeface="Arial"/>
              </a:rPr>
              <a:t>	</a:t>
            </a:r>
            <a:endParaRPr lang="Arial" altLang="Arial" sz="1000" dirty="0"/>
          </a:p>
        </p:txBody>
      </p:sp>
      <p:pic>
        <p:nvPicPr>
          <p:cNvPr id="626" name="picture 626"/>
          <p:cNvPicPr>
            <a:picLocks noChangeAspect="1"/>
          </p:cNvPicPr>
          <p:nvPr/>
        </p:nvPicPr>
        <p:blipFill>
          <a:blip r:embed="rId6"/>
          <a:stretch>
            <a:fillRect/>
          </a:stretch>
        </p:blipFill>
        <p:spPr>
          <a:xfrm rot="21600000">
            <a:off x="4899736" y="4989949"/>
            <a:ext cx="103123" cy="92622"/>
          </a:xfrm>
          <a:prstGeom prst="rect">
            <a:avLst/>
          </a:prstGeom>
        </p:spPr>
      </p:pic>
      <p:sp>
        <p:nvSpPr>
          <p:cNvPr id="627" name="textbox 627"/>
          <p:cNvSpPr/>
          <p:nvPr/>
        </p:nvSpPr>
        <p:spPr>
          <a:xfrm>
            <a:off x="4811038" y="4632846"/>
            <a:ext cx="109854" cy="191135"/>
          </a:xfrm>
          <a:prstGeom prst="rect">
            <a:avLst/>
          </a:prstGeom>
        </p:spPr>
        <p:txBody>
          <a:bodyPr vert="horz" wrap="square" lIns="0" tIns="0" rIns="0" bIns="0"/>
          <a:lstStyle/>
          <a:p>
            <a:pPr algn="l" rtl="0" eaLnBrk="0">
              <a:lnSpc>
                <a:spcPct val="90127"/>
              </a:lnSpc>
              <a:tabLst/>
            </a:pPr>
            <a:endParaRPr lang="Arial" altLang="Arial" sz="100" dirty="0"/>
          </a:p>
          <a:p>
            <a:pPr marL="12700" algn="l" rtl="0" eaLnBrk="0">
              <a:lnSpc>
                <a:spcPct val="77000"/>
              </a:lnSpc>
              <a:tabLst/>
            </a:pPr>
            <a:r>
              <a:rPr sz="1400" spc="290" dirty="0">
                <a:solidFill>
                  <a:srgbClr val="000000">
                    <a:alpha val="100000"/>
                  </a:srgbClr>
                </a:solidFill>
                <a:latin typeface="Cambria Math"/>
                <a:ea typeface="Cambria Math"/>
                <a:cs typeface="Cambria Math"/>
              </a:rPr>
              <a:t>j</a:t>
            </a:r>
            <a:endParaRPr lang="Cambria Math" altLang="Cambria Math" sz="1400" dirty="0"/>
          </a:p>
        </p:txBody>
      </p:sp>
      <p:pic>
        <p:nvPicPr>
          <p:cNvPr id="628" name="picture 628"/>
          <p:cNvPicPr>
            <a:picLocks noChangeAspect="1"/>
          </p:cNvPicPr>
          <p:nvPr/>
        </p:nvPicPr>
        <p:blipFill>
          <a:blip r:embed="rId7"/>
          <a:stretch>
            <a:fillRect/>
          </a:stretch>
        </p:blipFill>
        <p:spPr>
          <a:xfrm rot="21600000">
            <a:off x="3182739" y="4601253"/>
            <a:ext cx="1626000" cy="737746"/>
          </a:xfrm>
          <a:prstGeom prst="rect">
            <a:avLst/>
          </a:prstGeom>
        </p:spPr>
      </p:pic>
      <p:pic>
        <p:nvPicPr>
          <p:cNvPr id="629" name="picture 629"/>
          <p:cNvPicPr>
            <a:picLocks noChangeAspect="1"/>
          </p:cNvPicPr>
          <p:nvPr/>
        </p:nvPicPr>
        <p:blipFill>
          <a:blip r:embed="rId8"/>
          <a:stretch>
            <a:fillRect/>
          </a:stretch>
        </p:blipFill>
        <p:spPr>
          <a:xfrm rot="21600000">
            <a:off x="2972713" y="5042741"/>
            <a:ext cx="193770" cy="297519"/>
          </a:xfrm>
          <a:prstGeom prst="rect">
            <a:avLst/>
          </a:prstGeom>
        </p:spPr>
      </p:pic>
      <p:pic>
        <p:nvPicPr>
          <p:cNvPr id="630" name="picture 630"/>
          <p:cNvPicPr>
            <a:picLocks noChangeAspect="1"/>
          </p:cNvPicPr>
          <p:nvPr/>
        </p:nvPicPr>
        <p:blipFill>
          <a:blip r:embed="rId9"/>
          <a:stretch>
            <a:fillRect/>
          </a:stretch>
        </p:blipFill>
        <p:spPr>
          <a:xfrm rot="21600000">
            <a:off x="2642843" y="4978379"/>
            <a:ext cx="105517" cy="394815"/>
          </a:xfrm>
          <a:prstGeom prst="rect">
            <a:avLst/>
          </a:prstGeom>
        </p:spPr>
      </p:pic>
      <p:pic>
        <p:nvPicPr>
          <p:cNvPr id="631" name="picture 631"/>
          <p:cNvPicPr>
            <a:picLocks noChangeAspect="1"/>
          </p:cNvPicPr>
          <p:nvPr/>
        </p:nvPicPr>
        <p:blipFill>
          <a:blip r:embed="rId10"/>
          <a:stretch>
            <a:fillRect/>
          </a:stretch>
        </p:blipFill>
        <p:spPr>
          <a:xfrm rot="21600000">
            <a:off x="0" y="5804458"/>
            <a:ext cx="1919884" cy="1053541"/>
          </a:xfrm>
          <a:prstGeom prst="rect">
            <a:avLst/>
          </a:prstGeom>
        </p:spPr>
      </p:pic>
      <p:sp>
        <p:nvSpPr>
          <p:cNvPr id="632" name="textbox 632"/>
          <p:cNvSpPr/>
          <p:nvPr/>
        </p:nvSpPr>
        <p:spPr>
          <a:xfrm>
            <a:off x="1314500" y="622312"/>
            <a:ext cx="2380614" cy="772794"/>
          </a:xfrm>
          <a:prstGeom prst="rect">
            <a:avLst/>
          </a:prstGeom>
        </p:spPr>
        <p:txBody>
          <a:bodyPr vert="horz" wrap="square" lIns="0" tIns="0" rIns="0" bIns="0"/>
          <a:lstStyle/>
          <a:p>
            <a:pPr algn="l" rtl="0" eaLnBrk="0">
              <a:lnSpc>
                <a:spcPct val="83341"/>
              </a:lnSpc>
              <a:tabLst/>
            </a:pPr>
            <a:endParaRPr lang="Arial" altLang="Arial" sz="100" dirty="0"/>
          </a:p>
          <a:p>
            <a:pPr marL="102730" algn="l" rtl="0" eaLnBrk="0">
              <a:lnSpc>
                <a:spcPts val="2055"/>
              </a:lnSpc>
              <a:tabLst/>
            </a:pPr>
            <a:r>
              <a:rPr sz="1700" spc="0" dirty="0">
                <a:solidFill>
                  <a:srgbClr val="000000">
                    <a:alpha val="100000"/>
                  </a:srgbClr>
                </a:solidFill>
                <a:latin typeface="Arial"/>
                <a:ea typeface="Arial"/>
                <a:cs typeface="Arial"/>
              </a:rPr>
              <a:t>PCA</a:t>
            </a:r>
            <a:r>
              <a:rPr sz="1700" spc="120" dirty="0">
                <a:solidFill>
                  <a:srgbClr val="000000">
                    <a:alpha val="100000"/>
                  </a:srgbClr>
                </a:solidFill>
                <a:latin typeface="SimHei"/>
                <a:ea typeface="SimHei"/>
                <a:cs typeface="SimHei"/>
              </a:rPr>
              <a:t>实例第一</a:t>
            </a:r>
            <a:r>
              <a:rPr sz="1700" spc="110" dirty="0">
                <a:solidFill>
                  <a:srgbClr val="000000">
                    <a:alpha val="100000"/>
                  </a:srgbClr>
                </a:solidFill>
                <a:latin typeface="SimHei"/>
                <a:ea typeface="SimHei"/>
                <a:cs typeface="SimHei"/>
              </a:rPr>
              <a:t>步</a:t>
            </a:r>
            <a:endParaRPr lang="SimHei" altLang="SimHei" sz="1700" dirty="0"/>
          </a:p>
          <a:p>
            <a:pPr algn="l" rtl="0" eaLnBrk="0">
              <a:lnSpc>
                <a:spcPct val="110000"/>
              </a:lnSpc>
              <a:tabLst/>
            </a:pPr>
            <a:endParaRPr lang="Arial" altLang="Arial" sz="800" dirty="0"/>
          </a:p>
          <a:p>
            <a:pPr algn="l" rtl="0" eaLnBrk="0">
              <a:lnSpc>
                <a:spcPct val="7248"/>
              </a:lnSpc>
              <a:tabLst/>
            </a:pPr>
            <a:endParaRPr lang="Arial" altLang="Arial" sz="100" dirty="0"/>
          </a:p>
          <a:p>
            <a:pPr marL="12700" algn="l" rtl="0" eaLnBrk="0">
              <a:lnSpc>
                <a:spcPct val="100000"/>
              </a:lnSpc>
              <a:tabLst/>
            </a:pPr>
            <a:r>
              <a:rPr sz="2300" b="1" spc="70" dirty="0">
                <a:solidFill>
                  <a:srgbClr val="000000">
                    <a:alpha val="100000"/>
                  </a:srgbClr>
                </a:solidFill>
                <a:latin typeface="DengXian"/>
                <a:ea typeface="DengXian"/>
                <a:cs typeface="DengXian"/>
              </a:rPr>
              <a:t>1.数据标准化处</a:t>
            </a:r>
            <a:r>
              <a:rPr sz="2300" b="1" spc="50" dirty="0">
                <a:solidFill>
                  <a:srgbClr val="000000">
                    <a:alpha val="100000"/>
                  </a:srgbClr>
                </a:solidFill>
                <a:latin typeface="DengXian"/>
                <a:ea typeface="DengXian"/>
                <a:cs typeface="DengXian"/>
              </a:rPr>
              <a:t>理</a:t>
            </a:r>
            <a:endParaRPr lang="DengXian" altLang="DengXian" sz="2300" dirty="0"/>
          </a:p>
        </p:txBody>
      </p:sp>
      <p:sp>
        <p:nvSpPr>
          <p:cNvPr id="633" name="textbox 633"/>
          <p:cNvSpPr/>
          <p:nvPr/>
        </p:nvSpPr>
        <p:spPr>
          <a:xfrm>
            <a:off x="3889425" y="3733971"/>
            <a:ext cx="1412875" cy="819150"/>
          </a:xfrm>
          <a:prstGeom prst="rect">
            <a:avLst/>
          </a:prstGeom>
        </p:spPr>
        <p:txBody>
          <a:bodyPr vert="horz" wrap="square" lIns="0" tIns="0" rIns="0" bIns="0"/>
          <a:lstStyle/>
          <a:p>
            <a:pPr algn="l" rtl="0" eaLnBrk="0">
              <a:lnSpc>
                <a:spcPct val="87170"/>
              </a:lnSpc>
              <a:tabLst/>
            </a:pPr>
            <a:endParaRPr lang="Arial" altLang="Arial" sz="100" dirty="0"/>
          </a:p>
          <a:p>
            <a:pPr marL="251955" algn="l" rtl="0" eaLnBrk="0">
              <a:lnSpc>
                <a:spcPct val="256000"/>
              </a:lnSpc>
              <a:tabLst>
                <a:tab pos="516890" algn="l"/>
              </a:tabLst>
            </a:pPr>
            <a:r>
              <a:rPr sz="2000" spc="0" dirty="0">
                <a:solidFill>
                  <a:srgbClr val="000000">
                    <a:alpha val="100000"/>
                  </a:srgbClr>
                </a:solidFill>
                <a:latin typeface="Cambria Math"/>
                <a:ea typeface="Cambria Math"/>
                <a:cs typeface="Cambria Math"/>
              </a:rPr>
              <a:t>	</a:t>
            </a:r>
            <a:r>
              <a:rPr sz="2000" spc="0" dirty="0" u="sng">
                <a:solidFill>
                  <a:srgbClr val="000000">
                    <a:alpha val="100000"/>
                  </a:srgbClr>
                </a:solidFill>
                <a:latin typeface="Cambria Math"/>
                <a:ea typeface="Cambria Math"/>
                <a:cs typeface="Cambria Math"/>
              </a:rPr>
              <a:t>X</a:t>
            </a:r>
            <a:r>
              <a:rPr sz="1400" spc="0" dirty="0" u="sng">
                <a:solidFill>
                  <a:srgbClr val="000000">
                    <a:alpha val="100000"/>
                  </a:srgbClr>
                </a:solidFill>
                <a:latin typeface="Cambria Math"/>
                <a:ea typeface="Cambria Math"/>
                <a:cs typeface="Cambria Math"/>
              </a:rPr>
              <a:t>ij</a:t>
            </a:r>
            <a:r>
              <a:rPr sz="1400" spc="170" dirty="0" u="sng">
                <a:solidFill>
                  <a:srgbClr val="000000">
                    <a:alpha val="100000"/>
                  </a:srgbClr>
                </a:solidFill>
                <a:latin typeface="Cambria Math"/>
                <a:ea typeface="Cambria Math"/>
                <a:cs typeface="Cambria Math"/>
              </a:rPr>
              <a:t>  </a:t>
            </a:r>
            <a:r>
              <a:rPr sz="3000" spc="170" dirty="0" u="sng" baseline="8681">
                <a:solidFill>
                  <a:srgbClr val="000000">
                    <a:alpha val="100000"/>
                  </a:srgbClr>
                </a:solidFill>
                <a:latin typeface="Cambria Math"/>
                <a:ea typeface="Cambria Math"/>
                <a:cs typeface="Cambria Math"/>
              </a:rPr>
              <a:t>−</a:t>
            </a:r>
            <a:r>
              <a:rPr sz="1900" spc="140" dirty="0" u="sng">
                <a:solidFill>
                  <a:srgbClr val="000000">
                    <a:alpha val="100000"/>
                  </a:srgbClr>
                </a:solidFill>
                <a:latin typeface="Cambria Math"/>
                <a:ea typeface="Cambria Math"/>
                <a:cs typeface="Cambria Math"/>
              </a:rPr>
              <a:t> </a:t>
            </a:r>
            <a:r>
              <a:rPr sz="2000" spc="0" dirty="0" u="sng">
                <a:solidFill>
                  <a:srgbClr val="000000">
                    <a:alpha val="100000"/>
                  </a:srgbClr>
                </a:solidFill>
                <a:latin typeface="Cambria Math"/>
                <a:ea typeface="Cambria Math"/>
                <a:cs typeface="Cambria Math"/>
              </a:rPr>
              <a:t>X</a:t>
            </a:r>
            <a:r>
              <a:rPr sz="1400" spc="0" dirty="0" u="sng">
                <a:solidFill>
                  <a:srgbClr val="000000">
                    <a:alpha val="100000"/>
                  </a:srgbClr>
                </a:solidFill>
                <a:latin typeface="Cambria Math"/>
                <a:ea typeface="Cambria Math"/>
                <a:cs typeface="Cambria Math"/>
              </a:rPr>
              <a:t>ij</a:t>
            </a:r>
            <a:endParaRPr lang="Cambria Math" altLang="Cambria Math" sz="1400" dirty="0"/>
          </a:p>
        </p:txBody>
      </p:sp>
      <p:sp>
        <p:nvSpPr>
          <p:cNvPr id="634" name="path"/>
          <p:cNvSpPr/>
          <p:nvPr/>
        </p:nvSpPr>
        <p:spPr>
          <a:xfrm>
            <a:off x="3902125" y="4358373"/>
            <a:ext cx="239255" cy="35419"/>
          </a:xfrm>
          <a:custGeom>
            <a:avLst/>
            <a:gdLst/>
            <a:ahLst/>
            <a:cxnLst/>
            <a:rect l="0" t="0" r="0" b="0"/>
            <a:pathLst>
              <a:path w="376" h="55">
                <a:moveTo>
                  <a:pt x="283" y="30"/>
                </a:moveTo>
                <a:cubicBezTo>
                  <a:pt x="292" y="30"/>
                  <a:pt x="300" y="30"/>
                  <a:pt x="307" y="29"/>
                </a:cubicBezTo>
                <a:cubicBezTo>
                  <a:pt x="314" y="28"/>
                  <a:pt x="320" y="26"/>
                  <a:pt x="327" y="24"/>
                </a:cubicBezTo>
                <a:cubicBezTo>
                  <a:pt x="333" y="21"/>
                  <a:pt x="339" y="18"/>
                  <a:pt x="346" y="14"/>
                </a:cubicBezTo>
                <a:cubicBezTo>
                  <a:pt x="352" y="10"/>
                  <a:pt x="359" y="6"/>
                  <a:pt x="366" y="0"/>
                </a:cubicBezTo>
                <a:lnTo>
                  <a:pt x="376" y="11"/>
                </a:lnTo>
                <a:cubicBezTo>
                  <a:pt x="367" y="19"/>
                  <a:pt x="357" y="26"/>
                  <a:pt x="349" y="32"/>
                </a:cubicBezTo>
                <a:cubicBezTo>
                  <a:pt x="340" y="37"/>
                  <a:pt x="331" y="42"/>
                  <a:pt x="322" y="45"/>
                </a:cubicBezTo>
                <a:cubicBezTo>
                  <a:pt x="314" y="49"/>
                  <a:pt x="305" y="52"/>
                  <a:pt x="295" y="53"/>
                </a:cubicBezTo>
                <a:cubicBezTo>
                  <a:pt x="286" y="55"/>
                  <a:pt x="277" y="55"/>
                  <a:pt x="267" y="55"/>
                </a:cubicBezTo>
                <a:cubicBezTo>
                  <a:pt x="259" y="55"/>
                  <a:pt x="252" y="55"/>
                  <a:pt x="245" y="54"/>
                </a:cubicBezTo>
                <a:cubicBezTo>
                  <a:pt x="238" y="53"/>
                  <a:pt x="231" y="52"/>
                  <a:pt x="224" y="51"/>
                </a:cubicBezTo>
                <a:cubicBezTo>
                  <a:pt x="217" y="50"/>
                  <a:pt x="210" y="48"/>
                  <a:pt x="202" y="46"/>
                </a:cubicBezTo>
                <a:cubicBezTo>
                  <a:pt x="194" y="44"/>
                  <a:pt x="185" y="41"/>
                  <a:pt x="176" y="38"/>
                </a:cubicBezTo>
                <a:cubicBezTo>
                  <a:pt x="167" y="36"/>
                  <a:pt x="159" y="34"/>
                  <a:pt x="152" y="32"/>
                </a:cubicBezTo>
                <a:cubicBezTo>
                  <a:pt x="145" y="30"/>
                  <a:pt x="138" y="29"/>
                  <a:pt x="131" y="28"/>
                </a:cubicBezTo>
                <a:cubicBezTo>
                  <a:pt x="125" y="26"/>
                  <a:pt x="118" y="26"/>
                  <a:pt x="113" y="25"/>
                </a:cubicBezTo>
                <a:cubicBezTo>
                  <a:pt x="107" y="25"/>
                  <a:pt x="101" y="24"/>
                  <a:pt x="95" y="24"/>
                </a:cubicBezTo>
                <a:cubicBezTo>
                  <a:pt x="88" y="24"/>
                  <a:pt x="80" y="25"/>
                  <a:pt x="74" y="25"/>
                </a:cubicBezTo>
                <a:cubicBezTo>
                  <a:pt x="67" y="26"/>
                  <a:pt x="61" y="27"/>
                  <a:pt x="54" y="29"/>
                </a:cubicBezTo>
                <a:cubicBezTo>
                  <a:pt x="48" y="32"/>
                  <a:pt x="41" y="35"/>
                  <a:pt x="34" y="39"/>
                </a:cubicBezTo>
                <a:cubicBezTo>
                  <a:pt x="27" y="42"/>
                  <a:pt x="19" y="48"/>
                  <a:pt x="11" y="54"/>
                </a:cubicBezTo>
                <a:lnTo>
                  <a:pt x="0" y="43"/>
                </a:lnTo>
                <a:cubicBezTo>
                  <a:pt x="7" y="36"/>
                  <a:pt x="15" y="30"/>
                  <a:pt x="23" y="24"/>
                </a:cubicBezTo>
                <a:cubicBezTo>
                  <a:pt x="31" y="19"/>
                  <a:pt x="39" y="14"/>
                  <a:pt x="48" y="10"/>
                </a:cubicBezTo>
                <a:cubicBezTo>
                  <a:pt x="57" y="7"/>
                  <a:pt x="66" y="4"/>
                  <a:pt x="76" y="2"/>
                </a:cubicBezTo>
                <a:cubicBezTo>
                  <a:pt x="86" y="0"/>
                  <a:pt x="97" y="0"/>
                  <a:pt x="109" y="0"/>
                </a:cubicBezTo>
                <a:cubicBezTo>
                  <a:pt x="117" y="0"/>
                  <a:pt x="124" y="0"/>
                  <a:pt x="130" y="0"/>
                </a:cubicBezTo>
                <a:cubicBezTo>
                  <a:pt x="137" y="1"/>
                  <a:pt x="144" y="2"/>
                  <a:pt x="151" y="4"/>
                </a:cubicBezTo>
                <a:cubicBezTo>
                  <a:pt x="158" y="5"/>
                  <a:pt x="165" y="7"/>
                  <a:pt x="173" y="9"/>
                </a:cubicBezTo>
                <a:cubicBezTo>
                  <a:pt x="181" y="11"/>
                  <a:pt x="190" y="14"/>
                  <a:pt x="201" y="17"/>
                </a:cubicBezTo>
                <a:cubicBezTo>
                  <a:pt x="211" y="19"/>
                  <a:pt x="220" y="22"/>
                  <a:pt x="227" y="24"/>
                </a:cubicBezTo>
                <a:cubicBezTo>
                  <a:pt x="235" y="25"/>
                  <a:pt x="242" y="27"/>
                  <a:pt x="248" y="28"/>
                </a:cubicBezTo>
                <a:cubicBezTo>
                  <a:pt x="254" y="29"/>
                  <a:pt x="260" y="29"/>
                  <a:pt x="266" y="30"/>
                </a:cubicBezTo>
                <a:cubicBezTo>
                  <a:pt x="271" y="30"/>
                  <a:pt x="277" y="30"/>
                  <a:pt x="283" y="30"/>
                </a:cubicBezTo>
              </a:path>
            </a:pathLst>
          </a:custGeom>
          <a:solidFill>
            <a:srgbClr val="000000">
              <a:alpha val="100000"/>
            </a:srgbClr>
          </a:solidFill>
          <a:ln cap="flat">
            <a:miter lim="0"/>
            <a:noFill/>
            <a:prstDash val="solid"/>
          </a:ln>
        </p:spPr>
        <p:txBody>
          <a:bodyPr rtlCol="0"/>
          <a:lstStyle/>
          <a:p>
            <a:pPr algn="ctr"/>
            <a:endParaRPr lang="zh-CN" altLang="en-US"/>
          </a:p>
        </p:txBody>
      </p:sp>
      <p:pic>
        <p:nvPicPr>
          <p:cNvPr id="635" name="picture 635"/>
          <p:cNvPicPr>
            <a:picLocks noChangeAspect="1"/>
          </p:cNvPicPr>
          <p:nvPr/>
        </p:nvPicPr>
        <p:blipFill>
          <a:blip r:embed="rId11"/>
          <a:stretch>
            <a:fillRect/>
          </a:stretch>
        </p:blipFill>
        <p:spPr>
          <a:xfrm rot="21600000">
            <a:off x="11027664" y="158495"/>
            <a:ext cx="1042416" cy="944880"/>
          </a:xfrm>
          <a:prstGeom prst="rect">
            <a:avLst/>
          </a:prstGeom>
        </p:spPr>
      </p:pic>
      <p:sp>
        <p:nvSpPr>
          <p:cNvPr id="636" name="textbox 63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637" name="picture 637"/>
          <p:cNvPicPr>
            <a:picLocks noChangeAspect="1"/>
          </p:cNvPicPr>
          <p:nvPr/>
        </p:nvPicPr>
        <p:blipFill>
          <a:blip r:embed="rId12"/>
          <a:stretch>
            <a:fillRect/>
          </a:stretch>
        </p:blipFill>
        <p:spPr>
          <a:xfrm rot="21600000">
            <a:off x="530352" y="408431"/>
            <a:ext cx="774191" cy="690372"/>
          </a:xfrm>
          <a:prstGeom prst="rect">
            <a:avLst/>
          </a:prstGeom>
        </p:spPr>
      </p:pic>
      <p:sp>
        <p:nvSpPr>
          <p:cNvPr id="638" name="path"/>
          <p:cNvSpPr/>
          <p:nvPr/>
        </p:nvSpPr>
        <p:spPr>
          <a:xfrm>
            <a:off x="2067864" y="5088928"/>
            <a:ext cx="295910" cy="12700"/>
          </a:xfrm>
          <a:custGeom>
            <a:avLst/>
            <a:gdLst/>
            <a:ahLst/>
            <a:cxnLst/>
            <a:rect l="0" t="0" r="0" b="0"/>
            <a:pathLst>
              <a:path w="466" h="20">
                <a:moveTo>
                  <a:pt x="172" y="20"/>
                </a:moveTo>
                <a:lnTo>
                  <a:pt x="0" y="20"/>
                </a:lnTo>
                <a:lnTo>
                  <a:pt x="0" y="0"/>
                </a:lnTo>
                <a:lnTo>
                  <a:pt x="466" y="0"/>
                </a:lnTo>
                <a:lnTo>
                  <a:pt x="466" y="20"/>
                </a:lnTo>
                <a:lnTo>
                  <a:pt x="172" y="20"/>
                </a:lnTo>
              </a:path>
            </a:pathLst>
          </a:custGeom>
          <a:solidFill>
            <a:srgbClr val="000000">
              <a:alpha val="100000"/>
            </a:srgbClr>
          </a:solidFill>
          <a:ln cap="flat">
            <a:miter lim="0"/>
            <a:noFill/>
            <a:prstDash val="solid"/>
          </a:ln>
        </p:spPr>
        <p:txBody>
          <a:bodyPr rtlCol="0"/>
          <a:lstStyle/>
          <a:p>
            <a:pPr algn="ctr"/>
            <a:endParaRPr lang="zh-CN" altLang="en-US"/>
          </a:p>
        </p:txBody>
      </p:sp>
      <p:sp>
        <p:nvSpPr>
          <p:cNvPr id="639" name="path"/>
          <p:cNvSpPr/>
          <p:nvPr/>
        </p:nvSpPr>
        <p:spPr>
          <a:xfrm>
            <a:off x="5359069" y="4956225"/>
            <a:ext cx="247001" cy="9525"/>
          </a:xfrm>
          <a:custGeom>
            <a:avLst/>
            <a:gdLst/>
            <a:ahLst/>
            <a:cxnLst/>
            <a:rect l="0" t="0" r="0" b="0"/>
            <a:pathLst>
              <a:path w="388" h="15">
                <a:moveTo>
                  <a:pt x="124" y="15"/>
                </a:moveTo>
                <a:lnTo>
                  <a:pt x="0" y="15"/>
                </a:lnTo>
                <a:lnTo>
                  <a:pt x="0" y="0"/>
                </a:lnTo>
                <a:lnTo>
                  <a:pt x="388" y="0"/>
                </a:lnTo>
                <a:lnTo>
                  <a:pt x="388" y="15"/>
                </a:lnTo>
                <a:lnTo>
                  <a:pt x="124" y="15"/>
                </a:lnTo>
              </a:path>
            </a:pathLst>
          </a:custGeom>
          <a:solidFill>
            <a:srgbClr val="000000">
              <a:alpha val="100000"/>
            </a:srgbClr>
          </a:solidFill>
          <a:ln cap="flat">
            <a:miter lim="0"/>
            <a:noFill/>
            <a:prstDash val="solid"/>
          </a:ln>
        </p:spPr>
        <p:txBody>
          <a:bodyPr rtlCol="0"/>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 name="table 53"/>
          <p:cNvGraphicFramePr>
            <a:graphicFrameLocks noGrp="1"/>
          </p:cNvGraphicFramePr>
          <p:nvPr/>
        </p:nvGraphicFramePr>
        <p:xfrm>
          <a:off x="1122832" y="1345755"/>
          <a:ext cx="4271009" cy="4225925"/>
        </p:xfrm>
        <a:graphic>
          <a:graphicData uri="http://schemas.openxmlformats.org/drawingml/2006/table">
            <a:tbl>
              <a:tblPr/>
              <a:tblGrid>
                <a:gridCol w="1425575"/>
                <a:gridCol w="1419860"/>
                <a:gridCol w="1425575"/>
              </a:tblGrid>
              <a:tr h="848360">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77000"/>
                        </a:lnSpc>
                        <a:tabLst/>
                      </a:pPr>
                      <a:endParaRPr lang="Arial" altLang="Arial" sz="1000" dirty="0"/>
                    </a:p>
                    <a:p>
                      <a:pPr marL="420979" algn="l" rtl="0" eaLnBrk="0">
                        <a:lnSpc>
                          <a:spcPct val="89000"/>
                        </a:lnSpc>
                        <a:spcBef>
                          <a:spcPts val="6"/>
                        </a:spcBef>
                        <a:tabLst/>
                      </a:pPr>
                      <a:r>
                        <a:rPr sz="2300" b="1" spc="40" dirty="0">
                          <a:solidFill>
                            <a:srgbClr val="FFFFFF">
                              <a:alpha val="100000"/>
                            </a:srgbClr>
                          </a:solidFill>
                          <a:latin typeface="DengXian"/>
                          <a:ea typeface="DengXian"/>
                          <a:cs typeface="DengXian"/>
                        </a:rPr>
                        <a:t>英</a:t>
                      </a:r>
                      <a:r>
                        <a:rPr sz="2300" b="1" spc="30" dirty="0">
                          <a:solidFill>
                            <a:srgbClr val="FFFFFF">
                              <a:alpha val="100000"/>
                            </a:srgbClr>
                          </a:solidFill>
                          <a:latin typeface="DengXian"/>
                          <a:ea typeface="DengXian"/>
                          <a:cs typeface="DengXian"/>
                        </a:rPr>
                        <a:t>语</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75000"/>
                        </a:lnSpc>
                        <a:tabLst/>
                      </a:pPr>
                      <a:endParaRPr lang="Arial" altLang="Arial" sz="1000" dirty="0"/>
                    </a:p>
                    <a:p>
                      <a:pPr marL="417906" algn="l" rtl="0" eaLnBrk="0">
                        <a:lnSpc>
                          <a:spcPct val="90000"/>
                        </a:lnSpc>
                        <a:spcBef>
                          <a:spcPts val="2"/>
                        </a:spcBef>
                        <a:tabLst/>
                      </a:pPr>
                      <a:r>
                        <a:rPr sz="2300" b="1" spc="50" dirty="0">
                          <a:solidFill>
                            <a:srgbClr val="FFFFFF">
                              <a:alpha val="100000"/>
                            </a:srgbClr>
                          </a:solidFill>
                          <a:latin typeface="DengXian"/>
                          <a:ea typeface="DengXian"/>
                          <a:cs typeface="DengXian"/>
                        </a:rPr>
                        <a:t>数</a:t>
                      </a:r>
                      <a:r>
                        <a:rPr sz="2300" b="1" spc="40" dirty="0">
                          <a:solidFill>
                            <a:srgbClr val="FFFFFF">
                              <a:alpha val="100000"/>
                            </a:srgbClr>
                          </a:solidFill>
                          <a:latin typeface="DengXian"/>
                          <a:ea typeface="DengXian"/>
                          <a:cs typeface="DengXian"/>
                        </a:rPr>
                        <a:t>学</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r>
              <a:tr h="843280">
                <a:tc>
                  <a:txBody>
                    <a:bodyPr/>
                    <a:lstStyle/>
                    <a:p>
                      <a:pPr algn="l" rtl="0" eaLnBrk="0">
                        <a:lnSpc>
                          <a:spcPct val="180000"/>
                        </a:lnSpc>
                        <a:tabLst/>
                      </a:pPr>
                      <a:endParaRPr lang="Arial" altLang="Arial" sz="1000" dirty="0"/>
                    </a:p>
                    <a:p>
                      <a:pPr algn="l" rtl="0" eaLnBrk="0">
                        <a:lnSpc>
                          <a:spcPct val="6755"/>
                        </a:lnSpc>
                        <a:tabLst/>
                      </a:pPr>
                      <a:endParaRPr lang="Arial" altLang="Arial" sz="100" dirty="0"/>
                    </a:p>
                    <a:p>
                      <a:pPr marL="608050" algn="l" rtl="0" eaLnBrk="0">
                        <a:lnSpc>
                          <a:spcPct val="86000"/>
                        </a:lnSpc>
                        <a:tabLst/>
                      </a:pPr>
                      <a:r>
                        <a:rPr sz="2300" spc="0" dirty="0">
                          <a:solidFill>
                            <a:srgbClr val="000000">
                              <a:alpha val="100000"/>
                            </a:srgbClr>
                          </a:solidFill>
                          <a:latin typeface="DengXian"/>
                          <a:ea typeface="DengXian"/>
                          <a:cs typeface="DengXian"/>
                        </a:rPr>
                        <a:t>甲</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98000"/>
                        </a:lnSpc>
                        <a:tabLst/>
                      </a:pPr>
                      <a:endParaRPr lang="Arial" altLang="Arial" sz="1000" dirty="0"/>
                    </a:p>
                    <a:p>
                      <a:pPr marL="566648" algn="l" rtl="0" eaLnBrk="0">
                        <a:lnSpc>
                          <a:spcPct val="78000"/>
                        </a:lnSpc>
                        <a:spcBef>
                          <a:spcPts val="6"/>
                        </a:spcBef>
                        <a:tabLst/>
                      </a:pPr>
                      <a:r>
                        <a:rPr sz="2300" spc="-20" dirty="0">
                          <a:solidFill>
                            <a:srgbClr val="000000">
                              <a:alpha val="100000"/>
                            </a:srgbClr>
                          </a:solidFill>
                          <a:latin typeface="DengXian"/>
                          <a:ea typeface="DengXian"/>
                          <a:cs typeface="DengXian"/>
                        </a:rPr>
                        <a:t>60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98000"/>
                        </a:lnSpc>
                        <a:tabLst/>
                      </a:pPr>
                      <a:endParaRPr lang="Arial" altLang="Arial" sz="1000" dirty="0"/>
                    </a:p>
                    <a:p>
                      <a:pPr marL="491794" algn="l" rtl="0" eaLnBrk="0">
                        <a:lnSpc>
                          <a:spcPct val="78000"/>
                        </a:lnSpc>
                        <a:spcBef>
                          <a:spcPts val="6"/>
                        </a:spcBef>
                        <a:tabLst/>
                      </a:pPr>
                      <a:r>
                        <a:rPr sz="2300" spc="-10" dirty="0">
                          <a:solidFill>
                            <a:srgbClr val="000000">
                              <a:alpha val="100000"/>
                            </a:srgbClr>
                          </a:solidFill>
                          <a:latin typeface="DengXian"/>
                          <a:ea typeface="DengXian"/>
                          <a:cs typeface="DengXian"/>
                        </a:rPr>
                        <a:t>100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842645">
                <a:tc>
                  <a:txBody>
                    <a:bodyPr/>
                    <a:lstStyle/>
                    <a:p>
                      <a:pPr algn="l" rtl="0" eaLnBrk="0">
                        <a:lnSpc>
                          <a:spcPct val="189000"/>
                        </a:lnSpc>
                        <a:tabLst/>
                      </a:pPr>
                      <a:endParaRPr lang="Arial" altLang="Arial" sz="1000" dirty="0"/>
                    </a:p>
                    <a:p>
                      <a:pPr marL="592505" algn="l" rtl="0" eaLnBrk="0">
                        <a:lnSpc>
                          <a:spcPct val="82000"/>
                        </a:lnSpc>
                        <a:spcBef>
                          <a:spcPts val="5"/>
                        </a:spcBef>
                        <a:tabLst/>
                      </a:pPr>
                      <a:r>
                        <a:rPr sz="2300" spc="0" dirty="0">
                          <a:solidFill>
                            <a:srgbClr val="000000">
                              <a:alpha val="100000"/>
                            </a:srgbClr>
                          </a:solidFill>
                          <a:latin typeface="DengXian"/>
                          <a:ea typeface="DengXian"/>
                          <a:cs typeface="DengXian"/>
                        </a:rPr>
                        <a:t>乙</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98000"/>
                        </a:lnSpc>
                        <a:tabLst/>
                      </a:pPr>
                      <a:endParaRPr lang="Arial" altLang="Arial" sz="1000" dirty="0"/>
                    </a:p>
                    <a:p>
                      <a:pPr marL="491794" algn="l" rtl="0" eaLnBrk="0">
                        <a:lnSpc>
                          <a:spcPct val="78000"/>
                        </a:lnSpc>
                        <a:spcBef>
                          <a:spcPts val="1"/>
                        </a:spcBef>
                        <a:tabLst/>
                      </a:pPr>
                      <a:r>
                        <a:rPr sz="2300" spc="-10" dirty="0">
                          <a:solidFill>
                            <a:srgbClr val="000000">
                              <a:alpha val="100000"/>
                            </a:srgbClr>
                          </a:solidFill>
                          <a:latin typeface="DengXian"/>
                          <a:ea typeface="DengXian"/>
                          <a:cs typeface="DengXian"/>
                        </a:rPr>
                        <a:t>100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98000"/>
                        </a:lnSpc>
                        <a:tabLst/>
                      </a:pPr>
                      <a:endParaRPr lang="Arial" altLang="Arial" sz="1000" dirty="0"/>
                    </a:p>
                    <a:p>
                      <a:pPr marL="563880" algn="l" rtl="0" eaLnBrk="0">
                        <a:lnSpc>
                          <a:spcPct val="78000"/>
                        </a:lnSpc>
                        <a:spcBef>
                          <a:spcPts val="1"/>
                        </a:spcBef>
                        <a:tabLst/>
                      </a:pPr>
                      <a:r>
                        <a:rPr sz="2300" spc="-10" dirty="0">
                          <a:solidFill>
                            <a:srgbClr val="000000">
                              <a:alpha val="100000"/>
                            </a:srgbClr>
                          </a:solidFill>
                          <a:latin typeface="DengXian"/>
                          <a:ea typeface="DengXian"/>
                          <a:cs typeface="DengXian"/>
                        </a:rPr>
                        <a:t>80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842644">
                <a:tc>
                  <a:txBody>
                    <a:bodyPr/>
                    <a:lstStyle/>
                    <a:p>
                      <a:pPr algn="l" rtl="0" eaLnBrk="0">
                        <a:lnSpc>
                          <a:spcPct val="184000"/>
                        </a:lnSpc>
                        <a:tabLst/>
                      </a:pPr>
                      <a:endParaRPr lang="Arial" altLang="Arial" sz="1000" dirty="0"/>
                    </a:p>
                    <a:p>
                      <a:pPr algn="l" rtl="0" eaLnBrk="0">
                        <a:lnSpc>
                          <a:spcPct val="9231"/>
                        </a:lnSpc>
                        <a:tabLst/>
                      </a:pPr>
                      <a:endParaRPr lang="Arial" altLang="Arial" sz="100" dirty="0"/>
                    </a:p>
                    <a:p>
                      <a:pPr marL="581837" algn="l" rtl="0" eaLnBrk="0">
                        <a:lnSpc>
                          <a:spcPct val="84000"/>
                        </a:lnSpc>
                        <a:tabLst/>
                      </a:pPr>
                      <a:r>
                        <a:rPr sz="2300" spc="0" dirty="0">
                          <a:solidFill>
                            <a:srgbClr val="000000">
                              <a:alpha val="100000"/>
                            </a:srgbClr>
                          </a:solidFill>
                          <a:latin typeface="DengXian"/>
                          <a:ea typeface="DengXian"/>
                          <a:cs typeface="DengXian"/>
                        </a:rPr>
                        <a:t>丙</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98000"/>
                        </a:lnSpc>
                        <a:tabLst/>
                      </a:pPr>
                      <a:endParaRPr lang="Arial" altLang="Arial" sz="1000" dirty="0"/>
                    </a:p>
                    <a:p>
                      <a:pPr marL="491794" algn="l" rtl="0" eaLnBrk="0">
                        <a:lnSpc>
                          <a:spcPct val="78000"/>
                        </a:lnSpc>
                        <a:spcBef>
                          <a:spcPts val="1"/>
                        </a:spcBef>
                        <a:tabLst/>
                      </a:pPr>
                      <a:r>
                        <a:rPr sz="2300" spc="-10" dirty="0">
                          <a:solidFill>
                            <a:srgbClr val="000000">
                              <a:alpha val="100000"/>
                            </a:srgbClr>
                          </a:solidFill>
                          <a:latin typeface="DengXian"/>
                          <a:ea typeface="DengXian"/>
                          <a:cs typeface="DengXian"/>
                        </a:rPr>
                        <a:t>100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98000"/>
                        </a:lnSpc>
                        <a:tabLst/>
                      </a:pPr>
                      <a:endParaRPr lang="Arial" altLang="Arial" sz="1000" dirty="0"/>
                    </a:p>
                    <a:p>
                      <a:pPr marL="566013" algn="l" rtl="0" eaLnBrk="0">
                        <a:lnSpc>
                          <a:spcPct val="78000"/>
                        </a:lnSpc>
                        <a:spcBef>
                          <a:spcPts val="1"/>
                        </a:spcBef>
                        <a:tabLst/>
                      </a:pPr>
                      <a:r>
                        <a:rPr sz="2300" spc="-20" dirty="0">
                          <a:solidFill>
                            <a:srgbClr val="000000">
                              <a:alpha val="100000"/>
                            </a:srgbClr>
                          </a:solidFill>
                          <a:latin typeface="DengXian"/>
                          <a:ea typeface="DengXian"/>
                          <a:cs typeface="DengXian"/>
                        </a:rPr>
                        <a:t>60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848995">
                <a:tc>
                  <a:txBody>
                    <a:bodyPr/>
                    <a:lstStyle/>
                    <a:p>
                      <a:pPr algn="l" rtl="0" eaLnBrk="0">
                        <a:lnSpc>
                          <a:spcPct val="191000"/>
                        </a:lnSpc>
                        <a:tabLst/>
                      </a:pPr>
                      <a:endParaRPr lang="Arial" altLang="Arial" sz="1000" dirty="0"/>
                    </a:p>
                    <a:p>
                      <a:pPr algn="l" rtl="0" eaLnBrk="0">
                        <a:lnSpc>
                          <a:spcPct val="8104"/>
                        </a:lnSpc>
                        <a:tabLst/>
                      </a:pPr>
                      <a:endParaRPr lang="Arial" altLang="Arial" sz="100" dirty="0"/>
                    </a:p>
                    <a:p>
                      <a:pPr marL="585190" algn="l" rtl="0" eaLnBrk="0">
                        <a:lnSpc>
                          <a:spcPct val="81000"/>
                        </a:lnSpc>
                        <a:tabLst/>
                      </a:pPr>
                      <a:r>
                        <a:rPr sz="2300" spc="0" dirty="0">
                          <a:solidFill>
                            <a:srgbClr val="000000">
                              <a:alpha val="100000"/>
                            </a:srgbClr>
                          </a:solidFill>
                          <a:latin typeface="DengXian"/>
                          <a:ea typeface="DengXian"/>
                          <a:cs typeface="DengXian"/>
                        </a:rPr>
                        <a:t>丁</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98000"/>
                        </a:lnSpc>
                        <a:tabLst/>
                      </a:pPr>
                      <a:endParaRPr lang="Arial" altLang="Arial" sz="1000" dirty="0"/>
                    </a:p>
                    <a:p>
                      <a:pPr marL="564514" algn="l" rtl="0" eaLnBrk="0">
                        <a:lnSpc>
                          <a:spcPct val="78000"/>
                        </a:lnSpc>
                        <a:spcBef>
                          <a:spcPts val="1"/>
                        </a:spcBef>
                        <a:tabLst/>
                      </a:pPr>
                      <a:r>
                        <a:rPr sz="2300" spc="-10" dirty="0">
                          <a:solidFill>
                            <a:srgbClr val="000000">
                              <a:alpha val="100000"/>
                            </a:srgbClr>
                          </a:solidFill>
                          <a:latin typeface="DengXian"/>
                          <a:ea typeface="DengXian"/>
                          <a:cs typeface="DengXian"/>
                        </a:rPr>
                        <a:t>80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98000"/>
                        </a:lnSpc>
                        <a:tabLst/>
                      </a:pPr>
                      <a:endParaRPr lang="Arial" altLang="Arial" sz="1000" dirty="0"/>
                    </a:p>
                    <a:p>
                      <a:pPr marL="564489" algn="l" rtl="0" eaLnBrk="0">
                        <a:lnSpc>
                          <a:spcPct val="78000"/>
                        </a:lnSpc>
                        <a:spcBef>
                          <a:spcPts val="1"/>
                        </a:spcBef>
                        <a:tabLst/>
                      </a:pPr>
                      <a:r>
                        <a:rPr sz="2300" spc="-20" dirty="0">
                          <a:solidFill>
                            <a:srgbClr val="000000">
                              <a:alpha val="100000"/>
                            </a:srgbClr>
                          </a:solidFill>
                          <a:latin typeface="DengXian"/>
                          <a:ea typeface="DengXian"/>
                          <a:cs typeface="DengXian"/>
                        </a:rPr>
                        <a:t>7</a:t>
                      </a:r>
                      <a:r>
                        <a:rPr sz="2300" spc="-10" dirty="0">
                          <a:solidFill>
                            <a:srgbClr val="000000">
                              <a:alpha val="100000"/>
                            </a:srgbClr>
                          </a:solidFill>
                          <a:latin typeface="DengXian"/>
                          <a:ea typeface="DengXian"/>
                          <a:cs typeface="DengXian"/>
                        </a:rPr>
                        <a:t>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bl>
          </a:graphicData>
        </a:graphic>
      </p:graphicFrame>
      <p:sp>
        <p:nvSpPr>
          <p:cNvPr id="54" name="textbox 54"/>
          <p:cNvSpPr/>
          <p:nvPr/>
        </p:nvSpPr>
        <p:spPr>
          <a:xfrm>
            <a:off x="6814011" y="2525503"/>
            <a:ext cx="1758314" cy="2163445"/>
          </a:xfrm>
          <a:prstGeom prst="rect">
            <a:avLst/>
          </a:prstGeom>
        </p:spPr>
        <p:txBody>
          <a:bodyPr vert="horz" wrap="square" lIns="0" tIns="0" rIns="0" bIns="0"/>
          <a:lstStyle/>
          <a:p>
            <a:pPr algn="l" rtl="0" eaLnBrk="0">
              <a:lnSpc>
                <a:spcPct val="92612"/>
              </a:lnSpc>
              <a:tabLst/>
            </a:pPr>
            <a:endParaRPr lang="Arial" altLang="Arial" sz="100" dirty="0"/>
          </a:p>
          <a:p>
            <a:pPr marL="37145" algn="l" rtl="0" eaLnBrk="0">
              <a:lnSpc>
                <a:spcPct val="82000"/>
              </a:lnSpc>
              <a:tabLst/>
            </a:pPr>
            <a:r>
              <a:rPr sz="2000" spc="-30" dirty="0">
                <a:solidFill>
                  <a:srgbClr val="000000">
                    <a:alpha val="100000"/>
                  </a:srgbClr>
                </a:solidFill>
                <a:latin typeface="Microsoft YaHei"/>
                <a:ea typeface="Microsoft YaHei"/>
                <a:cs typeface="Microsoft YaHei"/>
              </a:rPr>
              <a:t>1.被评价对象</a:t>
            </a:r>
            <a:endParaRPr lang="Microsoft YaHei" altLang="Microsoft YaHei" sz="2000" dirty="0"/>
          </a:p>
          <a:p>
            <a:pPr marL="12700" indent="12731" algn="l" rtl="0" eaLnBrk="0">
              <a:lnSpc>
                <a:spcPct val="154000"/>
              </a:lnSpc>
              <a:spcBef>
                <a:spcPts val="71"/>
              </a:spcBef>
              <a:tabLst/>
            </a:pPr>
            <a:r>
              <a:rPr sz="2000" spc="-20" dirty="0">
                <a:solidFill>
                  <a:srgbClr val="000000">
                    <a:alpha val="100000"/>
                  </a:srgbClr>
                </a:solidFill>
                <a:latin typeface="Microsoft YaHei"/>
                <a:ea typeface="Microsoft YaHei"/>
                <a:cs typeface="Microsoft YaHei"/>
              </a:rPr>
              <a:t>2.评价指标</a:t>
            </a:r>
            <a:r>
              <a:rPr sz="2000" spc="0" dirty="0">
                <a:solidFill>
                  <a:srgbClr val="000000">
                    <a:alpha val="100000"/>
                  </a:srgbClr>
                </a:solidFill>
                <a:latin typeface="Microsoft YaHei"/>
                <a:ea typeface="Microsoft YaHei"/>
                <a:cs typeface="Microsoft YaHei"/>
              </a:rPr>
              <a:t>       </a:t>
            </a:r>
            <a:r>
              <a:rPr sz="2000" spc="-10" dirty="0">
                <a:solidFill>
                  <a:srgbClr val="000000">
                    <a:alpha val="100000"/>
                  </a:srgbClr>
                </a:solidFill>
                <a:latin typeface="Microsoft YaHei"/>
                <a:ea typeface="Microsoft YaHei"/>
                <a:cs typeface="Microsoft YaHei"/>
              </a:rPr>
              <a:t>3.</a:t>
            </a:r>
            <a:r>
              <a:rPr sz="2000" spc="0" dirty="0">
                <a:solidFill>
                  <a:srgbClr val="000000">
                    <a:alpha val="100000"/>
                  </a:srgbClr>
                </a:solidFill>
                <a:latin typeface="Microsoft YaHei"/>
                <a:ea typeface="Microsoft YaHei"/>
                <a:cs typeface="Microsoft YaHei"/>
              </a:rPr>
              <a:t>权重系数</a:t>
            </a:r>
            <a:r>
              <a:rPr sz="2000" spc="0" dirty="0">
                <a:solidFill>
                  <a:srgbClr val="000000">
                    <a:alpha val="100000"/>
                  </a:srgbClr>
                </a:solidFill>
                <a:latin typeface="Microsoft YaHei"/>
                <a:ea typeface="Microsoft YaHei"/>
                <a:cs typeface="Microsoft YaHei"/>
              </a:rPr>
              <a:t>       </a:t>
            </a:r>
            <a:r>
              <a:rPr sz="2000" spc="-10" dirty="0">
                <a:solidFill>
                  <a:srgbClr val="000000">
                    <a:alpha val="100000"/>
                  </a:srgbClr>
                </a:solidFill>
                <a:latin typeface="Microsoft YaHei"/>
                <a:ea typeface="Microsoft YaHei"/>
                <a:cs typeface="Microsoft YaHei"/>
              </a:rPr>
              <a:t>4.</a:t>
            </a:r>
            <a:r>
              <a:rPr sz="2000" spc="0" dirty="0">
                <a:solidFill>
                  <a:srgbClr val="000000">
                    <a:alpha val="100000"/>
                  </a:srgbClr>
                </a:solidFill>
                <a:latin typeface="Microsoft YaHei"/>
                <a:ea typeface="Microsoft YaHei"/>
                <a:cs typeface="Microsoft YaHei"/>
              </a:rPr>
              <a:t>综合评价模型</a:t>
            </a:r>
            <a:r>
              <a:rPr sz="2000" spc="0" dirty="0">
                <a:solidFill>
                  <a:srgbClr val="000000">
                    <a:alpha val="100000"/>
                  </a:srgbClr>
                </a:solidFill>
                <a:latin typeface="Microsoft YaHei"/>
                <a:ea typeface="Microsoft YaHei"/>
                <a:cs typeface="Microsoft YaHei"/>
              </a:rPr>
              <a:t> </a:t>
            </a:r>
            <a:r>
              <a:rPr sz="2000" spc="-10" dirty="0">
                <a:solidFill>
                  <a:srgbClr val="000000">
                    <a:alpha val="100000"/>
                  </a:srgbClr>
                </a:solidFill>
                <a:latin typeface="Microsoft YaHei"/>
                <a:ea typeface="Microsoft YaHei"/>
                <a:cs typeface="Microsoft YaHei"/>
              </a:rPr>
              <a:t>5.</a:t>
            </a:r>
            <a:r>
              <a:rPr sz="2000" spc="0" dirty="0">
                <a:solidFill>
                  <a:srgbClr val="000000">
                    <a:alpha val="100000"/>
                  </a:srgbClr>
                </a:solidFill>
                <a:latin typeface="Microsoft YaHei"/>
                <a:ea typeface="Microsoft YaHei"/>
                <a:cs typeface="Microsoft YaHei"/>
              </a:rPr>
              <a:t>评价者</a:t>
            </a:r>
            <a:endParaRPr lang="Microsoft YaHei" altLang="Microsoft YaHei" sz="2000" dirty="0"/>
          </a:p>
        </p:txBody>
      </p:sp>
      <p:pic>
        <p:nvPicPr>
          <p:cNvPr id="55" name="picture 55"/>
          <p:cNvPicPr>
            <a:picLocks noChangeAspect="1"/>
          </p:cNvPicPr>
          <p:nvPr/>
        </p:nvPicPr>
        <p:blipFill>
          <a:blip r:embed="rId2"/>
          <a:stretch>
            <a:fillRect/>
          </a:stretch>
        </p:blipFill>
        <p:spPr>
          <a:xfrm rot="21600000">
            <a:off x="0" y="5804458"/>
            <a:ext cx="1919884" cy="1053541"/>
          </a:xfrm>
          <a:prstGeom prst="rect">
            <a:avLst/>
          </a:prstGeom>
        </p:spPr>
      </p:pic>
      <p:sp>
        <p:nvSpPr>
          <p:cNvPr id="56" name="textbox 56"/>
          <p:cNvSpPr/>
          <p:nvPr/>
        </p:nvSpPr>
        <p:spPr>
          <a:xfrm>
            <a:off x="6662052" y="1368641"/>
            <a:ext cx="3980179" cy="343534"/>
          </a:xfrm>
          <a:prstGeom prst="rect">
            <a:avLst/>
          </a:prstGeom>
        </p:spPr>
        <p:txBody>
          <a:bodyPr vert="horz" wrap="square" lIns="0" tIns="0" rIns="0" bIns="0"/>
          <a:lstStyle/>
          <a:p>
            <a:pPr algn="l" rtl="0" eaLnBrk="0">
              <a:lnSpc>
                <a:spcPct val="74208"/>
              </a:lnSpc>
              <a:tabLst/>
            </a:pPr>
            <a:endParaRPr lang="Arial" altLang="Arial" sz="100" dirty="0"/>
          </a:p>
          <a:p>
            <a:pPr marL="12700" algn="l" rtl="0" eaLnBrk="0">
              <a:lnSpc>
                <a:spcPct val="91000"/>
              </a:lnSpc>
              <a:tabLst/>
            </a:pPr>
            <a:r>
              <a:rPr sz="2300" b="1" spc="-10" dirty="0">
                <a:solidFill>
                  <a:srgbClr val="000000">
                    <a:alpha val="100000"/>
                  </a:srgbClr>
                </a:solidFill>
                <a:latin typeface="DengXian"/>
                <a:ea typeface="DengXian"/>
                <a:cs typeface="DengXian"/>
              </a:rPr>
              <a:t>综合评</a:t>
            </a:r>
            <a:r>
              <a:rPr sz="2300" b="1" spc="0" dirty="0">
                <a:solidFill>
                  <a:srgbClr val="000000">
                    <a:alpha val="100000"/>
                  </a:srgbClr>
                </a:solidFill>
                <a:latin typeface="DengXian"/>
                <a:ea typeface="DengXian"/>
                <a:cs typeface="DengXian"/>
              </a:rPr>
              <a:t>价四人成绩，</a:t>
            </a:r>
            <a:r>
              <a:rPr sz="2300" spc="0" dirty="0">
                <a:solidFill>
                  <a:srgbClr val="000000">
                    <a:alpha val="100000"/>
                  </a:srgbClr>
                </a:solidFill>
                <a:latin typeface="DengXian"/>
                <a:ea typeface="DengXian"/>
                <a:cs typeface="DengXian"/>
              </a:rPr>
              <a:t>  </a:t>
            </a:r>
            <a:r>
              <a:rPr sz="2300" b="1" spc="0" dirty="0">
                <a:solidFill>
                  <a:srgbClr val="000000">
                    <a:alpha val="100000"/>
                  </a:srgbClr>
                </a:solidFill>
                <a:latin typeface="DengXian"/>
                <a:ea typeface="DengXian"/>
                <a:cs typeface="DengXian"/>
              </a:rPr>
              <a:t>进行排序</a:t>
            </a:r>
            <a:endParaRPr lang="DengXian" altLang="DengXian" sz="2300" dirty="0"/>
          </a:p>
        </p:txBody>
      </p:sp>
      <p:pic>
        <p:nvPicPr>
          <p:cNvPr id="57" name="picture 57"/>
          <p:cNvPicPr>
            <a:picLocks noChangeAspect="1"/>
          </p:cNvPicPr>
          <p:nvPr/>
        </p:nvPicPr>
        <p:blipFill>
          <a:blip r:embed="rId3"/>
          <a:stretch>
            <a:fillRect/>
          </a:stretch>
        </p:blipFill>
        <p:spPr>
          <a:xfrm rot="21600000">
            <a:off x="11027664" y="158495"/>
            <a:ext cx="1042416" cy="944880"/>
          </a:xfrm>
          <a:prstGeom prst="rect">
            <a:avLst/>
          </a:prstGeom>
        </p:spPr>
      </p:pic>
      <p:sp>
        <p:nvSpPr>
          <p:cNvPr id="58" name="textbox 58"/>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59" name="picture 59"/>
          <p:cNvPicPr>
            <a:picLocks noChangeAspect="1"/>
          </p:cNvPicPr>
          <p:nvPr/>
        </p:nvPicPr>
        <p:blipFill>
          <a:blip r:embed="rId4"/>
          <a:stretch>
            <a:fillRect/>
          </a:stretch>
        </p:blipFill>
        <p:spPr>
          <a:xfrm rot="21600000">
            <a:off x="530352" y="408431"/>
            <a:ext cx="774191" cy="690372"/>
          </a:xfrm>
          <a:prstGeom prst="rect">
            <a:avLst/>
          </a:prstGeom>
        </p:spPr>
      </p:pic>
      <p:sp>
        <p:nvSpPr>
          <p:cNvPr id="60" name="textbox 60"/>
          <p:cNvSpPr/>
          <p:nvPr/>
        </p:nvSpPr>
        <p:spPr>
          <a:xfrm>
            <a:off x="1933066" y="621042"/>
            <a:ext cx="454025" cy="28829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68"/>
              </a:lnSpc>
              <a:tabLst/>
            </a:pPr>
            <a:r>
              <a:rPr sz="1700" spc="-20" dirty="0">
                <a:solidFill>
                  <a:srgbClr val="000000">
                    <a:alpha val="100000"/>
                  </a:srgbClr>
                </a:solidFill>
                <a:latin typeface="SimHei"/>
                <a:ea typeface="SimHei"/>
                <a:cs typeface="SimHei"/>
              </a:rPr>
              <a:t>引</a:t>
            </a:r>
            <a:r>
              <a:rPr sz="1700" spc="-10" dirty="0">
                <a:solidFill>
                  <a:srgbClr val="000000">
                    <a:alpha val="100000"/>
                  </a:srgbClr>
                </a:solidFill>
                <a:latin typeface="SimHei"/>
                <a:ea typeface="SimHei"/>
                <a:cs typeface="SimHei"/>
              </a:rPr>
              <a:t>例</a:t>
            </a:r>
            <a:endParaRPr lang="SimHei" altLang="SimHei" sz="17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0" name="picture 640"/>
          <p:cNvPicPr>
            <a:picLocks noChangeAspect="1"/>
          </p:cNvPicPr>
          <p:nvPr/>
        </p:nvPicPr>
        <p:blipFill>
          <a:blip r:embed="rId2"/>
          <a:stretch>
            <a:fillRect/>
          </a:stretch>
        </p:blipFill>
        <p:spPr>
          <a:xfrm rot="21600000">
            <a:off x="1121663" y="1098804"/>
            <a:ext cx="9098280" cy="3201923"/>
          </a:xfrm>
          <a:prstGeom prst="rect">
            <a:avLst/>
          </a:prstGeom>
        </p:spPr>
      </p:pic>
      <p:pic>
        <p:nvPicPr>
          <p:cNvPr id="641" name="picture 641"/>
          <p:cNvPicPr>
            <a:picLocks noChangeAspect="1"/>
          </p:cNvPicPr>
          <p:nvPr/>
        </p:nvPicPr>
        <p:blipFill>
          <a:blip r:embed="rId3"/>
          <a:stretch>
            <a:fillRect/>
          </a:stretch>
        </p:blipFill>
        <p:spPr>
          <a:xfrm rot="21600000">
            <a:off x="0" y="5804458"/>
            <a:ext cx="1919884" cy="1053541"/>
          </a:xfrm>
          <a:prstGeom prst="rect">
            <a:avLst/>
          </a:prstGeom>
        </p:spPr>
      </p:pic>
      <p:sp>
        <p:nvSpPr>
          <p:cNvPr id="642" name="textbox 642"/>
          <p:cNvSpPr/>
          <p:nvPr/>
        </p:nvSpPr>
        <p:spPr>
          <a:xfrm>
            <a:off x="1390243" y="4687672"/>
            <a:ext cx="3468370" cy="575944"/>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165"/>
              </a:lnSpc>
              <a:tabLst/>
            </a:pPr>
            <a:r>
              <a:rPr sz="1700" spc="130" dirty="0">
                <a:solidFill>
                  <a:srgbClr val="000000">
                    <a:alpha val="100000"/>
                  </a:srgbClr>
                </a:solidFill>
                <a:latin typeface="DengXian"/>
                <a:ea typeface="DengXian"/>
                <a:cs typeface="DengXian"/>
              </a:rPr>
              <a:t>相应</a:t>
            </a:r>
            <a:r>
              <a:rPr sz="1700" spc="0" dirty="0">
                <a:solidFill>
                  <a:srgbClr val="000000">
                    <a:alpha val="100000"/>
                  </a:srgbClr>
                </a:solidFill>
                <a:latin typeface="DengXian"/>
                <a:ea typeface="DengXian"/>
                <a:cs typeface="DengXian"/>
              </a:rPr>
              <a:t>matlab</a:t>
            </a:r>
            <a:r>
              <a:rPr sz="1700" spc="130" dirty="0">
                <a:solidFill>
                  <a:srgbClr val="000000">
                    <a:alpha val="100000"/>
                  </a:srgbClr>
                </a:solidFill>
                <a:latin typeface="DengXian"/>
                <a:ea typeface="DengXian"/>
                <a:cs typeface="DengXian"/>
              </a:rPr>
              <a:t>函数</a:t>
            </a:r>
            <a:r>
              <a:rPr sz="1700" spc="120" dirty="0">
                <a:solidFill>
                  <a:srgbClr val="000000">
                    <a:alpha val="100000"/>
                  </a:srgbClr>
                </a:solidFill>
                <a:latin typeface="DengXian"/>
                <a:ea typeface="DengXian"/>
                <a:cs typeface="DengXian"/>
              </a:rPr>
              <a:t>：</a:t>
            </a:r>
            <a:endParaRPr lang="DengXian" altLang="DengXian" sz="1700" dirty="0"/>
          </a:p>
          <a:p>
            <a:pPr marL="17043" algn="l" rtl="0" eaLnBrk="0">
              <a:lnSpc>
                <a:spcPts val="2165"/>
              </a:lnSpc>
              <a:tabLst/>
            </a:pPr>
            <a:r>
              <a:rPr sz="1700" spc="0" dirty="0">
                <a:solidFill>
                  <a:srgbClr val="000000">
                    <a:alpha val="100000"/>
                  </a:srgbClr>
                </a:solidFill>
                <a:latin typeface="DengXian"/>
                <a:ea typeface="DengXian"/>
                <a:cs typeface="DengXian"/>
              </a:rPr>
              <a:t>correoff</a:t>
            </a:r>
            <a:r>
              <a:rPr sz="1700" spc="7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x</a:t>
            </a:r>
            <a:r>
              <a:rPr sz="1700" spc="70" dirty="0">
                <a:solidFill>
                  <a:srgbClr val="000000">
                    <a:alpha val="100000"/>
                  </a:srgbClr>
                </a:solidFill>
                <a:latin typeface="DengXian"/>
                <a:ea typeface="DengXian"/>
                <a:cs typeface="DengXian"/>
              </a:rPr>
              <a:t>);</a:t>
            </a:r>
            <a:r>
              <a:rPr sz="1700" spc="7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x</a:t>
            </a:r>
            <a:r>
              <a:rPr sz="1700" spc="70" dirty="0">
                <a:solidFill>
                  <a:srgbClr val="000000">
                    <a:alpha val="100000"/>
                  </a:srgbClr>
                </a:solidFill>
                <a:latin typeface="DengXian"/>
                <a:ea typeface="DengXian"/>
                <a:cs typeface="DengXian"/>
              </a:rPr>
              <a:t>为原始数据矩</a:t>
            </a:r>
            <a:r>
              <a:rPr sz="1700" spc="40" dirty="0">
                <a:solidFill>
                  <a:srgbClr val="000000">
                    <a:alpha val="100000"/>
                  </a:srgbClr>
                </a:solidFill>
                <a:latin typeface="DengXian"/>
                <a:ea typeface="DengXian"/>
                <a:cs typeface="DengXian"/>
              </a:rPr>
              <a:t>阵</a:t>
            </a:r>
            <a:endParaRPr lang="DengXian" altLang="DengXian" sz="1700" dirty="0"/>
          </a:p>
        </p:txBody>
      </p:sp>
      <p:sp>
        <p:nvSpPr>
          <p:cNvPr id="643" name="textbox 643"/>
          <p:cNvSpPr/>
          <p:nvPr/>
        </p:nvSpPr>
        <p:spPr>
          <a:xfrm>
            <a:off x="517652" y="395731"/>
            <a:ext cx="2507614" cy="744855"/>
          </a:xfrm>
          <a:prstGeom prst="rect">
            <a:avLst/>
          </a:prstGeom>
        </p:spPr>
        <p:txBody>
          <a:bodyPr vert="horz" wrap="square" lIns="0" tIns="0" rIns="0" bIns="0"/>
          <a:lstStyle/>
          <a:p>
            <a:pPr algn="l" rtl="0" eaLnBrk="0">
              <a:lnSpc>
                <a:spcPct val="157000"/>
              </a:lnSpc>
              <a:tabLst/>
            </a:pPr>
            <a:endParaRPr lang="Arial" altLang="Arial" sz="1000" dirty="0"/>
          </a:p>
          <a:p>
            <a:pPr marL="786891" algn="l" rtl="0" eaLnBrk="0">
              <a:lnSpc>
                <a:spcPts val="2055"/>
              </a:lnSpc>
              <a:tabLst>
                <a:tab pos="899160" algn="l"/>
              </a:tabLst>
            </a:pPr>
            <a:r>
              <a:rPr sz="1700" spc="0" dirty="0">
                <a:solidFill>
                  <a:srgbClr val="000000">
                    <a:alpha val="100000"/>
                  </a:srgbClr>
                </a:solidFill>
                <a:latin typeface="Arial"/>
                <a:ea typeface="Arial"/>
                <a:cs typeface="Arial"/>
              </a:rPr>
              <a:t>	</a:t>
            </a:r>
            <a:r>
              <a:rPr sz="1700" spc="0" dirty="0">
                <a:solidFill>
                  <a:srgbClr val="000000">
                    <a:alpha val="100000"/>
                  </a:srgbClr>
                </a:solidFill>
                <a:latin typeface="Arial"/>
                <a:ea typeface="Arial"/>
                <a:cs typeface="Arial"/>
              </a:rPr>
              <a:t>PCA</a:t>
            </a:r>
            <a:r>
              <a:rPr sz="1700" spc="120" dirty="0">
                <a:solidFill>
                  <a:srgbClr val="000000">
                    <a:alpha val="100000"/>
                  </a:srgbClr>
                </a:solidFill>
                <a:latin typeface="SimHei"/>
                <a:ea typeface="SimHei"/>
                <a:cs typeface="SimHei"/>
              </a:rPr>
              <a:t>实例第二</a:t>
            </a:r>
            <a:r>
              <a:rPr sz="1700" spc="80" dirty="0">
                <a:solidFill>
                  <a:srgbClr val="000000">
                    <a:alpha val="100000"/>
                  </a:srgbClr>
                </a:solidFill>
                <a:latin typeface="SimHei"/>
                <a:ea typeface="SimHei"/>
                <a:cs typeface="SimHei"/>
              </a:rPr>
              <a:t>步</a:t>
            </a:r>
            <a:endParaRPr lang="SimHei" altLang="SimHei" sz="1700" dirty="0"/>
          </a:p>
        </p:txBody>
      </p:sp>
      <p:pic>
        <p:nvPicPr>
          <p:cNvPr id="644" name="picture 644"/>
          <p:cNvPicPr>
            <a:picLocks noChangeAspect="1"/>
          </p:cNvPicPr>
          <p:nvPr/>
        </p:nvPicPr>
        <p:blipFill>
          <a:blip r:embed="rId4"/>
          <a:stretch>
            <a:fillRect/>
          </a:stretch>
        </p:blipFill>
        <p:spPr>
          <a:xfrm rot="21600000">
            <a:off x="530352" y="408431"/>
            <a:ext cx="774191" cy="690372"/>
          </a:xfrm>
          <a:prstGeom prst="rect">
            <a:avLst/>
          </a:prstGeom>
        </p:spPr>
      </p:pic>
      <p:pic>
        <p:nvPicPr>
          <p:cNvPr id="645" name="picture 645"/>
          <p:cNvPicPr>
            <a:picLocks noChangeAspect="1"/>
          </p:cNvPicPr>
          <p:nvPr/>
        </p:nvPicPr>
        <p:blipFill>
          <a:blip r:embed="rId5"/>
          <a:stretch>
            <a:fillRect/>
          </a:stretch>
        </p:blipFill>
        <p:spPr>
          <a:xfrm rot="21600000">
            <a:off x="11027664" y="158495"/>
            <a:ext cx="1042416" cy="944880"/>
          </a:xfrm>
          <a:prstGeom prst="rect">
            <a:avLst/>
          </a:prstGeom>
        </p:spPr>
      </p:pic>
      <p:sp>
        <p:nvSpPr>
          <p:cNvPr id="646" name="textbox 64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7" name="picture 647"/>
          <p:cNvPicPr>
            <a:picLocks noChangeAspect="1"/>
          </p:cNvPicPr>
          <p:nvPr/>
        </p:nvPicPr>
        <p:blipFill>
          <a:blip r:embed="rId2"/>
          <a:stretch>
            <a:fillRect/>
          </a:stretch>
        </p:blipFill>
        <p:spPr>
          <a:xfrm rot="21600000">
            <a:off x="1094231" y="1382267"/>
            <a:ext cx="9733788" cy="3200400"/>
          </a:xfrm>
          <a:prstGeom prst="rect">
            <a:avLst/>
          </a:prstGeom>
        </p:spPr>
      </p:pic>
      <p:sp>
        <p:nvSpPr>
          <p:cNvPr id="648" name="textbox 648"/>
          <p:cNvSpPr/>
          <p:nvPr/>
        </p:nvSpPr>
        <p:spPr>
          <a:xfrm>
            <a:off x="1543831" y="4773138"/>
            <a:ext cx="6911975" cy="386079"/>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36"/>
              </a:lnSpc>
              <a:tabLst/>
            </a:pPr>
            <a:r>
              <a:rPr sz="2100" b="1" spc="100" dirty="0">
                <a:solidFill>
                  <a:srgbClr val="000000">
                    <a:alpha val="100000"/>
                  </a:srgbClr>
                </a:solidFill>
                <a:latin typeface="DengXian"/>
                <a:ea typeface="DengXian"/>
                <a:cs typeface="DengXian"/>
              </a:rPr>
              <a:t>第</a:t>
            </a:r>
            <a:r>
              <a:rPr sz="2100" spc="0" dirty="0">
                <a:solidFill>
                  <a:srgbClr val="000000">
                    <a:alpha val="100000"/>
                  </a:srgbClr>
                </a:solidFill>
                <a:latin typeface="Cambria Math"/>
                <a:ea typeface="Cambria Math"/>
                <a:cs typeface="Cambria Math"/>
              </a:rPr>
              <a:t>i</a:t>
            </a:r>
            <a:r>
              <a:rPr sz="2100" b="1" spc="100" dirty="0">
                <a:solidFill>
                  <a:srgbClr val="000000">
                    <a:alpha val="100000"/>
                  </a:srgbClr>
                </a:solidFill>
                <a:latin typeface="DengXian"/>
                <a:ea typeface="DengXian"/>
                <a:cs typeface="DengXian"/>
              </a:rPr>
              <a:t>主成分</a:t>
            </a:r>
            <a:r>
              <a:rPr sz="2100" spc="100" dirty="0">
                <a:solidFill>
                  <a:srgbClr val="000000">
                    <a:alpha val="100000"/>
                  </a:srgbClr>
                </a:solidFill>
                <a:latin typeface="DengXian"/>
                <a:ea typeface="DengXian"/>
                <a:cs typeface="DengXian"/>
              </a:rPr>
              <a:t>：</a:t>
            </a:r>
            <a:r>
              <a:rPr sz="2100" spc="100" dirty="0">
                <a:solidFill>
                  <a:srgbClr val="000000">
                    <a:alpha val="100000"/>
                  </a:srgbClr>
                </a:solidFill>
                <a:latin typeface="DengXian"/>
                <a:ea typeface="DengXian"/>
                <a:cs typeface="DengXian"/>
              </a:rPr>
              <a:t>  </a:t>
            </a:r>
            <a:r>
              <a:rPr sz="2100" spc="0" dirty="0">
                <a:solidFill>
                  <a:srgbClr val="000000">
                    <a:alpha val="100000"/>
                  </a:srgbClr>
                </a:solidFill>
                <a:latin typeface="Cambria Math"/>
                <a:ea typeface="Cambria Math"/>
                <a:cs typeface="Cambria Math"/>
              </a:rPr>
              <a:t>y</a:t>
            </a:r>
            <a:r>
              <a:rPr sz="1500" spc="0" dirty="0">
                <a:solidFill>
                  <a:srgbClr val="000000">
                    <a:alpha val="100000"/>
                  </a:srgbClr>
                </a:solidFill>
                <a:latin typeface="Cambria Math"/>
                <a:ea typeface="Cambria Math"/>
                <a:cs typeface="Cambria Math"/>
              </a:rPr>
              <a:t>i</a:t>
            </a:r>
            <a:r>
              <a:rPr sz="1500" spc="100" dirty="0">
                <a:solidFill>
                  <a:srgbClr val="000000">
                    <a:alpha val="100000"/>
                  </a:srgbClr>
                </a:solidFill>
                <a:latin typeface="Cambria Math"/>
                <a:ea typeface="Cambria Math"/>
                <a:cs typeface="Cambria Math"/>
              </a:rPr>
              <a:t>  </a:t>
            </a:r>
            <a:r>
              <a:rPr sz="2100" spc="100" dirty="0">
                <a:solidFill>
                  <a:srgbClr val="000000">
                    <a:alpha val="100000"/>
                  </a:srgbClr>
                </a:solidFill>
                <a:latin typeface="Cambria Math"/>
                <a:ea typeface="Cambria Math"/>
                <a:cs typeface="Cambria Math"/>
              </a:rPr>
              <a:t>=</a:t>
            </a:r>
            <a:r>
              <a:rPr sz="2100" spc="100" dirty="0">
                <a:solidFill>
                  <a:srgbClr val="000000">
                    <a:alpha val="100000"/>
                  </a:srgbClr>
                </a:solidFill>
                <a:latin typeface="Cambria Math"/>
                <a:ea typeface="Cambria Math"/>
                <a:cs typeface="Cambria Math"/>
              </a:rPr>
              <a:t> </a:t>
            </a:r>
            <a:r>
              <a:rPr sz="3300" spc="0" dirty="0" baseline="4755">
                <a:solidFill>
                  <a:srgbClr val="000000">
                    <a:alpha val="100000"/>
                  </a:srgbClr>
                </a:solidFill>
                <a:latin typeface="Cambria Math"/>
                <a:ea typeface="Cambria Math"/>
                <a:cs typeface="Cambria Math"/>
              </a:rPr>
              <a:t>a</a:t>
            </a:r>
            <a:r>
              <a:rPr sz="2400" spc="100" dirty="0" baseline="6538">
                <a:solidFill>
                  <a:srgbClr val="000000">
                    <a:alpha val="100000"/>
                  </a:srgbClr>
                </a:solidFill>
                <a:latin typeface="Cambria Math"/>
                <a:ea typeface="Cambria Math"/>
                <a:cs typeface="Cambria Math"/>
              </a:rPr>
              <a:t>1</a:t>
            </a:r>
            <a:r>
              <a:rPr sz="2400" spc="0" dirty="0" baseline="6538">
                <a:solidFill>
                  <a:srgbClr val="000000">
                    <a:alpha val="100000"/>
                  </a:srgbClr>
                </a:solidFill>
                <a:latin typeface="Cambria Math"/>
                <a:ea typeface="Cambria Math"/>
                <a:cs typeface="Cambria Math"/>
              </a:rPr>
              <a:t>i</a:t>
            </a:r>
            <a:r>
              <a:rPr sz="3300" spc="0" dirty="0" baseline="4755">
                <a:solidFill>
                  <a:srgbClr val="000000">
                    <a:alpha val="100000"/>
                  </a:srgbClr>
                </a:solidFill>
                <a:latin typeface="Cambria Math"/>
                <a:ea typeface="Cambria Math"/>
                <a:cs typeface="Cambria Math"/>
              </a:rPr>
              <a:t>X</a:t>
            </a:r>
            <a:r>
              <a:rPr sz="2400" spc="100" dirty="0" baseline="6538">
                <a:solidFill>
                  <a:srgbClr val="000000">
                    <a:alpha val="100000"/>
                  </a:srgbClr>
                </a:solidFill>
                <a:latin typeface="Cambria Math"/>
                <a:ea typeface="Cambria Math"/>
                <a:cs typeface="Cambria Math"/>
              </a:rPr>
              <a:t>1</a:t>
            </a:r>
            <a:r>
              <a:rPr sz="2100" spc="100" dirty="0">
                <a:solidFill>
                  <a:srgbClr val="000000">
                    <a:alpha val="100000"/>
                  </a:srgbClr>
                </a:solidFill>
                <a:latin typeface="DengXian"/>
                <a:ea typeface="DengXian"/>
                <a:cs typeface="DengXian"/>
              </a:rPr>
              <a:t>+</a:t>
            </a:r>
            <a:r>
              <a:rPr sz="2100" spc="100" dirty="0">
                <a:solidFill>
                  <a:srgbClr val="000000">
                    <a:alpha val="100000"/>
                  </a:srgbClr>
                </a:solidFill>
                <a:latin typeface="DengXian"/>
                <a:ea typeface="DengXian"/>
                <a:cs typeface="DengXian"/>
              </a:rPr>
              <a:t> </a:t>
            </a:r>
            <a:r>
              <a:rPr sz="3300" spc="0" dirty="0" baseline="4755">
                <a:solidFill>
                  <a:srgbClr val="000000">
                    <a:alpha val="100000"/>
                  </a:srgbClr>
                </a:solidFill>
                <a:latin typeface="Cambria Math"/>
                <a:ea typeface="Cambria Math"/>
                <a:cs typeface="Cambria Math"/>
              </a:rPr>
              <a:t>a</a:t>
            </a:r>
            <a:r>
              <a:rPr sz="2400" spc="100" dirty="0" baseline="6538">
                <a:solidFill>
                  <a:srgbClr val="000000">
                    <a:alpha val="100000"/>
                  </a:srgbClr>
                </a:solidFill>
                <a:latin typeface="Cambria Math"/>
                <a:ea typeface="Cambria Math"/>
                <a:cs typeface="Cambria Math"/>
              </a:rPr>
              <a:t>2</a:t>
            </a:r>
            <a:r>
              <a:rPr sz="2400" spc="0" dirty="0" baseline="6538">
                <a:solidFill>
                  <a:srgbClr val="000000">
                    <a:alpha val="100000"/>
                  </a:srgbClr>
                </a:solidFill>
                <a:latin typeface="Cambria Math"/>
                <a:ea typeface="Cambria Math"/>
                <a:cs typeface="Cambria Math"/>
              </a:rPr>
              <a:t>i</a:t>
            </a:r>
            <a:r>
              <a:rPr sz="3300" spc="0" dirty="0" baseline="4755">
                <a:solidFill>
                  <a:srgbClr val="000000">
                    <a:alpha val="100000"/>
                  </a:srgbClr>
                </a:solidFill>
                <a:latin typeface="Cambria Math"/>
                <a:ea typeface="Cambria Math"/>
                <a:cs typeface="Cambria Math"/>
              </a:rPr>
              <a:t>X</a:t>
            </a:r>
            <a:r>
              <a:rPr sz="2400" spc="100" dirty="0" baseline="6538">
                <a:solidFill>
                  <a:srgbClr val="000000">
                    <a:alpha val="100000"/>
                  </a:srgbClr>
                </a:solidFill>
                <a:latin typeface="Cambria Math"/>
                <a:ea typeface="Cambria Math"/>
                <a:cs typeface="Cambria Math"/>
              </a:rPr>
              <a:t>2</a:t>
            </a:r>
            <a:r>
              <a:rPr sz="1500" spc="100" dirty="0">
                <a:solidFill>
                  <a:srgbClr val="000000">
                    <a:alpha val="100000"/>
                  </a:srgbClr>
                </a:solidFill>
                <a:latin typeface="Cambria Math"/>
                <a:ea typeface="Cambria Math"/>
                <a:cs typeface="Cambria Math"/>
              </a:rPr>
              <a:t>  </a:t>
            </a:r>
            <a:r>
              <a:rPr sz="2100" spc="100" dirty="0">
                <a:solidFill>
                  <a:srgbClr val="000000">
                    <a:alpha val="100000"/>
                  </a:srgbClr>
                </a:solidFill>
                <a:latin typeface="Cambria Math"/>
                <a:ea typeface="Cambria Math"/>
                <a:cs typeface="Cambria Math"/>
              </a:rPr>
              <a:t>+</a:t>
            </a:r>
            <a:r>
              <a:rPr sz="2100" spc="100" dirty="0">
                <a:solidFill>
                  <a:srgbClr val="000000">
                    <a:alpha val="100000"/>
                  </a:srgbClr>
                </a:solidFill>
                <a:latin typeface="Cambria Math"/>
                <a:ea typeface="Cambria Math"/>
                <a:cs typeface="Cambria Math"/>
              </a:rPr>
              <a:t> </a:t>
            </a:r>
            <a:r>
              <a:rPr sz="2100" spc="100" dirty="0">
                <a:solidFill>
                  <a:srgbClr val="000000">
                    <a:alpha val="100000"/>
                  </a:srgbClr>
                </a:solidFill>
                <a:latin typeface="Cambria Math"/>
                <a:ea typeface="Cambria Math"/>
                <a:cs typeface="Cambria Math"/>
              </a:rPr>
              <a:t>…</a:t>
            </a:r>
            <a:r>
              <a:rPr sz="2100" spc="100" dirty="0">
                <a:solidFill>
                  <a:srgbClr val="000000">
                    <a:alpha val="100000"/>
                  </a:srgbClr>
                </a:solidFill>
                <a:latin typeface="Cambria Math"/>
                <a:ea typeface="Cambria Math"/>
                <a:cs typeface="Cambria Math"/>
              </a:rPr>
              <a:t> </a:t>
            </a:r>
            <a:r>
              <a:rPr sz="2100" spc="100" dirty="0">
                <a:solidFill>
                  <a:srgbClr val="000000">
                    <a:alpha val="100000"/>
                  </a:srgbClr>
                </a:solidFill>
                <a:latin typeface="Cambria Math"/>
                <a:ea typeface="Cambria Math"/>
                <a:cs typeface="Cambria Math"/>
              </a:rPr>
              <a:t>+</a:t>
            </a:r>
            <a:r>
              <a:rPr sz="2100" spc="100" dirty="0">
                <a:solidFill>
                  <a:srgbClr val="000000">
                    <a:alpha val="100000"/>
                  </a:srgbClr>
                </a:solidFill>
                <a:latin typeface="Cambria Math"/>
                <a:ea typeface="Cambria Math"/>
                <a:cs typeface="Cambria Math"/>
              </a:rPr>
              <a:t> </a:t>
            </a:r>
            <a:r>
              <a:rPr sz="2100" spc="0" dirty="0">
                <a:solidFill>
                  <a:srgbClr val="000000">
                    <a:alpha val="100000"/>
                  </a:srgbClr>
                </a:solidFill>
                <a:latin typeface="Cambria Math"/>
                <a:ea typeface="Cambria Math"/>
                <a:cs typeface="Cambria Math"/>
              </a:rPr>
              <a:t>a</a:t>
            </a:r>
            <a:r>
              <a:rPr sz="2400" spc="0" dirty="0" baseline="-4312">
                <a:solidFill>
                  <a:srgbClr val="000000">
                    <a:alpha val="100000"/>
                  </a:srgbClr>
                </a:solidFill>
                <a:latin typeface="Cambria Math"/>
                <a:ea typeface="Cambria Math"/>
                <a:cs typeface="Cambria Math"/>
              </a:rPr>
              <a:t>pi</a:t>
            </a:r>
            <a:r>
              <a:rPr sz="2100" spc="0" dirty="0">
                <a:solidFill>
                  <a:srgbClr val="000000">
                    <a:alpha val="100000"/>
                  </a:srgbClr>
                </a:solidFill>
                <a:latin typeface="Cambria Math"/>
                <a:ea typeface="Cambria Math"/>
                <a:cs typeface="Cambria Math"/>
              </a:rPr>
              <a:t>X</a:t>
            </a:r>
            <a:r>
              <a:rPr sz="2400" spc="0" dirty="0" baseline="-4312">
                <a:solidFill>
                  <a:srgbClr val="000000">
                    <a:alpha val="100000"/>
                  </a:srgbClr>
                </a:solidFill>
                <a:latin typeface="Cambria Math"/>
                <a:ea typeface="Cambria Math"/>
                <a:cs typeface="Cambria Math"/>
              </a:rPr>
              <a:t>p</a:t>
            </a:r>
            <a:r>
              <a:rPr sz="2100" spc="100" dirty="0">
                <a:solidFill>
                  <a:srgbClr val="000000">
                    <a:alpha val="100000"/>
                  </a:srgbClr>
                </a:solidFill>
                <a:latin typeface="Cambria Math"/>
                <a:ea typeface="Cambria Math"/>
                <a:cs typeface="Cambria Math"/>
              </a:rPr>
              <a:t>,</a:t>
            </a:r>
            <a:r>
              <a:rPr sz="2100" spc="100" dirty="0">
                <a:solidFill>
                  <a:srgbClr val="000000">
                    <a:alpha val="100000"/>
                  </a:srgbClr>
                </a:solidFill>
                <a:latin typeface="Cambria Math"/>
                <a:ea typeface="Cambria Math"/>
                <a:cs typeface="Cambria Math"/>
              </a:rPr>
              <a:t> </a:t>
            </a:r>
            <a:r>
              <a:rPr sz="2100" spc="0" dirty="0">
                <a:solidFill>
                  <a:srgbClr val="000000">
                    <a:alpha val="100000"/>
                  </a:srgbClr>
                </a:solidFill>
                <a:latin typeface="Cambria Math"/>
                <a:ea typeface="Cambria Math"/>
                <a:cs typeface="Cambria Math"/>
              </a:rPr>
              <a:t>i</a:t>
            </a:r>
            <a:r>
              <a:rPr sz="2100" spc="100" dirty="0">
                <a:solidFill>
                  <a:srgbClr val="000000">
                    <a:alpha val="100000"/>
                  </a:srgbClr>
                </a:solidFill>
                <a:latin typeface="Cambria Math"/>
                <a:ea typeface="Cambria Math"/>
                <a:cs typeface="Cambria Math"/>
              </a:rPr>
              <a:t> </a:t>
            </a:r>
            <a:r>
              <a:rPr sz="2100" spc="100" dirty="0">
                <a:solidFill>
                  <a:srgbClr val="000000">
                    <a:alpha val="100000"/>
                  </a:srgbClr>
                </a:solidFill>
                <a:latin typeface="Cambria Math"/>
                <a:ea typeface="Cambria Math"/>
                <a:cs typeface="Cambria Math"/>
              </a:rPr>
              <a:t>=</a:t>
            </a:r>
            <a:r>
              <a:rPr sz="2100" spc="100" dirty="0">
                <a:solidFill>
                  <a:srgbClr val="000000">
                    <a:alpha val="100000"/>
                  </a:srgbClr>
                </a:solidFill>
                <a:latin typeface="Cambria Math"/>
                <a:ea typeface="Cambria Math"/>
                <a:cs typeface="Cambria Math"/>
              </a:rPr>
              <a:t> </a:t>
            </a:r>
            <a:r>
              <a:rPr sz="2100" spc="100" dirty="0">
                <a:solidFill>
                  <a:srgbClr val="000000">
                    <a:alpha val="100000"/>
                  </a:srgbClr>
                </a:solidFill>
                <a:latin typeface="Cambria Math"/>
                <a:ea typeface="Cambria Math"/>
                <a:cs typeface="Cambria Math"/>
              </a:rPr>
              <a:t>1,2,</a:t>
            </a:r>
            <a:r>
              <a:rPr sz="2100" spc="100" dirty="0">
                <a:solidFill>
                  <a:srgbClr val="000000">
                    <a:alpha val="100000"/>
                  </a:srgbClr>
                </a:solidFill>
                <a:latin typeface="Cambria Math"/>
                <a:ea typeface="Cambria Math"/>
                <a:cs typeface="Cambria Math"/>
              </a:rPr>
              <a:t> </a:t>
            </a:r>
            <a:r>
              <a:rPr sz="2100" spc="100" dirty="0">
                <a:solidFill>
                  <a:srgbClr val="000000">
                    <a:alpha val="100000"/>
                  </a:srgbClr>
                </a:solidFill>
                <a:latin typeface="Cambria Math"/>
                <a:ea typeface="Cambria Math"/>
                <a:cs typeface="Cambria Math"/>
              </a:rPr>
              <a:t>…</a:t>
            </a:r>
            <a:r>
              <a:rPr sz="2100" spc="40" dirty="0">
                <a:solidFill>
                  <a:srgbClr val="000000">
                    <a:alpha val="100000"/>
                  </a:srgbClr>
                </a:solidFill>
                <a:latin typeface="Cambria Math"/>
                <a:ea typeface="Cambria Math"/>
                <a:cs typeface="Cambria Math"/>
              </a:rPr>
              <a:t>,</a:t>
            </a:r>
            <a:r>
              <a:rPr sz="2100" spc="0" dirty="0">
                <a:solidFill>
                  <a:srgbClr val="000000">
                    <a:alpha val="100000"/>
                  </a:srgbClr>
                </a:solidFill>
                <a:latin typeface="Cambria Math"/>
                <a:ea typeface="Cambria Math"/>
                <a:cs typeface="Cambria Math"/>
              </a:rPr>
              <a:t> </a:t>
            </a:r>
            <a:r>
              <a:rPr sz="2100" spc="0" dirty="0">
                <a:solidFill>
                  <a:srgbClr val="000000">
                    <a:alpha val="100000"/>
                  </a:srgbClr>
                </a:solidFill>
                <a:latin typeface="Cambria Math"/>
                <a:ea typeface="Cambria Math"/>
                <a:cs typeface="Cambria Math"/>
              </a:rPr>
              <a:t>m.</a:t>
            </a:r>
            <a:endParaRPr lang="Cambria Math" altLang="Cambria Math" sz="2100" dirty="0"/>
          </a:p>
        </p:txBody>
      </p:sp>
      <p:pic>
        <p:nvPicPr>
          <p:cNvPr id="649" name="picture 649"/>
          <p:cNvPicPr>
            <a:picLocks noChangeAspect="1"/>
          </p:cNvPicPr>
          <p:nvPr/>
        </p:nvPicPr>
        <p:blipFill>
          <a:blip r:embed="rId3"/>
          <a:stretch>
            <a:fillRect/>
          </a:stretch>
        </p:blipFill>
        <p:spPr>
          <a:xfrm rot="21600000">
            <a:off x="0" y="5804458"/>
            <a:ext cx="1919884" cy="1053541"/>
          </a:xfrm>
          <a:prstGeom prst="rect">
            <a:avLst/>
          </a:prstGeom>
        </p:spPr>
      </p:pic>
      <p:pic>
        <p:nvPicPr>
          <p:cNvPr id="650" name="picture 650"/>
          <p:cNvPicPr>
            <a:picLocks noChangeAspect="1"/>
          </p:cNvPicPr>
          <p:nvPr/>
        </p:nvPicPr>
        <p:blipFill>
          <a:blip r:embed="rId4"/>
          <a:stretch>
            <a:fillRect/>
          </a:stretch>
        </p:blipFill>
        <p:spPr>
          <a:xfrm rot="21600000">
            <a:off x="11027664" y="158495"/>
            <a:ext cx="1042416" cy="944880"/>
          </a:xfrm>
          <a:prstGeom prst="rect">
            <a:avLst/>
          </a:prstGeom>
        </p:spPr>
      </p:pic>
      <p:sp>
        <p:nvSpPr>
          <p:cNvPr id="651" name="textbox 651"/>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652" name="picture 652"/>
          <p:cNvPicPr>
            <a:picLocks noChangeAspect="1"/>
          </p:cNvPicPr>
          <p:nvPr/>
        </p:nvPicPr>
        <p:blipFill>
          <a:blip r:embed="rId5"/>
          <a:stretch>
            <a:fillRect/>
          </a:stretch>
        </p:blipFill>
        <p:spPr>
          <a:xfrm rot="21600000">
            <a:off x="530352" y="408431"/>
            <a:ext cx="774191" cy="690372"/>
          </a:xfrm>
          <a:prstGeom prst="rect">
            <a:avLst/>
          </a:prstGeom>
        </p:spPr>
      </p:pic>
      <p:sp>
        <p:nvSpPr>
          <p:cNvPr id="653" name="textbox 653"/>
          <p:cNvSpPr/>
          <p:nvPr/>
        </p:nvSpPr>
        <p:spPr>
          <a:xfrm>
            <a:off x="1404531" y="622312"/>
            <a:ext cx="1621155"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0" dirty="0">
                <a:solidFill>
                  <a:srgbClr val="000000">
                    <a:alpha val="100000"/>
                  </a:srgbClr>
                </a:solidFill>
                <a:latin typeface="Arial"/>
                <a:ea typeface="Arial"/>
                <a:cs typeface="Arial"/>
              </a:rPr>
              <a:t>PCA</a:t>
            </a:r>
            <a:r>
              <a:rPr sz="1700" spc="120" dirty="0">
                <a:solidFill>
                  <a:srgbClr val="000000">
                    <a:alpha val="100000"/>
                  </a:srgbClr>
                </a:solidFill>
                <a:latin typeface="SimHei"/>
                <a:ea typeface="SimHei"/>
                <a:cs typeface="SimHei"/>
              </a:rPr>
              <a:t>实例第三</a:t>
            </a:r>
            <a:r>
              <a:rPr sz="1700" spc="8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4" name="picture 654"/>
          <p:cNvPicPr>
            <a:picLocks noChangeAspect="1"/>
          </p:cNvPicPr>
          <p:nvPr/>
        </p:nvPicPr>
        <p:blipFill>
          <a:blip r:embed="rId2"/>
          <a:stretch>
            <a:fillRect/>
          </a:stretch>
        </p:blipFill>
        <p:spPr>
          <a:xfrm rot="21600000">
            <a:off x="917447" y="1258823"/>
            <a:ext cx="9846564" cy="3063239"/>
          </a:xfrm>
          <a:prstGeom prst="rect">
            <a:avLst/>
          </a:prstGeom>
        </p:spPr>
      </p:pic>
      <p:sp>
        <p:nvSpPr>
          <p:cNvPr id="655" name="textbox 655"/>
          <p:cNvSpPr/>
          <p:nvPr/>
        </p:nvSpPr>
        <p:spPr>
          <a:xfrm>
            <a:off x="1390364" y="4422618"/>
            <a:ext cx="9355455" cy="1160780"/>
          </a:xfrm>
          <a:prstGeom prst="rect">
            <a:avLst/>
          </a:prstGeom>
        </p:spPr>
        <p:txBody>
          <a:bodyPr vert="horz" wrap="square" lIns="0" tIns="0" rIns="0" bIns="0"/>
          <a:lstStyle/>
          <a:p>
            <a:pPr algn="l" rtl="0" eaLnBrk="0">
              <a:lnSpc>
                <a:spcPct val="83341"/>
              </a:lnSpc>
              <a:tabLst/>
            </a:pPr>
            <a:endParaRPr lang="Arial" altLang="Arial" sz="100" dirty="0"/>
          </a:p>
          <a:p>
            <a:pPr marL="19919" algn="l" rtl="0" eaLnBrk="0">
              <a:lnSpc>
                <a:spcPts val="2285"/>
              </a:lnSpc>
              <a:tabLst/>
            </a:pPr>
            <a:r>
              <a:rPr sz="1800" spc="80" dirty="0">
                <a:solidFill>
                  <a:srgbClr val="000000">
                    <a:alpha val="100000"/>
                  </a:srgbClr>
                </a:solidFill>
                <a:latin typeface="DengXian"/>
                <a:ea typeface="DengXian"/>
                <a:cs typeface="DengXian"/>
              </a:rPr>
              <a:t>一般</a:t>
            </a:r>
            <a:r>
              <a:rPr sz="1800" spc="0" dirty="0">
                <a:solidFill>
                  <a:srgbClr val="000000">
                    <a:alpha val="100000"/>
                  </a:srgbClr>
                </a:solidFill>
                <a:latin typeface="Cambria Math"/>
                <a:ea typeface="Cambria Math"/>
                <a:cs typeface="Cambria Math"/>
              </a:rPr>
              <a:t>p</a:t>
            </a:r>
            <a:r>
              <a:rPr sz="1800" spc="80" dirty="0">
                <a:solidFill>
                  <a:srgbClr val="000000">
                    <a:alpha val="100000"/>
                  </a:srgbClr>
                </a:solidFill>
                <a:latin typeface="Cambria Math"/>
                <a:ea typeface="Cambria Math"/>
                <a:cs typeface="Cambria Math"/>
              </a:rPr>
              <a:t> </a:t>
            </a:r>
            <a:r>
              <a:rPr sz="1800" spc="80" dirty="0">
                <a:solidFill>
                  <a:srgbClr val="000000">
                    <a:alpha val="100000"/>
                  </a:srgbClr>
                </a:solidFill>
                <a:latin typeface="Cambria Math"/>
                <a:ea typeface="Cambria Math"/>
                <a:cs typeface="Cambria Math"/>
              </a:rPr>
              <a:t>≤</a:t>
            </a:r>
            <a:r>
              <a:rPr sz="1800" spc="80" dirty="0">
                <a:solidFill>
                  <a:srgbClr val="000000">
                    <a:alpha val="100000"/>
                  </a:srgbClr>
                </a:solidFill>
                <a:latin typeface="Cambria Math"/>
                <a:ea typeface="Cambria Math"/>
                <a:cs typeface="Cambria Math"/>
              </a:rPr>
              <a:t> </a:t>
            </a:r>
            <a:r>
              <a:rPr sz="1800" spc="80" dirty="0">
                <a:solidFill>
                  <a:srgbClr val="000000">
                    <a:alpha val="100000"/>
                  </a:srgbClr>
                </a:solidFill>
                <a:latin typeface="Cambria Math"/>
                <a:ea typeface="Cambria Math"/>
                <a:cs typeface="Cambria Math"/>
              </a:rPr>
              <a:t>5,</a:t>
            </a:r>
            <a:r>
              <a:rPr sz="1800" spc="80" dirty="0">
                <a:solidFill>
                  <a:srgbClr val="000000">
                    <a:alpha val="100000"/>
                  </a:srgbClr>
                </a:solidFill>
                <a:latin typeface="Cambria Math"/>
                <a:ea typeface="Cambria Math"/>
                <a:cs typeface="Cambria Math"/>
              </a:rPr>
              <a:t> </a:t>
            </a:r>
            <a:r>
              <a:rPr sz="1800" spc="80" dirty="0">
                <a:solidFill>
                  <a:srgbClr val="000000">
                    <a:alpha val="100000"/>
                  </a:srgbClr>
                </a:solidFill>
                <a:latin typeface="SimSun"/>
                <a:ea typeface="SimSun"/>
                <a:cs typeface="SimSun"/>
              </a:rPr>
              <a:t>即</a:t>
            </a:r>
            <a:r>
              <a:rPr sz="1800" spc="80" dirty="0">
                <a:solidFill>
                  <a:srgbClr val="000000">
                    <a:alpha val="100000"/>
                  </a:srgbClr>
                </a:solidFill>
                <a:latin typeface="DengXian"/>
                <a:ea typeface="DengXian"/>
                <a:cs typeface="DengXian"/>
              </a:rPr>
              <a:t>主成分少于五个</a:t>
            </a:r>
            <a:r>
              <a:rPr sz="1800" spc="0" dirty="0">
                <a:solidFill>
                  <a:srgbClr val="000000">
                    <a:alpha val="100000"/>
                  </a:srgbClr>
                </a:solidFill>
                <a:latin typeface="DengXian"/>
                <a:ea typeface="DengXian"/>
                <a:cs typeface="DengXian"/>
              </a:rPr>
              <a:t>。</a:t>
            </a:r>
            <a:endParaRPr lang="DengXian" altLang="DengXian" sz="1800" dirty="0"/>
          </a:p>
          <a:p>
            <a:pPr marL="17994" algn="l" rtl="0" eaLnBrk="0">
              <a:lnSpc>
                <a:spcPts val="2285"/>
              </a:lnSpc>
              <a:spcBef>
                <a:spcPts val="1135"/>
              </a:spcBef>
              <a:tabLst/>
            </a:pPr>
            <a:r>
              <a:rPr sz="1800" spc="-20" dirty="0">
                <a:solidFill>
                  <a:srgbClr val="000000">
                    <a:alpha val="100000"/>
                  </a:srgbClr>
                </a:solidFill>
                <a:latin typeface="DengXian"/>
                <a:ea typeface="DengXian"/>
                <a:cs typeface="DengXian"/>
              </a:rPr>
              <a:t>我们需要根据系数分析</a:t>
            </a:r>
            <a:r>
              <a:rPr sz="1800" spc="-20" dirty="0">
                <a:solidFill>
                  <a:srgbClr val="FF0000">
                    <a:alpha val="100000"/>
                  </a:srgbClr>
                </a:solidFill>
                <a:latin typeface="DengXian"/>
                <a:ea typeface="DengXian"/>
                <a:cs typeface="DengXian"/>
              </a:rPr>
              <a:t>主成分代表的意义</a:t>
            </a:r>
            <a:r>
              <a:rPr sz="1800" spc="-20" dirty="0">
                <a:solidFill>
                  <a:srgbClr val="000000">
                    <a:alpha val="100000"/>
                  </a:srgbClr>
                </a:solidFill>
                <a:latin typeface="DengXian"/>
                <a:ea typeface="DengXian"/>
                <a:cs typeface="DengXian"/>
              </a:rPr>
              <a:t>，</a:t>
            </a:r>
            <a:r>
              <a:rPr sz="1800" spc="-20" dirty="0">
                <a:solidFill>
                  <a:srgbClr val="000000">
                    <a:alpha val="100000"/>
                  </a:srgbClr>
                </a:solidFill>
                <a:latin typeface="DengXian"/>
                <a:ea typeface="DengXian"/>
                <a:cs typeface="DengXian"/>
              </a:rPr>
              <a:t>   </a:t>
            </a:r>
            <a:r>
              <a:rPr sz="1800" spc="-20" dirty="0">
                <a:solidFill>
                  <a:srgbClr val="000000">
                    <a:alpha val="100000"/>
                  </a:srgbClr>
                </a:solidFill>
                <a:latin typeface="DengXian"/>
                <a:ea typeface="DengXian"/>
                <a:cs typeface="DengXian"/>
              </a:rPr>
              <a:t>对于某个主成分而言，</a:t>
            </a:r>
            <a:r>
              <a:rPr sz="1800" spc="-20" dirty="0">
                <a:solidFill>
                  <a:srgbClr val="000000">
                    <a:alpha val="100000"/>
                  </a:srgbClr>
                </a:solidFill>
                <a:latin typeface="DengXian"/>
                <a:ea typeface="DengXian"/>
                <a:cs typeface="DengXian"/>
              </a:rPr>
              <a:t> </a:t>
            </a:r>
            <a:r>
              <a:rPr sz="1800" spc="-10" dirty="0">
                <a:solidFill>
                  <a:srgbClr val="000000">
                    <a:alpha val="100000"/>
                  </a:srgbClr>
                </a:solidFill>
                <a:latin typeface="DengXian"/>
                <a:ea typeface="DengXian"/>
                <a:cs typeface="DengXian"/>
              </a:rPr>
              <a:t> </a:t>
            </a:r>
            <a:r>
              <a:rPr sz="1800" spc="0" dirty="0">
                <a:solidFill>
                  <a:srgbClr val="000000">
                    <a:alpha val="100000"/>
                  </a:srgbClr>
                </a:solidFill>
                <a:latin typeface="DengXian"/>
                <a:ea typeface="DengXian"/>
                <a:cs typeface="DengXian"/>
              </a:rPr>
              <a:t> </a:t>
            </a:r>
            <a:r>
              <a:rPr sz="1800" spc="0" dirty="0">
                <a:solidFill>
                  <a:srgbClr val="000000">
                    <a:alpha val="100000"/>
                  </a:srgbClr>
                </a:solidFill>
                <a:latin typeface="DengXian"/>
                <a:ea typeface="DengXian"/>
                <a:cs typeface="DengXian"/>
              </a:rPr>
              <a:t>指标前面的系数越大，</a:t>
            </a:r>
            <a:endParaRPr lang="DengXian" altLang="DengXian" sz="1800" dirty="0"/>
          </a:p>
          <a:p>
            <a:pPr marL="12700" algn="l" rtl="0" eaLnBrk="0">
              <a:lnSpc>
                <a:spcPts val="3230"/>
              </a:lnSpc>
              <a:tabLst/>
            </a:pPr>
            <a:r>
              <a:rPr sz="1800" spc="100" dirty="0">
                <a:solidFill>
                  <a:srgbClr val="000000">
                    <a:alpha val="100000"/>
                  </a:srgbClr>
                </a:solidFill>
                <a:latin typeface="DengXian"/>
                <a:ea typeface="DengXian"/>
                <a:cs typeface="DengXian"/>
              </a:rPr>
              <a:t>代表该指标对于该主成分的影响越</a:t>
            </a:r>
            <a:r>
              <a:rPr sz="1800" spc="40" dirty="0">
                <a:solidFill>
                  <a:srgbClr val="000000">
                    <a:alpha val="100000"/>
                  </a:srgbClr>
                </a:solidFill>
                <a:latin typeface="DengXian"/>
                <a:ea typeface="DengXian"/>
                <a:cs typeface="DengXian"/>
              </a:rPr>
              <a:t>大</a:t>
            </a:r>
            <a:r>
              <a:rPr sz="1800" spc="0" dirty="0">
                <a:solidFill>
                  <a:srgbClr val="000000">
                    <a:alpha val="100000"/>
                  </a:srgbClr>
                </a:solidFill>
                <a:latin typeface="DengXian"/>
                <a:ea typeface="DengXian"/>
                <a:cs typeface="DengXian"/>
              </a:rPr>
              <a:t>。</a:t>
            </a:r>
            <a:endParaRPr lang="DengXian" altLang="DengXian" sz="1800" dirty="0"/>
          </a:p>
        </p:txBody>
      </p:sp>
      <p:pic>
        <p:nvPicPr>
          <p:cNvPr id="656" name="picture 656"/>
          <p:cNvPicPr>
            <a:picLocks noChangeAspect="1"/>
          </p:cNvPicPr>
          <p:nvPr/>
        </p:nvPicPr>
        <p:blipFill>
          <a:blip r:embed="rId3"/>
          <a:stretch>
            <a:fillRect/>
          </a:stretch>
        </p:blipFill>
        <p:spPr>
          <a:xfrm rot="21600000">
            <a:off x="0" y="5804458"/>
            <a:ext cx="1919884" cy="1053541"/>
          </a:xfrm>
          <a:prstGeom prst="rect">
            <a:avLst/>
          </a:prstGeom>
        </p:spPr>
      </p:pic>
      <p:pic>
        <p:nvPicPr>
          <p:cNvPr id="657" name="picture 657"/>
          <p:cNvPicPr>
            <a:picLocks noChangeAspect="1"/>
          </p:cNvPicPr>
          <p:nvPr/>
        </p:nvPicPr>
        <p:blipFill>
          <a:blip r:embed="rId4"/>
          <a:stretch>
            <a:fillRect/>
          </a:stretch>
        </p:blipFill>
        <p:spPr>
          <a:xfrm rot="21600000">
            <a:off x="11027664" y="158495"/>
            <a:ext cx="1042416" cy="944880"/>
          </a:xfrm>
          <a:prstGeom prst="rect">
            <a:avLst/>
          </a:prstGeom>
        </p:spPr>
      </p:pic>
      <p:sp>
        <p:nvSpPr>
          <p:cNvPr id="658" name="textbox 658"/>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659" name="picture 659"/>
          <p:cNvPicPr>
            <a:picLocks noChangeAspect="1"/>
          </p:cNvPicPr>
          <p:nvPr/>
        </p:nvPicPr>
        <p:blipFill>
          <a:blip r:embed="rId5"/>
          <a:stretch>
            <a:fillRect/>
          </a:stretch>
        </p:blipFill>
        <p:spPr>
          <a:xfrm rot="21600000">
            <a:off x="530352" y="408431"/>
            <a:ext cx="774191" cy="690372"/>
          </a:xfrm>
          <a:prstGeom prst="rect">
            <a:avLst/>
          </a:prstGeom>
        </p:spPr>
      </p:pic>
      <p:sp>
        <p:nvSpPr>
          <p:cNvPr id="660" name="textbox 660"/>
          <p:cNvSpPr/>
          <p:nvPr/>
        </p:nvSpPr>
        <p:spPr>
          <a:xfrm>
            <a:off x="1404531" y="622312"/>
            <a:ext cx="1621155"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0" dirty="0">
                <a:solidFill>
                  <a:srgbClr val="000000">
                    <a:alpha val="100000"/>
                  </a:srgbClr>
                </a:solidFill>
                <a:latin typeface="Arial"/>
                <a:ea typeface="Arial"/>
                <a:cs typeface="Arial"/>
              </a:rPr>
              <a:t>PCA</a:t>
            </a:r>
            <a:r>
              <a:rPr sz="1700" spc="120" dirty="0">
                <a:solidFill>
                  <a:srgbClr val="000000">
                    <a:alpha val="100000"/>
                  </a:srgbClr>
                </a:solidFill>
                <a:latin typeface="SimHei"/>
                <a:ea typeface="SimHei"/>
                <a:cs typeface="SimHei"/>
              </a:rPr>
              <a:t>实例第四</a:t>
            </a:r>
            <a:r>
              <a:rPr sz="1700" spc="80" dirty="0">
                <a:solidFill>
                  <a:srgbClr val="000000">
                    <a:alpha val="100000"/>
                  </a:srgbClr>
                </a:solidFill>
                <a:latin typeface="SimHei"/>
                <a:ea typeface="SimHei"/>
                <a:cs typeface="SimHei"/>
              </a:rPr>
              <a:t>步</a:t>
            </a:r>
            <a:endParaRPr lang="SimHei" altLang="SimHei" sz="17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textbox 661"/>
          <p:cNvSpPr/>
          <p:nvPr/>
        </p:nvSpPr>
        <p:spPr>
          <a:xfrm>
            <a:off x="517652" y="395731"/>
            <a:ext cx="2822575" cy="1164589"/>
          </a:xfrm>
          <a:prstGeom prst="rect">
            <a:avLst/>
          </a:prstGeom>
        </p:spPr>
        <p:txBody>
          <a:bodyPr vert="horz" wrap="square" lIns="0" tIns="0" rIns="0" bIns="0"/>
          <a:lstStyle/>
          <a:p>
            <a:pPr algn="l" rtl="0" eaLnBrk="0">
              <a:lnSpc>
                <a:spcPct val="157000"/>
              </a:lnSpc>
              <a:tabLst/>
            </a:pPr>
            <a:endParaRPr lang="Arial" altLang="Arial" sz="1000" dirty="0"/>
          </a:p>
          <a:p>
            <a:pPr marL="786891" algn="l" rtl="0" eaLnBrk="0">
              <a:lnSpc>
                <a:spcPts val="2055"/>
              </a:lnSpc>
              <a:tabLst>
                <a:tab pos="899160" algn="l"/>
              </a:tabLst>
            </a:pPr>
            <a:r>
              <a:rPr sz="1700" spc="0" dirty="0">
                <a:solidFill>
                  <a:srgbClr val="000000">
                    <a:alpha val="100000"/>
                  </a:srgbClr>
                </a:solidFill>
                <a:latin typeface="Arial"/>
                <a:ea typeface="Arial"/>
                <a:cs typeface="Arial"/>
              </a:rPr>
              <a:t>	</a:t>
            </a:r>
            <a:r>
              <a:rPr sz="1700" spc="0" dirty="0">
                <a:solidFill>
                  <a:srgbClr val="000000">
                    <a:alpha val="100000"/>
                  </a:srgbClr>
                </a:solidFill>
                <a:latin typeface="Arial"/>
                <a:ea typeface="Arial"/>
                <a:cs typeface="Arial"/>
              </a:rPr>
              <a:t>PCA</a:t>
            </a:r>
            <a:r>
              <a:rPr sz="1700" spc="120" dirty="0">
                <a:solidFill>
                  <a:srgbClr val="000000">
                    <a:alpha val="100000"/>
                  </a:srgbClr>
                </a:solidFill>
                <a:latin typeface="SimHei"/>
                <a:ea typeface="SimHei"/>
                <a:cs typeface="SimHei"/>
              </a:rPr>
              <a:t>实例第五</a:t>
            </a:r>
            <a:r>
              <a:rPr sz="1700" spc="80" dirty="0">
                <a:solidFill>
                  <a:srgbClr val="000000">
                    <a:alpha val="100000"/>
                  </a:srgbClr>
                </a:solidFill>
                <a:latin typeface="SimHei"/>
                <a:ea typeface="SimHei"/>
                <a:cs typeface="SimHei"/>
              </a:rPr>
              <a:t>步</a:t>
            </a:r>
            <a:endParaRPr lang="SimHei" altLang="SimHei" sz="1700" dirty="0"/>
          </a:p>
          <a:p>
            <a:pPr algn="l" rtl="0" eaLnBrk="0">
              <a:lnSpc>
                <a:spcPct val="122000"/>
              </a:lnSpc>
              <a:tabLst/>
            </a:pPr>
            <a:endParaRPr lang="Arial" altLang="Arial" sz="1000" dirty="0"/>
          </a:p>
          <a:p>
            <a:pPr algn="l" rtl="0" eaLnBrk="0">
              <a:lnSpc>
                <a:spcPct val="115000"/>
              </a:lnSpc>
              <a:tabLst/>
            </a:pPr>
            <a:endParaRPr lang="Arial" altLang="Arial" sz="500" dirty="0"/>
          </a:p>
          <a:p>
            <a:pPr algn="r" rtl="0" eaLnBrk="0">
              <a:lnSpc>
                <a:spcPts val="2967"/>
              </a:lnSpc>
              <a:spcBef>
                <a:spcPts val="4"/>
              </a:spcBef>
              <a:tabLst/>
            </a:pPr>
            <a:r>
              <a:rPr sz="2300" spc="80" dirty="0">
                <a:solidFill>
                  <a:srgbClr val="000000">
                    <a:alpha val="100000"/>
                  </a:srgbClr>
                </a:solidFill>
                <a:ln w="8717" cap="flat" cmpd="sng">
                  <a:solidFill>
                    <a:srgbClr a:val="000000">
                      <a:alpha val="100000"/>
                    </a:srgbClr>
                  </a:solidFill>
                  <a:prstDash a:val="solid"/>
                  <a:bevel/>
                </a:ln>
                <a:latin typeface="SimSun"/>
                <a:ea typeface="SimSun"/>
                <a:cs typeface="SimSun"/>
              </a:rPr>
              <a:t>5.计算综合得</a:t>
            </a:r>
            <a:r>
              <a:rPr sz="2300" spc="60" dirty="0">
                <a:solidFill>
                  <a:srgbClr val="000000">
                    <a:alpha val="100000"/>
                  </a:srgbClr>
                </a:solidFill>
                <a:ln w="8717" cap="flat" cmpd="sng">
                  <a:solidFill>
                    <a:srgbClr a:val="000000">
                      <a:alpha val="100000"/>
                    </a:srgbClr>
                  </a:solidFill>
                  <a:prstDash a:val="solid"/>
                  <a:bevel/>
                </a:ln>
                <a:latin typeface="SimSun"/>
                <a:ea typeface="SimSun"/>
                <a:cs typeface="SimSun"/>
              </a:rPr>
              <a:t>分</a:t>
            </a:r>
            <a:endParaRPr lang="SimSun" altLang="SimSun" sz="2300" dirty="0"/>
          </a:p>
        </p:txBody>
      </p:sp>
      <p:pic>
        <p:nvPicPr>
          <p:cNvPr id="662" name="picture 662"/>
          <p:cNvPicPr>
            <a:picLocks noChangeAspect="1"/>
          </p:cNvPicPr>
          <p:nvPr/>
        </p:nvPicPr>
        <p:blipFill>
          <a:blip r:embed="rId2"/>
          <a:stretch>
            <a:fillRect/>
          </a:stretch>
        </p:blipFill>
        <p:spPr>
          <a:xfrm rot="21600000">
            <a:off x="530352" y="408431"/>
            <a:ext cx="774191" cy="690372"/>
          </a:xfrm>
          <a:prstGeom prst="rect">
            <a:avLst/>
          </a:prstGeom>
        </p:spPr>
      </p:pic>
      <p:pic>
        <p:nvPicPr>
          <p:cNvPr id="663" name="picture 663"/>
          <p:cNvPicPr>
            <a:picLocks noChangeAspect="1"/>
          </p:cNvPicPr>
          <p:nvPr/>
        </p:nvPicPr>
        <p:blipFill>
          <a:blip r:embed="rId3"/>
          <a:stretch>
            <a:fillRect/>
          </a:stretch>
        </p:blipFill>
        <p:spPr>
          <a:xfrm rot="21600000">
            <a:off x="1094231" y="1720596"/>
            <a:ext cx="2372867" cy="1030223"/>
          </a:xfrm>
          <a:prstGeom prst="rect">
            <a:avLst/>
          </a:prstGeom>
        </p:spPr>
      </p:pic>
      <p:sp>
        <p:nvSpPr>
          <p:cNvPr id="664" name="textbox 664"/>
          <p:cNvSpPr/>
          <p:nvPr/>
        </p:nvSpPr>
        <p:spPr>
          <a:xfrm>
            <a:off x="1500559" y="2816207"/>
            <a:ext cx="6520815" cy="38735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846"/>
              </a:lnSpc>
              <a:tabLst/>
            </a:pPr>
            <a:r>
              <a:rPr sz="2100" spc="10" dirty="0">
                <a:solidFill>
                  <a:srgbClr val="000000">
                    <a:alpha val="100000"/>
                  </a:srgbClr>
                </a:solidFill>
                <a:latin typeface="DengXian"/>
                <a:ea typeface="DengXian"/>
                <a:cs typeface="DengXian"/>
              </a:rPr>
              <a:t>式中，</a:t>
            </a:r>
            <a:r>
              <a:rPr sz="2100" spc="10" dirty="0">
                <a:solidFill>
                  <a:srgbClr val="000000">
                    <a:alpha val="100000"/>
                  </a:srgbClr>
                </a:solidFill>
                <a:latin typeface="DengXian"/>
                <a:ea typeface="DengXian"/>
                <a:cs typeface="DengXian"/>
              </a:rPr>
              <a:t>   </a:t>
            </a:r>
            <a:r>
              <a:rPr sz="2100" spc="0" dirty="0">
                <a:solidFill>
                  <a:srgbClr val="000000">
                    <a:alpha val="100000"/>
                  </a:srgbClr>
                </a:solidFill>
                <a:latin typeface="Cambria Math"/>
                <a:ea typeface="Cambria Math"/>
                <a:cs typeface="Cambria Math"/>
              </a:rPr>
              <a:t>b</a:t>
            </a:r>
            <a:r>
              <a:rPr sz="1500" spc="0" dirty="0">
                <a:solidFill>
                  <a:srgbClr val="000000">
                    <a:alpha val="100000"/>
                  </a:srgbClr>
                </a:solidFill>
                <a:latin typeface="Cambria Math"/>
                <a:ea typeface="Cambria Math"/>
                <a:cs typeface="Cambria Math"/>
              </a:rPr>
              <a:t>j</a:t>
            </a:r>
            <a:r>
              <a:rPr sz="2100" spc="10" dirty="0">
                <a:solidFill>
                  <a:srgbClr val="000000">
                    <a:alpha val="100000"/>
                  </a:srgbClr>
                </a:solidFill>
                <a:latin typeface="DengXian"/>
                <a:ea typeface="DengXian"/>
                <a:cs typeface="DengXian"/>
              </a:rPr>
              <a:t>为第</a:t>
            </a:r>
            <a:r>
              <a:rPr sz="2100" spc="0" dirty="0">
                <a:solidFill>
                  <a:srgbClr val="000000">
                    <a:alpha val="100000"/>
                  </a:srgbClr>
                </a:solidFill>
                <a:latin typeface="Cambria Math"/>
                <a:ea typeface="Cambria Math"/>
                <a:cs typeface="Cambria Math"/>
              </a:rPr>
              <a:t>j</a:t>
            </a:r>
            <a:r>
              <a:rPr sz="2100" spc="10" dirty="0">
                <a:solidFill>
                  <a:srgbClr val="000000">
                    <a:alpha val="100000"/>
                  </a:srgbClr>
                </a:solidFill>
                <a:latin typeface="DengXian"/>
                <a:ea typeface="DengXian"/>
                <a:cs typeface="DengXian"/>
              </a:rPr>
              <a:t>个主成分的贡献率，</a:t>
            </a:r>
            <a:r>
              <a:rPr sz="2100" spc="0" dirty="0">
                <a:solidFill>
                  <a:srgbClr val="000000">
                    <a:alpha val="100000"/>
                  </a:srgbClr>
                </a:solidFill>
                <a:latin typeface="Cambria Math"/>
                <a:ea typeface="Cambria Math"/>
                <a:cs typeface="Cambria Math"/>
              </a:rPr>
              <a:t>y</a:t>
            </a:r>
            <a:r>
              <a:rPr sz="1500" spc="0" dirty="0">
                <a:solidFill>
                  <a:srgbClr val="000000">
                    <a:alpha val="100000"/>
                  </a:srgbClr>
                </a:solidFill>
                <a:latin typeface="Cambria Math"/>
                <a:ea typeface="Cambria Math"/>
                <a:cs typeface="Cambria Math"/>
              </a:rPr>
              <a:t>j</a:t>
            </a:r>
            <a:r>
              <a:rPr sz="2100" spc="10" dirty="0">
                <a:solidFill>
                  <a:srgbClr val="000000">
                    <a:alpha val="100000"/>
                  </a:srgbClr>
                </a:solidFill>
                <a:latin typeface="DengXian"/>
                <a:ea typeface="DengXian"/>
                <a:cs typeface="DengXian"/>
              </a:rPr>
              <a:t>为第</a:t>
            </a:r>
            <a:r>
              <a:rPr sz="2100" spc="0" dirty="0">
                <a:solidFill>
                  <a:srgbClr val="000000">
                    <a:alpha val="100000"/>
                  </a:srgbClr>
                </a:solidFill>
                <a:latin typeface="DengXian"/>
                <a:ea typeface="DengXian"/>
                <a:cs typeface="DengXian"/>
              </a:rPr>
              <a:t>j</a:t>
            </a:r>
            <a:r>
              <a:rPr sz="2100" spc="10" dirty="0">
                <a:solidFill>
                  <a:srgbClr val="000000">
                    <a:alpha val="100000"/>
                  </a:srgbClr>
                </a:solidFill>
                <a:latin typeface="DengXian"/>
                <a:ea typeface="DengXian"/>
                <a:cs typeface="DengXian"/>
              </a:rPr>
              <a:t>个</a:t>
            </a:r>
            <a:r>
              <a:rPr sz="2100" spc="0" dirty="0">
                <a:solidFill>
                  <a:srgbClr val="000000">
                    <a:alpha val="100000"/>
                  </a:srgbClr>
                </a:solidFill>
                <a:latin typeface="DengXian"/>
                <a:ea typeface="DengXian"/>
                <a:cs typeface="DengXian"/>
              </a:rPr>
              <a:t>主成分。</a:t>
            </a:r>
            <a:endParaRPr lang="DengXian" altLang="DengXian" sz="2100" dirty="0"/>
          </a:p>
        </p:txBody>
      </p:sp>
      <p:sp>
        <p:nvSpPr>
          <p:cNvPr id="665" name="textbox 665"/>
          <p:cNvSpPr/>
          <p:nvPr/>
        </p:nvSpPr>
        <p:spPr>
          <a:xfrm>
            <a:off x="1398409" y="5128734"/>
            <a:ext cx="7586980" cy="33274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18"/>
              </a:lnSpc>
              <a:tabLst/>
            </a:pPr>
            <a:r>
              <a:rPr sz="2000" spc="-10" dirty="0">
                <a:solidFill>
                  <a:srgbClr val="000000">
                    <a:alpha val="100000"/>
                  </a:srgbClr>
                </a:solidFill>
                <a:latin typeface="DengXian"/>
                <a:ea typeface="DengXian"/>
                <a:cs typeface="DengXian"/>
              </a:rPr>
              <a:t>更加详细的步骤与</a:t>
            </a:r>
            <a:r>
              <a:rPr sz="2000" spc="0" dirty="0">
                <a:solidFill>
                  <a:srgbClr val="000000">
                    <a:alpha val="100000"/>
                  </a:srgbClr>
                </a:solidFill>
                <a:latin typeface="DengXian"/>
                <a:ea typeface="DengXian"/>
                <a:cs typeface="DengXian"/>
              </a:rPr>
              <a:t>PCA</a:t>
            </a:r>
            <a:r>
              <a:rPr sz="2000" spc="-10" dirty="0">
                <a:solidFill>
                  <a:srgbClr val="000000">
                    <a:alpha val="100000"/>
                  </a:srgbClr>
                </a:solidFill>
                <a:latin typeface="DengXian"/>
                <a:ea typeface="DengXian"/>
                <a:cs typeface="DengXian"/>
              </a:rPr>
              <a:t>模型结合</a:t>
            </a:r>
            <a:r>
              <a:rPr sz="2000" spc="0" dirty="0">
                <a:solidFill>
                  <a:srgbClr val="000000">
                    <a:alpha val="100000"/>
                  </a:srgbClr>
                </a:solidFill>
                <a:latin typeface="DengXian"/>
                <a:ea typeface="DengXian"/>
                <a:cs typeface="DengXian"/>
              </a:rPr>
              <a:t>步骤请参考《数据建模算法与应用》</a:t>
            </a:r>
            <a:endParaRPr lang="DengXian" altLang="DengXian" sz="2000" dirty="0"/>
          </a:p>
        </p:txBody>
      </p:sp>
      <p:pic>
        <p:nvPicPr>
          <p:cNvPr id="666" name="picture 666"/>
          <p:cNvPicPr>
            <a:picLocks noChangeAspect="1"/>
          </p:cNvPicPr>
          <p:nvPr/>
        </p:nvPicPr>
        <p:blipFill>
          <a:blip r:embed="rId4"/>
          <a:stretch>
            <a:fillRect/>
          </a:stretch>
        </p:blipFill>
        <p:spPr>
          <a:xfrm rot="21600000">
            <a:off x="0" y="5804458"/>
            <a:ext cx="1919884" cy="1053541"/>
          </a:xfrm>
          <a:prstGeom prst="rect">
            <a:avLst/>
          </a:prstGeom>
        </p:spPr>
      </p:pic>
      <p:pic>
        <p:nvPicPr>
          <p:cNvPr id="667" name="picture 667"/>
          <p:cNvPicPr>
            <a:picLocks noChangeAspect="1"/>
          </p:cNvPicPr>
          <p:nvPr/>
        </p:nvPicPr>
        <p:blipFill>
          <a:blip r:embed="rId5"/>
          <a:stretch>
            <a:fillRect/>
          </a:stretch>
        </p:blipFill>
        <p:spPr>
          <a:xfrm rot="21600000">
            <a:off x="11027664" y="158495"/>
            <a:ext cx="1042416" cy="944880"/>
          </a:xfrm>
          <a:prstGeom prst="rect">
            <a:avLst/>
          </a:prstGeom>
        </p:spPr>
      </p:pic>
      <p:sp>
        <p:nvSpPr>
          <p:cNvPr id="668" name="textbox 668"/>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textbox 669"/>
          <p:cNvSpPr/>
          <p:nvPr/>
        </p:nvSpPr>
        <p:spPr>
          <a:xfrm>
            <a:off x="1914543" y="1097732"/>
            <a:ext cx="10112375" cy="5642609"/>
          </a:xfrm>
          <a:prstGeom prst="rect">
            <a:avLst/>
          </a:prstGeom>
        </p:spPr>
        <p:txBody>
          <a:bodyPr vert="horz" wrap="square" lIns="0" tIns="0" rIns="0" bIns="0"/>
          <a:lstStyle/>
          <a:p>
            <a:pPr algn="l" rtl="0" eaLnBrk="0">
              <a:lnSpc>
                <a:spcPct val="71954"/>
              </a:lnSpc>
              <a:tabLst/>
            </a:pPr>
            <a:endParaRPr lang="Arial" altLang="Arial" sz="100" dirty="0"/>
          </a:p>
          <a:p>
            <a:pPr marL="15487" indent="-1393" algn="l" rtl="0" eaLnBrk="0">
              <a:lnSpc>
                <a:spcPct val="105000"/>
              </a:lnSpc>
              <a:tabLst/>
            </a:pPr>
            <a:r>
              <a:rPr sz="2100" spc="40" dirty="0">
                <a:solidFill>
                  <a:srgbClr val="000000">
                    <a:alpha val="100000"/>
                  </a:srgbClr>
                </a:solidFill>
                <a:latin typeface="DengXian"/>
                <a:ea typeface="DengXian"/>
                <a:cs typeface="DengXian"/>
              </a:rPr>
              <a:t>在主成分分析中，</a:t>
            </a:r>
            <a:r>
              <a:rPr sz="2100" spc="40" dirty="0">
                <a:solidFill>
                  <a:srgbClr val="000000">
                    <a:alpha val="100000"/>
                  </a:srgbClr>
                </a:solidFill>
                <a:latin typeface="DengXian"/>
                <a:ea typeface="DengXian"/>
                <a:cs typeface="DengXian"/>
              </a:rPr>
              <a:t>   </a:t>
            </a:r>
            <a:r>
              <a:rPr sz="2100" spc="40" dirty="0">
                <a:solidFill>
                  <a:srgbClr val="000000">
                    <a:alpha val="100000"/>
                  </a:srgbClr>
                </a:solidFill>
                <a:latin typeface="DengXian"/>
                <a:ea typeface="DengXian"/>
                <a:cs typeface="DengXian"/>
              </a:rPr>
              <a:t>我们首先应保证所提取的前几个主成分的累计贡</a:t>
            </a:r>
            <a:r>
              <a:rPr sz="2100" spc="10" dirty="0">
                <a:solidFill>
                  <a:srgbClr val="000000">
                    <a:alpha val="100000"/>
                  </a:srgbClr>
                </a:solidFill>
                <a:latin typeface="DengXian"/>
                <a:ea typeface="DengXian"/>
                <a:cs typeface="DengXian"/>
              </a:rPr>
              <a:t>献</a:t>
            </a:r>
            <a:r>
              <a:rPr sz="2100" spc="0" dirty="0">
                <a:solidFill>
                  <a:srgbClr val="000000">
                    <a:alpha val="100000"/>
                  </a:srgbClr>
                </a:solidFill>
                <a:latin typeface="DengXian"/>
                <a:ea typeface="DengXian"/>
                <a:cs typeface="DengXian"/>
              </a:rPr>
              <a:t>率</a:t>
            </a:r>
            <a:r>
              <a:rPr sz="2100" spc="0" dirty="0">
                <a:solidFill>
                  <a:srgbClr val="000000">
                    <a:alpha val="100000"/>
                  </a:srgbClr>
                </a:solidFill>
                <a:latin typeface="DengXian"/>
                <a:ea typeface="DengXian"/>
                <a:cs typeface="DengXian"/>
              </a:rPr>
              <a:t>                   </a:t>
            </a:r>
            <a:r>
              <a:rPr sz="2100" spc="40" dirty="0">
                <a:solidFill>
                  <a:srgbClr val="000000">
                    <a:alpha val="100000"/>
                  </a:srgbClr>
                </a:solidFill>
                <a:latin typeface="DengXian"/>
                <a:ea typeface="DengXian"/>
                <a:cs typeface="DengXian"/>
              </a:rPr>
              <a:t>达到一个较高的水平，</a:t>
            </a:r>
            <a:r>
              <a:rPr sz="2100" spc="40" dirty="0">
                <a:solidFill>
                  <a:srgbClr val="000000">
                    <a:alpha val="100000"/>
                  </a:srgbClr>
                </a:solidFill>
                <a:latin typeface="DengXian"/>
                <a:ea typeface="DengXian"/>
                <a:cs typeface="DengXian"/>
              </a:rPr>
              <a:t>   </a:t>
            </a:r>
            <a:r>
              <a:rPr sz="2100" spc="40" dirty="0">
                <a:solidFill>
                  <a:srgbClr val="000000">
                    <a:alpha val="100000"/>
                  </a:srgbClr>
                </a:solidFill>
                <a:latin typeface="DengXian"/>
                <a:ea typeface="DengXian"/>
                <a:cs typeface="DengXian"/>
              </a:rPr>
              <a:t>其次对这些被提取的主成分必须都能够给</a:t>
            </a:r>
            <a:r>
              <a:rPr sz="2100" spc="30" dirty="0">
                <a:solidFill>
                  <a:srgbClr val="000000">
                    <a:alpha val="100000"/>
                  </a:srgbClr>
                </a:solidFill>
                <a:latin typeface="DengXian"/>
                <a:ea typeface="DengXian"/>
                <a:cs typeface="DengXian"/>
              </a:rPr>
              <a:t>出</a:t>
            </a:r>
            <a:r>
              <a:rPr sz="2100" spc="0" dirty="0">
                <a:solidFill>
                  <a:srgbClr val="000000">
                    <a:alpha val="100000"/>
                  </a:srgbClr>
                </a:solidFill>
                <a:latin typeface="DengXian"/>
                <a:ea typeface="DengXian"/>
                <a:cs typeface="DengXian"/>
              </a:rPr>
              <a:t>符合</a:t>
            </a:r>
            <a:r>
              <a:rPr sz="2100" spc="0" dirty="0">
                <a:solidFill>
                  <a:srgbClr val="000000">
                    <a:alpha val="100000"/>
                  </a:srgbClr>
                </a:solidFill>
                <a:latin typeface="DengXian"/>
                <a:ea typeface="DengXian"/>
                <a:cs typeface="DengXian"/>
              </a:rPr>
              <a:t>                   </a:t>
            </a:r>
            <a:r>
              <a:rPr sz="2100" spc="90" dirty="0">
                <a:solidFill>
                  <a:srgbClr val="000000">
                    <a:alpha val="100000"/>
                  </a:srgbClr>
                </a:solidFill>
                <a:latin typeface="DengXian"/>
                <a:ea typeface="DengXian"/>
                <a:cs typeface="DengXian"/>
              </a:rPr>
              <a:t>实际背景和意义的解释</a:t>
            </a:r>
            <a:r>
              <a:rPr sz="2100" spc="0" dirty="0">
                <a:solidFill>
                  <a:srgbClr val="000000">
                    <a:alpha val="100000"/>
                  </a:srgbClr>
                </a:solidFill>
                <a:latin typeface="DengXian"/>
                <a:ea typeface="DengXian"/>
                <a:cs typeface="DengXian"/>
              </a:rPr>
              <a:t>。</a:t>
            </a:r>
            <a:endParaRPr lang="DengXian" altLang="DengXian" sz="2100" dirty="0"/>
          </a:p>
          <a:p>
            <a:pPr marL="12700" indent="11986" algn="l" rtl="0" eaLnBrk="0">
              <a:lnSpc>
                <a:spcPct val="104000"/>
              </a:lnSpc>
              <a:spcBef>
                <a:spcPts val="99"/>
              </a:spcBef>
              <a:tabLst/>
            </a:pPr>
            <a:r>
              <a:rPr sz="2100" spc="40" dirty="0">
                <a:solidFill>
                  <a:srgbClr val="FF0000">
                    <a:alpha val="100000"/>
                  </a:srgbClr>
                </a:solidFill>
                <a:latin typeface="DengXian"/>
                <a:ea typeface="DengXian"/>
                <a:cs typeface="DengXian"/>
              </a:rPr>
              <a:t>主成分的解释其含义一般多少带有点模糊性，</a:t>
            </a:r>
            <a:r>
              <a:rPr sz="2100" spc="40" dirty="0">
                <a:solidFill>
                  <a:srgbClr val="FF0000">
                    <a:alpha val="100000"/>
                  </a:srgbClr>
                </a:solidFill>
                <a:latin typeface="DengXian"/>
                <a:ea typeface="DengXian"/>
                <a:cs typeface="DengXian"/>
              </a:rPr>
              <a:t>   </a:t>
            </a:r>
            <a:r>
              <a:rPr sz="2100" spc="40" dirty="0">
                <a:solidFill>
                  <a:srgbClr val="FF0000">
                    <a:alpha val="100000"/>
                  </a:srgbClr>
                </a:solidFill>
                <a:latin typeface="DengXian"/>
                <a:ea typeface="DengXian"/>
                <a:cs typeface="DengXian"/>
              </a:rPr>
              <a:t>不像原始变量的</a:t>
            </a:r>
            <a:r>
              <a:rPr sz="2100" spc="0" dirty="0">
                <a:solidFill>
                  <a:srgbClr val="FF0000">
                    <a:alpha val="100000"/>
                  </a:srgbClr>
                </a:solidFill>
                <a:latin typeface="DengXian"/>
                <a:ea typeface="DengXian"/>
                <a:cs typeface="DengXian"/>
              </a:rPr>
              <a:t>含义那么</a:t>
            </a:r>
            <a:r>
              <a:rPr sz="2100" spc="0" dirty="0">
                <a:solidFill>
                  <a:srgbClr val="FF0000">
                    <a:alpha val="100000"/>
                  </a:srgbClr>
                </a:solidFill>
                <a:latin typeface="DengXian"/>
                <a:ea typeface="DengXian"/>
                <a:cs typeface="DengXian"/>
              </a:rPr>
              <a:t>                   </a:t>
            </a:r>
            <a:r>
              <a:rPr sz="2100" spc="-100" dirty="0">
                <a:solidFill>
                  <a:srgbClr val="FF0000">
                    <a:alpha val="100000"/>
                  </a:srgbClr>
                </a:solidFill>
                <a:latin typeface="DengXian"/>
                <a:ea typeface="DengXian"/>
                <a:cs typeface="DengXian"/>
              </a:rPr>
              <a:t>清楚</a:t>
            </a:r>
            <a:r>
              <a:rPr sz="2100" spc="-100" dirty="0">
                <a:solidFill>
                  <a:srgbClr val="FF0000">
                    <a:alpha val="100000"/>
                  </a:srgbClr>
                </a:solidFill>
                <a:latin typeface="DengXian"/>
                <a:ea typeface="DengXian"/>
                <a:cs typeface="DengXian"/>
              </a:rPr>
              <a:t> </a:t>
            </a:r>
            <a:r>
              <a:rPr sz="2100" spc="-100" dirty="0">
                <a:solidFill>
                  <a:srgbClr val="FF0000">
                    <a:alpha val="100000"/>
                  </a:srgbClr>
                </a:solidFill>
                <a:latin typeface="DengXian"/>
                <a:ea typeface="DengXian"/>
                <a:cs typeface="DengXian"/>
              </a:rPr>
              <a:t>、</a:t>
            </a:r>
            <a:r>
              <a:rPr sz="2100" spc="-100" dirty="0">
                <a:solidFill>
                  <a:srgbClr val="FF0000">
                    <a:alpha val="100000"/>
                  </a:srgbClr>
                </a:solidFill>
                <a:latin typeface="DengXian"/>
                <a:ea typeface="DengXian"/>
                <a:cs typeface="DengXian"/>
              </a:rPr>
              <a:t>  </a:t>
            </a:r>
            <a:r>
              <a:rPr sz="2100" spc="-100" dirty="0">
                <a:solidFill>
                  <a:srgbClr val="FF0000">
                    <a:alpha val="100000"/>
                  </a:srgbClr>
                </a:solidFill>
                <a:latin typeface="DengXian"/>
                <a:ea typeface="DengXian"/>
                <a:cs typeface="DengXian"/>
              </a:rPr>
              <a:t>确切，</a:t>
            </a:r>
            <a:r>
              <a:rPr sz="2100" spc="-100" dirty="0">
                <a:solidFill>
                  <a:srgbClr val="FF0000">
                    <a:alpha val="100000"/>
                  </a:srgbClr>
                </a:solidFill>
                <a:latin typeface="DengXian"/>
                <a:ea typeface="DengXian"/>
                <a:cs typeface="DengXian"/>
              </a:rPr>
              <a:t>   </a:t>
            </a:r>
            <a:r>
              <a:rPr sz="2100" spc="-100" dirty="0">
                <a:solidFill>
                  <a:srgbClr val="FF0000">
                    <a:alpha val="100000"/>
                  </a:srgbClr>
                </a:solidFill>
                <a:latin typeface="DengXian"/>
                <a:ea typeface="DengXian"/>
                <a:cs typeface="DengXian"/>
              </a:rPr>
              <a:t>这是变量降维过程中不得不付出的代价</a:t>
            </a:r>
            <a:r>
              <a:rPr sz="2100" spc="-100" dirty="0">
                <a:solidFill>
                  <a:srgbClr val="FF0000">
                    <a:alpha val="100000"/>
                  </a:srgbClr>
                </a:solidFill>
                <a:latin typeface="DengXian"/>
                <a:ea typeface="DengXian"/>
                <a:cs typeface="DengXian"/>
              </a:rPr>
              <a:t> </a:t>
            </a:r>
            <a:r>
              <a:rPr sz="2100" spc="-100" dirty="0">
                <a:solidFill>
                  <a:srgbClr val="000000">
                    <a:alpha val="100000"/>
                  </a:srgbClr>
                </a:solidFill>
                <a:latin typeface="DengXian"/>
                <a:ea typeface="DengXian"/>
                <a:cs typeface="DengXian"/>
              </a:rPr>
              <a:t>。</a:t>
            </a:r>
            <a:r>
              <a:rPr sz="2100" spc="-100" dirty="0">
                <a:solidFill>
                  <a:srgbClr val="000000">
                    <a:alpha val="100000"/>
                  </a:srgbClr>
                </a:solidFill>
                <a:latin typeface="DengXian"/>
                <a:ea typeface="DengXian"/>
                <a:cs typeface="DengXian"/>
              </a:rPr>
              <a:t>  </a:t>
            </a:r>
            <a:r>
              <a:rPr sz="2100" spc="-100" dirty="0">
                <a:solidFill>
                  <a:srgbClr val="000000">
                    <a:alpha val="100000"/>
                  </a:srgbClr>
                </a:solidFill>
                <a:latin typeface="DengXian"/>
                <a:ea typeface="DengXian"/>
                <a:cs typeface="DengXian"/>
              </a:rPr>
              <a:t>因此，</a:t>
            </a:r>
            <a:r>
              <a:rPr sz="2100" spc="-100" dirty="0">
                <a:solidFill>
                  <a:srgbClr val="000000">
                    <a:alpha val="100000"/>
                  </a:srgbClr>
                </a:solidFill>
                <a:latin typeface="DengXian"/>
                <a:ea typeface="DengXian"/>
                <a:cs typeface="DengXian"/>
              </a:rPr>
              <a:t>  </a:t>
            </a:r>
            <a:r>
              <a:rPr sz="2100" spc="-80" dirty="0">
                <a:solidFill>
                  <a:srgbClr val="000000">
                    <a:alpha val="100000"/>
                  </a:srgbClr>
                </a:solidFill>
                <a:latin typeface="DengXian"/>
                <a:ea typeface="DengXian"/>
                <a:cs typeface="DengXian"/>
              </a:rPr>
              <a:t> </a:t>
            </a:r>
            <a:r>
              <a:rPr sz="2100" spc="0" dirty="0">
                <a:solidFill>
                  <a:srgbClr val="000000">
                    <a:alpha val="100000"/>
                  </a:srgbClr>
                </a:solidFill>
                <a:latin typeface="DengXian"/>
                <a:ea typeface="DengXian"/>
                <a:cs typeface="DengXian"/>
              </a:rPr>
              <a:t>提取的主</a:t>
            </a:r>
            <a:r>
              <a:rPr sz="2100" spc="0" dirty="0">
                <a:solidFill>
                  <a:srgbClr val="000000">
                    <a:alpha val="100000"/>
                  </a:srgbClr>
                </a:solidFill>
                <a:latin typeface="DengXian"/>
                <a:ea typeface="DengXian"/>
                <a:cs typeface="DengXian"/>
              </a:rPr>
              <a:t>                   </a:t>
            </a:r>
            <a:r>
              <a:rPr sz="2100" spc="40" dirty="0">
                <a:solidFill>
                  <a:srgbClr val="000000">
                    <a:alpha val="100000"/>
                  </a:srgbClr>
                </a:solidFill>
                <a:latin typeface="DengXian"/>
                <a:ea typeface="DengXian"/>
                <a:cs typeface="DengXian"/>
              </a:rPr>
              <a:t>成分个数</a:t>
            </a:r>
            <a:r>
              <a:rPr sz="2100" spc="0" dirty="0">
                <a:solidFill>
                  <a:srgbClr val="000000">
                    <a:alpha val="100000"/>
                  </a:srgbClr>
                </a:solidFill>
                <a:latin typeface="DengXian"/>
                <a:ea typeface="DengXian"/>
                <a:cs typeface="DengXian"/>
              </a:rPr>
              <a:t>m</a:t>
            </a:r>
            <a:r>
              <a:rPr sz="2100" spc="40" dirty="0">
                <a:solidFill>
                  <a:srgbClr val="000000">
                    <a:alpha val="100000"/>
                  </a:srgbClr>
                </a:solidFill>
                <a:latin typeface="DengXian"/>
                <a:ea typeface="DengXian"/>
                <a:cs typeface="DengXian"/>
              </a:rPr>
              <a:t>通常应明显小于原始变量个数</a:t>
            </a:r>
            <a:r>
              <a:rPr sz="2100" spc="0" dirty="0">
                <a:solidFill>
                  <a:srgbClr val="000000">
                    <a:alpha val="100000"/>
                  </a:srgbClr>
                </a:solidFill>
                <a:latin typeface="DengXian"/>
                <a:ea typeface="DengXian"/>
                <a:cs typeface="DengXian"/>
              </a:rPr>
              <a:t>p</a:t>
            </a:r>
            <a:r>
              <a:rPr sz="2100" spc="40" dirty="0">
                <a:solidFill>
                  <a:srgbClr val="000000">
                    <a:alpha val="100000"/>
                  </a:srgbClr>
                </a:solidFill>
                <a:latin typeface="DengXian"/>
                <a:ea typeface="DengXian"/>
                <a:cs typeface="DengXian"/>
              </a:rPr>
              <a:t>  </a:t>
            </a:r>
            <a:r>
              <a:rPr sz="2100" spc="40" dirty="0">
                <a:solidFill>
                  <a:srgbClr val="000000">
                    <a:alpha val="100000"/>
                  </a:srgbClr>
                </a:solidFill>
                <a:latin typeface="DengXian"/>
                <a:ea typeface="DengXian"/>
                <a:cs typeface="DengXian"/>
              </a:rPr>
              <a:t>(除非</a:t>
            </a:r>
            <a:r>
              <a:rPr sz="2100" spc="0" dirty="0">
                <a:solidFill>
                  <a:srgbClr val="000000">
                    <a:alpha val="100000"/>
                  </a:srgbClr>
                </a:solidFill>
                <a:latin typeface="DengXian"/>
                <a:ea typeface="DengXian"/>
                <a:cs typeface="DengXian"/>
              </a:rPr>
              <a:t>p</a:t>
            </a:r>
            <a:r>
              <a:rPr sz="2100" spc="40" dirty="0">
                <a:solidFill>
                  <a:srgbClr val="000000">
                    <a:alpha val="100000"/>
                  </a:srgbClr>
                </a:solidFill>
                <a:latin typeface="DengXian"/>
                <a:ea typeface="DengXian"/>
                <a:cs typeface="DengXian"/>
              </a:rPr>
              <a:t>本身较小)</a:t>
            </a:r>
            <a:r>
              <a:rPr sz="2100" spc="40" dirty="0">
                <a:solidFill>
                  <a:srgbClr val="000000">
                    <a:alpha val="100000"/>
                  </a:srgbClr>
                </a:solidFill>
                <a:latin typeface="DengXian"/>
                <a:ea typeface="DengXian"/>
                <a:cs typeface="DengXian"/>
              </a:rPr>
              <a:t>   </a:t>
            </a:r>
            <a:r>
              <a:rPr sz="2100" spc="40" dirty="0">
                <a:solidFill>
                  <a:srgbClr val="000000">
                    <a:alpha val="100000"/>
                  </a:srgbClr>
                </a:solidFill>
                <a:latin typeface="DengXian"/>
                <a:ea typeface="DengXian"/>
                <a:cs typeface="DengXian"/>
              </a:rPr>
              <a:t>，</a:t>
            </a:r>
            <a:r>
              <a:rPr sz="2100" spc="40" dirty="0">
                <a:solidFill>
                  <a:srgbClr val="000000">
                    <a:alpha val="100000"/>
                  </a:srgbClr>
                </a:solidFill>
                <a:latin typeface="DengXian"/>
                <a:ea typeface="DengXian"/>
                <a:cs typeface="DengXian"/>
              </a:rPr>
              <a:t>   </a:t>
            </a:r>
            <a:r>
              <a:rPr sz="2100" spc="30" dirty="0">
                <a:solidFill>
                  <a:srgbClr val="000000">
                    <a:alpha val="100000"/>
                  </a:srgbClr>
                </a:solidFill>
                <a:latin typeface="DengXian"/>
                <a:ea typeface="DengXian"/>
                <a:cs typeface="DengXian"/>
              </a:rPr>
              <a:t>否</a:t>
            </a:r>
            <a:r>
              <a:rPr sz="2100" spc="0" dirty="0">
                <a:solidFill>
                  <a:srgbClr val="000000">
                    <a:alpha val="100000"/>
                  </a:srgbClr>
                </a:solidFill>
                <a:latin typeface="DengXian"/>
                <a:ea typeface="DengXian"/>
                <a:cs typeface="DengXian"/>
              </a:rPr>
              <a:t>则维</a:t>
            </a:r>
            <a:r>
              <a:rPr sz="2100" spc="0" dirty="0">
                <a:solidFill>
                  <a:srgbClr val="000000">
                    <a:alpha val="100000"/>
                  </a:srgbClr>
                </a:solidFill>
                <a:latin typeface="DengXian"/>
                <a:ea typeface="DengXian"/>
                <a:cs typeface="DengXian"/>
              </a:rPr>
              <a:t>                    </a:t>
            </a:r>
            <a:r>
              <a:rPr sz="2100" spc="20" dirty="0">
                <a:solidFill>
                  <a:srgbClr val="000000">
                    <a:alpha val="100000"/>
                  </a:srgbClr>
                </a:solidFill>
                <a:latin typeface="DengXian"/>
                <a:ea typeface="DengXian"/>
                <a:cs typeface="DengXian"/>
              </a:rPr>
              <a:t>数降低的“利”可能抵不过主成分含义不如原始变量清楚的“弊</a:t>
            </a:r>
            <a:r>
              <a:rPr sz="2100" spc="20" dirty="0">
                <a:solidFill>
                  <a:srgbClr val="000000">
                    <a:alpha val="100000"/>
                  </a:srgbClr>
                </a:solidFill>
                <a:latin typeface="DengXian"/>
                <a:ea typeface="DengXian"/>
                <a:cs typeface="DengXian"/>
              </a:rPr>
              <a:t> </a:t>
            </a:r>
            <a:r>
              <a:rPr sz="2100" spc="20" dirty="0">
                <a:solidFill>
                  <a:srgbClr val="000000">
                    <a:alpha val="100000"/>
                  </a:srgbClr>
                </a:solidFill>
                <a:latin typeface="DengXian"/>
                <a:ea typeface="DengXian"/>
                <a:cs typeface="DengXian"/>
              </a:rPr>
              <a:t>”</a:t>
            </a:r>
            <a:r>
              <a:rPr sz="2100" spc="20" dirty="0">
                <a:solidFill>
                  <a:srgbClr val="000000">
                    <a:alpha val="100000"/>
                  </a:srgbClr>
                </a:solidFill>
                <a:latin typeface="DengXian"/>
                <a:ea typeface="DengXian"/>
                <a:cs typeface="DengXian"/>
              </a:rPr>
              <a:t> </a:t>
            </a:r>
            <a:r>
              <a:rPr sz="2100" spc="20" dirty="0">
                <a:solidFill>
                  <a:srgbClr val="000000">
                    <a:alpha val="100000"/>
                  </a:srgbClr>
                </a:solidFill>
                <a:latin typeface="DengXian"/>
                <a:ea typeface="DengXian"/>
                <a:cs typeface="DengXian"/>
              </a:rPr>
              <a:t>。</a:t>
            </a:r>
            <a:r>
              <a:rPr sz="2100" spc="20" dirty="0">
                <a:solidFill>
                  <a:srgbClr val="000000">
                    <a:alpha val="100000"/>
                  </a:srgbClr>
                </a:solidFill>
                <a:latin typeface="DengXian"/>
                <a:ea typeface="DengXian"/>
                <a:cs typeface="DengXian"/>
              </a:rPr>
              <a:t> </a:t>
            </a:r>
            <a:r>
              <a:rPr sz="2100" spc="10" dirty="0">
                <a:solidFill>
                  <a:srgbClr val="000000">
                    <a:alpha val="100000"/>
                  </a:srgbClr>
                </a:solidFill>
                <a:latin typeface="DengXian"/>
                <a:ea typeface="DengXian"/>
                <a:cs typeface="DengXian"/>
              </a:rPr>
              <a:t> </a:t>
            </a:r>
            <a:r>
              <a:rPr sz="2100" spc="0" dirty="0">
                <a:solidFill>
                  <a:srgbClr val="000000">
                    <a:alpha val="100000"/>
                  </a:srgbClr>
                </a:solidFill>
                <a:latin typeface="DengXian"/>
                <a:ea typeface="DengXian"/>
                <a:cs typeface="DengXian"/>
              </a:rPr>
              <a:t>如果原</a:t>
            </a:r>
            <a:r>
              <a:rPr sz="2100" spc="0" dirty="0">
                <a:solidFill>
                  <a:srgbClr val="000000">
                    <a:alpha val="100000"/>
                  </a:srgbClr>
                </a:solidFill>
                <a:latin typeface="DengXian"/>
                <a:ea typeface="DengXian"/>
                <a:cs typeface="DengXian"/>
              </a:rPr>
              <a:t>                      </a:t>
            </a:r>
            <a:r>
              <a:rPr sz="2100" spc="40" dirty="0">
                <a:solidFill>
                  <a:srgbClr val="000000">
                    <a:alpha val="100000"/>
                  </a:srgbClr>
                </a:solidFill>
                <a:latin typeface="DengXian"/>
                <a:ea typeface="DengXian"/>
                <a:cs typeface="DengXian"/>
              </a:rPr>
              <a:t>始变量之间具有较高的相关性，</a:t>
            </a:r>
            <a:r>
              <a:rPr sz="2100" spc="40" dirty="0">
                <a:solidFill>
                  <a:srgbClr val="000000">
                    <a:alpha val="100000"/>
                  </a:srgbClr>
                </a:solidFill>
                <a:latin typeface="DengXian"/>
                <a:ea typeface="DengXian"/>
                <a:cs typeface="DengXian"/>
              </a:rPr>
              <a:t>   </a:t>
            </a:r>
            <a:r>
              <a:rPr sz="2100" spc="40" dirty="0">
                <a:solidFill>
                  <a:srgbClr val="000000">
                    <a:alpha val="100000"/>
                  </a:srgbClr>
                </a:solidFill>
                <a:latin typeface="DengXian"/>
                <a:ea typeface="DengXian"/>
                <a:cs typeface="DengXian"/>
              </a:rPr>
              <a:t>则前面少数几个主成分的累计贡献</a:t>
            </a:r>
            <a:r>
              <a:rPr sz="2100" spc="20" dirty="0">
                <a:solidFill>
                  <a:srgbClr val="000000">
                    <a:alpha val="100000"/>
                  </a:srgbClr>
                </a:solidFill>
                <a:latin typeface="DengXian"/>
                <a:ea typeface="DengXian"/>
                <a:cs typeface="DengXian"/>
              </a:rPr>
              <a:t>率</a:t>
            </a:r>
            <a:r>
              <a:rPr sz="2100" spc="0" dirty="0">
                <a:solidFill>
                  <a:srgbClr val="000000">
                    <a:alpha val="100000"/>
                  </a:srgbClr>
                </a:solidFill>
                <a:latin typeface="DengXian"/>
                <a:ea typeface="DengXian"/>
                <a:cs typeface="DengXian"/>
              </a:rPr>
              <a:t>通</a:t>
            </a:r>
            <a:r>
              <a:rPr sz="2100" spc="0" dirty="0">
                <a:solidFill>
                  <a:srgbClr val="000000">
                    <a:alpha val="100000"/>
                  </a:srgbClr>
                </a:solidFill>
                <a:latin typeface="DengXian"/>
                <a:ea typeface="DengXian"/>
                <a:cs typeface="DengXian"/>
              </a:rPr>
              <a:t>                   </a:t>
            </a:r>
            <a:r>
              <a:rPr sz="2100" spc="-20" dirty="0">
                <a:solidFill>
                  <a:srgbClr val="000000">
                    <a:alpha val="100000"/>
                  </a:srgbClr>
                </a:solidFill>
                <a:latin typeface="DengXian"/>
                <a:ea typeface="DengXian"/>
                <a:cs typeface="DengXian"/>
              </a:rPr>
              <a:t>常就能达到一个较高水平，</a:t>
            </a:r>
            <a:r>
              <a:rPr sz="2100" spc="-20" dirty="0">
                <a:solidFill>
                  <a:srgbClr val="000000">
                    <a:alpha val="100000"/>
                  </a:srgbClr>
                </a:solidFill>
                <a:latin typeface="DengXian"/>
                <a:ea typeface="DengXian"/>
                <a:cs typeface="DengXian"/>
              </a:rPr>
              <a:t>   </a:t>
            </a:r>
            <a:r>
              <a:rPr sz="2100" spc="-20" dirty="0">
                <a:solidFill>
                  <a:srgbClr val="000000">
                    <a:alpha val="100000"/>
                  </a:srgbClr>
                </a:solidFill>
                <a:latin typeface="DengXian"/>
                <a:ea typeface="DengXian"/>
                <a:cs typeface="DengXian"/>
              </a:rPr>
              <a:t>也就是说，</a:t>
            </a:r>
            <a:r>
              <a:rPr sz="2100" spc="-20" dirty="0">
                <a:solidFill>
                  <a:srgbClr val="000000">
                    <a:alpha val="100000"/>
                  </a:srgbClr>
                </a:solidFill>
                <a:latin typeface="DengXian"/>
                <a:ea typeface="DengXian"/>
                <a:cs typeface="DengXian"/>
              </a:rPr>
              <a:t> </a:t>
            </a:r>
            <a:r>
              <a:rPr sz="2100" spc="-10" dirty="0">
                <a:solidFill>
                  <a:srgbClr val="000000">
                    <a:alpha val="100000"/>
                  </a:srgbClr>
                </a:solidFill>
                <a:latin typeface="DengXian"/>
                <a:ea typeface="DengXian"/>
                <a:cs typeface="DengXian"/>
              </a:rPr>
              <a:t> </a:t>
            </a:r>
            <a:r>
              <a:rPr sz="2100" spc="0" dirty="0">
                <a:solidFill>
                  <a:srgbClr val="000000">
                    <a:alpha val="100000"/>
                  </a:srgbClr>
                </a:solidFill>
                <a:latin typeface="DengXian"/>
                <a:ea typeface="DengXian"/>
                <a:cs typeface="DengXian"/>
              </a:rPr>
              <a:t> </a:t>
            </a:r>
            <a:r>
              <a:rPr sz="2100" spc="0" dirty="0">
                <a:solidFill>
                  <a:srgbClr val="000000">
                    <a:alpha val="100000"/>
                  </a:srgbClr>
                </a:solidFill>
                <a:latin typeface="DengXian"/>
                <a:ea typeface="DengXian"/>
                <a:cs typeface="DengXian"/>
              </a:rPr>
              <a:t>此时的累计贡献率通常较易得到</a:t>
            </a:r>
            <a:r>
              <a:rPr sz="2100" spc="0" dirty="0">
                <a:solidFill>
                  <a:srgbClr val="000000">
                    <a:alpha val="100000"/>
                  </a:srgbClr>
                </a:solidFill>
                <a:latin typeface="DengXian"/>
                <a:ea typeface="DengXian"/>
                <a:cs typeface="DengXian"/>
              </a:rPr>
              <a:t>                   </a:t>
            </a:r>
            <a:r>
              <a:rPr sz="2100" spc="50" dirty="0">
                <a:solidFill>
                  <a:srgbClr val="000000">
                    <a:alpha val="100000"/>
                  </a:srgbClr>
                </a:solidFill>
                <a:latin typeface="DengXian"/>
                <a:ea typeface="DengXian"/>
                <a:cs typeface="DengXian"/>
              </a:rPr>
              <a:t>满足</a:t>
            </a:r>
            <a:r>
              <a:rPr sz="2100" spc="20" dirty="0">
                <a:solidFill>
                  <a:srgbClr val="000000">
                    <a:alpha val="100000"/>
                  </a:srgbClr>
                </a:solidFill>
                <a:latin typeface="DengXian"/>
                <a:ea typeface="DengXian"/>
                <a:cs typeface="DengXian"/>
              </a:rPr>
              <a:t>。</a:t>
            </a:r>
            <a:endParaRPr lang="DengXian" altLang="DengXian" sz="2100" dirty="0"/>
          </a:p>
          <a:p>
            <a:pPr marL="24686" algn="l" rtl="0" eaLnBrk="0">
              <a:lnSpc>
                <a:spcPts val="2643"/>
              </a:lnSpc>
              <a:spcBef>
                <a:spcPts val="33"/>
              </a:spcBef>
              <a:tabLst/>
            </a:pPr>
            <a:r>
              <a:rPr sz="2100" spc="40" dirty="0">
                <a:solidFill>
                  <a:srgbClr val="FF0000">
                    <a:alpha val="100000"/>
                  </a:srgbClr>
                </a:solidFill>
                <a:latin typeface="DengXian"/>
                <a:ea typeface="DengXian"/>
                <a:cs typeface="DengXian"/>
              </a:rPr>
              <a:t>主成分分析的困难之处主要在于要能够给出主成分的较好</a:t>
            </a:r>
            <a:r>
              <a:rPr sz="2100" spc="0" dirty="0">
                <a:solidFill>
                  <a:srgbClr val="FF0000">
                    <a:alpha val="100000"/>
                  </a:srgbClr>
                </a:solidFill>
                <a:latin typeface="DengXian"/>
                <a:ea typeface="DengXian"/>
                <a:cs typeface="DengXian"/>
              </a:rPr>
              <a:t>解释，</a:t>
            </a:r>
            <a:r>
              <a:rPr sz="2100" spc="0" dirty="0">
                <a:solidFill>
                  <a:srgbClr val="FF0000">
                    <a:alpha val="100000"/>
                  </a:srgbClr>
                </a:solidFill>
                <a:latin typeface="DengXian"/>
                <a:ea typeface="DengXian"/>
                <a:cs typeface="DengXian"/>
              </a:rPr>
              <a:t>   </a:t>
            </a:r>
            <a:r>
              <a:rPr sz="2100" spc="0" dirty="0">
                <a:solidFill>
                  <a:srgbClr val="FF0000">
                    <a:alpha val="100000"/>
                  </a:srgbClr>
                </a:solidFill>
                <a:latin typeface="DengXian"/>
                <a:ea typeface="DengXian"/>
                <a:cs typeface="DengXian"/>
              </a:rPr>
              <a:t>所</a:t>
            </a:r>
            <a:endParaRPr lang="DengXian" altLang="DengXian" sz="2100" dirty="0"/>
          </a:p>
          <a:p>
            <a:pPr marL="13257" algn="l" rtl="0" eaLnBrk="0">
              <a:lnSpc>
                <a:spcPts val="2639"/>
              </a:lnSpc>
              <a:tabLst/>
            </a:pPr>
            <a:r>
              <a:rPr sz="2100" spc="40" dirty="0">
                <a:solidFill>
                  <a:srgbClr val="FF0000">
                    <a:alpha val="100000"/>
                  </a:srgbClr>
                </a:solidFill>
                <a:latin typeface="DengXian"/>
                <a:ea typeface="DengXian"/>
                <a:cs typeface="DengXian"/>
              </a:rPr>
              <a:t>提取的主成分中如有一个主成分解释不了，</a:t>
            </a:r>
            <a:r>
              <a:rPr sz="2100" spc="40" dirty="0">
                <a:solidFill>
                  <a:srgbClr val="FF0000">
                    <a:alpha val="100000"/>
                  </a:srgbClr>
                </a:solidFill>
                <a:latin typeface="DengXian"/>
                <a:ea typeface="DengXian"/>
                <a:cs typeface="DengXian"/>
              </a:rPr>
              <a:t>   </a:t>
            </a:r>
            <a:r>
              <a:rPr sz="2100" spc="40" dirty="0">
                <a:solidFill>
                  <a:srgbClr val="FF0000">
                    <a:alpha val="100000"/>
                  </a:srgbClr>
                </a:solidFill>
                <a:latin typeface="DengXian"/>
                <a:ea typeface="DengXian"/>
                <a:cs typeface="DengXian"/>
              </a:rPr>
              <a:t>整个主成分分析也就失</a:t>
            </a:r>
            <a:r>
              <a:rPr sz="2100" spc="10" dirty="0">
                <a:solidFill>
                  <a:srgbClr val="FF0000">
                    <a:alpha val="100000"/>
                  </a:srgbClr>
                </a:solidFill>
                <a:latin typeface="DengXian"/>
                <a:ea typeface="DengXian"/>
                <a:cs typeface="DengXian"/>
              </a:rPr>
              <a:t>败</a:t>
            </a:r>
            <a:r>
              <a:rPr sz="2100" spc="0" dirty="0">
                <a:solidFill>
                  <a:srgbClr val="FF0000">
                    <a:alpha val="100000"/>
                  </a:srgbClr>
                </a:solidFill>
                <a:latin typeface="DengXian"/>
                <a:ea typeface="DengXian"/>
                <a:cs typeface="DengXian"/>
              </a:rPr>
              <a:t>了。</a:t>
            </a:r>
            <a:endParaRPr lang="DengXian" altLang="DengXian" sz="2100" dirty="0"/>
          </a:p>
          <a:p>
            <a:pPr marL="21062" indent="3624" algn="l" rtl="0" eaLnBrk="0">
              <a:lnSpc>
                <a:spcPct val="104000"/>
              </a:lnSpc>
              <a:spcBef>
                <a:spcPts val="39"/>
              </a:spcBef>
              <a:tabLst/>
            </a:pPr>
            <a:r>
              <a:rPr sz="2100" spc="-70" dirty="0">
                <a:solidFill>
                  <a:srgbClr val="000000">
                    <a:alpha val="100000"/>
                  </a:srgbClr>
                </a:solidFill>
                <a:latin typeface="DengXian"/>
                <a:ea typeface="DengXian"/>
                <a:cs typeface="DengXian"/>
              </a:rPr>
              <a:t>主成分分析是变量降维的一种重要</a:t>
            </a:r>
            <a:r>
              <a:rPr sz="2100" spc="-70" dirty="0">
                <a:solidFill>
                  <a:srgbClr val="000000">
                    <a:alpha val="100000"/>
                  </a:srgbClr>
                </a:solidFill>
                <a:latin typeface="DengXian"/>
                <a:ea typeface="DengXian"/>
                <a:cs typeface="DengXian"/>
              </a:rPr>
              <a:t> </a:t>
            </a:r>
            <a:r>
              <a:rPr sz="2100" spc="-70" dirty="0">
                <a:solidFill>
                  <a:srgbClr val="000000">
                    <a:alpha val="100000"/>
                  </a:srgbClr>
                </a:solidFill>
                <a:latin typeface="DengXian"/>
                <a:ea typeface="DengXian"/>
                <a:cs typeface="DengXian"/>
              </a:rPr>
              <a:t>、</a:t>
            </a:r>
            <a:r>
              <a:rPr sz="2100" spc="-70" dirty="0">
                <a:solidFill>
                  <a:srgbClr val="000000">
                    <a:alpha val="100000"/>
                  </a:srgbClr>
                </a:solidFill>
                <a:latin typeface="DengXian"/>
                <a:ea typeface="DengXian"/>
                <a:cs typeface="DengXian"/>
              </a:rPr>
              <a:t>  </a:t>
            </a:r>
            <a:r>
              <a:rPr sz="2100" spc="-70" dirty="0">
                <a:solidFill>
                  <a:srgbClr val="000000">
                    <a:alpha val="100000"/>
                  </a:srgbClr>
                </a:solidFill>
                <a:latin typeface="DengXian"/>
                <a:ea typeface="DengXian"/>
                <a:cs typeface="DengXian"/>
              </a:rPr>
              <a:t>常用的方法，</a:t>
            </a:r>
            <a:r>
              <a:rPr sz="2100" spc="-70" dirty="0">
                <a:solidFill>
                  <a:srgbClr val="000000">
                    <a:alpha val="100000"/>
                  </a:srgbClr>
                </a:solidFill>
                <a:latin typeface="DengXian"/>
                <a:ea typeface="DengXian"/>
                <a:cs typeface="DengXian"/>
              </a:rPr>
              <a:t>   </a:t>
            </a:r>
            <a:r>
              <a:rPr sz="2100" spc="-70" dirty="0">
                <a:solidFill>
                  <a:srgbClr val="000000">
                    <a:alpha val="100000"/>
                  </a:srgbClr>
                </a:solidFill>
                <a:latin typeface="DengXian"/>
                <a:ea typeface="DengXian"/>
                <a:cs typeface="DengXian"/>
              </a:rPr>
              <a:t>简单的说，</a:t>
            </a:r>
            <a:r>
              <a:rPr sz="2100" spc="-70" dirty="0">
                <a:solidFill>
                  <a:srgbClr val="000000">
                    <a:alpha val="100000"/>
                  </a:srgbClr>
                </a:solidFill>
                <a:latin typeface="DengXian"/>
                <a:ea typeface="DengXian"/>
                <a:cs typeface="DengXian"/>
              </a:rPr>
              <a:t>  </a:t>
            </a:r>
            <a:r>
              <a:rPr sz="2100" spc="0" dirty="0">
                <a:solidFill>
                  <a:srgbClr val="000000">
                    <a:alpha val="100000"/>
                  </a:srgbClr>
                </a:solidFill>
                <a:latin typeface="DengXian"/>
                <a:ea typeface="DengXian"/>
                <a:cs typeface="DengXian"/>
              </a:rPr>
              <a:t> </a:t>
            </a:r>
            <a:r>
              <a:rPr sz="2100" spc="0" dirty="0">
                <a:solidFill>
                  <a:srgbClr val="000000">
                    <a:alpha val="100000"/>
                  </a:srgbClr>
                </a:solidFill>
                <a:latin typeface="DengXian"/>
                <a:ea typeface="DengXian"/>
                <a:cs typeface="DengXian"/>
              </a:rPr>
              <a:t>该方</a:t>
            </a:r>
            <a:r>
              <a:rPr sz="2100" spc="0" dirty="0">
                <a:solidFill>
                  <a:srgbClr val="000000">
                    <a:alpha val="100000"/>
                  </a:srgbClr>
                </a:solidFill>
                <a:latin typeface="DengXian"/>
                <a:ea typeface="DengXian"/>
                <a:cs typeface="DengXian"/>
              </a:rPr>
              <a:t>                           </a:t>
            </a:r>
            <a:r>
              <a:rPr sz="2100" spc="-30" dirty="0">
                <a:solidFill>
                  <a:srgbClr val="000000">
                    <a:alpha val="100000"/>
                  </a:srgbClr>
                </a:solidFill>
                <a:latin typeface="DengXian"/>
                <a:ea typeface="DengXian"/>
                <a:cs typeface="DengXian"/>
              </a:rPr>
              <a:t>法要应用得成功，</a:t>
            </a:r>
            <a:r>
              <a:rPr sz="2100" spc="-30" dirty="0">
                <a:solidFill>
                  <a:srgbClr val="000000">
                    <a:alpha val="100000"/>
                  </a:srgbClr>
                </a:solidFill>
                <a:latin typeface="DengXian"/>
                <a:ea typeface="DengXian"/>
                <a:cs typeface="DengXian"/>
              </a:rPr>
              <a:t>   </a:t>
            </a:r>
            <a:r>
              <a:rPr sz="2100" spc="-30" dirty="0">
                <a:solidFill>
                  <a:srgbClr val="000000">
                    <a:alpha val="100000"/>
                  </a:srgbClr>
                </a:solidFill>
                <a:latin typeface="DengXian"/>
                <a:ea typeface="DengXian"/>
                <a:cs typeface="DengXian"/>
              </a:rPr>
              <a:t>一是靠原始变量的合理选取，</a:t>
            </a:r>
            <a:r>
              <a:rPr sz="2100" spc="-30" dirty="0">
                <a:solidFill>
                  <a:srgbClr val="000000">
                    <a:alpha val="100000"/>
                  </a:srgbClr>
                </a:solidFill>
                <a:latin typeface="DengXian"/>
                <a:ea typeface="DengXian"/>
                <a:cs typeface="DengXian"/>
              </a:rPr>
              <a:t>   </a:t>
            </a:r>
            <a:r>
              <a:rPr sz="2100" spc="-30" dirty="0">
                <a:solidFill>
                  <a:srgbClr val="000000">
                    <a:alpha val="100000"/>
                  </a:srgbClr>
                </a:solidFill>
                <a:latin typeface="DengXian"/>
                <a:ea typeface="DengXian"/>
                <a:cs typeface="DengXian"/>
              </a:rPr>
              <a:t>二是靠</a:t>
            </a:r>
            <a:r>
              <a:rPr sz="2100" spc="-20" dirty="0">
                <a:solidFill>
                  <a:srgbClr val="000000">
                    <a:alpha val="100000"/>
                  </a:srgbClr>
                </a:solidFill>
                <a:latin typeface="DengXian"/>
                <a:ea typeface="DengXian"/>
                <a:cs typeface="DengXian"/>
              </a:rPr>
              <a:t>“</a:t>
            </a:r>
            <a:r>
              <a:rPr sz="2100" spc="0" dirty="0">
                <a:solidFill>
                  <a:srgbClr val="000000">
                    <a:alpha val="100000"/>
                  </a:srgbClr>
                </a:solidFill>
                <a:latin typeface="DengXian"/>
                <a:ea typeface="DengXian"/>
                <a:cs typeface="DengXian"/>
              </a:rPr>
              <a:t>运气”。</a:t>
            </a:r>
            <a:endParaRPr lang="DengXian" altLang="DengXian" sz="2100" dirty="0"/>
          </a:p>
          <a:p>
            <a:pPr marL="3167628" algn="l" rtl="0" eaLnBrk="0">
              <a:lnSpc>
                <a:spcPts val="2643"/>
              </a:lnSpc>
              <a:tabLst/>
            </a:pPr>
            <a:r>
              <a:rPr sz="2100" spc="40" dirty="0">
                <a:solidFill>
                  <a:srgbClr val="000000">
                    <a:alpha val="100000"/>
                  </a:srgbClr>
                </a:solidFill>
                <a:latin typeface="DengXian"/>
                <a:ea typeface="DengXian"/>
                <a:cs typeface="DengXian"/>
              </a:rPr>
              <a:t>——参考教材：《应用多元统计分析》</a:t>
            </a:r>
            <a:r>
              <a:rPr sz="2100" spc="40" dirty="0">
                <a:solidFill>
                  <a:srgbClr val="000000">
                    <a:alpha val="100000"/>
                  </a:srgbClr>
                </a:solidFill>
                <a:latin typeface="DengXian"/>
                <a:ea typeface="DengXian"/>
                <a:cs typeface="DengXian"/>
              </a:rPr>
              <a:t>  </a:t>
            </a:r>
            <a:r>
              <a:rPr sz="2100" spc="40" dirty="0">
                <a:solidFill>
                  <a:srgbClr val="000000">
                    <a:alpha val="100000"/>
                  </a:srgbClr>
                </a:solidFill>
                <a:latin typeface="DengXian"/>
                <a:ea typeface="DengXian"/>
                <a:cs typeface="DengXian"/>
              </a:rPr>
              <a:t>王学</a:t>
            </a:r>
            <a:r>
              <a:rPr sz="2100" spc="0" dirty="0">
                <a:solidFill>
                  <a:srgbClr val="000000">
                    <a:alpha val="100000"/>
                  </a:srgbClr>
                </a:solidFill>
                <a:latin typeface="DengXian"/>
                <a:ea typeface="DengXian"/>
                <a:cs typeface="DengXian"/>
              </a:rPr>
              <a:t>民</a:t>
            </a:r>
            <a:endParaRPr lang="DengXian" altLang="DengXian" sz="2100" dirty="0"/>
          </a:p>
          <a:p>
            <a:pPr algn="l" rtl="0" eaLnBrk="0">
              <a:lnSpc>
                <a:spcPct val="188000"/>
              </a:lnSpc>
              <a:tabLst/>
            </a:pPr>
            <a:endParaRPr lang="Arial" altLang="Arial" sz="1000" dirty="0"/>
          </a:p>
          <a:p>
            <a:pPr algn="l" rtl="0" eaLnBrk="0">
              <a:lnSpc>
                <a:spcPct val="106000"/>
              </a:lnSpc>
              <a:tabLst/>
            </a:pPr>
            <a:endParaRPr lang="Arial" altLang="Arial" sz="400" dirty="0"/>
          </a:p>
          <a:p>
            <a:pPr algn="r" rtl="0" eaLnBrk="0">
              <a:lnSpc>
                <a:spcPct val="91000"/>
              </a:lnSpc>
              <a:spcBef>
                <a:spcPts val="1"/>
              </a:spcBef>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670" name="picture 670"/>
          <p:cNvPicPr>
            <a:picLocks noChangeAspect="1"/>
          </p:cNvPicPr>
          <p:nvPr/>
        </p:nvPicPr>
        <p:blipFill>
          <a:blip r:embed="rId2"/>
          <a:stretch>
            <a:fillRect/>
          </a:stretch>
        </p:blipFill>
        <p:spPr>
          <a:xfrm rot="21600000">
            <a:off x="0" y="5804458"/>
            <a:ext cx="1919884" cy="1053541"/>
          </a:xfrm>
          <a:prstGeom prst="rect">
            <a:avLst/>
          </a:prstGeom>
        </p:spPr>
      </p:pic>
      <p:pic>
        <p:nvPicPr>
          <p:cNvPr id="671" name="picture 671"/>
          <p:cNvPicPr>
            <a:picLocks noChangeAspect="1"/>
          </p:cNvPicPr>
          <p:nvPr/>
        </p:nvPicPr>
        <p:blipFill>
          <a:blip r:embed="rId3"/>
          <a:stretch>
            <a:fillRect/>
          </a:stretch>
        </p:blipFill>
        <p:spPr>
          <a:xfrm rot="21600000">
            <a:off x="11027664" y="158495"/>
            <a:ext cx="1042416" cy="944880"/>
          </a:xfrm>
          <a:prstGeom prst="rect">
            <a:avLst/>
          </a:prstGeom>
        </p:spPr>
      </p:pic>
      <p:sp>
        <p:nvSpPr>
          <p:cNvPr id="672" name="textbox 672"/>
          <p:cNvSpPr/>
          <p:nvPr/>
        </p:nvSpPr>
        <p:spPr>
          <a:xfrm>
            <a:off x="4917097" y="528282"/>
            <a:ext cx="2152650" cy="370840"/>
          </a:xfrm>
          <a:prstGeom prst="rect">
            <a:avLst/>
          </a:prstGeom>
        </p:spPr>
        <p:txBody>
          <a:bodyPr vert="horz" wrap="square" lIns="0" tIns="0" rIns="0" bIns="0"/>
          <a:lstStyle/>
          <a:p>
            <a:pPr algn="l" rtl="0" eaLnBrk="0">
              <a:lnSpc>
                <a:spcPct val="92849"/>
              </a:lnSpc>
              <a:tabLst/>
            </a:pPr>
            <a:endParaRPr lang="Arial" altLang="Arial" sz="100" dirty="0"/>
          </a:p>
          <a:p>
            <a:pPr marL="12700" algn="l" rtl="0" eaLnBrk="0">
              <a:lnSpc>
                <a:spcPct val="98000"/>
              </a:lnSpc>
              <a:tabLst/>
            </a:pPr>
            <a:r>
              <a:rPr sz="2300" spc="100" dirty="0">
                <a:solidFill>
                  <a:srgbClr val="000000">
                    <a:alpha val="100000"/>
                  </a:srgbClr>
                </a:solidFill>
                <a:ln w="8717" cap="flat" cmpd="sng">
                  <a:solidFill>
                    <a:srgbClr a:val="000000">
                      <a:alpha val="100000"/>
                    </a:srgbClr>
                  </a:solidFill>
                  <a:prstDash a:val="solid"/>
                  <a:bevel/>
                </a:ln>
                <a:latin typeface="SimSun"/>
                <a:ea typeface="SimSun"/>
                <a:cs typeface="SimSun"/>
              </a:rPr>
              <a:t>主成分分析说</a:t>
            </a:r>
            <a:r>
              <a:rPr sz="2300" spc="40" dirty="0">
                <a:solidFill>
                  <a:srgbClr val="000000">
                    <a:alpha val="100000"/>
                  </a:srgbClr>
                </a:solidFill>
                <a:ln w="8717" cap="flat" cmpd="sng">
                  <a:solidFill>
                    <a:srgbClr a:val="000000">
                      <a:alpha val="100000"/>
                    </a:srgbClr>
                  </a:solidFill>
                  <a:prstDash a:val="solid"/>
                  <a:bevel/>
                </a:ln>
                <a:latin typeface="SimSun"/>
                <a:ea typeface="SimSun"/>
                <a:cs typeface="SimSun"/>
              </a:rPr>
              <a:t>明</a:t>
            </a:r>
            <a:endParaRPr lang="SimSun" altLang="SimSun" sz="2300" dirty="0"/>
          </a:p>
        </p:txBody>
      </p:sp>
      <p:pic>
        <p:nvPicPr>
          <p:cNvPr id="673" name="picture 673"/>
          <p:cNvPicPr>
            <a:picLocks noChangeAspect="1"/>
          </p:cNvPicPr>
          <p:nvPr/>
        </p:nvPicPr>
        <p:blipFill>
          <a:blip r:embed="rId4"/>
          <a:stretch>
            <a:fillRect/>
          </a:stretch>
        </p:blipFill>
        <p:spPr>
          <a:xfrm rot="21600000">
            <a:off x="530352" y="408431"/>
            <a:ext cx="774191" cy="690372"/>
          </a:xfrm>
          <a:prstGeom prst="rect">
            <a:avLst/>
          </a:prstGeom>
        </p:spPr>
      </p:pic>
      <p:sp>
        <p:nvSpPr>
          <p:cNvPr id="674" name="textbox 674"/>
          <p:cNvSpPr/>
          <p:nvPr/>
        </p:nvSpPr>
        <p:spPr>
          <a:xfrm>
            <a:off x="1976031" y="649744"/>
            <a:ext cx="478155" cy="246379"/>
          </a:xfrm>
          <a:prstGeom prst="rect">
            <a:avLst/>
          </a:prstGeom>
        </p:spPr>
        <p:txBody>
          <a:bodyPr vert="horz" wrap="square" lIns="0" tIns="0" rIns="0" bIns="0"/>
          <a:lstStyle/>
          <a:p>
            <a:pPr algn="l" rtl="0" eaLnBrk="0">
              <a:lnSpc>
                <a:spcPct val="86153"/>
              </a:lnSpc>
              <a:tabLst/>
            </a:pPr>
            <a:endParaRPr lang="Arial" altLang="Arial" sz="100" dirty="0"/>
          </a:p>
          <a:p>
            <a:pPr marL="12700" algn="l" rtl="0" eaLnBrk="0">
              <a:lnSpc>
                <a:spcPct val="85000"/>
              </a:lnSpc>
              <a:tabLst/>
            </a:pPr>
            <a:r>
              <a:rPr sz="1700" spc="30" dirty="0">
                <a:solidFill>
                  <a:srgbClr val="000000">
                    <a:alpha val="100000"/>
                  </a:srgbClr>
                </a:solidFill>
                <a:latin typeface="Arial"/>
                <a:ea typeface="Arial"/>
                <a:cs typeface="Arial"/>
              </a:rPr>
              <a:t>PC</a:t>
            </a:r>
            <a:r>
              <a:rPr sz="1700" spc="0" dirty="0">
                <a:solidFill>
                  <a:srgbClr val="000000">
                    <a:alpha val="100000"/>
                  </a:srgbClr>
                </a:solidFill>
                <a:latin typeface="Arial"/>
                <a:ea typeface="Arial"/>
                <a:cs typeface="Arial"/>
              </a:rPr>
              <a:t>A</a:t>
            </a:r>
            <a:endParaRPr lang="Arial" altLang="Arial" sz="17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 name="picture 675"/>
          <p:cNvPicPr>
            <a:picLocks noChangeAspect="1"/>
          </p:cNvPicPr>
          <p:nvPr/>
        </p:nvPicPr>
        <p:blipFill>
          <a:blip r:embed="rId2"/>
          <a:stretch>
            <a:fillRect/>
          </a:stretch>
        </p:blipFill>
        <p:spPr>
          <a:xfrm rot="21600000">
            <a:off x="2526791" y="1191768"/>
            <a:ext cx="6935723" cy="4043171"/>
          </a:xfrm>
          <a:prstGeom prst="rect">
            <a:avLst/>
          </a:prstGeom>
        </p:spPr>
      </p:pic>
      <p:pic>
        <p:nvPicPr>
          <p:cNvPr id="676" name="picture 676"/>
          <p:cNvPicPr>
            <a:picLocks noChangeAspect="1"/>
          </p:cNvPicPr>
          <p:nvPr/>
        </p:nvPicPr>
        <p:blipFill>
          <a:blip r:embed="rId3"/>
          <a:stretch>
            <a:fillRect/>
          </a:stretch>
        </p:blipFill>
        <p:spPr>
          <a:xfrm rot="21600000">
            <a:off x="0" y="5804458"/>
            <a:ext cx="1919884" cy="1053541"/>
          </a:xfrm>
          <a:prstGeom prst="rect">
            <a:avLst/>
          </a:prstGeom>
        </p:spPr>
      </p:pic>
      <p:pic>
        <p:nvPicPr>
          <p:cNvPr id="677" name="picture 677"/>
          <p:cNvPicPr>
            <a:picLocks noChangeAspect="1"/>
          </p:cNvPicPr>
          <p:nvPr/>
        </p:nvPicPr>
        <p:blipFill>
          <a:blip r:embed="rId4"/>
          <a:stretch>
            <a:fillRect/>
          </a:stretch>
        </p:blipFill>
        <p:spPr>
          <a:xfrm rot="21600000">
            <a:off x="11027664" y="158495"/>
            <a:ext cx="1042416" cy="944880"/>
          </a:xfrm>
          <a:prstGeom prst="rect">
            <a:avLst/>
          </a:prstGeom>
        </p:spPr>
      </p:pic>
      <p:sp>
        <p:nvSpPr>
          <p:cNvPr id="678" name="textbox 678"/>
          <p:cNvSpPr/>
          <p:nvPr/>
        </p:nvSpPr>
        <p:spPr>
          <a:xfrm>
            <a:off x="4917097" y="528282"/>
            <a:ext cx="2458720" cy="371475"/>
          </a:xfrm>
          <a:prstGeom prst="rect">
            <a:avLst/>
          </a:prstGeom>
        </p:spPr>
        <p:txBody>
          <a:bodyPr vert="horz" wrap="square" lIns="0" tIns="0" rIns="0" bIns="0"/>
          <a:lstStyle/>
          <a:p>
            <a:pPr algn="l" rtl="0" eaLnBrk="0">
              <a:lnSpc>
                <a:spcPct val="77337"/>
              </a:lnSpc>
              <a:tabLst/>
            </a:pPr>
            <a:endParaRPr lang="Arial" altLang="Arial" sz="100" dirty="0"/>
          </a:p>
          <a:p>
            <a:pPr marL="12700" algn="l" rtl="0" eaLnBrk="0">
              <a:lnSpc>
                <a:spcPct val="99000"/>
              </a:lnSpc>
              <a:tabLst/>
            </a:pPr>
            <a:r>
              <a:rPr sz="2300" spc="100" dirty="0">
                <a:solidFill>
                  <a:srgbClr val="000000">
                    <a:alpha val="100000"/>
                  </a:srgbClr>
                </a:solidFill>
                <a:ln w="8717" cap="flat" cmpd="sng">
                  <a:solidFill>
                    <a:srgbClr a:val="000000">
                      <a:alpha val="100000"/>
                    </a:srgbClr>
                  </a:solidFill>
                  <a:prstDash a:val="solid"/>
                  <a:bevel/>
                </a:ln>
                <a:latin typeface="SimSun"/>
                <a:ea typeface="SimSun"/>
                <a:cs typeface="SimSun"/>
              </a:rPr>
              <a:t>主成分分析的滥</a:t>
            </a:r>
            <a:r>
              <a:rPr sz="2300" spc="50" dirty="0">
                <a:solidFill>
                  <a:srgbClr val="000000">
                    <a:alpha val="100000"/>
                  </a:srgbClr>
                </a:solidFill>
                <a:ln w="8717" cap="flat" cmpd="sng">
                  <a:solidFill>
                    <a:srgbClr a:val="000000">
                      <a:alpha val="100000"/>
                    </a:srgbClr>
                  </a:solidFill>
                  <a:prstDash a:val="solid"/>
                  <a:bevel/>
                </a:ln>
                <a:latin typeface="SimSun"/>
                <a:ea typeface="SimSun"/>
                <a:cs typeface="SimSun"/>
              </a:rPr>
              <a:t>用</a:t>
            </a:r>
            <a:endParaRPr lang="SimSun" altLang="SimSun" sz="2300" dirty="0"/>
          </a:p>
        </p:txBody>
      </p:sp>
      <p:sp>
        <p:nvSpPr>
          <p:cNvPr id="679" name="textbox 679"/>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680" name="picture 680"/>
          <p:cNvPicPr>
            <a:picLocks noChangeAspect="1"/>
          </p:cNvPicPr>
          <p:nvPr/>
        </p:nvPicPr>
        <p:blipFill>
          <a:blip r:embed="rId5"/>
          <a:stretch>
            <a:fillRect/>
          </a:stretch>
        </p:blipFill>
        <p:spPr>
          <a:xfrm rot="21600000">
            <a:off x="530352" y="408431"/>
            <a:ext cx="774191" cy="690372"/>
          </a:xfrm>
          <a:prstGeom prst="rect">
            <a:avLst/>
          </a:prstGeom>
        </p:spPr>
      </p:pic>
      <p:sp>
        <p:nvSpPr>
          <p:cNvPr id="681" name="textbox 681"/>
          <p:cNvSpPr/>
          <p:nvPr/>
        </p:nvSpPr>
        <p:spPr>
          <a:xfrm>
            <a:off x="1976031" y="649744"/>
            <a:ext cx="478155" cy="246379"/>
          </a:xfrm>
          <a:prstGeom prst="rect">
            <a:avLst/>
          </a:prstGeom>
        </p:spPr>
        <p:txBody>
          <a:bodyPr vert="horz" wrap="square" lIns="0" tIns="0" rIns="0" bIns="0"/>
          <a:lstStyle/>
          <a:p>
            <a:pPr algn="l" rtl="0" eaLnBrk="0">
              <a:lnSpc>
                <a:spcPct val="86153"/>
              </a:lnSpc>
              <a:tabLst/>
            </a:pPr>
            <a:endParaRPr lang="Arial" altLang="Arial" sz="100" dirty="0"/>
          </a:p>
          <a:p>
            <a:pPr marL="12700" algn="l" rtl="0" eaLnBrk="0">
              <a:lnSpc>
                <a:spcPct val="85000"/>
              </a:lnSpc>
              <a:tabLst/>
            </a:pPr>
            <a:r>
              <a:rPr sz="1700" spc="30" dirty="0">
                <a:solidFill>
                  <a:srgbClr val="000000">
                    <a:alpha val="100000"/>
                  </a:srgbClr>
                </a:solidFill>
                <a:latin typeface="Arial"/>
                <a:ea typeface="Arial"/>
                <a:cs typeface="Arial"/>
              </a:rPr>
              <a:t>PC</a:t>
            </a:r>
            <a:r>
              <a:rPr sz="1700" spc="0" dirty="0">
                <a:solidFill>
                  <a:srgbClr val="000000">
                    <a:alpha val="100000"/>
                  </a:srgbClr>
                </a:solidFill>
                <a:latin typeface="Arial"/>
                <a:ea typeface="Arial"/>
                <a:cs typeface="Arial"/>
              </a:rPr>
              <a:t>A</a:t>
            </a:r>
            <a:endParaRPr lang="Arial" altLang="Arial" sz="17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2" name="picture 682"/>
          <p:cNvPicPr>
            <a:picLocks noChangeAspect="1"/>
          </p:cNvPicPr>
          <p:nvPr/>
        </p:nvPicPr>
        <p:blipFill>
          <a:blip r:embed="rId2"/>
          <a:stretch>
            <a:fillRect/>
          </a:stretch>
        </p:blipFill>
        <p:spPr>
          <a:xfrm rot="21600000">
            <a:off x="630936" y="1453895"/>
            <a:ext cx="10526267" cy="2958084"/>
          </a:xfrm>
          <a:prstGeom prst="rect">
            <a:avLst/>
          </a:prstGeom>
        </p:spPr>
      </p:pic>
      <p:pic>
        <p:nvPicPr>
          <p:cNvPr id="683" name="picture 683"/>
          <p:cNvPicPr>
            <a:picLocks noChangeAspect="1"/>
          </p:cNvPicPr>
          <p:nvPr/>
        </p:nvPicPr>
        <p:blipFill>
          <a:blip r:embed="rId3"/>
          <a:stretch>
            <a:fillRect/>
          </a:stretch>
        </p:blipFill>
        <p:spPr>
          <a:xfrm rot="21600000">
            <a:off x="0" y="5804458"/>
            <a:ext cx="1919884" cy="1053541"/>
          </a:xfrm>
          <a:prstGeom prst="rect">
            <a:avLst/>
          </a:prstGeom>
        </p:spPr>
      </p:pic>
      <p:pic>
        <p:nvPicPr>
          <p:cNvPr id="684" name="picture 684"/>
          <p:cNvPicPr>
            <a:picLocks noChangeAspect="1"/>
          </p:cNvPicPr>
          <p:nvPr/>
        </p:nvPicPr>
        <p:blipFill>
          <a:blip r:embed="rId4"/>
          <a:stretch>
            <a:fillRect/>
          </a:stretch>
        </p:blipFill>
        <p:spPr>
          <a:xfrm rot="21600000">
            <a:off x="11027664" y="158495"/>
            <a:ext cx="1042416" cy="944880"/>
          </a:xfrm>
          <a:prstGeom prst="rect">
            <a:avLst/>
          </a:prstGeom>
        </p:spPr>
      </p:pic>
      <p:sp>
        <p:nvSpPr>
          <p:cNvPr id="685" name="textbox 685"/>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686" name="textbox 686"/>
          <p:cNvSpPr/>
          <p:nvPr/>
        </p:nvSpPr>
        <p:spPr>
          <a:xfrm>
            <a:off x="4917097" y="528282"/>
            <a:ext cx="2152650" cy="371475"/>
          </a:xfrm>
          <a:prstGeom prst="rect">
            <a:avLst/>
          </a:prstGeom>
        </p:spPr>
        <p:txBody>
          <a:bodyPr vert="horz" wrap="square" lIns="0" tIns="0" rIns="0" bIns="0"/>
          <a:lstStyle/>
          <a:p>
            <a:pPr algn="l" rtl="0" eaLnBrk="0">
              <a:lnSpc>
                <a:spcPct val="77337"/>
              </a:lnSpc>
              <a:tabLst/>
            </a:pPr>
            <a:endParaRPr lang="Arial" altLang="Arial" sz="100" dirty="0"/>
          </a:p>
          <a:p>
            <a:pPr marL="12700" algn="l" rtl="0" eaLnBrk="0">
              <a:lnSpc>
                <a:spcPct val="99000"/>
              </a:lnSpc>
              <a:tabLst/>
            </a:pPr>
            <a:r>
              <a:rPr sz="2300" spc="100" dirty="0">
                <a:solidFill>
                  <a:srgbClr val="000000">
                    <a:alpha val="100000"/>
                  </a:srgbClr>
                </a:solidFill>
                <a:ln w="8717" cap="flat" cmpd="sng">
                  <a:solidFill>
                    <a:srgbClr a:val="000000">
                      <a:alpha val="100000"/>
                    </a:srgbClr>
                  </a:solidFill>
                  <a:prstDash a:val="solid"/>
                  <a:bevel/>
                </a:ln>
                <a:latin typeface="SimSun"/>
                <a:ea typeface="SimSun"/>
                <a:cs typeface="SimSun"/>
              </a:rPr>
              <a:t>主成分分析实</a:t>
            </a:r>
            <a:r>
              <a:rPr sz="2300" spc="40" dirty="0">
                <a:solidFill>
                  <a:srgbClr val="000000">
                    <a:alpha val="100000"/>
                  </a:srgbClr>
                </a:solidFill>
                <a:ln w="8717" cap="flat" cmpd="sng">
                  <a:solidFill>
                    <a:srgbClr a:val="000000">
                      <a:alpha val="100000"/>
                    </a:srgbClr>
                  </a:solidFill>
                  <a:prstDash a:val="solid"/>
                  <a:bevel/>
                </a:ln>
                <a:latin typeface="SimSun"/>
                <a:ea typeface="SimSun"/>
                <a:cs typeface="SimSun"/>
              </a:rPr>
              <a:t>例</a:t>
            </a:r>
            <a:endParaRPr lang="SimSun" altLang="SimSun" sz="2300" dirty="0"/>
          </a:p>
        </p:txBody>
      </p:sp>
      <p:pic>
        <p:nvPicPr>
          <p:cNvPr id="687" name="picture 687"/>
          <p:cNvPicPr>
            <a:picLocks noChangeAspect="1"/>
          </p:cNvPicPr>
          <p:nvPr/>
        </p:nvPicPr>
        <p:blipFill>
          <a:blip r:embed="rId5"/>
          <a:stretch>
            <a:fillRect/>
          </a:stretch>
        </p:blipFill>
        <p:spPr>
          <a:xfrm rot="21600000">
            <a:off x="530352" y="408431"/>
            <a:ext cx="774191" cy="690372"/>
          </a:xfrm>
          <a:prstGeom prst="rect">
            <a:avLst/>
          </a:prstGeom>
        </p:spPr>
      </p:pic>
      <p:sp>
        <p:nvSpPr>
          <p:cNvPr id="688" name="textbox 688"/>
          <p:cNvSpPr/>
          <p:nvPr/>
        </p:nvSpPr>
        <p:spPr>
          <a:xfrm>
            <a:off x="1976031" y="649744"/>
            <a:ext cx="478155" cy="246379"/>
          </a:xfrm>
          <a:prstGeom prst="rect">
            <a:avLst/>
          </a:prstGeom>
        </p:spPr>
        <p:txBody>
          <a:bodyPr vert="horz" wrap="square" lIns="0" tIns="0" rIns="0" bIns="0"/>
          <a:lstStyle/>
          <a:p>
            <a:pPr algn="l" rtl="0" eaLnBrk="0">
              <a:lnSpc>
                <a:spcPct val="86153"/>
              </a:lnSpc>
              <a:tabLst/>
            </a:pPr>
            <a:endParaRPr lang="Arial" altLang="Arial" sz="100" dirty="0"/>
          </a:p>
          <a:p>
            <a:pPr marL="12700" algn="l" rtl="0" eaLnBrk="0">
              <a:lnSpc>
                <a:spcPct val="85000"/>
              </a:lnSpc>
              <a:tabLst/>
            </a:pPr>
            <a:r>
              <a:rPr sz="1700" spc="30" dirty="0">
                <a:solidFill>
                  <a:srgbClr val="000000">
                    <a:alpha val="100000"/>
                  </a:srgbClr>
                </a:solidFill>
                <a:latin typeface="Arial"/>
                <a:ea typeface="Arial"/>
                <a:cs typeface="Arial"/>
              </a:rPr>
              <a:t>PC</a:t>
            </a:r>
            <a:r>
              <a:rPr sz="1700" spc="0" dirty="0">
                <a:solidFill>
                  <a:srgbClr val="000000">
                    <a:alpha val="100000"/>
                  </a:srgbClr>
                </a:solidFill>
                <a:latin typeface="Arial"/>
                <a:ea typeface="Arial"/>
                <a:cs typeface="Arial"/>
              </a:rPr>
              <a:t>A</a:t>
            </a:r>
            <a:endParaRPr lang="Arial" altLang="Arial" sz="17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9" name="picture 689"/>
          <p:cNvPicPr>
            <a:picLocks noChangeAspect="1"/>
          </p:cNvPicPr>
          <p:nvPr/>
        </p:nvPicPr>
        <p:blipFill>
          <a:blip r:embed="rId2"/>
          <a:stretch>
            <a:fillRect/>
          </a:stretch>
        </p:blipFill>
        <p:spPr>
          <a:xfrm rot="21600000">
            <a:off x="0" y="5804458"/>
            <a:ext cx="1919884" cy="1053541"/>
          </a:xfrm>
          <a:prstGeom prst="rect">
            <a:avLst/>
          </a:prstGeom>
        </p:spPr>
      </p:pic>
      <p:pic>
        <p:nvPicPr>
          <p:cNvPr id="690" name="picture 690"/>
          <p:cNvPicPr>
            <a:picLocks noChangeAspect="1"/>
          </p:cNvPicPr>
          <p:nvPr/>
        </p:nvPicPr>
        <p:blipFill>
          <a:blip r:embed="rId3"/>
          <a:stretch>
            <a:fillRect/>
          </a:stretch>
        </p:blipFill>
        <p:spPr>
          <a:xfrm rot="21600000">
            <a:off x="1094231" y="1098803"/>
            <a:ext cx="9517380" cy="5033771"/>
          </a:xfrm>
          <a:prstGeom prst="rect">
            <a:avLst/>
          </a:prstGeom>
        </p:spPr>
      </p:pic>
      <p:pic>
        <p:nvPicPr>
          <p:cNvPr id="691" name="picture 691"/>
          <p:cNvPicPr>
            <a:picLocks noChangeAspect="1"/>
          </p:cNvPicPr>
          <p:nvPr/>
        </p:nvPicPr>
        <p:blipFill>
          <a:blip r:embed="rId4"/>
          <a:stretch>
            <a:fillRect/>
          </a:stretch>
        </p:blipFill>
        <p:spPr>
          <a:xfrm rot="21600000">
            <a:off x="11027664" y="158495"/>
            <a:ext cx="1042416" cy="944880"/>
          </a:xfrm>
          <a:prstGeom prst="rect">
            <a:avLst/>
          </a:prstGeom>
        </p:spPr>
      </p:pic>
      <p:sp>
        <p:nvSpPr>
          <p:cNvPr id="692" name="textbox 692"/>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693" name="textbox 693"/>
          <p:cNvSpPr/>
          <p:nvPr/>
        </p:nvSpPr>
        <p:spPr>
          <a:xfrm>
            <a:off x="4917097" y="528282"/>
            <a:ext cx="2152650" cy="371475"/>
          </a:xfrm>
          <a:prstGeom prst="rect">
            <a:avLst/>
          </a:prstGeom>
        </p:spPr>
        <p:txBody>
          <a:bodyPr vert="horz" wrap="square" lIns="0" tIns="0" rIns="0" bIns="0"/>
          <a:lstStyle/>
          <a:p>
            <a:pPr algn="l" rtl="0" eaLnBrk="0">
              <a:lnSpc>
                <a:spcPct val="77337"/>
              </a:lnSpc>
              <a:tabLst/>
            </a:pPr>
            <a:endParaRPr lang="Arial" altLang="Arial" sz="100" dirty="0"/>
          </a:p>
          <a:p>
            <a:pPr marL="12700" algn="l" rtl="0" eaLnBrk="0">
              <a:lnSpc>
                <a:spcPct val="99000"/>
              </a:lnSpc>
              <a:tabLst/>
            </a:pPr>
            <a:r>
              <a:rPr sz="2300" spc="100" dirty="0">
                <a:solidFill>
                  <a:srgbClr val="000000">
                    <a:alpha val="100000"/>
                  </a:srgbClr>
                </a:solidFill>
                <a:ln w="8717" cap="flat" cmpd="sng">
                  <a:solidFill>
                    <a:srgbClr a:val="000000">
                      <a:alpha val="100000"/>
                    </a:srgbClr>
                  </a:solidFill>
                  <a:prstDash a:val="solid"/>
                  <a:bevel/>
                </a:ln>
                <a:latin typeface="SimSun"/>
                <a:ea typeface="SimSun"/>
                <a:cs typeface="SimSun"/>
              </a:rPr>
              <a:t>主成分分析实</a:t>
            </a:r>
            <a:r>
              <a:rPr sz="2300" spc="40" dirty="0">
                <a:solidFill>
                  <a:srgbClr val="000000">
                    <a:alpha val="100000"/>
                  </a:srgbClr>
                </a:solidFill>
                <a:ln w="8717" cap="flat" cmpd="sng">
                  <a:solidFill>
                    <a:srgbClr a:val="000000">
                      <a:alpha val="100000"/>
                    </a:srgbClr>
                  </a:solidFill>
                  <a:prstDash a:val="solid"/>
                  <a:bevel/>
                </a:ln>
                <a:latin typeface="SimSun"/>
                <a:ea typeface="SimSun"/>
                <a:cs typeface="SimSun"/>
              </a:rPr>
              <a:t>例</a:t>
            </a:r>
            <a:endParaRPr lang="SimSun" altLang="SimSun" sz="2300" dirty="0"/>
          </a:p>
        </p:txBody>
      </p:sp>
      <p:pic>
        <p:nvPicPr>
          <p:cNvPr id="694" name="picture 694"/>
          <p:cNvPicPr>
            <a:picLocks noChangeAspect="1"/>
          </p:cNvPicPr>
          <p:nvPr/>
        </p:nvPicPr>
        <p:blipFill>
          <a:blip r:embed="rId5"/>
          <a:stretch>
            <a:fillRect/>
          </a:stretch>
        </p:blipFill>
        <p:spPr>
          <a:xfrm rot="21600000">
            <a:off x="530352" y="408431"/>
            <a:ext cx="774191" cy="690372"/>
          </a:xfrm>
          <a:prstGeom prst="rect">
            <a:avLst/>
          </a:prstGeom>
        </p:spPr>
      </p:pic>
      <p:sp>
        <p:nvSpPr>
          <p:cNvPr id="695" name="textbox 695"/>
          <p:cNvSpPr/>
          <p:nvPr/>
        </p:nvSpPr>
        <p:spPr>
          <a:xfrm>
            <a:off x="1976031" y="649744"/>
            <a:ext cx="478155" cy="246379"/>
          </a:xfrm>
          <a:prstGeom prst="rect">
            <a:avLst/>
          </a:prstGeom>
        </p:spPr>
        <p:txBody>
          <a:bodyPr vert="horz" wrap="square" lIns="0" tIns="0" rIns="0" bIns="0"/>
          <a:lstStyle/>
          <a:p>
            <a:pPr algn="l" rtl="0" eaLnBrk="0">
              <a:lnSpc>
                <a:spcPct val="86153"/>
              </a:lnSpc>
              <a:tabLst/>
            </a:pPr>
            <a:endParaRPr lang="Arial" altLang="Arial" sz="100" dirty="0"/>
          </a:p>
          <a:p>
            <a:pPr marL="12700" algn="l" rtl="0" eaLnBrk="0">
              <a:lnSpc>
                <a:spcPct val="85000"/>
              </a:lnSpc>
              <a:tabLst/>
            </a:pPr>
            <a:r>
              <a:rPr sz="1700" spc="30" dirty="0">
                <a:solidFill>
                  <a:srgbClr val="000000">
                    <a:alpha val="100000"/>
                  </a:srgbClr>
                </a:solidFill>
                <a:latin typeface="Arial"/>
                <a:ea typeface="Arial"/>
                <a:cs typeface="Arial"/>
              </a:rPr>
              <a:t>PC</a:t>
            </a:r>
            <a:r>
              <a:rPr sz="1700" spc="0" dirty="0">
                <a:solidFill>
                  <a:srgbClr val="000000">
                    <a:alpha val="100000"/>
                  </a:srgbClr>
                </a:solidFill>
                <a:latin typeface="Arial"/>
                <a:ea typeface="Arial"/>
                <a:cs typeface="Arial"/>
              </a:rPr>
              <a:t>A</a:t>
            </a:r>
            <a:endParaRPr lang="Arial" altLang="Arial" sz="17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 name="picture 696"/>
          <p:cNvPicPr>
            <a:picLocks noChangeAspect="1"/>
          </p:cNvPicPr>
          <p:nvPr/>
        </p:nvPicPr>
        <p:blipFill>
          <a:blip r:embed="rId2"/>
          <a:stretch>
            <a:fillRect/>
          </a:stretch>
        </p:blipFill>
        <p:spPr>
          <a:xfrm rot="21600000">
            <a:off x="923543" y="1420368"/>
            <a:ext cx="10104119" cy="3471671"/>
          </a:xfrm>
          <a:prstGeom prst="rect">
            <a:avLst/>
          </a:prstGeom>
        </p:spPr>
      </p:pic>
      <p:pic>
        <p:nvPicPr>
          <p:cNvPr id="697" name="picture 697"/>
          <p:cNvPicPr>
            <a:picLocks noChangeAspect="1"/>
          </p:cNvPicPr>
          <p:nvPr/>
        </p:nvPicPr>
        <p:blipFill>
          <a:blip r:embed="rId3"/>
          <a:stretch>
            <a:fillRect/>
          </a:stretch>
        </p:blipFill>
        <p:spPr>
          <a:xfrm rot="21600000">
            <a:off x="0" y="5804458"/>
            <a:ext cx="1919884" cy="1053541"/>
          </a:xfrm>
          <a:prstGeom prst="rect">
            <a:avLst/>
          </a:prstGeom>
        </p:spPr>
      </p:pic>
      <p:pic>
        <p:nvPicPr>
          <p:cNvPr id="698" name="picture 698"/>
          <p:cNvPicPr>
            <a:picLocks noChangeAspect="1"/>
          </p:cNvPicPr>
          <p:nvPr/>
        </p:nvPicPr>
        <p:blipFill>
          <a:blip r:embed="rId4"/>
          <a:stretch>
            <a:fillRect/>
          </a:stretch>
        </p:blipFill>
        <p:spPr>
          <a:xfrm rot="21600000">
            <a:off x="11027664" y="158495"/>
            <a:ext cx="1042416" cy="944880"/>
          </a:xfrm>
          <a:prstGeom prst="rect">
            <a:avLst/>
          </a:prstGeom>
        </p:spPr>
      </p:pic>
      <p:sp>
        <p:nvSpPr>
          <p:cNvPr id="699" name="textbox 699"/>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700" name="textbox 700"/>
          <p:cNvSpPr/>
          <p:nvPr/>
        </p:nvSpPr>
        <p:spPr>
          <a:xfrm>
            <a:off x="4917097" y="528282"/>
            <a:ext cx="2152650" cy="371475"/>
          </a:xfrm>
          <a:prstGeom prst="rect">
            <a:avLst/>
          </a:prstGeom>
        </p:spPr>
        <p:txBody>
          <a:bodyPr vert="horz" wrap="square" lIns="0" tIns="0" rIns="0" bIns="0"/>
          <a:lstStyle/>
          <a:p>
            <a:pPr algn="l" rtl="0" eaLnBrk="0">
              <a:lnSpc>
                <a:spcPct val="77337"/>
              </a:lnSpc>
              <a:tabLst/>
            </a:pPr>
            <a:endParaRPr lang="Arial" altLang="Arial" sz="100" dirty="0"/>
          </a:p>
          <a:p>
            <a:pPr marL="12700" algn="l" rtl="0" eaLnBrk="0">
              <a:lnSpc>
                <a:spcPct val="99000"/>
              </a:lnSpc>
              <a:tabLst/>
            </a:pPr>
            <a:r>
              <a:rPr sz="2300" spc="100" dirty="0">
                <a:solidFill>
                  <a:srgbClr val="000000">
                    <a:alpha val="100000"/>
                  </a:srgbClr>
                </a:solidFill>
                <a:ln w="8717" cap="flat" cmpd="sng">
                  <a:solidFill>
                    <a:srgbClr a:val="000000">
                      <a:alpha val="100000"/>
                    </a:srgbClr>
                  </a:solidFill>
                  <a:prstDash a:val="solid"/>
                  <a:bevel/>
                </a:ln>
                <a:latin typeface="SimSun"/>
                <a:ea typeface="SimSun"/>
                <a:cs typeface="SimSun"/>
              </a:rPr>
              <a:t>主成分分析实</a:t>
            </a:r>
            <a:r>
              <a:rPr sz="2300" spc="40" dirty="0">
                <a:solidFill>
                  <a:srgbClr val="000000">
                    <a:alpha val="100000"/>
                  </a:srgbClr>
                </a:solidFill>
                <a:ln w="8717" cap="flat" cmpd="sng">
                  <a:solidFill>
                    <a:srgbClr a:val="000000">
                      <a:alpha val="100000"/>
                    </a:srgbClr>
                  </a:solidFill>
                  <a:prstDash a:val="solid"/>
                  <a:bevel/>
                </a:ln>
                <a:latin typeface="SimSun"/>
                <a:ea typeface="SimSun"/>
                <a:cs typeface="SimSun"/>
              </a:rPr>
              <a:t>例</a:t>
            </a:r>
            <a:endParaRPr lang="SimSun" altLang="SimSun" sz="2300" dirty="0"/>
          </a:p>
        </p:txBody>
      </p:sp>
      <p:pic>
        <p:nvPicPr>
          <p:cNvPr id="701" name="picture 701"/>
          <p:cNvPicPr>
            <a:picLocks noChangeAspect="1"/>
          </p:cNvPicPr>
          <p:nvPr/>
        </p:nvPicPr>
        <p:blipFill>
          <a:blip r:embed="rId5"/>
          <a:stretch>
            <a:fillRect/>
          </a:stretch>
        </p:blipFill>
        <p:spPr>
          <a:xfrm rot="21600000">
            <a:off x="530352" y="408431"/>
            <a:ext cx="774191" cy="690372"/>
          </a:xfrm>
          <a:prstGeom prst="rect">
            <a:avLst/>
          </a:prstGeom>
        </p:spPr>
      </p:pic>
      <p:sp>
        <p:nvSpPr>
          <p:cNvPr id="702" name="textbox 702"/>
          <p:cNvSpPr/>
          <p:nvPr/>
        </p:nvSpPr>
        <p:spPr>
          <a:xfrm>
            <a:off x="1976031" y="649744"/>
            <a:ext cx="478155" cy="246379"/>
          </a:xfrm>
          <a:prstGeom prst="rect">
            <a:avLst/>
          </a:prstGeom>
        </p:spPr>
        <p:txBody>
          <a:bodyPr vert="horz" wrap="square" lIns="0" tIns="0" rIns="0" bIns="0"/>
          <a:lstStyle/>
          <a:p>
            <a:pPr algn="l" rtl="0" eaLnBrk="0">
              <a:lnSpc>
                <a:spcPct val="86153"/>
              </a:lnSpc>
              <a:tabLst/>
            </a:pPr>
            <a:endParaRPr lang="Arial" altLang="Arial" sz="100" dirty="0"/>
          </a:p>
          <a:p>
            <a:pPr marL="12700" algn="l" rtl="0" eaLnBrk="0">
              <a:lnSpc>
                <a:spcPct val="85000"/>
              </a:lnSpc>
              <a:tabLst/>
            </a:pPr>
            <a:r>
              <a:rPr sz="1700" spc="30" dirty="0">
                <a:solidFill>
                  <a:srgbClr val="000000">
                    <a:alpha val="100000"/>
                  </a:srgbClr>
                </a:solidFill>
                <a:latin typeface="Arial"/>
                <a:ea typeface="Arial"/>
                <a:cs typeface="Arial"/>
              </a:rPr>
              <a:t>PC</a:t>
            </a:r>
            <a:r>
              <a:rPr sz="1700" spc="0" dirty="0">
                <a:solidFill>
                  <a:srgbClr val="000000">
                    <a:alpha val="100000"/>
                  </a:srgbClr>
                </a:solidFill>
                <a:latin typeface="Arial"/>
                <a:ea typeface="Arial"/>
                <a:cs typeface="Arial"/>
              </a:rPr>
              <a:t>A</a:t>
            </a:r>
            <a:endParaRPr lang="Arial" altLang="Arial" sz="17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3" name="picture 703"/>
          <p:cNvPicPr>
            <a:picLocks noChangeAspect="1"/>
          </p:cNvPicPr>
          <p:nvPr/>
        </p:nvPicPr>
        <p:blipFill>
          <a:blip r:embed="rId2"/>
          <a:stretch>
            <a:fillRect/>
          </a:stretch>
        </p:blipFill>
        <p:spPr>
          <a:xfrm rot="21600000">
            <a:off x="0" y="5804458"/>
            <a:ext cx="1919884" cy="1053541"/>
          </a:xfrm>
          <a:prstGeom prst="rect">
            <a:avLst/>
          </a:prstGeom>
        </p:spPr>
      </p:pic>
      <p:pic>
        <p:nvPicPr>
          <p:cNvPr id="704" name="picture 704"/>
          <p:cNvPicPr>
            <a:picLocks noChangeAspect="1"/>
          </p:cNvPicPr>
          <p:nvPr/>
        </p:nvPicPr>
        <p:blipFill>
          <a:blip r:embed="rId3"/>
          <a:stretch>
            <a:fillRect/>
          </a:stretch>
        </p:blipFill>
        <p:spPr>
          <a:xfrm rot="21600000">
            <a:off x="1304543" y="1246632"/>
            <a:ext cx="9610344" cy="5010911"/>
          </a:xfrm>
          <a:prstGeom prst="rect">
            <a:avLst/>
          </a:prstGeom>
        </p:spPr>
      </p:pic>
      <p:pic>
        <p:nvPicPr>
          <p:cNvPr id="705" name="picture 705"/>
          <p:cNvPicPr>
            <a:picLocks noChangeAspect="1"/>
          </p:cNvPicPr>
          <p:nvPr/>
        </p:nvPicPr>
        <p:blipFill>
          <a:blip r:embed="rId4"/>
          <a:stretch>
            <a:fillRect/>
          </a:stretch>
        </p:blipFill>
        <p:spPr>
          <a:xfrm rot="21600000">
            <a:off x="11027664" y="158495"/>
            <a:ext cx="1042416" cy="944880"/>
          </a:xfrm>
          <a:prstGeom prst="rect">
            <a:avLst/>
          </a:prstGeom>
        </p:spPr>
      </p:pic>
      <p:sp>
        <p:nvSpPr>
          <p:cNvPr id="706" name="textbox 70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
        <p:nvSpPr>
          <p:cNvPr id="707" name="textbox 707"/>
          <p:cNvSpPr/>
          <p:nvPr/>
        </p:nvSpPr>
        <p:spPr>
          <a:xfrm>
            <a:off x="4917097" y="528282"/>
            <a:ext cx="2152650" cy="371475"/>
          </a:xfrm>
          <a:prstGeom prst="rect">
            <a:avLst/>
          </a:prstGeom>
        </p:spPr>
        <p:txBody>
          <a:bodyPr vert="horz" wrap="square" lIns="0" tIns="0" rIns="0" bIns="0"/>
          <a:lstStyle/>
          <a:p>
            <a:pPr algn="l" rtl="0" eaLnBrk="0">
              <a:lnSpc>
                <a:spcPct val="77337"/>
              </a:lnSpc>
              <a:tabLst/>
            </a:pPr>
            <a:endParaRPr lang="Arial" altLang="Arial" sz="100" dirty="0"/>
          </a:p>
          <a:p>
            <a:pPr marL="12700" algn="l" rtl="0" eaLnBrk="0">
              <a:lnSpc>
                <a:spcPct val="99000"/>
              </a:lnSpc>
              <a:tabLst/>
            </a:pPr>
            <a:r>
              <a:rPr sz="2300" spc="100" dirty="0">
                <a:solidFill>
                  <a:srgbClr val="000000">
                    <a:alpha val="100000"/>
                  </a:srgbClr>
                </a:solidFill>
                <a:ln w="8717" cap="flat" cmpd="sng">
                  <a:solidFill>
                    <a:srgbClr a:val="000000">
                      <a:alpha val="100000"/>
                    </a:srgbClr>
                  </a:solidFill>
                  <a:prstDash a:val="solid"/>
                  <a:bevel/>
                </a:ln>
                <a:latin typeface="SimSun"/>
                <a:ea typeface="SimSun"/>
                <a:cs typeface="SimSun"/>
              </a:rPr>
              <a:t>主成分分析实</a:t>
            </a:r>
            <a:r>
              <a:rPr sz="2300" spc="40" dirty="0">
                <a:solidFill>
                  <a:srgbClr val="000000">
                    <a:alpha val="100000"/>
                  </a:srgbClr>
                </a:solidFill>
                <a:ln w="8717" cap="flat" cmpd="sng">
                  <a:solidFill>
                    <a:srgbClr a:val="000000">
                      <a:alpha val="100000"/>
                    </a:srgbClr>
                  </a:solidFill>
                  <a:prstDash a:val="solid"/>
                  <a:bevel/>
                </a:ln>
                <a:latin typeface="SimSun"/>
                <a:ea typeface="SimSun"/>
                <a:cs typeface="SimSun"/>
              </a:rPr>
              <a:t>例</a:t>
            </a:r>
            <a:endParaRPr lang="SimSun" altLang="SimSun" sz="2300" dirty="0"/>
          </a:p>
        </p:txBody>
      </p:sp>
      <p:pic>
        <p:nvPicPr>
          <p:cNvPr id="708" name="picture 708"/>
          <p:cNvPicPr>
            <a:picLocks noChangeAspect="1"/>
          </p:cNvPicPr>
          <p:nvPr/>
        </p:nvPicPr>
        <p:blipFill>
          <a:blip r:embed="rId5"/>
          <a:stretch>
            <a:fillRect/>
          </a:stretch>
        </p:blipFill>
        <p:spPr>
          <a:xfrm rot="21600000">
            <a:off x="530352" y="408431"/>
            <a:ext cx="774191" cy="690372"/>
          </a:xfrm>
          <a:prstGeom prst="rect">
            <a:avLst/>
          </a:prstGeom>
        </p:spPr>
      </p:pic>
      <p:sp>
        <p:nvSpPr>
          <p:cNvPr id="709" name="textbox 709"/>
          <p:cNvSpPr/>
          <p:nvPr/>
        </p:nvSpPr>
        <p:spPr>
          <a:xfrm>
            <a:off x="1976031" y="649744"/>
            <a:ext cx="478155" cy="246379"/>
          </a:xfrm>
          <a:prstGeom prst="rect">
            <a:avLst/>
          </a:prstGeom>
        </p:spPr>
        <p:txBody>
          <a:bodyPr vert="horz" wrap="square" lIns="0" tIns="0" rIns="0" bIns="0"/>
          <a:lstStyle/>
          <a:p>
            <a:pPr algn="l" rtl="0" eaLnBrk="0">
              <a:lnSpc>
                <a:spcPct val="86153"/>
              </a:lnSpc>
              <a:tabLst/>
            </a:pPr>
            <a:endParaRPr lang="Arial" altLang="Arial" sz="100" dirty="0"/>
          </a:p>
          <a:p>
            <a:pPr marL="12700" algn="l" rtl="0" eaLnBrk="0">
              <a:lnSpc>
                <a:spcPct val="85000"/>
              </a:lnSpc>
              <a:tabLst/>
            </a:pPr>
            <a:r>
              <a:rPr sz="1700" spc="30" dirty="0">
                <a:solidFill>
                  <a:srgbClr val="000000">
                    <a:alpha val="100000"/>
                  </a:srgbClr>
                </a:solidFill>
                <a:latin typeface="Arial"/>
                <a:ea typeface="Arial"/>
                <a:cs typeface="Arial"/>
              </a:rPr>
              <a:t>PC</a:t>
            </a:r>
            <a:r>
              <a:rPr sz="1700" spc="0" dirty="0">
                <a:solidFill>
                  <a:srgbClr val="000000">
                    <a:alpha val="100000"/>
                  </a:srgbClr>
                </a:solidFill>
                <a:latin typeface="Arial"/>
                <a:ea typeface="Arial"/>
                <a:cs typeface="Arial"/>
              </a:rPr>
              <a:t>A</a:t>
            </a:r>
            <a:endParaRPr lang="Arial" altLang="Arial"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1"/>
          <p:cNvPicPr>
            <a:picLocks noChangeAspect="1"/>
          </p:cNvPicPr>
          <p:nvPr/>
        </p:nvPicPr>
        <p:blipFill>
          <a:blip r:embed="rId2"/>
          <a:stretch>
            <a:fillRect/>
          </a:stretch>
        </p:blipFill>
        <p:spPr>
          <a:xfrm rot="21600000">
            <a:off x="4193857" y="2656459"/>
            <a:ext cx="947203" cy="3358197"/>
          </a:xfrm>
          <a:prstGeom prst="rect">
            <a:avLst/>
          </a:prstGeom>
        </p:spPr>
      </p:pic>
      <p:graphicFrame>
        <p:nvGraphicFramePr>
          <p:cNvPr id="62" name="table 62"/>
          <p:cNvGraphicFramePr>
            <a:graphicFrameLocks noGrp="1"/>
          </p:cNvGraphicFramePr>
          <p:nvPr/>
        </p:nvGraphicFramePr>
        <p:xfrm>
          <a:off x="3960520" y="1784705"/>
          <a:ext cx="4270375" cy="4229735"/>
        </p:xfrm>
        <a:graphic>
          <a:graphicData uri="http://schemas.openxmlformats.org/drawingml/2006/table">
            <a:tbl>
              <a:tblPr/>
              <a:tblGrid>
                <a:gridCol w="1425575"/>
                <a:gridCol w="1419225"/>
                <a:gridCol w="1425575"/>
              </a:tblGrid>
              <a:tr h="852170">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79000"/>
                        </a:lnSpc>
                        <a:tabLst/>
                      </a:pPr>
                      <a:endParaRPr lang="Arial" altLang="Arial" sz="1000" dirty="0"/>
                    </a:p>
                    <a:p>
                      <a:pPr marL="420979" algn="l" rtl="0" eaLnBrk="0">
                        <a:lnSpc>
                          <a:spcPct val="89000"/>
                        </a:lnSpc>
                        <a:spcBef>
                          <a:spcPts val="7"/>
                        </a:spcBef>
                        <a:tabLst/>
                      </a:pPr>
                      <a:r>
                        <a:rPr sz="2300" b="1" spc="40" dirty="0">
                          <a:solidFill>
                            <a:srgbClr val="FFFFFF">
                              <a:alpha val="100000"/>
                            </a:srgbClr>
                          </a:solidFill>
                          <a:latin typeface="DengXian"/>
                          <a:ea typeface="DengXian"/>
                          <a:cs typeface="DengXian"/>
                        </a:rPr>
                        <a:t>英</a:t>
                      </a:r>
                      <a:r>
                        <a:rPr sz="2300" b="1" spc="30" dirty="0">
                          <a:solidFill>
                            <a:srgbClr val="FFFFFF">
                              <a:alpha val="100000"/>
                            </a:srgbClr>
                          </a:solidFill>
                          <a:latin typeface="DengXian"/>
                          <a:ea typeface="DengXian"/>
                          <a:cs typeface="DengXian"/>
                        </a:rPr>
                        <a:t>语</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c>
                  <a:txBody>
                    <a:bodyPr/>
                    <a:lstStyle/>
                    <a:p>
                      <a:pPr algn="l" rtl="0" eaLnBrk="0">
                        <a:lnSpc>
                          <a:spcPct val="177000"/>
                        </a:lnSpc>
                        <a:tabLst/>
                      </a:pPr>
                      <a:endParaRPr lang="Arial" altLang="Arial" sz="1000" dirty="0"/>
                    </a:p>
                    <a:p>
                      <a:pPr marL="418541" algn="l" rtl="0" eaLnBrk="0">
                        <a:lnSpc>
                          <a:spcPct val="90000"/>
                        </a:lnSpc>
                        <a:spcBef>
                          <a:spcPts val="3"/>
                        </a:spcBef>
                        <a:tabLst/>
                      </a:pPr>
                      <a:r>
                        <a:rPr sz="2300" b="1" spc="50" dirty="0">
                          <a:solidFill>
                            <a:srgbClr val="FFFFFF">
                              <a:alpha val="100000"/>
                            </a:srgbClr>
                          </a:solidFill>
                          <a:latin typeface="DengXian"/>
                          <a:ea typeface="DengXian"/>
                          <a:cs typeface="DengXian"/>
                        </a:rPr>
                        <a:t>数</a:t>
                      </a:r>
                      <a:r>
                        <a:rPr sz="2300" b="1" spc="40" dirty="0">
                          <a:solidFill>
                            <a:srgbClr val="FFFFFF">
                              <a:alpha val="100000"/>
                            </a:srgbClr>
                          </a:solidFill>
                          <a:latin typeface="DengXian"/>
                          <a:ea typeface="DengXian"/>
                          <a:cs typeface="DengXian"/>
                        </a:rPr>
                        <a:t>学</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003970"/>
                    </a:solidFill>
                  </a:tcPr>
                </a:tc>
              </a:tr>
              <a:tr h="843280">
                <a:tc>
                  <a:txBody>
                    <a:bodyPr/>
                    <a:lstStyle/>
                    <a:p>
                      <a:pPr algn="l" rtl="0" eaLnBrk="0">
                        <a:lnSpc>
                          <a:spcPct val="180000"/>
                        </a:lnSpc>
                        <a:tabLst/>
                      </a:pPr>
                      <a:endParaRPr lang="Arial" altLang="Arial" sz="1000" dirty="0"/>
                    </a:p>
                    <a:p>
                      <a:pPr marL="608050" algn="l" rtl="0" eaLnBrk="0">
                        <a:lnSpc>
                          <a:spcPct val="86000"/>
                        </a:lnSpc>
                        <a:spcBef>
                          <a:spcPts val="3"/>
                        </a:spcBef>
                        <a:tabLst/>
                      </a:pPr>
                      <a:r>
                        <a:rPr sz="2300" spc="0" dirty="0">
                          <a:solidFill>
                            <a:srgbClr val="000000">
                              <a:alpha val="100000"/>
                            </a:srgbClr>
                          </a:solidFill>
                          <a:latin typeface="DengXian"/>
                          <a:ea typeface="DengXian"/>
                          <a:cs typeface="DengXian"/>
                        </a:rPr>
                        <a:t>甲</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98000"/>
                        </a:lnSpc>
                        <a:tabLst/>
                      </a:pPr>
                      <a:endParaRPr lang="Arial" altLang="Arial" sz="1000" dirty="0"/>
                    </a:p>
                    <a:p>
                      <a:pPr marL="566648" algn="l" rtl="0" eaLnBrk="0">
                        <a:lnSpc>
                          <a:spcPct val="78000"/>
                        </a:lnSpc>
                        <a:spcBef>
                          <a:spcPts val="1"/>
                        </a:spcBef>
                        <a:tabLst/>
                      </a:pPr>
                      <a:r>
                        <a:rPr sz="2300" spc="-20" dirty="0">
                          <a:solidFill>
                            <a:srgbClr val="000000">
                              <a:alpha val="100000"/>
                            </a:srgbClr>
                          </a:solidFill>
                          <a:latin typeface="DengXian"/>
                          <a:ea typeface="DengXian"/>
                          <a:cs typeface="DengXian"/>
                        </a:rPr>
                        <a:t>60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98000"/>
                        </a:lnSpc>
                        <a:tabLst/>
                      </a:pPr>
                      <a:endParaRPr lang="Arial" altLang="Arial" sz="1000" dirty="0"/>
                    </a:p>
                    <a:p>
                      <a:pPr marL="492429" algn="l" rtl="0" eaLnBrk="0">
                        <a:lnSpc>
                          <a:spcPct val="78000"/>
                        </a:lnSpc>
                        <a:spcBef>
                          <a:spcPts val="1"/>
                        </a:spcBef>
                        <a:tabLst/>
                      </a:pPr>
                      <a:r>
                        <a:rPr sz="2300" spc="-10" dirty="0">
                          <a:solidFill>
                            <a:srgbClr val="000000">
                              <a:alpha val="100000"/>
                            </a:srgbClr>
                          </a:solidFill>
                          <a:latin typeface="DengXian"/>
                          <a:ea typeface="DengXian"/>
                          <a:cs typeface="DengXian"/>
                        </a:rPr>
                        <a:t>100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842644">
                <a:tc>
                  <a:txBody>
                    <a:bodyPr/>
                    <a:lstStyle/>
                    <a:p>
                      <a:pPr algn="l" rtl="0" eaLnBrk="0">
                        <a:lnSpc>
                          <a:spcPct val="188000"/>
                        </a:lnSpc>
                        <a:tabLst/>
                      </a:pPr>
                      <a:endParaRPr lang="Arial" altLang="Arial" sz="1000" dirty="0"/>
                    </a:p>
                    <a:p>
                      <a:pPr algn="l" rtl="0" eaLnBrk="0">
                        <a:lnSpc>
                          <a:spcPct val="9820"/>
                        </a:lnSpc>
                        <a:tabLst/>
                      </a:pPr>
                      <a:endParaRPr lang="Arial" altLang="Arial" sz="100" dirty="0"/>
                    </a:p>
                    <a:p>
                      <a:pPr marL="592506" algn="l" rtl="0" eaLnBrk="0">
                        <a:lnSpc>
                          <a:spcPct val="82000"/>
                        </a:lnSpc>
                        <a:tabLst/>
                      </a:pPr>
                      <a:r>
                        <a:rPr sz="2300" spc="0" dirty="0">
                          <a:solidFill>
                            <a:srgbClr val="000000">
                              <a:alpha val="100000"/>
                            </a:srgbClr>
                          </a:solidFill>
                          <a:latin typeface="DengXian"/>
                          <a:ea typeface="DengXian"/>
                          <a:cs typeface="DengXian"/>
                        </a:rPr>
                        <a:t>乙</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97000"/>
                        </a:lnSpc>
                        <a:tabLst/>
                      </a:pPr>
                      <a:endParaRPr lang="Arial" altLang="Arial" sz="1000" dirty="0"/>
                    </a:p>
                    <a:p>
                      <a:pPr algn="l" rtl="0" eaLnBrk="0">
                        <a:lnSpc>
                          <a:spcPct val="7061"/>
                        </a:lnSpc>
                        <a:tabLst/>
                      </a:pPr>
                      <a:endParaRPr lang="Arial" altLang="Arial" sz="100" dirty="0"/>
                    </a:p>
                    <a:p>
                      <a:pPr marL="491795" algn="l" rtl="0" eaLnBrk="0">
                        <a:lnSpc>
                          <a:spcPct val="78000"/>
                        </a:lnSpc>
                        <a:tabLst/>
                      </a:pPr>
                      <a:r>
                        <a:rPr sz="2300" spc="-10" dirty="0">
                          <a:solidFill>
                            <a:srgbClr val="000000">
                              <a:alpha val="100000"/>
                            </a:srgbClr>
                          </a:solidFill>
                          <a:latin typeface="DengXian"/>
                          <a:ea typeface="DengXian"/>
                          <a:cs typeface="DengXian"/>
                        </a:rPr>
                        <a:t>100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97000"/>
                        </a:lnSpc>
                        <a:tabLst/>
                      </a:pPr>
                      <a:endParaRPr lang="Arial" altLang="Arial" sz="1000" dirty="0"/>
                    </a:p>
                    <a:p>
                      <a:pPr algn="l" rtl="0" eaLnBrk="0">
                        <a:lnSpc>
                          <a:spcPct val="7061"/>
                        </a:lnSpc>
                        <a:tabLst/>
                      </a:pPr>
                      <a:endParaRPr lang="Arial" altLang="Arial" sz="100" dirty="0"/>
                    </a:p>
                    <a:p>
                      <a:pPr marL="564515" algn="l" rtl="0" eaLnBrk="0">
                        <a:lnSpc>
                          <a:spcPct val="78000"/>
                        </a:lnSpc>
                        <a:tabLst/>
                      </a:pPr>
                      <a:r>
                        <a:rPr sz="2300" spc="-10" dirty="0">
                          <a:solidFill>
                            <a:srgbClr val="000000">
                              <a:alpha val="100000"/>
                            </a:srgbClr>
                          </a:solidFill>
                          <a:latin typeface="DengXian"/>
                          <a:ea typeface="DengXian"/>
                          <a:cs typeface="DengXian"/>
                        </a:rPr>
                        <a:t>80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r h="842644">
                <a:tc>
                  <a:txBody>
                    <a:bodyPr/>
                    <a:lstStyle/>
                    <a:p>
                      <a:pPr algn="l" rtl="0" eaLnBrk="0">
                        <a:lnSpc>
                          <a:spcPct val="100000"/>
                        </a:lnSpc>
                        <a:tabLst/>
                      </a:pPr>
                      <a:endParaRPr lang="Arial" altLang="Arial" sz="10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97000"/>
                        </a:lnSpc>
                        <a:tabLst/>
                      </a:pPr>
                      <a:endParaRPr lang="Arial" altLang="Arial" sz="1000" dirty="0"/>
                    </a:p>
                    <a:p>
                      <a:pPr algn="l" rtl="0" eaLnBrk="0">
                        <a:lnSpc>
                          <a:spcPct val="7061"/>
                        </a:lnSpc>
                        <a:tabLst/>
                      </a:pPr>
                      <a:endParaRPr lang="Arial" altLang="Arial" sz="100" dirty="0"/>
                    </a:p>
                    <a:p>
                      <a:pPr marL="491795" algn="l" rtl="0" eaLnBrk="0">
                        <a:lnSpc>
                          <a:spcPct val="78000"/>
                        </a:lnSpc>
                        <a:tabLst/>
                      </a:pPr>
                      <a:r>
                        <a:rPr sz="2300" spc="-10" dirty="0">
                          <a:solidFill>
                            <a:srgbClr val="000000">
                              <a:alpha val="100000"/>
                            </a:srgbClr>
                          </a:solidFill>
                          <a:latin typeface="DengXian"/>
                          <a:ea typeface="DengXian"/>
                          <a:cs typeface="DengXian"/>
                        </a:rPr>
                        <a:t>100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c>
                  <a:txBody>
                    <a:bodyPr/>
                    <a:lstStyle/>
                    <a:p>
                      <a:pPr algn="l" rtl="0" eaLnBrk="0">
                        <a:lnSpc>
                          <a:spcPct val="197000"/>
                        </a:lnSpc>
                        <a:tabLst/>
                      </a:pPr>
                      <a:endParaRPr lang="Arial" altLang="Arial" sz="1000" dirty="0"/>
                    </a:p>
                    <a:p>
                      <a:pPr algn="l" rtl="0" eaLnBrk="0">
                        <a:lnSpc>
                          <a:spcPct val="7061"/>
                        </a:lnSpc>
                        <a:tabLst/>
                      </a:pPr>
                      <a:endParaRPr lang="Arial" altLang="Arial" sz="100" dirty="0"/>
                    </a:p>
                    <a:p>
                      <a:pPr marL="566648" algn="l" rtl="0" eaLnBrk="0">
                        <a:lnSpc>
                          <a:spcPct val="78000"/>
                        </a:lnSpc>
                        <a:tabLst/>
                      </a:pPr>
                      <a:r>
                        <a:rPr sz="2300" spc="-20" dirty="0">
                          <a:solidFill>
                            <a:srgbClr val="000000">
                              <a:alpha val="100000"/>
                            </a:srgbClr>
                          </a:solidFill>
                          <a:latin typeface="DengXian"/>
                          <a:ea typeface="DengXian"/>
                          <a:cs typeface="DengXian"/>
                        </a:rPr>
                        <a:t>60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CBCED5"/>
                    </a:solidFill>
                  </a:tcPr>
                </a:tc>
              </a:tr>
              <a:tr h="848994">
                <a:tc>
                  <a:txBody>
                    <a:bodyPr/>
                    <a:lstStyle/>
                    <a:p>
                      <a:pPr algn="l" rtl="0" eaLnBrk="0">
                        <a:lnSpc>
                          <a:spcPct val="191000"/>
                        </a:lnSpc>
                        <a:tabLst/>
                      </a:pPr>
                      <a:endParaRPr lang="Arial" altLang="Arial" sz="1000" dirty="0"/>
                    </a:p>
                    <a:p>
                      <a:pPr marL="585191" algn="l" rtl="0" eaLnBrk="0">
                        <a:lnSpc>
                          <a:spcPct val="81000"/>
                        </a:lnSpc>
                        <a:spcBef>
                          <a:spcPts val="5"/>
                        </a:spcBef>
                        <a:tabLst/>
                      </a:pPr>
                      <a:r>
                        <a:rPr sz="2300" spc="0" dirty="0">
                          <a:solidFill>
                            <a:srgbClr val="000000">
                              <a:alpha val="100000"/>
                            </a:srgbClr>
                          </a:solidFill>
                          <a:latin typeface="DengXian"/>
                          <a:ea typeface="DengXian"/>
                          <a:cs typeface="DengXian"/>
                        </a:rPr>
                        <a:t>丁</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97000"/>
                        </a:lnSpc>
                        <a:tabLst/>
                      </a:pPr>
                      <a:endParaRPr lang="Arial" altLang="Arial" sz="1000" dirty="0"/>
                    </a:p>
                    <a:p>
                      <a:pPr algn="l" rtl="0" eaLnBrk="0">
                        <a:lnSpc>
                          <a:spcPct val="7059"/>
                        </a:lnSpc>
                        <a:tabLst/>
                      </a:pPr>
                      <a:endParaRPr lang="Arial" altLang="Arial" sz="100" dirty="0"/>
                    </a:p>
                    <a:p>
                      <a:pPr marL="564515" algn="l" rtl="0" eaLnBrk="0">
                        <a:lnSpc>
                          <a:spcPct val="78000"/>
                        </a:lnSpc>
                        <a:tabLst/>
                      </a:pPr>
                      <a:r>
                        <a:rPr sz="2300" spc="-10" dirty="0">
                          <a:solidFill>
                            <a:srgbClr val="000000">
                              <a:alpha val="100000"/>
                            </a:srgbClr>
                          </a:solidFill>
                          <a:latin typeface="DengXian"/>
                          <a:ea typeface="DengXian"/>
                          <a:cs typeface="DengXian"/>
                        </a:rPr>
                        <a:t>80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c>
                  <a:txBody>
                    <a:bodyPr/>
                    <a:lstStyle/>
                    <a:p>
                      <a:pPr algn="l" rtl="0" eaLnBrk="0">
                        <a:lnSpc>
                          <a:spcPct val="197000"/>
                        </a:lnSpc>
                        <a:tabLst/>
                      </a:pPr>
                      <a:endParaRPr lang="Arial" altLang="Arial" sz="1000" dirty="0"/>
                    </a:p>
                    <a:p>
                      <a:pPr algn="l" rtl="0" eaLnBrk="0">
                        <a:lnSpc>
                          <a:spcPct val="7059"/>
                        </a:lnSpc>
                        <a:tabLst/>
                      </a:pPr>
                      <a:endParaRPr lang="Arial" altLang="Arial" sz="100" dirty="0"/>
                    </a:p>
                    <a:p>
                      <a:pPr marL="565124" algn="l" rtl="0" eaLnBrk="0">
                        <a:lnSpc>
                          <a:spcPct val="78000"/>
                        </a:lnSpc>
                        <a:tabLst/>
                      </a:pPr>
                      <a:r>
                        <a:rPr sz="2300" spc="-20" dirty="0">
                          <a:solidFill>
                            <a:srgbClr val="000000">
                              <a:alpha val="100000"/>
                            </a:srgbClr>
                          </a:solidFill>
                          <a:latin typeface="DengXian"/>
                          <a:ea typeface="DengXian"/>
                          <a:cs typeface="DengXian"/>
                        </a:rPr>
                        <a:t>7</a:t>
                      </a:r>
                      <a:r>
                        <a:rPr sz="2300" spc="-10" dirty="0">
                          <a:solidFill>
                            <a:srgbClr val="000000">
                              <a:alpha val="100000"/>
                            </a:srgbClr>
                          </a:solidFill>
                          <a:latin typeface="DengXian"/>
                          <a:ea typeface="DengXian"/>
                          <a:cs typeface="DengXian"/>
                        </a:rPr>
                        <a:t>0</a:t>
                      </a:r>
                      <a:endParaRPr lang="DengXian" altLang="DengXian" sz="2300" dirty="0"/>
                    </a:p>
                  </a:txBody>
                  <a:tcPr marL="0" marR="0" marT="0" marB="0" vert="horz">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rgbClr val="E7E8EB"/>
                    </a:solidFill>
                  </a:tcPr>
                </a:tc>
              </a:tr>
            </a:tbl>
          </a:graphicData>
        </a:graphic>
      </p:graphicFrame>
      <p:grpSp>
        <p:nvGrpSpPr>
          <p:cNvPr id="14" name="group 14"/>
          <p:cNvGrpSpPr/>
          <p:nvPr/>
        </p:nvGrpSpPr>
        <p:grpSpPr>
          <a:xfrm rot="21600000">
            <a:off x="662330" y="1905343"/>
            <a:ext cx="3541699" cy="2405735"/>
            <a:chOff x="0" y="0"/>
            <a:chExt cx="3541699" cy="2405735"/>
          </a:xfrm>
        </p:grpSpPr>
        <p:pic>
          <p:nvPicPr>
            <p:cNvPr id="63" name="picture 63"/>
            <p:cNvPicPr>
              <a:picLocks noChangeAspect="1"/>
            </p:cNvPicPr>
            <p:nvPr/>
          </p:nvPicPr>
          <p:blipFill>
            <a:blip r:embed="rId3"/>
            <a:stretch>
              <a:fillRect/>
            </a:stretch>
          </p:blipFill>
          <p:spPr>
            <a:xfrm rot="21600000">
              <a:off x="0" y="0"/>
              <a:ext cx="3541699" cy="2405735"/>
            </a:xfrm>
            <a:prstGeom prst="rect">
              <a:avLst/>
            </a:prstGeom>
          </p:spPr>
        </p:pic>
        <p:sp>
          <p:nvSpPr>
            <p:cNvPr id="64" name="textbox 64"/>
            <p:cNvSpPr/>
            <p:nvPr/>
          </p:nvSpPr>
          <p:spPr>
            <a:xfrm>
              <a:off x="-12700" y="-12700"/>
              <a:ext cx="3567429" cy="2468879"/>
            </a:xfrm>
            <a:prstGeom prst="rect">
              <a:avLst/>
            </a:prstGeom>
          </p:spPr>
          <p:txBody>
            <a:bodyPr vert="horz" wrap="square" lIns="0" tIns="0" rIns="0" bIns="0"/>
            <a:lstStyle/>
            <a:p>
              <a:pPr algn="l" rtl="0" eaLnBrk="0">
                <a:lnSpc>
                  <a:spcPct val="107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marL="734453" algn="l" rtl="0" eaLnBrk="0">
                <a:lnSpc>
                  <a:spcPct val="90000"/>
                </a:lnSpc>
                <a:spcBef>
                  <a:spcPts val="1"/>
                </a:spcBef>
                <a:tabLst/>
              </a:pPr>
              <a:r>
                <a:rPr sz="2300" b="1" spc="100" dirty="0">
                  <a:solidFill>
                    <a:srgbClr val="FF0000">
                      <a:alpha val="100000"/>
                    </a:srgbClr>
                  </a:solidFill>
                  <a:latin typeface="DengXian"/>
                  <a:ea typeface="DengXian"/>
                  <a:cs typeface="DengXian"/>
                </a:rPr>
                <a:t>被评价对</a:t>
              </a:r>
              <a:r>
                <a:rPr sz="2300" b="1" spc="90" dirty="0">
                  <a:solidFill>
                    <a:srgbClr val="FF0000">
                      <a:alpha val="100000"/>
                    </a:srgbClr>
                  </a:solidFill>
                  <a:latin typeface="DengXian"/>
                  <a:ea typeface="DengXian"/>
                  <a:cs typeface="DengXian"/>
                </a:rPr>
                <a:t>象</a:t>
              </a:r>
              <a:endParaRPr lang="DengXian" altLang="DengXian" sz="2300" dirty="0"/>
            </a:p>
            <a:p>
              <a:pPr algn="l" rtl="0" eaLnBrk="0">
                <a:lnSpc>
                  <a:spcPct val="115000"/>
                </a:lnSpc>
                <a:tabLst/>
              </a:pPr>
              <a:endParaRPr lang="Arial" altLang="Arial" sz="500" dirty="0"/>
            </a:p>
            <a:p>
              <a:pPr marL="415836" algn="l" rtl="0" eaLnBrk="0">
                <a:lnSpc>
                  <a:spcPct val="79000"/>
                </a:lnSpc>
                <a:spcBef>
                  <a:spcPts val="5"/>
                </a:spcBef>
                <a:tabLst/>
              </a:pPr>
              <a:r>
                <a:rPr sz="2300" spc="-80" dirty="0">
                  <a:solidFill>
                    <a:srgbClr val="000000">
                      <a:alpha val="100000"/>
                    </a:srgbClr>
                  </a:solidFill>
                  <a:latin typeface="DengXian"/>
                  <a:ea typeface="DengXian"/>
                  <a:cs typeface="DengXian"/>
                </a:rPr>
                <a:t>S1</a:t>
              </a:r>
              <a:r>
                <a:rPr sz="2300" spc="-25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a:t>
              </a:r>
              <a:r>
                <a:rPr sz="2300" spc="-48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S2</a:t>
              </a:r>
              <a:r>
                <a:rPr sz="2300" spc="-30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a:t>
              </a:r>
              <a:r>
                <a:rPr sz="2300" spc="-47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S3</a:t>
              </a:r>
              <a:r>
                <a:rPr sz="2300" spc="-31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a:t>
              </a:r>
              <a:r>
                <a:rPr sz="2300" spc="-47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S4</a:t>
              </a:r>
              <a:endParaRPr lang="DengXian" altLang="DengXian" sz="2300" dirty="0"/>
            </a:p>
          </p:txBody>
        </p:sp>
      </p:grpSp>
      <p:grpSp>
        <p:nvGrpSpPr>
          <p:cNvPr id="16" name="group 16"/>
          <p:cNvGrpSpPr/>
          <p:nvPr/>
        </p:nvGrpSpPr>
        <p:grpSpPr>
          <a:xfrm rot="21600000">
            <a:off x="8026273" y="259880"/>
            <a:ext cx="2430245" cy="1850745"/>
            <a:chOff x="0" y="0"/>
            <a:chExt cx="2430245" cy="1850745"/>
          </a:xfrm>
        </p:grpSpPr>
        <p:pic>
          <p:nvPicPr>
            <p:cNvPr id="65" name="picture 65"/>
            <p:cNvPicPr>
              <a:picLocks noChangeAspect="1"/>
            </p:cNvPicPr>
            <p:nvPr/>
          </p:nvPicPr>
          <p:blipFill>
            <a:blip r:embed="rId4"/>
            <a:stretch>
              <a:fillRect/>
            </a:stretch>
          </p:blipFill>
          <p:spPr>
            <a:xfrm rot="21600000">
              <a:off x="0" y="0"/>
              <a:ext cx="2430245" cy="1850745"/>
            </a:xfrm>
            <a:prstGeom prst="rect">
              <a:avLst/>
            </a:prstGeom>
          </p:spPr>
        </p:pic>
        <p:sp>
          <p:nvSpPr>
            <p:cNvPr id="66" name="textbox 66"/>
            <p:cNvSpPr/>
            <p:nvPr/>
          </p:nvSpPr>
          <p:spPr>
            <a:xfrm>
              <a:off x="-12700" y="-12700"/>
              <a:ext cx="2456179" cy="1913889"/>
            </a:xfrm>
            <a:prstGeom prst="rect">
              <a:avLst/>
            </a:prstGeom>
          </p:spPr>
          <p:txBody>
            <a:bodyPr vert="horz" wrap="square" lIns="0" tIns="0" rIns="0" bIns="0"/>
            <a:lstStyle/>
            <a:p>
              <a:pPr algn="l" rtl="0" eaLnBrk="0">
                <a:lnSpc>
                  <a:spcPct val="113000"/>
                </a:lnSpc>
                <a:tabLst/>
              </a:pPr>
              <a:endParaRPr lang="Arial" altLang="Arial" sz="1000" dirty="0"/>
            </a:p>
            <a:p>
              <a:pPr algn="l" rtl="0" eaLnBrk="0">
                <a:lnSpc>
                  <a:spcPct val="114000"/>
                </a:lnSpc>
                <a:tabLst/>
              </a:pPr>
              <a:endParaRPr lang="Arial" altLang="Arial" sz="1000" dirty="0"/>
            </a:p>
            <a:p>
              <a:pPr algn="l" rtl="0" eaLnBrk="0">
                <a:lnSpc>
                  <a:spcPct val="8166"/>
                </a:lnSpc>
                <a:tabLst/>
              </a:pPr>
              <a:endParaRPr lang="Arial" altLang="Arial" sz="100" dirty="0"/>
            </a:p>
            <a:p>
              <a:pPr marL="723455" algn="l" rtl="0" eaLnBrk="0">
                <a:lnSpc>
                  <a:spcPct val="90000"/>
                </a:lnSpc>
                <a:tabLst/>
              </a:pPr>
              <a:r>
                <a:rPr sz="2300" b="1" spc="90" dirty="0">
                  <a:solidFill>
                    <a:srgbClr val="FF0000">
                      <a:alpha val="100000"/>
                    </a:srgbClr>
                  </a:solidFill>
                  <a:latin typeface="DengXian"/>
                  <a:ea typeface="DengXian"/>
                  <a:cs typeface="DengXian"/>
                </a:rPr>
                <a:t>评价指</a:t>
              </a:r>
              <a:r>
                <a:rPr sz="2300" b="1" spc="50" dirty="0">
                  <a:solidFill>
                    <a:srgbClr val="FF0000">
                      <a:alpha val="100000"/>
                    </a:srgbClr>
                  </a:solidFill>
                  <a:latin typeface="DengXian"/>
                  <a:ea typeface="DengXian"/>
                  <a:cs typeface="DengXian"/>
                </a:rPr>
                <a:t>标</a:t>
              </a:r>
              <a:endParaRPr lang="DengXian" altLang="DengXian" sz="2300" dirty="0"/>
            </a:p>
            <a:p>
              <a:pPr algn="l" rtl="0" eaLnBrk="0">
                <a:lnSpc>
                  <a:spcPct val="115000"/>
                </a:lnSpc>
                <a:tabLst/>
              </a:pPr>
              <a:endParaRPr lang="Arial" altLang="Arial" sz="500" dirty="0"/>
            </a:p>
            <a:p>
              <a:pPr marL="856118" algn="l" rtl="0" eaLnBrk="0">
                <a:lnSpc>
                  <a:spcPct val="79000"/>
                </a:lnSpc>
                <a:spcBef>
                  <a:spcPts val="5"/>
                </a:spcBef>
                <a:tabLst/>
              </a:pPr>
              <a:r>
                <a:rPr sz="2300" spc="-60" dirty="0">
                  <a:solidFill>
                    <a:srgbClr val="000000">
                      <a:alpha val="100000"/>
                    </a:srgbClr>
                  </a:solidFill>
                  <a:latin typeface="DengXian"/>
                  <a:ea typeface="DengXian"/>
                  <a:cs typeface="DengXian"/>
                </a:rPr>
                <a:t>T1</a:t>
              </a:r>
              <a:r>
                <a:rPr sz="2300" spc="-60" dirty="0">
                  <a:solidFill>
                    <a:srgbClr val="000000">
                      <a:alpha val="100000"/>
                    </a:srgbClr>
                  </a:solidFill>
                  <a:latin typeface="DengXian"/>
                  <a:ea typeface="DengXian"/>
                  <a:cs typeface="DengXian"/>
                </a:rPr>
                <a:t> </a:t>
              </a:r>
              <a:r>
                <a:rPr sz="2300" spc="-60" dirty="0">
                  <a:solidFill>
                    <a:srgbClr val="000000">
                      <a:alpha val="100000"/>
                    </a:srgbClr>
                  </a:solidFill>
                  <a:latin typeface="DengXian"/>
                  <a:ea typeface="DengXian"/>
                  <a:cs typeface="DengXian"/>
                </a:rPr>
                <a:t>、T2</a:t>
              </a:r>
              <a:endParaRPr lang="DengXian" altLang="DengXian" sz="2300" dirty="0"/>
            </a:p>
          </p:txBody>
        </p:sp>
      </p:grpSp>
      <p:grpSp>
        <p:nvGrpSpPr>
          <p:cNvPr id="18" name="group 18"/>
          <p:cNvGrpSpPr/>
          <p:nvPr/>
        </p:nvGrpSpPr>
        <p:grpSpPr>
          <a:xfrm rot="21600000">
            <a:off x="8813939" y="4796701"/>
            <a:ext cx="2946819" cy="1130579"/>
            <a:chOff x="0" y="0"/>
            <a:chExt cx="2946819" cy="1130579"/>
          </a:xfrm>
        </p:grpSpPr>
        <p:pic>
          <p:nvPicPr>
            <p:cNvPr id="67" name="picture 67"/>
            <p:cNvPicPr>
              <a:picLocks noChangeAspect="1"/>
            </p:cNvPicPr>
            <p:nvPr/>
          </p:nvPicPr>
          <p:blipFill>
            <a:blip r:embed="rId5"/>
            <a:stretch>
              <a:fillRect/>
            </a:stretch>
          </p:blipFill>
          <p:spPr>
            <a:xfrm rot="21600000">
              <a:off x="0" y="0"/>
              <a:ext cx="2946819" cy="1130579"/>
            </a:xfrm>
            <a:prstGeom prst="rect">
              <a:avLst/>
            </a:prstGeom>
          </p:spPr>
        </p:pic>
        <p:sp>
          <p:nvSpPr>
            <p:cNvPr id="68" name="textbox 68"/>
            <p:cNvSpPr/>
            <p:nvPr/>
          </p:nvSpPr>
          <p:spPr>
            <a:xfrm>
              <a:off x="-12700" y="-12700"/>
              <a:ext cx="2972435" cy="1197610"/>
            </a:xfrm>
            <a:prstGeom prst="rect">
              <a:avLst/>
            </a:prstGeom>
          </p:spPr>
          <p:txBody>
            <a:bodyPr vert="horz" wrap="square" lIns="0" tIns="0" rIns="0" bIns="0"/>
            <a:lstStyle/>
            <a:p>
              <a:pPr algn="l" rtl="0" eaLnBrk="0">
                <a:lnSpc>
                  <a:spcPct val="120000"/>
                </a:lnSpc>
                <a:tabLst/>
              </a:pPr>
              <a:endParaRPr lang="Arial" altLang="Arial" sz="1000" dirty="0"/>
            </a:p>
            <a:p>
              <a:pPr algn="l" rtl="0" eaLnBrk="0">
                <a:lnSpc>
                  <a:spcPct val="8984"/>
                </a:lnSpc>
                <a:tabLst/>
              </a:pPr>
              <a:endParaRPr lang="Arial" altLang="Arial" sz="100" dirty="0"/>
            </a:p>
            <a:p>
              <a:pPr marL="572833" algn="l" rtl="0" eaLnBrk="0">
                <a:lnSpc>
                  <a:spcPct val="91000"/>
                </a:lnSpc>
                <a:tabLst/>
              </a:pPr>
              <a:r>
                <a:rPr sz="1700" b="1" spc="-20" dirty="0">
                  <a:solidFill>
                    <a:srgbClr val="FF0000">
                      <a:alpha val="100000"/>
                    </a:srgbClr>
                  </a:solidFill>
                  <a:latin typeface="DengXian"/>
                  <a:ea typeface="DengXian"/>
                  <a:cs typeface="DengXian"/>
                </a:rPr>
                <a:t>例：</a:t>
              </a:r>
              <a:r>
                <a:rPr sz="1700" spc="-20" dirty="0">
                  <a:solidFill>
                    <a:srgbClr val="FF0000">
                      <a:alpha val="100000"/>
                    </a:srgbClr>
                  </a:solidFill>
                  <a:latin typeface="DengXian"/>
                  <a:ea typeface="DengXian"/>
                  <a:cs typeface="DengXian"/>
                </a:rPr>
                <a:t>  </a:t>
              </a:r>
              <a:r>
                <a:rPr sz="1700" b="1" spc="-20" dirty="0">
                  <a:solidFill>
                    <a:srgbClr val="FF0000">
                      <a:alpha val="100000"/>
                    </a:srgbClr>
                  </a:solidFill>
                  <a:latin typeface="DengXian"/>
                  <a:ea typeface="DengXian"/>
                  <a:cs typeface="DengXian"/>
                </a:rPr>
                <a:t>丙的综</a:t>
              </a:r>
              <a:r>
                <a:rPr sz="1700" b="1" spc="-10" dirty="0">
                  <a:solidFill>
                    <a:srgbClr val="FF0000">
                      <a:alpha val="100000"/>
                    </a:srgbClr>
                  </a:solidFill>
                  <a:latin typeface="DengXian"/>
                  <a:ea typeface="DengXian"/>
                  <a:cs typeface="DengXian"/>
                </a:rPr>
                <a:t>合</a:t>
              </a:r>
              <a:r>
                <a:rPr sz="1700" b="1" spc="0" dirty="0">
                  <a:solidFill>
                    <a:srgbClr val="FF0000">
                      <a:alpha val="100000"/>
                    </a:srgbClr>
                  </a:solidFill>
                  <a:latin typeface="DengXian"/>
                  <a:ea typeface="DengXian"/>
                  <a:cs typeface="DengXian"/>
                </a:rPr>
                <a:t>得分</a:t>
              </a:r>
              <a:endParaRPr lang="DengXian" altLang="DengXian" sz="1700" dirty="0"/>
            </a:p>
            <a:p>
              <a:pPr marL="1376642" indent="-1194384" algn="l" rtl="0" eaLnBrk="0">
                <a:lnSpc>
                  <a:spcPct val="94000"/>
                </a:lnSpc>
                <a:spcBef>
                  <a:spcPts val="474"/>
                </a:spcBef>
                <a:tabLst/>
              </a:pPr>
              <a:r>
                <a:rPr sz="1700" spc="0" dirty="0">
                  <a:solidFill>
                    <a:srgbClr val="000000">
                      <a:alpha val="100000"/>
                    </a:srgbClr>
                  </a:solidFill>
                  <a:latin typeface="Cambria Math"/>
                  <a:ea typeface="Cambria Math"/>
                  <a:cs typeface="Cambria Math"/>
                </a:rPr>
                <a:t>y</a:t>
              </a:r>
              <a:r>
                <a:rPr sz="1900" spc="60" dirty="0" baseline="-5482">
                  <a:solidFill>
                    <a:srgbClr val="000000">
                      <a:alpha val="100000"/>
                    </a:srgbClr>
                  </a:solidFill>
                  <a:latin typeface="Cambria Math"/>
                  <a:ea typeface="Cambria Math"/>
                  <a:cs typeface="Cambria Math"/>
                </a:rPr>
                <a:t>3</a:t>
              </a:r>
              <a:r>
                <a:rPr sz="12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a:t>
              </a:r>
              <a:r>
                <a:rPr sz="17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0.5</a:t>
              </a:r>
              <a:r>
                <a:rPr sz="17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a:t>
              </a:r>
              <a:r>
                <a:rPr sz="17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100</a:t>
              </a:r>
              <a:r>
                <a:rPr sz="17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a:t>
              </a:r>
              <a:r>
                <a:rPr sz="17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0.5</a:t>
              </a:r>
              <a:r>
                <a:rPr sz="1700" spc="60" dirty="0">
                  <a:solidFill>
                    <a:srgbClr val="000000">
                      <a:alpha val="100000"/>
                    </a:srgbClr>
                  </a:solidFill>
                  <a:latin typeface="Cambria Math"/>
                  <a:ea typeface="Cambria Math"/>
                  <a:cs typeface="Cambria Math"/>
                </a:rPr>
                <a:t> </a:t>
              </a:r>
              <a:r>
                <a:rPr sz="1700" spc="60" dirty="0">
                  <a:solidFill>
                    <a:srgbClr val="000000">
                      <a:alpha val="100000"/>
                    </a:srgbClr>
                  </a:solidFill>
                  <a:latin typeface="Cambria Math"/>
                  <a:ea typeface="Cambria Math"/>
                  <a:cs typeface="Cambria Math"/>
                </a:rPr>
                <a:t>∗</a:t>
              </a:r>
              <a:r>
                <a:rPr sz="1700" spc="60" dirty="0">
                  <a:solidFill>
                    <a:srgbClr val="000000">
                      <a:alpha val="100000"/>
                    </a:srgbClr>
                  </a:solidFill>
                  <a:latin typeface="Cambria Math"/>
                  <a:ea typeface="Cambria Math"/>
                  <a:cs typeface="Cambria Math"/>
                </a:rPr>
                <a:t> </a:t>
              </a:r>
              <a:r>
                <a:rPr sz="1700" spc="10" dirty="0">
                  <a:solidFill>
                    <a:srgbClr val="000000">
                      <a:alpha val="100000"/>
                    </a:srgbClr>
                  </a:solidFill>
                  <a:latin typeface="Cambria Math"/>
                  <a:ea typeface="Cambria Math"/>
                  <a:cs typeface="Cambria Math"/>
                </a:rPr>
                <a:t>6</a:t>
              </a:r>
              <a:r>
                <a:rPr sz="1700" spc="0" dirty="0">
                  <a:solidFill>
                    <a:srgbClr val="000000">
                      <a:alpha val="100000"/>
                    </a:srgbClr>
                  </a:solidFill>
                  <a:latin typeface="DengXian"/>
                  <a:ea typeface="DengXian"/>
                  <a:cs typeface="DengXian"/>
                </a:rPr>
                <a:t>0=</a:t>
              </a:r>
              <a:r>
                <a:rPr sz="1700" spc="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8</a:t>
              </a:r>
              <a:r>
                <a:rPr sz="1700" spc="0" dirty="0">
                  <a:solidFill>
                    <a:srgbClr val="000000">
                      <a:alpha val="100000"/>
                    </a:srgbClr>
                  </a:solidFill>
                  <a:latin typeface="DengXian"/>
                  <a:ea typeface="DengXian"/>
                  <a:cs typeface="DengXian"/>
                </a:rPr>
                <a:t>0</a:t>
              </a:r>
              <a:endParaRPr lang="DengXian" altLang="DengXian" sz="1700" dirty="0"/>
            </a:p>
          </p:txBody>
        </p:sp>
      </p:grpSp>
      <p:grpSp>
        <p:nvGrpSpPr>
          <p:cNvPr id="20" name="group 20"/>
          <p:cNvGrpSpPr/>
          <p:nvPr/>
        </p:nvGrpSpPr>
        <p:grpSpPr>
          <a:xfrm rot="21600000">
            <a:off x="8813939" y="3341077"/>
            <a:ext cx="2946819" cy="1130579"/>
            <a:chOff x="0" y="0"/>
            <a:chExt cx="2946819" cy="1130579"/>
          </a:xfrm>
        </p:grpSpPr>
        <p:pic>
          <p:nvPicPr>
            <p:cNvPr id="69" name="picture 69"/>
            <p:cNvPicPr>
              <a:picLocks noChangeAspect="1"/>
            </p:cNvPicPr>
            <p:nvPr/>
          </p:nvPicPr>
          <p:blipFill>
            <a:blip r:embed="rId6"/>
            <a:stretch>
              <a:fillRect/>
            </a:stretch>
          </p:blipFill>
          <p:spPr>
            <a:xfrm rot="21600000">
              <a:off x="0" y="0"/>
              <a:ext cx="2946819" cy="1130579"/>
            </a:xfrm>
            <a:prstGeom prst="rect">
              <a:avLst/>
            </a:prstGeom>
          </p:spPr>
        </p:pic>
        <p:sp>
          <p:nvSpPr>
            <p:cNvPr id="70" name="textbox 70"/>
            <p:cNvSpPr/>
            <p:nvPr/>
          </p:nvSpPr>
          <p:spPr>
            <a:xfrm>
              <a:off x="-12700" y="-12700"/>
              <a:ext cx="2972435" cy="1163319"/>
            </a:xfrm>
            <a:prstGeom prst="rect">
              <a:avLst/>
            </a:prstGeom>
          </p:spPr>
          <p:txBody>
            <a:bodyPr vert="horz" wrap="square" lIns="0" tIns="0" rIns="0" bIns="0"/>
            <a:lstStyle/>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9302"/>
                </a:lnSpc>
                <a:tabLst/>
              </a:pPr>
              <a:endParaRPr lang="Arial" altLang="Arial" sz="100" dirty="0"/>
            </a:p>
            <a:p>
              <a:pPr marL="806234" algn="l" rtl="0" eaLnBrk="0">
                <a:lnSpc>
                  <a:spcPct val="91000"/>
                </a:lnSpc>
                <a:tabLst/>
              </a:pPr>
              <a:r>
                <a:rPr sz="1700" b="1" spc="100" dirty="0">
                  <a:solidFill>
                    <a:srgbClr val="FF0000">
                      <a:alpha val="100000"/>
                    </a:srgbClr>
                  </a:solidFill>
                  <a:latin typeface="DengXian"/>
                  <a:ea typeface="DengXian"/>
                  <a:cs typeface="DengXian"/>
                </a:rPr>
                <a:t>综合评价模</a:t>
              </a:r>
              <a:r>
                <a:rPr sz="1700" b="1" spc="50" dirty="0">
                  <a:solidFill>
                    <a:srgbClr val="FF0000">
                      <a:alpha val="100000"/>
                    </a:srgbClr>
                  </a:solidFill>
                  <a:latin typeface="DengXian"/>
                  <a:ea typeface="DengXian"/>
                  <a:cs typeface="DengXian"/>
                </a:rPr>
                <a:t>型</a:t>
              </a:r>
              <a:endParaRPr lang="DengXian" altLang="DengXian" sz="1700" dirty="0"/>
            </a:p>
            <a:p>
              <a:pPr algn="l" rtl="0" eaLnBrk="0">
                <a:lnSpc>
                  <a:spcPct val="108000"/>
                </a:lnSpc>
                <a:tabLst/>
              </a:pPr>
              <a:endParaRPr lang="Arial" altLang="Arial" sz="500" dirty="0"/>
            </a:p>
            <a:p>
              <a:pPr marL="550557" algn="l" rtl="0" eaLnBrk="0">
                <a:lnSpc>
                  <a:spcPct val="73000"/>
                </a:lnSpc>
                <a:spcBef>
                  <a:spcPts val="2"/>
                </a:spcBef>
                <a:tabLst/>
              </a:pPr>
              <a:r>
                <a:rPr sz="1700" spc="0" dirty="0">
                  <a:solidFill>
                    <a:srgbClr val="000000">
                      <a:alpha val="100000"/>
                    </a:srgbClr>
                  </a:solidFill>
                  <a:latin typeface="Cambria Math"/>
                  <a:ea typeface="Cambria Math"/>
                  <a:cs typeface="Cambria Math"/>
                </a:rPr>
                <a:t>y</a:t>
              </a:r>
              <a:r>
                <a:rPr sz="1200" spc="0" dirty="0">
                  <a:solidFill>
                    <a:srgbClr val="000000">
                      <a:alpha val="100000"/>
                    </a:srgbClr>
                  </a:solidFill>
                  <a:latin typeface="Cambria Math"/>
                  <a:ea typeface="Cambria Math"/>
                  <a:cs typeface="Cambria Math"/>
                </a:rPr>
                <a:t>i</a:t>
              </a:r>
              <a:r>
                <a:rPr sz="1200" spc="70" dirty="0">
                  <a:solidFill>
                    <a:srgbClr val="000000">
                      <a:alpha val="100000"/>
                    </a:srgbClr>
                  </a:solidFill>
                  <a:latin typeface="Cambria Math"/>
                  <a:ea typeface="Cambria Math"/>
                  <a:cs typeface="Cambria Math"/>
                </a:rPr>
                <a:t>  </a:t>
              </a:r>
              <a:r>
                <a:rPr sz="2700" spc="70" dirty="0" baseline="5787">
                  <a:solidFill>
                    <a:srgbClr val="000000">
                      <a:alpha val="100000"/>
                    </a:srgbClr>
                  </a:solidFill>
                  <a:latin typeface="Cambria Math"/>
                  <a:ea typeface="Cambria Math"/>
                  <a:cs typeface="Cambria Math"/>
                </a:rPr>
                <a:t>=</a:t>
              </a:r>
              <a:r>
                <a:rPr sz="1700" spc="70" dirty="0">
                  <a:solidFill>
                    <a:srgbClr val="000000">
                      <a:alpha val="100000"/>
                    </a:srgbClr>
                  </a:solidFill>
                  <a:latin typeface="Cambria Math"/>
                  <a:ea typeface="Cambria Math"/>
                  <a:cs typeface="Cambria Math"/>
                </a:rPr>
                <a:t>     </a:t>
              </a:r>
              <a:r>
                <a:rPr sz="1200" spc="70" dirty="0">
                  <a:solidFill>
                    <a:srgbClr val="000000">
                      <a:alpha val="100000"/>
                    </a:srgbClr>
                  </a:solidFill>
                  <a:latin typeface="Cambria Math"/>
                  <a:ea typeface="Cambria Math"/>
                  <a:cs typeface="Cambria Math"/>
                </a:rPr>
                <a:t>1</a:t>
              </a:r>
              <a:r>
                <a:rPr sz="1700" spc="0" dirty="0">
                  <a:solidFill>
                    <a:srgbClr val="000000">
                      <a:alpha val="100000"/>
                    </a:srgbClr>
                  </a:solidFill>
                  <a:latin typeface="Cambria Math"/>
                  <a:ea typeface="Cambria Math"/>
                  <a:cs typeface="Cambria Math"/>
                </a:rPr>
                <a:t>X</a:t>
              </a:r>
              <a:r>
                <a:rPr sz="1200" spc="0" dirty="0">
                  <a:solidFill>
                    <a:srgbClr val="000000">
                      <a:alpha val="100000"/>
                    </a:srgbClr>
                  </a:solidFill>
                  <a:latin typeface="Cambria Math"/>
                  <a:ea typeface="Cambria Math"/>
                  <a:cs typeface="Cambria Math"/>
                </a:rPr>
                <a:t>i</a:t>
              </a:r>
              <a:r>
                <a:rPr sz="1200" spc="70" dirty="0">
                  <a:solidFill>
                    <a:srgbClr val="000000">
                      <a:alpha val="100000"/>
                    </a:srgbClr>
                  </a:solidFill>
                  <a:latin typeface="Cambria Math"/>
                  <a:ea typeface="Cambria Math"/>
                  <a:cs typeface="Cambria Math"/>
                </a:rPr>
                <a:t>1</a:t>
              </a:r>
              <a:r>
                <a:rPr sz="1200" spc="70" dirty="0">
                  <a:solidFill>
                    <a:srgbClr val="000000">
                      <a:alpha val="100000"/>
                    </a:srgbClr>
                  </a:solidFill>
                  <a:latin typeface="Cambria Math"/>
                  <a:ea typeface="Cambria Math"/>
                  <a:cs typeface="Cambria Math"/>
                </a:rPr>
                <a:t>  </a:t>
              </a:r>
              <a:r>
                <a:rPr sz="2700" spc="70" dirty="0" baseline="5787">
                  <a:solidFill>
                    <a:srgbClr val="000000">
                      <a:alpha val="100000"/>
                    </a:srgbClr>
                  </a:solidFill>
                  <a:latin typeface="Cambria Math"/>
                  <a:ea typeface="Cambria Math"/>
                  <a:cs typeface="Cambria Math"/>
                </a:rPr>
                <a:t>+</a:t>
              </a:r>
              <a:r>
                <a:rPr sz="1700" spc="70" dirty="0">
                  <a:solidFill>
                    <a:srgbClr val="000000">
                      <a:alpha val="100000"/>
                    </a:srgbClr>
                  </a:solidFill>
                  <a:latin typeface="Cambria Math"/>
                  <a:ea typeface="Cambria Math"/>
                  <a:cs typeface="Cambria Math"/>
                </a:rPr>
                <a:t>   </a:t>
              </a:r>
              <a:r>
                <a:rPr sz="1700" spc="30" dirty="0">
                  <a:solidFill>
                    <a:srgbClr val="000000">
                      <a:alpha val="100000"/>
                    </a:srgbClr>
                  </a:solidFill>
                  <a:latin typeface="Cambria Math"/>
                  <a:ea typeface="Cambria Math"/>
                  <a:cs typeface="Cambria Math"/>
                </a:rPr>
                <a:t> </a:t>
              </a:r>
              <a:r>
                <a:rPr sz="1200" spc="0" dirty="0">
                  <a:solidFill>
                    <a:srgbClr val="000000">
                      <a:alpha val="100000"/>
                    </a:srgbClr>
                  </a:solidFill>
                  <a:latin typeface="Cambria Math"/>
                  <a:ea typeface="Cambria Math"/>
                  <a:cs typeface="Cambria Math"/>
                </a:rPr>
                <a:t>2</a:t>
              </a:r>
              <a:r>
                <a:rPr sz="1700" spc="0" dirty="0">
                  <a:solidFill>
                    <a:srgbClr val="000000">
                      <a:alpha val="100000"/>
                    </a:srgbClr>
                  </a:solidFill>
                  <a:latin typeface="Cambria Math"/>
                  <a:ea typeface="Cambria Math"/>
                  <a:cs typeface="Cambria Math"/>
                </a:rPr>
                <a:t>X</a:t>
              </a:r>
              <a:r>
                <a:rPr sz="1200" spc="0" dirty="0">
                  <a:solidFill>
                    <a:srgbClr val="000000">
                      <a:alpha val="100000"/>
                    </a:srgbClr>
                  </a:solidFill>
                  <a:latin typeface="Cambria Math"/>
                  <a:ea typeface="Cambria Math"/>
                  <a:cs typeface="Cambria Math"/>
                </a:rPr>
                <a:t>i2</a:t>
              </a:r>
              <a:endParaRPr lang="Cambria Math" altLang="Cambria Math" sz="1200" dirty="0"/>
            </a:p>
          </p:txBody>
        </p:sp>
        <p:pic>
          <p:nvPicPr>
            <p:cNvPr id="71" name="picture 71"/>
            <p:cNvPicPr>
              <a:picLocks noChangeAspect="1"/>
            </p:cNvPicPr>
            <p:nvPr/>
          </p:nvPicPr>
          <p:blipFill>
            <a:blip r:embed="rId7"/>
            <a:stretch>
              <a:fillRect/>
            </a:stretch>
          </p:blipFill>
          <p:spPr>
            <a:xfrm rot="21600000">
              <a:off x="1865947" y="656221"/>
              <a:ext cx="144246" cy="111785"/>
            </a:xfrm>
            <a:prstGeom prst="rect">
              <a:avLst/>
            </a:prstGeom>
          </p:spPr>
        </p:pic>
        <p:pic>
          <p:nvPicPr>
            <p:cNvPr id="72" name="picture 72"/>
            <p:cNvPicPr>
              <a:picLocks noChangeAspect="1"/>
            </p:cNvPicPr>
            <p:nvPr/>
          </p:nvPicPr>
          <p:blipFill>
            <a:blip r:embed="rId8"/>
            <a:stretch>
              <a:fillRect/>
            </a:stretch>
          </p:blipFill>
          <p:spPr>
            <a:xfrm rot="21600000">
              <a:off x="1039812" y="656221"/>
              <a:ext cx="144246" cy="111785"/>
            </a:xfrm>
            <a:prstGeom prst="rect">
              <a:avLst/>
            </a:prstGeom>
          </p:spPr>
        </p:pic>
      </p:grpSp>
      <p:grpSp>
        <p:nvGrpSpPr>
          <p:cNvPr id="22" name="group 22"/>
          <p:cNvGrpSpPr/>
          <p:nvPr/>
        </p:nvGrpSpPr>
        <p:grpSpPr>
          <a:xfrm rot="21600000">
            <a:off x="8813939" y="2021713"/>
            <a:ext cx="2946819" cy="1130579"/>
            <a:chOff x="0" y="0"/>
            <a:chExt cx="2946819" cy="1130579"/>
          </a:xfrm>
        </p:grpSpPr>
        <p:pic>
          <p:nvPicPr>
            <p:cNvPr id="73" name="picture 73"/>
            <p:cNvPicPr>
              <a:picLocks noChangeAspect="1"/>
            </p:cNvPicPr>
            <p:nvPr/>
          </p:nvPicPr>
          <p:blipFill>
            <a:blip r:embed="rId9"/>
            <a:stretch>
              <a:fillRect/>
            </a:stretch>
          </p:blipFill>
          <p:spPr>
            <a:xfrm rot="21600000">
              <a:off x="0" y="0"/>
              <a:ext cx="2946819" cy="1130579"/>
            </a:xfrm>
            <a:prstGeom prst="rect">
              <a:avLst/>
            </a:prstGeom>
          </p:spPr>
        </p:pic>
        <p:sp>
          <p:nvSpPr>
            <p:cNvPr id="74" name="textbox 74"/>
            <p:cNvSpPr/>
            <p:nvPr/>
          </p:nvSpPr>
          <p:spPr>
            <a:xfrm>
              <a:off x="-12700" y="-12700"/>
              <a:ext cx="2972435" cy="1179194"/>
            </a:xfrm>
            <a:prstGeom prst="rect">
              <a:avLst/>
            </a:prstGeom>
          </p:spPr>
          <p:txBody>
            <a:bodyPr vert="horz" wrap="square" lIns="0" tIns="0" rIns="0" bIns="0"/>
            <a:lstStyle/>
            <a:p>
              <a:pPr algn="l" rtl="0" eaLnBrk="0">
                <a:lnSpc>
                  <a:spcPct val="105000"/>
                </a:lnSpc>
                <a:tabLst/>
              </a:pPr>
              <a:endParaRPr lang="Arial" altLang="Arial" sz="1000" dirty="0"/>
            </a:p>
            <a:p>
              <a:pPr algn="l" rtl="0" eaLnBrk="0">
                <a:lnSpc>
                  <a:spcPct val="105000"/>
                </a:lnSpc>
                <a:tabLst/>
              </a:pPr>
              <a:endParaRPr lang="Arial" altLang="Arial" sz="1000" dirty="0"/>
            </a:p>
            <a:p>
              <a:pPr algn="l" rtl="0" eaLnBrk="0">
                <a:lnSpc>
                  <a:spcPct val="8129"/>
                </a:lnSpc>
                <a:tabLst/>
              </a:pPr>
              <a:endParaRPr lang="Arial" altLang="Arial" sz="100" dirty="0"/>
            </a:p>
            <a:p>
              <a:pPr marL="1145476" algn="l" rtl="0" eaLnBrk="0">
                <a:lnSpc>
                  <a:spcPct val="91000"/>
                </a:lnSpc>
                <a:tabLst/>
              </a:pPr>
              <a:r>
                <a:rPr sz="1700" b="1" spc="100" dirty="0">
                  <a:solidFill>
                    <a:srgbClr val="FF0000">
                      <a:alpha val="100000"/>
                    </a:srgbClr>
                  </a:solidFill>
                  <a:latin typeface="DengXian"/>
                  <a:ea typeface="DengXian"/>
                  <a:cs typeface="DengXian"/>
                </a:rPr>
                <a:t>权向</a:t>
              </a:r>
              <a:r>
                <a:rPr sz="1700" b="1" spc="80" dirty="0">
                  <a:solidFill>
                    <a:srgbClr val="FF0000">
                      <a:alpha val="100000"/>
                    </a:srgbClr>
                  </a:solidFill>
                  <a:latin typeface="DengXian"/>
                  <a:ea typeface="DengXian"/>
                  <a:cs typeface="DengXian"/>
                </a:rPr>
                <a:t>量</a:t>
              </a:r>
              <a:endParaRPr lang="DengXian" altLang="DengXian" sz="1700" dirty="0"/>
            </a:p>
            <a:p>
              <a:pPr marL="290512" algn="l" rtl="0" eaLnBrk="0">
                <a:lnSpc>
                  <a:spcPct val="89000"/>
                </a:lnSpc>
                <a:spcBef>
                  <a:spcPts val="477"/>
                </a:spcBef>
                <a:tabLst>
                  <a:tab pos="434340" algn="l"/>
                </a:tabLst>
              </a:pPr>
              <a:r>
                <a:rPr sz="1700" spc="0" dirty="0">
                  <a:solidFill>
                    <a:srgbClr val="000000">
                      <a:alpha val="100000"/>
                    </a:srgbClr>
                  </a:solidFill>
                  <a:latin typeface="Cambria Math"/>
                  <a:ea typeface="Cambria Math"/>
                  <a:cs typeface="Cambria Math"/>
                </a:rPr>
                <a:t>	</a:t>
              </a:r>
              <a:r>
                <a:rPr sz="1700" spc="40" dirty="0">
                  <a:solidFill>
                    <a:srgbClr val="000000">
                      <a:alpha val="100000"/>
                    </a:srgbClr>
                  </a:solidFill>
                  <a:latin typeface="Cambria Math"/>
                  <a:ea typeface="Cambria Math"/>
                  <a:cs typeface="Cambria Math"/>
                </a:rPr>
                <a:t> </a:t>
              </a:r>
              <a:r>
                <a:rPr sz="1700" spc="40" dirty="0">
                  <a:solidFill>
                    <a:srgbClr val="000000">
                      <a:alpha val="100000"/>
                    </a:srgbClr>
                  </a:solidFill>
                  <a:latin typeface="Cambria Math"/>
                  <a:ea typeface="Cambria Math"/>
                  <a:cs typeface="Cambria Math"/>
                </a:rPr>
                <a:t>=</a:t>
              </a:r>
              <a:r>
                <a:rPr sz="1700" spc="40" dirty="0">
                  <a:solidFill>
                    <a:srgbClr val="000000">
                      <a:alpha val="100000"/>
                    </a:srgbClr>
                  </a:solidFill>
                  <a:latin typeface="Cambria Math"/>
                  <a:ea typeface="Cambria Math"/>
                  <a:cs typeface="Cambria Math"/>
                </a:rPr>
                <a:t>       </a:t>
              </a:r>
              <a:r>
                <a:rPr sz="1900" spc="40" dirty="0" baseline="-5482">
                  <a:solidFill>
                    <a:srgbClr val="000000">
                      <a:alpha val="100000"/>
                    </a:srgbClr>
                  </a:solidFill>
                  <a:latin typeface="Cambria Math"/>
                  <a:ea typeface="Cambria Math"/>
                  <a:cs typeface="Cambria Math"/>
                </a:rPr>
                <a:t>1</a:t>
              </a:r>
              <a:r>
                <a:rPr sz="1700" spc="40" dirty="0">
                  <a:solidFill>
                    <a:srgbClr val="000000">
                      <a:alpha val="100000"/>
                    </a:srgbClr>
                  </a:solidFill>
                  <a:latin typeface="Cambria Math"/>
                  <a:ea typeface="Cambria Math"/>
                  <a:cs typeface="Cambria Math"/>
                </a:rPr>
                <a:t>,</a:t>
              </a:r>
              <a:r>
                <a:rPr sz="1700" spc="40" dirty="0">
                  <a:solidFill>
                    <a:srgbClr val="000000">
                      <a:alpha val="100000"/>
                    </a:srgbClr>
                  </a:solidFill>
                  <a:latin typeface="Cambria Math"/>
                  <a:ea typeface="Cambria Math"/>
                  <a:cs typeface="Cambria Math"/>
                </a:rPr>
                <a:t>    </a:t>
              </a:r>
              <a:r>
                <a:rPr sz="1900" spc="40" dirty="0" baseline="-5482">
                  <a:solidFill>
                    <a:srgbClr val="000000">
                      <a:alpha val="100000"/>
                    </a:srgbClr>
                  </a:solidFill>
                  <a:latin typeface="Cambria Math"/>
                  <a:ea typeface="Cambria Math"/>
                  <a:cs typeface="Cambria Math"/>
                </a:rPr>
                <a:t>2</a:t>
              </a:r>
              <a:r>
                <a:rPr sz="1200" spc="40" dirty="0">
                  <a:solidFill>
                    <a:srgbClr val="000000">
                      <a:alpha val="100000"/>
                    </a:srgbClr>
                  </a:solidFill>
                  <a:latin typeface="Cambria Math"/>
                  <a:ea typeface="Cambria Math"/>
                  <a:cs typeface="Cambria Math"/>
                </a:rPr>
                <a:t>     </a:t>
              </a:r>
              <a:r>
                <a:rPr sz="1700" spc="40" dirty="0">
                  <a:solidFill>
                    <a:srgbClr val="000000">
                      <a:alpha val="100000"/>
                    </a:srgbClr>
                  </a:solidFill>
                  <a:latin typeface="Cambria Math"/>
                  <a:ea typeface="Cambria Math"/>
                  <a:cs typeface="Cambria Math"/>
                </a:rPr>
                <a:t>=</a:t>
              </a:r>
              <a:r>
                <a:rPr sz="1700" spc="40" dirty="0">
                  <a:solidFill>
                    <a:srgbClr val="000000">
                      <a:alpha val="100000"/>
                    </a:srgbClr>
                  </a:solidFill>
                  <a:latin typeface="Cambria Math"/>
                  <a:ea typeface="Cambria Math"/>
                  <a:cs typeface="Cambria Math"/>
                </a:rPr>
                <a:t>   </a:t>
              </a:r>
              <a:r>
                <a:rPr sz="1700" spc="40" dirty="0">
                  <a:solidFill>
                    <a:srgbClr val="000000">
                      <a:alpha val="100000"/>
                    </a:srgbClr>
                  </a:solidFill>
                  <a:latin typeface="Cambria Math"/>
                  <a:ea typeface="Cambria Math"/>
                  <a:cs typeface="Cambria Math"/>
                </a:rPr>
                <a:t>0.</a:t>
              </a:r>
              <a:r>
                <a:rPr sz="1700" spc="20" dirty="0">
                  <a:solidFill>
                    <a:srgbClr val="000000">
                      <a:alpha val="100000"/>
                    </a:srgbClr>
                  </a:solidFill>
                  <a:latin typeface="Cambria Math"/>
                  <a:ea typeface="Cambria Math"/>
                  <a:cs typeface="Cambria Math"/>
                </a:rPr>
                <a:t>5</a:t>
              </a:r>
              <a:r>
                <a:rPr sz="1700" spc="0" dirty="0">
                  <a:solidFill>
                    <a:srgbClr val="000000">
                      <a:alpha val="100000"/>
                    </a:srgbClr>
                  </a:solidFill>
                  <a:latin typeface="Cambria Math"/>
                  <a:ea typeface="Cambria Math"/>
                  <a:cs typeface="Cambria Math"/>
                </a:rPr>
                <a:t>,0.5</a:t>
              </a:r>
              <a:endParaRPr lang="Cambria Math" altLang="Cambria Math" sz="1700" dirty="0"/>
            </a:p>
          </p:txBody>
        </p:sp>
        <p:pic>
          <p:nvPicPr>
            <p:cNvPr id="75" name="picture 75"/>
            <p:cNvPicPr>
              <a:picLocks noChangeAspect="1"/>
            </p:cNvPicPr>
            <p:nvPr/>
          </p:nvPicPr>
          <p:blipFill>
            <a:blip r:embed="rId10"/>
            <a:stretch>
              <a:fillRect/>
            </a:stretch>
          </p:blipFill>
          <p:spPr>
            <a:xfrm rot="21600000">
              <a:off x="1191577" y="656221"/>
              <a:ext cx="144246" cy="111785"/>
            </a:xfrm>
            <a:prstGeom prst="rect">
              <a:avLst/>
            </a:prstGeom>
          </p:spPr>
        </p:pic>
        <p:pic>
          <p:nvPicPr>
            <p:cNvPr id="76" name="picture 76"/>
            <p:cNvPicPr>
              <a:picLocks noChangeAspect="1"/>
            </p:cNvPicPr>
            <p:nvPr/>
          </p:nvPicPr>
          <p:blipFill>
            <a:blip r:embed="rId11"/>
            <a:stretch>
              <a:fillRect/>
            </a:stretch>
          </p:blipFill>
          <p:spPr>
            <a:xfrm rot="21600000">
              <a:off x="835977" y="656221"/>
              <a:ext cx="144246" cy="111785"/>
            </a:xfrm>
            <a:prstGeom prst="rect">
              <a:avLst/>
            </a:prstGeom>
          </p:spPr>
        </p:pic>
        <p:pic>
          <p:nvPicPr>
            <p:cNvPr id="77" name="picture 77"/>
            <p:cNvPicPr>
              <a:picLocks noChangeAspect="1"/>
            </p:cNvPicPr>
            <p:nvPr/>
          </p:nvPicPr>
          <p:blipFill>
            <a:blip r:embed="rId12"/>
            <a:stretch>
              <a:fillRect/>
            </a:stretch>
          </p:blipFill>
          <p:spPr>
            <a:xfrm rot="21600000">
              <a:off x="277812" y="656221"/>
              <a:ext cx="144246" cy="111785"/>
            </a:xfrm>
            <a:prstGeom prst="rect">
              <a:avLst/>
            </a:prstGeom>
          </p:spPr>
        </p:pic>
      </p:grpSp>
      <p:grpSp>
        <p:nvGrpSpPr>
          <p:cNvPr id="24" name="group 24"/>
          <p:cNvGrpSpPr/>
          <p:nvPr/>
        </p:nvGrpSpPr>
        <p:grpSpPr>
          <a:xfrm rot="21600000">
            <a:off x="4917338" y="377037"/>
            <a:ext cx="2237740" cy="1387678"/>
            <a:chOff x="0" y="0"/>
            <a:chExt cx="2237740" cy="1387678"/>
          </a:xfrm>
        </p:grpSpPr>
        <p:pic>
          <p:nvPicPr>
            <p:cNvPr id="78" name="picture 78"/>
            <p:cNvPicPr>
              <a:picLocks noChangeAspect="1"/>
            </p:cNvPicPr>
            <p:nvPr/>
          </p:nvPicPr>
          <p:blipFill>
            <a:blip r:embed="rId13"/>
            <a:stretch>
              <a:fillRect/>
            </a:stretch>
          </p:blipFill>
          <p:spPr>
            <a:xfrm rot="21600000">
              <a:off x="0" y="0"/>
              <a:ext cx="2237740" cy="1387678"/>
            </a:xfrm>
            <a:prstGeom prst="rect">
              <a:avLst/>
            </a:prstGeom>
          </p:spPr>
        </p:pic>
        <p:sp>
          <p:nvSpPr>
            <p:cNvPr id="79" name="textbox 79"/>
            <p:cNvSpPr/>
            <p:nvPr/>
          </p:nvSpPr>
          <p:spPr>
            <a:xfrm>
              <a:off x="-12700" y="-12700"/>
              <a:ext cx="2263775" cy="1413510"/>
            </a:xfrm>
            <a:prstGeom prst="rect">
              <a:avLst/>
            </a:prstGeom>
          </p:spPr>
          <p:txBody>
            <a:bodyPr vert="horz" wrap="square" lIns="0" tIns="0" rIns="0" bIns="0"/>
            <a:lstStyle/>
            <a:p>
              <a:pPr algn="l" rtl="0" eaLnBrk="0">
                <a:lnSpc>
                  <a:spcPct val="105000"/>
                </a:lnSpc>
                <a:tabLst/>
              </a:pPr>
              <a:endParaRPr lang="Arial" altLang="Arial" sz="900" dirty="0"/>
            </a:p>
            <a:p>
              <a:pPr marL="707935" algn="l" rtl="0" eaLnBrk="0">
                <a:lnSpc>
                  <a:spcPct val="91000"/>
                </a:lnSpc>
                <a:spcBef>
                  <a:spcPts val="7"/>
                </a:spcBef>
                <a:tabLst/>
              </a:pPr>
              <a:r>
                <a:rPr sz="1700" b="1" spc="100" dirty="0">
                  <a:solidFill>
                    <a:srgbClr val="FF0000">
                      <a:alpha val="100000"/>
                    </a:srgbClr>
                  </a:solidFill>
                  <a:latin typeface="DengXian"/>
                  <a:ea typeface="DengXian"/>
                  <a:cs typeface="DengXian"/>
                </a:rPr>
                <a:t>权重系</a:t>
              </a:r>
              <a:r>
                <a:rPr sz="1700" b="1" spc="80" dirty="0">
                  <a:solidFill>
                    <a:srgbClr val="FF0000">
                      <a:alpha val="100000"/>
                    </a:srgbClr>
                  </a:solidFill>
                  <a:latin typeface="DengXian"/>
                  <a:ea typeface="DengXian"/>
                  <a:cs typeface="DengXian"/>
                </a:rPr>
                <a:t>数</a:t>
              </a:r>
              <a:endParaRPr lang="DengXian" altLang="DengXian" sz="1700" dirty="0"/>
            </a:p>
            <a:p>
              <a:pPr marL="743876" algn="l" rtl="0" eaLnBrk="0">
                <a:lnSpc>
                  <a:spcPct val="77000"/>
                </a:lnSpc>
                <a:spcBef>
                  <a:spcPts val="532"/>
                </a:spcBef>
                <a:tabLst>
                  <a:tab pos="887730" algn="l"/>
                </a:tabLst>
              </a:pPr>
              <a:r>
                <a:rPr sz="1200" spc="0" dirty="0">
                  <a:solidFill>
                    <a:srgbClr val="000000">
                      <a:alpha val="100000"/>
                    </a:srgbClr>
                  </a:solidFill>
                  <a:latin typeface="Cambria Math"/>
                  <a:ea typeface="Cambria Math"/>
                  <a:cs typeface="Cambria Math"/>
                </a:rPr>
                <a:t>	</a:t>
              </a:r>
              <a:r>
                <a:rPr sz="1200" spc="30" dirty="0">
                  <a:solidFill>
                    <a:srgbClr val="000000">
                      <a:alpha val="100000"/>
                    </a:srgbClr>
                  </a:solidFill>
                  <a:latin typeface="Cambria Math"/>
                  <a:ea typeface="Cambria Math"/>
                  <a:cs typeface="Cambria Math"/>
                </a:rPr>
                <a:t> </a:t>
              </a:r>
              <a:r>
                <a:rPr sz="1900" spc="30" dirty="0" baseline="-5482">
                  <a:solidFill>
                    <a:srgbClr val="000000">
                      <a:alpha val="100000"/>
                    </a:srgbClr>
                  </a:solidFill>
                  <a:latin typeface="Cambria Math"/>
                  <a:ea typeface="Cambria Math"/>
                  <a:cs typeface="Cambria Math"/>
                </a:rPr>
                <a:t>1</a:t>
              </a:r>
              <a:r>
                <a:rPr sz="1200" spc="30" dirty="0">
                  <a:solidFill>
                    <a:srgbClr val="000000">
                      <a:alpha val="100000"/>
                    </a:srgbClr>
                  </a:solidFill>
                  <a:latin typeface="Cambria Math"/>
                  <a:ea typeface="Cambria Math"/>
                  <a:cs typeface="Cambria Math"/>
                </a:rPr>
                <a:t>  </a:t>
              </a:r>
              <a:r>
                <a:rPr sz="1700" spc="30" dirty="0">
                  <a:solidFill>
                    <a:srgbClr val="000000">
                      <a:alpha val="100000"/>
                    </a:srgbClr>
                  </a:solidFill>
                  <a:latin typeface="Cambria Math"/>
                  <a:ea typeface="Cambria Math"/>
                  <a:cs typeface="Cambria Math"/>
                </a:rPr>
                <a:t>=</a:t>
              </a:r>
              <a:r>
                <a:rPr sz="1700" spc="30" dirty="0">
                  <a:solidFill>
                    <a:srgbClr val="000000">
                      <a:alpha val="100000"/>
                    </a:srgbClr>
                  </a:solidFill>
                  <a:latin typeface="DengXian"/>
                  <a:ea typeface="DengXian"/>
                  <a:cs typeface="DengXian"/>
                </a:rPr>
                <a:t>0</a:t>
              </a:r>
              <a:r>
                <a:rPr sz="1700" spc="0" dirty="0">
                  <a:solidFill>
                    <a:srgbClr val="000000">
                      <a:alpha val="100000"/>
                    </a:srgbClr>
                  </a:solidFill>
                  <a:latin typeface="DengXian"/>
                  <a:ea typeface="DengXian"/>
                  <a:cs typeface="DengXian"/>
                </a:rPr>
                <a:t>.5</a:t>
              </a:r>
              <a:endParaRPr lang="DengXian" altLang="DengXian" sz="1700" dirty="0"/>
            </a:p>
            <a:p>
              <a:pPr marL="743876" algn="l" rtl="0" eaLnBrk="0">
                <a:lnSpc>
                  <a:spcPts val="2160"/>
                </a:lnSpc>
                <a:tabLst>
                  <a:tab pos="887730" algn="l"/>
                </a:tabLst>
              </a:pPr>
              <a:r>
                <a:rPr sz="1200" spc="0" dirty="0">
                  <a:solidFill>
                    <a:srgbClr val="000000">
                      <a:alpha val="100000"/>
                    </a:srgbClr>
                  </a:solidFill>
                  <a:latin typeface="Cambria Math"/>
                  <a:ea typeface="Cambria Math"/>
                  <a:cs typeface="Cambria Math"/>
                </a:rPr>
                <a:t>	</a:t>
              </a:r>
              <a:r>
                <a:rPr sz="1200" spc="30" dirty="0">
                  <a:solidFill>
                    <a:srgbClr val="000000">
                      <a:alpha val="100000"/>
                    </a:srgbClr>
                  </a:solidFill>
                  <a:latin typeface="Cambria Math"/>
                  <a:ea typeface="Cambria Math"/>
                  <a:cs typeface="Cambria Math"/>
                </a:rPr>
                <a:t> </a:t>
              </a:r>
              <a:r>
                <a:rPr sz="1900" spc="30" dirty="0" baseline="-14595">
                  <a:solidFill>
                    <a:srgbClr val="000000">
                      <a:alpha val="100000"/>
                    </a:srgbClr>
                  </a:solidFill>
                  <a:latin typeface="Cambria Math"/>
                  <a:ea typeface="Cambria Math"/>
                  <a:cs typeface="Cambria Math"/>
                </a:rPr>
                <a:t>2</a:t>
              </a:r>
              <a:r>
                <a:rPr sz="1200" spc="30" dirty="0">
                  <a:solidFill>
                    <a:srgbClr val="000000">
                      <a:alpha val="100000"/>
                    </a:srgbClr>
                  </a:solidFill>
                  <a:latin typeface="Cambria Math"/>
                  <a:ea typeface="Cambria Math"/>
                  <a:cs typeface="Cambria Math"/>
                </a:rPr>
                <a:t>  </a:t>
              </a:r>
              <a:r>
                <a:rPr sz="1700" spc="30" dirty="0">
                  <a:solidFill>
                    <a:srgbClr val="000000">
                      <a:alpha val="100000"/>
                    </a:srgbClr>
                  </a:solidFill>
                  <a:latin typeface="Cambria Math"/>
                  <a:ea typeface="Cambria Math"/>
                  <a:cs typeface="Cambria Math"/>
                </a:rPr>
                <a:t>=</a:t>
              </a:r>
              <a:r>
                <a:rPr sz="1700" spc="30" dirty="0">
                  <a:solidFill>
                    <a:srgbClr val="000000">
                      <a:alpha val="100000"/>
                    </a:srgbClr>
                  </a:solidFill>
                  <a:latin typeface="DengXian"/>
                  <a:ea typeface="DengXian"/>
                  <a:cs typeface="DengXian"/>
                </a:rPr>
                <a:t>0</a:t>
              </a:r>
              <a:r>
                <a:rPr sz="1700" spc="0" dirty="0">
                  <a:solidFill>
                    <a:srgbClr val="000000">
                      <a:alpha val="100000"/>
                    </a:srgbClr>
                  </a:solidFill>
                  <a:latin typeface="DengXian"/>
                  <a:ea typeface="DengXian"/>
                  <a:cs typeface="DengXian"/>
                </a:rPr>
                <a:t>.5</a:t>
              </a:r>
              <a:endParaRPr lang="DengXian" altLang="DengXian" sz="1700" dirty="0"/>
            </a:p>
          </p:txBody>
        </p:sp>
        <p:pic>
          <p:nvPicPr>
            <p:cNvPr id="80" name="picture 80"/>
            <p:cNvPicPr>
              <a:picLocks noChangeAspect="1"/>
            </p:cNvPicPr>
            <p:nvPr/>
          </p:nvPicPr>
          <p:blipFill>
            <a:blip r:embed="rId14"/>
            <a:stretch>
              <a:fillRect/>
            </a:stretch>
          </p:blipFill>
          <p:spPr>
            <a:xfrm rot="21600000">
              <a:off x="731176" y="752716"/>
              <a:ext cx="144246" cy="111785"/>
            </a:xfrm>
            <a:prstGeom prst="rect">
              <a:avLst/>
            </a:prstGeom>
          </p:spPr>
        </p:pic>
        <p:pic>
          <p:nvPicPr>
            <p:cNvPr id="81" name="picture 81"/>
            <p:cNvPicPr>
              <a:picLocks noChangeAspect="1"/>
            </p:cNvPicPr>
            <p:nvPr/>
          </p:nvPicPr>
          <p:blipFill>
            <a:blip r:embed="rId15"/>
            <a:stretch>
              <a:fillRect/>
            </a:stretch>
          </p:blipFill>
          <p:spPr>
            <a:xfrm rot="21600000">
              <a:off x="731176" y="478396"/>
              <a:ext cx="144246" cy="111785"/>
            </a:xfrm>
            <a:prstGeom prst="rect">
              <a:avLst/>
            </a:prstGeom>
          </p:spPr>
        </p:pic>
      </p:grpSp>
      <p:pic>
        <p:nvPicPr>
          <p:cNvPr id="82" name="picture 82"/>
          <p:cNvPicPr>
            <a:picLocks noChangeAspect="1"/>
          </p:cNvPicPr>
          <p:nvPr/>
        </p:nvPicPr>
        <p:blipFill>
          <a:blip r:embed="rId16"/>
          <a:stretch>
            <a:fillRect/>
          </a:stretch>
        </p:blipFill>
        <p:spPr>
          <a:xfrm rot="21600000">
            <a:off x="5517070" y="1784705"/>
            <a:ext cx="2571331" cy="887627"/>
          </a:xfrm>
          <a:prstGeom prst="rect">
            <a:avLst/>
          </a:prstGeom>
        </p:spPr>
      </p:pic>
      <p:grpSp>
        <p:nvGrpSpPr>
          <p:cNvPr id="26" name="group 26"/>
          <p:cNvGrpSpPr/>
          <p:nvPr/>
        </p:nvGrpSpPr>
        <p:grpSpPr>
          <a:xfrm rot="21600000">
            <a:off x="1734654" y="4346270"/>
            <a:ext cx="2638881" cy="836663"/>
            <a:chOff x="0" y="0"/>
            <a:chExt cx="2638881" cy="836663"/>
          </a:xfrm>
        </p:grpSpPr>
        <p:pic>
          <p:nvPicPr>
            <p:cNvPr id="83" name="picture 83"/>
            <p:cNvPicPr>
              <a:picLocks noChangeAspect="1"/>
            </p:cNvPicPr>
            <p:nvPr/>
          </p:nvPicPr>
          <p:blipFill>
            <a:blip r:embed="rId17"/>
            <a:stretch>
              <a:fillRect/>
            </a:stretch>
          </p:blipFill>
          <p:spPr>
            <a:xfrm rot="21600000">
              <a:off x="0" y="0"/>
              <a:ext cx="2638881" cy="836663"/>
            </a:xfrm>
            <a:prstGeom prst="rect">
              <a:avLst/>
            </a:prstGeom>
          </p:spPr>
        </p:pic>
        <p:sp>
          <p:nvSpPr>
            <p:cNvPr id="84" name="textbox 84"/>
            <p:cNvSpPr/>
            <p:nvPr/>
          </p:nvSpPr>
          <p:spPr>
            <a:xfrm>
              <a:off x="-12700" y="-12700"/>
              <a:ext cx="2664460" cy="918210"/>
            </a:xfrm>
            <a:prstGeom prst="rect">
              <a:avLst/>
            </a:prstGeom>
          </p:spPr>
          <p:txBody>
            <a:bodyPr vert="horz" wrap="square" lIns="0" tIns="0" rIns="0" bIns="0"/>
            <a:lstStyle/>
            <a:p>
              <a:pPr algn="l" rtl="0" eaLnBrk="0">
                <a:lnSpc>
                  <a:spcPct val="102000"/>
                </a:lnSpc>
                <a:tabLst/>
              </a:pPr>
              <a:endParaRPr lang="Arial" altLang="Arial" sz="1000" dirty="0"/>
            </a:p>
            <a:p>
              <a:pPr algn="l" rtl="0" eaLnBrk="0">
                <a:lnSpc>
                  <a:spcPct val="102000"/>
                </a:lnSpc>
                <a:tabLst/>
              </a:pPr>
              <a:endParaRPr lang="Arial" altLang="Arial" sz="1000" dirty="0"/>
            </a:p>
            <a:p>
              <a:pPr marL="611543" algn="l" rtl="0" eaLnBrk="0">
                <a:lnSpc>
                  <a:spcPct val="78000"/>
                </a:lnSpc>
                <a:spcBef>
                  <a:spcPts val="1"/>
                </a:spcBef>
                <a:tabLst/>
              </a:pPr>
              <a:r>
                <a:rPr sz="2300" spc="0" dirty="0">
                  <a:solidFill>
                    <a:srgbClr val="000000">
                      <a:alpha val="100000"/>
                    </a:srgbClr>
                  </a:solidFill>
                  <a:latin typeface="DengXian"/>
                  <a:ea typeface="DengXian"/>
                  <a:cs typeface="DengXian"/>
                </a:rPr>
                <a:t>S3</a:t>
              </a:r>
              <a:endParaRPr lang="DengXian" altLang="DengXian" sz="2300" dirty="0"/>
            </a:p>
          </p:txBody>
        </p:sp>
      </p:grpSp>
      <p:pic>
        <p:nvPicPr>
          <p:cNvPr id="85" name="picture 85"/>
          <p:cNvPicPr>
            <a:picLocks noChangeAspect="1"/>
          </p:cNvPicPr>
          <p:nvPr/>
        </p:nvPicPr>
        <p:blipFill>
          <a:blip r:embed="rId18"/>
          <a:stretch>
            <a:fillRect/>
          </a:stretch>
        </p:blipFill>
        <p:spPr>
          <a:xfrm rot="21600000">
            <a:off x="0" y="5804458"/>
            <a:ext cx="1919884" cy="1053541"/>
          </a:xfrm>
          <a:prstGeom prst="rect">
            <a:avLst/>
          </a:prstGeom>
        </p:spPr>
      </p:pic>
      <p:pic>
        <p:nvPicPr>
          <p:cNvPr id="86" name="picture 86"/>
          <p:cNvPicPr>
            <a:picLocks noChangeAspect="1"/>
          </p:cNvPicPr>
          <p:nvPr/>
        </p:nvPicPr>
        <p:blipFill>
          <a:blip r:embed="rId19"/>
          <a:stretch>
            <a:fillRect/>
          </a:stretch>
        </p:blipFill>
        <p:spPr>
          <a:xfrm rot="21600000">
            <a:off x="11027664" y="158495"/>
            <a:ext cx="1042416" cy="944880"/>
          </a:xfrm>
          <a:prstGeom prst="rect">
            <a:avLst/>
          </a:prstGeom>
        </p:spPr>
      </p:pic>
      <p:sp>
        <p:nvSpPr>
          <p:cNvPr id="87" name="textbox 87"/>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88" name="picture 88"/>
          <p:cNvPicPr>
            <a:picLocks noChangeAspect="1"/>
          </p:cNvPicPr>
          <p:nvPr/>
        </p:nvPicPr>
        <p:blipFill>
          <a:blip r:embed="rId20"/>
          <a:stretch>
            <a:fillRect/>
          </a:stretch>
        </p:blipFill>
        <p:spPr>
          <a:xfrm rot="21600000">
            <a:off x="530352" y="408431"/>
            <a:ext cx="774191" cy="690372"/>
          </a:xfrm>
          <a:prstGeom prst="rect">
            <a:avLst/>
          </a:prstGeom>
        </p:spPr>
      </p:pic>
      <p:pic>
        <p:nvPicPr>
          <p:cNvPr id="89" name="picture 89"/>
          <p:cNvPicPr>
            <a:picLocks noChangeAspect="1"/>
          </p:cNvPicPr>
          <p:nvPr/>
        </p:nvPicPr>
        <p:blipFill>
          <a:blip r:embed="rId21"/>
          <a:stretch>
            <a:fillRect/>
          </a:stretch>
        </p:blipFill>
        <p:spPr>
          <a:xfrm rot="21600000">
            <a:off x="4384776" y="4465167"/>
            <a:ext cx="545262" cy="585457"/>
          </a:xfrm>
          <a:prstGeom prst="rect">
            <a:avLst/>
          </a:prstGeom>
        </p:spPr>
      </p:pic>
      <p:sp>
        <p:nvSpPr>
          <p:cNvPr id="90" name="textbox 90"/>
          <p:cNvSpPr/>
          <p:nvPr/>
        </p:nvSpPr>
        <p:spPr>
          <a:xfrm>
            <a:off x="1933066" y="621042"/>
            <a:ext cx="454025" cy="28829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68"/>
              </a:lnSpc>
              <a:tabLst/>
            </a:pPr>
            <a:r>
              <a:rPr sz="1700" spc="-20" dirty="0">
                <a:solidFill>
                  <a:srgbClr val="000000">
                    <a:alpha val="100000"/>
                  </a:srgbClr>
                </a:solidFill>
                <a:latin typeface="SimHei"/>
                <a:ea typeface="SimHei"/>
                <a:cs typeface="SimHei"/>
              </a:rPr>
              <a:t>引</a:t>
            </a:r>
            <a:r>
              <a:rPr sz="1700" spc="-10" dirty="0">
                <a:solidFill>
                  <a:srgbClr val="000000">
                    <a:alpha val="100000"/>
                  </a:srgbClr>
                </a:solidFill>
                <a:latin typeface="SimHei"/>
                <a:ea typeface="SimHei"/>
                <a:cs typeface="SimHei"/>
              </a:rPr>
              <a:t>例</a:t>
            </a:r>
            <a:endParaRPr lang="SimHei" altLang="SimHei" sz="1700" dirty="0"/>
          </a:p>
        </p:txBody>
      </p:sp>
      <p:sp>
        <p:nvSpPr>
          <p:cNvPr id="91" name="textbox 91"/>
          <p:cNvSpPr/>
          <p:nvPr/>
        </p:nvSpPr>
        <p:spPr>
          <a:xfrm>
            <a:off x="4529658" y="4589653"/>
            <a:ext cx="311784" cy="321945"/>
          </a:xfrm>
          <a:prstGeom prst="rect">
            <a:avLst/>
          </a:prstGeom>
        </p:spPr>
        <p:txBody>
          <a:bodyPr vert="horz" wrap="square" lIns="0" tIns="0" rIns="0" bIns="0"/>
          <a:lstStyle/>
          <a:p>
            <a:pPr algn="l" rtl="0" eaLnBrk="0">
              <a:lnSpc>
                <a:spcPct val="93899"/>
              </a:lnSpc>
              <a:tabLst/>
            </a:pPr>
            <a:endParaRPr lang="Arial" altLang="Arial" sz="100" dirty="0"/>
          </a:p>
          <a:p>
            <a:pPr marL="12700" algn="l" rtl="0" eaLnBrk="0">
              <a:lnSpc>
                <a:spcPct val="84000"/>
              </a:lnSpc>
              <a:tabLst/>
            </a:pPr>
            <a:r>
              <a:rPr sz="2300" spc="0" dirty="0">
                <a:solidFill>
                  <a:srgbClr val="000000">
                    <a:alpha val="100000"/>
                  </a:srgbClr>
                </a:solidFill>
                <a:latin typeface="DengXian"/>
                <a:ea typeface="DengXian"/>
                <a:cs typeface="DengXian"/>
              </a:rPr>
              <a:t>丙</a:t>
            </a:r>
            <a:endParaRPr lang="DengXian" altLang="DengXian" sz="23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textbox 710"/>
          <p:cNvSpPr/>
          <p:nvPr/>
        </p:nvSpPr>
        <p:spPr>
          <a:xfrm>
            <a:off x="960335" y="1289875"/>
            <a:ext cx="10245725" cy="3595370"/>
          </a:xfrm>
          <a:prstGeom prst="rect">
            <a:avLst/>
          </a:prstGeom>
        </p:spPr>
        <p:txBody>
          <a:bodyPr vert="horz" wrap="square" lIns="0" tIns="0" rIns="0" bIns="0"/>
          <a:lstStyle/>
          <a:p>
            <a:pPr algn="l" rtl="0" eaLnBrk="0">
              <a:lnSpc>
                <a:spcPct val="59345"/>
              </a:lnSpc>
              <a:tabLst/>
            </a:pPr>
            <a:endParaRPr lang="Arial" altLang="Arial" sz="100" dirty="0"/>
          </a:p>
          <a:p>
            <a:pPr marL="14528" indent="685" algn="l" rtl="0" eaLnBrk="0">
              <a:lnSpc>
                <a:spcPct val="108000"/>
              </a:lnSpc>
              <a:tabLst/>
            </a:pPr>
            <a:r>
              <a:rPr sz="1700" spc="40" dirty="0">
                <a:solidFill>
                  <a:srgbClr val="000000">
                    <a:alpha val="100000"/>
                  </a:srgbClr>
                </a:solidFill>
                <a:latin typeface="DengXian"/>
                <a:ea typeface="DengXian"/>
                <a:cs typeface="DengXian"/>
              </a:rPr>
              <a:t>在客观世界中，</a:t>
            </a:r>
            <a:r>
              <a:rPr sz="1700" spc="40" dirty="0">
                <a:solidFill>
                  <a:srgbClr val="000000">
                    <a:alpha val="100000"/>
                  </a:srgbClr>
                </a:solidFill>
                <a:latin typeface="DengXian"/>
                <a:ea typeface="DengXian"/>
                <a:cs typeface="DengXian"/>
              </a:rPr>
              <a:t>   </a:t>
            </a:r>
            <a:r>
              <a:rPr sz="1700" spc="40" dirty="0">
                <a:solidFill>
                  <a:srgbClr val="000000">
                    <a:alpha val="100000"/>
                  </a:srgbClr>
                </a:solidFill>
                <a:latin typeface="DengXian"/>
                <a:ea typeface="DengXian"/>
                <a:cs typeface="DengXian"/>
              </a:rPr>
              <a:t>存在着大量的模糊概念和模糊现象</a:t>
            </a:r>
            <a:r>
              <a:rPr sz="1700" spc="40" dirty="0">
                <a:solidFill>
                  <a:srgbClr val="000000">
                    <a:alpha val="100000"/>
                  </a:srgbClr>
                </a:solidFill>
                <a:latin typeface="DengXian"/>
                <a:ea typeface="DengXian"/>
                <a:cs typeface="DengXian"/>
              </a:rPr>
              <a:t> </a:t>
            </a:r>
            <a:r>
              <a:rPr sz="1700" spc="40" dirty="0">
                <a:solidFill>
                  <a:srgbClr val="000000">
                    <a:alpha val="100000"/>
                  </a:srgbClr>
                </a:solidFill>
                <a:latin typeface="DengXian"/>
                <a:ea typeface="DengXian"/>
                <a:cs typeface="DengXian"/>
              </a:rPr>
              <a:t>。</a:t>
            </a:r>
            <a:r>
              <a:rPr sz="1700" spc="40" dirty="0">
                <a:solidFill>
                  <a:srgbClr val="000000">
                    <a:alpha val="100000"/>
                  </a:srgbClr>
                </a:solidFill>
                <a:latin typeface="DengXian"/>
                <a:ea typeface="DengXian"/>
                <a:cs typeface="DengXian"/>
              </a:rPr>
              <a:t>  </a:t>
            </a:r>
            <a:r>
              <a:rPr sz="1700" spc="40" dirty="0">
                <a:solidFill>
                  <a:srgbClr val="000000">
                    <a:alpha val="100000"/>
                  </a:srgbClr>
                </a:solidFill>
                <a:latin typeface="DengXian"/>
                <a:ea typeface="DengXian"/>
                <a:cs typeface="DengXian"/>
              </a:rPr>
              <a:t>模糊数学就是试图用</a:t>
            </a:r>
            <a:r>
              <a:rPr sz="1700" spc="20" dirty="0">
                <a:solidFill>
                  <a:srgbClr val="000000">
                    <a:alpha val="100000"/>
                  </a:srgbClr>
                </a:solidFill>
                <a:latin typeface="DengXian"/>
                <a:ea typeface="DengXian"/>
                <a:cs typeface="DengXian"/>
              </a:rPr>
              <a:t>数</a:t>
            </a:r>
            <a:r>
              <a:rPr sz="1700" spc="0" dirty="0">
                <a:solidFill>
                  <a:srgbClr val="000000">
                    <a:alpha val="100000"/>
                  </a:srgbClr>
                </a:solidFill>
                <a:latin typeface="DengXian"/>
                <a:ea typeface="DengXian"/>
                <a:cs typeface="DengXian"/>
              </a:rPr>
              <a:t>学工具解决模糊事物方面</a:t>
            </a:r>
            <a:r>
              <a:rPr sz="1700" spc="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的问题</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模糊综合评价是</a:t>
            </a:r>
            <a:r>
              <a:rPr sz="1700" spc="0" dirty="0">
                <a:solidFill>
                  <a:srgbClr val="000000">
                    <a:alpha val="100000"/>
                  </a:srgbClr>
                </a:solidFill>
                <a:latin typeface="DengXian"/>
                <a:ea typeface="DengXian"/>
                <a:cs typeface="DengXian"/>
              </a:rPr>
              <a:t>借助模糊数学的一些概念，</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对实际的综合评价问题提供一些评价的方法</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具</a:t>
            </a:r>
            <a:r>
              <a:rPr sz="1700" spc="0" dirty="0">
                <a:solidFill>
                  <a:srgbClr val="000000">
                    <a:alpha val="100000"/>
                  </a:srgbClr>
                </a:solidFill>
                <a:latin typeface="DengXian"/>
                <a:ea typeface="DengXian"/>
                <a:cs typeface="DengXian"/>
              </a:rPr>
              <a:t>   </a:t>
            </a:r>
            <a:r>
              <a:rPr sz="1700" spc="40" dirty="0">
                <a:solidFill>
                  <a:srgbClr val="000000">
                    <a:alpha val="100000"/>
                  </a:srgbClr>
                </a:solidFill>
                <a:latin typeface="DengXian"/>
                <a:ea typeface="DengXian"/>
                <a:cs typeface="DengXian"/>
              </a:rPr>
              <a:t>地说，</a:t>
            </a:r>
            <a:r>
              <a:rPr sz="1700" spc="40" dirty="0">
                <a:solidFill>
                  <a:srgbClr val="000000">
                    <a:alpha val="100000"/>
                  </a:srgbClr>
                </a:solidFill>
                <a:latin typeface="DengXian"/>
                <a:ea typeface="DengXian"/>
                <a:cs typeface="DengXian"/>
              </a:rPr>
              <a:t>   </a:t>
            </a:r>
            <a:r>
              <a:rPr sz="1700" spc="40" dirty="0">
                <a:solidFill>
                  <a:srgbClr val="000000">
                    <a:alpha val="100000"/>
                  </a:srgbClr>
                </a:solidFill>
                <a:latin typeface="DengXian"/>
                <a:ea typeface="DengXian"/>
                <a:cs typeface="DengXian"/>
              </a:rPr>
              <a:t>模糊综合评价就是以模糊数学为基础</a:t>
            </a:r>
            <a:r>
              <a:rPr sz="1700" spc="40" dirty="0">
                <a:solidFill>
                  <a:srgbClr val="000000">
                    <a:alpha val="100000"/>
                  </a:srgbClr>
                </a:solidFill>
                <a:latin typeface="Segoe Print"/>
                <a:ea typeface="Segoe Print"/>
                <a:cs typeface="Segoe Print"/>
              </a:rPr>
              <a:t>,</a:t>
            </a:r>
            <a:r>
              <a:rPr sz="1700" spc="40" dirty="0">
                <a:solidFill>
                  <a:srgbClr val="000000">
                    <a:alpha val="100000"/>
                  </a:srgbClr>
                </a:solidFill>
                <a:latin typeface="DengXian"/>
                <a:ea typeface="DengXian"/>
                <a:cs typeface="DengXian"/>
              </a:rPr>
              <a:t>应用模糊关系合成的原理</a:t>
            </a:r>
            <a:r>
              <a:rPr sz="1700" spc="40" dirty="0">
                <a:solidFill>
                  <a:srgbClr val="000000">
                    <a:alpha val="100000"/>
                  </a:srgbClr>
                </a:solidFill>
                <a:latin typeface="Segoe Print"/>
                <a:ea typeface="Segoe Print"/>
                <a:cs typeface="Segoe Print"/>
              </a:rPr>
              <a:t>,</a:t>
            </a:r>
            <a:r>
              <a:rPr sz="1700" spc="40" dirty="0">
                <a:solidFill>
                  <a:srgbClr val="000000">
                    <a:alpha val="100000"/>
                  </a:srgbClr>
                </a:solidFill>
                <a:latin typeface="DengXian"/>
                <a:ea typeface="DengXian"/>
                <a:cs typeface="DengXian"/>
              </a:rPr>
              <a:t>将一些边界</a:t>
            </a:r>
            <a:r>
              <a:rPr sz="1700" spc="10" dirty="0">
                <a:solidFill>
                  <a:srgbClr val="000000">
                    <a:alpha val="100000"/>
                  </a:srgbClr>
                </a:solidFill>
                <a:latin typeface="DengXian"/>
                <a:ea typeface="DengXian"/>
                <a:cs typeface="DengXian"/>
              </a:rPr>
              <a:t>不</a:t>
            </a:r>
            <a:r>
              <a:rPr sz="1700" spc="0" dirty="0">
                <a:solidFill>
                  <a:srgbClr val="000000">
                    <a:alpha val="100000"/>
                  </a:srgbClr>
                </a:solidFill>
                <a:latin typeface="DengXian"/>
                <a:ea typeface="DengXian"/>
                <a:cs typeface="DengXian"/>
              </a:rPr>
              <a:t>清</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不易定量的因</a:t>
            </a:r>
            <a:r>
              <a:rPr sz="1700" spc="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素定量化，</a:t>
            </a:r>
            <a:r>
              <a:rPr sz="1700" spc="6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从多个因素对被评价事物隶属等级状况进行综合性评价</a:t>
            </a:r>
            <a:r>
              <a:rPr sz="1700" spc="20" dirty="0">
                <a:solidFill>
                  <a:srgbClr val="000000">
                    <a:alpha val="100000"/>
                  </a:srgbClr>
                </a:solidFill>
                <a:latin typeface="DengXian"/>
                <a:ea typeface="DengXian"/>
                <a:cs typeface="DengXian"/>
              </a:rPr>
              <a:t>的</a:t>
            </a:r>
            <a:r>
              <a:rPr sz="1700" spc="0" dirty="0">
                <a:solidFill>
                  <a:srgbClr val="000000">
                    <a:alpha val="100000"/>
                  </a:srgbClr>
                </a:solidFill>
                <a:latin typeface="DengXian"/>
                <a:ea typeface="DengXian"/>
                <a:cs typeface="DengXian"/>
              </a:rPr>
              <a:t>一种方法。</a:t>
            </a:r>
            <a:endParaRPr lang="DengXian" altLang="DengXian" sz="1700" dirty="0"/>
          </a:p>
          <a:p>
            <a:pPr marL="12700" algn="l" rtl="0" eaLnBrk="0">
              <a:lnSpc>
                <a:spcPct val="79000"/>
              </a:lnSpc>
              <a:spcBef>
                <a:spcPts val="340"/>
              </a:spcBef>
              <a:tabLst/>
            </a:pPr>
            <a:r>
              <a:rPr sz="1600" b="1" spc="140" dirty="0">
                <a:solidFill>
                  <a:srgbClr val="000000">
                    <a:alpha val="100000"/>
                  </a:srgbClr>
                </a:solidFill>
                <a:latin typeface="Segoe Print"/>
                <a:ea typeface="Segoe Print"/>
                <a:cs typeface="Segoe Print"/>
              </a:rPr>
              <a:t>2.</a:t>
            </a:r>
            <a:r>
              <a:rPr sz="1600" b="1" spc="140" dirty="0">
                <a:solidFill>
                  <a:srgbClr val="000000">
                    <a:alpha val="100000"/>
                  </a:srgbClr>
                </a:solidFill>
                <a:latin typeface="DengXian"/>
                <a:ea typeface="DengXian"/>
                <a:cs typeface="DengXian"/>
              </a:rPr>
              <a:t>基本原理</a:t>
            </a:r>
            <a:r>
              <a:rPr sz="1600" b="1" spc="110" dirty="0">
                <a:solidFill>
                  <a:srgbClr val="000000">
                    <a:alpha val="100000"/>
                  </a:srgbClr>
                </a:solidFill>
                <a:latin typeface="DengXian"/>
                <a:ea typeface="DengXian"/>
                <a:cs typeface="DengXian"/>
              </a:rPr>
              <a:t>：</a:t>
            </a:r>
            <a:endParaRPr lang="DengXian" altLang="DengXian" sz="1600" dirty="0"/>
          </a:p>
          <a:p>
            <a:pPr marL="20472" algn="l" rtl="0" eaLnBrk="0">
              <a:lnSpc>
                <a:spcPts val="2728"/>
              </a:lnSpc>
              <a:tabLst/>
            </a:pPr>
            <a:r>
              <a:rPr sz="1500" spc="240" dirty="0">
                <a:solidFill>
                  <a:srgbClr val="000000">
                    <a:alpha val="100000"/>
                  </a:srgbClr>
                </a:solidFill>
                <a:latin typeface="DengXian"/>
                <a:ea typeface="DengXian"/>
                <a:cs typeface="DengXian"/>
              </a:rPr>
              <a:t>首先确定被评价对象的因素</a:t>
            </a:r>
            <a:r>
              <a:rPr sz="1500" spc="240" dirty="0">
                <a:solidFill>
                  <a:srgbClr val="000000">
                    <a:alpha val="100000"/>
                  </a:srgbClr>
                </a:solidFill>
                <a:latin typeface="DengXian"/>
                <a:ea typeface="DengXian"/>
                <a:cs typeface="DengXian"/>
              </a:rPr>
              <a:t>   </a:t>
            </a:r>
            <a:r>
              <a:rPr sz="1500" spc="240" dirty="0">
                <a:solidFill>
                  <a:srgbClr val="000000">
                    <a:alpha val="100000"/>
                  </a:srgbClr>
                </a:solidFill>
                <a:latin typeface="DengXian"/>
                <a:ea typeface="DengXian"/>
                <a:cs typeface="DengXian"/>
              </a:rPr>
              <a:t>(指标)</a:t>
            </a:r>
            <a:r>
              <a:rPr sz="1500" spc="240" dirty="0">
                <a:solidFill>
                  <a:srgbClr val="000000">
                    <a:alpha val="100000"/>
                  </a:srgbClr>
                </a:solidFill>
                <a:latin typeface="DengXian"/>
                <a:ea typeface="DengXian"/>
                <a:cs typeface="DengXian"/>
              </a:rPr>
              <a:t>   </a:t>
            </a:r>
            <a:r>
              <a:rPr sz="1500" spc="240" dirty="0">
                <a:solidFill>
                  <a:srgbClr val="000000">
                    <a:alpha val="100000"/>
                  </a:srgbClr>
                </a:solidFill>
                <a:latin typeface="DengXian"/>
                <a:ea typeface="DengXian"/>
                <a:cs typeface="DengXian"/>
              </a:rPr>
              <a:t>集合评价</a:t>
            </a:r>
            <a:r>
              <a:rPr sz="1500" spc="240" dirty="0">
                <a:solidFill>
                  <a:srgbClr val="000000">
                    <a:alpha val="100000"/>
                  </a:srgbClr>
                </a:solidFill>
                <a:latin typeface="Segoe Print"/>
                <a:ea typeface="Segoe Print"/>
                <a:cs typeface="Segoe Print"/>
              </a:rPr>
              <a:t>(</a:t>
            </a:r>
            <a:r>
              <a:rPr sz="1500" spc="240" dirty="0">
                <a:solidFill>
                  <a:srgbClr val="000000">
                    <a:alpha val="100000"/>
                  </a:srgbClr>
                </a:solidFill>
                <a:latin typeface="DengXian"/>
                <a:ea typeface="DengXian"/>
                <a:cs typeface="DengXian"/>
              </a:rPr>
              <a:t>等级)</a:t>
            </a:r>
            <a:r>
              <a:rPr sz="1500" spc="240" dirty="0">
                <a:solidFill>
                  <a:srgbClr val="000000">
                    <a:alpha val="100000"/>
                  </a:srgbClr>
                </a:solidFill>
                <a:latin typeface="DengXian"/>
                <a:ea typeface="DengXian"/>
                <a:cs typeface="DengXian"/>
              </a:rPr>
              <a:t>   </a:t>
            </a:r>
            <a:r>
              <a:rPr sz="1500" spc="240" dirty="0">
                <a:solidFill>
                  <a:srgbClr val="000000">
                    <a:alpha val="100000"/>
                  </a:srgbClr>
                </a:solidFill>
                <a:latin typeface="DengXian"/>
                <a:ea typeface="DengXian"/>
                <a:cs typeface="DengXian"/>
              </a:rPr>
              <a:t>集</a:t>
            </a:r>
            <a:r>
              <a:rPr sz="1500" spc="240" dirty="0">
                <a:solidFill>
                  <a:srgbClr val="000000">
                    <a:alpha val="100000"/>
                  </a:srgbClr>
                </a:solidFill>
                <a:latin typeface="Segoe Print"/>
                <a:ea typeface="Segoe Print"/>
                <a:cs typeface="Segoe Print"/>
              </a:rPr>
              <a:t>;</a:t>
            </a:r>
            <a:r>
              <a:rPr sz="1500" spc="240" dirty="0">
                <a:solidFill>
                  <a:srgbClr val="000000">
                    <a:alpha val="100000"/>
                  </a:srgbClr>
                </a:solidFill>
                <a:latin typeface="DengXian"/>
                <a:ea typeface="DengXian"/>
                <a:cs typeface="DengXian"/>
              </a:rPr>
              <a:t>再分别确定各个因素的权重及它们的隶属</a:t>
            </a:r>
            <a:r>
              <a:rPr sz="1500" spc="80" dirty="0">
                <a:solidFill>
                  <a:srgbClr val="000000">
                    <a:alpha val="100000"/>
                  </a:srgbClr>
                </a:solidFill>
                <a:latin typeface="DengXian"/>
                <a:ea typeface="DengXian"/>
                <a:cs typeface="DengXian"/>
              </a:rPr>
              <a:t>度</a:t>
            </a:r>
            <a:r>
              <a:rPr sz="1500" spc="0" dirty="0">
                <a:solidFill>
                  <a:srgbClr val="000000">
                    <a:alpha val="100000"/>
                  </a:srgbClr>
                </a:solidFill>
                <a:latin typeface="DengXian"/>
                <a:ea typeface="DengXian"/>
                <a:cs typeface="DengXian"/>
              </a:rPr>
              <a:t>向</a:t>
            </a:r>
            <a:endParaRPr lang="DengXian" altLang="DengXian" sz="1500" dirty="0"/>
          </a:p>
          <a:p>
            <a:pPr marL="15214" indent="3428" algn="l" rtl="0" eaLnBrk="0">
              <a:lnSpc>
                <a:spcPct val="100000"/>
              </a:lnSpc>
              <a:spcBef>
                <a:spcPts val="49"/>
              </a:spcBef>
              <a:tabLst/>
            </a:pPr>
            <a:r>
              <a:rPr sz="1700" spc="50" dirty="0">
                <a:solidFill>
                  <a:srgbClr val="000000">
                    <a:alpha val="100000"/>
                  </a:srgbClr>
                </a:solidFill>
                <a:latin typeface="DengXian"/>
                <a:ea typeface="DengXian"/>
                <a:cs typeface="DengXian"/>
              </a:rPr>
              <a:t>量</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DengXian"/>
                <a:ea typeface="DengXian"/>
                <a:cs typeface="DengXian"/>
              </a:rPr>
              <a:t>，</a:t>
            </a:r>
            <a:r>
              <a:rPr sz="1700" spc="50" dirty="0">
                <a:solidFill>
                  <a:srgbClr val="000000">
                    <a:alpha val="100000"/>
                  </a:srgbClr>
                </a:solidFill>
                <a:latin typeface="DengXian"/>
                <a:ea typeface="DengXian"/>
                <a:cs typeface="DengXian"/>
              </a:rPr>
              <a:t>   </a:t>
            </a:r>
            <a:r>
              <a:rPr sz="1700" spc="50" dirty="0">
                <a:solidFill>
                  <a:srgbClr val="000000">
                    <a:alpha val="100000"/>
                  </a:srgbClr>
                </a:solidFill>
                <a:latin typeface="DengXian"/>
                <a:ea typeface="DengXian"/>
                <a:cs typeface="DengXian"/>
              </a:rPr>
              <a:t>获得模糊评判矩阵</a:t>
            </a:r>
            <a:r>
              <a:rPr sz="1700" spc="50" dirty="0">
                <a:solidFill>
                  <a:srgbClr val="000000">
                    <a:alpha val="100000"/>
                  </a:srgbClr>
                </a:solidFill>
                <a:latin typeface="Segoe Print"/>
                <a:ea typeface="Segoe Print"/>
                <a:cs typeface="Segoe Print"/>
              </a:rPr>
              <a:t>;</a:t>
            </a:r>
            <a:r>
              <a:rPr sz="1700" spc="50" dirty="0">
                <a:solidFill>
                  <a:srgbClr val="000000">
                    <a:alpha val="100000"/>
                  </a:srgbClr>
                </a:solidFill>
                <a:latin typeface="DengXian"/>
                <a:ea typeface="DengXian"/>
                <a:cs typeface="DengXian"/>
              </a:rPr>
              <a:t>最后把模糊评判矩阵与因素的权向量进行模糊运算并进行</a:t>
            </a:r>
            <a:r>
              <a:rPr sz="1700" spc="10" dirty="0">
                <a:solidFill>
                  <a:srgbClr val="000000">
                    <a:alpha val="100000"/>
                  </a:srgbClr>
                </a:solidFill>
                <a:latin typeface="DengXian"/>
                <a:ea typeface="DengXian"/>
                <a:cs typeface="DengXian"/>
              </a:rPr>
              <a:t>归</a:t>
            </a:r>
            <a:r>
              <a:rPr sz="1700" spc="0" dirty="0">
                <a:solidFill>
                  <a:srgbClr val="000000">
                    <a:alpha val="100000"/>
                  </a:srgbClr>
                </a:solidFill>
                <a:latin typeface="DengXian"/>
                <a:ea typeface="DengXian"/>
                <a:cs typeface="DengXian"/>
              </a:rPr>
              <a:t>一化</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，得到模糊综</a:t>
            </a:r>
            <a:r>
              <a:rPr sz="1700" spc="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合评价结果</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其特点在于评判逐对象进行，</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对被评价对象有唯</a:t>
            </a:r>
            <a:r>
              <a:rPr sz="1700" spc="0" dirty="0">
                <a:solidFill>
                  <a:srgbClr val="000000">
                    <a:alpha val="100000"/>
                  </a:srgbClr>
                </a:solidFill>
                <a:latin typeface="DengXian"/>
                <a:ea typeface="DengXian"/>
                <a:cs typeface="DengXian"/>
              </a:rPr>
              <a:t>一</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的评价值，</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不受被评价对象所处对象</a:t>
            </a:r>
            <a:r>
              <a:rPr sz="1700" spc="0" dirty="0">
                <a:solidFill>
                  <a:srgbClr val="000000">
                    <a:alpha val="100000"/>
                  </a:srgbClr>
                </a:solidFill>
                <a:latin typeface="DengXian"/>
                <a:ea typeface="DengXian"/>
                <a:cs typeface="DengXian"/>
              </a:rPr>
              <a:t>   </a:t>
            </a:r>
            <a:r>
              <a:rPr sz="1700" spc="70" dirty="0">
                <a:solidFill>
                  <a:srgbClr val="000000">
                    <a:alpha val="100000"/>
                  </a:srgbClr>
                </a:solidFill>
                <a:latin typeface="DengXian"/>
                <a:ea typeface="DengXian"/>
                <a:cs typeface="DengXian"/>
              </a:rPr>
              <a:t>集合的影响</a:t>
            </a:r>
            <a:r>
              <a:rPr sz="1700" spc="70" dirty="0">
                <a:solidFill>
                  <a:srgbClr val="000000">
                    <a:alpha val="100000"/>
                  </a:srgbClr>
                </a:solidFill>
                <a:latin typeface="DengXian"/>
                <a:ea typeface="DengXian"/>
                <a:cs typeface="DengXian"/>
              </a:rPr>
              <a:t> </a:t>
            </a:r>
            <a:r>
              <a:rPr sz="1700" spc="70" dirty="0">
                <a:solidFill>
                  <a:srgbClr val="000000">
                    <a:alpha val="100000"/>
                  </a:srgbClr>
                </a:solidFill>
                <a:latin typeface="DengXian"/>
                <a:ea typeface="DengXian"/>
                <a:cs typeface="DengXian"/>
              </a:rPr>
              <a:t>。</a:t>
            </a:r>
            <a:r>
              <a:rPr sz="1700" spc="70" dirty="0">
                <a:solidFill>
                  <a:srgbClr val="000000">
                    <a:alpha val="100000"/>
                  </a:srgbClr>
                </a:solidFill>
                <a:latin typeface="DengXian"/>
                <a:ea typeface="DengXian"/>
                <a:cs typeface="DengXian"/>
              </a:rPr>
              <a:t>  </a:t>
            </a:r>
            <a:r>
              <a:rPr sz="1700" spc="70" dirty="0">
                <a:solidFill>
                  <a:srgbClr val="000000">
                    <a:alpha val="100000"/>
                  </a:srgbClr>
                </a:solidFill>
                <a:latin typeface="DengXian"/>
                <a:ea typeface="DengXian"/>
                <a:cs typeface="DengXian"/>
              </a:rPr>
              <a:t>综合评价的目的是要从对象集中选出优胜对象</a:t>
            </a:r>
            <a:r>
              <a:rPr sz="1700" spc="70" dirty="0">
                <a:solidFill>
                  <a:srgbClr val="000000">
                    <a:alpha val="100000"/>
                  </a:srgbClr>
                </a:solidFill>
                <a:latin typeface="Segoe Print"/>
                <a:ea typeface="Segoe Print"/>
                <a:cs typeface="Segoe Print"/>
              </a:rPr>
              <a:t>,</a:t>
            </a:r>
            <a:r>
              <a:rPr sz="1700" spc="70" dirty="0">
                <a:solidFill>
                  <a:srgbClr val="000000">
                    <a:alpha val="100000"/>
                  </a:srgbClr>
                </a:solidFill>
                <a:latin typeface="DengXian"/>
                <a:ea typeface="DengXian"/>
                <a:cs typeface="DengXian"/>
              </a:rPr>
              <a:t>所以还需要将所有对象的综</a:t>
            </a:r>
            <a:r>
              <a:rPr sz="1700" spc="30" dirty="0">
                <a:solidFill>
                  <a:srgbClr val="000000">
                    <a:alpha val="100000"/>
                  </a:srgbClr>
                </a:solidFill>
                <a:latin typeface="DengXian"/>
                <a:ea typeface="DengXian"/>
                <a:cs typeface="DengXian"/>
              </a:rPr>
              <a:t>合</a:t>
            </a:r>
            <a:r>
              <a:rPr sz="1700" spc="0" dirty="0">
                <a:solidFill>
                  <a:srgbClr val="000000">
                    <a:alpha val="100000"/>
                  </a:srgbClr>
                </a:solidFill>
                <a:latin typeface="DengXian"/>
                <a:ea typeface="DengXian"/>
                <a:cs typeface="DengXian"/>
              </a:rPr>
              <a:t>评价结果进</a:t>
            </a:r>
            <a:r>
              <a:rPr sz="1700" spc="0" dirty="0">
                <a:solidFill>
                  <a:srgbClr val="000000">
                    <a:alpha val="100000"/>
                  </a:srgbClr>
                </a:solidFill>
                <a:latin typeface="DengXian"/>
                <a:ea typeface="DengXian"/>
                <a:cs typeface="DengXian"/>
              </a:rPr>
              <a:t> </a:t>
            </a:r>
            <a:r>
              <a:rPr sz="1700" spc="60" dirty="0">
                <a:solidFill>
                  <a:srgbClr val="000000">
                    <a:alpha val="100000"/>
                  </a:srgbClr>
                </a:solidFill>
                <a:latin typeface="DengXian"/>
                <a:ea typeface="DengXian"/>
                <a:cs typeface="DengXian"/>
              </a:rPr>
              <a:t>行排序</a:t>
            </a:r>
            <a:r>
              <a:rPr sz="1700" spc="50" dirty="0">
                <a:solidFill>
                  <a:srgbClr val="000000">
                    <a:alpha val="100000"/>
                  </a:srgbClr>
                </a:solidFill>
                <a:latin typeface="DengXian"/>
                <a:ea typeface="DengXian"/>
                <a:cs typeface="DengXian"/>
              </a:rPr>
              <a:t>。</a:t>
            </a:r>
            <a:endParaRPr lang="DengXian" altLang="DengXian" sz="1700" dirty="0"/>
          </a:p>
          <a:p>
            <a:pPr marL="20015" algn="l" rtl="0" eaLnBrk="0">
              <a:lnSpc>
                <a:spcPct val="90000"/>
              </a:lnSpc>
              <a:spcBef>
                <a:spcPts val="511"/>
              </a:spcBef>
              <a:tabLst/>
            </a:pPr>
            <a:r>
              <a:rPr sz="1700" b="1" spc="40" dirty="0">
                <a:solidFill>
                  <a:srgbClr val="000000">
                    <a:alpha val="100000"/>
                  </a:srgbClr>
                </a:solidFill>
                <a:latin typeface="Segoe Print"/>
                <a:ea typeface="Segoe Print"/>
                <a:cs typeface="Segoe Print"/>
              </a:rPr>
              <a:t>3.</a:t>
            </a:r>
            <a:r>
              <a:rPr sz="1700" b="1" spc="40" dirty="0">
                <a:solidFill>
                  <a:srgbClr val="000000">
                    <a:alpha val="100000"/>
                  </a:srgbClr>
                </a:solidFill>
                <a:latin typeface="DengXian"/>
                <a:ea typeface="DengXian"/>
                <a:cs typeface="DengXian"/>
              </a:rPr>
              <a:t>分类</a:t>
            </a:r>
            <a:r>
              <a:rPr sz="1700" b="1" spc="30" dirty="0">
                <a:solidFill>
                  <a:srgbClr val="000000">
                    <a:alpha val="100000"/>
                  </a:srgbClr>
                </a:solidFill>
                <a:latin typeface="DengXian"/>
                <a:ea typeface="DengXian"/>
                <a:cs typeface="DengXian"/>
              </a:rPr>
              <a:t>：</a:t>
            </a:r>
            <a:endParaRPr lang="DengXian" altLang="DengXian" sz="1700" dirty="0"/>
          </a:p>
          <a:p>
            <a:pPr marL="18872" algn="l" rtl="0" eaLnBrk="0">
              <a:lnSpc>
                <a:spcPct val="84000"/>
              </a:lnSpc>
              <a:spcBef>
                <a:spcPts val="306"/>
              </a:spcBef>
              <a:tabLst/>
            </a:pPr>
            <a:r>
              <a:rPr sz="1700" b="1" spc="90" dirty="0">
                <a:solidFill>
                  <a:srgbClr val="000000">
                    <a:alpha val="100000"/>
                  </a:srgbClr>
                </a:solidFill>
                <a:latin typeface="Segoe Print"/>
                <a:ea typeface="Segoe Print"/>
                <a:cs typeface="Segoe Print"/>
              </a:rPr>
              <a:t>·</a:t>
            </a:r>
            <a:r>
              <a:rPr sz="1700" spc="90" dirty="0">
                <a:solidFill>
                  <a:srgbClr val="000000">
                    <a:alpha val="100000"/>
                  </a:srgbClr>
                </a:solidFill>
                <a:latin typeface="DengXian"/>
                <a:ea typeface="DengXian"/>
                <a:cs typeface="DengXian"/>
              </a:rPr>
              <a:t>一级模糊综合评</a:t>
            </a:r>
            <a:r>
              <a:rPr sz="1700" spc="0" dirty="0">
                <a:solidFill>
                  <a:srgbClr val="000000">
                    <a:alpha val="100000"/>
                  </a:srgbClr>
                </a:solidFill>
                <a:latin typeface="DengXian"/>
                <a:ea typeface="DengXian"/>
                <a:cs typeface="DengXian"/>
              </a:rPr>
              <a:t>判</a:t>
            </a:r>
            <a:endParaRPr lang="DengXian" altLang="DengXian" sz="1700" dirty="0"/>
          </a:p>
          <a:p>
            <a:pPr marL="18872" algn="l" rtl="0" eaLnBrk="0">
              <a:lnSpc>
                <a:spcPts val="2163"/>
              </a:lnSpc>
              <a:tabLst/>
            </a:pPr>
            <a:r>
              <a:rPr sz="1700" b="1" spc="20" dirty="0">
                <a:solidFill>
                  <a:srgbClr val="000000">
                    <a:alpha val="100000"/>
                  </a:srgbClr>
                </a:solidFill>
                <a:latin typeface="Segoe Print"/>
                <a:ea typeface="Segoe Print"/>
                <a:cs typeface="Segoe Print"/>
              </a:rPr>
              <a:t>·</a:t>
            </a:r>
            <a:r>
              <a:rPr sz="1700" spc="20" dirty="0">
                <a:solidFill>
                  <a:srgbClr val="000000">
                    <a:alpha val="100000"/>
                  </a:srgbClr>
                </a:solidFill>
                <a:latin typeface="Segoe Print"/>
                <a:ea typeface="Segoe Print"/>
                <a:cs typeface="Segoe Print"/>
              </a:rPr>
              <a:t> </a:t>
            </a:r>
            <a:r>
              <a:rPr sz="1700" spc="20" dirty="0">
                <a:solidFill>
                  <a:srgbClr val="000000">
                    <a:alpha val="100000"/>
                  </a:srgbClr>
                </a:solidFill>
                <a:latin typeface="DengXian"/>
                <a:ea typeface="DengXian"/>
                <a:cs typeface="DengXian"/>
              </a:rPr>
              <a:t>多层次模糊</a:t>
            </a:r>
            <a:r>
              <a:rPr sz="1700" spc="0" dirty="0">
                <a:solidFill>
                  <a:srgbClr val="000000">
                    <a:alpha val="100000"/>
                  </a:srgbClr>
                </a:solidFill>
                <a:latin typeface="DengXian"/>
                <a:ea typeface="DengXian"/>
                <a:cs typeface="DengXian"/>
              </a:rPr>
              <a:t>综合评判</a:t>
            </a:r>
            <a:endParaRPr lang="DengXian" altLang="DengXian" sz="1700" dirty="0"/>
          </a:p>
        </p:txBody>
      </p:sp>
      <p:pic>
        <p:nvPicPr>
          <p:cNvPr id="711" name="picture 711"/>
          <p:cNvPicPr>
            <a:picLocks noChangeAspect="1"/>
          </p:cNvPicPr>
          <p:nvPr/>
        </p:nvPicPr>
        <p:blipFill>
          <a:blip r:embed="rId2"/>
          <a:stretch>
            <a:fillRect/>
          </a:stretch>
        </p:blipFill>
        <p:spPr>
          <a:xfrm rot="21600000">
            <a:off x="0" y="5804458"/>
            <a:ext cx="1919884" cy="1053541"/>
          </a:xfrm>
          <a:prstGeom prst="rect">
            <a:avLst/>
          </a:prstGeom>
        </p:spPr>
      </p:pic>
      <p:sp>
        <p:nvSpPr>
          <p:cNvPr id="712" name="textbox 712"/>
          <p:cNvSpPr/>
          <p:nvPr/>
        </p:nvSpPr>
        <p:spPr>
          <a:xfrm>
            <a:off x="971537" y="621042"/>
            <a:ext cx="1987550" cy="715009"/>
          </a:xfrm>
          <a:prstGeom prst="rect">
            <a:avLst/>
          </a:prstGeom>
        </p:spPr>
        <p:txBody>
          <a:bodyPr vert="horz" wrap="square" lIns="0" tIns="0" rIns="0" bIns="0"/>
          <a:lstStyle/>
          <a:p>
            <a:pPr algn="l" rtl="0" eaLnBrk="0">
              <a:lnSpc>
                <a:spcPct val="83341"/>
              </a:lnSpc>
              <a:tabLst/>
            </a:pPr>
            <a:endParaRPr lang="Arial" altLang="Arial" sz="100" dirty="0"/>
          </a:p>
          <a:p>
            <a:pPr marL="381241" algn="l" rtl="0" eaLnBrk="0">
              <a:lnSpc>
                <a:spcPts val="2055"/>
              </a:lnSpc>
              <a:tabLst/>
            </a:pPr>
            <a:r>
              <a:rPr sz="1700" spc="100" dirty="0">
                <a:solidFill>
                  <a:srgbClr val="000000">
                    <a:alpha val="100000"/>
                  </a:srgbClr>
                </a:solidFill>
                <a:latin typeface="SimHei"/>
                <a:ea typeface="SimHei"/>
                <a:cs typeface="SimHei"/>
              </a:rPr>
              <a:t>模糊综合评价</a:t>
            </a:r>
            <a:r>
              <a:rPr sz="1700" spc="40" dirty="0">
                <a:solidFill>
                  <a:srgbClr val="000000">
                    <a:alpha val="100000"/>
                  </a:srgbClr>
                </a:solidFill>
                <a:latin typeface="SimHei"/>
                <a:ea typeface="SimHei"/>
                <a:cs typeface="SimHei"/>
              </a:rPr>
              <a:t>法</a:t>
            </a:r>
            <a:endParaRPr lang="SimHei" altLang="SimHei" sz="1700" dirty="0"/>
          </a:p>
          <a:p>
            <a:pPr algn="l" rtl="0" eaLnBrk="0">
              <a:lnSpc>
                <a:spcPct val="105000"/>
              </a:lnSpc>
              <a:tabLst/>
            </a:pPr>
            <a:endParaRPr lang="Arial" altLang="Arial" sz="1200" dirty="0"/>
          </a:p>
          <a:p>
            <a:pPr marL="12700" algn="l" rtl="0" eaLnBrk="0">
              <a:lnSpc>
                <a:spcPct val="91000"/>
              </a:lnSpc>
              <a:spcBef>
                <a:spcPts val="6"/>
              </a:spcBef>
              <a:tabLst/>
            </a:pPr>
            <a:r>
              <a:rPr sz="1700" b="1" spc="60" dirty="0">
                <a:solidFill>
                  <a:srgbClr val="000000">
                    <a:alpha val="100000"/>
                  </a:srgbClr>
                </a:solidFill>
                <a:latin typeface="Segoe Print"/>
                <a:ea typeface="Segoe Print"/>
                <a:cs typeface="Segoe Print"/>
              </a:rPr>
              <a:t>1.</a:t>
            </a:r>
            <a:r>
              <a:rPr sz="1700" b="1" spc="60" dirty="0">
                <a:solidFill>
                  <a:srgbClr val="000000">
                    <a:alpha val="100000"/>
                  </a:srgbClr>
                </a:solidFill>
                <a:latin typeface="DengXian"/>
                <a:ea typeface="DengXian"/>
                <a:cs typeface="DengXian"/>
              </a:rPr>
              <a:t>基本思想</a:t>
            </a:r>
            <a:r>
              <a:rPr sz="1700" b="1" spc="0" dirty="0">
                <a:solidFill>
                  <a:srgbClr val="000000">
                    <a:alpha val="100000"/>
                  </a:srgbClr>
                </a:solidFill>
                <a:latin typeface="DengXian"/>
                <a:ea typeface="DengXian"/>
                <a:cs typeface="DengXian"/>
              </a:rPr>
              <a:t>：</a:t>
            </a:r>
            <a:endParaRPr lang="DengXian" altLang="DengXian" sz="1700" dirty="0"/>
          </a:p>
        </p:txBody>
      </p:sp>
      <p:pic>
        <p:nvPicPr>
          <p:cNvPr id="713" name="picture 713"/>
          <p:cNvPicPr>
            <a:picLocks noChangeAspect="1"/>
          </p:cNvPicPr>
          <p:nvPr/>
        </p:nvPicPr>
        <p:blipFill>
          <a:blip r:embed="rId3"/>
          <a:stretch>
            <a:fillRect/>
          </a:stretch>
        </p:blipFill>
        <p:spPr>
          <a:xfrm rot="21600000">
            <a:off x="11027664" y="158495"/>
            <a:ext cx="1042416" cy="944880"/>
          </a:xfrm>
          <a:prstGeom prst="rect">
            <a:avLst/>
          </a:prstGeom>
        </p:spPr>
      </p:pic>
      <p:sp>
        <p:nvSpPr>
          <p:cNvPr id="714" name="textbox 714"/>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715" name="picture 715"/>
          <p:cNvPicPr>
            <a:picLocks noChangeAspect="1"/>
          </p:cNvPicPr>
          <p:nvPr/>
        </p:nvPicPr>
        <p:blipFill>
          <a:blip r:embed="rId4"/>
          <a:stretch>
            <a:fillRect/>
          </a:stretch>
        </p:blipFill>
        <p:spPr>
          <a:xfrm rot="21600000">
            <a:off x="530352" y="408431"/>
            <a:ext cx="774191" cy="690372"/>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textbox 716"/>
          <p:cNvSpPr/>
          <p:nvPr/>
        </p:nvSpPr>
        <p:spPr>
          <a:xfrm>
            <a:off x="-12700" y="145795"/>
            <a:ext cx="12096115" cy="6725284"/>
          </a:xfrm>
          <a:prstGeom prst="rect">
            <a:avLst/>
          </a:prstGeom>
        </p:spPr>
        <p:txBody>
          <a:bodyPr vert="horz" wrap="square" lIns="0" tIns="0" rIns="0" bIns="0"/>
          <a:lstStyle/>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marL="1365478" algn="l" rtl="0" eaLnBrk="0">
              <a:lnSpc>
                <a:spcPts val="2055"/>
              </a:lnSpc>
              <a:spcBef>
                <a:spcPts val="2"/>
              </a:spcBef>
              <a:tabLst/>
            </a:pPr>
            <a:r>
              <a:rPr sz="1700" spc="100" dirty="0">
                <a:solidFill>
                  <a:srgbClr val="000000">
                    <a:alpha val="100000"/>
                  </a:srgbClr>
                </a:solidFill>
                <a:latin typeface="SimHei"/>
                <a:ea typeface="SimHei"/>
                <a:cs typeface="SimHei"/>
              </a:rPr>
              <a:t>模糊综合评价</a:t>
            </a:r>
            <a:r>
              <a:rPr sz="1700" spc="40" dirty="0">
                <a:solidFill>
                  <a:srgbClr val="000000">
                    <a:alpha val="100000"/>
                  </a:srgbClr>
                </a:solidFill>
                <a:latin typeface="SimHei"/>
                <a:ea typeface="SimHei"/>
                <a:cs typeface="SimHei"/>
              </a:rPr>
              <a:t>法</a:t>
            </a:r>
            <a:r>
              <a:rPr sz="1700" spc="0" dirty="0">
                <a:solidFill>
                  <a:srgbClr val="000000">
                    <a:alpha val="100000"/>
                  </a:srgbClr>
                </a:solidFill>
                <a:latin typeface="SimHei"/>
                <a:ea typeface="SimHei"/>
                <a:cs typeface="SimHei"/>
              </a:rPr>
              <a:t>                                                                          </a:t>
            </a:r>
            <a:endParaRPr lang="SimHei" altLang="SimHei" sz="17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3000"/>
              </a:lnSpc>
              <a:tabLst/>
            </a:pPr>
            <a:endParaRPr lang="Arial" altLang="Arial" sz="1000" dirty="0"/>
          </a:p>
          <a:p>
            <a:pPr algn="l" rtl="0" eaLnBrk="0">
              <a:lnSpc>
                <a:spcPct val="103000"/>
              </a:lnSpc>
              <a:tabLst/>
            </a:pPr>
            <a:endParaRPr lang="Arial" altLang="Arial" sz="1000" dirty="0"/>
          </a:p>
          <a:p>
            <a:pPr algn="l" rtl="0" eaLnBrk="0">
              <a:lnSpc>
                <a:spcPct val="108000"/>
              </a:lnSpc>
              <a:tabLst/>
            </a:pPr>
            <a:endParaRPr lang="Arial" altLang="Arial" sz="400" dirty="0"/>
          </a:p>
          <a:p>
            <a:pPr algn="r" rtl="0" eaLnBrk="0">
              <a:lnSpc>
                <a:spcPts val="2412"/>
              </a:lnSpc>
              <a:spcBef>
                <a:spcPts val="2"/>
              </a:spcBef>
              <a:tabLst/>
            </a:pPr>
            <a:r>
              <a:rPr sz="1700" spc="10" dirty="0">
                <a:solidFill>
                  <a:srgbClr val="FF0000">
                    <a:alpha val="100000"/>
                  </a:srgbClr>
                </a:solidFill>
                <a:latin typeface="DengXian"/>
                <a:ea typeface="DengXian"/>
                <a:cs typeface="DengXian"/>
              </a:rPr>
              <a:t>注：</a:t>
            </a:r>
            <a:r>
              <a:rPr sz="1700" spc="10" dirty="0">
                <a:solidFill>
                  <a:srgbClr val="FF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摘自《数学建模算法与应用》——</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司守奎</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孙玺菁</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大连理工大学开发区校区数</a:t>
            </a:r>
            <a:r>
              <a:rPr sz="1700" spc="0" dirty="0">
                <a:solidFill>
                  <a:srgbClr val="000000">
                    <a:alpha val="100000"/>
                  </a:srgbClr>
                </a:solidFill>
                <a:latin typeface="DengXian"/>
                <a:ea typeface="DengXian"/>
                <a:cs typeface="DengXian"/>
              </a:rPr>
              <a:t>模组</a:t>
            </a:r>
            <a:endParaRPr lang="DengXian" altLang="DengXian" sz="1700" dirty="0"/>
          </a:p>
        </p:txBody>
      </p:sp>
      <p:pic>
        <p:nvPicPr>
          <p:cNvPr id="717" name="picture 717"/>
          <p:cNvPicPr>
            <a:picLocks noChangeAspect="1"/>
          </p:cNvPicPr>
          <p:nvPr/>
        </p:nvPicPr>
        <p:blipFill>
          <a:blip r:embed="rId2"/>
          <a:stretch>
            <a:fillRect/>
          </a:stretch>
        </p:blipFill>
        <p:spPr>
          <a:xfrm rot="21600000">
            <a:off x="11027664" y="158495"/>
            <a:ext cx="1042416" cy="944880"/>
          </a:xfrm>
          <a:prstGeom prst="rect">
            <a:avLst/>
          </a:prstGeom>
        </p:spPr>
      </p:pic>
      <p:pic>
        <p:nvPicPr>
          <p:cNvPr id="718" name="picture 718"/>
          <p:cNvPicPr>
            <a:picLocks noChangeAspect="1"/>
          </p:cNvPicPr>
          <p:nvPr/>
        </p:nvPicPr>
        <p:blipFill>
          <a:blip r:embed="rId3"/>
          <a:stretch>
            <a:fillRect/>
          </a:stretch>
        </p:blipFill>
        <p:spPr>
          <a:xfrm rot="21600000">
            <a:off x="530352" y="408431"/>
            <a:ext cx="774191" cy="690372"/>
          </a:xfrm>
          <a:prstGeom prst="rect">
            <a:avLst/>
          </a:prstGeom>
        </p:spPr>
      </p:pic>
      <p:pic>
        <p:nvPicPr>
          <p:cNvPr id="719" name="picture 719"/>
          <p:cNvPicPr>
            <a:picLocks noChangeAspect="1"/>
          </p:cNvPicPr>
          <p:nvPr/>
        </p:nvPicPr>
        <p:blipFill>
          <a:blip r:embed="rId4"/>
          <a:stretch>
            <a:fillRect/>
          </a:stretch>
        </p:blipFill>
        <p:spPr>
          <a:xfrm rot="21600000">
            <a:off x="1714500" y="909827"/>
            <a:ext cx="7866888" cy="5466588"/>
          </a:xfrm>
          <a:prstGeom prst="rect">
            <a:avLst/>
          </a:prstGeom>
        </p:spPr>
      </p:pic>
      <p:sp>
        <p:nvSpPr>
          <p:cNvPr id="720" name="textbox 720"/>
          <p:cNvSpPr/>
          <p:nvPr/>
        </p:nvSpPr>
        <p:spPr>
          <a:xfrm>
            <a:off x="-12700" y="5791758"/>
            <a:ext cx="1945639" cy="107950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8295"/>
              </a:lnSpc>
              <a:tabLst>
                <a:tab pos="1932304" algn="l"/>
              </a:tabLst>
            </a:pPr>
            <a:r>
              <a:rPr sz="1000" spc="0" dirty="0">
                <a:solidFill>
                  <a:srgbClr val="000000">
                    <a:alpha val="100000"/>
                  </a:srgbClr>
                </a:solidFill>
                <a:latin typeface="Arial"/>
                <a:ea typeface="Arial"/>
                <a:cs typeface="Arial"/>
              </a:rPr>
              <a:t>	</a:t>
            </a:r>
            <a:endParaRPr lang="Arial" altLang="Arial" sz="1000" dirty="0"/>
          </a:p>
        </p:txBody>
      </p:sp>
      <p:pic>
        <p:nvPicPr>
          <p:cNvPr id="721" name="picture 721"/>
          <p:cNvPicPr>
            <a:picLocks noChangeAspect="1"/>
          </p:cNvPicPr>
          <p:nvPr/>
        </p:nvPicPr>
        <p:blipFill>
          <a:blip r:embed="rId5"/>
          <a:stretch>
            <a:fillRect/>
          </a:stretch>
        </p:blipFill>
        <p:spPr>
          <a:xfrm rot="21600000">
            <a:off x="0" y="5804458"/>
            <a:ext cx="1919884" cy="1053541"/>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extbox 722"/>
          <p:cNvSpPr/>
          <p:nvPr/>
        </p:nvSpPr>
        <p:spPr>
          <a:xfrm>
            <a:off x="-12700" y="145795"/>
            <a:ext cx="12096115" cy="6725284"/>
          </a:xfrm>
          <a:prstGeom prst="rect">
            <a:avLst/>
          </a:prstGeom>
        </p:spPr>
        <p:txBody>
          <a:bodyPr vert="horz" wrap="square" lIns="0" tIns="0" rIns="0" bIns="0"/>
          <a:lstStyle/>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marL="1365478" algn="l" rtl="0" eaLnBrk="0">
              <a:lnSpc>
                <a:spcPts val="2055"/>
              </a:lnSpc>
              <a:spcBef>
                <a:spcPts val="2"/>
              </a:spcBef>
              <a:tabLst/>
            </a:pPr>
            <a:r>
              <a:rPr sz="1700" spc="100" dirty="0">
                <a:solidFill>
                  <a:srgbClr val="000000">
                    <a:alpha val="100000"/>
                  </a:srgbClr>
                </a:solidFill>
                <a:latin typeface="SimHei"/>
                <a:ea typeface="SimHei"/>
                <a:cs typeface="SimHei"/>
              </a:rPr>
              <a:t>模糊综合评价</a:t>
            </a:r>
            <a:r>
              <a:rPr sz="1700" spc="40" dirty="0">
                <a:solidFill>
                  <a:srgbClr val="000000">
                    <a:alpha val="100000"/>
                  </a:srgbClr>
                </a:solidFill>
                <a:latin typeface="SimHei"/>
                <a:ea typeface="SimHei"/>
                <a:cs typeface="SimHei"/>
              </a:rPr>
              <a:t>法</a:t>
            </a:r>
            <a:r>
              <a:rPr sz="1700" spc="0" dirty="0">
                <a:solidFill>
                  <a:srgbClr val="000000">
                    <a:alpha val="100000"/>
                  </a:srgbClr>
                </a:solidFill>
                <a:latin typeface="SimHei"/>
                <a:ea typeface="SimHei"/>
                <a:cs typeface="SimHei"/>
              </a:rPr>
              <a:t>                                                                          </a:t>
            </a:r>
            <a:endParaRPr lang="SimHei" altLang="SimHei" sz="17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2000"/>
              </a:lnSpc>
              <a:tabLst/>
            </a:pPr>
            <a:endParaRPr lang="Arial" altLang="Arial" sz="1000" dirty="0"/>
          </a:p>
          <a:p>
            <a:pPr algn="l" rtl="0" eaLnBrk="0">
              <a:lnSpc>
                <a:spcPct val="103000"/>
              </a:lnSpc>
              <a:tabLst/>
            </a:pPr>
            <a:endParaRPr lang="Arial" altLang="Arial" sz="1000" dirty="0"/>
          </a:p>
          <a:p>
            <a:pPr algn="l" rtl="0" eaLnBrk="0">
              <a:lnSpc>
                <a:spcPct val="103000"/>
              </a:lnSpc>
              <a:tabLst/>
            </a:pPr>
            <a:endParaRPr lang="Arial" altLang="Arial" sz="1000" dirty="0"/>
          </a:p>
          <a:p>
            <a:pPr algn="l" rtl="0" eaLnBrk="0">
              <a:lnSpc>
                <a:spcPct val="108000"/>
              </a:lnSpc>
              <a:tabLst/>
            </a:pPr>
            <a:endParaRPr lang="Arial" altLang="Arial" sz="400" dirty="0"/>
          </a:p>
          <a:p>
            <a:pPr algn="r" rtl="0" eaLnBrk="0">
              <a:lnSpc>
                <a:spcPts val="2412"/>
              </a:lnSpc>
              <a:spcBef>
                <a:spcPts val="2"/>
              </a:spcBef>
              <a:tabLst/>
            </a:pPr>
            <a:r>
              <a:rPr sz="1700" spc="10" dirty="0">
                <a:solidFill>
                  <a:srgbClr val="FF0000">
                    <a:alpha val="100000"/>
                  </a:srgbClr>
                </a:solidFill>
                <a:latin typeface="DengXian"/>
                <a:ea typeface="DengXian"/>
                <a:cs typeface="DengXian"/>
              </a:rPr>
              <a:t>注：</a:t>
            </a:r>
            <a:r>
              <a:rPr sz="1700" spc="10" dirty="0">
                <a:solidFill>
                  <a:srgbClr val="FF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摘自《数学建模算法与应用》——</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司守奎</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孙玺菁</a:t>
            </a:r>
            <a:r>
              <a:rPr sz="1700" spc="10" dirty="0">
                <a:solidFill>
                  <a:srgbClr val="000000">
                    <a:alpha val="100000"/>
                  </a:srgbClr>
                </a:solidFill>
                <a:latin typeface="DengXian"/>
                <a:ea typeface="DengXian"/>
                <a:cs typeface="DengXian"/>
              </a:rPr>
              <a:t>              </a:t>
            </a:r>
            <a:r>
              <a:rPr sz="1700" spc="10" dirty="0">
                <a:solidFill>
                  <a:srgbClr val="000000">
                    <a:alpha val="100000"/>
                  </a:srgbClr>
                </a:solidFill>
                <a:latin typeface="DengXian"/>
                <a:ea typeface="DengXian"/>
                <a:cs typeface="DengXian"/>
              </a:rPr>
              <a:t>大连理工大学开发区校区数</a:t>
            </a:r>
            <a:r>
              <a:rPr sz="1700" spc="0" dirty="0">
                <a:solidFill>
                  <a:srgbClr val="000000">
                    <a:alpha val="100000"/>
                  </a:srgbClr>
                </a:solidFill>
                <a:latin typeface="DengXian"/>
                <a:ea typeface="DengXian"/>
                <a:cs typeface="DengXian"/>
              </a:rPr>
              <a:t>模组</a:t>
            </a:r>
            <a:endParaRPr lang="DengXian" altLang="DengXian" sz="1700" dirty="0"/>
          </a:p>
        </p:txBody>
      </p:sp>
      <p:pic>
        <p:nvPicPr>
          <p:cNvPr id="723" name="picture 723"/>
          <p:cNvPicPr>
            <a:picLocks noChangeAspect="1"/>
          </p:cNvPicPr>
          <p:nvPr/>
        </p:nvPicPr>
        <p:blipFill>
          <a:blip r:embed="rId2"/>
          <a:stretch>
            <a:fillRect/>
          </a:stretch>
        </p:blipFill>
        <p:spPr>
          <a:xfrm rot="21600000">
            <a:off x="11027664" y="158495"/>
            <a:ext cx="1042416" cy="944880"/>
          </a:xfrm>
          <a:prstGeom prst="rect">
            <a:avLst/>
          </a:prstGeom>
        </p:spPr>
      </p:pic>
      <p:pic>
        <p:nvPicPr>
          <p:cNvPr id="724" name="picture 724"/>
          <p:cNvPicPr>
            <a:picLocks noChangeAspect="1"/>
          </p:cNvPicPr>
          <p:nvPr/>
        </p:nvPicPr>
        <p:blipFill>
          <a:blip r:embed="rId3"/>
          <a:stretch>
            <a:fillRect/>
          </a:stretch>
        </p:blipFill>
        <p:spPr>
          <a:xfrm rot="21600000">
            <a:off x="530352" y="408431"/>
            <a:ext cx="774191" cy="690372"/>
          </a:xfrm>
          <a:prstGeom prst="rect">
            <a:avLst/>
          </a:prstGeom>
        </p:spPr>
      </p:pic>
      <p:pic>
        <p:nvPicPr>
          <p:cNvPr id="725" name="picture 725"/>
          <p:cNvPicPr>
            <a:picLocks noChangeAspect="1"/>
          </p:cNvPicPr>
          <p:nvPr/>
        </p:nvPicPr>
        <p:blipFill>
          <a:blip r:embed="rId4"/>
          <a:stretch>
            <a:fillRect/>
          </a:stretch>
        </p:blipFill>
        <p:spPr>
          <a:xfrm rot="21600000">
            <a:off x="1905000" y="937260"/>
            <a:ext cx="7513319" cy="5212079"/>
          </a:xfrm>
          <a:prstGeom prst="rect">
            <a:avLst/>
          </a:prstGeom>
        </p:spPr>
      </p:pic>
      <p:sp>
        <p:nvSpPr>
          <p:cNvPr id="726" name="textbox 726"/>
          <p:cNvSpPr/>
          <p:nvPr/>
        </p:nvSpPr>
        <p:spPr>
          <a:xfrm>
            <a:off x="-12700" y="5791758"/>
            <a:ext cx="1945639" cy="107950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8295"/>
              </a:lnSpc>
              <a:tabLst>
                <a:tab pos="1932304" algn="l"/>
              </a:tabLst>
            </a:pPr>
            <a:r>
              <a:rPr sz="1000" spc="0" dirty="0">
                <a:solidFill>
                  <a:srgbClr val="000000">
                    <a:alpha val="100000"/>
                  </a:srgbClr>
                </a:solidFill>
                <a:latin typeface="Arial"/>
                <a:ea typeface="Arial"/>
                <a:cs typeface="Arial"/>
              </a:rPr>
              <a:t>	</a:t>
            </a:r>
            <a:endParaRPr lang="Arial" altLang="Arial" sz="1000" dirty="0"/>
          </a:p>
        </p:txBody>
      </p:sp>
      <p:pic>
        <p:nvPicPr>
          <p:cNvPr id="727" name="picture 727"/>
          <p:cNvPicPr>
            <a:picLocks noChangeAspect="1"/>
          </p:cNvPicPr>
          <p:nvPr/>
        </p:nvPicPr>
        <p:blipFill>
          <a:blip r:embed="rId5"/>
          <a:stretch>
            <a:fillRect/>
          </a:stretch>
        </p:blipFill>
        <p:spPr>
          <a:xfrm rot="21600000">
            <a:off x="0" y="5804458"/>
            <a:ext cx="1919884" cy="1053541"/>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textbox 728"/>
          <p:cNvSpPr/>
          <p:nvPr/>
        </p:nvSpPr>
        <p:spPr>
          <a:xfrm>
            <a:off x="-12700" y="145795"/>
            <a:ext cx="8700134" cy="6754494"/>
          </a:xfrm>
          <a:prstGeom prst="rect">
            <a:avLst/>
          </a:prstGeom>
        </p:spPr>
        <p:txBody>
          <a:bodyPr vert="horz" wrap="square" lIns="0" tIns="0" rIns="0" bIns="0"/>
          <a:lstStyle/>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marL="1365478" algn="l" rtl="0" eaLnBrk="0">
              <a:lnSpc>
                <a:spcPts val="2055"/>
              </a:lnSpc>
              <a:spcBef>
                <a:spcPts val="2"/>
              </a:spcBef>
              <a:tabLst/>
            </a:pPr>
            <a:r>
              <a:rPr sz="1700" spc="100" dirty="0">
                <a:solidFill>
                  <a:srgbClr val="000000">
                    <a:alpha val="100000"/>
                  </a:srgbClr>
                </a:solidFill>
                <a:latin typeface="SimHei"/>
                <a:ea typeface="SimHei"/>
                <a:cs typeface="SimHei"/>
              </a:rPr>
              <a:t>模糊综合评价</a:t>
            </a:r>
            <a:r>
              <a:rPr sz="1700" spc="40" dirty="0">
                <a:solidFill>
                  <a:srgbClr val="000000">
                    <a:alpha val="100000"/>
                  </a:srgbClr>
                </a:solidFill>
                <a:latin typeface="SimHei"/>
                <a:ea typeface="SimHei"/>
                <a:cs typeface="SimHei"/>
              </a:rPr>
              <a:t>法</a:t>
            </a:r>
            <a:r>
              <a:rPr sz="1700" spc="0" dirty="0">
                <a:solidFill>
                  <a:srgbClr val="000000">
                    <a:alpha val="100000"/>
                  </a:srgbClr>
                </a:solidFill>
                <a:latin typeface="SimHei"/>
                <a:ea typeface="SimHei"/>
                <a:cs typeface="SimHei"/>
              </a:rPr>
              <a:t> </a:t>
            </a:r>
            <a:endParaRPr lang="SimHei" altLang="SimHei" sz="1700" dirty="0"/>
          </a:p>
        </p:txBody>
      </p:sp>
      <p:pic>
        <p:nvPicPr>
          <p:cNvPr id="729" name="picture 729"/>
          <p:cNvPicPr>
            <a:picLocks noChangeAspect="1"/>
          </p:cNvPicPr>
          <p:nvPr/>
        </p:nvPicPr>
        <p:blipFill>
          <a:blip r:embed="rId2"/>
          <a:stretch>
            <a:fillRect/>
          </a:stretch>
        </p:blipFill>
        <p:spPr>
          <a:xfrm rot="21600000">
            <a:off x="3144011" y="158495"/>
            <a:ext cx="5530595" cy="6131052"/>
          </a:xfrm>
          <a:prstGeom prst="rect">
            <a:avLst/>
          </a:prstGeom>
        </p:spPr>
      </p:pic>
      <p:pic>
        <p:nvPicPr>
          <p:cNvPr id="730" name="picture 730"/>
          <p:cNvPicPr>
            <a:picLocks noChangeAspect="1"/>
          </p:cNvPicPr>
          <p:nvPr/>
        </p:nvPicPr>
        <p:blipFill>
          <a:blip r:embed="rId3"/>
          <a:stretch>
            <a:fillRect/>
          </a:stretch>
        </p:blipFill>
        <p:spPr>
          <a:xfrm rot="21600000">
            <a:off x="530352" y="408431"/>
            <a:ext cx="774191" cy="690372"/>
          </a:xfrm>
          <a:prstGeom prst="rect">
            <a:avLst/>
          </a:prstGeom>
        </p:spPr>
      </p:pic>
      <p:sp>
        <p:nvSpPr>
          <p:cNvPr id="731" name="textbox 731"/>
          <p:cNvSpPr/>
          <p:nvPr/>
        </p:nvSpPr>
        <p:spPr>
          <a:xfrm>
            <a:off x="-12700" y="5791758"/>
            <a:ext cx="7997825" cy="1079500"/>
          </a:xfrm>
          <a:prstGeom prst="rect">
            <a:avLst/>
          </a:prstGeom>
        </p:spPr>
        <p:txBody>
          <a:bodyPr vert="horz" wrap="square" lIns="0" tIns="0" rIns="0" bIns="0"/>
          <a:lstStyle/>
          <a:p>
            <a:pPr algn="l" rtl="0" eaLnBrk="0">
              <a:lnSpc>
                <a:spcPct val="100000"/>
              </a:lnSpc>
              <a:tabLst/>
            </a:pPr>
            <a:endParaRPr lang="Arial" altLang="Arial" sz="1000" dirty="0"/>
          </a:p>
          <a:p>
            <a:pPr algn="l" rtl="0" eaLnBrk="0">
              <a:lnSpc>
                <a:spcPct val="100000"/>
              </a:lnSpc>
              <a:tabLst/>
            </a:pPr>
            <a:endParaRPr lang="Arial" altLang="Arial" sz="1000" dirty="0"/>
          </a:p>
          <a:p>
            <a:pPr algn="l" rtl="0" eaLnBrk="0">
              <a:lnSpc>
                <a:spcPct val="100000"/>
              </a:lnSpc>
              <a:tabLst/>
            </a:pPr>
            <a:endParaRPr lang="Arial" altLang="Arial" sz="1000" dirty="0"/>
          </a:p>
          <a:p>
            <a:pPr algn="l" rtl="0" eaLnBrk="0">
              <a:lnSpc>
                <a:spcPct val="101000"/>
              </a:lnSpc>
              <a:tabLst/>
            </a:pPr>
            <a:endParaRPr lang="Arial" altLang="Arial" sz="1000" dirty="0"/>
          </a:p>
          <a:p>
            <a:pPr algn="l" rtl="0" eaLnBrk="0">
              <a:lnSpc>
                <a:spcPct val="8386"/>
              </a:lnSpc>
              <a:tabLst/>
            </a:pPr>
            <a:endParaRPr lang="Arial" altLang="Arial" sz="100" dirty="0"/>
          </a:p>
          <a:p>
            <a:pPr marL="1932584" algn="l" rtl="0" eaLnBrk="0">
              <a:lnSpc>
                <a:spcPts val="2170"/>
              </a:lnSpc>
              <a:tabLst>
                <a:tab pos="2507614" algn="l"/>
              </a:tabLst>
            </a:pPr>
            <a:r>
              <a:rPr sz="1700" spc="0" dirty="0">
                <a:solidFill>
                  <a:srgbClr val="FF0000">
                    <a:alpha val="100000"/>
                  </a:srgbClr>
                </a:solidFill>
                <a:latin typeface="DengXian"/>
                <a:ea typeface="DengXian"/>
                <a:cs typeface="DengXian"/>
              </a:rPr>
              <a:t>	</a:t>
            </a:r>
            <a:r>
              <a:rPr sz="1700" spc="-40" dirty="0">
                <a:solidFill>
                  <a:srgbClr val="FF0000">
                    <a:alpha val="100000"/>
                  </a:srgbClr>
                </a:solidFill>
                <a:latin typeface="DengXian"/>
                <a:ea typeface="DengXian"/>
                <a:cs typeface="DengXian"/>
              </a:rPr>
              <a:t>注：</a:t>
            </a:r>
            <a:r>
              <a:rPr sz="1700" spc="-40" dirty="0">
                <a:solidFill>
                  <a:srgbClr val="FF0000">
                    <a:alpha val="100000"/>
                  </a:srgbClr>
                </a:solidFill>
                <a:latin typeface="DengXian"/>
                <a:ea typeface="DengXian"/>
                <a:cs typeface="DengXian"/>
              </a:rPr>
              <a:t>   </a:t>
            </a:r>
            <a:r>
              <a:rPr sz="1700" spc="-40" dirty="0">
                <a:solidFill>
                  <a:srgbClr val="000000">
                    <a:alpha val="100000"/>
                  </a:srgbClr>
                </a:solidFill>
                <a:latin typeface="DengXian"/>
                <a:ea typeface="DengXian"/>
                <a:cs typeface="DengXian"/>
              </a:rPr>
              <a:t>摘自《数学建模算法与应用》——</a:t>
            </a:r>
            <a:r>
              <a:rPr sz="1700" spc="-40" dirty="0">
                <a:solidFill>
                  <a:srgbClr val="000000">
                    <a:alpha val="100000"/>
                  </a:srgbClr>
                </a:solidFill>
                <a:latin typeface="DengXian"/>
                <a:ea typeface="DengXian"/>
                <a:cs typeface="DengXian"/>
              </a:rPr>
              <a:t> </a:t>
            </a:r>
            <a:r>
              <a:rPr sz="1700" spc="-40" dirty="0">
                <a:solidFill>
                  <a:srgbClr val="000000">
                    <a:alpha val="100000"/>
                  </a:srgbClr>
                </a:solidFill>
                <a:latin typeface="DengXian"/>
                <a:ea typeface="DengXian"/>
                <a:cs typeface="DengXian"/>
              </a:rPr>
              <a:t>司守</a:t>
            </a:r>
            <a:r>
              <a:rPr sz="1700" spc="-20" dirty="0">
                <a:solidFill>
                  <a:srgbClr val="000000">
                    <a:alpha val="100000"/>
                  </a:srgbClr>
                </a:solidFill>
                <a:latin typeface="DengXian"/>
                <a:ea typeface="DengXian"/>
                <a:cs typeface="DengXian"/>
              </a:rPr>
              <a:t>奎</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a:t>
            </a:r>
            <a:r>
              <a:rPr sz="1700" spc="0" dirty="0">
                <a:solidFill>
                  <a:srgbClr val="000000">
                    <a:alpha val="100000"/>
                  </a:srgbClr>
                </a:solidFill>
                <a:latin typeface="DengXian"/>
                <a:ea typeface="DengXian"/>
                <a:cs typeface="DengXian"/>
              </a:rPr>
              <a:t>  </a:t>
            </a:r>
            <a:r>
              <a:rPr sz="1700" spc="0" dirty="0">
                <a:solidFill>
                  <a:srgbClr val="000000">
                    <a:alpha val="100000"/>
                  </a:srgbClr>
                </a:solidFill>
                <a:latin typeface="DengXian"/>
                <a:ea typeface="DengXian"/>
                <a:cs typeface="DengXian"/>
              </a:rPr>
              <a:t>孙玺菁</a:t>
            </a:r>
            <a:endParaRPr lang="DengXian" altLang="DengXian" sz="1700" dirty="0"/>
          </a:p>
        </p:txBody>
      </p:sp>
      <p:pic>
        <p:nvPicPr>
          <p:cNvPr id="732" name="picture 732"/>
          <p:cNvPicPr>
            <a:picLocks noChangeAspect="1"/>
          </p:cNvPicPr>
          <p:nvPr/>
        </p:nvPicPr>
        <p:blipFill>
          <a:blip r:embed="rId4"/>
          <a:stretch>
            <a:fillRect/>
          </a:stretch>
        </p:blipFill>
        <p:spPr>
          <a:xfrm rot="21600000">
            <a:off x="0" y="5804458"/>
            <a:ext cx="1919884" cy="1053541"/>
          </a:xfrm>
          <a:prstGeom prst="rect">
            <a:avLst/>
          </a:prstGeom>
        </p:spPr>
      </p:pic>
      <p:pic>
        <p:nvPicPr>
          <p:cNvPr id="733" name="picture 733"/>
          <p:cNvPicPr>
            <a:picLocks noChangeAspect="1"/>
          </p:cNvPicPr>
          <p:nvPr/>
        </p:nvPicPr>
        <p:blipFill>
          <a:blip r:embed="rId5"/>
          <a:stretch>
            <a:fillRect/>
          </a:stretch>
        </p:blipFill>
        <p:spPr>
          <a:xfrm rot="21600000">
            <a:off x="11027664" y="158495"/>
            <a:ext cx="1042416" cy="944880"/>
          </a:xfrm>
          <a:prstGeom prst="rect">
            <a:avLst/>
          </a:prstGeom>
        </p:spPr>
      </p:pic>
      <p:sp>
        <p:nvSpPr>
          <p:cNvPr id="734" name="textbox 734"/>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textbox 735"/>
          <p:cNvSpPr/>
          <p:nvPr/>
        </p:nvSpPr>
        <p:spPr>
          <a:xfrm>
            <a:off x="1119098" y="2495689"/>
            <a:ext cx="5902959" cy="589915"/>
          </a:xfrm>
          <a:prstGeom prst="rect">
            <a:avLst/>
          </a:prstGeom>
        </p:spPr>
        <p:txBody>
          <a:bodyPr vert="horz" wrap="square" lIns="0" tIns="0" rIns="0" bIns="0"/>
          <a:lstStyle/>
          <a:p>
            <a:pPr algn="l" rtl="0" eaLnBrk="0">
              <a:lnSpc>
                <a:spcPct val="100000"/>
              </a:lnSpc>
              <a:tabLst/>
            </a:pPr>
            <a:endParaRPr lang="Arial" altLang="Arial" sz="100" dirty="0"/>
          </a:p>
          <a:p>
            <a:pPr marL="12700" algn="l" rtl="0" eaLnBrk="0">
              <a:lnSpc>
                <a:spcPct val="106000"/>
              </a:lnSpc>
              <a:tabLst/>
            </a:pPr>
            <a:r>
              <a:rPr sz="1700" spc="0" dirty="0" u="sng">
                <a:solidFill>
                  <a:srgbClr val="0563C1">
                    <a:alpha val="100000"/>
                  </a:srgbClr>
                </a:solidFill>
                <a:hlinkClick xmlns:r="http://schemas.openxmlformats.org/officeDocument/2006/relationships" r:id="rId2"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DengXian"/>
                <a:ea typeface="DengXian"/>
                <a:cs typeface="DengXian"/>
              </a:rPr>
              <a:t>https</a:t>
            </a:r>
            <a:r>
              <a:rPr sz="1700" spc="100" dirty="0" u="sng">
                <a:solidFill>
                  <a:srgbClr val="0563C1">
                    <a:alpha val="100000"/>
                  </a:srgbClr>
                </a:solidFill>
                <a:latin typeface="DengXian"/>
                <a:ea typeface="DengXian"/>
                <a:cs typeface="DengXian"/>
              </a:rPr>
              <a:t>://</a:t>
            </a:r>
            <a:r>
              <a:rPr sz="1700" spc="0" dirty="0" u="sng">
                <a:solidFill>
                  <a:srgbClr val="0563C1">
                    <a:alpha val="100000"/>
                  </a:srgbClr>
                </a:solidFill>
                <a:latin typeface="DengXian"/>
                <a:ea typeface="DengXian"/>
                <a:cs typeface="DengXian"/>
              </a:rPr>
              <a:t>blog</a:t>
            </a:r>
            <a:r>
              <a:rPr sz="1700" spc="100" dirty="0" u="sng">
                <a:solidFill>
                  <a:srgbClr val="0563C1">
                    <a:alpha val="100000"/>
                  </a:srgbClr>
                </a:solidFill>
                <a:latin typeface="DengXian"/>
                <a:ea typeface="DengXian"/>
                <a:cs typeface="DengXian"/>
              </a:rPr>
              <a:t>.</a:t>
            </a:r>
            <a:r>
              <a:rPr sz="1700" spc="0" dirty="0" u="sng">
                <a:solidFill>
                  <a:srgbClr val="0563C1">
                    <a:alpha val="100000"/>
                  </a:srgbClr>
                </a:solidFill>
                <a:latin typeface="DengXian"/>
                <a:ea typeface="DengXian"/>
                <a:cs typeface="DengXian"/>
              </a:rPr>
              <a:t>csdn</a:t>
            </a:r>
            <a:r>
              <a:rPr sz="1700" spc="100" dirty="0" u="sng">
                <a:solidFill>
                  <a:srgbClr val="0563C1">
                    <a:alpha val="100000"/>
                  </a:srgbClr>
                </a:solidFill>
                <a:latin typeface="DengXian"/>
                <a:ea typeface="DengXian"/>
                <a:cs typeface="DengXian"/>
              </a:rPr>
              <a:t>.</a:t>
            </a:r>
            <a:r>
              <a:rPr sz="1700" spc="0" dirty="0" u="sng">
                <a:solidFill>
                  <a:srgbClr val="0563C1">
                    <a:alpha val="100000"/>
                  </a:srgbClr>
                </a:solidFill>
                <a:latin typeface="DengXian"/>
                <a:ea typeface="DengXian"/>
                <a:cs typeface="DengXian"/>
              </a:rPr>
              <a:t>net</a:t>
            </a:r>
            <a:r>
              <a:rPr sz="1700" spc="100" dirty="0" u="sng">
                <a:solidFill>
                  <a:srgbClr val="0563C1">
                    <a:alpha val="100000"/>
                  </a:srgbClr>
                </a:solidFill>
                <a:latin typeface="DengXian"/>
                <a:ea typeface="DengXian"/>
                <a:cs typeface="DengXian"/>
              </a:rPr>
              <a:t>/</a:t>
            </a:r>
            <a:r>
              <a:rPr sz="1700" spc="0" dirty="0" u="sng">
                <a:solidFill>
                  <a:srgbClr val="0563C1">
                    <a:alpha val="100000"/>
                  </a:srgbClr>
                </a:solidFill>
                <a:latin typeface="DengXian"/>
                <a:ea typeface="DengXian"/>
                <a:cs typeface="DengXian"/>
              </a:rPr>
              <a:t>qq</a:t>
            </a:r>
            <a:r>
              <a:rPr sz="1700" spc="100" dirty="0" u="sng">
                <a:solidFill>
                  <a:srgbClr val="0563C1">
                    <a:alpha val="100000"/>
                  </a:srgbClr>
                </a:solidFill>
                <a:latin typeface="DengXian"/>
                <a:ea typeface="DengXian"/>
                <a:cs typeface="DengXian"/>
              </a:rPr>
              <a:t>_45400755/</a:t>
            </a:r>
            <a:r>
              <a:rPr sz="1700" spc="0" dirty="0" u="sng">
                <a:solidFill>
                  <a:srgbClr val="0563C1">
                    <a:alpha val="100000"/>
                  </a:srgbClr>
                </a:solidFill>
                <a:latin typeface="DengXian"/>
                <a:ea typeface="DengXian"/>
                <a:cs typeface="DengXian"/>
              </a:rPr>
              <a:t>article</a:t>
            </a:r>
            <a:r>
              <a:rPr sz="1700" spc="100" dirty="0" u="sng">
                <a:solidFill>
                  <a:srgbClr val="0563C1">
                    <a:alpha val="100000"/>
                  </a:srgbClr>
                </a:solidFill>
                <a:latin typeface="DengXian"/>
                <a:ea typeface="DengXian"/>
                <a:cs typeface="DengXian"/>
              </a:rPr>
              <a:t>/</a:t>
            </a:r>
            <a:r>
              <a:rPr sz="1700" spc="0" dirty="0" u="sng">
                <a:solidFill>
                  <a:srgbClr val="0563C1">
                    <a:alpha val="100000"/>
                  </a:srgbClr>
                </a:solidFill>
                <a:latin typeface="DengXian"/>
                <a:ea typeface="DengXian"/>
                <a:cs typeface="DengXian"/>
              </a:rPr>
              <a:t>details</a:t>
            </a:r>
            <a:r>
              <a:rPr sz="1700" spc="100" dirty="0" u="sng">
                <a:solidFill>
                  <a:srgbClr val="0563C1">
                    <a:alpha val="100000"/>
                  </a:srgbClr>
                </a:solidFill>
                <a:latin typeface="DengXian"/>
                <a:ea typeface="DengXian"/>
                <a:cs typeface="DengXian"/>
              </a:rPr>
              <a:t>/9578301</a:t>
            </a:r>
            <a:r>
              <a:rPr sz="1700" spc="40" dirty="0" u="sng">
                <a:solidFill>
                  <a:srgbClr val="0563C1">
                    <a:alpha val="100000"/>
                  </a:srgbClr>
                </a:solidFill>
                <a:latin typeface="DengXian"/>
                <a:ea typeface="DengXian"/>
                <a:cs typeface="DengXian"/>
              </a:rPr>
              <a:t>2</a:t>
            </a:r>
            <a:r>
              <a:rPr sz="1700" spc="0" dirty="0">
                <a:solidFill>
                  <a:srgbClr val="0563C1">
                    <a:alpha val="100000"/>
                  </a:srgbClr>
                </a:solidFill>
                <a:latin typeface="DengXian"/>
                <a:ea typeface="DengXian"/>
                <a:cs typeface="DengXian"/>
              </a:rPr>
              <a:t> </a:t>
            </a:r>
            <a:r>
              <a:rPr sz="1700" spc="100" dirty="0" u="sng">
                <a:solidFill>
                  <a:srgbClr val="0563C1">
                    <a:alpha val="100000"/>
                  </a:srgbClr>
                </a:solidFill>
                <a:hlinkClick xmlns:r="http://schemas.openxmlformats.org/officeDocument/2006/relationships" r:id="rId3"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DengXian"/>
                <a:ea typeface="DengXian"/>
                <a:cs typeface="DengXian"/>
              </a:rPr>
              <a:t>模糊综合评价法讲解</a:t>
            </a:r>
            <a:r>
              <a:rPr sz="1700" spc="100" dirty="0" u="sng">
                <a:solidFill>
                  <a:srgbClr val="0563C1">
                    <a:alpha val="100000"/>
                  </a:srgbClr>
                </a:solidFill>
                <a:latin typeface="DengXian"/>
                <a:ea typeface="DengXian"/>
                <a:cs typeface="DengXian"/>
              </a:rPr>
              <a:t> </a:t>
            </a:r>
            <a:r>
              <a:rPr sz="1700" spc="100" dirty="0" u="sng">
                <a:solidFill>
                  <a:srgbClr val="0563C1">
                    <a:alpha val="100000"/>
                  </a:srgbClr>
                </a:solidFill>
                <a:latin typeface="DengXian"/>
                <a:ea typeface="DengXian"/>
                <a:cs typeface="DengXian"/>
              </a:rPr>
              <a:t>-</a:t>
            </a:r>
            <a:r>
              <a:rPr sz="1700" spc="100" dirty="0" u="sng">
                <a:solidFill>
                  <a:srgbClr val="0563C1">
                    <a:alpha val="100000"/>
                  </a:srgbClr>
                </a:solidFill>
                <a:latin typeface="DengXian"/>
                <a:ea typeface="DengXian"/>
                <a:cs typeface="DengXian"/>
              </a:rPr>
              <a:t> </a:t>
            </a:r>
            <a:r>
              <a:rPr sz="1700" spc="100" dirty="0" u="sng">
                <a:solidFill>
                  <a:srgbClr val="0563C1">
                    <a:alpha val="100000"/>
                  </a:srgbClr>
                </a:solidFill>
                <a:latin typeface="DengXian"/>
                <a:ea typeface="DengXian"/>
                <a:cs typeface="DengXian"/>
              </a:rPr>
              <a:t>百度文库</a:t>
            </a:r>
            <a:r>
              <a:rPr sz="1700" spc="100" dirty="0" u="sng">
                <a:solidFill>
                  <a:srgbClr val="0563C1">
                    <a:alpha val="100000"/>
                  </a:srgbClr>
                </a:solidFill>
                <a:latin typeface="DengXian"/>
                <a:ea typeface="DengXian"/>
                <a:cs typeface="DengXian"/>
              </a:rPr>
              <a:t> </a:t>
            </a:r>
            <a:r>
              <a:rPr sz="1700" spc="100" dirty="0" u="sng">
                <a:solidFill>
                  <a:srgbClr val="0563C1">
                    <a:alpha val="100000"/>
                  </a:srgbClr>
                </a:solidFill>
                <a:latin typeface="DengXian"/>
                <a:ea typeface="DengXian"/>
                <a:cs typeface="DengXian"/>
              </a:rPr>
              <a:t>(</a:t>
            </a:r>
            <a:r>
              <a:rPr sz="1700" spc="0" dirty="0" u="sng">
                <a:solidFill>
                  <a:srgbClr val="0563C1">
                    <a:alpha val="100000"/>
                  </a:srgbClr>
                </a:solidFill>
                <a:latin typeface="DengXian"/>
                <a:ea typeface="DengXian"/>
                <a:cs typeface="DengXian"/>
              </a:rPr>
              <a:t>baidu</a:t>
            </a:r>
            <a:r>
              <a:rPr sz="1700" spc="90" dirty="0" u="sng">
                <a:solidFill>
                  <a:srgbClr val="0563C1">
                    <a:alpha val="100000"/>
                  </a:srgbClr>
                </a:solidFill>
                <a:latin typeface="DengXian"/>
                <a:ea typeface="DengXian"/>
                <a:cs typeface="DengXian"/>
              </a:rPr>
              <a:t>.</a:t>
            </a:r>
            <a:r>
              <a:rPr sz="1700" spc="0" dirty="0" u="sng">
                <a:solidFill>
                  <a:srgbClr val="0563C1">
                    <a:alpha val="100000"/>
                  </a:srgbClr>
                </a:solidFill>
                <a:latin typeface="DengXian"/>
                <a:ea typeface="DengXian"/>
                <a:cs typeface="DengXian"/>
              </a:rPr>
              <a:t>com)</a:t>
            </a:r>
            <a:endParaRPr lang="DengXian" altLang="DengXian" sz="1700" dirty="0"/>
          </a:p>
        </p:txBody>
      </p:sp>
      <p:pic>
        <p:nvPicPr>
          <p:cNvPr id="736" name="picture 736"/>
          <p:cNvPicPr>
            <a:picLocks noChangeAspect="1"/>
          </p:cNvPicPr>
          <p:nvPr/>
        </p:nvPicPr>
        <p:blipFill>
          <a:blip r:embed="rId4"/>
          <a:stretch>
            <a:fillRect/>
          </a:stretch>
        </p:blipFill>
        <p:spPr>
          <a:xfrm rot="21600000">
            <a:off x="0" y="5804458"/>
            <a:ext cx="1919884" cy="1053541"/>
          </a:xfrm>
          <a:prstGeom prst="rect">
            <a:avLst/>
          </a:prstGeom>
        </p:spPr>
      </p:pic>
      <p:pic>
        <p:nvPicPr>
          <p:cNvPr id="737" name="picture 737"/>
          <p:cNvPicPr>
            <a:picLocks noChangeAspect="1"/>
          </p:cNvPicPr>
          <p:nvPr/>
        </p:nvPicPr>
        <p:blipFill>
          <a:blip r:embed="rId5"/>
          <a:stretch>
            <a:fillRect/>
          </a:stretch>
        </p:blipFill>
        <p:spPr>
          <a:xfrm rot="21600000">
            <a:off x="11027664" y="158495"/>
            <a:ext cx="1042416" cy="944880"/>
          </a:xfrm>
          <a:prstGeom prst="rect">
            <a:avLst/>
          </a:prstGeom>
        </p:spPr>
      </p:pic>
      <p:pic>
        <p:nvPicPr>
          <p:cNvPr id="738" name="picture 738"/>
          <p:cNvPicPr>
            <a:picLocks noChangeAspect="1"/>
          </p:cNvPicPr>
          <p:nvPr/>
        </p:nvPicPr>
        <p:blipFill>
          <a:blip r:embed="rId6"/>
          <a:stretch>
            <a:fillRect/>
          </a:stretch>
        </p:blipFill>
        <p:spPr>
          <a:xfrm rot="21600000">
            <a:off x="1112672" y="1757933"/>
            <a:ext cx="1779485" cy="452335"/>
          </a:xfrm>
          <a:prstGeom prst="rect">
            <a:avLst/>
          </a:prstGeom>
        </p:spPr>
      </p:pic>
      <p:sp>
        <p:nvSpPr>
          <p:cNvPr id="739" name="textbox 739"/>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740" name="picture 740"/>
          <p:cNvPicPr>
            <a:picLocks noChangeAspect="1"/>
          </p:cNvPicPr>
          <p:nvPr/>
        </p:nvPicPr>
        <p:blipFill>
          <a:blip r:embed="rId7"/>
          <a:stretch>
            <a:fillRect/>
          </a:stretch>
        </p:blipFill>
        <p:spPr>
          <a:xfrm rot="21600000">
            <a:off x="530352" y="408431"/>
            <a:ext cx="774191" cy="690372"/>
          </a:xfrm>
          <a:prstGeom prst="rect">
            <a:avLst/>
          </a:prstGeom>
        </p:spPr>
      </p:pic>
      <p:sp>
        <p:nvSpPr>
          <p:cNvPr id="741" name="textbox 741"/>
          <p:cNvSpPr/>
          <p:nvPr/>
        </p:nvSpPr>
        <p:spPr>
          <a:xfrm>
            <a:off x="1340078" y="621042"/>
            <a:ext cx="1618614"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100" dirty="0">
                <a:solidFill>
                  <a:srgbClr val="000000">
                    <a:alpha val="100000"/>
                  </a:srgbClr>
                </a:solidFill>
                <a:latin typeface="SimHei"/>
                <a:ea typeface="SimHei"/>
                <a:cs typeface="SimHei"/>
              </a:rPr>
              <a:t>模糊综合评价</a:t>
            </a:r>
            <a:r>
              <a:rPr sz="1700" spc="40" dirty="0">
                <a:solidFill>
                  <a:srgbClr val="000000">
                    <a:alpha val="100000"/>
                  </a:srgbClr>
                </a:solidFill>
                <a:latin typeface="SimHei"/>
                <a:ea typeface="SimHei"/>
                <a:cs typeface="SimHei"/>
              </a:rPr>
              <a:t>法</a:t>
            </a:r>
            <a:endParaRPr lang="SimHei" altLang="SimHei" sz="17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textbox 742"/>
          <p:cNvSpPr/>
          <p:nvPr/>
        </p:nvSpPr>
        <p:spPr>
          <a:xfrm>
            <a:off x="953401" y="1316266"/>
            <a:ext cx="10155555" cy="4183379"/>
          </a:xfrm>
          <a:prstGeom prst="rect">
            <a:avLst/>
          </a:prstGeom>
        </p:spPr>
        <p:txBody>
          <a:bodyPr vert="horz" wrap="square" lIns="0" tIns="0" rIns="0" bIns="0"/>
          <a:lstStyle/>
          <a:p>
            <a:pPr algn="l" rtl="0" eaLnBrk="0">
              <a:lnSpc>
                <a:spcPct val="83341"/>
              </a:lnSpc>
              <a:tabLst/>
            </a:pPr>
            <a:endParaRPr lang="Arial" altLang="Arial" sz="100" dirty="0"/>
          </a:p>
          <a:p>
            <a:pPr marL="30378" algn="l" rtl="0" eaLnBrk="0">
              <a:lnSpc>
                <a:spcPts val="3762"/>
              </a:lnSpc>
              <a:tabLst/>
            </a:pPr>
            <a:r>
              <a:rPr sz="2100" spc="340" dirty="0">
                <a:solidFill>
                  <a:srgbClr val="000000">
                    <a:alpha val="100000"/>
                  </a:srgbClr>
                </a:solidFill>
                <a:latin typeface="DengXian"/>
                <a:ea typeface="DengXian"/>
                <a:cs typeface="DengXian"/>
              </a:rPr>
              <a:t>数据包络分析方法</a:t>
            </a:r>
            <a:r>
              <a:rPr sz="2100" spc="340" dirty="0">
                <a:solidFill>
                  <a:srgbClr val="000000">
                    <a:alpha val="100000"/>
                  </a:srgbClr>
                </a:solidFill>
                <a:latin typeface="Segoe Print"/>
                <a:ea typeface="Segoe Print"/>
                <a:cs typeface="Segoe Print"/>
              </a:rPr>
              <a:t>(</a:t>
            </a:r>
            <a:r>
              <a:rPr sz="2100" spc="0" dirty="0">
                <a:solidFill>
                  <a:srgbClr val="000000">
                    <a:alpha val="100000"/>
                  </a:srgbClr>
                </a:solidFill>
                <a:latin typeface="Segoe Print"/>
                <a:ea typeface="Segoe Print"/>
                <a:cs typeface="Segoe Print"/>
              </a:rPr>
              <a:t>Data</a:t>
            </a:r>
            <a:r>
              <a:rPr sz="2100" spc="340" dirty="0">
                <a:solidFill>
                  <a:srgbClr val="000000">
                    <a:alpha val="100000"/>
                  </a:srgbClr>
                </a:solidFill>
                <a:latin typeface="Segoe Print"/>
                <a:ea typeface="Segoe Print"/>
                <a:cs typeface="Segoe Print"/>
              </a:rPr>
              <a:t> </a:t>
            </a:r>
            <a:r>
              <a:rPr sz="2100" spc="0" dirty="0">
                <a:solidFill>
                  <a:srgbClr val="000000">
                    <a:alpha val="100000"/>
                  </a:srgbClr>
                </a:solidFill>
                <a:latin typeface="Segoe Print"/>
                <a:ea typeface="Segoe Print"/>
                <a:cs typeface="Segoe Print"/>
              </a:rPr>
              <a:t>Envelopment</a:t>
            </a:r>
            <a:r>
              <a:rPr sz="2100" spc="340" dirty="0">
                <a:solidFill>
                  <a:srgbClr val="000000">
                    <a:alpha val="100000"/>
                  </a:srgbClr>
                </a:solidFill>
                <a:latin typeface="Segoe Print"/>
                <a:ea typeface="Segoe Print"/>
                <a:cs typeface="Segoe Print"/>
              </a:rPr>
              <a:t> </a:t>
            </a:r>
            <a:r>
              <a:rPr sz="2100" spc="0" dirty="0">
                <a:solidFill>
                  <a:srgbClr val="000000">
                    <a:alpha val="100000"/>
                  </a:srgbClr>
                </a:solidFill>
                <a:latin typeface="Segoe Print"/>
                <a:ea typeface="Segoe Print"/>
                <a:cs typeface="Segoe Print"/>
              </a:rPr>
              <a:t>Analysis</a:t>
            </a:r>
            <a:r>
              <a:rPr sz="2100" spc="340" dirty="0">
                <a:solidFill>
                  <a:srgbClr val="000000">
                    <a:alpha val="100000"/>
                  </a:srgbClr>
                </a:solidFill>
                <a:latin typeface="Segoe Print"/>
                <a:ea typeface="Segoe Print"/>
                <a:cs typeface="Segoe Print"/>
              </a:rPr>
              <a:t>,</a:t>
            </a:r>
            <a:r>
              <a:rPr sz="2100" spc="0" dirty="0">
                <a:solidFill>
                  <a:srgbClr val="000000">
                    <a:alpha val="100000"/>
                  </a:srgbClr>
                </a:solidFill>
                <a:latin typeface="Segoe Print"/>
                <a:ea typeface="Segoe Print"/>
                <a:cs typeface="Segoe Print"/>
              </a:rPr>
              <a:t>DEA</a:t>
            </a:r>
            <a:r>
              <a:rPr sz="2100" spc="340" dirty="0">
                <a:solidFill>
                  <a:srgbClr val="000000">
                    <a:alpha val="100000"/>
                  </a:srgbClr>
                </a:solidFill>
                <a:latin typeface="Segoe Print"/>
                <a:ea typeface="Segoe Print"/>
                <a:cs typeface="Segoe Print"/>
              </a:rPr>
              <a:t>)</a:t>
            </a:r>
            <a:r>
              <a:rPr sz="2100" spc="340" dirty="0">
                <a:solidFill>
                  <a:srgbClr val="000000">
                    <a:alpha val="100000"/>
                  </a:srgbClr>
                </a:solidFill>
                <a:latin typeface="DengXian"/>
                <a:ea typeface="DengXian"/>
                <a:cs typeface="DengXian"/>
              </a:rPr>
              <a:t>是运筹学</a:t>
            </a:r>
            <a:r>
              <a:rPr sz="2100" spc="340" dirty="0">
                <a:solidFill>
                  <a:srgbClr val="000000">
                    <a:alpha val="100000"/>
                  </a:srgbClr>
                </a:solidFill>
                <a:latin typeface="DengXian"/>
                <a:ea typeface="DengXian"/>
                <a:cs typeface="DengXian"/>
              </a:rPr>
              <a:t> </a:t>
            </a:r>
            <a:r>
              <a:rPr sz="2100" spc="340" dirty="0">
                <a:solidFill>
                  <a:srgbClr val="000000">
                    <a:alpha val="100000"/>
                  </a:srgbClr>
                </a:solidFill>
                <a:latin typeface="DengXian"/>
                <a:ea typeface="DengXian"/>
                <a:cs typeface="DengXian"/>
              </a:rPr>
              <a:t>、</a:t>
            </a:r>
            <a:r>
              <a:rPr sz="2100" spc="340" dirty="0">
                <a:solidFill>
                  <a:srgbClr val="000000">
                    <a:alpha val="100000"/>
                  </a:srgbClr>
                </a:solidFill>
                <a:latin typeface="DengXian"/>
                <a:ea typeface="DengXian"/>
                <a:cs typeface="DengXian"/>
              </a:rPr>
              <a:t>  </a:t>
            </a:r>
            <a:r>
              <a:rPr sz="2100" spc="340" dirty="0">
                <a:solidFill>
                  <a:srgbClr val="000000">
                    <a:alpha val="100000"/>
                  </a:srgbClr>
                </a:solidFill>
                <a:latin typeface="DengXian"/>
                <a:ea typeface="DengXian"/>
                <a:cs typeface="DengXian"/>
              </a:rPr>
              <a:t>管理</a:t>
            </a:r>
            <a:r>
              <a:rPr sz="2100" spc="290" dirty="0">
                <a:solidFill>
                  <a:srgbClr val="000000">
                    <a:alpha val="100000"/>
                  </a:srgbClr>
                </a:solidFill>
                <a:latin typeface="DengXian"/>
                <a:ea typeface="DengXian"/>
                <a:cs typeface="DengXian"/>
              </a:rPr>
              <a:t>科</a:t>
            </a:r>
            <a:endParaRPr lang="DengXian" altLang="DengXian" sz="2100" dirty="0"/>
          </a:p>
          <a:p>
            <a:pPr marL="33121" algn="l" rtl="0" eaLnBrk="0">
              <a:lnSpc>
                <a:spcPct val="102000"/>
              </a:lnSpc>
              <a:spcBef>
                <a:spcPts val="17"/>
              </a:spcBef>
              <a:tabLst/>
            </a:pPr>
            <a:r>
              <a:rPr sz="2000" spc="300" dirty="0">
                <a:solidFill>
                  <a:srgbClr val="000000">
                    <a:alpha val="100000"/>
                  </a:srgbClr>
                </a:solidFill>
                <a:latin typeface="DengXian"/>
                <a:ea typeface="DengXian"/>
                <a:cs typeface="DengXian"/>
              </a:rPr>
              <a:t>学与</a:t>
            </a:r>
            <a:r>
              <a:rPr sz="2000" spc="300" dirty="0" u="sng">
                <a:solidFill>
                  <a:srgbClr val="0563C1">
                    <a:alpha val="100000"/>
                  </a:srgbClr>
                </a:solidFill>
                <a:hlinkClick xmlns:r="http://schemas.openxmlformats.org/officeDocument/2006/relationships" r:id="rId2"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DengXian"/>
                <a:ea typeface="DengXian"/>
                <a:cs typeface="DengXian"/>
              </a:rPr>
              <a:t>数理经济学</a:t>
            </a:r>
            <a:r>
              <a:rPr sz="2000" spc="300" dirty="0">
                <a:solidFill>
                  <a:srgbClr val="000000">
                    <a:alpha val="100000"/>
                  </a:srgbClr>
                </a:solidFill>
                <a:latin typeface="DengXian"/>
                <a:ea typeface="DengXian"/>
                <a:cs typeface="DengXian"/>
              </a:rPr>
              <a:t>交叉研究的一个新领域</a:t>
            </a:r>
            <a:r>
              <a:rPr sz="2000" spc="300" dirty="0">
                <a:solidFill>
                  <a:srgbClr val="000000">
                    <a:alpha val="100000"/>
                  </a:srgbClr>
                </a:solidFill>
                <a:latin typeface="DengXian"/>
                <a:ea typeface="DengXian"/>
                <a:cs typeface="DengXian"/>
              </a:rPr>
              <a:t> </a:t>
            </a:r>
            <a:r>
              <a:rPr sz="2000" spc="300" dirty="0">
                <a:solidFill>
                  <a:srgbClr val="000000">
                    <a:alpha val="100000"/>
                  </a:srgbClr>
                </a:solidFill>
                <a:latin typeface="DengXian"/>
                <a:ea typeface="DengXian"/>
                <a:cs typeface="DengXian"/>
              </a:rPr>
              <a:t>。</a:t>
            </a:r>
            <a:r>
              <a:rPr sz="2000" spc="300" dirty="0">
                <a:solidFill>
                  <a:srgbClr val="000000">
                    <a:alpha val="100000"/>
                  </a:srgbClr>
                </a:solidFill>
                <a:latin typeface="DengXian"/>
                <a:ea typeface="DengXian"/>
                <a:cs typeface="DengXian"/>
              </a:rPr>
              <a:t>   </a:t>
            </a:r>
            <a:r>
              <a:rPr sz="2000" spc="300" dirty="0">
                <a:solidFill>
                  <a:srgbClr val="000000">
                    <a:alpha val="100000"/>
                  </a:srgbClr>
                </a:solidFill>
                <a:latin typeface="DengXian"/>
                <a:ea typeface="DengXian"/>
                <a:cs typeface="DengXian"/>
              </a:rPr>
              <a:t>它是根据多项投入指标和多项产</a:t>
            </a:r>
            <a:r>
              <a:rPr sz="2000" spc="50" dirty="0">
                <a:solidFill>
                  <a:srgbClr val="000000">
                    <a:alpha val="100000"/>
                  </a:srgbClr>
                </a:solidFill>
                <a:latin typeface="DengXian"/>
                <a:ea typeface="DengXian"/>
                <a:cs typeface="DengXian"/>
              </a:rPr>
              <a:t>出</a:t>
            </a:r>
            <a:endParaRPr lang="DengXian" altLang="DengXian" sz="2000" dirty="0"/>
          </a:p>
          <a:p>
            <a:pPr marL="24891" algn="l" rtl="0" eaLnBrk="0">
              <a:lnSpc>
                <a:spcPts val="2887"/>
              </a:lnSpc>
              <a:tabLst/>
            </a:pPr>
            <a:r>
              <a:rPr sz="2300" spc="-20" dirty="0">
                <a:solidFill>
                  <a:srgbClr val="000000">
                    <a:alpha val="100000"/>
                  </a:srgbClr>
                </a:solidFill>
                <a:latin typeface="DengXian"/>
                <a:ea typeface="DengXian"/>
                <a:cs typeface="DengXian"/>
              </a:rPr>
              <a:t>指标，</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利用线性规划的方法，</a:t>
            </a:r>
            <a:r>
              <a:rPr sz="2300" spc="-2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对具有可比性的同类</a:t>
            </a:r>
            <a:r>
              <a:rPr sz="2300" spc="-10" dirty="0">
                <a:solidFill>
                  <a:srgbClr val="000000">
                    <a:alpha val="100000"/>
                  </a:srgbClr>
                </a:solidFill>
                <a:latin typeface="DengXian"/>
                <a:ea typeface="DengXian"/>
                <a:cs typeface="DengXian"/>
              </a:rPr>
              <a:t>型</a:t>
            </a:r>
            <a:r>
              <a:rPr sz="2300" spc="0" dirty="0">
                <a:solidFill>
                  <a:srgbClr val="000000">
                    <a:alpha val="100000"/>
                  </a:srgbClr>
                </a:solidFill>
                <a:latin typeface="DengXian"/>
                <a:ea typeface="DengXian"/>
                <a:cs typeface="DengXian"/>
              </a:rPr>
              <a:t>单位进行相对有效性评</a:t>
            </a:r>
            <a:endParaRPr lang="DengXian" altLang="DengXian" sz="2300" dirty="0"/>
          </a:p>
          <a:p>
            <a:pPr marL="20929" algn="l" rtl="0" eaLnBrk="0">
              <a:lnSpc>
                <a:spcPts val="2887"/>
              </a:lnSpc>
              <a:spcBef>
                <a:spcPts val="236"/>
              </a:spcBef>
              <a:tabLst/>
            </a:pPr>
            <a:r>
              <a:rPr sz="2300" spc="40" dirty="0">
                <a:solidFill>
                  <a:srgbClr val="000000">
                    <a:alpha val="100000"/>
                  </a:srgbClr>
                </a:solidFill>
                <a:latin typeface="DengXian"/>
                <a:ea typeface="DengXian"/>
                <a:cs typeface="DengXian"/>
              </a:rPr>
              <a:t>价的一种数量分析方法</a:t>
            </a:r>
            <a:r>
              <a:rPr sz="2300" spc="40" dirty="0">
                <a:solidFill>
                  <a:srgbClr val="000000">
                    <a:alpha val="100000"/>
                  </a:srgbClr>
                </a:solidFill>
                <a:latin typeface="DengXian"/>
                <a:ea typeface="DengXian"/>
                <a:cs typeface="DengXian"/>
              </a:rPr>
              <a:t> </a:t>
            </a:r>
            <a:r>
              <a:rPr sz="2300" spc="40" dirty="0">
                <a:solidFill>
                  <a:srgbClr val="000000">
                    <a:alpha val="100000"/>
                  </a:srgbClr>
                </a:solidFill>
                <a:latin typeface="DengXian"/>
                <a:ea typeface="DengXian"/>
                <a:cs typeface="DengXian"/>
              </a:rPr>
              <a:t>。</a:t>
            </a:r>
            <a:r>
              <a:rPr sz="2300" spc="40" dirty="0">
                <a:solidFill>
                  <a:srgbClr val="000000">
                    <a:alpha val="100000"/>
                  </a:srgbClr>
                </a:solidFill>
                <a:latin typeface="DengXian"/>
                <a:ea typeface="DengXian"/>
                <a:cs typeface="DengXian"/>
              </a:rPr>
              <a:t>  </a:t>
            </a:r>
            <a:r>
              <a:rPr sz="2300" spc="0" dirty="0">
                <a:solidFill>
                  <a:srgbClr val="000000">
                    <a:alpha val="100000"/>
                  </a:srgbClr>
                </a:solidFill>
                <a:latin typeface="Segoe Print"/>
                <a:ea typeface="Segoe Print"/>
                <a:cs typeface="Segoe Print"/>
              </a:rPr>
              <a:t>DEA</a:t>
            </a:r>
            <a:r>
              <a:rPr sz="2300" spc="40" dirty="0">
                <a:solidFill>
                  <a:srgbClr val="000000">
                    <a:alpha val="100000"/>
                  </a:srgbClr>
                </a:solidFill>
                <a:latin typeface="DengXian"/>
                <a:ea typeface="DengXian"/>
                <a:cs typeface="DengXian"/>
              </a:rPr>
              <a:t>方法及其模型自</a:t>
            </a:r>
            <a:r>
              <a:rPr sz="2300" spc="40" dirty="0">
                <a:solidFill>
                  <a:srgbClr val="000000">
                    <a:alpha val="100000"/>
                  </a:srgbClr>
                </a:solidFill>
                <a:latin typeface="Segoe Print"/>
                <a:ea typeface="Segoe Print"/>
                <a:cs typeface="Segoe Print"/>
              </a:rPr>
              <a:t>1978</a:t>
            </a:r>
            <a:r>
              <a:rPr sz="2300" spc="40" dirty="0">
                <a:solidFill>
                  <a:srgbClr val="000000">
                    <a:alpha val="100000"/>
                  </a:srgbClr>
                </a:solidFill>
                <a:latin typeface="DengXian"/>
                <a:ea typeface="DengXian"/>
                <a:cs typeface="DengXian"/>
              </a:rPr>
              <a:t>年由美国著名运筹学</a:t>
            </a:r>
            <a:r>
              <a:rPr sz="2300" spc="10" dirty="0">
                <a:solidFill>
                  <a:srgbClr val="000000">
                    <a:alpha val="100000"/>
                  </a:srgbClr>
                </a:solidFill>
                <a:latin typeface="DengXian"/>
                <a:ea typeface="DengXian"/>
                <a:cs typeface="DengXian"/>
              </a:rPr>
              <a:t>家</a:t>
            </a:r>
            <a:endParaRPr lang="DengXian" altLang="DengXian" sz="2300" dirty="0"/>
          </a:p>
          <a:p>
            <a:pPr marL="12700" algn="l" rtl="0" eaLnBrk="0">
              <a:lnSpc>
                <a:spcPts val="2858"/>
              </a:lnSpc>
              <a:tabLst/>
            </a:pPr>
            <a:r>
              <a:rPr sz="2200" spc="0" dirty="0">
                <a:solidFill>
                  <a:srgbClr val="000000">
                    <a:alpha val="100000"/>
                  </a:srgbClr>
                </a:solidFill>
                <a:latin typeface="Segoe Print"/>
                <a:ea typeface="Segoe Print"/>
                <a:cs typeface="Segoe Print"/>
              </a:rPr>
              <a:t>A</a:t>
            </a:r>
            <a:r>
              <a:rPr sz="2200" spc="100" dirty="0">
                <a:solidFill>
                  <a:srgbClr val="000000">
                    <a:alpha val="100000"/>
                  </a:srgbClr>
                </a:solidFill>
                <a:latin typeface="Segoe Print"/>
                <a:ea typeface="Segoe Print"/>
                <a:cs typeface="Segoe Print"/>
              </a:rPr>
              <a:t>.</a:t>
            </a:r>
            <a:r>
              <a:rPr sz="2200" spc="0" dirty="0">
                <a:solidFill>
                  <a:srgbClr val="000000">
                    <a:alpha val="100000"/>
                  </a:srgbClr>
                </a:solidFill>
                <a:latin typeface="Segoe Print"/>
                <a:ea typeface="Segoe Print"/>
                <a:cs typeface="Segoe Print"/>
              </a:rPr>
              <a:t>Charnes</a:t>
            </a:r>
            <a:r>
              <a:rPr sz="2200" spc="100" dirty="0">
                <a:solidFill>
                  <a:srgbClr val="000000">
                    <a:alpha val="100000"/>
                  </a:srgbClr>
                </a:solidFill>
                <a:latin typeface="DengXian"/>
                <a:ea typeface="DengXian"/>
                <a:cs typeface="DengXian"/>
              </a:rPr>
              <a:t>和</a:t>
            </a:r>
            <a:r>
              <a:rPr sz="2200" spc="0" dirty="0">
                <a:solidFill>
                  <a:srgbClr val="000000">
                    <a:alpha val="100000"/>
                  </a:srgbClr>
                </a:solidFill>
                <a:latin typeface="Segoe Print"/>
                <a:ea typeface="Segoe Print"/>
                <a:cs typeface="Segoe Print"/>
              </a:rPr>
              <a:t>W</a:t>
            </a:r>
            <a:r>
              <a:rPr sz="2200" spc="100" dirty="0">
                <a:solidFill>
                  <a:srgbClr val="000000">
                    <a:alpha val="100000"/>
                  </a:srgbClr>
                </a:solidFill>
                <a:latin typeface="Segoe Print"/>
                <a:ea typeface="Segoe Print"/>
                <a:cs typeface="Segoe Print"/>
              </a:rPr>
              <a:t>.</a:t>
            </a:r>
            <a:r>
              <a:rPr sz="2200" spc="0" dirty="0">
                <a:solidFill>
                  <a:srgbClr val="000000">
                    <a:alpha val="100000"/>
                  </a:srgbClr>
                </a:solidFill>
                <a:latin typeface="Segoe Print"/>
                <a:ea typeface="Segoe Print"/>
                <a:cs typeface="Segoe Print"/>
              </a:rPr>
              <a:t>W</a:t>
            </a:r>
            <a:r>
              <a:rPr sz="2200" spc="100" dirty="0">
                <a:solidFill>
                  <a:srgbClr val="000000">
                    <a:alpha val="100000"/>
                  </a:srgbClr>
                </a:solidFill>
                <a:latin typeface="Segoe Print"/>
                <a:ea typeface="Segoe Print"/>
                <a:cs typeface="Segoe Print"/>
              </a:rPr>
              <a:t>.</a:t>
            </a:r>
            <a:r>
              <a:rPr sz="2200" spc="0" dirty="0">
                <a:solidFill>
                  <a:srgbClr val="000000">
                    <a:alpha val="100000"/>
                  </a:srgbClr>
                </a:solidFill>
                <a:latin typeface="Segoe Print"/>
                <a:ea typeface="Segoe Print"/>
                <a:cs typeface="Segoe Print"/>
              </a:rPr>
              <a:t>Cooper</a:t>
            </a:r>
            <a:r>
              <a:rPr sz="2200" spc="100" dirty="0">
                <a:solidFill>
                  <a:srgbClr val="000000">
                    <a:alpha val="100000"/>
                  </a:srgbClr>
                </a:solidFill>
                <a:latin typeface="DengXian"/>
                <a:ea typeface="DengXian"/>
                <a:cs typeface="DengXian"/>
              </a:rPr>
              <a:t>提出以来，</a:t>
            </a:r>
            <a:r>
              <a:rPr sz="2200" spc="100" dirty="0">
                <a:solidFill>
                  <a:srgbClr val="000000">
                    <a:alpha val="100000"/>
                  </a:srgbClr>
                </a:solidFill>
                <a:latin typeface="DengXian"/>
                <a:ea typeface="DengXian"/>
                <a:cs typeface="DengXian"/>
              </a:rPr>
              <a:t>   </a:t>
            </a:r>
            <a:r>
              <a:rPr sz="2200" spc="100" dirty="0">
                <a:solidFill>
                  <a:srgbClr val="000000">
                    <a:alpha val="100000"/>
                  </a:srgbClr>
                </a:solidFill>
                <a:latin typeface="DengXian"/>
                <a:ea typeface="DengXian"/>
                <a:cs typeface="DengXian"/>
              </a:rPr>
              <a:t>已广泛应用于不同行业及部门，</a:t>
            </a:r>
            <a:r>
              <a:rPr sz="2200" spc="100" dirty="0">
                <a:solidFill>
                  <a:srgbClr val="000000">
                    <a:alpha val="100000"/>
                  </a:srgbClr>
                </a:solidFill>
                <a:latin typeface="DengXian"/>
                <a:ea typeface="DengXian"/>
                <a:cs typeface="DengXian"/>
              </a:rPr>
              <a:t>   </a:t>
            </a:r>
            <a:r>
              <a:rPr sz="2200" spc="100" dirty="0">
                <a:solidFill>
                  <a:srgbClr val="000000">
                    <a:alpha val="100000"/>
                  </a:srgbClr>
                </a:solidFill>
                <a:latin typeface="DengXian"/>
                <a:ea typeface="DengXian"/>
                <a:cs typeface="DengXian"/>
              </a:rPr>
              <a:t>并</a:t>
            </a:r>
            <a:r>
              <a:rPr sz="2200" spc="0" dirty="0">
                <a:solidFill>
                  <a:srgbClr val="000000">
                    <a:alpha val="100000"/>
                  </a:srgbClr>
                </a:solidFill>
                <a:latin typeface="DengXian"/>
                <a:ea typeface="DengXian"/>
                <a:cs typeface="DengXian"/>
              </a:rPr>
              <a:t>且</a:t>
            </a:r>
            <a:endParaRPr lang="DengXian" altLang="DengXian" sz="2200" dirty="0"/>
          </a:p>
          <a:p>
            <a:pPr marL="24891" algn="l" rtl="0" eaLnBrk="0">
              <a:lnSpc>
                <a:spcPts val="2834"/>
              </a:lnSpc>
              <a:tabLst/>
            </a:pPr>
            <a:r>
              <a:rPr sz="2200" spc="120" dirty="0">
                <a:solidFill>
                  <a:srgbClr val="000000">
                    <a:alpha val="100000"/>
                  </a:srgbClr>
                </a:solidFill>
                <a:latin typeface="DengXian"/>
                <a:ea typeface="DengXian"/>
                <a:cs typeface="DengXian"/>
              </a:rPr>
              <a:t>在处理多指标投入和多指标产出方面，</a:t>
            </a:r>
            <a:r>
              <a:rPr sz="2200" spc="120" dirty="0">
                <a:solidFill>
                  <a:srgbClr val="000000">
                    <a:alpha val="100000"/>
                  </a:srgbClr>
                </a:solidFill>
                <a:latin typeface="DengXian"/>
                <a:ea typeface="DengXian"/>
                <a:cs typeface="DengXian"/>
              </a:rPr>
              <a:t>   </a:t>
            </a:r>
            <a:r>
              <a:rPr sz="2200" spc="120" dirty="0">
                <a:solidFill>
                  <a:srgbClr val="000000">
                    <a:alpha val="100000"/>
                  </a:srgbClr>
                </a:solidFill>
                <a:latin typeface="DengXian"/>
                <a:ea typeface="DengXian"/>
                <a:cs typeface="DengXian"/>
              </a:rPr>
              <a:t>体现了其得天独厚的优</a:t>
            </a:r>
            <a:r>
              <a:rPr sz="2200" spc="100" dirty="0">
                <a:solidFill>
                  <a:srgbClr val="000000">
                    <a:alpha val="100000"/>
                  </a:srgbClr>
                </a:solidFill>
                <a:latin typeface="DengXian"/>
                <a:ea typeface="DengXian"/>
                <a:cs typeface="DengXian"/>
              </a:rPr>
              <a:t>势</a:t>
            </a:r>
            <a:r>
              <a:rPr sz="2200" spc="0" dirty="0">
                <a:solidFill>
                  <a:srgbClr val="000000">
                    <a:alpha val="100000"/>
                  </a:srgbClr>
                </a:solidFill>
                <a:latin typeface="DengXian"/>
                <a:ea typeface="DengXian"/>
                <a:cs typeface="DengXian"/>
              </a:rPr>
              <a:t>。</a:t>
            </a:r>
            <a:endParaRPr lang="DengXian" altLang="DengXian" sz="2200" dirty="0"/>
          </a:p>
          <a:p>
            <a:pPr marL="19710" algn="l" rtl="0" eaLnBrk="0">
              <a:lnSpc>
                <a:spcPct val="90000"/>
              </a:lnSpc>
              <a:spcBef>
                <a:spcPts val="177"/>
              </a:spcBef>
              <a:tabLst/>
            </a:pPr>
            <a:r>
              <a:rPr sz="2300" b="1" spc="80" dirty="0">
                <a:solidFill>
                  <a:srgbClr val="000000">
                    <a:alpha val="100000"/>
                  </a:srgbClr>
                </a:solidFill>
                <a:latin typeface="DengXian"/>
                <a:ea typeface="DengXian"/>
                <a:cs typeface="DengXian"/>
              </a:rPr>
              <a:t>处理对象</a:t>
            </a:r>
            <a:r>
              <a:rPr sz="2300" b="1" spc="30" dirty="0">
                <a:solidFill>
                  <a:srgbClr val="000000">
                    <a:alpha val="100000"/>
                  </a:srgbClr>
                </a:solidFill>
                <a:latin typeface="DengXian"/>
                <a:ea typeface="DengXian"/>
                <a:cs typeface="DengXian"/>
              </a:rPr>
              <a:t>：</a:t>
            </a:r>
            <a:endParaRPr lang="DengXian" altLang="DengXian" sz="2300" dirty="0"/>
          </a:p>
          <a:p>
            <a:pPr marL="24587" algn="l" rtl="0" eaLnBrk="0">
              <a:lnSpc>
                <a:spcPts val="2894"/>
              </a:lnSpc>
              <a:spcBef>
                <a:spcPts val="29"/>
              </a:spcBef>
              <a:tabLst/>
            </a:pPr>
            <a:r>
              <a:rPr sz="2300" spc="100" dirty="0">
                <a:solidFill>
                  <a:srgbClr val="000000">
                    <a:alpha val="100000"/>
                  </a:srgbClr>
                </a:solidFill>
                <a:latin typeface="DengXian"/>
                <a:ea typeface="DengXian"/>
                <a:cs typeface="DengXian"/>
              </a:rPr>
              <a:t>评价具有多指标输入和多指标输出系统的较为有效的方</a:t>
            </a:r>
            <a:r>
              <a:rPr sz="2300" spc="10" dirty="0">
                <a:solidFill>
                  <a:srgbClr val="000000">
                    <a:alpha val="100000"/>
                  </a:srgbClr>
                </a:solidFill>
                <a:latin typeface="DengXian"/>
                <a:ea typeface="DengXian"/>
                <a:cs typeface="DengXian"/>
              </a:rPr>
              <a:t>法</a:t>
            </a:r>
            <a:endParaRPr lang="DengXian" altLang="DengXian" sz="2300" dirty="0"/>
          </a:p>
          <a:p>
            <a:pPr marL="18796" algn="l" rtl="0" eaLnBrk="0">
              <a:lnSpc>
                <a:spcPct val="91000"/>
              </a:lnSpc>
              <a:spcBef>
                <a:spcPts val="327"/>
              </a:spcBef>
              <a:tabLst/>
            </a:pPr>
            <a:r>
              <a:rPr sz="2300" b="1" spc="80" dirty="0">
                <a:solidFill>
                  <a:srgbClr val="000000">
                    <a:alpha val="100000"/>
                  </a:srgbClr>
                </a:solidFill>
                <a:latin typeface="DengXian"/>
                <a:ea typeface="DengXian"/>
                <a:cs typeface="DengXian"/>
              </a:rPr>
              <a:t>参考网站</a:t>
            </a:r>
            <a:r>
              <a:rPr sz="2300" b="1" spc="40" dirty="0">
                <a:solidFill>
                  <a:srgbClr val="000000">
                    <a:alpha val="100000"/>
                  </a:srgbClr>
                </a:solidFill>
                <a:latin typeface="DengXian"/>
                <a:ea typeface="DengXian"/>
                <a:cs typeface="DengXian"/>
              </a:rPr>
              <a:t>：</a:t>
            </a:r>
            <a:endParaRPr lang="DengXian" altLang="DengXian" sz="2300" dirty="0"/>
          </a:p>
          <a:p>
            <a:pPr marL="21819" algn="l" rtl="0" eaLnBrk="0">
              <a:lnSpc>
                <a:spcPct val="114000"/>
              </a:lnSpc>
              <a:spcBef>
                <a:spcPts val="127"/>
              </a:spcBef>
              <a:tabLst/>
            </a:pPr>
            <a:r>
              <a:rPr sz="1500" spc="130" dirty="0" u="sng">
                <a:solidFill>
                  <a:srgbClr val="0563C1">
                    <a:alpha val="100000"/>
                  </a:srgbClr>
                </a:solidFill>
                <a:hlinkClick xmlns:r="http://schemas.openxmlformats.org/officeDocument/2006/relationships" r:id="rId3"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Verdana"/>
                <a:ea typeface="Verdana"/>
                <a:cs typeface="Verdana"/>
              </a:rPr>
              <a:t>(6</a:t>
            </a:r>
            <a:r>
              <a:rPr sz="1500" spc="130" dirty="0" u="sng">
                <a:solidFill>
                  <a:srgbClr val="0563C1">
                    <a:alpha val="100000"/>
                  </a:srgbClr>
                </a:solidFill>
                <a:latin typeface="SimSun"/>
                <a:ea typeface="SimSun"/>
                <a:cs typeface="SimSun"/>
              </a:rPr>
              <a:t>条消息</a:t>
            </a:r>
            <a:r>
              <a:rPr sz="1500" spc="130" dirty="0" u="sng">
                <a:solidFill>
                  <a:srgbClr val="0563C1">
                    <a:alpha val="100000"/>
                  </a:srgbClr>
                </a:solidFill>
                <a:latin typeface="Verdana"/>
                <a:ea typeface="Verdana"/>
                <a:cs typeface="Verdana"/>
              </a:rPr>
              <a:t>)</a:t>
            </a:r>
            <a:r>
              <a:rPr sz="1500" spc="130" dirty="0" u="sng">
                <a:solidFill>
                  <a:srgbClr val="0563C1">
                    <a:alpha val="100000"/>
                  </a:srgbClr>
                </a:solidFill>
                <a:latin typeface="Verdana"/>
                <a:ea typeface="Verdana"/>
                <a:cs typeface="Verdana"/>
              </a:rPr>
              <a:t> </a:t>
            </a:r>
            <a:r>
              <a:rPr sz="1500" spc="130" dirty="0" u="sng">
                <a:solidFill>
                  <a:srgbClr val="0563C1">
                    <a:alpha val="100000"/>
                  </a:srgbClr>
                </a:solidFill>
                <a:latin typeface="SimSun"/>
                <a:ea typeface="SimSun"/>
                <a:cs typeface="SimSun"/>
              </a:rPr>
              <a:t>数据包络分析(</a:t>
            </a:r>
            <a:r>
              <a:rPr sz="1500" spc="0" dirty="0" u="sng">
                <a:solidFill>
                  <a:srgbClr val="0563C1">
                    <a:alpha val="100000"/>
                  </a:srgbClr>
                </a:solidFill>
                <a:latin typeface="Verdana"/>
                <a:ea typeface="Verdana"/>
                <a:cs typeface="Verdana"/>
              </a:rPr>
              <a:t>DEA</a:t>
            </a:r>
            <a:r>
              <a:rPr sz="1500" spc="130" dirty="0" u="sng">
                <a:solidFill>
                  <a:srgbClr val="0563C1">
                    <a:alpha val="100000"/>
                  </a:srgbClr>
                </a:solidFill>
                <a:latin typeface="SimSun"/>
                <a:ea typeface="SimSun"/>
                <a:cs typeface="SimSun"/>
              </a:rPr>
              <a:t>)</a:t>
            </a:r>
            <a:r>
              <a:rPr sz="1500" spc="130" dirty="0" u="sng">
                <a:solidFill>
                  <a:srgbClr val="0563C1">
                    <a:alpha val="100000"/>
                  </a:srgbClr>
                </a:solidFill>
                <a:latin typeface="SimSun"/>
                <a:ea typeface="SimSun"/>
                <a:cs typeface="SimSun"/>
              </a:rPr>
              <a:t> </a:t>
            </a:r>
            <a:r>
              <a:rPr sz="1500" spc="130" dirty="0" u="sng">
                <a:solidFill>
                  <a:srgbClr val="0563C1">
                    <a:alpha val="100000"/>
                  </a:srgbClr>
                </a:solidFill>
                <a:latin typeface="SimSun"/>
                <a:ea typeface="SimSun"/>
                <a:cs typeface="SimSun"/>
              </a:rPr>
              <a:t>详解(以第八届宁夏省赛为例)</a:t>
            </a:r>
            <a:r>
              <a:rPr sz="1500" spc="130" dirty="0" u="sng">
                <a:solidFill>
                  <a:srgbClr val="0563C1">
                    <a:alpha val="100000"/>
                  </a:srgbClr>
                </a:solidFill>
                <a:latin typeface="SimSun"/>
                <a:ea typeface="SimSun"/>
                <a:cs typeface="SimSun"/>
              </a:rPr>
              <a:t> </a:t>
            </a:r>
            <a:r>
              <a:rPr sz="1500" spc="130" dirty="0" u="sng">
                <a:solidFill>
                  <a:srgbClr val="0563C1">
                    <a:alpha val="100000"/>
                  </a:srgbClr>
                </a:solidFill>
                <a:latin typeface="Verdana"/>
                <a:ea typeface="Verdana"/>
                <a:cs typeface="Verdana"/>
              </a:rPr>
              <a:t>_</a:t>
            </a:r>
            <a:r>
              <a:rPr sz="1500" spc="130" dirty="0" u="sng">
                <a:solidFill>
                  <a:srgbClr val="0563C1">
                    <a:alpha val="100000"/>
                  </a:srgbClr>
                </a:solidFill>
                <a:latin typeface="SimSun"/>
                <a:ea typeface="SimSun"/>
                <a:cs typeface="SimSun"/>
              </a:rPr>
              <a:t>饲养猿的博客</a:t>
            </a:r>
            <a:r>
              <a:rPr sz="1500" spc="130" dirty="0" u="sng">
                <a:solidFill>
                  <a:srgbClr val="0563C1">
                    <a:alpha val="100000"/>
                  </a:srgbClr>
                </a:solidFill>
                <a:latin typeface="Verdana"/>
                <a:ea typeface="Verdana"/>
                <a:cs typeface="Verdana"/>
              </a:rPr>
              <a:t>-</a:t>
            </a:r>
            <a:r>
              <a:rPr sz="1500" spc="0" dirty="0" u="sng">
                <a:solidFill>
                  <a:srgbClr val="0563C1">
                    <a:alpha val="100000"/>
                  </a:srgbClr>
                </a:solidFill>
                <a:latin typeface="Verdana"/>
                <a:ea typeface="Verdana"/>
                <a:cs typeface="Verdana"/>
              </a:rPr>
              <a:t>CSDN</a:t>
            </a:r>
            <a:r>
              <a:rPr sz="1500" spc="130" dirty="0" u="sng">
                <a:solidFill>
                  <a:srgbClr val="0563C1">
                    <a:alpha val="100000"/>
                  </a:srgbClr>
                </a:solidFill>
                <a:latin typeface="SimSun"/>
                <a:ea typeface="SimSun"/>
                <a:cs typeface="SimSun"/>
              </a:rPr>
              <a:t>博客</a:t>
            </a:r>
            <a:r>
              <a:rPr sz="1500" spc="130" dirty="0" u="sng">
                <a:solidFill>
                  <a:srgbClr val="0563C1">
                    <a:alpha val="100000"/>
                  </a:srgbClr>
                </a:solidFill>
                <a:latin typeface="Verdana"/>
                <a:ea typeface="Verdana"/>
                <a:cs typeface="Verdana"/>
              </a:rPr>
              <a:t>_</a:t>
            </a:r>
            <a:r>
              <a:rPr sz="1500" spc="130" dirty="0" u="sng">
                <a:solidFill>
                  <a:srgbClr val="0563C1">
                    <a:alpha val="100000"/>
                  </a:srgbClr>
                </a:solidFill>
                <a:latin typeface="SimSun"/>
                <a:ea typeface="SimSun"/>
                <a:cs typeface="SimSun"/>
              </a:rPr>
              <a:t>数据包络分</a:t>
            </a:r>
            <a:r>
              <a:rPr sz="1500" spc="70" dirty="0" u="sng">
                <a:solidFill>
                  <a:srgbClr val="0563C1">
                    <a:alpha val="100000"/>
                  </a:srgbClr>
                </a:solidFill>
                <a:latin typeface="SimSun"/>
                <a:ea typeface="SimSun"/>
                <a:cs typeface="SimSun"/>
              </a:rPr>
              <a:t>析</a:t>
            </a:r>
            <a:r>
              <a:rPr sz="1500" spc="0" dirty="0">
                <a:solidFill>
                  <a:srgbClr val="0563C1">
                    <a:alpha val="100000"/>
                  </a:srgbClr>
                </a:solidFill>
                <a:latin typeface="SimSun"/>
                <a:ea typeface="SimSun"/>
                <a:cs typeface="SimSun"/>
              </a:rPr>
              <a:t>     </a:t>
            </a:r>
            <a:r>
              <a:rPr sz="1500" spc="130" dirty="0" u="sng">
                <a:solidFill>
                  <a:srgbClr val="0563C1">
                    <a:alpha val="100000"/>
                  </a:srgbClr>
                </a:solidFill>
                <a:hlinkClick xmlns:r="http://schemas.openxmlformats.org/officeDocument/2006/relationships" r:id="rId4"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Verdana"/>
                <a:ea typeface="Verdana"/>
                <a:cs typeface="Verdana"/>
              </a:rPr>
              <a:t>(6</a:t>
            </a:r>
            <a:r>
              <a:rPr sz="1500" spc="130" dirty="0" u="sng">
                <a:solidFill>
                  <a:srgbClr val="0563C1">
                    <a:alpha val="100000"/>
                  </a:srgbClr>
                </a:solidFill>
                <a:latin typeface="SimSun"/>
                <a:ea typeface="SimSun"/>
                <a:cs typeface="SimSun"/>
              </a:rPr>
              <a:t>条消息</a:t>
            </a:r>
            <a:r>
              <a:rPr sz="1500" spc="130" dirty="0" u="sng">
                <a:solidFill>
                  <a:srgbClr val="0563C1">
                    <a:alpha val="100000"/>
                  </a:srgbClr>
                </a:solidFill>
                <a:latin typeface="Verdana"/>
                <a:ea typeface="Verdana"/>
                <a:cs typeface="Verdana"/>
              </a:rPr>
              <a:t>)</a:t>
            </a:r>
            <a:r>
              <a:rPr sz="1500" spc="130" dirty="0" u="sng">
                <a:solidFill>
                  <a:srgbClr val="0563C1">
                    <a:alpha val="100000"/>
                  </a:srgbClr>
                </a:solidFill>
                <a:latin typeface="Verdana"/>
                <a:ea typeface="Verdana"/>
                <a:cs typeface="Verdana"/>
              </a:rPr>
              <a:t> </a:t>
            </a:r>
            <a:r>
              <a:rPr sz="1500" spc="130" dirty="0" u="sng">
                <a:solidFill>
                  <a:srgbClr val="0563C1">
                    <a:alpha val="100000"/>
                  </a:srgbClr>
                </a:solidFill>
                <a:latin typeface="SimSun"/>
                <a:ea typeface="SimSun"/>
                <a:cs typeface="SimSun"/>
              </a:rPr>
              <a:t>数据包络分析(</a:t>
            </a:r>
            <a:r>
              <a:rPr sz="1500" spc="0" dirty="0" u="sng">
                <a:solidFill>
                  <a:srgbClr val="0563C1">
                    <a:alpha val="100000"/>
                  </a:srgbClr>
                </a:solidFill>
                <a:latin typeface="Verdana"/>
                <a:ea typeface="Verdana"/>
                <a:cs typeface="Verdana"/>
              </a:rPr>
              <a:t>DEA</a:t>
            </a:r>
            <a:r>
              <a:rPr sz="1500" spc="130" dirty="0" u="sng">
                <a:solidFill>
                  <a:srgbClr val="0563C1">
                    <a:alpha val="100000"/>
                  </a:srgbClr>
                </a:solidFill>
                <a:latin typeface="SimSun"/>
                <a:ea typeface="SimSun"/>
                <a:cs typeface="SimSun"/>
              </a:rPr>
              <a:t>)</a:t>
            </a:r>
            <a:r>
              <a:rPr sz="1500" spc="130" dirty="0" u="sng">
                <a:solidFill>
                  <a:srgbClr val="0563C1">
                    <a:alpha val="100000"/>
                  </a:srgbClr>
                </a:solidFill>
                <a:latin typeface="SimSun"/>
                <a:ea typeface="SimSun"/>
                <a:cs typeface="SimSun"/>
              </a:rPr>
              <a:t> </a:t>
            </a:r>
            <a:r>
              <a:rPr sz="1500" spc="130" dirty="0" u="sng">
                <a:solidFill>
                  <a:srgbClr val="0563C1">
                    <a:alpha val="100000"/>
                  </a:srgbClr>
                </a:solidFill>
                <a:latin typeface="Verdana"/>
                <a:ea typeface="Verdana"/>
                <a:cs typeface="Verdana"/>
              </a:rPr>
              <a:t>_</a:t>
            </a:r>
            <a:r>
              <a:rPr sz="1500" spc="130" dirty="0" u="sng">
                <a:solidFill>
                  <a:srgbClr val="0563C1">
                    <a:alpha val="100000"/>
                  </a:srgbClr>
                </a:solidFill>
                <a:latin typeface="SimSun"/>
                <a:ea typeface="SimSun"/>
                <a:cs typeface="SimSun"/>
              </a:rPr>
              <a:t>八千鸟的博客</a:t>
            </a:r>
            <a:r>
              <a:rPr sz="1500" spc="130" dirty="0" u="sng">
                <a:solidFill>
                  <a:srgbClr val="0563C1">
                    <a:alpha val="100000"/>
                  </a:srgbClr>
                </a:solidFill>
                <a:latin typeface="Verdana"/>
                <a:ea typeface="Verdana"/>
                <a:cs typeface="Verdana"/>
              </a:rPr>
              <a:t>-</a:t>
            </a:r>
            <a:r>
              <a:rPr sz="1500" spc="0" dirty="0" u="sng">
                <a:solidFill>
                  <a:srgbClr val="0563C1">
                    <a:alpha val="100000"/>
                  </a:srgbClr>
                </a:solidFill>
                <a:latin typeface="Verdana"/>
                <a:ea typeface="Verdana"/>
                <a:cs typeface="Verdana"/>
              </a:rPr>
              <a:t>CSDN</a:t>
            </a:r>
            <a:r>
              <a:rPr sz="1500" spc="130" dirty="0" u="sng">
                <a:solidFill>
                  <a:srgbClr val="0563C1">
                    <a:alpha val="100000"/>
                  </a:srgbClr>
                </a:solidFill>
                <a:latin typeface="SimSun"/>
                <a:ea typeface="SimSun"/>
                <a:cs typeface="SimSun"/>
              </a:rPr>
              <a:t>博客</a:t>
            </a:r>
            <a:r>
              <a:rPr sz="1500" spc="130" dirty="0" u="sng">
                <a:solidFill>
                  <a:srgbClr val="0563C1">
                    <a:alpha val="100000"/>
                  </a:srgbClr>
                </a:solidFill>
                <a:latin typeface="Verdana"/>
                <a:ea typeface="Verdana"/>
                <a:cs typeface="Verdana"/>
              </a:rPr>
              <a:t>_</a:t>
            </a:r>
            <a:r>
              <a:rPr sz="1500" spc="130" dirty="0" u="sng">
                <a:solidFill>
                  <a:srgbClr val="0563C1">
                    <a:alpha val="100000"/>
                  </a:srgbClr>
                </a:solidFill>
                <a:latin typeface="SimSun"/>
                <a:ea typeface="SimSun"/>
                <a:cs typeface="SimSun"/>
              </a:rPr>
              <a:t>数据包络</a:t>
            </a:r>
            <a:r>
              <a:rPr sz="1500" spc="0" dirty="0" u="sng">
                <a:solidFill>
                  <a:srgbClr val="0563C1">
                    <a:alpha val="100000"/>
                  </a:srgbClr>
                </a:solidFill>
                <a:latin typeface="SimSun"/>
                <a:ea typeface="SimSun"/>
                <a:cs typeface="SimSun"/>
              </a:rPr>
              <a:t>分析</a:t>
            </a:r>
            <a:r>
              <a:rPr sz="1500" spc="0" dirty="0">
                <a:solidFill>
                  <a:srgbClr val="0563C1">
                    <a:alpha val="100000"/>
                  </a:srgbClr>
                </a:solidFill>
                <a:latin typeface="SimSun"/>
                <a:ea typeface="SimSun"/>
                <a:cs typeface="SimSun"/>
              </a:rPr>
              <a:t>                                  </a:t>
            </a:r>
            <a:r>
              <a:rPr sz="1500" spc="100" dirty="0" u="sng">
                <a:solidFill>
                  <a:srgbClr val="0563C1">
                    <a:alpha val="100000"/>
                  </a:srgbClr>
                </a:solidFill>
                <a:hlinkClick xmlns:r="http://schemas.openxmlformats.org/officeDocument/2006/relationships" r:id="rId5"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SimSun"/>
                <a:ea typeface="SimSun"/>
                <a:cs typeface="SimSun"/>
              </a:rPr>
              <a:t>第十五讲</a:t>
            </a:r>
            <a:r>
              <a:rPr sz="1500" spc="100" dirty="0" u="sng">
                <a:solidFill>
                  <a:srgbClr val="0563C1">
                    <a:alpha val="100000"/>
                  </a:srgbClr>
                </a:solidFill>
                <a:latin typeface="SimSun"/>
                <a:ea typeface="SimSun"/>
                <a:cs typeface="SimSun"/>
              </a:rPr>
              <a:t> </a:t>
            </a:r>
            <a:r>
              <a:rPr sz="1500" spc="100" dirty="0" u="sng">
                <a:solidFill>
                  <a:srgbClr val="0563C1">
                    <a:alpha val="100000"/>
                  </a:srgbClr>
                </a:solidFill>
                <a:latin typeface="SimSun"/>
                <a:ea typeface="SimSun"/>
                <a:cs typeface="SimSun"/>
              </a:rPr>
              <a:t>数据包络分析</a:t>
            </a:r>
            <a:r>
              <a:rPr sz="1500" spc="100" dirty="0" u="sng">
                <a:solidFill>
                  <a:srgbClr val="0563C1">
                    <a:alpha val="100000"/>
                  </a:srgbClr>
                </a:solidFill>
                <a:latin typeface="Verdana"/>
                <a:ea typeface="Verdana"/>
                <a:cs typeface="Verdana"/>
              </a:rPr>
              <a:t>_</a:t>
            </a:r>
            <a:r>
              <a:rPr sz="1500" spc="100" dirty="0" u="sng">
                <a:solidFill>
                  <a:srgbClr val="0563C1">
                    <a:alpha val="100000"/>
                  </a:srgbClr>
                </a:solidFill>
                <a:latin typeface="SimSun"/>
                <a:ea typeface="SimSun"/>
                <a:cs typeface="SimSun"/>
              </a:rPr>
              <a:t>哔哩哔</a:t>
            </a:r>
            <a:r>
              <a:rPr sz="1500" spc="60" dirty="0" u="sng">
                <a:solidFill>
                  <a:srgbClr val="0563C1">
                    <a:alpha val="100000"/>
                  </a:srgbClr>
                </a:solidFill>
                <a:latin typeface="SimSun"/>
                <a:ea typeface="SimSun"/>
                <a:cs typeface="SimSun"/>
              </a:rPr>
              <a:t>哩</a:t>
            </a:r>
            <a:r>
              <a:rPr sz="1500" spc="0" dirty="0" u="sng">
                <a:solidFill>
                  <a:srgbClr val="0563C1">
                    <a:alpha val="100000"/>
                  </a:srgbClr>
                </a:solidFill>
                <a:latin typeface="Verdana"/>
                <a:ea typeface="Verdana"/>
                <a:cs typeface="Verdana"/>
              </a:rPr>
              <a:t>_bilibili</a:t>
            </a:r>
            <a:endParaRPr lang="Verdana" altLang="Verdana" sz="1500" dirty="0"/>
          </a:p>
        </p:txBody>
      </p:sp>
      <p:pic>
        <p:nvPicPr>
          <p:cNvPr id="743" name="picture 743"/>
          <p:cNvPicPr>
            <a:picLocks noChangeAspect="1"/>
          </p:cNvPicPr>
          <p:nvPr/>
        </p:nvPicPr>
        <p:blipFill>
          <a:blip r:embed="rId6"/>
          <a:stretch>
            <a:fillRect/>
          </a:stretch>
        </p:blipFill>
        <p:spPr>
          <a:xfrm rot="21600000">
            <a:off x="0" y="5804458"/>
            <a:ext cx="1919884" cy="1053541"/>
          </a:xfrm>
          <a:prstGeom prst="rect">
            <a:avLst/>
          </a:prstGeom>
        </p:spPr>
      </p:pic>
      <p:sp>
        <p:nvSpPr>
          <p:cNvPr id="744" name="textbox 744"/>
          <p:cNvSpPr/>
          <p:nvPr/>
        </p:nvSpPr>
        <p:spPr>
          <a:xfrm>
            <a:off x="961631" y="621042"/>
            <a:ext cx="1882775" cy="775969"/>
          </a:xfrm>
          <a:prstGeom prst="rect">
            <a:avLst/>
          </a:prstGeom>
        </p:spPr>
        <p:txBody>
          <a:bodyPr vert="horz" wrap="square" lIns="0" tIns="0" rIns="0" bIns="0"/>
          <a:lstStyle/>
          <a:p>
            <a:pPr algn="l" rtl="0" eaLnBrk="0">
              <a:lnSpc>
                <a:spcPct val="91025"/>
              </a:lnSpc>
              <a:tabLst/>
            </a:pPr>
            <a:endParaRPr lang="Arial" altLang="Arial" sz="100" dirty="0"/>
          </a:p>
          <a:p>
            <a:pPr marL="508190" algn="l" rtl="0" eaLnBrk="0">
              <a:lnSpc>
                <a:spcPct val="100000"/>
              </a:lnSpc>
              <a:tabLst/>
            </a:pPr>
            <a:r>
              <a:rPr sz="1700" spc="90" dirty="0">
                <a:solidFill>
                  <a:srgbClr val="000000">
                    <a:alpha val="100000"/>
                  </a:srgbClr>
                </a:solidFill>
                <a:latin typeface="SimHei"/>
                <a:ea typeface="SimHei"/>
                <a:cs typeface="SimHei"/>
              </a:rPr>
              <a:t>数据包络分</a:t>
            </a:r>
            <a:r>
              <a:rPr sz="1700" spc="70" dirty="0">
                <a:solidFill>
                  <a:srgbClr val="000000">
                    <a:alpha val="100000"/>
                  </a:srgbClr>
                </a:solidFill>
                <a:latin typeface="SimHei"/>
                <a:ea typeface="SimHei"/>
                <a:cs typeface="SimHei"/>
              </a:rPr>
              <a:t>析</a:t>
            </a:r>
            <a:endParaRPr lang="SimHei" altLang="SimHei" sz="1700" dirty="0"/>
          </a:p>
          <a:p>
            <a:pPr algn="l" rtl="0" eaLnBrk="0">
              <a:lnSpc>
                <a:spcPct val="104000"/>
              </a:lnSpc>
              <a:tabLst/>
            </a:pPr>
            <a:endParaRPr lang="Arial" altLang="Arial" sz="1100" dirty="0"/>
          </a:p>
          <a:p>
            <a:pPr marL="12700" algn="l" rtl="0" eaLnBrk="0">
              <a:lnSpc>
                <a:spcPct val="90000"/>
              </a:lnSpc>
              <a:spcBef>
                <a:spcPts val="4"/>
              </a:spcBef>
              <a:tabLst/>
            </a:pPr>
            <a:r>
              <a:rPr sz="2300" b="1" spc="70" dirty="0">
                <a:solidFill>
                  <a:srgbClr val="000000">
                    <a:alpha val="100000"/>
                  </a:srgbClr>
                </a:solidFill>
                <a:latin typeface="DengXian"/>
                <a:ea typeface="DengXian"/>
                <a:cs typeface="DengXian"/>
              </a:rPr>
              <a:t>基本介绍</a:t>
            </a:r>
            <a:r>
              <a:rPr sz="2300" b="1" spc="60" dirty="0">
                <a:solidFill>
                  <a:srgbClr val="000000">
                    <a:alpha val="100000"/>
                  </a:srgbClr>
                </a:solidFill>
                <a:latin typeface="DengXian"/>
                <a:ea typeface="DengXian"/>
                <a:cs typeface="DengXian"/>
              </a:rPr>
              <a:t>：</a:t>
            </a:r>
            <a:endParaRPr lang="DengXian" altLang="DengXian" sz="2300" dirty="0"/>
          </a:p>
        </p:txBody>
      </p:sp>
      <p:pic>
        <p:nvPicPr>
          <p:cNvPr id="745" name="picture 745"/>
          <p:cNvPicPr>
            <a:picLocks noChangeAspect="1"/>
          </p:cNvPicPr>
          <p:nvPr/>
        </p:nvPicPr>
        <p:blipFill>
          <a:blip r:embed="rId7"/>
          <a:stretch>
            <a:fillRect/>
          </a:stretch>
        </p:blipFill>
        <p:spPr>
          <a:xfrm rot="21600000">
            <a:off x="11027664" y="158495"/>
            <a:ext cx="1042416" cy="944880"/>
          </a:xfrm>
          <a:prstGeom prst="rect">
            <a:avLst/>
          </a:prstGeom>
        </p:spPr>
      </p:pic>
      <p:sp>
        <p:nvSpPr>
          <p:cNvPr id="746" name="textbox 746"/>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747" name="picture 747"/>
          <p:cNvPicPr>
            <a:picLocks noChangeAspect="1"/>
          </p:cNvPicPr>
          <p:nvPr/>
        </p:nvPicPr>
        <p:blipFill>
          <a:blip r:embed="rId8"/>
          <a:stretch>
            <a:fillRect/>
          </a:stretch>
        </p:blipFill>
        <p:spPr>
          <a:xfrm rot="21600000">
            <a:off x="530352" y="408431"/>
            <a:ext cx="774191" cy="690372"/>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8" name="picture 748"/>
          <p:cNvPicPr>
            <a:picLocks noChangeAspect="1"/>
          </p:cNvPicPr>
          <p:nvPr/>
        </p:nvPicPr>
        <p:blipFill>
          <a:blip r:embed="rId2"/>
          <a:stretch>
            <a:fillRect/>
          </a:stretch>
        </p:blipFill>
        <p:spPr>
          <a:xfrm rot="21600000">
            <a:off x="917447" y="1370075"/>
            <a:ext cx="7620000" cy="3162300"/>
          </a:xfrm>
          <a:prstGeom prst="rect">
            <a:avLst/>
          </a:prstGeom>
        </p:spPr>
      </p:pic>
      <p:sp>
        <p:nvSpPr>
          <p:cNvPr id="749" name="textbox 749"/>
          <p:cNvSpPr/>
          <p:nvPr/>
        </p:nvSpPr>
        <p:spPr>
          <a:xfrm>
            <a:off x="965824" y="4710421"/>
            <a:ext cx="6111240" cy="1203325"/>
          </a:xfrm>
          <a:prstGeom prst="rect">
            <a:avLst/>
          </a:prstGeom>
        </p:spPr>
        <p:txBody>
          <a:bodyPr vert="horz" wrap="square" lIns="0" tIns="0" rIns="0" bIns="0"/>
          <a:lstStyle/>
          <a:p>
            <a:pPr algn="l" rtl="0" eaLnBrk="0">
              <a:lnSpc>
                <a:spcPct val="89527"/>
              </a:lnSpc>
              <a:tabLst/>
            </a:pPr>
            <a:endParaRPr lang="Arial" altLang="Arial" sz="100" dirty="0"/>
          </a:p>
          <a:p>
            <a:pPr marL="22121" algn="l" rtl="0" eaLnBrk="0">
              <a:lnSpc>
                <a:spcPct val="86000"/>
              </a:lnSpc>
              <a:tabLst/>
            </a:pPr>
            <a:r>
              <a:rPr sz="2000" b="1" spc="-20" dirty="0">
                <a:solidFill>
                  <a:srgbClr val="000000">
                    <a:alpha val="100000"/>
                  </a:srgbClr>
                </a:solidFill>
                <a:latin typeface="DengXian"/>
                <a:ea typeface="DengXian"/>
                <a:cs typeface="DengXian"/>
              </a:rPr>
              <a:t>与回归分析比较：</a:t>
            </a:r>
            <a:endParaRPr lang="DengXian" altLang="DengXian" sz="2000" dirty="0"/>
          </a:p>
          <a:p>
            <a:pPr marL="12700" indent="2546" algn="l" rtl="0" eaLnBrk="0">
              <a:lnSpc>
                <a:spcPct val="104000"/>
              </a:lnSpc>
              <a:spcBef>
                <a:spcPts val="7"/>
              </a:spcBef>
              <a:tabLst/>
            </a:pPr>
            <a:r>
              <a:rPr sz="2000" spc="-10" dirty="0">
                <a:solidFill>
                  <a:srgbClr val="000000">
                    <a:alpha val="100000"/>
                  </a:srgbClr>
                </a:solidFill>
                <a:latin typeface="DengXian"/>
                <a:ea typeface="DengXian"/>
                <a:cs typeface="DengXian"/>
              </a:rPr>
              <a:t>数据样本大使用回归分析</a:t>
            </a:r>
            <a:r>
              <a:rPr sz="2000" spc="0" dirty="0">
                <a:solidFill>
                  <a:srgbClr val="000000">
                    <a:alpha val="100000"/>
                  </a:srgbClr>
                </a:solidFill>
                <a:latin typeface="DengXian"/>
                <a:ea typeface="DengXian"/>
                <a:cs typeface="DengXian"/>
              </a:rPr>
              <a:t>，样本数少使用灰色关联分析</a:t>
            </a:r>
            <a:r>
              <a:rPr sz="2000" spc="0" dirty="0">
                <a:solidFill>
                  <a:srgbClr val="000000">
                    <a:alpha val="100000"/>
                  </a:srgbClr>
                </a:solidFill>
                <a:latin typeface="DengXian"/>
                <a:ea typeface="DengXian"/>
                <a:cs typeface="DengXian"/>
              </a:rPr>
              <a:t> </a:t>
            </a:r>
            <a:r>
              <a:rPr sz="2000" b="1" spc="-70" dirty="0">
                <a:solidFill>
                  <a:srgbClr val="000000">
                    <a:alpha val="100000"/>
                  </a:srgbClr>
                </a:solidFill>
                <a:latin typeface="DengXian"/>
                <a:ea typeface="DengXian"/>
                <a:cs typeface="DengXian"/>
              </a:rPr>
              <a:t>适用对象：</a:t>
            </a:r>
            <a:r>
              <a:rPr sz="2000" spc="-70" dirty="0">
                <a:solidFill>
                  <a:srgbClr val="000000">
                    <a:alpha val="100000"/>
                  </a:srgbClr>
                </a:solidFill>
                <a:latin typeface="DengXian"/>
                <a:ea typeface="DengXian"/>
                <a:cs typeface="DengXian"/>
              </a:rPr>
              <a:t>  </a:t>
            </a:r>
            <a:r>
              <a:rPr sz="2000" spc="-70" dirty="0">
                <a:solidFill>
                  <a:srgbClr val="000000">
                    <a:alpha val="100000"/>
                  </a:srgbClr>
                </a:solidFill>
                <a:latin typeface="DengXian"/>
                <a:ea typeface="DengXian"/>
                <a:cs typeface="DengXian"/>
              </a:rPr>
              <a:t>因子对目标的关联程</a:t>
            </a:r>
            <a:r>
              <a:rPr sz="2000" spc="-60" dirty="0">
                <a:solidFill>
                  <a:srgbClr val="000000">
                    <a:alpha val="100000"/>
                  </a:srgbClr>
                </a:solidFill>
                <a:latin typeface="DengXian"/>
                <a:ea typeface="DengXian"/>
                <a:cs typeface="DengXian"/>
              </a:rPr>
              <a:t>度</a:t>
            </a:r>
            <a:r>
              <a:rPr sz="2000" spc="0" dirty="0">
                <a:solidFill>
                  <a:srgbClr val="000000">
                    <a:alpha val="100000"/>
                  </a:srgbClr>
                </a:solidFill>
                <a:latin typeface="DengXian"/>
                <a:ea typeface="DengXian"/>
                <a:cs typeface="DengXian"/>
              </a:rPr>
              <a:t>排序</a:t>
            </a:r>
            <a:endParaRPr lang="DengXian" altLang="DengXian" sz="2000" dirty="0"/>
          </a:p>
          <a:p>
            <a:pPr marL="16010" algn="l" rtl="0" eaLnBrk="0">
              <a:lnSpc>
                <a:spcPct val="88000"/>
              </a:lnSpc>
              <a:spcBef>
                <a:spcPts val="90"/>
              </a:spcBef>
              <a:tabLst/>
            </a:pPr>
            <a:r>
              <a:rPr sz="2000" b="1" spc="-10" dirty="0">
                <a:solidFill>
                  <a:srgbClr val="000000">
                    <a:alpha val="100000"/>
                  </a:srgbClr>
                </a:solidFill>
                <a:latin typeface="DengXian"/>
                <a:ea typeface="DengXian"/>
                <a:cs typeface="DengXian"/>
              </a:rPr>
              <a:t>一般与层次分析法一起使</a:t>
            </a:r>
            <a:r>
              <a:rPr sz="2000" b="1" spc="0" dirty="0">
                <a:solidFill>
                  <a:srgbClr val="000000">
                    <a:alpha val="100000"/>
                  </a:srgbClr>
                </a:solidFill>
                <a:latin typeface="DengXian"/>
                <a:ea typeface="DengXian"/>
                <a:cs typeface="DengXian"/>
              </a:rPr>
              <a:t>用</a:t>
            </a:r>
            <a:endParaRPr lang="DengXian" altLang="DengXian" sz="2000" dirty="0"/>
          </a:p>
        </p:txBody>
      </p:sp>
      <p:pic>
        <p:nvPicPr>
          <p:cNvPr id="750" name="picture 750"/>
          <p:cNvPicPr>
            <a:picLocks noChangeAspect="1"/>
          </p:cNvPicPr>
          <p:nvPr/>
        </p:nvPicPr>
        <p:blipFill>
          <a:blip r:embed="rId3"/>
          <a:stretch>
            <a:fillRect/>
          </a:stretch>
        </p:blipFill>
        <p:spPr>
          <a:xfrm rot="21600000">
            <a:off x="0" y="5804458"/>
            <a:ext cx="1919884" cy="1053541"/>
          </a:xfrm>
          <a:prstGeom prst="rect">
            <a:avLst/>
          </a:prstGeom>
        </p:spPr>
      </p:pic>
      <p:sp>
        <p:nvSpPr>
          <p:cNvPr id="751" name="textbox 751"/>
          <p:cNvSpPr/>
          <p:nvPr/>
        </p:nvSpPr>
        <p:spPr>
          <a:xfrm>
            <a:off x="960477" y="621042"/>
            <a:ext cx="1884045" cy="720725"/>
          </a:xfrm>
          <a:prstGeom prst="rect">
            <a:avLst/>
          </a:prstGeom>
        </p:spPr>
        <p:txBody>
          <a:bodyPr vert="horz" wrap="square" lIns="0" tIns="0" rIns="0" bIns="0"/>
          <a:lstStyle/>
          <a:p>
            <a:pPr algn="l" rtl="0" eaLnBrk="0">
              <a:lnSpc>
                <a:spcPct val="83341"/>
              </a:lnSpc>
              <a:tabLst/>
            </a:pPr>
            <a:endParaRPr lang="Arial" altLang="Arial" sz="100" dirty="0"/>
          </a:p>
          <a:p>
            <a:pPr marL="508429" algn="l" rtl="0" eaLnBrk="0">
              <a:lnSpc>
                <a:spcPts val="2055"/>
              </a:lnSpc>
              <a:tabLst/>
            </a:pPr>
            <a:r>
              <a:rPr sz="1700" spc="90" dirty="0">
                <a:solidFill>
                  <a:srgbClr val="000000">
                    <a:alpha val="100000"/>
                  </a:srgbClr>
                </a:solidFill>
                <a:latin typeface="SimHei"/>
                <a:ea typeface="SimHei"/>
                <a:cs typeface="SimHei"/>
              </a:rPr>
              <a:t>灰色关联分</a:t>
            </a:r>
            <a:r>
              <a:rPr sz="1700" spc="70" dirty="0">
                <a:solidFill>
                  <a:srgbClr val="000000">
                    <a:alpha val="100000"/>
                  </a:srgbClr>
                </a:solidFill>
                <a:latin typeface="SimHei"/>
                <a:ea typeface="SimHei"/>
                <a:cs typeface="SimHei"/>
              </a:rPr>
              <a:t>析</a:t>
            </a:r>
            <a:endParaRPr lang="SimHei" altLang="SimHei" sz="1700" dirty="0"/>
          </a:p>
          <a:p>
            <a:pPr algn="l" rtl="0" eaLnBrk="0">
              <a:lnSpc>
                <a:spcPct val="100000"/>
              </a:lnSpc>
              <a:tabLst/>
            </a:pPr>
            <a:endParaRPr lang="Arial" altLang="Arial" sz="1100" dirty="0"/>
          </a:p>
          <a:p>
            <a:pPr algn="l" rtl="0" eaLnBrk="0">
              <a:lnSpc>
                <a:spcPct val="6819"/>
              </a:lnSpc>
              <a:tabLst/>
            </a:pPr>
            <a:endParaRPr lang="Arial" altLang="Arial" sz="100" dirty="0"/>
          </a:p>
          <a:p>
            <a:pPr marL="12700" algn="l" rtl="0" eaLnBrk="0">
              <a:lnSpc>
                <a:spcPct val="87000"/>
              </a:lnSpc>
              <a:tabLst/>
            </a:pPr>
            <a:r>
              <a:rPr sz="2000" b="1" spc="-10" dirty="0">
                <a:solidFill>
                  <a:srgbClr val="000000">
                    <a:alpha val="100000"/>
                  </a:srgbClr>
                </a:solidFill>
                <a:latin typeface="DengXian"/>
                <a:ea typeface="DengXian"/>
                <a:cs typeface="DengXian"/>
              </a:rPr>
              <a:t>基本介绍：</a:t>
            </a:r>
            <a:endParaRPr lang="DengXian" altLang="DengXian" sz="2000" dirty="0"/>
          </a:p>
        </p:txBody>
      </p:sp>
      <p:pic>
        <p:nvPicPr>
          <p:cNvPr id="752" name="picture 752"/>
          <p:cNvPicPr>
            <a:picLocks noChangeAspect="1"/>
          </p:cNvPicPr>
          <p:nvPr/>
        </p:nvPicPr>
        <p:blipFill>
          <a:blip r:embed="rId4"/>
          <a:stretch>
            <a:fillRect/>
          </a:stretch>
        </p:blipFill>
        <p:spPr>
          <a:xfrm rot="21600000">
            <a:off x="11027664" y="158495"/>
            <a:ext cx="1042416" cy="944880"/>
          </a:xfrm>
          <a:prstGeom prst="rect">
            <a:avLst/>
          </a:prstGeom>
        </p:spPr>
      </p:pic>
      <p:sp>
        <p:nvSpPr>
          <p:cNvPr id="753" name="textbox 753"/>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754" name="picture 754"/>
          <p:cNvPicPr>
            <a:picLocks noChangeAspect="1"/>
          </p:cNvPicPr>
          <p:nvPr/>
        </p:nvPicPr>
        <p:blipFill>
          <a:blip r:embed="rId5"/>
          <a:stretch>
            <a:fillRect/>
          </a:stretch>
        </p:blipFill>
        <p:spPr>
          <a:xfrm rot="21600000">
            <a:off x="530352" y="408431"/>
            <a:ext cx="774191" cy="690372"/>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textbox 755"/>
          <p:cNvSpPr/>
          <p:nvPr/>
        </p:nvSpPr>
        <p:spPr>
          <a:xfrm>
            <a:off x="1242237" y="1962784"/>
            <a:ext cx="9711055" cy="1412875"/>
          </a:xfrm>
          <a:prstGeom prst="rect">
            <a:avLst/>
          </a:prstGeom>
        </p:spPr>
        <p:txBody>
          <a:bodyPr vert="horz" wrap="square" lIns="0" tIns="0" rIns="0" bIns="0"/>
          <a:lstStyle/>
          <a:p>
            <a:pPr algn="l" rtl="0" eaLnBrk="0">
              <a:lnSpc>
                <a:spcPct val="9592"/>
              </a:lnSpc>
              <a:tabLst/>
            </a:pPr>
            <a:endParaRPr lang="Arial" altLang="Arial" sz="100" dirty="0"/>
          </a:p>
          <a:p>
            <a:pPr marL="12700" indent="4343" algn="l" rtl="0" eaLnBrk="0">
              <a:lnSpc>
                <a:spcPct val="107000"/>
              </a:lnSpc>
              <a:tabLst/>
            </a:pPr>
            <a:r>
              <a:rPr sz="1700" spc="60" dirty="0" u="sng">
                <a:solidFill>
                  <a:srgbClr val="0563C1">
                    <a:alpha val="100000"/>
                  </a:srgbClr>
                </a:solidFill>
                <a:hlinkClick xmlns:r="http://schemas.openxmlformats.org/officeDocument/2006/relationships" r:id="rId2"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DengXian"/>
                <a:ea typeface="DengXian"/>
                <a:cs typeface="DengXian"/>
              </a:rPr>
              <a:t>(6条消息)</a:t>
            </a:r>
            <a:r>
              <a:rPr sz="1700" spc="60" dirty="0" u="sng">
                <a:solidFill>
                  <a:srgbClr val="0563C1">
                    <a:alpha val="100000"/>
                  </a:srgbClr>
                </a:solidFill>
                <a:latin typeface="DengXian"/>
                <a:ea typeface="DengXian"/>
                <a:cs typeface="DengXian"/>
              </a:rPr>
              <a:t> </a:t>
            </a:r>
            <a:r>
              <a:rPr sz="1700" spc="60" dirty="0" u="sng">
                <a:solidFill>
                  <a:srgbClr val="0563C1">
                    <a:alpha val="100000"/>
                  </a:srgbClr>
                </a:solidFill>
                <a:latin typeface="DengXian"/>
                <a:ea typeface="DengXian"/>
                <a:cs typeface="DengXian"/>
              </a:rPr>
              <a:t>灰色关联度分析</a:t>
            </a:r>
            <a:r>
              <a:rPr sz="1700" spc="60" dirty="0" u="sng">
                <a:solidFill>
                  <a:srgbClr val="0563C1">
                    <a:alpha val="100000"/>
                  </a:srgbClr>
                </a:solidFill>
                <a:latin typeface="DengXian"/>
                <a:ea typeface="DengXian"/>
                <a:cs typeface="DengXian"/>
              </a:rPr>
              <a:t>  </a:t>
            </a:r>
            <a:r>
              <a:rPr sz="1700" spc="60" dirty="0" u="sng">
                <a:solidFill>
                  <a:srgbClr val="0563C1">
                    <a:alpha val="100000"/>
                  </a:srgbClr>
                </a:solidFill>
                <a:latin typeface="DengXian"/>
                <a:ea typeface="DengXian"/>
                <a:cs typeface="DengXian"/>
              </a:rPr>
              <a:t>(</a:t>
            </a:r>
            <a:r>
              <a:rPr sz="1700" spc="60" dirty="0" u="sng">
                <a:solidFill>
                  <a:srgbClr val="0563C1">
                    <a:alpha val="100000"/>
                  </a:srgbClr>
                </a:solidFill>
                <a:latin typeface="DengXian"/>
                <a:ea typeface="DengXian"/>
                <a:cs typeface="DengXian"/>
              </a:rPr>
              <a:t> </a:t>
            </a:r>
            <a:r>
              <a:rPr sz="1700" spc="0" dirty="0" u="sng">
                <a:solidFill>
                  <a:srgbClr val="0563C1">
                    <a:alpha val="100000"/>
                  </a:srgbClr>
                </a:solidFill>
                <a:latin typeface="DengXian"/>
                <a:ea typeface="DengXian"/>
                <a:cs typeface="DengXian"/>
              </a:rPr>
              <a:t>Grey</a:t>
            </a:r>
            <a:r>
              <a:rPr sz="1700" spc="60" dirty="0" u="sng">
                <a:solidFill>
                  <a:srgbClr val="0563C1">
                    <a:alpha val="100000"/>
                  </a:srgbClr>
                </a:solidFill>
                <a:latin typeface="DengXian"/>
                <a:ea typeface="DengXian"/>
                <a:cs typeface="DengXian"/>
              </a:rPr>
              <a:t> </a:t>
            </a:r>
            <a:r>
              <a:rPr sz="1700" spc="0" dirty="0" u="sng">
                <a:solidFill>
                  <a:srgbClr val="0563C1">
                    <a:alpha val="100000"/>
                  </a:srgbClr>
                </a:solidFill>
                <a:latin typeface="DengXian"/>
                <a:ea typeface="DengXian"/>
                <a:cs typeface="DengXian"/>
              </a:rPr>
              <a:t>Relation</a:t>
            </a:r>
            <a:r>
              <a:rPr sz="1700" spc="60" dirty="0" u="sng">
                <a:solidFill>
                  <a:srgbClr val="0563C1">
                    <a:alpha val="100000"/>
                  </a:srgbClr>
                </a:solidFill>
                <a:latin typeface="DengXian"/>
                <a:ea typeface="DengXian"/>
                <a:cs typeface="DengXian"/>
              </a:rPr>
              <a:t> </a:t>
            </a:r>
            <a:r>
              <a:rPr sz="1700" spc="0" dirty="0" u="sng">
                <a:solidFill>
                  <a:srgbClr val="0563C1">
                    <a:alpha val="100000"/>
                  </a:srgbClr>
                </a:solidFill>
                <a:latin typeface="DengXian"/>
                <a:ea typeface="DengXian"/>
                <a:cs typeface="DengXian"/>
              </a:rPr>
              <a:t>Analysis</a:t>
            </a:r>
            <a:r>
              <a:rPr sz="1700" spc="60" dirty="0" u="sng">
                <a:solidFill>
                  <a:srgbClr val="0563C1">
                    <a:alpha val="100000"/>
                  </a:srgbClr>
                </a:solidFill>
                <a:latin typeface="DengXian"/>
                <a:ea typeface="DengXian"/>
                <a:cs typeface="DengXian"/>
              </a:rPr>
              <a:t>，</a:t>
            </a:r>
            <a:r>
              <a:rPr sz="1700" spc="60" dirty="0" u="sng">
                <a:solidFill>
                  <a:srgbClr val="0563C1">
                    <a:alpha val="100000"/>
                  </a:srgbClr>
                </a:solidFill>
                <a:latin typeface="DengXian"/>
                <a:ea typeface="DengXian"/>
                <a:cs typeface="DengXian"/>
              </a:rPr>
              <a:t>   </a:t>
            </a:r>
            <a:r>
              <a:rPr sz="1700" spc="0" dirty="0" u="sng">
                <a:solidFill>
                  <a:srgbClr val="0563C1">
                    <a:alpha val="100000"/>
                  </a:srgbClr>
                </a:solidFill>
                <a:latin typeface="DengXian"/>
                <a:ea typeface="DengXian"/>
                <a:cs typeface="DengXian"/>
              </a:rPr>
              <a:t>GRA</a:t>
            </a:r>
            <a:r>
              <a:rPr sz="1700" spc="60" dirty="0" u="sng">
                <a:solidFill>
                  <a:srgbClr val="0563C1">
                    <a:alpha val="100000"/>
                  </a:srgbClr>
                </a:solidFill>
                <a:latin typeface="DengXian"/>
                <a:ea typeface="DengXian"/>
                <a:cs typeface="DengXian"/>
              </a:rPr>
              <a:t>)</a:t>
            </a:r>
            <a:r>
              <a:rPr sz="1700" spc="60" dirty="0" u="sng">
                <a:solidFill>
                  <a:srgbClr val="0563C1">
                    <a:alpha val="100000"/>
                  </a:srgbClr>
                </a:solidFill>
                <a:latin typeface="DengXian"/>
                <a:ea typeface="DengXian"/>
                <a:cs typeface="DengXian"/>
              </a:rPr>
              <a:t>  </a:t>
            </a:r>
            <a:r>
              <a:rPr sz="1700" spc="60" dirty="0" u="sng">
                <a:solidFill>
                  <a:srgbClr val="0563C1">
                    <a:alpha val="100000"/>
                  </a:srgbClr>
                </a:solidFill>
                <a:latin typeface="DengXian"/>
                <a:ea typeface="DengXian"/>
                <a:cs typeface="DengXian"/>
              </a:rPr>
              <a:t>原理详解_兔角与禅</a:t>
            </a:r>
            <a:r>
              <a:rPr sz="1700" spc="60" dirty="0" u="sng">
                <a:solidFill>
                  <a:srgbClr val="0563C1">
                    <a:alpha val="100000"/>
                  </a:srgbClr>
                </a:solidFill>
                <a:latin typeface="DengXian"/>
                <a:ea typeface="DengXian"/>
                <a:cs typeface="DengXian"/>
              </a:rPr>
              <a:t> </a:t>
            </a:r>
            <a:r>
              <a:rPr sz="1700" spc="60" dirty="0" u="sng">
                <a:solidFill>
                  <a:srgbClr val="0563C1">
                    <a:alpha val="100000"/>
                  </a:srgbClr>
                </a:solidFill>
                <a:latin typeface="DengXian"/>
                <a:ea typeface="DengXian"/>
                <a:cs typeface="DengXian"/>
              </a:rPr>
              <a:t>-</a:t>
            </a:r>
            <a:r>
              <a:rPr sz="1700" spc="0" dirty="0" u="sng">
                <a:solidFill>
                  <a:srgbClr val="0563C1">
                    <a:alpha val="100000"/>
                  </a:srgbClr>
                </a:solidFill>
                <a:latin typeface="DengXian"/>
                <a:ea typeface="DengXian"/>
                <a:cs typeface="DengXian"/>
              </a:rPr>
              <a:t>CSDN</a:t>
            </a:r>
            <a:r>
              <a:rPr sz="1700" spc="10" dirty="0" u="sng">
                <a:solidFill>
                  <a:srgbClr val="0563C1">
                    <a:alpha val="100000"/>
                  </a:srgbClr>
                </a:solidFill>
                <a:latin typeface="DengXian"/>
                <a:ea typeface="DengXian"/>
                <a:cs typeface="DengXian"/>
              </a:rPr>
              <a:t>博</a:t>
            </a:r>
            <a:r>
              <a:rPr sz="1700" spc="0" dirty="0" u="sng">
                <a:solidFill>
                  <a:srgbClr val="0563C1">
                    <a:alpha val="100000"/>
                  </a:srgbClr>
                </a:solidFill>
                <a:latin typeface="DengXian"/>
                <a:ea typeface="DengXian"/>
                <a:cs typeface="DengXian"/>
              </a:rPr>
              <a:t>客_灰色</a:t>
            </a:r>
            <a:r>
              <a:rPr sz="1700" spc="0" dirty="0">
                <a:solidFill>
                  <a:srgbClr val="0563C1">
                    <a:alpha val="100000"/>
                  </a:srgbClr>
                </a:solidFill>
                <a:latin typeface="DengXian"/>
                <a:ea typeface="DengXian"/>
                <a:cs typeface="DengXian"/>
              </a:rPr>
              <a:t>   </a:t>
            </a:r>
            <a:r>
              <a:rPr sz="1700" spc="90" dirty="0" u="sng">
                <a:solidFill>
                  <a:srgbClr val="0563C1">
                    <a:alpha val="100000"/>
                  </a:srgbClr>
                </a:solidFill>
                <a:hlinkClick xmlns:r="http://schemas.openxmlformats.org/officeDocument/2006/relationships" r:id="rId2"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DengXian"/>
                <a:ea typeface="DengXian"/>
                <a:cs typeface="DengXian"/>
              </a:rPr>
              <a:t>关联分</a:t>
            </a:r>
            <a:r>
              <a:rPr sz="1700" spc="70" dirty="0" u="sng">
                <a:solidFill>
                  <a:srgbClr val="0563C1">
                    <a:alpha val="100000"/>
                  </a:srgbClr>
                </a:solidFill>
                <a:latin typeface="DengXian"/>
                <a:ea typeface="DengXian"/>
                <a:cs typeface="DengXian"/>
              </a:rPr>
              <a:t>析</a:t>
            </a:r>
            <a:r>
              <a:rPr sz="1700" spc="0" dirty="0">
                <a:solidFill>
                  <a:srgbClr val="0563C1">
                    <a:alpha val="100000"/>
                  </a:srgbClr>
                </a:solidFill>
                <a:latin typeface="DengXian"/>
                <a:ea typeface="DengXian"/>
                <a:cs typeface="DengXian"/>
              </a:rPr>
              <a:t>                                                                                                                                                    </a:t>
            </a:r>
            <a:r>
              <a:rPr sz="1700" spc="100" dirty="0" u="sng">
                <a:solidFill>
                  <a:srgbClr val="0563C1">
                    <a:alpha val="100000"/>
                  </a:srgbClr>
                </a:solidFill>
                <a:hlinkClick xmlns:r="http://schemas.openxmlformats.org/officeDocument/2006/relationships" r:id="rId3"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DengXian"/>
                <a:ea typeface="DengXian"/>
                <a:cs typeface="DengXian"/>
              </a:rPr>
              <a:t>(6条消息)</a:t>
            </a:r>
            <a:r>
              <a:rPr sz="1700" spc="100" dirty="0" u="sng">
                <a:solidFill>
                  <a:srgbClr val="0563C1">
                    <a:alpha val="100000"/>
                  </a:srgbClr>
                </a:solidFill>
                <a:latin typeface="DengXian"/>
                <a:ea typeface="DengXian"/>
                <a:cs typeface="DengXian"/>
              </a:rPr>
              <a:t> </a:t>
            </a:r>
            <a:r>
              <a:rPr sz="1700" spc="100" dirty="0" u="sng">
                <a:solidFill>
                  <a:srgbClr val="0563C1">
                    <a:alpha val="100000"/>
                  </a:srgbClr>
                </a:solidFill>
                <a:latin typeface="DengXian"/>
                <a:ea typeface="DengXian"/>
                <a:cs typeface="DengXian"/>
              </a:rPr>
              <a:t>数学建模笔记——评价类模型之灰色关联分析_</a:t>
            </a:r>
            <a:r>
              <a:rPr sz="1700" spc="0" dirty="0" u="sng">
                <a:solidFill>
                  <a:srgbClr val="0563C1">
                    <a:alpha val="100000"/>
                  </a:srgbClr>
                </a:solidFill>
                <a:latin typeface="DengXian"/>
                <a:ea typeface="DengXian"/>
                <a:cs typeface="DengXian"/>
              </a:rPr>
              <a:t>indifferentxiao</a:t>
            </a:r>
            <a:r>
              <a:rPr sz="1700" spc="100" dirty="0" u="sng">
                <a:solidFill>
                  <a:srgbClr val="0563C1">
                    <a:alpha val="100000"/>
                  </a:srgbClr>
                </a:solidFill>
                <a:latin typeface="DengXian"/>
                <a:ea typeface="DengXian"/>
                <a:cs typeface="DengXian"/>
              </a:rPr>
              <a:t>的博客</a:t>
            </a:r>
            <a:r>
              <a:rPr sz="1700" spc="100" dirty="0" u="sng">
                <a:solidFill>
                  <a:srgbClr val="0563C1">
                    <a:alpha val="100000"/>
                  </a:srgbClr>
                </a:solidFill>
                <a:latin typeface="DengXian"/>
                <a:ea typeface="DengXian"/>
                <a:cs typeface="DengXian"/>
              </a:rPr>
              <a:t> </a:t>
            </a:r>
            <a:r>
              <a:rPr sz="1700" spc="100" dirty="0" u="sng">
                <a:solidFill>
                  <a:srgbClr val="0563C1">
                    <a:alpha val="100000"/>
                  </a:srgbClr>
                </a:solidFill>
                <a:latin typeface="DengXian"/>
                <a:ea typeface="DengXian"/>
                <a:cs typeface="DengXian"/>
              </a:rPr>
              <a:t>-</a:t>
            </a:r>
            <a:r>
              <a:rPr sz="1700" spc="0" dirty="0" u="sng">
                <a:solidFill>
                  <a:srgbClr val="0563C1">
                    <a:alpha val="100000"/>
                  </a:srgbClr>
                </a:solidFill>
                <a:latin typeface="DengXian"/>
                <a:ea typeface="DengXian"/>
                <a:cs typeface="DengXian"/>
              </a:rPr>
              <a:t>CSDN</a:t>
            </a:r>
            <a:r>
              <a:rPr sz="1700" spc="100" dirty="0" u="sng">
                <a:solidFill>
                  <a:srgbClr val="0563C1">
                    <a:alpha val="100000"/>
                  </a:srgbClr>
                </a:solidFill>
                <a:latin typeface="DengXian"/>
                <a:ea typeface="DengXian"/>
                <a:cs typeface="DengXian"/>
              </a:rPr>
              <a:t>博客_灰</a:t>
            </a:r>
            <a:r>
              <a:rPr sz="1700" spc="20" dirty="0" u="sng">
                <a:solidFill>
                  <a:srgbClr val="0563C1">
                    <a:alpha val="100000"/>
                  </a:srgbClr>
                </a:solidFill>
                <a:latin typeface="DengXian"/>
                <a:ea typeface="DengXian"/>
                <a:cs typeface="DengXian"/>
              </a:rPr>
              <a:t>色</a:t>
            </a:r>
            <a:r>
              <a:rPr sz="1700" spc="0" dirty="0" u="sng">
                <a:solidFill>
                  <a:srgbClr val="0563C1">
                    <a:alpha val="100000"/>
                  </a:srgbClr>
                </a:solidFill>
                <a:latin typeface="DengXian"/>
                <a:ea typeface="DengXian"/>
                <a:cs typeface="DengXian"/>
              </a:rPr>
              <a:t>关</a:t>
            </a:r>
            <a:r>
              <a:rPr sz="1700" spc="0" dirty="0">
                <a:solidFill>
                  <a:srgbClr val="0563C1">
                    <a:alpha val="100000"/>
                  </a:srgbClr>
                </a:solidFill>
                <a:latin typeface="DengXian"/>
                <a:ea typeface="DengXian"/>
                <a:cs typeface="DengXian"/>
              </a:rPr>
              <a:t> </a:t>
            </a:r>
            <a:r>
              <a:rPr sz="1700" spc="100" dirty="0" u="sng">
                <a:solidFill>
                  <a:srgbClr val="0563C1">
                    <a:alpha val="100000"/>
                  </a:srgbClr>
                </a:solidFill>
                <a:hlinkClick xmlns:r="http://schemas.openxmlformats.org/officeDocument/2006/relationships" r:id="rId3"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DengXian"/>
                <a:ea typeface="DengXian"/>
                <a:cs typeface="DengXian"/>
              </a:rPr>
              <a:t>联度和回归分析哪种</a:t>
            </a:r>
            <a:r>
              <a:rPr sz="1700" spc="40" dirty="0" u="sng">
                <a:solidFill>
                  <a:srgbClr val="0563C1">
                    <a:alpha val="100000"/>
                  </a:srgbClr>
                </a:solidFill>
                <a:latin typeface="DengXian"/>
                <a:ea typeface="DengXian"/>
                <a:cs typeface="DengXian"/>
              </a:rPr>
              <a:t>好</a:t>
            </a:r>
            <a:r>
              <a:rPr sz="1700" spc="0" dirty="0">
                <a:solidFill>
                  <a:srgbClr val="0563C1">
                    <a:alpha val="100000"/>
                  </a:srgbClr>
                </a:solidFill>
                <a:latin typeface="DengXian"/>
                <a:ea typeface="DengXian"/>
                <a:cs typeface="DengXian"/>
              </a:rPr>
              <a:t>                                                                                                                             </a:t>
            </a:r>
            <a:r>
              <a:rPr sz="1700" spc="90" dirty="0" u="sng">
                <a:solidFill>
                  <a:srgbClr val="0563C1">
                    <a:alpha val="100000"/>
                  </a:srgbClr>
                </a:solidFill>
                <a:hlinkClick xmlns:r="http://schemas.openxmlformats.org/officeDocument/2006/relationships" r:id="rId4"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DengXian"/>
                <a:ea typeface="DengXian"/>
                <a:cs typeface="DengXian"/>
              </a:rPr>
              <a:t>(6条消息)</a:t>
            </a:r>
            <a:r>
              <a:rPr sz="1700" spc="90" dirty="0" u="sng">
                <a:solidFill>
                  <a:srgbClr val="0563C1">
                    <a:alpha val="100000"/>
                  </a:srgbClr>
                </a:solidFill>
                <a:latin typeface="DengXian"/>
                <a:ea typeface="DengXian"/>
                <a:cs typeface="DengXian"/>
              </a:rPr>
              <a:t> </a:t>
            </a:r>
            <a:r>
              <a:rPr sz="1700" spc="90" dirty="0" u="sng">
                <a:solidFill>
                  <a:srgbClr val="0563C1">
                    <a:alpha val="100000"/>
                  </a:srgbClr>
                </a:solidFill>
                <a:latin typeface="DengXian"/>
                <a:ea typeface="DengXian"/>
                <a:cs typeface="DengXian"/>
              </a:rPr>
              <a:t>灰色关联分析法_</a:t>
            </a:r>
            <a:r>
              <a:rPr sz="1700" spc="0" dirty="0" u="sng">
                <a:solidFill>
                  <a:srgbClr val="0563C1">
                    <a:alpha val="100000"/>
                  </a:srgbClr>
                </a:solidFill>
                <a:latin typeface="DengXian"/>
                <a:ea typeface="DengXian"/>
                <a:cs typeface="DengXian"/>
              </a:rPr>
              <a:t>sk</a:t>
            </a:r>
            <a:r>
              <a:rPr sz="1700" spc="90" dirty="0" u="sng">
                <a:solidFill>
                  <a:srgbClr val="0563C1">
                    <a:alpha val="100000"/>
                  </a:srgbClr>
                </a:solidFill>
                <a:latin typeface="DengXian"/>
                <a:ea typeface="DengXian"/>
                <a:cs typeface="DengXian"/>
              </a:rPr>
              <a:t>18192449347的博客-</a:t>
            </a:r>
            <a:r>
              <a:rPr sz="1700" spc="0" dirty="0" u="sng">
                <a:solidFill>
                  <a:srgbClr val="0563C1">
                    <a:alpha val="100000"/>
                  </a:srgbClr>
                </a:solidFill>
                <a:latin typeface="DengXian"/>
                <a:ea typeface="DengXian"/>
                <a:cs typeface="DengXian"/>
              </a:rPr>
              <a:t>CSDN</a:t>
            </a:r>
            <a:r>
              <a:rPr sz="1700" spc="90" dirty="0" u="sng">
                <a:solidFill>
                  <a:srgbClr val="0563C1">
                    <a:alpha val="100000"/>
                  </a:srgbClr>
                </a:solidFill>
                <a:latin typeface="DengXian"/>
                <a:ea typeface="DengXian"/>
                <a:cs typeface="DengXian"/>
              </a:rPr>
              <a:t>博客_灰色关联分析法适用于什么</a:t>
            </a:r>
            <a:r>
              <a:rPr sz="1700" spc="0" dirty="0" u="sng">
                <a:solidFill>
                  <a:srgbClr val="0563C1">
                    <a:alpha val="100000"/>
                  </a:srgbClr>
                </a:solidFill>
                <a:latin typeface="DengXian"/>
                <a:ea typeface="DengXian"/>
                <a:cs typeface="DengXian"/>
              </a:rPr>
              <a:t>问题</a:t>
            </a:r>
            <a:endParaRPr lang="DengXian" altLang="DengXian" sz="1700" dirty="0"/>
          </a:p>
        </p:txBody>
      </p:sp>
      <p:pic>
        <p:nvPicPr>
          <p:cNvPr id="756" name="picture 756"/>
          <p:cNvPicPr>
            <a:picLocks noChangeAspect="1"/>
          </p:cNvPicPr>
          <p:nvPr/>
        </p:nvPicPr>
        <p:blipFill>
          <a:blip r:embed="rId5"/>
          <a:stretch>
            <a:fillRect/>
          </a:stretch>
        </p:blipFill>
        <p:spPr>
          <a:xfrm rot="21600000">
            <a:off x="0" y="5804458"/>
            <a:ext cx="1919884" cy="1053541"/>
          </a:xfrm>
          <a:prstGeom prst="rect">
            <a:avLst/>
          </a:prstGeom>
        </p:spPr>
      </p:pic>
      <p:pic>
        <p:nvPicPr>
          <p:cNvPr id="757" name="picture 757"/>
          <p:cNvPicPr>
            <a:picLocks noChangeAspect="1"/>
          </p:cNvPicPr>
          <p:nvPr/>
        </p:nvPicPr>
        <p:blipFill>
          <a:blip r:embed="rId6"/>
          <a:stretch>
            <a:fillRect/>
          </a:stretch>
        </p:blipFill>
        <p:spPr>
          <a:xfrm rot="21600000">
            <a:off x="11027664" y="158495"/>
            <a:ext cx="1042416" cy="944880"/>
          </a:xfrm>
          <a:prstGeom prst="rect">
            <a:avLst/>
          </a:prstGeom>
        </p:spPr>
      </p:pic>
      <p:sp>
        <p:nvSpPr>
          <p:cNvPr id="758" name="textbox 758"/>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759" name="picture 759"/>
          <p:cNvPicPr>
            <a:picLocks noChangeAspect="1"/>
          </p:cNvPicPr>
          <p:nvPr/>
        </p:nvPicPr>
        <p:blipFill>
          <a:blip r:embed="rId7"/>
          <a:stretch>
            <a:fillRect/>
          </a:stretch>
        </p:blipFill>
        <p:spPr>
          <a:xfrm rot="21600000">
            <a:off x="530352" y="408431"/>
            <a:ext cx="774191" cy="690372"/>
          </a:xfrm>
          <a:prstGeom prst="rect">
            <a:avLst/>
          </a:prstGeom>
        </p:spPr>
      </p:pic>
      <p:pic>
        <p:nvPicPr>
          <p:cNvPr id="760" name="picture 760"/>
          <p:cNvPicPr>
            <a:picLocks noChangeAspect="1"/>
          </p:cNvPicPr>
          <p:nvPr/>
        </p:nvPicPr>
        <p:blipFill>
          <a:blip r:embed="rId8"/>
          <a:stretch>
            <a:fillRect/>
          </a:stretch>
        </p:blipFill>
        <p:spPr>
          <a:xfrm rot="21600000">
            <a:off x="1234122" y="1305166"/>
            <a:ext cx="1344472" cy="348792"/>
          </a:xfrm>
          <a:prstGeom prst="rect">
            <a:avLst/>
          </a:prstGeom>
        </p:spPr>
      </p:pic>
      <p:sp>
        <p:nvSpPr>
          <p:cNvPr id="761" name="textbox 761"/>
          <p:cNvSpPr/>
          <p:nvPr/>
        </p:nvSpPr>
        <p:spPr>
          <a:xfrm>
            <a:off x="1456207" y="621042"/>
            <a:ext cx="1388110"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90" dirty="0">
                <a:solidFill>
                  <a:srgbClr val="000000">
                    <a:alpha val="100000"/>
                  </a:srgbClr>
                </a:solidFill>
                <a:latin typeface="SimHei"/>
                <a:ea typeface="SimHei"/>
                <a:cs typeface="SimHei"/>
              </a:rPr>
              <a:t>灰色关联分</a:t>
            </a:r>
            <a:r>
              <a:rPr sz="1700" spc="70" dirty="0">
                <a:solidFill>
                  <a:srgbClr val="000000">
                    <a:alpha val="100000"/>
                  </a:srgbClr>
                </a:solidFill>
                <a:latin typeface="SimHei"/>
                <a:ea typeface="SimHei"/>
                <a:cs typeface="SimHei"/>
              </a:rPr>
              <a:t>析</a:t>
            </a:r>
            <a:endParaRPr lang="SimHei" altLang="SimHei" sz="17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textbox 762"/>
          <p:cNvSpPr/>
          <p:nvPr/>
        </p:nvSpPr>
        <p:spPr>
          <a:xfrm>
            <a:off x="958695" y="1149769"/>
            <a:ext cx="10182225" cy="2188845"/>
          </a:xfrm>
          <a:prstGeom prst="rect">
            <a:avLst/>
          </a:prstGeom>
        </p:spPr>
        <p:txBody>
          <a:bodyPr vert="horz" wrap="square" lIns="0" tIns="0" rIns="0" bIns="0"/>
          <a:lstStyle/>
          <a:p>
            <a:pPr algn="l" rtl="0" eaLnBrk="0">
              <a:lnSpc>
                <a:spcPct val="88389"/>
              </a:lnSpc>
              <a:tabLst/>
            </a:pPr>
            <a:endParaRPr lang="Arial" altLang="Arial" sz="100" dirty="0"/>
          </a:p>
          <a:p>
            <a:pPr marL="14482" algn="l" rtl="0" eaLnBrk="0">
              <a:lnSpc>
                <a:spcPct val="84000"/>
              </a:lnSpc>
              <a:tabLst/>
            </a:pPr>
            <a:r>
              <a:rPr sz="1800" b="1" spc="160" dirty="0">
                <a:solidFill>
                  <a:srgbClr val="000000">
                    <a:alpha val="100000"/>
                  </a:srgbClr>
                </a:solidFill>
                <a:latin typeface="DengXian"/>
                <a:ea typeface="DengXian"/>
                <a:cs typeface="DengXian"/>
              </a:rPr>
              <a:t>基本介绍</a:t>
            </a:r>
            <a:r>
              <a:rPr sz="1800" b="1" spc="110" dirty="0">
                <a:solidFill>
                  <a:srgbClr val="000000">
                    <a:alpha val="100000"/>
                  </a:srgbClr>
                </a:solidFill>
                <a:latin typeface="DengXian"/>
                <a:ea typeface="DengXian"/>
                <a:cs typeface="DengXian"/>
              </a:rPr>
              <a:t>：</a:t>
            </a:r>
            <a:endParaRPr lang="DengXian" altLang="DengXian" sz="1800" dirty="0"/>
          </a:p>
          <a:p>
            <a:pPr marL="20084" algn="l" rtl="0" eaLnBrk="0">
              <a:lnSpc>
                <a:spcPts val="3027"/>
              </a:lnSpc>
              <a:tabLst/>
            </a:pPr>
            <a:r>
              <a:rPr sz="1700" spc="240" dirty="0">
                <a:solidFill>
                  <a:srgbClr val="000000">
                    <a:alpha val="100000"/>
                  </a:srgbClr>
                </a:solidFill>
                <a:latin typeface="DengXian"/>
                <a:ea typeface="DengXian"/>
                <a:cs typeface="DengXian"/>
              </a:rPr>
              <a:t>历史上，</a:t>
            </a:r>
            <a:r>
              <a:rPr sz="1700" spc="240" dirty="0">
                <a:solidFill>
                  <a:srgbClr val="000000">
                    <a:alpha val="100000"/>
                  </a:srgbClr>
                </a:solidFill>
                <a:latin typeface="DengXian"/>
                <a:ea typeface="DengXian"/>
                <a:cs typeface="DengXian"/>
              </a:rPr>
              <a:t>   </a:t>
            </a:r>
            <a:r>
              <a:rPr sz="1700" spc="0" dirty="0">
                <a:solidFill>
                  <a:srgbClr val="000000">
                    <a:alpha val="100000"/>
                  </a:srgbClr>
                </a:solidFill>
                <a:latin typeface="Segoe Print"/>
                <a:ea typeface="Segoe Print"/>
                <a:cs typeface="Segoe Print"/>
              </a:rPr>
              <a:t>PageRank</a:t>
            </a:r>
            <a:r>
              <a:rPr sz="1700" spc="240" dirty="0">
                <a:solidFill>
                  <a:srgbClr val="000000">
                    <a:alpha val="100000"/>
                  </a:srgbClr>
                </a:solidFill>
                <a:latin typeface="DengXian"/>
                <a:ea typeface="DengXian"/>
                <a:cs typeface="DengXian"/>
              </a:rPr>
              <a:t>算法作为计算互联网网页重要度的算法被提出</a:t>
            </a:r>
            <a:r>
              <a:rPr sz="1700" spc="240" dirty="0">
                <a:solidFill>
                  <a:srgbClr val="000000">
                    <a:alpha val="100000"/>
                  </a:srgbClr>
                </a:solidFill>
                <a:latin typeface="DengXian"/>
                <a:ea typeface="DengXian"/>
                <a:cs typeface="DengXian"/>
              </a:rPr>
              <a:t> </a:t>
            </a:r>
            <a:r>
              <a:rPr sz="1700" spc="240" dirty="0">
                <a:solidFill>
                  <a:srgbClr val="000000">
                    <a:alpha val="100000"/>
                  </a:srgbClr>
                </a:solidFill>
                <a:latin typeface="DengXian"/>
                <a:ea typeface="DengXian"/>
                <a:cs typeface="DengXian"/>
              </a:rPr>
              <a:t>。</a:t>
            </a:r>
            <a:r>
              <a:rPr sz="1700" spc="240" dirty="0">
                <a:solidFill>
                  <a:srgbClr val="000000">
                    <a:alpha val="100000"/>
                  </a:srgbClr>
                </a:solidFill>
                <a:latin typeface="DengXian"/>
                <a:ea typeface="DengXian"/>
                <a:cs typeface="DengXian"/>
              </a:rPr>
              <a:t>   </a:t>
            </a:r>
            <a:r>
              <a:rPr sz="1700" spc="0" dirty="0">
                <a:solidFill>
                  <a:srgbClr val="000000">
                    <a:alpha val="100000"/>
                  </a:srgbClr>
                </a:solidFill>
                <a:latin typeface="Segoe Print"/>
                <a:ea typeface="Segoe Print"/>
                <a:cs typeface="Segoe Print"/>
              </a:rPr>
              <a:t>PageRank</a:t>
            </a:r>
            <a:r>
              <a:rPr sz="1700" spc="240" dirty="0">
                <a:solidFill>
                  <a:srgbClr val="000000">
                    <a:alpha val="100000"/>
                  </a:srgbClr>
                </a:solidFill>
                <a:latin typeface="DengXian"/>
                <a:ea typeface="DengXian"/>
                <a:cs typeface="DengXian"/>
              </a:rPr>
              <a:t>是定义在</a:t>
            </a:r>
            <a:r>
              <a:rPr sz="1700" spc="0" dirty="0">
                <a:solidFill>
                  <a:srgbClr val="000000">
                    <a:alpha val="100000"/>
                  </a:srgbClr>
                </a:solidFill>
                <a:latin typeface="DengXian"/>
                <a:ea typeface="DengXian"/>
                <a:cs typeface="DengXian"/>
              </a:rPr>
              <a:t>网</a:t>
            </a:r>
            <a:endParaRPr lang="DengXian" altLang="DengXian" sz="1700" dirty="0"/>
          </a:p>
          <a:p>
            <a:pPr marL="27214" algn="l" rtl="0" eaLnBrk="0">
              <a:lnSpc>
                <a:spcPts val="1860"/>
              </a:lnSpc>
              <a:tabLst/>
            </a:pPr>
            <a:r>
              <a:rPr sz="1500" spc="290" dirty="0">
                <a:solidFill>
                  <a:srgbClr val="000000">
                    <a:alpha val="100000"/>
                  </a:srgbClr>
                </a:solidFill>
                <a:latin typeface="DengXian"/>
                <a:ea typeface="DengXian"/>
                <a:cs typeface="DengXian"/>
              </a:rPr>
              <a:t>页集合上的一个函数，</a:t>
            </a:r>
            <a:r>
              <a:rPr sz="1500" spc="290" dirty="0">
                <a:solidFill>
                  <a:srgbClr val="000000">
                    <a:alpha val="100000"/>
                  </a:srgbClr>
                </a:solidFill>
                <a:latin typeface="DengXian"/>
                <a:ea typeface="DengXian"/>
                <a:cs typeface="DengXian"/>
              </a:rPr>
              <a:t>    </a:t>
            </a:r>
            <a:r>
              <a:rPr sz="1500" spc="290" dirty="0">
                <a:solidFill>
                  <a:srgbClr val="000000">
                    <a:alpha val="100000"/>
                  </a:srgbClr>
                </a:solidFill>
                <a:latin typeface="DengXian"/>
                <a:ea typeface="DengXian"/>
                <a:cs typeface="DengXian"/>
              </a:rPr>
              <a:t>它对每个网页给出一个正实数，</a:t>
            </a:r>
            <a:r>
              <a:rPr sz="1500" spc="290" dirty="0">
                <a:solidFill>
                  <a:srgbClr val="000000">
                    <a:alpha val="100000"/>
                  </a:srgbClr>
                </a:solidFill>
                <a:latin typeface="DengXian"/>
                <a:ea typeface="DengXian"/>
                <a:cs typeface="DengXian"/>
              </a:rPr>
              <a:t>    </a:t>
            </a:r>
            <a:r>
              <a:rPr sz="1500" spc="290" dirty="0">
                <a:solidFill>
                  <a:srgbClr val="000000">
                    <a:alpha val="100000"/>
                  </a:srgbClr>
                </a:solidFill>
                <a:latin typeface="DengXian"/>
                <a:ea typeface="DengXian"/>
                <a:cs typeface="DengXian"/>
              </a:rPr>
              <a:t>表示网页的重要程度，</a:t>
            </a:r>
            <a:r>
              <a:rPr sz="1500" spc="290" dirty="0">
                <a:solidFill>
                  <a:srgbClr val="000000">
                    <a:alpha val="100000"/>
                  </a:srgbClr>
                </a:solidFill>
                <a:latin typeface="DengXian"/>
                <a:ea typeface="DengXian"/>
                <a:cs typeface="DengXian"/>
              </a:rPr>
              <a:t>    </a:t>
            </a:r>
            <a:r>
              <a:rPr sz="1500" spc="290" dirty="0">
                <a:solidFill>
                  <a:srgbClr val="000000">
                    <a:alpha val="100000"/>
                  </a:srgbClr>
                </a:solidFill>
                <a:latin typeface="DengXian"/>
                <a:ea typeface="DengXian"/>
                <a:cs typeface="DengXian"/>
              </a:rPr>
              <a:t>整体构成一</a:t>
            </a:r>
            <a:r>
              <a:rPr sz="1500" spc="130" dirty="0">
                <a:solidFill>
                  <a:srgbClr val="000000">
                    <a:alpha val="100000"/>
                  </a:srgbClr>
                </a:solidFill>
                <a:latin typeface="DengXian"/>
                <a:ea typeface="DengXian"/>
                <a:cs typeface="DengXian"/>
              </a:rPr>
              <a:t>个</a:t>
            </a:r>
            <a:endParaRPr lang="DengXian" altLang="DengXian" sz="1500" dirty="0"/>
          </a:p>
          <a:p>
            <a:pPr marL="39182" algn="l" rtl="0" eaLnBrk="0">
              <a:lnSpc>
                <a:spcPts val="3085"/>
              </a:lnSpc>
              <a:tabLst/>
            </a:pPr>
            <a:r>
              <a:rPr sz="1700" spc="160" dirty="0">
                <a:solidFill>
                  <a:srgbClr val="000000">
                    <a:alpha val="100000"/>
                  </a:srgbClr>
                </a:solidFill>
                <a:latin typeface="DengXian"/>
                <a:ea typeface="DengXian"/>
                <a:cs typeface="DengXian"/>
              </a:rPr>
              <a:t>向量，</a:t>
            </a:r>
            <a:r>
              <a:rPr sz="1700" spc="160" dirty="0">
                <a:solidFill>
                  <a:srgbClr val="000000">
                    <a:alpha val="100000"/>
                  </a:srgbClr>
                </a:solidFill>
                <a:latin typeface="DengXian"/>
                <a:ea typeface="DengXian"/>
                <a:cs typeface="DengXian"/>
              </a:rPr>
              <a:t>   </a:t>
            </a:r>
            <a:r>
              <a:rPr sz="1700" spc="0" dirty="0">
                <a:solidFill>
                  <a:srgbClr val="000000">
                    <a:alpha val="100000"/>
                  </a:srgbClr>
                </a:solidFill>
                <a:latin typeface="Segoe Print"/>
                <a:ea typeface="Segoe Print"/>
                <a:cs typeface="Segoe Print"/>
              </a:rPr>
              <a:t>PageRank</a:t>
            </a:r>
            <a:r>
              <a:rPr sz="1700" spc="160" dirty="0">
                <a:solidFill>
                  <a:srgbClr val="000000">
                    <a:alpha val="100000"/>
                  </a:srgbClr>
                </a:solidFill>
                <a:latin typeface="DengXian"/>
                <a:ea typeface="DengXian"/>
                <a:cs typeface="DengXian"/>
              </a:rPr>
              <a:t>值越高，</a:t>
            </a:r>
            <a:r>
              <a:rPr sz="1700" spc="160" dirty="0">
                <a:solidFill>
                  <a:srgbClr val="000000">
                    <a:alpha val="100000"/>
                  </a:srgbClr>
                </a:solidFill>
                <a:latin typeface="DengXian"/>
                <a:ea typeface="DengXian"/>
                <a:cs typeface="DengXian"/>
              </a:rPr>
              <a:t>   </a:t>
            </a:r>
            <a:r>
              <a:rPr sz="1700" spc="160" dirty="0">
                <a:solidFill>
                  <a:srgbClr val="000000">
                    <a:alpha val="100000"/>
                  </a:srgbClr>
                </a:solidFill>
                <a:latin typeface="DengXian"/>
                <a:ea typeface="DengXian"/>
                <a:cs typeface="DengXian"/>
              </a:rPr>
              <a:t>网页就越重要，</a:t>
            </a:r>
            <a:r>
              <a:rPr sz="1700" spc="160" dirty="0">
                <a:solidFill>
                  <a:srgbClr val="000000">
                    <a:alpha val="100000"/>
                  </a:srgbClr>
                </a:solidFill>
                <a:latin typeface="DengXian"/>
                <a:ea typeface="DengXian"/>
                <a:cs typeface="DengXian"/>
              </a:rPr>
              <a:t>   </a:t>
            </a:r>
            <a:r>
              <a:rPr sz="1700" spc="160" dirty="0">
                <a:solidFill>
                  <a:srgbClr val="000000">
                    <a:alpha val="100000"/>
                  </a:srgbClr>
                </a:solidFill>
                <a:latin typeface="DengXian"/>
                <a:ea typeface="DengXian"/>
                <a:cs typeface="DengXian"/>
              </a:rPr>
              <a:t>在互联网搜索的排序中可能就被排在前面</a:t>
            </a:r>
            <a:r>
              <a:rPr sz="1700" spc="100" dirty="0">
                <a:solidFill>
                  <a:srgbClr val="000000">
                    <a:alpha val="100000"/>
                  </a:srgbClr>
                </a:solidFill>
                <a:latin typeface="DengXian"/>
                <a:ea typeface="DengXian"/>
                <a:cs typeface="DengXian"/>
              </a:rPr>
              <a:t>。</a:t>
            </a:r>
            <a:endParaRPr lang="DengXian" altLang="DengXian" sz="1700" dirty="0"/>
          </a:p>
          <a:p>
            <a:pPr marL="12700" algn="l" rtl="0" eaLnBrk="0">
              <a:lnSpc>
                <a:spcPct val="91000"/>
              </a:lnSpc>
              <a:spcBef>
                <a:spcPts val="6"/>
              </a:spcBef>
              <a:tabLst/>
            </a:pPr>
            <a:r>
              <a:rPr sz="1700" b="1" spc="240" dirty="0">
                <a:solidFill>
                  <a:srgbClr val="000000">
                    <a:alpha val="100000"/>
                  </a:srgbClr>
                </a:solidFill>
                <a:latin typeface="DengXian"/>
                <a:ea typeface="DengXian"/>
                <a:cs typeface="DengXian"/>
              </a:rPr>
              <a:t>参考网站</a:t>
            </a:r>
            <a:r>
              <a:rPr sz="1700" b="1" spc="210" dirty="0">
                <a:solidFill>
                  <a:srgbClr val="000000">
                    <a:alpha val="100000"/>
                  </a:srgbClr>
                </a:solidFill>
                <a:latin typeface="DengXian"/>
                <a:ea typeface="DengXian"/>
                <a:cs typeface="DengXian"/>
              </a:rPr>
              <a:t>：</a:t>
            </a:r>
            <a:endParaRPr lang="DengXian" altLang="DengXian" sz="1700" dirty="0"/>
          </a:p>
          <a:p>
            <a:pPr marL="31033" algn="l" rtl="0" eaLnBrk="0">
              <a:lnSpc>
                <a:spcPct val="116000"/>
              </a:lnSpc>
              <a:spcBef>
                <a:spcPts val="91"/>
              </a:spcBef>
              <a:tabLst/>
            </a:pPr>
            <a:r>
              <a:rPr sz="2000" spc="-10" dirty="0" u="sng">
                <a:solidFill>
                  <a:srgbClr val="0563C1">
                    <a:alpha val="100000"/>
                  </a:srgbClr>
                </a:solidFill>
                <a:hlinkClick xmlns:r="http://schemas.openxmlformats.org/officeDocument/2006/relationships" r:id="rId2"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Verdana"/>
                <a:ea typeface="Verdana"/>
                <a:cs typeface="Verdana"/>
              </a:rPr>
              <a:t>(6</a:t>
            </a:r>
            <a:r>
              <a:rPr sz="2000" spc="-10" dirty="0" u="sng">
                <a:solidFill>
                  <a:srgbClr val="0563C1">
                    <a:alpha val="100000"/>
                  </a:srgbClr>
                </a:solidFill>
                <a:latin typeface="SimSun"/>
                <a:ea typeface="SimSun"/>
                <a:cs typeface="SimSun"/>
              </a:rPr>
              <a:t>条消息</a:t>
            </a:r>
            <a:r>
              <a:rPr sz="2000" spc="-10" dirty="0" u="sng">
                <a:solidFill>
                  <a:srgbClr val="0563C1">
                    <a:alpha val="100000"/>
                  </a:srgbClr>
                </a:solidFill>
                <a:latin typeface="Verdana"/>
                <a:ea typeface="Verdana"/>
                <a:cs typeface="Verdana"/>
              </a:rPr>
              <a:t>)</a:t>
            </a:r>
            <a:r>
              <a:rPr sz="2000" spc="-10" dirty="0" u="sng">
                <a:solidFill>
                  <a:srgbClr val="0563C1">
                    <a:alpha val="100000"/>
                  </a:srgbClr>
                </a:solidFill>
                <a:latin typeface="Verdana"/>
                <a:ea typeface="Verdana"/>
                <a:cs typeface="Verdana"/>
              </a:rPr>
              <a:t> </a:t>
            </a:r>
            <a:r>
              <a:rPr sz="2000" spc="-10" dirty="0" u="sng">
                <a:solidFill>
                  <a:srgbClr val="0563C1">
                    <a:alpha val="100000"/>
                  </a:srgbClr>
                </a:solidFill>
                <a:latin typeface="Verdana"/>
                <a:ea typeface="Verdana"/>
                <a:cs typeface="Verdana"/>
              </a:rPr>
              <a:t>PageRan</a:t>
            </a:r>
            <a:r>
              <a:rPr sz="2000" spc="0" dirty="0" u="sng">
                <a:solidFill>
                  <a:srgbClr val="0563C1">
                    <a:alpha val="100000"/>
                  </a:srgbClr>
                </a:solidFill>
                <a:latin typeface="Verdana"/>
                <a:ea typeface="Verdana"/>
                <a:cs typeface="Verdana"/>
              </a:rPr>
              <a:t>k</a:t>
            </a:r>
            <a:r>
              <a:rPr sz="2000" spc="-10" dirty="0" u="sng">
                <a:solidFill>
                  <a:srgbClr val="0563C1">
                    <a:alpha val="100000"/>
                  </a:srgbClr>
                </a:solidFill>
                <a:latin typeface="SimSun"/>
                <a:ea typeface="SimSun"/>
                <a:cs typeface="SimSun"/>
              </a:rPr>
              <a:t>算法原理与实现</a:t>
            </a:r>
            <a:r>
              <a:rPr sz="2000" spc="-10" dirty="0" u="sng">
                <a:solidFill>
                  <a:srgbClr val="0563C1">
                    <a:alpha val="100000"/>
                  </a:srgbClr>
                </a:solidFill>
                <a:latin typeface="Verdana"/>
                <a:ea typeface="Verdana"/>
                <a:cs typeface="Verdana"/>
              </a:rPr>
              <a:t>_</a:t>
            </a:r>
            <a:r>
              <a:rPr sz="2000" spc="0" dirty="0" u="sng">
                <a:solidFill>
                  <a:srgbClr val="0563C1">
                    <a:alpha val="100000"/>
                  </a:srgbClr>
                </a:solidFill>
                <a:latin typeface="Verdana"/>
                <a:ea typeface="Verdana"/>
                <a:cs typeface="Verdana"/>
              </a:rPr>
              <a:t>leadai</a:t>
            </a:r>
            <a:r>
              <a:rPr sz="2000" spc="-10" dirty="0" u="sng">
                <a:solidFill>
                  <a:srgbClr val="0563C1">
                    <a:alpha val="100000"/>
                  </a:srgbClr>
                </a:solidFill>
                <a:latin typeface="SimSun"/>
                <a:ea typeface="SimSun"/>
                <a:cs typeface="SimSun"/>
              </a:rPr>
              <a:t>的博客</a:t>
            </a:r>
            <a:r>
              <a:rPr sz="2000" spc="-10" dirty="0" u="sng">
                <a:solidFill>
                  <a:srgbClr val="0563C1">
                    <a:alpha val="100000"/>
                  </a:srgbClr>
                </a:solidFill>
                <a:latin typeface="Verdana"/>
                <a:ea typeface="Verdana"/>
                <a:cs typeface="Verdana"/>
              </a:rPr>
              <a:t>-</a:t>
            </a:r>
            <a:r>
              <a:rPr sz="2000" spc="0" dirty="0" u="sng">
                <a:solidFill>
                  <a:srgbClr val="0563C1">
                    <a:alpha val="100000"/>
                  </a:srgbClr>
                </a:solidFill>
                <a:latin typeface="Verdana"/>
                <a:ea typeface="Verdana"/>
                <a:cs typeface="Verdana"/>
              </a:rPr>
              <a:t>CSDN</a:t>
            </a:r>
            <a:r>
              <a:rPr sz="2000" spc="-10" dirty="0" u="sng">
                <a:solidFill>
                  <a:srgbClr val="0563C1">
                    <a:alpha val="100000"/>
                  </a:srgbClr>
                </a:solidFill>
                <a:latin typeface="SimSun"/>
                <a:ea typeface="SimSun"/>
                <a:cs typeface="SimSun"/>
              </a:rPr>
              <a:t>博客</a:t>
            </a:r>
            <a:endParaRPr lang="SimSun" altLang="SimSun" sz="2000" dirty="0"/>
          </a:p>
          <a:p>
            <a:pPr marL="33580" algn="l" rtl="0" eaLnBrk="0">
              <a:lnSpc>
                <a:spcPct val="96000"/>
              </a:lnSpc>
              <a:spcBef>
                <a:spcPts val="96"/>
              </a:spcBef>
              <a:tabLst/>
            </a:pPr>
            <a:r>
              <a:rPr sz="2000" spc="-40" dirty="0" u="sng">
                <a:solidFill>
                  <a:srgbClr val="0563C1">
                    <a:alpha val="100000"/>
                  </a:srgbClr>
                </a:solidFill>
                <a:hlinkClick xmlns:r="http://schemas.openxmlformats.org/officeDocument/2006/relationships" r:id="rId3"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Verdana"/>
                <a:ea typeface="Verdana"/>
                <a:cs typeface="Verdana"/>
              </a:rPr>
              <a:t>PageRank</a:t>
            </a:r>
            <a:r>
              <a:rPr sz="2000" spc="-40" dirty="0" u="sng">
                <a:solidFill>
                  <a:srgbClr val="0563C1">
                    <a:alpha val="100000"/>
                  </a:srgbClr>
                </a:solidFill>
                <a:latin typeface="SimSun"/>
                <a:ea typeface="SimSun"/>
                <a:cs typeface="SimSun"/>
              </a:rPr>
              <a:t>算法详解</a:t>
            </a:r>
            <a:r>
              <a:rPr sz="2000" spc="-40" dirty="0" u="sng">
                <a:solidFill>
                  <a:srgbClr val="0563C1">
                    <a:alpha val="100000"/>
                  </a:srgbClr>
                </a:solidFill>
                <a:latin typeface="SimSun"/>
                <a:ea typeface="SimSun"/>
                <a:cs typeface="SimSun"/>
              </a:rPr>
              <a:t> </a:t>
            </a:r>
            <a:r>
              <a:rPr sz="2000" spc="-40" dirty="0" u="sng">
                <a:solidFill>
                  <a:srgbClr val="0563C1">
                    <a:alpha val="100000"/>
                  </a:srgbClr>
                </a:solidFill>
                <a:latin typeface="Verdana"/>
                <a:ea typeface="Verdana"/>
                <a:cs typeface="Verdana"/>
              </a:rPr>
              <a:t>-</a:t>
            </a:r>
            <a:r>
              <a:rPr sz="2000" spc="-40" dirty="0" u="sng">
                <a:solidFill>
                  <a:srgbClr val="0563C1">
                    <a:alpha val="100000"/>
                  </a:srgbClr>
                </a:solidFill>
                <a:latin typeface="Verdana"/>
                <a:ea typeface="Verdana"/>
                <a:cs typeface="Verdana"/>
              </a:rPr>
              <a:t> </a:t>
            </a:r>
            <a:r>
              <a:rPr sz="2000" spc="-40" dirty="0" u="sng">
                <a:solidFill>
                  <a:srgbClr val="0563C1">
                    <a:alpha val="100000"/>
                  </a:srgbClr>
                </a:solidFill>
                <a:latin typeface="SimSun"/>
                <a:ea typeface="SimSun"/>
                <a:cs typeface="SimSun"/>
              </a:rPr>
              <a:t>知乎</a:t>
            </a:r>
            <a:r>
              <a:rPr sz="2000" spc="-40" dirty="0" u="sng">
                <a:solidFill>
                  <a:srgbClr val="0563C1">
                    <a:alpha val="100000"/>
                  </a:srgbClr>
                </a:solidFill>
                <a:latin typeface="SimSun"/>
                <a:ea typeface="SimSun"/>
                <a:cs typeface="SimSun"/>
              </a:rPr>
              <a:t> </a:t>
            </a:r>
            <a:r>
              <a:rPr sz="2000" spc="-40" dirty="0" u="sng">
                <a:solidFill>
                  <a:srgbClr val="0563C1">
                    <a:alpha val="100000"/>
                  </a:srgbClr>
                </a:solidFill>
                <a:latin typeface="Verdana"/>
                <a:ea typeface="Verdana"/>
                <a:cs typeface="Verdana"/>
              </a:rPr>
              <a:t>(z</a:t>
            </a:r>
            <a:r>
              <a:rPr sz="2000" spc="0" dirty="0" u="sng">
                <a:solidFill>
                  <a:srgbClr val="0563C1">
                    <a:alpha val="100000"/>
                  </a:srgbClr>
                </a:solidFill>
                <a:latin typeface="Verdana"/>
                <a:ea typeface="Verdana"/>
                <a:cs typeface="Verdana"/>
              </a:rPr>
              <a:t>hihu</a:t>
            </a:r>
            <a:r>
              <a:rPr sz="2000" spc="-40" dirty="0" u="sng">
                <a:solidFill>
                  <a:srgbClr val="0563C1">
                    <a:alpha val="100000"/>
                  </a:srgbClr>
                </a:solidFill>
                <a:latin typeface="Verdana"/>
                <a:ea typeface="Verdana"/>
                <a:cs typeface="Verdana"/>
              </a:rPr>
              <a:t>.</a:t>
            </a:r>
            <a:r>
              <a:rPr sz="2000" spc="0" dirty="0" u="sng">
                <a:solidFill>
                  <a:srgbClr val="0563C1">
                    <a:alpha val="100000"/>
                  </a:srgbClr>
                </a:solidFill>
                <a:latin typeface="Verdana"/>
                <a:ea typeface="Verdana"/>
                <a:cs typeface="Verdana"/>
              </a:rPr>
              <a:t>com</a:t>
            </a:r>
            <a:r>
              <a:rPr sz="2000" spc="-40" dirty="0" u="sng">
                <a:solidFill>
                  <a:srgbClr val="0563C1">
                    <a:alpha val="100000"/>
                  </a:srgbClr>
                </a:solidFill>
                <a:latin typeface="Verdana"/>
                <a:ea typeface="Verdana"/>
                <a:cs typeface="Verdana"/>
              </a:rPr>
              <a:t>)</a:t>
            </a:r>
            <a:endParaRPr lang="Verdana" altLang="Verdana" sz="2000" dirty="0"/>
          </a:p>
        </p:txBody>
      </p:sp>
      <p:pic>
        <p:nvPicPr>
          <p:cNvPr id="763" name="picture 763"/>
          <p:cNvPicPr>
            <a:picLocks noChangeAspect="1"/>
          </p:cNvPicPr>
          <p:nvPr/>
        </p:nvPicPr>
        <p:blipFill>
          <a:blip r:embed="rId4"/>
          <a:stretch>
            <a:fillRect/>
          </a:stretch>
        </p:blipFill>
        <p:spPr>
          <a:xfrm rot="21600000">
            <a:off x="0" y="5804458"/>
            <a:ext cx="1919884" cy="1053541"/>
          </a:xfrm>
          <a:prstGeom prst="rect">
            <a:avLst/>
          </a:prstGeom>
        </p:spPr>
      </p:pic>
      <p:pic>
        <p:nvPicPr>
          <p:cNvPr id="764" name="picture 764"/>
          <p:cNvPicPr>
            <a:picLocks noChangeAspect="1"/>
          </p:cNvPicPr>
          <p:nvPr/>
        </p:nvPicPr>
        <p:blipFill>
          <a:blip r:embed="rId5"/>
          <a:stretch>
            <a:fillRect/>
          </a:stretch>
        </p:blipFill>
        <p:spPr>
          <a:xfrm rot="21600000">
            <a:off x="11027664" y="158495"/>
            <a:ext cx="1042416" cy="944880"/>
          </a:xfrm>
          <a:prstGeom prst="rect">
            <a:avLst/>
          </a:prstGeom>
        </p:spPr>
      </p:pic>
      <p:sp>
        <p:nvSpPr>
          <p:cNvPr id="765" name="textbox 765"/>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766" name="picture 766"/>
          <p:cNvPicPr>
            <a:picLocks noChangeAspect="1"/>
          </p:cNvPicPr>
          <p:nvPr/>
        </p:nvPicPr>
        <p:blipFill>
          <a:blip r:embed="rId6"/>
          <a:stretch>
            <a:fillRect/>
          </a:stretch>
        </p:blipFill>
        <p:spPr>
          <a:xfrm rot="21600000">
            <a:off x="530352" y="408431"/>
            <a:ext cx="774191" cy="690372"/>
          </a:xfrm>
          <a:prstGeom prst="rect">
            <a:avLst/>
          </a:prstGeom>
        </p:spPr>
      </p:pic>
      <p:sp>
        <p:nvSpPr>
          <p:cNvPr id="767" name="textbox 767"/>
          <p:cNvSpPr/>
          <p:nvPr/>
        </p:nvSpPr>
        <p:spPr>
          <a:xfrm>
            <a:off x="1388694" y="581164"/>
            <a:ext cx="1532255" cy="337184"/>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453"/>
              </a:lnSpc>
              <a:tabLst/>
            </a:pPr>
            <a:r>
              <a:rPr sz="1700" spc="0" dirty="0">
                <a:solidFill>
                  <a:srgbClr val="000000">
                    <a:alpha val="100000"/>
                  </a:srgbClr>
                </a:solidFill>
                <a:latin typeface="Arial"/>
                <a:ea typeface="Arial"/>
                <a:cs typeface="Arial"/>
              </a:rPr>
              <a:t>PageRank</a:t>
            </a:r>
            <a:r>
              <a:rPr sz="1700" spc="270" dirty="0">
                <a:solidFill>
                  <a:srgbClr val="000000">
                    <a:alpha val="100000"/>
                  </a:srgbClr>
                </a:solidFill>
                <a:latin typeface="SimHei"/>
                <a:ea typeface="SimHei"/>
                <a:cs typeface="SimHei"/>
              </a:rPr>
              <a:t>算</a:t>
            </a:r>
            <a:r>
              <a:rPr sz="1700" spc="250" dirty="0">
                <a:solidFill>
                  <a:srgbClr val="000000">
                    <a:alpha val="100000"/>
                  </a:srgbClr>
                </a:solidFill>
                <a:latin typeface="SimHei"/>
                <a:ea typeface="SimHei"/>
                <a:cs typeface="SimHei"/>
              </a:rPr>
              <a:t>法</a:t>
            </a:r>
            <a:endParaRPr lang="SimHei" altLang="SimHei" sz="17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 name="picture 768"/>
          <p:cNvPicPr>
            <a:picLocks noChangeAspect="1"/>
          </p:cNvPicPr>
          <p:nvPr/>
        </p:nvPicPr>
        <p:blipFill>
          <a:blip r:embed="rId2"/>
          <a:stretch>
            <a:fillRect/>
          </a:stretch>
        </p:blipFill>
        <p:spPr>
          <a:xfrm rot="21600000">
            <a:off x="530352" y="408431"/>
            <a:ext cx="774191" cy="690372"/>
          </a:xfrm>
          <a:prstGeom prst="rect">
            <a:avLst/>
          </a:prstGeom>
        </p:spPr>
      </p:pic>
      <p:sp>
        <p:nvSpPr>
          <p:cNvPr id="769" name="textbox 769"/>
          <p:cNvSpPr/>
          <p:nvPr/>
        </p:nvSpPr>
        <p:spPr>
          <a:xfrm>
            <a:off x="958695" y="621042"/>
            <a:ext cx="9819640" cy="1774189"/>
          </a:xfrm>
          <a:prstGeom prst="rect">
            <a:avLst/>
          </a:prstGeom>
        </p:spPr>
        <p:txBody>
          <a:bodyPr vert="horz" wrap="square" lIns="0" tIns="0" rIns="0" bIns="0"/>
          <a:lstStyle/>
          <a:p>
            <a:pPr algn="l" rtl="0" eaLnBrk="0">
              <a:lnSpc>
                <a:spcPct val="91025"/>
              </a:lnSpc>
              <a:tabLst/>
            </a:pPr>
            <a:endParaRPr lang="Arial" altLang="Arial" sz="100" dirty="0"/>
          </a:p>
          <a:p>
            <a:pPr marL="222836" algn="l" rtl="0" eaLnBrk="0">
              <a:lnSpc>
                <a:spcPct val="100000"/>
              </a:lnSpc>
              <a:tabLst/>
            </a:pPr>
            <a:r>
              <a:rPr sz="1700" spc="100" dirty="0">
                <a:solidFill>
                  <a:srgbClr val="000000">
                    <a:alpha val="100000"/>
                  </a:srgbClr>
                </a:solidFill>
                <a:latin typeface="SimHei"/>
                <a:ea typeface="SimHei"/>
                <a:cs typeface="SimHei"/>
              </a:rPr>
              <a:t>基于熵权法的评价方</a:t>
            </a:r>
            <a:r>
              <a:rPr sz="1700" spc="20" dirty="0">
                <a:solidFill>
                  <a:srgbClr val="000000">
                    <a:alpha val="100000"/>
                  </a:srgbClr>
                </a:solidFill>
                <a:latin typeface="SimHei"/>
                <a:ea typeface="SimHei"/>
                <a:cs typeface="SimHei"/>
              </a:rPr>
              <a:t>法</a:t>
            </a:r>
            <a:endParaRPr lang="SimHei" altLang="SimHei" sz="1700" dirty="0"/>
          </a:p>
          <a:p>
            <a:pPr algn="l" rtl="0" eaLnBrk="0">
              <a:lnSpc>
                <a:spcPct val="125000"/>
              </a:lnSpc>
              <a:tabLst/>
            </a:pPr>
            <a:endParaRPr lang="Arial" altLang="Arial" sz="1000" dirty="0"/>
          </a:p>
          <a:p>
            <a:pPr marL="14482" algn="l" rtl="0" eaLnBrk="0">
              <a:lnSpc>
                <a:spcPct val="87000"/>
              </a:lnSpc>
              <a:spcBef>
                <a:spcPts val="608"/>
              </a:spcBef>
              <a:tabLst/>
            </a:pPr>
            <a:r>
              <a:rPr sz="2000" b="1" spc="-10" dirty="0">
                <a:solidFill>
                  <a:srgbClr val="000000">
                    <a:alpha val="100000"/>
                  </a:srgbClr>
                </a:solidFill>
                <a:latin typeface="DengXian"/>
                <a:ea typeface="DengXian"/>
                <a:cs typeface="DengXian"/>
              </a:rPr>
              <a:t>基本介绍：</a:t>
            </a:r>
            <a:endParaRPr lang="DengXian" altLang="DengXian" sz="2000" dirty="0"/>
          </a:p>
          <a:p>
            <a:pPr marL="98186" algn="l" rtl="0" eaLnBrk="0">
              <a:lnSpc>
                <a:spcPct val="100000"/>
              </a:lnSpc>
              <a:spcBef>
                <a:spcPts val="422"/>
              </a:spcBef>
              <a:tabLst/>
            </a:pPr>
            <a:r>
              <a:rPr sz="1700" spc="100" dirty="0">
                <a:solidFill>
                  <a:srgbClr val="000000">
                    <a:alpha val="100000"/>
                  </a:srgbClr>
                </a:solidFill>
                <a:latin typeface="SimSun"/>
                <a:ea typeface="SimSun"/>
                <a:cs typeface="SimSun"/>
              </a:rPr>
              <a:t>熵权法，原理是指标的变异程度越小，所反映的信息量也越少，其对应的权值也应该越</a:t>
            </a:r>
            <a:r>
              <a:rPr sz="1700" spc="20" dirty="0">
                <a:solidFill>
                  <a:srgbClr val="000000">
                    <a:alpha val="100000"/>
                  </a:srgbClr>
                </a:solidFill>
                <a:latin typeface="SimSun"/>
                <a:ea typeface="SimSun"/>
                <a:cs typeface="SimSun"/>
              </a:rPr>
              <a:t>低</a:t>
            </a:r>
            <a:r>
              <a:rPr sz="1700" spc="0" dirty="0">
                <a:solidFill>
                  <a:srgbClr val="000000">
                    <a:alpha val="100000"/>
                  </a:srgbClr>
                </a:solidFill>
                <a:latin typeface="SimSun"/>
                <a:ea typeface="SimSun"/>
                <a:cs typeface="SimSun"/>
              </a:rPr>
              <a:t>。</a:t>
            </a:r>
            <a:endParaRPr lang="SimSun" altLang="SimSun" sz="1700" dirty="0"/>
          </a:p>
          <a:p>
            <a:pPr marL="12700" algn="l" rtl="0" eaLnBrk="0">
              <a:lnSpc>
                <a:spcPct val="87000"/>
              </a:lnSpc>
              <a:spcBef>
                <a:spcPts val="10"/>
              </a:spcBef>
              <a:tabLst/>
            </a:pPr>
            <a:r>
              <a:rPr sz="2000" b="1" spc="-10" dirty="0">
                <a:solidFill>
                  <a:srgbClr val="000000">
                    <a:alpha val="100000"/>
                  </a:srgbClr>
                </a:solidFill>
                <a:latin typeface="DengXian"/>
                <a:ea typeface="DengXian"/>
                <a:cs typeface="DengXian"/>
              </a:rPr>
              <a:t>参考网</a:t>
            </a:r>
            <a:r>
              <a:rPr sz="2000" b="1" spc="0" dirty="0">
                <a:solidFill>
                  <a:srgbClr val="000000">
                    <a:alpha val="100000"/>
                  </a:srgbClr>
                </a:solidFill>
                <a:latin typeface="DengXian"/>
                <a:ea typeface="DengXian"/>
                <a:cs typeface="DengXian"/>
              </a:rPr>
              <a:t>站：</a:t>
            </a:r>
            <a:endParaRPr lang="DengXian" altLang="DengXian" sz="2000" dirty="0"/>
          </a:p>
          <a:p>
            <a:pPr marL="31033" algn="l" rtl="0" eaLnBrk="0">
              <a:lnSpc>
                <a:spcPct val="116000"/>
              </a:lnSpc>
              <a:spcBef>
                <a:spcPts val="77"/>
              </a:spcBef>
              <a:tabLst/>
            </a:pPr>
            <a:r>
              <a:rPr sz="2000" spc="-10" dirty="0" u="sng">
                <a:solidFill>
                  <a:srgbClr val="0563C1">
                    <a:alpha val="100000"/>
                  </a:srgbClr>
                </a:solidFill>
                <a:hlinkClick xmlns:r="http://schemas.openxmlformats.org/officeDocument/2006/relationships" r:id="rId3" tooltip="">
                  <a:extLst>
                    <a:ext uri="{DAF060AB-1E55-43B9-8AAB-6FB025537F2F}">
                      <wpsdc:hlinkClr xmlns:wpsdc="http://www.wps.cn/officeDocument/2017/drawingmlCustomData" val="0563C1"/>
                      <wpsdc:folHlinkClr xmlns:wpsdc="http://www.wps.cn/officeDocument/2017/drawingmlCustomData" val="0563C1"/>
                      <wpsdc:hlinkUnderline xmlns:wpsdc="http://www.wps.cn/officeDocument/2017/drawingmlCustomData" val="0"/>
                    </a:ext>
                  </a:extLst>
                </a:hlinkClick>
                <a:latin typeface="Verdana"/>
                <a:ea typeface="Verdana"/>
                <a:cs typeface="Verdana"/>
              </a:rPr>
              <a:t>(6</a:t>
            </a:r>
            <a:r>
              <a:rPr sz="2000" spc="-10" dirty="0" u="sng">
                <a:solidFill>
                  <a:srgbClr val="0563C1">
                    <a:alpha val="100000"/>
                  </a:srgbClr>
                </a:solidFill>
                <a:latin typeface="SimSun"/>
                <a:ea typeface="SimSun"/>
                <a:cs typeface="SimSun"/>
              </a:rPr>
              <a:t>条消息</a:t>
            </a:r>
            <a:r>
              <a:rPr sz="2000" spc="-10" dirty="0" u="sng">
                <a:solidFill>
                  <a:srgbClr val="0563C1">
                    <a:alpha val="100000"/>
                  </a:srgbClr>
                </a:solidFill>
                <a:latin typeface="Verdana"/>
                <a:ea typeface="Verdana"/>
                <a:cs typeface="Verdana"/>
              </a:rPr>
              <a:t>)</a:t>
            </a:r>
            <a:r>
              <a:rPr sz="2000" spc="-10" dirty="0" u="sng">
                <a:solidFill>
                  <a:srgbClr val="0563C1">
                    <a:alpha val="100000"/>
                  </a:srgbClr>
                </a:solidFill>
                <a:latin typeface="Verdana"/>
                <a:ea typeface="Verdana"/>
                <a:cs typeface="Verdana"/>
              </a:rPr>
              <a:t> </a:t>
            </a:r>
            <a:r>
              <a:rPr sz="2000" spc="-10" dirty="0" u="sng">
                <a:solidFill>
                  <a:srgbClr val="0563C1">
                    <a:alpha val="100000"/>
                  </a:srgbClr>
                </a:solidFill>
                <a:latin typeface="SimSun"/>
                <a:ea typeface="SimSun"/>
                <a:cs typeface="SimSun"/>
              </a:rPr>
              <a:t>学习笔记</a:t>
            </a:r>
            <a:r>
              <a:rPr sz="2000" spc="-10" dirty="0" u="sng">
                <a:solidFill>
                  <a:srgbClr val="0563C1">
                    <a:alpha val="100000"/>
                  </a:srgbClr>
                </a:solidFill>
                <a:latin typeface="Verdana"/>
                <a:ea typeface="Verdana"/>
                <a:cs typeface="Verdana"/>
              </a:rPr>
              <a:t>---</a:t>
            </a:r>
            <a:r>
              <a:rPr sz="2000" spc="-10" dirty="0" u="sng">
                <a:solidFill>
                  <a:srgbClr val="0563C1">
                    <a:alpha val="100000"/>
                  </a:srgbClr>
                </a:solidFill>
                <a:latin typeface="SimSun"/>
                <a:ea typeface="SimSun"/>
                <a:cs typeface="SimSun"/>
              </a:rPr>
              <a:t>基于熵权法</a:t>
            </a:r>
            <a:r>
              <a:rPr sz="2000" spc="0" dirty="0" u="sng">
                <a:solidFill>
                  <a:srgbClr val="0563C1">
                    <a:alpha val="100000"/>
                  </a:srgbClr>
                </a:solidFill>
                <a:latin typeface="SimSun"/>
                <a:ea typeface="SimSun"/>
                <a:cs typeface="SimSun"/>
              </a:rPr>
              <a:t>的优劣解距离法</a:t>
            </a:r>
            <a:r>
              <a:rPr sz="2000" spc="0" dirty="0" u="sng">
                <a:solidFill>
                  <a:srgbClr val="0563C1">
                    <a:alpha val="100000"/>
                  </a:srgbClr>
                </a:solidFill>
                <a:latin typeface="Verdana"/>
                <a:ea typeface="Verdana"/>
                <a:cs typeface="Verdana"/>
              </a:rPr>
              <a:t>_m0_49169232</a:t>
            </a:r>
            <a:r>
              <a:rPr sz="2000" spc="0" dirty="0" u="sng">
                <a:solidFill>
                  <a:srgbClr val="0563C1">
                    <a:alpha val="100000"/>
                  </a:srgbClr>
                </a:solidFill>
                <a:latin typeface="SimSun"/>
                <a:ea typeface="SimSun"/>
                <a:cs typeface="SimSun"/>
              </a:rPr>
              <a:t>的博客</a:t>
            </a:r>
            <a:r>
              <a:rPr sz="2000" spc="0" dirty="0" u="sng">
                <a:solidFill>
                  <a:srgbClr val="0563C1">
                    <a:alpha val="100000"/>
                  </a:srgbClr>
                </a:solidFill>
                <a:latin typeface="Verdana"/>
                <a:ea typeface="Verdana"/>
                <a:cs typeface="Verdana"/>
              </a:rPr>
              <a:t>-CSDN</a:t>
            </a:r>
            <a:r>
              <a:rPr sz="2000" spc="0" dirty="0" u="sng">
                <a:solidFill>
                  <a:srgbClr val="0563C1">
                    <a:alpha val="100000"/>
                  </a:srgbClr>
                </a:solidFill>
                <a:latin typeface="SimSun"/>
                <a:ea typeface="SimSun"/>
                <a:cs typeface="SimSun"/>
              </a:rPr>
              <a:t>博客</a:t>
            </a:r>
            <a:endParaRPr lang="SimSun" altLang="SimSun" sz="2000" dirty="0"/>
          </a:p>
        </p:txBody>
      </p:sp>
      <p:pic>
        <p:nvPicPr>
          <p:cNvPr id="770" name="picture 770"/>
          <p:cNvPicPr>
            <a:picLocks noChangeAspect="1"/>
          </p:cNvPicPr>
          <p:nvPr/>
        </p:nvPicPr>
        <p:blipFill>
          <a:blip r:embed="rId4"/>
          <a:stretch>
            <a:fillRect/>
          </a:stretch>
        </p:blipFill>
        <p:spPr>
          <a:xfrm rot="21600000">
            <a:off x="0" y="5804458"/>
            <a:ext cx="1919884" cy="1053541"/>
          </a:xfrm>
          <a:prstGeom prst="rect">
            <a:avLst/>
          </a:prstGeom>
        </p:spPr>
      </p:pic>
      <p:pic>
        <p:nvPicPr>
          <p:cNvPr id="771" name="picture 771"/>
          <p:cNvPicPr>
            <a:picLocks noChangeAspect="1"/>
          </p:cNvPicPr>
          <p:nvPr/>
        </p:nvPicPr>
        <p:blipFill>
          <a:blip r:embed="rId5"/>
          <a:stretch>
            <a:fillRect/>
          </a:stretch>
        </p:blipFill>
        <p:spPr>
          <a:xfrm rot="21600000">
            <a:off x="11027664" y="158495"/>
            <a:ext cx="1042416" cy="944880"/>
          </a:xfrm>
          <a:prstGeom prst="rect">
            <a:avLst/>
          </a:prstGeom>
        </p:spPr>
      </p:pic>
      <p:sp>
        <p:nvSpPr>
          <p:cNvPr id="772" name="textbox 772"/>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2"/>
          <p:cNvSpPr/>
          <p:nvPr/>
        </p:nvSpPr>
        <p:spPr>
          <a:xfrm>
            <a:off x="1011555" y="1276845"/>
            <a:ext cx="9791700" cy="4411345"/>
          </a:xfrm>
          <a:prstGeom prst="rect">
            <a:avLst/>
          </a:prstGeom>
        </p:spPr>
        <p:txBody>
          <a:bodyPr vert="horz" wrap="square" lIns="0" tIns="0" rIns="0" bIns="0"/>
          <a:lstStyle/>
          <a:p>
            <a:pPr algn="l" rtl="0" eaLnBrk="0">
              <a:lnSpc>
                <a:spcPct val="104000"/>
              </a:lnSpc>
              <a:tabLst/>
            </a:pPr>
            <a:endParaRPr lang="Arial" altLang="Arial" sz="100" dirty="0"/>
          </a:p>
          <a:p>
            <a:pPr marL="341782" indent="-329082" algn="l" rtl="0" eaLnBrk="0">
              <a:lnSpc>
                <a:spcPct val="103000"/>
              </a:lnSpc>
              <a:spcBef>
                <a:spcPts val="1"/>
              </a:spcBef>
              <a:tabLst/>
            </a:pPr>
            <a:r>
              <a:rPr sz="2300" spc="80" dirty="0">
                <a:solidFill>
                  <a:srgbClr val="000000">
                    <a:alpha val="100000"/>
                  </a:srgbClr>
                </a:solidFill>
                <a:latin typeface="DengXian"/>
                <a:ea typeface="DengXian"/>
                <a:cs typeface="DengXian"/>
              </a:rPr>
              <a:t>(1)被评价主体与</a:t>
            </a:r>
            <a:r>
              <a:rPr sz="2300" spc="70" dirty="0">
                <a:solidFill>
                  <a:srgbClr val="000000">
                    <a:alpha val="100000"/>
                  </a:srgbClr>
                </a:solidFill>
                <a:latin typeface="DengXian"/>
                <a:ea typeface="DengXian"/>
                <a:cs typeface="DengXian"/>
              </a:rPr>
              <a:t>对</a:t>
            </a:r>
            <a:r>
              <a:rPr sz="2300" spc="0" dirty="0">
                <a:solidFill>
                  <a:srgbClr val="000000">
                    <a:alpha val="100000"/>
                  </a:srgbClr>
                </a:solidFill>
                <a:latin typeface="DengXian"/>
                <a:ea typeface="DengXian"/>
                <a:cs typeface="DengXian"/>
              </a:rPr>
              <a:t>象</a:t>
            </a:r>
            <a:r>
              <a:rPr sz="2300" spc="0" dirty="0">
                <a:solidFill>
                  <a:srgbClr val="000000">
                    <a:alpha val="100000"/>
                  </a:srgbClr>
                </a:solidFill>
                <a:latin typeface="DengXian"/>
                <a:ea typeface="DengXian"/>
                <a:cs typeface="DengXian"/>
              </a:rPr>
              <a:t>                                                                                       </a:t>
            </a:r>
            <a:r>
              <a:rPr sz="2300" spc="-20" dirty="0">
                <a:solidFill>
                  <a:srgbClr val="000000">
                    <a:alpha val="100000"/>
                  </a:srgbClr>
                </a:solidFill>
                <a:latin typeface="DengXian"/>
                <a:ea typeface="DengXian"/>
                <a:cs typeface="DengXian"/>
              </a:rPr>
              <a:t>记为</a:t>
            </a:r>
            <a:r>
              <a:rPr sz="2300" spc="-20" dirty="0">
                <a:solidFill>
                  <a:srgbClr val="000000">
                    <a:alpha val="100000"/>
                  </a:srgbClr>
                </a:solidFill>
                <a:latin typeface="Cambria Math"/>
                <a:ea typeface="Cambria Math"/>
                <a:cs typeface="Cambria Math"/>
              </a:rPr>
              <a:t>s</a:t>
            </a:r>
            <a:r>
              <a:rPr sz="2600" spc="-20" dirty="0" baseline="-4006">
                <a:solidFill>
                  <a:srgbClr val="000000">
                    <a:alpha val="100000"/>
                  </a:srgbClr>
                </a:solidFill>
                <a:latin typeface="Cambria Math"/>
                <a:ea typeface="Cambria Math"/>
                <a:cs typeface="Cambria Math"/>
              </a:rPr>
              <a:t>1</a:t>
            </a:r>
            <a:r>
              <a:rPr sz="2300" spc="-20" dirty="0">
                <a:solidFill>
                  <a:srgbClr val="000000">
                    <a:alpha val="100000"/>
                  </a:srgbClr>
                </a:solidFill>
                <a:latin typeface="Cambria Math"/>
                <a:ea typeface="Cambria Math"/>
                <a:cs typeface="Cambria Math"/>
              </a:rPr>
              <a:t>,</a:t>
            </a:r>
            <a:r>
              <a:rPr sz="2300" spc="-20" dirty="0">
                <a:solidFill>
                  <a:srgbClr val="000000">
                    <a:alpha val="100000"/>
                  </a:srgbClr>
                </a:solidFill>
                <a:latin typeface="Cambria Math"/>
                <a:ea typeface="Cambria Math"/>
                <a:cs typeface="Cambria Math"/>
              </a:rPr>
              <a:t> </a:t>
            </a:r>
            <a:r>
              <a:rPr sz="3600" spc="-20" dirty="0" baseline="-2893">
                <a:solidFill>
                  <a:srgbClr val="000000">
                    <a:alpha val="100000"/>
                  </a:srgbClr>
                </a:solidFill>
                <a:latin typeface="Cambria Math"/>
                <a:ea typeface="Cambria Math"/>
                <a:cs typeface="Cambria Math"/>
              </a:rPr>
              <a:t>s</a:t>
            </a:r>
            <a:r>
              <a:rPr sz="2600" spc="-20" dirty="0" baseline="-4006">
                <a:solidFill>
                  <a:srgbClr val="000000">
                    <a:alpha val="100000"/>
                  </a:srgbClr>
                </a:solidFill>
                <a:latin typeface="Cambria Math"/>
                <a:ea typeface="Cambria Math"/>
                <a:cs typeface="Cambria Math"/>
              </a:rPr>
              <a:t>2</a:t>
            </a:r>
            <a:r>
              <a:rPr sz="2300" spc="-20" dirty="0">
                <a:solidFill>
                  <a:srgbClr val="000000">
                    <a:alpha val="100000"/>
                  </a:srgbClr>
                </a:solidFill>
                <a:latin typeface="Cambria Math"/>
                <a:ea typeface="Cambria Math"/>
                <a:cs typeface="Cambria Math"/>
              </a:rPr>
              <a:t>,</a:t>
            </a:r>
            <a:r>
              <a:rPr sz="2300" spc="-20" dirty="0">
                <a:solidFill>
                  <a:srgbClr val="000000">
                    <a:alpha val="100000"/>
                  </a:srgbClr>
                </a:solidFill>
                <a:latin typeface="Cambria Math"/>
                <a:ea typeface="Cambria Math"/>
                <a:cs typeface="Cambria Math"/>
              </a:rPr>
              <a:t> </a:t>
            </a:r>
            <a:r>
              <a:rPr sz="2300" spc="-20" dirty="0">
                <a:solidFill>
                  <a:srgbClr val="000000">
                    <a:alpha val="100000"/>
                  </a:srgbClr>
                </a:solidFill>
                <a:latin typeface="Cambria Math"/>
                <a:ea typeface="Cambria Math"/>
                <a:cs typeface="Cambria Math"/>
              </a:rPr>
              <a:t>…</a:t>
            </a:r>
            <a:r>
              <a:rPr sz="2300" spc="-20" dirty="0">
                <a:solidFill>
                  <a:srgbClr val="000000">
                    <a:alpha val="100000"/>
                  </a:srgbClr>
                </a:solidFill>
                <a:latin typeface="Cambria Math"/>
                <a:ea typeface="Cambria Math"/>
                <a:cs typeface="Cambria Math"/>
              </a:rPr>
              <a:t> </a:t>
            </a:r>
            <a:r>
              <a:rPr sz="2300" spc="-20" dirty="0">
                <a:solidFill>
                  <a:srgbClr val="000000">
                    <a:alpha val="100000"/>
                  </a:srgbClr>
                </a:solidFill>
                <a:latin typeface="Cambria Math"/>
                <a:ea typeface="Cambria Math"/>
                <a:cs typeface="Cambria Math"/>
              </a:rPr>
              <a:t>…</a:t>
            </a:r>
            <a:r>
              <a:rPr sz="2300" spc="-20" dirty="0">
                <a:solidFill>
                  <a:srgbClr val="000000">
                    <a:alpha val="100000"/>
                  </a:srgbClr>
                </a:solidFill>
                <a:latin typeface="Cambria Math"/>
                <a:ea typeface="Cambria Math"/>
                <a:cs typeface="Cambria Math"/>
              </a:rPr>
              <a:t> </a:t>
            </a:r>
            <a:r>
              <a:rPr sz="2300" spc="-20" dirty="0">
                <a:solidFill>
                  <a:srgbClr val="000000">
                    <a:alpha val="100000"/>
                  </a:srgbClr>
                </a:solidFill>
                <a:latin typeface="Cambria Math"/>
                <a:ea typeface="Cambria Math"/>
                <a:cs typeface="Cambria Math"/>
              </a:rPr>
              <a:t>s</a:t>
            </a:r>
            <a:r>
              <a:rPr sz="2600" spc="0" dirty="0" baseline="-14023">
                <a:solidFill>
                  <a:srgbClr val="000000">
                    <a:alpha val="100000"/>
                  </a:srgbClr>
                </a:solidFill>
                <a:latin typeface="Cambria Math"/>
                <a:ea typeface="Cambria Math"/>
                <a:cs typeface="Cambria Math"/>
              </a:rPr>
              <a:t>n</a:t>
            </a:r>
            <a:endParaRPr lang="Cambria Math" altLang="Cambria Math" sz="1689" dirty="0"/>
          </a:p>
          <a:p>
            <a:pPr marL="12700" algn="l" rtl="0" eaLnBrk="0">
              <a:lnSpc>
                <a:spcPts val="2894"/>
              </a:lnSpc>
              <a:tabLst/>
            </a:pPr>
            <a:r>
              <a:rPr sz="2300" spc="60" dirty="0">
                <a:solidFill>
                  <a:srgbClr val="000000">
                    <a:alpha val="100000"/>
                  </a:srgbClr>
                </a:solidFill>
                <a:latin typeface="DengXian"/>
                <a:ea typeface="DengXian"/>
                <a:cs typeface="DengXian"/>
              </a:rPr>
              <a:t>(2)评价指</a:t>
            </a:r>
            <a:r>
              <a:rPr sz="2300" spc="30" dirty="0">
                <a:solidFill>
                  <a:srgbClr val="000000">
                    <a:alpha val="100000"/>
                  </a:srgbClr>
                </a:solidFill>
                <a:latin typeface="DengXian"/>
                <a:ea typeface="DengXian"/>
                <a:cs typeface="DengXian"/>
              </a:rPr>
              <a:t>标</a:t>
            </a:r>
            <a:endParaRPr lang="DengXian" altLang="DengXian" sz="2300" dirty="0"/>
          </a:p>
          <a:p>
            <a:pPr marL="341782" algn="l" rtl="0" eaLnBrk="0">
              <a:lnSpc>
                <a:spcPct val="87000"/>
              </a:lnSpc>
              <a:spcBef>
                <a:spcPts val="465"/>
              </a:spcBef>
              <a:tabLst/>
            </a:pPr>
            <a:r>
              <a:rPr sz="2300" spc="20" dirty="0">
                <a:solidFill>
                  <a:srgbClr val="000000">
                    <a:alpha val="100000"/>
                  </a:srgbClr>
                </a:solidFill>
                <a:latin typeface="DengXian"/>
                <a:ea typeface="DengXian"/>
                <a:cs typeface="DengXian"/>
              </a:rPr>
              <a:t>记为</a:t>
            </a:r>
            <a:r>
              <a:rPr sz="2300" spc="0" dirty="0">
                <a:solidFill>
                  <a:srgbClr val="000000">
                    <a:alpha val="100000"/>
                  </a:srgbClr>
                </a:solidFill>
                <a:latin typeface="Cambria Math"/>
                <a:ea typeface="Cambria Math"/>
                <a:cs typeface="Cambria Math"/>
              </a:rPr>
              <a:t>T</a:t>
            </a:r>
            <a:r>
              <a:rPr sz="1700" spc="20" dirty="0">
                <a:solidFill>
                  <a:srgbClr val="000000">
                    <a:alpha val="100000"/>
                  </a:srgbClr>
                </a:solidFill>
                <a:latin typeface="Cambria Math"/>
                <a:ea typeface="Cambria Math"/>
                <a:cs typeface="Cambria Math"/>
              </a:rPr>
              <a:t>1</a:t>
            </a:r>
            <a:r>
              <a:rPr sz="2300" spc="20" dirty="0">
                <a:solidFill>
                  <a:srgbClr val="000000">
                    <a:alpha val="100000"/>
                  </a:srgbClr>
                </a:solidFill>
                <a:latin typeface="Cambria Math"/>
                <a:ea typeface="Cambria Math"/>
                <a:cs typeface="Cambria Math"/>
              </a:rPr>
              <a:t>,</a:t>
            </a:r>
            <a:r>
              <a:rPr sz="2300" spc="2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T</a:t>
            </a:r>
            <a:r>
              <a:rPr sz="1700" spc="20" dirty="0">
                <a:solidFill>
                  <a:srgbClr val="000000">
                    <a:alpha val="100000"/>
                  </a:srgbClr>
                </a:solidFill>
                <a:latin typeface="Cambria Math"/>
                <a:ea typeface="Cambria Math"/>
                <a:cs typeface="Cambria Math"/>
              </a:rPr>
              <a:t>2</a:t>
            </a:r>
            <a:r>
              <a:rPr sz="1700" spc="20" dirty="0">
                <a:solidFill>
                  <a:srgbClr val="000000">
                    <a:alpha val="100000"/>
                  </a:srgbClr>
                </a:solidFill>
                <a:latin typeface="Cambria Math"/>
                <a:ea typeface="Cambria Math"/>
                <a:cs typeface="Cambria Math"/>
              </a:rPr>
              <a:t> </a:t>
            </a:r>
            <a:r>
              <a:rPr sz="2300" spc="20" dirty="0">
                <a:solidFill>
                  <a:srgbClr val="000000">
                    <a:alpha val="100000"/>
                  </a:srgbClr>
                </a:solidFill>
                <a:latin typeface="Cambria Math"/>
                <a:ea typeface="Cambria Math"/>
                <a:cs typeface="Cambria Math"/>
              </a:rPr>
              <a:t>…</a:t>
            </a:r>
            <a:r>
              <a:rPr sz="2300" spc="20" dirty="0">
                <a:solidFill>
                  <a:srgbClr val="000000">
                    <a:alpha val="100000"/>
                  </a:srgbClr>
                </a:solidFill>
                <a:latin typeface="Cambria Math"/>
                <a:ea typeface="Cambria Math"/>
                <a:cs typeface="Cambria Math"/>
              </a:rPr>
              <a:t> </a:t>
            </a:r>
            <a:r>
              <a:rPr sz="2300" spc="20" dirty="0">
                <a:solidFill>
                  <a:srgbClr val="000000">
                    <a:alpha val="100000"/>
                  </a:srgbClr>
                </a:solidFill>
                <a:latin typeface="Cambria Math"/>
                <a:ea typeface="Cambria Math"/>
                <a:cs typeface="Cambria Math"/>
              </a:rPr>
              <a:t>…</a:t>
            </a:r>
            <a:r>
              <a:rPr sz="2300" spc="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T</a:t>
            </a:r>
            <a:r>
              <a:rPr sz="2600" spc="0" dirty="0" baseline="-16027">
                <a:solidFill>
                  <a:srgbClr val="000000">
                    <a:alpha val="100000"/>
                  </a:srgbClr>
                </a:solidFill>
                <a:latin typeface="Cambria Math"/>
                <a:ea typeface="Cambria Math"/>
                <a:cs typeface="Cambria Math"/>
              </a:rPr>
              <a:t>m</a:t>
            </a:r>
            <a:endParaRPr lang="Cambria Math" altLang="Cambria Math" sz="1689" dirty="0"/>
          </a:p>
          <a:p>
            <a:pPr marL="12700" indent="332739" algn="l" rtl="0" eaLnBrk="0">
              <a:lnSpc>
                <a:spcPct val="103000"/>
              </a:lnSpc>
              <a:spcBef>
                <a:spcPts val="33"/>
              </a:spcBef>
              <a:tabLst/>
            </a:pPr>
            <a:r>
              <a:rPr sz="2300" spc="80" dirty="0">
                <a:solidFill>
                  <a:srgbClr val="000000">
                    <a:alpha val="100000"/>
                  </a:srgbClr>
                </a:solidFill>
                <a:latin typeface="DengXian"/>
                <a:ea typeface="DengXian"/>
                <a:cs typeface="DengXian"/>
              </a:rPr>
              <a:t>(对被评价对象</a:t>
            </a:r>
            <a:r>
              <a:rPr sz="3600" spc="0" dirty="0" baseline="-5787">
                <a:solidFill>
                  <a:srgbClr val="000000">
                    <a:alpha val="100000"/>
                  </a:srgbClr>
                </a:solidFill>
                <a:latin typeface="Cambria Math"/>
                <a:ea typeface="Cambria Math"/>
                <a:cs typeface="Cambria Math"/>
              </a:rPr>
              <a:t>s</a:t>
            </a:r>
            <a:r>
              <a:rPr sz="2600" spc="0" dirty="0" baseline="-8013">
                <a:solidFill>
                  <a:srgbClr val="000000">
                    <a:alpha val="100000"/>
                  </a:srgbClr>
                </a:solidFill>
                <a:latin typeface="Cambria Math"/>
                <a:ea typeface="Cambria Math"/>
                <a:cs typeface="Cambria Math"/>
              </a:rPr>
              <a:t>i</a:t>
            </a:r>
            <a:r>
              <a:rPr sz="2300" spc="80" dirty="0">
                <a:solidFill>
                  <a:srgbClr val="000000">
                    <a:alpha val="100000"/>
                  </a:srgbClr>
                </a:solidFill>
                <a:latin typeface="DengXian"/>
                <a:ea typeface="DengXian"/>
                <a:cs typeface="DengXian"/>
              </a:rPr>
              <a:t>的全部评价可记为</a:t>
            </a:r>
            <a:r>
              <a:rPr sz="3600" spc="0" dirty="0" baseline="-5787">
                <a:solidFill>
                  <a:srgbClr val="000000">
                    <a:alpha val="100000"/>
                  </a:srgbClr>
                </a:solidFill>
                <a:latin typeface="Cambria Math"/>
                <a:ea typeface="Cambria Math"/>
                <a:cs typeface="Cambria Math"/>
              </a:rPr>
              <a:t>x</a:t>
            </a:r>
            <a:r>
              <a:rPr sz="2600" spc="0" dirty="0" baseline="-8013">
                <a:solidFill>
                  <a:srgbClr val="000000">
                    <a:alpha val="100000"/>
                  </a:srgbClr>
                </a:solidFill>
                <a:latin typeface="Cambria Math"/>
                <a:ea typeface="Cambria Math"/>
                <a:cs typeface="Cambria Math"/>
              </a:rPr>
              <a:t>i</a:t>
            </a:r>
            <a:r>
              <a:rPr sz="16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Cambria Math"/>
                <a:ea typeface="Cambria Math"/>
                <a:cs typeface="Cambria Math"/>
              </a:rPr>
              <a:t>=</a:t>
            </a:r>
            <a:r>
              <a:rPr sz="2300" spc="80" dirty="0">
                <a:solidFill>
                  <a:srgbClr val="000000">
                    <a:alpha val="100000"/>
                  </a:srgbClr>
                </a:solidFill>
                <a:latin typeface="Cambria Math"/>
                <a:ea typeface="Cambria Math"/>
                <a:cs typeface="Cambria Math"/>
              </a:rPr>
              <a:t>   </a:t>
            </a:r>
            <a:r>
              <a:rPr sz="3600" spc="0" dirty="0" baseline="-7234">
                <a:solidFill>
                  <a:srgbClr val="000000">
                    <a:alpha val="100000"/>
                  </a:srgbClr>
                </a:solidFill>
                <a:latin typeface="Cambria Math"/>
                <a:ea typeface="Cambria Math"/>
                <a:cs typeface="Cambria Math"/>
              </a:rPr>
              <a:t>x</a:t>
            </a:r>
            <a:r>
              <a:rPr sz="2600" spc="0" dirty="0" baseline="-10016">
                <a:solidFill>
                  <a:srgbClr val="000000">
                    <a:alpha val="100000"/>
                  </a:srgbClr>
                </a:solidFill>
                <a:latin typeface="Cambria Math"/>
                <a:ea typeface="Cambria Math"/>
                <a:cs typeface="Cambria Math"/>
              </a:rPr>
              <a:t>i</a:t>
            </a:r>
            <a:r>
              <a:rPr sz="2600" spc="80" dirty="0" baseline="-10016">
                <a:solidFill>
                  <a:srgbClr val="000000">
                    <a:alpha val="100000"/>
                  </a:srgbClr>
                </a:solidFill>
                <a:latin typeface="Cambria Math"/>
                <a:ea typeface="Cambria Math"/>
                <a:cs typeface="Cambria Math"/>
              </a:rPr>
              <a:t>1</a:t>
            </a:r>
            <a:r>
              <a:rPr sz="2300" spc="80" dirty="0">
                <a:solidFill>
                  <a:srgbClr val="000000">
                    <a:alpha val="100000"/>
                  </a:srgbClr>
                </a:solidFill>
                <a:latin typeface="Cambria Math"/>
                <a:ea typeface="Cambria Math"/>
                <a:cs typeface="Cambria Math"/>
              </a:rPr>
              <a:t>,</a:t>
            </a:r>
            <a:r>
              <a:rPr sz="2300" spc="80" dirty="0">
                <a:solidFill>
                  <a:srgbClr val="000000">
                    <a:alpha val="100000"/>
                  </a:srgbClr>
                </a:solidFill>
                <a:latin typeface="Cambria Math"/>
                <a:ea typeface="Cambria Math"/>
                <a:cs typeface="Cambria Math"/>
              </a:rPr>
              <a:t> </a:t>
            </a:r>
            <a:r>
              <a:rPr sz="3600" spc="0" dirty="0" baseline="-7234">
                <a:solidFill>
                  <a:srgbClr val="000000">
                    <a:alpha val="100000"/>
                  </a:srgbClr>
                </a:solidFill>
                <a:latin typeface="Cambria Math"/>
                <a:ea typeface="Cambria Math"/>
                <a:cs typeface="Cambria Math"/>
              </a:rPr>
              <a:t>x</a:t>
            </a:r>
            <a:r>
              <a:rPr sz="2600" spc="0" dirty="0" baseline="-10016">
                <a:solidFill>
                  <a:srgbClr val="000000">
                    <a:alpha val="100000"/>
                  </a:srgbClr>
                </a:solidFill>
                <a:latin typeface="Cambria Math"/>
                <a:ea typeface="Cambria Math"/>
                <a:cs typeface="Cambria Math"/>
              </a:rPr>
              <a:t>i</a:t>
            </a:r>
            <a:r>
              <a:rPr sz="2600" spc="80" dirty="0" baseline="-10016">
                <a:solidFill>
                  <a:srgbClr val="000000">
                    <a:alpha val="100000"/>
                  </a:srgbClr>
                </a:solidFill>
                <a:latin typeface="Cambria Math"/>
                <a:ea typeface="Cambria Math"/>
                <a:cs typeface="Cambria Math"/>
              </a:rPr>
              <a:t>2</a:t>
            </a:r>
            <a:r>
              <a:rPr sz="2300" spc="80" dirty="0">
                <a:solidFill>
                  <a:srgbClr val="000000">
                    <a:alpha val="100000"/>
                  </a:srgbClr>
                </a:solidFill>
                <a:latin typeface="Cambria Math"/>
                <a:ea typeface="Cambria Math"/>
                <a:cs typeface="Cambria Math"/>
              </a:rPr>
              <a:t>,</a:t>
            </a:r>
            <a:r>
              <a:rPr sz="23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Cambria Math"/>
                <a:ea typeface="Cambria Math"/>
                <a:cs typeface="Cambria Math"/>
              </a:rPr>
              <a:t>…</a:t>
            </a:r>
            <a:r>
              <a:rPr sz="23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Cambria Math"/>
                <a:ea typeface="Cambria Math"/>
                <a:cs typeface="Cambria Math"/>
              </a:rPr>
              <a:t>…</a:t>
            </a:r>
            <a:r>
              <a:rPr sz="2300" spc="80" dirty="0">
                <a:solidFill>
                  <a:srgbClr val="000000">
                    <a:alpha val="100000"/>
                  </a:srgbClr>
                </a:solidFill>
                <a:latin typeface="Cambria Math"/>
                <a:ea typeface="Cambria Math"/>
                <a:cs typeface="Cambria Math"/>
              </a:rPr>
              <a:t> </a:t>
            </a:r>
            <a:r>
              <a:rPr sz="3600" spc="0" dirty="0" baseline="-7234">
                <a:solidFill>
                  <a:srgbClr val="000000">
                    <a:alpha val="100000"/>
                  </a:srgbClr>
                </a:solidFill>
                <a:latin typeface="Cambria Math"/>
                <a:ea typeface="Cambria Math"/>
                <a:cs typeface="Cambria Math"/>
              </a:rPr>
              <a:t>x</a:t>
            </a:r>
            <a:r>
              <a:rPr sz="2600" spc="0" dirty="0" baseline="-10016">
                <a:solidFill>
                  <a:srgbClr val="000000">
                    <a:alpha val="100000"/>
                  </a:srgbClr>
                </a:solidFill>
                <a:latin typeface="Cambria Math"/>
                <a:ea typeface="Cambria Math"/>
                <a:cs typeface="Cambria Math"/>
              </a:rPr>
              <a:t>im</a:t>
            </a:r>
            <a:r>
              <a:rPr sz="16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Cambria Math"/>
                <a:ea typeface="Cambria Math"/>
                <a:cs typeface="Cambria Math"/>
              </a:rPr>
              <a:t>,</a:t>
            </a:r>
            <a:r>
              <a:rPr sz="2300" spc="8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i</a:t>
            </a:r>
            <a:r>
              <a:rPr sz="23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Cambria Math"/>
                <a:ea typeface="Cambria Math"/>
                <a:cs typeface="Cambria Math"/>
              </a:rPr>
              <a:t>=</a:t>
            </a:r>
            <a:r>
              <a:rPr sz="23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Cambria Math"/>
                <a:ea typeface="Cambria Math"/>
                <a:cs typeface="Cambria Math"/>
              </a:rPr>
              <a:t>1,2,</a:t>
            </a:r>
            <a:r>
              <a:rPr sz="2300" spc="80" dirty="0">
                <a:solidFill>
                  <a:srgbClr val="000000">
                    <a:alpha val="100000"/>
                  </a:srgbClr>
                </a:solidFill>
                <a:latin typeface="Cambria Math"/>
                <a:ea typeface="Cambria Math"/>
                <a:cs typeface="Cambria Math"/>
              </a:rPr>
              <a:t> </a:t>
            </a:r>
            <a:r>
              <a:rPr sz="2300" spc="80" dirty="0">
                <a:solidFill>
                  <a:srgbClr val="000000">
                    <a:alpha val="100000"/>
                  </a:srgbClr>
                </a:solidFill>
                <a:latin typeface="Cambria Math"/>
                <a:ea typeface="Cambria Math"/>
                <a:cs typeface="Cambria Math"/>
              </a:rPr>
              <a:t>…,</a:t>
            </a:r>
            <a:r>
              <a:rPr sz="2300" spc="8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n</a:t>
            </a:r>
            <a:r>
              <a:rPr sz="2300" spc="40" dirty="0">
                <a:solidFill>
                  <a:srgbClr val="000000">
                    <a:alpha val="100000"/>
                  </a:srgbClr>
                </a:solidFill>
                <a:latin typeface="Cambria Math"/>
                <a:ea typeface="Cambria Math"/>
                <a:cs typeface="Cambria Math"/>
              </a:rPr>
              <a:t>.</a:t>
            </a:r>
            <a:r>
              <a:rPr sz="2300" spc="0" dirty="0">
                <a:solidFill>
                  <a:srgbClr val="000000">
                    <a:alpha val="100000"/>
                  </a:srgbClr>
                </a:solidFill>
                <a:latin typeface="Cambria Math"/>
                <a:ea typeface="Cambria Math"/>
                <a:cs typeface="Cambria Math"/>
              </a:rPr>
              <a:t>    </a:t>
            </a:r>
            <a:r>
              <a:rPr sz="2300" spc="60" dirty="0">
                <a:solidFill>
                  <a:srgbClr val="000000">
                    <a:alpha val="100000"/>
                  </a:srgbClr>
                </a:solidFill>
                <a:latin typeface="DengXian"/>
                <a:ea typeface="DengXian"/>
                <a:cs typeface="DengXian"/>
              </a:rPr>
              <a:t>(3)权重系</a:t>
            </a:r>
            <a:r>
              <a:rPr sz="2300" spc="30" dirty="0">
                <a:solidFill>
                  <a:srgbClr val="000000">
                    <a:alpha val="100000"/>
                  </a:srgbClr>
                </a:solidFill>
                <a:latin typeface="DengXian"/>
                <a:ea typeface="DengXian"/>
                <a:cs typeface="DengXian"/>
              </a:rPr>
              <a:t>数</a:t>
            </a:r>
            <a:endParaRPr lang="DengXian" altLang="DengXian" sz="2300" dirty="0"/>
          </a:p>
          <a:p>
            <a:pPr marL="341782" algn="l" rtl="0" eaLnBrk="0">
              <a:lnSpc>
                <a:spcPts val="2890"/>
              </a:lnSpc>
              <a:tabLst/>
            </a:pPr>
            <a:r>
              <a:rPr sz="2300" spc="50" dirty="0">
                <a:solidFill>
                  <a:srgbClr val="000000">
                    <a:alpha val="100000"/>
                  </a:srgbClr>
                </a:solidFill>
                <a:latin typeface="DengXian"/>
                <a:ea typeface="DengXian"/>
                <a:cs typeface="DengXian"/>
              </a:rPr>
              <a:t>记指标</a:t>
            </a:r>
            <a:r>
              <a:rPr sz="2300" spc="0" dirty="0">
                <a:solidFill>
                  <a:srgbClr val="000000">
                    <a:alpha val="100000"/>
                  </a:srgbClr>
                </a:solidFill>
                <a:latin typeface="Cambria Math"/>
                <a:ea typeface="Cambria Math"/>
                <a:cs typeface="Cambria Math"/>
              </a:rPr>
              <a:t>T</a:t>
            </a:r>
            <a:r>
              <a:rPr sz="1700" spc="0" dirty="0">
                <a:solidFill>
                  <a:srgbClr val="000000">
                    <a:alpha val="100000"/>
                  </a:srgbClr>
                </a:solidFill>
                <a:latin typeface="Cambria Math"/>
                <a:ea typeface="Cambria Math"/>
                <a:cs typeface="Cambria Math"/>
              </a:rPr>
              <a:t>i</a:t>
            </a:r>
            <a:r>
              <a:rPr sz="2300" spc="50" dirty="0">
                <a:solidFill>
                  <a:srgbClr val="000000">
                    <a:alpha val="100000"/>
                  </a:srgbClr>
                </a:solidFill>
                <a:latin typeface="DengXian"/>
                <a:ea typeface="DengXian"/>
                <a:cs typeface="DengXian"/>
              </a:rPr>
              <a:t>的权重为</a:t>
            </a:r>
            <a:r>
              <a:rPr sz="2300" spc="50" dirty="0">
                <a:solidFill>
                  <a:srgbClr val="000000">
                    <a:alpha val="100000"/>
                  </a:srgbClr>
                </a:solidFill>
                <a:latin typeface="DengXian"/>
                <a:ea typeface="DengXian"/>
                <a:cs typeface="DengXian"/>
              </a:rPr>
              <a:t>  </a:t>
            </a:r>
            <a:r>
              <a:rPr sz="2600" spc="0" dirty="0" baseline="-2378">
                <a:solidFill>
                  <a:srgbClr val="000000">
                    <a:alpha val="100000"/>
                  </a:srgbClr>
                </a:solidFill>
                <a:latin typeface="Cambria Math"/>
                <a:ea typeface="Cambria Math"/>
                <a:cs typeface="Cambria Math"/>
              </a:rPr>
              <a:t>i</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称</a:t>
            </a:r>
            <a:r>
              <a:rPr sz="2300" spc="50" dirty="0">
                <a:solidFill>
                  <a:srgbClr val="000000">
                    <a:alpha val="100000"/>
                  </a:srgbClr>
                </a:solidFill>
                <a:latin typeface="DengXian"/>
                <a:ea typeface="DengXian"/>
                <a:cs typeface="DengXian"/>
              </a:rPr>
              <a:t>  </a:t>
            </a:r>
            <a:r>
              <a:rPr sz="2300" spc="50" dirty="0">
                <a:solidFill>
                  <a:srgbClr val="000000">
                    <a:alpha val="100000"/>
                  </a:srgbClr>
                </a:solidFill>
                <a:latin typeface="DengXian"/>
                <a:ea typeface="DengXian"/>
                <a:cs typeface="DengXian"/>
              </a:rPr>
              <a:t>=</a:t>
            </a:r>
            <a:r>
              <a:rPr sz="2300" spc="50" dirty="0">
                <a:solidFill>
                  <a:srgbClr val="000000">
                    <a:alpha val="100000"/>
                  </a:srgbClr>
                </a:solidFill>
                <a:latin typeface="DengXian"/>
                <a:ea typeface="DengXian"/>
                <a:cs typeface="DengXian"/>
              </a:rPr>
              <a:t>    </a:t>
            </a:r>
            <a:r>
              <a:rPr sz="2600" spc="50" dirty="0" baseline="-1000">
                <a:solidFill>
                  <a:srgbClr val="000000">
                    <a:alpha val="100000"/>
                  </a:srgbClr>
                </a:solidFill>
                <a:latin typeface="Cambria Math"/>
                <a:ea typeface="Cambria Math"/>
                <a:cs typeface="Cambria Math"/>
              </a:rPr>
              <a:t>1</a:t>
            </a:r>
            <a:r>
              <a:rPr sz="2300" spc="50" dirty="0">
                <a:solidFill>
                  <a:srgbClr val="000000">
                    <a:alpha val="100000"/>
                  </a:srgbClr>
                </a:solidFill>
                <a:latin typeface="Cambria Math"/>
                <a:ea typeface="Cambria Math"/>
                <a:cs typeface="Cambria Math"/>
              </a:rPr>
              <a:t>,</a:t>
            </a:r>
            <a:r>
              <a:rPr sz="2300" spc="50" dirty="0">
                <a:solidFill>
                  <a:srgbClr val="000000">
                    <a:alpha val="100000"/>
                  </a:srgbClr>
                </a:solidFill>
                <a:latin typeface="Cambria Math"/>
                <a:ea typeface="Cambria Math"/>
                <a:cs typeface="Cambria Math"/>
              </a:rPr>
              <a:t>    </a:t>
            </a:r>
            <a:r>
              <a:rPr sz="2600" spc="50" dirty="0" baseline="-1000">
                <a:solidFill>
                  <a:srgbClr val="000000">
                    <a:alpha val="100000"/>
                  </a:srgbClr>
                </a:solidFill>
                <a:latin typeface="Cambria Math"/>
                <a:ea typeface="Cambria Math"/>
                <a:cs typeface="Cambria Math"/>
              </a:rPr>
              <a:t>2</a:t>
            </a:r>
            <a:r>
              <a:rPr sz="2300" spc="50" dirty="0">
                <a:solidFill>
                  <a:srgbClr val="000000">
                    <a:alpha val="100000"/>
                  </a:srgbClr>
                </a:solidFill>
                <a:latin typeface="Cambria Math"/>
                <a:ea typeface="Cambria Math"/>
                <a:cs typeface="Cambria Math"/>
              </a:rPr>
              <a:t>,</a:t>
            </a:r>
            <a:r>
              <a:rPr sz="2300" spc="50" dirty="0">
                <a:solidFill>
                  <a:srgbClr val="000000">
                    <a:alpha val="100000"/>
                  </a:srgbClr>
                </a:solidFill>
                <a:latin typeface="Cambria Math"/>
                <a:ea typeface="Cambria Math"/>
                <a:cs typeface="Cambria Math"/>
              </a:rPr>
              <a:t> </a:t>
            </a:r>
            <a:r>
              <a:rPr sz="2300" spc="50" dirty="0">
                <a:solidFill>
                  <a:srgbClr val="000000">
                    <a:alpha val="100000"/>
                  </a:srgbClr>
                </a:solidFill>
                <a:latin typeface="Cambria Math"/>
                <a:ea typeface="Cambria Math"/>
                <a:cs typeface="Cambria Math"/>
              </a:rPr>
              <a:t>…,</a:t>
            </a:r>
            <a:r>
              <a:rPr sz="2300" spc="50" dirty="0">
                <a:solidFill>
                  <a:srgbClr val="000000">
                    <a:alpha val="100000"/>
                  </a:srgbClr>
                </a:solidFill>
                <a:latin typeface="Cambria Math"/>
                <a:ea typeface="Cambria Math"/>
                <a:cs typeface="Cambria Math"/>
              </a:rPr>
              <a:t>    </a:t>
            </a:r>
            <a:r>
              <a:rPr sz="2600" spc="0" dirty="0" baseline="-10392">
                <a:solidFill>
                  <a:srgbClr val="000000">
                    <a:alpha val="100000"/>
                  </a:srgbClr>
                </a:solidFill>
                <a:latin typeface="Cambria Math"/>
                <a:ea typeface="Cambria Math"/>
                <a:cs typeface="Cambria Math"/>
              </a:rPr>
              <a:t>m</a:t>
            </a:r>
            <a:r>
              <a:rPr sz="1600" spc="50" dirty="0">
                <a:solidFill>
                  <a:srgbClr val="000000">
                    <a:alpha val="100000"/>
                  </a:srgbClr>
                </a:solidFill>
                <a:latin typeface="Cambria Math"/>
                <a:ea typeface="Cambria Math"/>
                <a:cs typeface="Cambria Math"/>
              </a:rPr>
              <a:t>  </a:t>
            </a:r>
            <a:r>
              <a:rPr sz="1600" spc="40" dirty="0">
                <a:solidFill>
                  <a:srgbClr val="000000">
                    <a:alpha val="100000"/>
                  </a:srgbClr>
                </a:solidFill>
                <a:latin typeface="Cambria Math"/>
                <a:ea typeface="Cambria Math"/>
                <a:cs typeface="Cambria Math"/>
              </a:rPr>
              <a:t> </a:t>
            </a:r>
            <a:r>
              <a:rPr sz="2300" spc="0" dirty="0">
                <a:solidFill>
                  <a:srgbClr val="000000">
                    <a:alpha val="100000"/>
                  </a:srgbClr>
                </a:solidFill>
                <a:latin typeface="DengXian"/>
                <a:ea typeface="DengXian"/>
                <a:cs typeface="DengXian"/>
              </a:rPr>
              <a:t>为权向量</a:t>
            </a:r>
            <a:endParaRPr lang="DengXian" altLang="DengXian" sz="2300" dirty="0"/>
          </a:p>
          <a:p>
            <a:pPr marL="12700" algn="l" rtl="0" eaLnBrk="0">
              <a:lnSpc>
                <a:spcPts val="2869"/>
              </a:lnSpc>
              <a:spcBef>
                <a:spcPts val="7"/>
              </a:spcBef>
              <a:tabLst/>
            </a:pPr>
            <a:r>
              <a:rPr sz="2300" spc="70" dirty="0">
                <a:solidFill>
                  <a:srgbClr val="000000">
                    <a:alpha val="100000"/>
                  </a:srgbClr>
                </a:solidFill>
                <a:latin typeface="DengXian"/>
                <a:ea typeface="DengXian"/>
                <a:cs typeface="DengXian"/>
              </a:rPr>
              <a:t>(4)综合评价模</a:t>
            </a:r>
            <a:r>
              <a:rPr sz="2300" spc="30" dirty="0">
                <a:solidFill>
                  <a:srgbClr val="000000">
                    <a:alpha val="100000"/>
                  </a:srgbClr>
                </a:solidFill>
                <a:latin typeface="DengXian"/>
                <a:ea typeface="DengXian"/>
                <a:cs typeface="DengXian"/>
              </a:rPr>
              <a:t>型</a:t>
            </a:r>
            <a:endParaRPr lang="DengXian" altLang="DengXian" sz="2300" dirty="0"/>
          </a:p>
          <a:p>
            <a:pPr marL="331114" algn="l" rtl="0" eaLnBrk="0">
              <a:lnSpc>
                <a:spcPct val="82000"/>
              </a:lnSpc>
              <a:spcBef>
                <a:spcPts val="561"/>
              </a:spcBef>
              <a:tabLst/>
            </a:pPr>
            <a:r>
              <a:rPr sz="2300" spc="0" dirty="0">
                <a:solidFill>
                  <a:srgbClr val="000000">
                    <a:alpha val="100000"/>
                  </a:srgbClr>
                </a:solidFill>
                <a:latin typeface="Cambria Math"/>
                <a:ea typeface="Cambria Math"/>
                <a:cs typeface="Cambria Math"/>
              </a:rPr>
              <a:t>y</a:t>
            </a:r>
            <a:r>
              <a:rPr sz="1700" spc="0" dirty="0">
                <a:solidFill>
                  <a:srgbClr val="000000">
                    <a:alpha val="100000"/>
                  </a:srgbClr>
                </a:solidFill>
                <a:latin typeface="Cambria Math"/>
                <a:ea typeface="Cambria Math"/>
                <a:cs typeface="Cambria Math"/>
              </a:rPr>
              <a:t>i</a:t>
            </a:r>
            <a:r>
              <a:rPr sz="1700" spc="100" dirty="0">
                <a:solidFill>
                  <a:srgbClr val="000000">
                    <a:alpha val="100000"/>
                  </a:srgbClr>
                </a:solidFill>
                <a:latin typeface="Cambria Math"/>
                <a:ea typeface="Cambria Math"/>
                <a:cs typeface="Cambria Math"/>
              </a:rPr>
              <a:t>  </a:t>
            </a:r>
            <a:r>
              <a:rPr sz="2300" spc="100" dirty="0">
                <a:solidFill>
                  <a:srgbClr val="000000">
                    <a:alpha val="100000"/>
                  </a:srgbClr>
                </a:solidFill>
                <a:latin typeface="Cambria Math"/>
                <a:ea typeface="Cambria Math"/>
                <a:cs typeface="Cambria Math"/>
              </a:rPr>
              <a:t>=</a:t>
            </a:r>
            <a:r>
              <a:rPr sz="2300" spc="10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f</a:t>
            </a:r>
            <a:r>
              <a:rPr sz="2300" spc="100" dirty="0">
                <a:solidFill>
                  <a:srgbClr val="000000">
                    <a:alpha val="100000"/>
                  </a:srgbClr>
                </a:solidFill>
                <a:latin typeface="Cambria Math"/>
                <a:ea typeface="Cambria Math"/>
                <a:cs typeface="Cambria Math"/>
              </a:rPr>
              <a:t>     </a:t>
            </a:r>
            <a:r>
              <a:rPr sz="2600" spc="0" dirty="0" baseline="-6010">
                <a:solidFill>
                  <a:srgbClr val="000000">
                    <a:alpha val="100000"/>
                  </a:srgbClr>
                </a:solidFill>
                <a:latin typeface="Cambria Math"/>
                <a:ea typeface="Cambria Math"/>
                <a:cs typeface="Cambria Math"/>
              </a:rPr>
              <a:t>i</a:t>
            </a:r>
            <a:r>
              <a:rPr sz="2300" spc="100" dirty="0">
                <a:solidFill>
                  <a:srgbClr val="000000">
                    <a:alpha val="100000"/>
                  </a:srgbClr>
                </a:solidFill>
                <a:latin typeface="Cambria Math"/>
                <a:ea typeface="Cambria Math"/>
                <a:cs typeface="Cambria Math"/>
              </a:rPr>
              <a:t>,</a:t>
            </a:r>
            <a:r>
              <a:rPr sz="2300" spc="100" dirty="0">
                <a:solidFill>
                  <a:srgbClr val="000000">
                    <a:alpha val="100000"/>
                  </a:srgbClr>
                </a:solidFill>
                <a:latin typeface="Cambria Math"/>
                <a:ea typeface="Cambria Math"/>
                <a:cs typeface="Cambria Math"/>
              </a:rPr>
              <a:t> </a:t>
            </a:r>
            <a:r>
              <a:rPr sz="3600" spc="0" dirty="0" baseline="-4340">
                <a:solidFill>
                  <a:srgbClr val="000000">
                    <a:alpha val="100000"/>
                  </a:srgbClr>
                </a:solidFill>
                <a:latin typeface="Cambria Math"/>
                <a:ea typeface="Cambria Math"/>
                <a:cs typeface="Cambria Math"/>
              </a:rPr>
              <a:t>x</a:t>
            </a:r>
            <a:r>
              <a:rPr sz="2600" spc="0" dirty="0" baseline="-6010">
                <a:solidFill>
                  <a:srgbClr val="000000">
                    <a:alpha val="100000"/>
                  </a:srgbClr>
                </a:solidFill>
                <a:latin typeface="Cambria Math"/>
                <a:ea typeface="Cambria Math"/>
                <a:cs typeface="Cambria Math"/>
              </a:rPr>
              <a:t>i</a:t>
            </a:r>
            <a:r>
              <a:rPr sz="1600" spc="100" dirty="0">
                <a:solidFill>
                  <a:srgbClr val="000000">
                    <a:alpha val="100000"/>
                  </a:srgbClr>
                </a:solidFill>
                <a:latin typeface="Cambria Math"/>
                <a:ea typeface="Cambria Math"/>
                <a:cs typeface="Cambria Math"/>
              </a:rPr>
              <a:t>   </a:t>
            </a:r>
            <a:r>
              <a:rPr sz="2300" spc="100" dirty="0">
                <a:solidFill>
                  <a:srgbClr val="000000">
                    <a:alpha val="100000"/>
                  </a:srgbClr>
                </a:solidFill>
                <a:latin typeface="Cambria Math"/>
                <a:ea typeface="Cambria Math"/>
                <a:cs typeface="Cambria Math"/>
              </a:rPr>
              <a:t>,</a:t>
            </a:r>
            <a:r>
              <a:rPr sz="2300" spc="10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i</a:t>
            </a:r>
            <a:r>
              <a:rPr sz="2300" spc="100" dirty="0">
                <a:solidFill>
                  <a:srgbClr val="000000">
                    <a:alpha val="100000"/>
                  </a:srgbClr>
                </a:solidFill>
                <a:latin typeface="Cambria Math"/>
                <a:ea typeface="Cambria Math"/>
                <a:cs typeface="Cambria Math"/>
              </a:rPr>
              <a:t> </a:t>
            </a:r>
            <a:r>
              <a:rPr sz="2300" spc="100" dirty="0">
                <a:solidFill>
                  <a:srgbClr val="000000">
                    <a:alpha val="100000"/>
                  </a:srgbClr>
                </a:solidFill>
                <a:latin typeface="Cambria Math"/>
                <a:ea typeface="Cambria Math"/>
                <a:cs typeface="Cambria Math"/>
              </a:rPr>
              <a:t>=</a:t>
            </a:r>
            <a:r>
              <a:rPr sz="2300" spc="100" dirty="0">
                <a:solidFill>
                  <a:srgbClr val="000000">
                    <a:alpha val="100000"/>
                  </a:srgbClr>
                </a:solidFill>
                <a:latin typeface="Cambria Math"/>
                <a:ea typeface="Cambria Math"/>
                <a:cs typeface="Cambria Math"/>
              </a:rPr>
              <a:t> </a:t>
            </a:r>
            <a:r>
              <a:rPr sz="2300" spc="100" dirty="0">
                <a:solidFill>
                  <a:srgbClr val="000000">
                    <a:alpha val="100000"/>
                  </a:srgbClr>
                </a:solidFill>
                <a:latin typeface="Cambria Math"/>
                <a:ea typeface="Cambria Math"/>
                <a:cs typeface="Cambria Math"/>
              </a:rPr>
              <a:t>1,2,</a:t>
            </a:r>
            <a:r>
              <a:rPr sz="2300" spc="100" dirty="0">
                <a:solidFill>
                  <a:srgbClr val="000000">
                    <a:alpha val="100000"/>
                  </a:srgbClr>
                </a:solidFill>
                <a:latin typeface="Cambria Math"/>
                <a:ea typeface="Cambria Math"/>
                <a:cs typeface="Cambria Math"/>
              </a:rPr>
              <a:t> </a:t>
            </a:r>
            <a:r>
              <a:rPr sz="2300" spc="100" dirty="0">
                <a:solidFill>
                  <a:srgbClr val="000000">
                    <a:alpha val="100000"/>
                  </a:srgbClr>
                </a:solidFill>
                <a:latin typeface="Cambria Math"/>
                <a:ea typeface="Cambria Math"/>
                <a:cs typeface="Cambria Math"/>
              </a:rPr>
              <a:t>…,</a:t>
            </a:r>
            <a:r>
              <a:rPr sz="2300" spc="0" dirty="0">
                <a:solidFill>
                  <a:srgbClr val="000000">
                    <a:alpha val="100000"/>
                  </a:srgbClr>
                </a:solidFill>
                <a:latin typeface="Cambria Math"/>
                <a:ea typeface="Cambria Math"/>
                <a:cs typeface="Cambria Math"/>
              </a:rPr>
              <a:t> </a:t>
            </a:r>
            <a:r>
              <a:rPr sz="2300" spc="0" dirty="0">
                <a:solidFill>
                  <a:srgbClr val="000000">
                    <a:alpha val="100000"/>
                  </a:srgbClr>
                </a:solidFill>
                <a:latin typeface="Cambria Math"/>
                <a:ea typeface="Cambria Math"/>
                <a:cs typeface="Cambria Math"/>
              </a:rPr>
              <a:t>n.</a:t>
            </a:r>
            <a:endParaRPr lang="Cambria Math" altLang="Cambria Math" sz="2300" dirty="0"/>
          </a:p>
          <a:p>
            <a:pPr marL="12700" algn="l" rtl="0" eaLnBrk="0">
              <a:lnSpc>
                <a:spcPts val="2894"/>
              </a:lnSpc>
              <a:spcBef>
                <a:spcPts val="2"/>
              </a:spcBef>
              <a:tabLst/>
            </a:pPr>
            <a:r>
              <a:rPr sz="2300" spc="50" dirty="0">
                <a:solidFill>
                  <a:srgbClr val="000000">
                    <a:alpha val="100000"/>
                  </a:srgbClr>
                </a:solidFill>
                <a:latin typeface="DengXian"/>
                <a:ea typeface="DengXian"/>
                <a:cs typeface="DengXian"/>
              </a:rPr>
              <a:t>(5)评价</a:t>
            </a:r>
            <a:r>
              <a:rPr sz="2300" spc="40" dirty="0">
                <a:solidFill>
                  <a:srgbClr val="000000">
                    <a:alpha val="100000"/>
                  </a:srgbClr>
                </a:solidFill>
                <a:latin typeface="DengXian"/>
                <a:ea typeface="DengXian"/>
                <a:cs typeface="DengXian"/>
              </a:rPr>
              <a:t>者</a:t>
            </a:r>
            <a:endParaRPr lang="DengXian" altLang="DengXian" sz="2300" dirty="0"/>
          </a:p>
          <a:p>
            <a:pPr marL="13309" indent="329082" algn="l" rtl="0" eaLnBrk="0">
              <a:lnSpc>
                <a:spcPct val="97000"/>
              </a:lnSpc>
              <a:spcBef>
                <a:spcPts val="364"/>
              </a:spcBef>
              <a:tabLst/>
            </a:pPr>
            <a:r>
              <a:rPr sz="2300" spc="-70" dirty="0">
                <a:solidFill>
                  <a:srgbClr val="000000">
                    <a:alpha val="100000"/>
                  </a:srgbClr>
                </a:solidFill>
                <a:latin typeface="DengXian"/>
                <a:ea typeface="DengXian"/>
                <a:cs typeface="DengXian"/>
              </a:rPr>
              <a:t>对于评价目的选择</a:t>
            </a:r>
            <a:r>
              <a:rPr sz="2300" spc="-70" dirty="0">
                <a:solidFill>
                  <a:srgbClr val="000000">
                    <a:alpha val="100000"/>
                  </a:srgbClr>
                </a:solidFill>
                <a:latin typeface="DengXian"/>
                <a:ea typeface="DengXian"/>
                <a:cs typeface="DengXian"/>
              </a:rPr>
              <a:t> </a:t>
            </a:r>
            <a:r>
              <a:rPr sz="2300" spc="-70" dirty="0">
                <a:solidFill>
                  <a:srgbClr val="000000">
                    <a:alpha val="100000"/>
                  </a:srgbClr>
                </a:solidFill>
                <a:latin typeface="DengXian"/>
                <a:ea typeface="DengXian"/>
                <a:cs typeface="DengXian"/>
              </a:rPr>
              <a:t>、</a:t>
            </a:r>
            <a:r>
              <a:rPr sz="2300" spc="-70" dirty="0">
                <a:solidFill>
                  <a:srgbClr val="000000">
                    <a:alpha val="100000"/>
                  </a:srgbClr>
                </a:solidFill>
                <a:latin typeface="DengXian"/>
                <a:ea typeface="DengXian"/>
                <a:cs typeface="DengXian"/>
              </a:rPr>
              <a:t>  </a:t>
            </a:r>
            <a:r>
              <a:rPr sz="2300" spc="-70" dirty="0">
                <a:solidFill>
                  <a:srgbClr val="000000">
                    <a:alpha val="100000"/>
                  </a:srgbClr>
                </a:solidFill>
                <a:latin typeface="DengXian"/>
                <a:ea typeface="DengXian"/>
                <a:cs typeface="DengXian"/>
              </a:rPr>
              <a:t>评价指标体系确定</a:t>
            </a:r>
            <a:r>
              <a:rPr sz="2300" spc="-70" dirty="0">
                <a:solidFill>
                  <a:srgbClr val="000000">
                    <a:alpha val="100000"/>
                  </a:srgbClr>
                </a:solidFill>
                <a:latin typeface="DengXian"/>
                <a:ea typeface="DengXian"/>
                <a:cs typeface="DengXian"/>
              </a:rPr>
              <a:t> </a:t>
            </a:r>
            <a:r>
              <a:rPr sz="2300" spc="-70" dirty="0">
                <a:solidFill>
                  <a:srgbClr val="000000">
                    <a:alpha val="100000"/>
                  </a:srgbClr>
                </a:solidFill>
                <a:latin typeface="DengXian"/>
                <a:ea typeface="DengXian"/>
                <a:cs typeface="DengXian"/>
              </a:rPr>
              <a:t>、</a:t>
            </a:r>
            <a:r>
              <a:rPr sz="2300" spc="-70" dirty="0">
                <a:solidFill>
                  <a:srgbClr val="000000">
                    <a:alpha val="100000"/>
                  </a:srgbClr>
                </a:solidFill>
                <a:latin typeface="DengXian"/>
                <a:ea typeface="DengXian"/>
                <a:cs typeface="DengXian"/>
              </a:rPr>
              <a:t>  </a:t>
            </a:r>
            <a:r>
              <a:rPr sz="2300" spc="-70" dirty="0">
                <a:solidFill>
                  <a:srgbClr val="000000">
                    <a:alpha val="100000"/>
                  </a:srgbClr>
                </a:solidFill>
                <a:latin typeface="DengXian"/>
                <a:ea typeface="DengXian"/>
                <a:cs typeface="DengXian"/>
              </a:rPr>
              <a:t>权重系数的确定</a:t>
            </a:r>
            <a:r>
              <a:rPr sz="2300" spc="-70" dirty="0">
                <a:solidFill>
                  <a:srgbClr val="000000">
                    <a:alpha val="100000"/>
                  </a:srgbClr>
                </a:solidFill>
                <a:latin typeface="DengXian"/>
                <a:ea typeface="DengXian"/>
                <a:cs typeface="DengXian"/>
              </a:rPr>
              <a:t> </a:t>
            </a:r>
            <a:r>
              <a:rPr sz="2300" spc="-70" dirty="0">
                <a:solidFill>
                  <a:srgbClr val="000000">
                    <a:alpha val="100000"/>
                  </a:srgbClr>
                </a:solidFill>
                <a:latin typeface="DengXian"/>
                <a:ea typeface="DengXian"/>
                <a:cs typeface="DengXian"/>
              </a:rPr>
              <a:t>、</a:t>
            </a:r>
            <a:r>
              <a:rPr sz="2300" spc="-70" dirty="0">
                <a:solidFill>
                  <a:srgbClr val="000000">
                    <a:alpha val="100000"/>
                  </a:srgbClr>
                </a:solidFill>
                <a:latin typeface="DengXian"/>
                <a:ea typeface="DengXian"/>
                <a:cs typeface="DengXian"/>
              </a:rPr>
              <a:t>  </a:t>
            </a:r>
            <a:r>
              <a:rPr sz="2300" spc="-70" dirty="0">
                <a:solidFill>
                  <a:srgbClr val="000000">
                    <a:alpha val="100000"/>
                  </a:srgbClr>
                </a:solidFill>
                <a:latin typeface="DengXian"/>
                <a:ea typeface="DengXian"/>
                <a:cs typeface="DengXian"/>
              </a:rPr>
              <a:t>评价模</a:t>
            </a:r>
            <a:r>
              <a:rPr sz="2300" spc="-10" dirty="0">
                <a:solidFill>
                  <a:srgbClr val="000000">
                    <a:alpha val="100000"/>
                  </a:srgbClr>
                </a:solidFill>
                <a:latin typeface="DengXian"/>
                <a:ea typeface="DengXian"/>
                <a:cs typeface="DengXian"/>
              </a:rPr>
              <a:t>型</a:t>
            </a:r>
            <a:r>
              <a:rPr sz="2300" spc="0" dirty="0">
                <a:solidFill>
                  <a:srgbClr val="000000">
                    <a:alpha val="100000"/>
                  </a:srgbClr>
                </a:solidFill>
                <a:latin typeface="DengXian"/>
                <a:ea typeface="DengXian"/>
                <a:cs typeface="DengXian"/>
              </a:rPr>
              <a:t>的</a:t>
            </a:r>
            <a:r>
              <a:rPr sz="2300" spc="0" dirty="0">
                <a:solidFill>
                  <a:srgbClr val="000000">
                    <a:alpha val="100000"/>
                  </a:srgbClr>
                </a:solidFill>
                <a:latin typeface="DengXian"/>
                <a:ea typeface="DengXian"/>
                <a:cs typeface="DengXian"/>
              </a:rPr>
              <a:t> </a:t>
            </a:r>
            <a:r>
              <a:rPr sz="2300" spc="80" dirty="0">
                <a:solidFill>
                  <a:srgbClr val="000000">
                    <a:alpha val="100000"/>
                  </a:srgbClr>
                </a:solidFill>
                <a:latin typeface="DengXian"/>
                <a:ea typeface="DengXian"/>
                <a:cs typeface="DengXian"/>
              </a:rPr>
              <a:t>建立都与评价者有关</a:t>
            </a:r>
            <a:r>
              <a:rPr sz="2300" spc="50" dirty="0">
                <a:solidFill>
                  <a:srgbClr val="000000">
                    <a:alpha val="100000"/>
                  </a:srgbClr>
                </a:solidFill>
                <a:latin typeface="DengXian"/>
                <a:ea typeface="DengXian"/>
                <a:cs typeface="DengXian"/>
              </a:rPr>
              <a:t>。</a:t>
            </a:r>
            <a:endParaRPr lang="DengXian" altLang="DengXian" sz="2300" dirty="0"/>
          </a:p>
        </p:txBody>
      </p:sp>
      <p:pic>
        <p:nvPicPr>
          <p:cNvPr id="93" name="picture 93"/>
          <p:cNvPicPr>
            <a:picLocks noChangeAspect="1"/>
          </p:cNvPicPr>
          <p:nvPr/>
        </p:nvPicPr>
        <p:blipFill>
          <a:blip r:embed="rId2"/>
          <a:stretch>
            <a:fillRect/>
          </a:stretch>
        </p:blipFill>
        <p:spPr>
          <a:xfrm rot="21600000">
            <a:off x="2308910" y="4359186"/>
            <a:ext cx="192328" cy="149047"/>
          </a:xfrm>
          <a:prstGeom prst="rect">
            <a:avLst/>
          </a:prstGeom>
        </p:spPr>
      </p:pic>
      <p:pic>
        <p:nvPicPr>
          <p:cNvPr id="94" name="picture 94"/>
          <p:cNvPicPr>
            <a:picLocks noChangeAspect="1"/>
          </p:cNvPicPr>
          <p:nvPr/>
        </p:nvPicPr>
        <p:blipFill>
          <a:blip r:embed="rId3"/>
          <a:stretch>
            <a:fillRect/>
          </a:stretch>
        </p:blipFill>
        <p:spPr>
          <a:xfrm rot="21600000">
            <a:off x="6522136" y="3628401"/>
            <a:ext cx="192328" cy="148861"/>
          </a:xfrm>
          <a:prstGeom prst="rect">
            <a:avLst/>
          </a:prstGeom>
        </p:spPr>
      </p:pic>
      <p:pic>
        <p:nvPicPr>
          <p:cNvPr id="95" name="picture 95"/>
          <p:cNvPicPr>
            <a:picLocks noChangeAspect="1"/>
          </p:cNvPicPr>
          <p:nvPr/>
        </p:nvPicPr>
        <p:blipFill>
          <a:blip r:embed="rId4"/>
          <a:stretch>
            <a:fillRect/>
          </a:stretch>
        </p:blipFill>
        <p:spPr>
          <a:xfrm rot="21600000">
            <a:off x="5702350" y="3628401"/>
            <a:ext cx="192328" cy="148861"/>
          </a:xfrm>
          <a:prstGeom prst="rect">
            <a:avLst/>
          </a:prstGeom>
        </p:spPr>
      </p:pic>
      <p:pic>
        <p:nvPicPr>
          <p:cNvPr id="96" name="picture 96"/>
          <p:cNvPicPr>
            <a:picLocks noChangeAspect="1"/>
          </p:cNvPicPr>
          <p:nvPr/>
        </p:nvPicPr>
        <p:blipFill>
          <a:blip r:embed="rId5"/>
          <a:stretch>
            <a:fillRect/>
          </a:stretch>
        </p:blipFill>
        <p:spPr>
          <a:xfrm rot="21600000">
            <a:off x="5226100" y="3628401"/>
            <a:ext cx="192328" cy="148861"/>
          </a:xfrm>
          <a:prstGeom prst="rect">
            <a:avLst/>
          </a:prstGeom>
        </p:spPr>
      </p:pic>
      <p:pic>
        <p:nvPicPr>
          <p:cNvPr id="97" name="picture 97"/>
          <p:cNvPicPr>
            <a:picLocks noChangeAspect="1"/>
          </p:cNvPicPr>
          <p:nvPr/>
        </p:nvPicPr>
        <p:blipFill>
          <a:blip r:embed="rId6"/>
          <a:stretch>
            <a:fillRect/>
          </a:stretch>
        </p:blipFill>
        <p:spPr>
          <a:xfrm rot="21600000">
            <a:off x="4675555" y="3628401"/>
            <a:ext cx="192328" cy="148861"/>
          </a:xfrm>
          <a:prstGeom prst="rect">
            <a:avLst/>
          </a:prstGeom>
        </p:spPr>
      </p:pic>
      <p:pic>
        <p:nvPicPr>
          <p:cNvPr id="98" name="picture 98"/>
          <p:cNvPicPr>
            <a:picLocks noChangeAspect="1"/>
          </p:cNvPicPr>
          <p:nvPr/>
        </p:nvPicPr>
        <p:blipFill>
          <a:blip r:embed="rId7"/>
          <a:stretch>
            <a:fillRect/>
          </a:stretch>
        </p:blipFill>
        <p:spPr>
          <a:xfrm rot="21600000">
            <a:off x="3754805" y="3628401"/>
            <a:ext cx="192328" cy="148861"/>
          </a:xfrm>
          <a:prstGeom prst="rect">
            <a:avLst/>
          </a:prstGeom>
        </p:spPr>
      </p:pic>
      <p:pic>
        <p:nvPicPr>
          <p:cNvPr id="99" name="picture 99"/>
          <p:cNvPicPr>
            <a:picLocks noChangeAspect="1"/>
          </p:cNvPicPr>
          <p:nvPr/>
        </p:nvPicPr>
        <p:blipFill>
          <a:blip r:embed="rId8"/>
          <a:stretch>
            <a:fillRect/>
          </a:stretch>
        </p:blipFill>
        <p:spPr>
          <a:xfrm rot="21600000">
            <a:off x="0" y="5804458"/>
            <a:ext cx="1919884" cy="1053541"/>
          </a:xfrm>
          <a:prstGeom prst="rect">
            <a:avLst/>
          </a:prstGeom>
        </p:spPr>
      </p:pic>
      <p:sp>
        <p:nvSpPr>
          <p:cNvPr id="100" name="textbox 100"/>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101" name="picture 101"/>
          <p:cNvPicPr>
            <a:picLocks noChangeAspect="1"/>
          </p:cNvPicPr>
          <p:nvPr/>
        </p:nvPicPr>
        <p:blipFill>
          <a:blip r:embed="rId9"/>
          <a:stretch>
            <a:fillRect/>
          </a:stretch>
        </p:blipFill>
        <p:spPr>
          <a:xfrm rot="21600000">
            <a:off x="530352" y="416052"/>
            <a:ext cx="774191" cy="690371"/>
          </a:xfrm>
          <a:prstGeom prst="rect">
            <a:avLst/>
          </a:prstGeom>
        </p:spPr>
      </p:pic>
      <p:sp>
        <p:nvSpPr>
          <p:cNvPr id="102" name="textbox 102"/>
          <p:cNvSpPr/>
          <p:nvPr/>
        </p:nvSpPr>
        <p:spPr>
          <a:xfrm>
            <a:off x="1455292" y="629932"/>
            <a:ext cx="1389380" cy="28702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2055"/>
              </a:lnSpc>
              <a:tabLst/>
            </a:pPr>
            <a:r>
              <a:rPr sz="1700" spc="90" dirty="0">
                <a:solidFill>
                  <a:srgbClr val="000000">
                    <a:alpha val="100000"/>
                  </a:srgbClr>
                </a:solidFill>
                <a:latin typeface="SimHei"/>
                <a:ea typeface="SimHei"/>
                <a:cs typeface="SimHei"/>
              </a:rPr>
              <a:t>评价模型要</a:t>
            </a:r>
            <a:r>
              <a:rPr sz="1700" spc="80" dirty="0">
                <a:solidFill>
                  <a:srgbClr val="000000">
                    <a:alpha val="100000"/>
                  </a:srgbClr>
                </a:solidFill>
                <a:latin typeface="SimHei"/>
                <a:ea typeface="SimHei"/>
                <a:cs typeface="SimHei"/>
              </a:rPr>
              <a:t>素</a:t>
            </a:r>
            <a:endParaRPr lang="SimHei" altLang="SimHei" sz="17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textbox 773"/>
          <p:cNvSpPr/>
          <p:nvPr/>
        </p:nvSpPr>
        <p:spPr>
          <a:xfrm>
            <a:off x="958695" y="1455940"/>
            <a:ext cx="10348594" cy="3580765"/>
          </a:xfrm>
          <a:prstGeom prst="rect">
            <a:avLst/>
          </a:prstGeom>
        </p:spPr>
        <p:txBody>
          <a:bodyPr vert="horz" wrap="square" lIns="0" tIns="0" rIns="0" bIns="0"/>
          <a:lstStyle/>
          <a:p>
            <a:pPr algn="l" rtl="0" eaLnBrk="0">
              <a:lnSpc>
                <a:spcPct val="78667"/>
              </a:lnSpc>
              <a:tabLst/>
            </a:pPr>
            <a:endParaRPr lang="Arial" altLang="Arial" sz="100" dirty="0"/>
          </a:p>
          <a:p>
            <a:pPr marL="16626" indent="914" algn="l" rtl="0" eaLnBrk="0">
              <a:lnSpc>
                <a:spcPct val="102000"/>
              </a:lnSpc>
              <a:tabLst/>
            </a:pPr>
            <a:r>
              <a:rPr sz="1700" spc="110" dirty="0">
                <a:solidFill>
                  <a:srgbClr val="000000">
                    <a:alpha val="100000"/>
                  </a:srgbClr>
                </a:solidFill>
                <a:latin typeface="SimSun"/>
                <a:ea typeface="SimSun"/>
                <a:cs typeface="SimSun"/>
              </a:rPr>
              <a:t>秩和比法是一种将古典参数统计和近代非参数统计进结合，并融其各自优点于一身的统计分</a:t>
            </a:r>
            <a:r>
              <a:rPr sz="1700" spc="40" dirty="0">
                <a:solidFill>
                  <a:srgbClr val="000000">
                    <a:alpha val="100000"/>
                  </a:srgbClr>
                </a:solidFill>
                <a:latin typeface="SimSun"/>
                <a:ea typeface="SimSun"/>
                <a:cs typeface="SimSun"/>
              </a:rPr>
              <a:t>析</a:t>
            </a:r>
            <a:r>
              <a:rPr sz="1700" spc="0" dirty="0">
                <a:solidFill>
                  <a:srgbClr val="000000">
                    <a:alpha val="100000"/>
                  </a:srgbClr>
                </a:solidFill>
                <a:latin typeface="SimSun"/>
                <a:ea typeface="SimSun"/>
                <a:cs typeface="SimSun"/>
              </a:rPr>
              <a:t>方法，</a:t>
            </a:r>
            <a:r>
              <a:rPr sz="1700" spc="0" dirty="0">
                <a:solidFill>
                  <a:srgbClr val="000000">
                    <a:alpha val="100000"/>
                  </a:srgbClr>
                </a:solidFill>
                <a:latin typeface="SimSun"/>
                <a:ea typeface="SimSun"/>
                <a:cs typeface="SimSun"/>
              </a:rPr>
              <a:t>   </a:t>
            </a:r>
            <a:r>
              <a:rPr sz="1700" spc="100" dirty="0">
                <a:solidFill>
                  <a:srgbClr val="000000">
                    <a:alpha val="100000"/>
                  </a:srgbClr>
                </a:solidFill>
                <a:latin typeface="Verdana"/>
                <a:ea typeface="Verdana"/>
                <a:cs typeface="Verdana"/>
              </a:rPr>
              <a:t>1988</a:t>
            </a:r>
            <a:r>
              <a:rPr sz="1700" spc="100" dirty="0">
                <a:solidFill>
                  <a:srgbClr val="000000">
                    <a:alpha val="100000"/>
                  </a:srgbClr>
                </a:solidFill>
                <a:latin typeface="SimSun"/>
                <a:ea typeface="SimSun"/>
                <a:cs typeface="SimSun"/>
              </a:rPr>
              <a:t>年由田风调教授提出，适合对行列表格的资料进行综合评价，也可应用于分类及计量资料</a:t>
            </a:r>
            <a:r>
              <a:rPr sz="1700" spc="90" dirty="0">
                <a:solidFill>
                  <a:srgbClr val="000000">
                    <a:alpha val="100000"/>
                  </a:srgbClr>
                </a:solidFill>
                <a:latin typeface="SimSun"/>
                <a:ea typeface="SimSun"/>
                <a:cs typeface="SimSun"/>
              </a:rPr>
              <a:t>的</a:t>
            </a:r>
            <a:r>
              <a:rPr sz="1700" spc="0" dirty="0">
                <a:solidFill>
                  <a:srgbClr val="000000">
                    <a:alpha val="100000"/>
                  </a:srgbClr>
                </a:solidFill>
                <a:latin typeface="SimSun"/>
                <a:ea typeface="SimSun"/>
                <a:cs typeface="SimSun"/>
              </a:rPr>
              <a:t>综合</a:t>
            </a:r>
            <a:r>
              <a:rPr sz="1700" spc="0" dirty="0">
                <a:solidFill>
                  <a:srgbClr val="000000">
                    <a:alpha val="100000"/>
                  </a:srgbClr>
                </a:solidFill>
                <a:latin typeface="SimSun"/>
                <a:ea typeface="SimSun"/>
                <a:cs typeface="SimSun"/>
              </a:rPr>
              <a:t> </a:t>
            </a:r>
            <a:r>
              <a:rPr sz="1700" spc="50" dirty="0">
                <a:solidFill>
                  <a:srgbClr val="000000">
                    <a:alpha val="100000"/>
                  </a:srgbClr>
                </a:solidFill>
                <a:latin typeface="SimSun"/>
                <a:ea typeface="SimSun"/>
                <a:cs typeface="SimSun"/>
              </a:rPr>
              <a:t>评价</a:t>
            </a:r>
            <a:r>
              <a:rPr sz="1700" spc="30" dirty="0">
                <a:solidFill>
                  <a:srgbClr val="000000">
                    <a:alpha val="100000"/>
                  </a:srgbClr>
                </a:solidFill>
                <a:latin typeface="SimSun"/>
                <a:ea typeface="SimSun"/>
                <a:cs typeface="SimSun"/>
              </a:rPr>
              <a:t>。</a:t>
            </a:r>
            <a:endParaRPr lang="SimSun" altLang="SimSun" sz="1700" dirty="0"/>
          </a:p>
          <a:p>
            <a:pPr marL="16626" indent="914" algn="l" rtl="0" eaLnBrk="0">
              <a:lnSpc>
                <a:spcPct val="107000"/>
              </a:lnSpc>
              <a:spcBef>
                <a:spcPts val="91"/>
              </a:spcBef>
              <a:tabLst/>
            </a:pPr>
            <a:r>
              <a:rPr sz="1700" spc="90" dirty="0">
                <a:solidFill>
                  <a:srgbClr val="000000">
                    <a:alpha val="100000"/>
                  </a:srgbClr>
                </a:solidFill>
                <a:latin typeface="SimSun"/>
                <a:ea typeface="SimSun"/>
                <a:cs typeface="SimSun"/>
              </a:rPr>
              <a:t>秩和比</a:t>
            </a:r>
            <a:r>
              <a:rPr sz="1700" spc="90" dirty="0">
                <a:solidFill>
                  <a:srgbClr val="000000">
                    <a:alpha val="100000"/>
                  </a:srgbClr>
                </a:solidFill>
                <a:latin typeface="SimSun"/>
                <a:ea typeface="SimSun"/>
                <a:cs typeface="SimSun"/>
              </a:rPr>
              <a:t> </a:t>
            </a:r>
            <a:r>
              <a:rPr sz="1700" spc="90" dirty="0">
                <a:solidFill>
                  <a:srgbClr val="000000">
                    <a:alpha val="100000"/>
                  </a:srgbClr>
                </a:solidFill>
                <a:latin typeface="SimSun"/>
                <a:ea typeface="SimSun"/>
                <a:cs typeface="SimSun"/>
              </a:rPr>
              <a:t>(</a:t>
            </a:r>
            <a:r>
              <a:rPr sz="1700" spc="0" dirty="0">
                <a:solidFill>
                  <a:srgbClr val="000000">
                    <a:alpha val="100000"/>
                  </a:srgbClr>
                </a:solidFill>
                <a:latin typeface="Verdana"/>
                <a:ea typeface="Verdana"/>
                <a:cs typeface="Verdana"/>
              </a:rPr>
              <a:t>RSR</a:t>
            </a:r>
            <a:r>
              <a:rPr sz="1700" spc="90" dirty="0">
                <a:solidFill>
                  <a:srgbClr val="000000">
                    <a:alpha val="100000"/>
                  </a:srgbClr>
                </a:solidFill>
                <a:latin typeface="SimSun"/>
                <a:ea typeface="SimSun"/>
                <a:cs typeface="SimSun"/>
              </a:rPr>
              <a:t>)</a:t>
            </a:r>
            <a:r>
              <a:rPr sz="1700" spc="90" dirty="0">
                <a:solidFill>
                  <a:srgbClr val="000000">
                    <a:alpha val="100000"/>
                  </a:srgbClr>
                </a:solidFill>
                <a:latin typeface="SimSun"/>
                <a:ea typeface="SimSun"/>
                <a:cs typeface="SimSun"/>
              </a:rPr>
              <a:t> </a:t>
            </a:r>
            <a:r>
              <a:rPr sz="1700" spc="90" dirty="0">
                <a:solidFill>
                  <a:srgbClr val="000000">
                    <a:alpha val="100000"/>
                  </a:srgbClr>
                </a:solidFill>
                <a:latin typeface="SimSun"/>
                <a:ea typeface="SimSun"/>
                <a:cs typeface="SimSun"/>
              </a:rPr>
              <a:t>指在多指标综合评价中，表中各评价对象</a:t>
            </a:r>
            <a:r>
              <a:rPr sz="1700" spc="90" dirty="0">
                <a:solidFill>
                  <a:srgbClr val="000000">
                    <a:alpha val="100000"/>
                  </a:srgbClr>
                </a:solidFill>
                <a:latin typeface="SimSun"/>
                <a:ea typeface="SimSun"/>
                <a:cs typeface="SimSun"/>
              </a:rPr>
              <a:t> </a:t>
            </a:r>
            <a:r>
              <a:rPr sz="1700" spc="0" dirty="0">
                <a:solidFill>
                  <a:srgbClr val="000000">
                    <a:alpha val="100000"/>
                  </a:srgbClr>
                </a:solidFill>
                <a:latin typeface="Verdana"/>
                <a:ea typeface="Verdana"/>
                <a:cs typeface="Verdana"/>
              </a:rPr>
              <a:t>n</a:t>
            </a:r>
            <a:r>
              <a:rPr sz="1700" spc="90" dirty="0">
                <a:solidFill>
                  <a:srgbClr val="000000">
                    <a:alpha val="100000"/>
                  </a:srgbClr>
                </a:solidFill>
                <a:latin typeface="Verdana"/>
                <a:ea typeface="Verdana"/>
                <a:cs typeface="Verdana"/>
              </a:rPr>
              <a:t> </a:t>
            </a:r>
            <a:r>
              <a:rPr sz="1700" spc="90" dirty="0">
                <a:solidFill>
                  <a:srgbClr val="000000">
                    <a:alpha val="100000"/>
                  </a:srgbClr>
                </a:solidFill>
                <a:latin typeface="SimSun"/>
                <a:ea typeface="SimSun"/>
                <a:cs typeface="SimSun"/>
              </a:rPr>
              <a:t>秩次的相对平均值</a:t>
            </a:r>
            <a:r>
              <a:rPr sz="1700" spc="90" dirty="0">
                <a:solidFill>
                  <a:srgbClr val="000000">
                    <a:alpha val="100000"/>
                  </a:srgbClr>
                </a:solidFill>
                <a:latin typeface="SimSun"/>
                <a:ea typeface="SimSun"/>
                <a:cs typeface="SimSun"/>
              </a:rPr>
              <a:t> </a:t>
            </a:r>
            <a:r>
              <a:rPr sz="1700" spc="90" dirty="0">
                <a:solidFill>
                  <a:srgbClr val="000000">
                    <a:alpha val="100000"/>
                  </a:srgbClr>
                </a:solidFill>
                <a:latin typeface="SimSun"/>
                <a:ea typeface="SimSun"/>
                <a:cs typeface="SimSun"/>
              </a:rPr>
              <a:t>(若评价指标权</a:t>
            </a:r>
            <a:r>
              <a:rPr sz="1700" spc="20" dirty="0">
                <a:solidFill>
                  <a:srgbClr val="000000">
                    <a:alpha val="100000"/>
                  </a:srgbClr>
                </a:solidFill>
                <a:latin typeface="SimSun"/>
                <a:ea typeface="SimSun"/>
                <a:cs typeface="SimSun"/>
              </a:rPr>
              <a:t>重</a:t>
            </a:r>
            <a:r>
              <a:rPr sz="1700" spc="0" dirty="0">
                <a:solidFill>
                  <a:srgbClr val="000000">
                    <a:alpha val="100000"/>
                  </a:srgbClr>
                </a:solidFill>
                <a:latin typeface="SimSun"/>
                <a:ea typeface="SimSun"/>
                <a:cs typeface="SimSun"/>
              </a:rPr>
              <a:t>不同，</a:t>
            </a:r>
            <a:r>
              <a:rPr sz="1700" spc="0" dirty="0">
                <a:solidFill>
                  <a:srgbClr val="000000">
                    <a:alpha val="100000"/>
                  </a:srgbClr>
                </a:solidFill>
                <a:latin typeface="SimSun"/>
                <a:ea typeface="SimSun"/>
                <a:cs typeface="SimSun"/>
              </a:rPr>
              <a:t> </a:t>
            </a:r>
            <a:r>
              <a:rPr sz="1700" spc="80" dirty="0">
                <a:solidFill>
                  <a:srgbClr val="000000">
                    <a:alpha val="100000"/>
                  </a:srgbClr>
                </a:solidFill>
                <a:latin typeface="SimSun"/>
                <a:ea typeface="SimSun"/>
                <a:cs typeface="SimSun"/>
              </a:rPr>
              <a:t>则需要指标乘以权重)</a:t>
            </a:r>
            <a:r>
              <a:rPr sz="1700" spc="80" dirty="0">
                <a:solidFill>
                  <a:srgbClr val="000000">
                    <a:alpha val="100000"/>
                  </a:srgbClr>
                </a:solidFill>
                <a:latin typeface="SimSun"/>
                <a:ea typeface="SimSun"/>
                <a:cs typeface="SimSun"/>
              </a:rPr>
              <a:t> </a:t>
            </a:r>
            <a:r>
              <a:rPr sz="1700" spc="80" dirty="0">
                <a:solidFill>
                  <a:srgbClr val="000000">
                    <a:alpha val="100000"/>
                  </a:srgbClr>
                </a:solidFill>
                <a:latin typeface="SimSun"/>
                <a:ea typeface="SimSun"/>
                <a:cs typeface="SimSun"/>
              </a:rPr>
              <a:t>，是一个非参数计量，具有</a:t>
            </a:r>
            <a:r>
              <a:rPr sz="1700" spc="80" dirty="0">
                <a:solidFill>
                  <a:srgbClr val="000000">
                    <a:alpha val="100000"/>
                  </a:srgbClr>
                </a:solidFill>
                <a:latin typeface="Verdana"/>
                <a:ea typeface="Verdana"/>
                <a:cs typeface="Verdana"/>
              </a:rPr>
              <a:t>0-</a:t>
            </a:r>
            <a:r>
              <a:rPr sz="1700" spc="80" dirty="0">
                <a:solidFill>
                  <a:srgbClr val="000000">
                    <a:alpha val="100000"/>
                  </a:srgbClr>
                </a:solidFill>
                <a:latin typeface="Verdana"/>
                <a:ea typeface="Verdana"/>
                <a:cs typeface="Verdana"/>
              </a:rPr>
              <a:t> </a:t>
            </a:r>
            <a:r>
              <a:rPr sz="1700" spc="80" dirty="0">
                <a:solidFill>
                  <a:srgbClr val="000000">
                    <a:alpha val="100000"/>
                  </a:srgbClr>
                </a:solidFill>
                <a:latin typeface="Verdana"/>
                <a:ea typeface="Verdana"/>
                <a:cs typeface="Verdana"/>
              </a:rPr>
              <a:t>1</a:t>
            </a:r>
            <a:r>
              <a:rPr sz="1700" spc="80" dirty="0">
                <a:solidFill>
                  <a:srgbClr val="000000">
                    <a:alpha val="100000"/>
                  </a:srgbClr>
                </a:solidFill>
                <a:latin typeface="SimSun"/>
                <a:ea typeface="SimSun"/>
                <a:cs typeface="SimSun"/>
              </a:rPr>
              <a:t>区间连续变量的特征。其基本思想是</a:t>
            </a:r>
            <a:r>
              <a:rPr sz="1700" spc="10" dirty="0">
                <a:solidFill>
                  <a:srgbClr val="000000">
                    <a:alpha val="100000"/>
                  </a:srgbClr>
                </a:solidFill>
                <a:latin typeface="SimSun"/>
                <a:ea typeface="SimSun"/>
                <a:cs typeface="SimSun"/>
              </a:rPr>
              <a:t>在</a:t>
            </a:r>
            <a:r>
              <a:rPr sz="1700" spc="0" dirty="0">
                <a:solidFill>
                  <a:srgbClr val="000000">
                    <a:alpha val="100000"/>
                  </a:srgbClr>
                </a:solidFill>
                <a:latin typeface="SimSun"/>
                <a:ea typeface="SimSun"/>
                <a:cs typeface="SimSun"/>
              </a:rPr>
              <a:t>一个</a:t>
            </a:r>
            <a:r>
              <a:rPr sz="1700" spc="0" dirty="0">
                <a:solidFill>
                  <a:srgbClr val="000000">
                    <a:alpha val="100000"/>
                  </a:srgbClr>
                </a:solidFill>
                <a:latin typeface="SimSun"/>
                <a:ea typeface="SimSun"/>
                <a:cs typeface="SimSun"/>
              </a:rPr>
              <a:t> </a:t>
            </a:r>
            <a:r>
              <a:rPr sz="1700" spc="0" dirty="0">
                <a:solidFill>
                  <a:srgbClr val="000000">
                    <a:alpha val="100000"/>
                  </a:srgbClr>
                </a:solidFill>
                <a:latin typeface="Verdana"/>
                <a:ea typeface="Verdana"/>
                <a:cs typeface="Verdana"/>
              </a:rPr>
              <a:t>n</a:t>
            </a:r>
            <a:r>
              <a:rPr sz="1700" spc="0" dirty="0">
                <a:solidFill>
                  <a:srgbClr val="000000">
                    <a:alpha val="100000"/>
                  </a:srgbClr>
                </a:solidFill>
                <a:latin typeface="Verdana"/>
                <a:ea typeface="Verdana"/>
                <a:cs typeface="Verdana"/>
              </a:rPr>
              <a:t>    </a:t>
            </a:r>
            <a:r>
              <a:rPr sz="1700" spc="60" dirty="0">
                <a:solidFill>
                  <a:srgbClr val="000000">
                    <a:alpha val="100000"/>
                  </a:srgbClr>
                </a:solidFill>
                <a:latin typeface="SimSun"/>
                <a:ea typeface="SimSun"/>
                <a:cs typeface="SimSun"/>
              </a:rPr>
              <a:t>行</a:t>
            </a:r>
            <a:r>
              <a:rPr sz="1700" spc="60" dirty="0">
                <a:solidFill>
                  <a:srgbClr val="000000">
                    <a:alpha val="100000"/>
                  </a:srgbClr>
                </a:solidFill>
                <a:latin typeface="SimSun"/>
                <a:ea typeface="SimSun"/>
                <a:cs typeface="SimSun"/>
              </a:rPr>
              <a:t> </a:t>
            </a:r>
            <a:r>
              <a:rPr sz="1700" spc="60" dirty="0">
                <a:solidFill>
                  <a:srgbClr val="000000">
                    <a:alpha val="100000"/>
                  </a:srgbClr>
                </a:solidFill>
                <a:latin typeface="SimSun"/>
                <a:ea typeface="SimSun"/>
                <a:cs typeface="SimSun"/>
              </a:rPr>
              <a:t>(</a:t>
            </a:r>
            <a:r>
              <a:rPr sz="1700" spc="60" dirty="0">
                <a:solidFill>
                  <a:srgbClr val="000000">
                    <a:alpha val="100000"/>
                  </a:srgbClr>
                </a:solidFill>
                <a:latin typeface="SimSun"/>
                <a:ea typeface="SimSun"/>
                <a:cs typeface="SimSun"/>
              </a:rPr>
              <a:t> </a:t>
            </a:r>
            <a:r>
              <a:rPr sz="1700" spc="0" dirty="0">
                <a:solidFill>
                  <a:srgbClr val="000000">
                    <a:alpha val="100000"/>
                  </a:srgbClr>
                </a:solidFill>
                <a:latin typeface="Verdana"/>
                <a:ea typeface="Verdana"/>
                <a:cs typeface="Verdana"/>
              </a:rPr>
              <a:t>n</a:t>
            </a:r>
            <a:r>
              <a:rPr sz="1700" spc="60" dirty="0">
                <a:solidFill>
                  <a:srgbClr val="000000">
                    <a:alpha val="100000"/>
                  </a:srgbClr>
                </a:solidFill>
                <a:latin typeface="Verdana"/>
                <a:ea typeface="Verdana"/>
                <a:cs typeface="Verdana"/>
              </a:rPr>
              <a:t> </a:t>
            </a:r>
            <a:r>
              <a:rPr sz="1700" spc="60" dirty="0">
                <a:solidFill>
                  <a:srgbClr val="000000">
                    <a:alpha val="100000"/>
                  </a:srgbClr>
                </a:solidFill>
                <a:latin typeface="SimSun"/>
                <a:ea typeface="SimSun"/>
                <a:cs typeface="SimSun"/>
              </a:rPr>
              <a:t>评价对象)</a:t>
            </a:r>
            <a:r>
              <a:rPr sz="1700" spc="60" dirty="0">
                <a:solidFill>
                  <a:srgbClr val="000000">
                    <a:alpha val="100000"/>
                  </a:srgbClr>
                </a:solidFill>
                <a:latin typeface="SimSun"/>
                <a:ea typeface="SimSun"/>
                <a:cs typeface="SimSun"/>
              </a:rPr>
              <a:t> </a:t>
            </a:r>
            <a:r>
              <a:rPr sz="1700" spc="0" dirty="0">
                <a:solidFill>
                  <a:srgbClr val="000000">
                    <a:alpha val="100000"/>
                  </a:srgbClr>
                </a:solidFill>
                <a:latin typeface="Verdana"/>
                <a:ea typeface="Verdana"/>
                <a:cs typeface="Verdana"/>
              </a:rPr>
              <a:t>p</a:t>
            </a:r>
            <a:r>
              <a:rPr sz="1700" spc="60" dirty="0">
                <a:solidFill>
                  <a:srgbClr val="000000">
                    <a:alpha val="100000"/>
                  </a:srgbClr>
                </a:solidFill>
                <a:latin typeface="Verdana"/>
                <a:ea typeface="Verdana"/>
                <a:cs typeface="Verdana"/>
              </a:rPr>
              <a:t> </a:t>
            </a:r>
            <a:r>
              <a:rPr sz="1700" spc="60" dirty="0">
                <a:solidFill>
                  <a:srgbClr val="000000">
                    <a:alpha val="100000"/>
                  </a:srgbClr>
                </a:solidFill>
                <a:latin typeface="SimSun"/>
                <a:ea typeface="SimSun"/>
                <a:cs typeface="SimSun"/>
              </a:rPr>
              <a:t>列</a:t>
            </a:r>
            <a:r>
              <a:rPr sz="1700" spc="60" dirty="0">
                <a:solidFill>
                  <a:srgbClr val="000000">
                    <a:alpha val="100000"/>
                  </a:srgbClr>
                </a:solidFill>
                <a:latin typeface="SimSun"/>
                <a:ea typeface="SimSun"/>
                <a:cs typeface="SimSun"/>
              </a:rPr>
              <a:t> </a:t>
            </a:r>
            <a:r>
              <a:rPr sz="1700" spc="60" dirty="0">
                <a:solidFill>
                  <a:srgbClr val="000000">
                    <a:alpha val="100000"/>
                  </a:srgbClr>
                </a:solidFill>
                <a:latin typeface="SimSun"/>
                <a:ea typeface="SimSun"/>
                <a:cs typeface="SimSun"/>
              </a:rPr>
              <a:t>(</a:t>
            </a:r>
            <a:r>
              <a:rPr sz="1700" spc="0" dirty="0">
                <a:solidFill>
                  <a:srgbClr val="000000">
                    <a:alpha val="100000"/>
                  </a:srgbClr>
                </a:solidFill>
                <a:latin typeface="Verdana"/>
                <a:ea typeface="Verdana"/>
                <a:cs typeface="Verdana"/>
              </a:rPr>
              <a:t>p</a:t>
            </a:r>
            <a:r>
              <a:rPr sz="1700" spc="60" dirty="0">
                <a:solidFill>
                  <a:srgbClr val="000000">
                    <a:alpha val="100000"/>
                  </a:srgbClr>
                </a:solidFill>
                <a:latin typeface="Verdana"/>
                <a:ea typeface="Verdana"/>
                <a:cs typeface="Verdana"/>
              </a:rPr>
              <a:t> </a:t>
            </a:r>
            <a:r>
              <a:rPr sz="1700" spc="60" dirty="0">
                <a:solidFill>
                  <a:srgbClr val="000000">
                    <a:alpha val="100000"/>
                  </a:srgbClr>
                </a:solidFill>
                <a:latin typeface="SimSun"/>
                <a:ea typeface="SimSun"/>
                <a:cs typeface="SimSun"/>
              </a:rPr>
              <a:t>个评价指标)</a:t>
            </a:r>
            <a:r>
              <a:rPr sz="1700" spc="60" dirty="0">
                <a:solidFill>
                  <a:srgbClr val="000000">
                    <a:alpha val="100000"/>
                  </a:srgbClr>
                </a:solidFill>
                <a:latin typeface="SimSun"/>
                <a:ea typeface="SimSun"/>
                <a:cs typeface="SimSun"/>
              </a:rPr>
              <a:t> </a:t>
            </a:r>
            <a:r>
              <a:rPr sz="1700" spc="60" dirty="0">
                <a:solidFill>
                  <a:srgbClr val="000000">
                    <a:alpha val="100000"/>
                  </a:srgbClr>
                </a:solidFill>
                <a:latin typeface="SimSun"/>
                <a:ea typeface="SimSun"/>
                <a:cs typeface="SimSun"/>
              </a:rPr>
              <a:t>矩阵中，通过秩转换，获得无量纲的统计量</a:t>
            </a:r>
            <a:r>
              <a:rPr sz="1700" spc="0" dirty="0">
                <a:solidFill>
                  <a:srgbClr val="000000">
                    <a:alpha val="100000"/>
                  </a:srgbClr>
                </a:solidFill>
                <a:latin typeface="Verdana"/>
                <a:ea typeface="Verdana"/>
                <a:cs typeface="Verdana"/>
              </a:rPr>
              <a:t>RSR</a:t>
            </a:r>
            <a:r>
              <a:rPr sz="1700" spc="60" dirty="0">
                <a:solidFill>
                  <a:srgbClr val="000000">
                    <a:alpha val="100000"/>
                  </a:srgbClr>
                </a:solidFill>
                <a:latin typeface="SimSun"/>
                <a:ea typeface="SimSun"/>
                <a:cs typeface="SimSun"/>
              </a:rPr>
              <a:t>，</a:t>
            </a:r>
            <a:r>
              <a:rPr sz="1700" spc="60" dirty="0">
                <a:solidFill>
                  <a:srgbClr val="000000">
                    <a:alpha val="100000"/>
                  </a:srgbClr>
                </a:solidFill>
                <a:latin typeface="SimSun"/>
                <a:ea typeface="SimSun"/>
                <a:cs typeface="SimSun"/>
              </a:rPr>
              <a:t> </a:t>
            </a:r>
            <a:r>
              <a:rPr sz="1700" spc="0" dirty="0">
                <a:solidFill>
                  <a:srgbClr val="000000">
                    <a:alpha val="100000"/>
                  </a:srgbClr>
                </a:solidFill>
                <a:latin typeface="SimSun"/>
                <a:ea typeface="SimSun"/>
                <a:cs typeface="SimSun"/>
              </a:rPr>
              <a:t>以</a:t>
            </a:r>
            <a:r>
              <a:rPr sz="1700" spc="0" dirty="0">
                <a:solidFill>
                  <a:srgbClr val="000000">
                    <a:alpha val="100000"/>
                  </a:srgbClr>
                </a:solidFill>
                <a:latin typeface="Verdana"/>
                <a:ea typeface="Verdana"/>
                <a:cs typeface="Verdana"/>
              </a:rPr>
              <a:t>RSR</a:t>
            </a:r>
            <a:r>
              <a:rPr sz="1700" spc="0" dirty="0">
                <a:solidFill>
                  <a:srgbClr val="000000">
                    <a:alpha val="100000"/>
                  </a:srgbClr>
                </a:solidFill>
                <a:latin typeface="SimSun"/>
                <a:ea typeface="SimSun"/>
                <a:cs typeface="SimSun"/>
              </a:rPr>
              <a:t>值</a:t>
            </a:r>
            <a:r>
              <a:rPr sz="1700" spc="0" dirty="0">
                <a:solidFill>
                  <a:srgbClr val="000000">
                    <a:alpha val="100000"/>
                  </a:srgbClr>
                </a:solidFill>
                <a:latin typeface="SimSun"/>
                <a:ea typeface="SimSun"/>
                <a:cs typeface="SimSun"/>
              </a:rPr>
              <a:t>  </a:t>
            </a:r>
            <a:r>
              <a:rPr sz="1700" spc="110" dirty="0">
                <a:solidFill>
                  <a:srgbClr val="000000">
                    <a:alpha val="100000"/>
                  </a:srgbClr>
                </a:solidFill>
                <a:latin typeface="SimSun"/>
                <a:ea typeface="SimSun"/>
                <a:cs typeface="SimSun"/>
              </a:rPr>
              <a:t>对评价对象的优劣进行排序或分档排序。在综合评价中，秩和比的值能够包含所有评价指标</a:t>
            </a:r>
            <a:r>
              <a:rPr sz="1700" spc="50" dirty="0">
                <a:solidFill>
                  <a:srgbClr val="000000">
                    <a:alpha val="100000"/>
                  </a:srgbClr>
                </a:solidFill>
                <a:latin typeface="SimSun"/>
                <a:ea typeface="SimSun"/>
                <a:cs typeface="SimSun"/>
              </a:rPr>
              <a:t>的</a:t>
            </a:r>
            <a:r>
              <a:rPr sz="1700" spc="0" dirty="0">
                <a:solidFill>
                  <a:srgbClr val="000000">
                    <a:alpha val="100000"/>
                  </a:srgbClr>
                </a:solidFill>
                <a:latin typeface="SimSun"/>
                <a:ea typeface="SimSun"/>
                <a:cs typeface="SimSun"/>
              </a:rPr>
              <a:t>信息，</a:t>
            </a:r>
            <a:r>
              <a:rPr sz="1700" spc="0" dirty="0">
                <a:solidFill>
                  <a:srgbClr val="000000">
                    <a:alpha val="100000"/>
                  </a:srgbClr>
                </a:solidFill>
                <a:latin typeface="SimSun"/>
                <a:ea typeface="SimSun"/>
                <a:cs typeface="SimSun"/>
              </a:rPr>
              <a:t>   </a:t>
            </a:r>
            <a:r>
              <a:rPr sz="1700" spc="110" dirty="0">
                <a:solidFill>
                  <a:srgbClr val="000000">
                    <a:alpha val="100000"/>
                  </a:srgbClr>
                </a:solidFill>
                <a:latin typeface="SimSun"/>
                <a:ea typeface="SimSun"/>
                <a:cs typeface="SimSun"/>
              </a:rPr>
              <a:t>显示出这些评价指标的综合水平，</a:t>
            </a:r>
            <a:r>
              <a:rPr sz="1700" spc="0" dirty="0">
                <a:solidFill>
                  <a:srgbClr val="000000">
                    <a:alpha val="100000"/>
                  </a:srgbClr>
                </a:solidFill>
                <a:latin typeface="Verdana"/>
                <a:ea typeface="Verdana"/>
                <a:cs typeface="Verdana"/>
              </a:rPr>
              <a:t>RSR</a:t>
            </a:r>
            <a:r>
              <a:rPr sz="1700" spc="110" dirty="0">
                <a:solidFill>
                  <a:srgbClr val="000000">
                    <a:alpha val="100000"/>
                  </a:srgbClr>
                </a:solidFill>
                <a:latin typeface="SimSun"/>
                <a:ea typeface="SimSun"/>
                <a:cs typeface="SimSun"/>
              </a:rPr>
              <a:t>值越大表明综合评价</a:t>
            </a:r>
            <a:r>
              <a:rPr sz="1700" spc="100" dirty="0">
                <a:solidFill>
                  <a:srgbClr val="000000">
                    <a:alpha val="100000"/>
                  </a:srgbClr>
                </a:solidFill>
                <a:latin typeface="SimSun"/>
                <a:ea typeface="SimSun"/>
                <a:cs typeface="SimSun"/>
              </a:rPr>
              <a:t>越</a:t>
            </a:r>
            <a:r>
              <a:rPr sz="1700" spc="0" dirty="0">
                <a:solidFill>
                  <a:srgbClr val="000000">
                    <a:alpha val="100000"/>
                  </a:srgbClr>
                </a:solidFill>
                <a:latin typeface="SimSun"/>
                <a:ea typeface="SimSun"/>
                <a:cs typeface="SimSun"/>
              </a:rPr>
              <a:t>优。</a:t>
            </a:r>
            <a:endParaRPr lang="SimSun" altLang="SimSun" sz="1700" dirty="0"/>
          </a:p>
          <a:p>
            <a:pPr marL="23027" indent="-6400" algn="l" rtl="0" eaLnBrk="0">
              <a:lnSpc>
                <a:spcPct val="102000"/>
              </a:lnSpc>
              <a:spcBef>
                <a:spcPts val="158"/>
              </a:spcBef>
              <a:tabLst/>
            </a:pPr>
            <a:r>
              <a:rPr sz="1700" spc="100" dirty="0">
                <a:solidFill>
                  <a:srgbClr val="000000">
                    <a:alpha val="100000"/>
                  </a:srgbClr>
                </a:solidFill>
                <a:latin typeface="SimSun"/>
                <a:ea typeface="SimSun"/>
                <a:cs typeface="SimSun"/>
              </a:rPr>
              <a:t>优点：因为</a:t>
            </a:r>
            <a:r>
              <a:rPr sz="1700" spc="100" dirty="0">
                <a:solidFill>
                  <a:srgbClr val="000000">
                    <a:alpha val="100000"/>
                  </a:srgbClr>
                </a:solidFill>
                <a:latin typeface="SimSun"/>
                <a:ea typeface="SimSun"/>
                <a:cs typeface="SimSun"/>
              </a:rPr>
              <a:t> </a:t>
            </a:r>
            <a:r>
              <a:rPr sz="1700" spc="0" dirty="0">
                <a:solidFill>
                  <a:srgbClr val="000000">
                    <a:alpha val="100000"/>
                  </a:srgbClr>
                </a:solidFill>
                <a:latin typeface="Verdana"/>
                <a:ea typeface="Verdana"/>
                <a:cs typeface="Verdana"/>
              </a:rPr>
              <a:t>RSR</a:t>
            </a:r>
            <a:r>
              <a:rPr sz="1700" spc="100" dirty="0">
                <a:solidFill>
                  <a:srgbClr val="000000">
                    <a:alpha val="100000"/>
                  </a:srgbClr>
                </a:solidFill>
                <a:latin typeface="Verdana"/>
                <a:ea typeface="Verdana"/>
                <a:cs typeface="Verdana"/>
              </a:rPr>
              <a:t> </a:t>
            </a:r>
            <a:r>
              <a:rPr sz="1700" spc="100" dirty="0">
                <a:solidFill>
                  <a:srgbClr val="000000">
                    <a:alpha val="100000"/>
                  </a:srgbClr>
                </a:solidFill>
                <a:latin typeface="SimSun"/>
                <a:ea typeface="SimSun"/>
                <a:cs typeface="SimSun"/>
              </a:rPr>
              <a:t>只使用了数据的相对大小关系，而不真正运用数值本身，所以此方法综合性强</a:t>
            </a:r>
            <a:r>
              <a:rPr sz="1700" spc="60" dirty="0">
                <a:solidFill>
                  <a:srgbClr val="000000">
                    <a:alpha val="100000"/>
                  </a:srgbClr>
                </a:solidFill>
                <a:latin typeface="SimSun"/>
                <a:ea typeface="SimSun"/>
                <a:cs typeface="SimSun"/>
              </a:rPr>
              <a:t>，</a:t>
            </a:r>
            <a:r>
              <a:rPr sz="1700" spc="0" dirty="0">
                <a:solidFill>
                  <a:srgbClr val="000000">
                    <a:alpha val="100000"/>
                  </a:srgbClr>
                </a:solidFill>
                <a:latin typeface="SimSun"/>
                <a:ea typeface="SimSun"/>
                <a:cs typeface="SimSun"/>
              </a:rPr>
              <a:t>可以</a:t>
            </a:r>
            <a:r>
              <a:rPr sz="1700" spc="0" dirty="0">
                <a:solidFill>
                  <a:srgbClr val="000000">
                    <a:alpha val="100000"/>
                  </a:srgbClr>
                </a:solidFill>
                <a:latin typeface="SimSun"/>
                <a:ea typeface="SimSun"/>
                <a:cs typeface="SimSun"/>
              </a:rPr>
              <a:t> </a:t>
            </a:r>
            <a:r>
              <a:rPr sz="1700" spc="100" dirty="0">
                <a:solidFill>
                  <a:srgbClr val="000000">
                    <a:alpha val="100000"/>
                  </a:srgbClr>
                </a:solidFill>
                <a:latin typeface="SimSun"/>
                <a:ea typeface="SimSun"/>
                <a:cs typeface="SimSun"/>
              </a:rPr>
              <a:t>显示微小变动，对离群值不敏感；能够对各个评价对象进行排序分档，找出优劣，是做比较，找</a:t>
            </a:r>
            <a:r>
              <a:rPr sz="1700" spc="80" dirty="0">
                <a:solidFill>
                  <a:srgbClr val="000000">
                    <a:alpha val="100000"/>
                  </a:srgbClr>
                </a:solidFill>
                <a:latin typeface="SimSun"/>
                <a:ea typeface="SimSun"/>
                <a:cs typeface="SimSun"/>
              </a:rPr>
              <a:t>关</a:t>
            </a:r>
            <a:r>
              <a:rPr sz="1700" spc="0" dirty="0">
                <a:solidFill>
                  <a:srgbClr val="000000">
                    <a:alpha val="100000"/>
                  </a:srgbClr>
                </a:solidFill>
                <a:latin typeface="SimSun"/>
                <a:ea typeface="SimSun"/>
                <a:cs typeface="SimSun"/>
              </a:rPr>
              <a:t>系</a:t>
            </a:r>
            <a:r>
              <a:rPr sz="1700" spc="0" dirty="0">
                <a:solidFill>
                  <a:srgbClr val="000000">
                    <a:alpha val="100000"/>
                  </a:srgbClr>
                </a:solidFill>
                <a:latin typeface="SimSun"/>
                <a:ea typeface="SimSun"/>
                <a:cs typeface="SimSun"/>
              </a:rPr>
              <a:t>  </a:t>
            </a:r>
            <a:r>
              <a:rPr sz="1700" spc="90" dirty="0">
                <a:solidFill>
                  <a:srgbClr val="000000">
                    <a:alpha val="100000"/>
                  </a:srgbClr>
                </a:solidFill>
                <a:latin typeface="SimSun"/>
                <a:ea typeface="SimSun"/>
                <a:cs typeface="SimSun"/>
              </a:rPr>
              <a:t>的有效手段；能够找出评价指标是否有独立性</a:t>
            </a:r>
            <a:r>
              <a:rPr sz="1700" spc="80" dirty="0">
                <a:solidFill>
                  <a:srgbClr val="000000">
                    <a:alpha val="100000"/>
                  </a:srgbClr>
                </a:solidFill>
                <a:latin typeface="SimSun"/>
                <a:ea typeface="SimSun"/>
                <a:cs typeface="SimSun"/>
              </a:rPr>
              <a:t>。</a:t>
            </a:r>
            <a:endParaRPr lang="SimSun" altLang="SimSun" sz="1700" dirty="0"/>
          </a:p>
          <a:p>
            <a:pPr marL="17541" algn="l" rtl="0" eaLnBrk="0">
              <a:lnSpc>
                <a:spcPct val="100000"/>
              </a:lnSpc>
              <a:spcBef>
                <a:spcPts val="120"/>
              </a:spcBef>
              <a:tabLst/>
            </a:pPr>
            <a:r>
              <a:rPr sz="1700" spc="100" dirty="0">
                <a:solidFill>
                  <a:srgbClr val="000000">
                    <a:alpha val="100000"/>
                  </a:srgbClr>
                </a:solidFill>
                <a:latin typeface="SimSun"/>
                <a:ea typeface="SimSun"/>
                <a:cs typeface="SimSun"/>
              </a:rPr>
              <a:t>缺点：通过秩替代原始指标值，会损失部分信息；不容易对各个指标进行恰当的编</a:t>
            </a:r>
            <a:r>
              <a:rPr sz="1700" spc="20" dirty="0">
                <a:solidFill>
                  <a:srgbClr val="000000">
                    <a:alpha val="100000"/>
                  </a:srgbClr>
                </a:solidFill>
                <a:latin typeface="SimSun"/>
                <a:ea typeface="SimSun"/>
                <a:cs typeface="SimSun"/>
              </a:rPr>
              <a:t>秩</a:t>
            </a:r>
            <a:r>
              <a:rPr sz="1700" spc="0" dirty="0">
                <a:solidFill>
                  <a:srgbClr val="000000">
                    <a:alpha val="100000"/>
                  </a:srgbClr>
                </a:solidFill>
                <a:latin typeface="SimSun"/>
                <a:ea typeface="SimSun"/>
                <a:cs typeface="SimSun"/>
              </a:rPr>
              <a:t>。</a:t>
            </a:r>
            <a:endParaRPr lang="SimSun" altLang="SimSun" sz="1700" dirty="0"/>
          </a:p>
          <a:p>
            <a:pPr marL="12700" algn="l" rtl="0" eaLnBrk="0">
              <a:lnSpc>
                <a:spcPct val="87000"/>
              </a:lnSpc>
              <a:spcBef>
                <a:spcPts val="103"/>
              </a:spcBef>
              <a:tabLst/>
            </a:pPr>
            <a:r>
              <a:rPr sz="2000" b="1" spc="-10" dirty="0">
                <a:solidFill>
                  <a:srgbClr val="000000">
                    <a:alpha val="100000"/>
                  </a:srgbClr>
                </a:solidFill>
                <a:latin typeface="DengXian"/>
                <a:ea typeface="DengXian"/>
                <a:cs typeface="DengXian"/>
              </a:rPr>
              <a:t>参考网</a:t>
            </a:r>
            <a:r>
              <a:rPr sz="2000" b="1" spc="0" dirty="0">
                <a:solidFill>
                  <a:srgbClr val="000000">
                    <a:alpha val="100000"/>
                  </a:srgbClr>
                </a:solidFill>
                <a:latin typeface="DengXian"/>
                <a:ea typeface="DengXian"/>
                <a:cs typeface="DengXian"/>
              </a:rPr>
              <a:t>站：</a:t>
            </a:r>
            <a:endParaRPr lang="DengXian" altLang="DengXian" sz="2000" dirty="0"/>
          </a:p>
        </p:txBody>
      </p:sp>
      <p:pic>
        <p:nvPicPr>
          <p:cNvPr id="774" name="picture 774">
            <a:hlinkClick r:id="rId3" action="ppaction://hlinkfile"/>
          </p:cNvPr>
          <p:cNvPicPr>
            <a:picLocks noChangeAspect="1"/>
          </p:cNvPicPr>
          <p:nvPr/>
        </p:nvPicPr>
        <p:blipFill>
          <a:blip r:embed="rId2"/>
          <a:stretch>
            <a:fillRect/>
          </a:stretch>
        </p:blipFill>
        <p:spPr>
          <a:xfrm rot="21600000">
            <a:off x="950074" y="5071668"/>
            <a:ext cx="10111892" cy="593255"/>
          </a:xfrm>
          <a:prstGeom prst="rect">
            <a:avLst/>
          </a:prstGeom>
        </p:spPr>
      </p:pic>
      <p:sp>
        <p:nvSpPr>
          <p:cNvPr id="775" name="textbox 775"/>
          <p:cNvSpPr/>
          <p:nvPr/>
        </p:nvSpPr>
        <p:spPr>
          <a:xfrm>
            <a:off x="517652" y="395731"/>
            <a:ext cx="2724150" cy="1043939"/>
          </a:xfrm>
          <a:prstGeom prst="rect">
            <a:avLst/>
          </a:prstGeom>
        </p:spPr>
        <p:txBody>
          <a:bodyPr vert="horz" wrap="square" lIns="0" tIns="0" rIns="0" bIns="0"/>
          <a:lstStyle/>
          <a:p>
            <a:pPr algn="l" rtl="0" eaLnBrk="0">
              <a:lnSpc>
                <a:spcPct val="156000"/>
              </a:lnSpc>
              <a:tabLst/>
            </a:pPr>
            <a:endParaRPr lang="Arial" altLang="Arial" sz="1000" dirty="0"/>
          </a:p>
          <a:p>
            <a:pPr marL="786891" algn="l" rtl="0" eaLnBrk="0">
              <a:lnSpc>
                <a:spcPts val="2055"/>
              </a:lnSpc>
              <a:spcBef>
                <a:spcPts val="2"/>
              </a:spcBef>
              <a:tabLst>
                <a:tab pos="890269" algn="l"/>
              </a:tabLst>
            </a:pPr>
            <a:r>
              <a:rPr sz="1700" spc="0" dirty="0">
                <a:solidFill>
                  <a:srgbClr val="000000">
                    <a:alpha val="100000"/>
                  </a:srgbClr>
                </a:solidFill>
                <a:latin typeface="SimHei"/>
                <a:ea typeface="SimHei"/>
                <a:cs typeface="SimHei"/>
              </a:rPr>
              <a:t>	</a:t>
            </a:r>
            <a:r>
              <a:rPr sz="1700" spc="100" dirty="0">
                <a:solidFill>
                  <a:srgbClr val="000000">
                    <a:alpha val="100000"/>
                  </a:srgbClr>
                </a:solidFill>
                <a:latin typeface="SimHei"/>
                <a:ea typeface="SimHei"/>
                <a:cs typeface="SimHei"/>
              </a:rPr>
              <a:t>秩和比综合评价</a:t>
            </a:r>
            <a:r>
              <a:rPr sz="1700" spc="30" dirty="0">
                <a:solidFill>
                  <a:srgbClr val="000000">
                    <a:alpha val="100000"/>
                  </a:srgbClr>
                </a:solidFill>
                <a:latin typeface="SimHei"/>
                <a:ea typeface="SimHei"/>
                <a:cs typeface="SimHei"/>
              </a:rPr>
              <a:t>法</a:t>
            </a:r>
            <a:endParaRPr lang="SimHei" altLang="SimHei" sz="1700" dirty="0"/>
          </a:p>
          <a:p>
            <a:pPr algn="l" rtl="0" eaLnBrk="0">
              <a:lnSpc>
                <a:spcPct val="125000"/>
              </a:lnSpc>
              <a:tabLst/>
            </a:pPr>
            <a:endParaRPr lang="Arial" altLang="Arial" sz="1000" dirty="0"/>
          </a:p>
          <a:p>
            <a:pPr algn="l" rtl="0" eaLnBrk="0">
              <a:lnSpc>
                <a:spcPct val="100000"/>
              </a:lnSpc>
              <a:tabLst/>
            </a:pPr>
            <a:endParaRPr lang="Arial" altLang="Arial" sz="500" dirty="0"/>
          </a:p>
          <a:p>
            <a:pPr marL="455525" algn="l" rtl="0" eaLnBrk="0">
              <a:lnSpc>
                <a:spcPct val="87000"/>
              </a:lnSpc>
              <a:spcBef>
                <a:spcPts val="2"/>
              </a:spcBef>
              <a:tabLst/>
            </a:pPr>
            <a:r>
              <a:rPr sz="2000" b="1" spc="-10" dirty="0">
                <a:solidFill>
                  <a:srgbClr val="000000">
                    <a:alpha val="100000"/>
                  </a:srgbClr>
                </a:solidFill>
                <a:latin typeface="DengXian"/>
                <a:ea typeface="DengXian"/>
                <a:cs typeface="DengXian"/>
              </a:rPr>
              <a:t>基本介绍：</a:t>
            </a:r>
            <a:endParaRPr lang="DengXian" altLang="DengXian" sz="2000" dirty="0"/>
          </a:p>
        </p:txBody>
      </p:sp>
      <p:pic>
        <p:nvPicPr>
          <p:cNvPr id="776" name="picture 776"/>
          <p:cNvPicPr>
            <a:picLocks noChangeAspect="1"/>
          </p:cNvPicPr>
          <p:nvPr/>
        </p:nvPicPr>
        <p:blipFill>
          <a:blip r:embed="rId4"/>
          <a:stretch>
            <a:fillRect/>
          </a:stretch>
        </p:blipFill>
        <p:spPr>
          <a:xfrm rot="21600000">
            <a:off x="530352" y="408431"/>
            <a:ext cx="774191" cy="690372"/>
          </a:xfrm>
          <a:prstGeom prst="rect">
            <a:avLst/>
          </a:prstGeom>
        </p:spPr>
      </p:pic>
      <p:pic>
        <p:nvPicPr>
          <p:cNvPr id="777" name="picture 777"/>
          <p:cNvPicPr>
            <a:picLocks noChangeAspect="1"/>
          </p:cNvPicPr>
          <p:nvPr/>
        </p:nvPicPr>
        <p:blipFill>
          <a:blip r:embed="rId5"/>
          <a:stretch>
            <a:fillRect/>
          </a:stretch>
        </p:blipFill>
        <p:spPr>
          <a:xfrm rot="21600000">
            <a:off x="0" y="5804458"/>
            <a:ext cx="1919884" cy="1053541"/>
          </a:xfrm>
          <a:prstGeom prst="rect">
            <a:avLst/>
          </a:prstGeom>
        </p:spPr>
      </p:pic>
      <p:pic>
        <p:nvPicPr>
          <p:cNvPr id="778" name="picture 778"/>
          <p:cNvPicPr>
            <a:picLocks noChangeAspect="1"/>
          </p:cNvPicPr>
          <p:nvPr/>
        </p:nvPicPr>
        <p:blipFill>
          <a:blip r:embed="rId6"/>
          <a:stretch>
            <a:fillRect/>
          </a:stretch>
        </p:blipFill>
        <p:spPr>
          <a:xfrm rot="21600000">
            <a:off x="11027664" y="158495"/>
            <a:ext cx="1042416" cy="944880"/>
          </a:xfrm>
          <a:prstGeom prst="rect">
            <a:avLst/>
          </a:prstGeom>
        </p:spPr>
      </p:pic>
      <p:sp>
        <p:nvSpPr>
          <p:cNvPr id="779" name="textbox 779"/>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rect"/>
          <p:cNvSpPr/>
          <p:nvPr/>
        </p:nvSpPr>
        <p:spPr>
          <a:xfrm>
            <a:off x="0" y="1350264"/>
            <a:ext cx="12192000" cy="1495043"/>
          </a:xfrm>
          <a:prstGeom prst="rect">
            <a:avLst/>
          </a:prstGeom>
          <a:solidFill>
            <a:srgbClr val="003970">
              <a:alpha val="100000"/>
            </a:srgbClr>
          </a:solidFill>
          <a:ln cap="flat">
            <a:miter lim="0"/>
            <a:noFill/>
            <a:prstDash val="solid"/>
          </a:ln>
        </p:spPr>
        <p:txBody>
          <a:bodyPr rtlCol="0"/>
          <a:lstStyle/>
          <a:p>
            <a:pPr algn="ctr"/>
            <a:endParaRPr lang="zh-CN" altLang="en-US"/>
          </a:p>
        </p:txBody>
      </p:sp>
      <p:sp>
        <p:nvSpPr>
          <p:cNvPr id="781" name="textbox 781"/>
          <p:cNvSpPr/>
          <p:nvPr/>
        </p:nvSpPr>
        <p:spPr>
          <a:xfrm>
            <a:off x="-12700" y="1613128"/>
            <a:ext cx="12217400" cy="100711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7727"/>
              </a:lnSpc>
              <a:tabLst>
                <a:tab pos="4613909" algn="l"/>
              </a:tabLst>
            </a:pPr>
            <a:r>
              <a:rPr sz="5300" spc="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P</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a</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r</a:t>
            </a:r>
            <a:r>
              <a:rPr sz="5300" spc="-250" dirty="0">
                <a:solidFill>
                  <a:srgbClr val="FFFFFF">
                    <a:alpha val="100000"/>
                  </a:srgbClr>
                </a:solidFill>
                <a:latin typeface="Arial"/>
                <a:ea typeface="Arial"/>
                <a:cs typeface="Arial"/>
              </a:rPr>
              <a:t> </a:t>
            </a:r>
            <a:r>
              <a:rPr sz="5300" b="1" spc="-200" dirty="0">
                <a:solidFill>
                  <a:srgbClr val="FFFFFF">
                    <a:alpha val="100000"/>
                  </a:srgbClr>
                </a:solidFill>
                <a:latin typeface="Arial"/>
                <a:ea typeface="Arial"/>
                <a:cs typeface="Arial"/>
              </a:rPr>
              <a:t>t</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0</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3</a:t>
            </a:r>
            <a:r>
              <a:rPr sz="5300" spc="0" dirty="0">
                <a:solidFill>
                  <a:srgbClr val="FFFFFF">
                    <a:alpha val="100000"/>
                  </a:srgbClr>
                </a:solidFill>
                <a:latin typeface="Arial"/>
                <a:ea typeface="Arial"/>
                <a:cs typeface="Arial"/>
              </a:rPr>
              <a:t>                        </a:t>
            </a:r>
            <a:endParaRPr lang="Arial" altLang="Arial" sz="5300" dirty="0"/>
          </a:p>
        </p:txBody>
      </p:sp>
      <p:pic>
        <p:nvPicPr>
          <p:cNvPr id="782" name="picture 782"/>
          <p:cNvPicPr>
            <a:picLocks noChangeAspect="1"/>
          </p:cNvPicPr>
          <p:nvPr/>
        </p:nvPicPr>
        <p:blipFill>
          <a:blip r:embed="rId2"/>
          <a:stretch>
            <a:fillRect/>
          </a:stretch>
        </p:blipFill>
        <p:spPr>
          <a:xfrm rot="21600000">
            <a:off x="0" y="5804458"/>
            <a:ext cx="1919884" cy="1053541"/>
          </a:xfrm>
          <a:prstGeom prst="rect">
            <a:avLst/>
          </a:prstGeom>
        </p:spPr>
      </p:pic>
      <p:sp>
        <p:nvSpPr>
          <p:cNvPr id="783" name="textbox 783"/>
          <p:cNvSpPr/>
          <p:nvPr/>
        </p:nvSpPr>
        <p:spPr>
          <a:xfrm>
            <a:off x="5296992" y="3920756"/>
            <a:ext cx="1611630" cy="1250314"/>
          </a:xfrm>
          <a:prstGeom prst="rect">
            <a:avLst/>
          </a:prstGeom>
        </p:spPr>
        <p:txBody>
          <a:bodyPr vert="horz" wrap="square" lIns="0" tIns="0" rIns="0" bIns="0"/>
          <a:lstStyle/>
          <a:p>
            <a:pPr algn="l" rtl="0" eaLnBrk="0">
              <a:lnSpc>
                <a:spcPct val="64601"/>
              </a:lnSpc>
              <a:tabLst/>
            </a:pPr>
            <a:endParaRPr lang="Arial" altLang="Arial" sz="100" dirty="0"/>
          </a:p>
          <a:p>
            <a:pPr marL="205270" algn="l" rtl="0" eaLnBrk="0">
              <a:lnSpc>
                <a:spcPct val="98000"/>
              </a:lnSpc>
              <a:tabLst/>
            </a:pPr>
            <a:r>
              <a:rPr sz="4700" spc="40" dirty="0">
                <a:solidFill>
                  <a:srgbClr val="262626">
                    <a:alpha val="100000"/>
                  </a:srgbClr>
                </a:solidFill>
                <a:ln w="17434" cap="flat" cmpd="sng">
                  <a:solidFill>
                    <a:srgbClr a:val="262626">
                      <a:alpha val="100000"/>
                    </a:srgbClr>
                  </a:solidFill>
                  <a:prstDash a:val="solid"/>
                  <a:bevel/>
                </a:ln>
                <a:latin typeface="SimHei"/>
                <a:ea typeface="SimHei"/>
                <a:cs typeface="SimHei"/>
              </a:rPr>
              <a:t>作</a:t>
            </a:r>
            <a:r>
              <a:rPr sz="4700" spc="30" dirty="0">
                <a:solidFill>
                  <a:srgbClr val="262626">
                    <a:alpha val="100000"/>
                  </a:srgbClr>
                </a:solidFill>
                <a:ln w="17434" cap="flat" cmpd="sng">
                  <a:solidFill>
                    <a:srgbClr a:val="262626">
                      <a:alpha val="100000"/>
                    </a:srgbClr>
                  </a:solidFill>
                  <a:prstDash a:val="solid"/>
                  <a:bevel/>
                </a:ln>
                <a:latin typeface="SimHei"/>
                <a:ea typeface="SimHei"/>
                <a:cs typeface="SimHei"/>
              </a:rPr>
              <a:t>业</a:t>
            </a:r>
            <a:endParaRPr lang="SimHei" altLang="SimHei" sz="4700" dirty="0"/>
          </a:p>
          <a:p>
            <a:pPr algn="l" rtl="0" eaLnBrk="0">
              <a:lnSpc>
                <a:spcPct val="132000"/>
              </a:lnSpc>
              <a:tabLst/>
            </a:pPr>
            <a:endParaRPr lang="Arial" altLang="Arial" sz="1000" dirty="0"/>
          </a:p>
          <a:p>
            <a:pPr algn="l" rtl="0" eaLnBrk="0">
              <a:lnSpc>
                <a:spcPct val="107000"/>
              </a:lnSpc>
              <a:tabLst/>
            </a:pPr>
            <a:endParaRPr lang="Arial" altLang="Arial" sz="400" dirty="0"/>
          </a:p>
          <a:p>
            <a:pPr marL="12700" algn="l" rtl="0" eaLnBrk="0">
              <a:lnSpc>
                <a:spcPct val="100000"/>
              </a:lnSpc>
              <a:spcBef>
                <a:spcPts val="2"/>
              </a:spcBef>
              <a:tabLst/>
            </a:pPr>
            <a:r>
              <a:rPr sz="1700" spc="90" dirty="0">
                <a:solidFill>
                  <a:srgbClr val="595959">
                    <a:alpha val="100000"/>
                  </a:srgbClr>
                </a:solidFill>
                <a:latin typeface="SimSun"/>
                <a:ea typeface="SimSun"/>
                <a:cs typeface="SimSun"/>
              </a:rPr>
              <a:t>万恶的作业时</a:t>
            </a:r>
            <a:r>
              <a:rPr sz="1700" spc="40" dirty="0">
                <a:solidFill>
                  <a:srgbClr val="595959">
                    <a:alpha val="100000"/>
                  </a:srgbClr>
                </a:solidFill>
                <a:latin typeface="SimSun"/>
                <a:ea typeface="SimSun"/>
                <a:cs typeface="SimSun"/>
              </a:rPr>
              <a:t>间</a:t>
            </a:r>
            <a:endParaRPr lang="SimSun" altLang="SimSun" sz="1700" dirty="0"/>
          </a:p>
        </p:txBody>
      </p:sp>
      <p:sp>
        <p:nvSpPr>
          <p:cNvPr id="784" name="textbox 784"/>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textbox 785"/>
          <p:cNvSpPr/>
          <p:nvPr/>
        </p:nvSpPr>
        <p:spPr>
          <a:xfrm>
            <a:off x="517652" y="145795"/>
            <a:ext cx="11565255" cy="3495040"/>
          </a:xfrm>
          <a:prstGeom prst="rect">
            <a:avLst/>
          </a:prstGeom>
        </p:spPr>
        <p:txBody>
          <a:bodyPr vert="horz" wrap="square" lIns="0" tIns="0" rIns="0" bIns="0"/>
          <a:lstStyle/>
          <a:p>
            <a:pPr algn="l" rtl="0" eaLnBrk="0">
              <a:lnSpc>
                <a:spcPct val="106000"/>
              </a:lnSpc>
              <a:tabLst/>
            </a:pPr>
            <a:endParaRPr lang="Arial" altLang="Arial" sz="1000" dirty="0"/>
          </a:p>
          <a:p>
            <a:pPr algn="l" rtl="0" eaLnBrk="0">
              <a:lnSpc>
                <a:spcPct val="107000"/>
              </a:lnSpc>
              <a:tabLst/>
            </a:pPr>
            <a:endParaRPr lang="Arial" altLang="Arial" sz="1000" dirty="0"/>
          </a:p>
          <a:p>
            <a:pPr algn="l" rtl="0" eaLnBrk="0">
              <a:lnSpc>
                <a:spcPct val="107000"/>
              </a:lnSpc>
              <a:tabLst/>
            </a:pPr>
            <a:endParaRPr lang="Arial" altLang="Arial" sz="1000" dirty="0"/>
          </a:p>
          <a:p>
            <a:pPr marL="786891" algn="l" rtl="0" eaLnBrk="0">
              <a:lnSpc>
                <a:spcPts val="2055"/>
              </a:lnSpc>
              <a:spcBef>
                <a:spcPts val="2"/>
              </a:spcBef>
              <a:tabLst>
                <a:tab pos="982344" algn="l"/>
              </a:tabLst>
            </a:pPr>
            <a:r>
              <a:rPr sz="1700" spc="0" dirty="0">
                <a:solidFill>
                  <a:srgbClr val="000000">
                    <a:alpha val="100000"/>
                  </a:srgbClr>
                </a:solidFill>
                <a:latin typeface="SimHei"/>
                <a:ea typeface="SimHei"/>
                <a:cs typeface="SimHei"/>
              </a:rPr>
              <a:t>	</a:t>
            </a:r>
            <a:r>
              <a:rPr sz="1700" spc="80" dirty="0">
                <a:solidFill>
                  <a:srgbClr val="000000">
                    <a:alpha val="100000"/>
                  </a:srgbClr>
                </a:solidFill>
                <a:latin typeface="SimHei"/>
                <a:ea typeface="SimHei"/>
                <a:cs typeface="SimHei"/>
              </a:rPr>
              <a:t>作</a:t>
            </a:r>
            <a:r>
              <a:rPr sz="1700" spc="60" dirty="0">
                <a:solidFill>
                  <a:srgbClr val="000000">
                    <a:alpha val="100000"/>
                  </a:srgbClr>
                </a:solidFill>
                <a:latin typeface="SimHei"/>
                <a:ea typeface="SimHei"/>
                <a:cs typeface="SimHei"/>
              </a:rPr>
              <a:t>业</a:t>
            </a:r>
            <a:r>
              <a:rPr sz="1700" spc="0" dirty="0">
                <a:solidFill>
                  <a:srgbClr val="000000">
                    <a:alpha val="100000"/>
                  </a:srgbClr>
                </a:solidFill>
                <a:latin typeface="SimHei"/>
                <a:ea typeface="SimHei"/>
                <a:cs typeface="SimHei"/>
              </a:rPr>
              <a:t>                                                                                    </a:t>
            </a:r>
            <a:endParaRPr lang="SimHei" altLang="SimHei" sz="1700" dirty="0"/>
          </a:p>
          <a:p>
            <a:pPr algn="l" rtl="0" eaLnBrk="0">
              <a:lnSpc>
                <a:spcPct val="113000"/>
              </a:lnSpc>
              <a:tabLst/>
            </a:pPr>
            <a:endParaRPr lang="Arial" altLang="Arial" sz="1000" dirty="0"/>
          </a:p>
          <a:p>
            <a:pPr marL="480758" algn="l" rtl="0" eaLnBrk="0">
              <a:lnSpc>
                <a:spcPts val="2435"/>
              </a:lnSpc>
              <a:spcBef>
                <a:spcPts val="519"/>
              </a:spcBef>
              <a:tabLst/>
            </a:pPr>
            <a:r>
              <a:rPr sz="1700" spc="120" dirty="0">
                <a:solidFill>
                  <a:srgbClr val="000000">
                    <a:alpha val="100000"/>
                  </a:srgbClr>
                </a:solidFill>
                <a:latin typeface="Verdana"/>
                <a:ea typeface="Verdana"/>
                <a:cs typeface="Verdana"/>
              </a:rPr>
              <a:t>1</a:t>
            </a:r>
            <a:r>
              <a:rPr sz="1700" spc="120" dirty="0">
                <a:solidFill>
                  <a:srgbClr val="000000">
                    <a:alpha val="100000"/>
                  </a:srgbClr>
                </a:solidFill>
                <a:latin typeface="SimSun"/>
                <a:ea typeface="SimSun"/>
                <a:cs typeface="SimSun"/>
              </a:rPr>
              <a:t>、查找有关层次分析法、</a:t>
            </a:r>
            <a:r>
              <a:rPr sz="1700" spc="0" dirty="0">
                <a:solidFill>
                  <a:srgbClr val="000000">
                    <a:alpha val="100000"/>
                  </a:srgbClr>
                </a:solidFill>
                <a:latin typeface="Verdana"/>
                <a:ea typeface="Verdana"/>
                <a:cs typeface="Verdana"/>
              </a:rPr>
              <a:t>TOPSIS</a:t>
            </a:r>
            <a:r>
              <a:rPr sz="1700" spc="120" dirty="0">
                <a:solidFill>
                  <a:srgbClr val="000000">
                    <a:alpha val="100000"/>
                  </a:srgbClr>
                </a:solidFill>
                <a:latin typeface="SimSun"/>
                <a:ea typeface="SimSun"/>
                <a:cs typeface="SimSun"/>
              </a:rPr>
              <a:t>法、主成分分析法的</a:t>
            </a:r>
            <a:r>
              <a:rPr sz="1700" spc="0" dirty="0">
                <a:solidFill>
                  <a:srgbClr val="000000">
                    <a:alpha val="100000"/>
                  </a:srgbClr>
                </a:solidFill>
                <a:latin typeface="Verdana"/>
                <a:ea typeface="Verdana"/>
                <a:cs typeface="Verdana"/>
              </a:rPr>
              <a:t>matlab</a:t>
            </a:r>
            <a:r>
              <a:rPr sz="1700" spc="120" dirty="0">
                <a:solidFill>
                  <a:srgbClr val="000000">
                    <a:alpha val="100000"/>
                  </a:srgbClr>
                </a:solidFill>
                <a:latin typeface="SimSun"/>
                <a:ea typeface="SimSun"/>
                <a:cs typeface="SimSun"/>
              </a:rPr>
              <a:t>实现代码，最好能自己实</a:t>
            </a:r>
            <a:r>
              <a:rPr sz="1700" spc="80" dirty="0">
                <a:solidFill>
                  <a:srgbClr val="000000">
                    <a:alpha val="100000"/>
                  </a:srgbClr>
                </a:solidFill>
                <a:latin typeface="SimSun"/>
                <a:ea typeface="SimSun"/>
                <a:cs typeface="SimSun"/>
              </a:rPr>
              <a:t>践</a:t>
            </a:r>
            <a:r>
              <a:rPr sz="1700" spc="0" dirty="0">
                <a:solidFill>
                  <a:srgbClr val="000000">
                    <a:alpha val="100000"/>
                  </a:srgbClr>
                </a:solidFill>
                <a:latin typeface="SimSun"/>
                <a:ea typeface="SimSun"/>
                <a:cs typeface="SimSun"/>
              </a:rPr>
              <a:t>一下</a:t>
            </a:r>
            <a:endParaRPr lang="SimSun" altLang="SimSun" sz="1700" dirty="0"/>
          </a:p>
          <a:p>
            <a:pPr marL="467728" algn="l" rtl="0" eaLnBrk="0">
              <a:lnSpc>
                <a:spcPts val="2060"/>
              </a:lnSpc>
              <a:spcBef>
                <a:spcPts val="68"/>
              </a:spcBef>
              <a:tabLst/>
            </a:pPr>
            <a:r>
              <a:rPr sz="1700" spc="80" dirty="0">
                <a:solidFill>
                  <a:srgbClr val="000000">
                    <a:alpha val="100000"/>
                  </a:srgbClr>
                </a:solidFill>
                <a:latin typeface="Verdana"/>
                <a:ea typeface="Verdana"/>
                <a:cs typeface="Verdana"/>
              </a:rPr>
              <a:t>2</a:t>
            </a:r>
            <a:r>
              <a:rPr sz="1700" spc="80" dirty="0">
                <a:solidFill>
                  <a:srgbClr val="000000">
                    <a:alpha val="100000"/>
                  </a:srgbClr>
                </a:solidFill>
                <a:latin typeface="SimSun"/>
                <a:ea typeface="SimSun"/>
                <a:cs typeface="SimSun"/>
              </a:rPr>
              <a:t>、下列例题二选一解答</a:t>
            </a:r>
            <a:r>
              <a:rPr sz="1700" spc="40" dirty="0">
                <a:solidFill>
                  <a:srgbClr val="000000">
                    <a:alpha val="100000"/>
                  </a:srgbClr>
                </a:solidFill>
                <a:latin typeface="SimSun"/>
                <a:ea typeface="SimSun"/>
                <a:cs typeface="SimSun"/>
              </a:rPr>
              <a:t>：</a:t>
            </a:r>
            <a:endParaRPr lang="SimSun" altLang="SimSun" sz="1700" dirty="0"/>
          </a:p>
          <a:p>
            <a:pPr marL="458584" indent="3657" algn="l" rtl="0" eaLnBrk="0">
              <a:lnSpc>
                <a:spcPct val="105000"/>
              </a:lnSpc>
              <a:spcBef>
                <a:spcPts val="21"/>
              </a:spcBef>
              <a:tabLst/>
            </a:pPr>
            <a:r>
              <a:rPr sz="1700" spc="100" dirty="0">
                <a:solidFill>
                  <a:srgbClr val="000000">
                    <a:alpha val="100000"/>
                  </a:srgbClr>
                </a:solidFill>
                <a:latin typeface="SimSun"/>
                <a:ea typeface="SimSun"/>
                <a:cs typeface="SimSun"/>
              </a:rPr>
              <a:t>一、很多的电脑小白需要对购买哪个品牌的电脑进行决策，可选择的方案是购买戴尔公司生产的笔</a:t>
            </a:r>
            <a:r>
              <a:rPr sz="1700" spc="0" dirty="0">
                <a:solidFill>
                  <a:srgbClr val="000000">
                    <a:alpha val="100000"/>
                  </a:srgbClr>
                </a:solidFill>
                <a:latin typeface="SimSun"/>
                <a:ea typeface="SimSun"/>
                <a:cs typeface="SimSun"/>
              </a:rPr>
              <a:t>记</a:t>
            </a:r>
            <a:r>
              <a:rPr sz="1700" spc="0" dirty="0">
                <a:solidFill>
                  <a:srgbClr val="000000">
                    <a:alpha val="100000"/>
                  </a:srgbClr>
                </a:solidFill>
                <a:latin typeface="SimSun"/>
                <a:ea typeface="SimSun"/>
                <a:cs typeface="SimSun"/>
              </a:rPr>
              <a:t>         </a:t>
            </a:r>
            <a:r>
              <a:rPr sz="1700" spc="100" dirty="0">
                <a:solidFill>
                  <a:srgbClr val="000000">
                    <a:alpha val="100000"/>
                  </a:srgbClr>
                </a:solidFill>
                <a:latin typeface="SimSun"/>
                <a:ea typeface="SimSun"/>
                <a:cs typeface="SimSun"/>
              </a:rPr>
              <a:t>本</a:t>
            </a:r>
            <a:r>
              <a:rPr sz="1700" spc="100" dirty="0">
                <a:solidFill>
                  <a:srgbClr val="000000">
                    <a:alpha val="100000"/>
                  </a:srgbClr>
                </a:solidFill>
                <a:latin typeface="SimSun"/>
                <a:ea typeface="SimSun"/>
                <a:cs typeface="SimSun"/>
              </a:rPr>
              <a:t> </a:t>
            </a:r>
            <a:r>
              <a:rPr sz="1700" spc="100" dirty="0">
                <a:solidFill>
                  <a:srgbClr val="000000">
                    <a:alpha val="100000"/>
                  </a:srgbClr>
                </a:solidFill>
                <a:latin typeface="SimSun"/>
                <a:ea typeface="SimSun"/>
                <a:cs typeface="SimSun"/>
              </a:rPr>
              <a:t>(简称购买戴尔)</a:t>
            </a:r>
            <a:r>
              <a:rPr sz="1700" spc="100" dirty="0">
                <a:solidFill>
                  <a:srgbClr val="000000">
                    <a:alpha val="100000"/>
                  </a:srgbClr>
                </a:solidFill>
                <a:latin typeface="SimSun"/>
                <a:ea typeface="SimSun"/>
                <a:cs typeface="SimSun"/>
              </a:rPr>
              <a:t> </a:t>
            </a:r>
            <a:r>
              <a:rPr sz="1700" spc="100" dirty="0">
                <a:solidFill>
                  <a:srgbClr val="000000">
                    <a:alpha val="100000"/>
                  </a:srgbClr>
                </a:solidFill>
                <a:latin typeface="SimSun"/>
                <a:ea typeface="SimSun"/>
                <a:cs typeface="SimSun"/>
              </a:rPr>
              <a:t>或购买联想公司生产的笔记本</a:t>
            </a:r>
            <a:r>
              <a:rPr sz="1700" spc="100" dirty="0">
                <a:solidFill>
                  <a:srgbClr val="000000">
                    <a:alpha val="100000"/>
                  </a:srgbClr>
                </a:solidFill>
                <a:latin typeface="SimSun"/>
                <a:ea typeface="SimSun"/>
                <a:cs typeface="SimSun"/>
              </a:rPr>
              <a:t> </a:t>
            </a:r>
            <a:r>
              <a:rPr sz="1700" spc="100" dirty="0">
                <a:solidFill>
                  <a:srgbClr val="000000">
                    <a:alpha val="100000"/>
                  </a:srgbClr>
                </a:solidFill>
                <a:latin typeface="SimSun"/>
                <a:ea typeface="SimSun"/>
                <a:cs typeface="SimSun"/>
              </a:rPr>
              <a:t>(简称购买联想)</a:t>
            </a:r>
            <a:r>
              <a:rPr sz="1700" spc="100" dirty="0">
                <a:solidFill>
                  <a:srgbClr val="000000">
                    <a:alpha val="100000"/>
                  </a:srgbClr>
                </a:solidFill>
                <a:latin typeface="SimSun"/>
                <a:ea typeface="SimSun"/>
                <a:cs typeface="SimSun"/>
              </a:rPr>
              <a:t> </a:t>
            </a:r>
            <a:r>
              <a:rPr sz="1700" spc="100" dirty="0">
                <a:solidFill>
                  <a:srgbClr val="000000">
                    <a:alpha val="100000"/>
                  </a:srgbClr>
                </a:solidFill>
                <a:latin typeface="SimSun"/>
                <a:ea typeface="SimSun"/>
                <a:cs typeface="SimSun"/>
              </a:rPr>
              <a:t>。除了考虑主板来源</a:t>
            </a:r>
            <a:r>
              <a:rPr sz="1700" spc="20" dirty="0">
                <a:solidFill>
                  <a:srgbClr val="000000">
                    <a:alpha val="100000"/>
                  </a:srgbClr>
                </a:solidFill>
                <a:latin typeface="SimSun"/>
                <a:ea typeface="SimSun"/>
                <a:cs typeface="SimSun"/>
              </a:rPr>
              <a:t>外</a:t>
            </a:r>
            <a:r>
              <a:rPr sz="1700" spc="0" dirty="0">
                <a:solidFill>
                  <a:srgbClr val="000000">
                    <a:alpha val="100000"/>
                  </a:srgbClr>
                </a:solidFill>
                <a:latin typeface="SimSun"/>
                <a:ea typeface="SimSun"/>
                <a:cs typeface="SimSun"/>
              </a:rPr>
              <a:t>，还要考</a:t>
            </a:r>
            <a:r>
              <a:rPr sz="1700" spc="0" dirty="0">
                <a:solidFill>
                  <a:srgbClr val="000000">
                    <a:alpha val="100000"/>
                  </a:srgbClr>
                </a:solidFill>
                <a:latin typeface="SimSun"/>
                <a:ea typeface="SimSun"/>
                <a:cs typeface="SimSun"/>
              </a:rPr>
              <a:t>         </a:t>
            </a:r>
            <a:r>
              <a:rPr sz="1700" spc="110" dirty="0">
                <a:solidFill>
                  <a:srgbClr val="000000">
                    <a:alpha val="100000"/>
                  </a:srgbClr>
                </a:solidFill>
                <a:latin typeface="SimSun"/>
                <a:ea typeface="SimSun"/>
                <a:cs typeface="SimSun"/>
              </a:rPr>
              <a:t>虑</a:t>
            </a:r>
            <a:r>
              <a:rPr sz="1700" spc="0" dirty="0">
                <a:solidFill>
                  <a:srgbClr val="000000">
                    <a:alpha val="100000"/>
                  </a:srgbClr>
                </a:solidFill>
                <a:latin typeface="Verdana"/>
                <a:ea typeface="Verdana"/>
                <a:cs typeface="Verdana"/>
              </a:rPr>
              <a:t>CPU</a:t>
            </a:r>
            <a:r>
              <a:rPr sz="1700" spc="110" dirty="0">
                <a:solidFill>
                  <a:srgbClr val="000000">
                    <a:alpha val="100000"/>
                  </a:srgbClr>
                </a:solidFill>
                <a:latin typeface="SimSun"/>
                <a:ea typeface="SimSun"/>
                <a:cs typeface="SimSun"/>
              </a:rPr>
              <a:t>性能、显卡方式等因素，即是多准则决策问题，考虑运用层次分析法</a:t>
            </a:r>
            <a:r>
              <a:rPr sz="1700" spc="10" dirty="0">
                <a:solidFill>
                  <a:srgbClr val="000000">
                    <a:alpha val="100000"/>
                  </a:srgbClr>
                </a:solidFill>
                <a:latin typeface="SimSun"/>
                <a:ea typeface="SimSun"/>
                <a:cs typeface="SimSun"/>
              </a:rPr>
              <a:t>解</a:t>
            </a:r>
            <a:r>
              <a:rPr sz="1700" spc="0" dirty="0">
                <a:solidFill>
                  <a:srgbClr val="000000">
                    <a:alpha val="100000"/>
                  </a:srgbClr>
                </a:solidFill>
                <a:latin typeface="SimSun"/>
                <a:ea typeface="SimSun"/>
                <a:cs typeface="SimSun"/>
              </a:rPr>
              <a:t>决。</a:t>
            </a:r>
            <a:endParaRPr lang="SimSun" altLang="SimSun" sz="1700" dirty="0"/>
          </a:p>
          <a:p>
            <a:pPr marL="459498" indent="-2743" algn="l" rtl="0" eaLnBrk="0">
              <a:lnSpc>
                <a:spcPct val="103000"/>
              </a:lnSpc>
              <a:spcBef>
                <a:spcPts val="25"/>
              </a:spcBef>
              <a:tabLst/>
            </a:pPr>
            <a:r>
              <a:rPr sz="1700" spc="100" dirty="0">
                <a:solidFill>
                  <a:srgbClr val="000000">
                    <a:alpha val="100000"/>
                  </a:srgbClr>
                </a:solidFill>
                <a:latin typeface="SimSun"/>
                <a:ea typeface="SimSun"/>
                <a:cs typeface="SimSun"/>
              </a:rPr>
              <a:t>请结合上述案例，建立层次结构模型，构造判断矩阵并赋值、层次单排序</a:t>
            </a:r>
            <a:r>
              <a:rPr sz="1700" spc="100" dirty="0">
                <a:solidFill>
                  <a:srgbClr val="000000">
                    <a:alpha val="100000"/>
                  </a:srgbClr>
                </a:solidFill>
                <a:latin typeface="SimSun"/>
                <a:ea typeface="SimSun"/>
                <a:cs typeface="SimSun"/>
              </a:rPr>
              <a:t> </a:t>
            </a:r>
            <a:r>
              <a:rPr sz="1700" spc="100" dirty="0">
                <a:solidFill>
                  <a:srgbClr val="000000">
                    <a:alpha val="100000"/>
                  </a:srgbClr>
                </a:solidFill>
                <a:latin typeface="SimSun"/>
                <a:ea typeface="SimSun"/>
                <a:cs typeface="SimSun"/>
              </a:rPr>
              <a:t>(计算权向量)</a:t>
            </a:r>
            <a:r>
              <a:rPr sz="1700" spc="100" dirty="0">
                <a:solidFill>
                  <a:srgbClr val="000000">
                    <a:alpha val="100000"/>
                  </a:srgbClr>
                </a:solidFill>
                <a:latin typeface="SimSun"/>
                <a:ea typeface="SimSun"/>
                <a:cs typeface="SimSun"/>
              </a:rPr>
              <a:t> </a:t>
            </a:r>
            <a:r>
              <a:rPr sz="1700" spc="100" dirty="0">
                <a:solidFill>
                  <a:srgbClr val="000000">
                    <a:alpha val="100000"/>
                  </a:srgbClr>
                </a:solidFill>
                <a:latin typeface="SimSun"/>
                <a:ea typeface="SimSun"/>
                <a:cs typeface="SimSun"/>
              </a:rPr>
              <a:t>与检</a:t>
            </a:r>
            <a:r>
              <a:rPr sz="1700" spc="40" dirty="0">
                <a:solidFill>
                  <a:srgbClr val="000000">
                    <a:alpha val="100000"/>
                  </a:srgbClr>
                </a:solidFill>
                <a:latin typeface="SimSun"/>
                <a:ea typeface="SimSun"/>
                <a:cs typeface="SimSun"/>
              </a:rPr>
              <a:t>验</a:t>
            </a:r>
            <a:r>
              <a:rPr sz="1700" spc="0" dirty="0">
                <a:solidFill>
                  <a:srgbClr val="000000">
                    <a:alpha val="100000"/>
                  </a:srgbClr>
                </a:solidFill>
                <a:latin typeface="SimSun"/>
                <a:ea typeface="SimSun"/>
                <a:cs typeface="SimSun"/>
              </a:rPr>
              <a:t>，并</a:t>
            </a:r>
            <a:r>
              <a:rPr sz="1700" spc="0" dirty="0">
                <a:solidFill>
                  <a:srgbClr val="000000">
                    <a:alpha val="100000"/>
                  </a:srgbClr>
                </a:solidFill>
                <a:latin typeface="SimSun"/>
                <a:ea typeface="SimSun"/>
                <a:cs typeface="SimSun"/>
              </a:rPr>
              <a:t>         </a:t>
            </a:r>
            <a:r>
              <a:rPr sz="1700" spc="70" dirty="0">
                <a:solidFill>
                  <a:srgbClr val="000000">
                    <a:alpha val="100000"/>
                  </a:srgbClr>
                </a:solidFill>
                <a:latin typeface="SimSun"/>
                <a:ea typeface="SimSun"/>
                <a:cs typeface="SimSun"/>
              </a:rPr>
              <a:t>得出结论</a:t>
            </a:r>
            <a:r>
              <a:rPr sz="1700" spc="40" dirty="0">
                <a:solidFill>
                  <a:srgbClr val="000000">
                    <a:alpha val="100000"/>
                  </a:srgbClr>
                </a:solidFill>
                <a:latin typeface="SimSun"/>
                <a:ea typeface="SimSun"/>
                <a:cs typeface="SimSun"/>
              </a:rPr>
              <a:t>。</a:t>
            </a:r>
            <a:endParaRPr lang="SimSun" altLang="SimSun" sz="1700" dirty="0"/>
          </a:p>
          <a:p>
            <a:pPr marL="457669" indent="4572" algn="l" rtl="0" eaLnBrk="0">
              <a:lnSpc>
                <a:spcPct val="102000"/>
              </a:lnSpc>
              <a:spcBef>
                <a:spcPts val="246"/>
              </a:spcBef>
              <a:tabLst/>
            </a:pPr>
            <a:r>
              <a:rPr sz="1700" spc="80" dirty="0">
                <a:solidFill>
                  <a:srgbClr val="000000">
                    <a:alpha val="100000"/>
                  </a:srgbClr>
                </a:solidFill>
                <a:latin typeface="SimSun"/>
                <a:ea typeface="SimSun"/>
                <a:cs typeface="SimSun"/>
              </a:rPr>
              <a:t>二、</a:t>
            </a:r>
            <a:r>
              <a:rPr sz="1700" spc="80" dirty="0">
                <a:solidFill>
                  <a:srgbClr val="000000">
                    <a:alpha val="100000"/>
                  </a:srgbClr>
                </a:solidFill>
                <a:latin typeface="Verdana"/>
                <a:ea typeface="Verdana"/>
                <a:cs typeface="Verdana"/>
              </a:rPr>
              <a:t>1989</a:t>
            </a:r>
            <a:r>
              <a:rPr sz="1700" spc="80" dirty="0">
                <a:solidFill>
                  <a:srgbClr val="000000">
                    <a:alpha val="100000"/>
                  </a:srgbClr>
                </a:solidFill>
                <a:latin typeface="SimSun"/>
                <a:ea typeface="SimSun"/>
                <a:cs typeface="SimSun"/>
              </a:rPr>
              <a:t>年度西山矿务局</a:t>
            </a:r>
            <a:r>
              <a:rPr sz="1700" spc="80" dirty="0">
                <a:solidFill>
                  <a:srgbClr val="000000">
                    <a:alpha val="100000"/>
                  </a:srgbClr>
                </a:solidFill>
                <a:latin typeface="Verdana"/>
                <a:ea typeface="Verdana"/>
                <a:cs typeface="Verdana"/>
              </a:rPr>
              <a:t>5</a:t>
            </a:r>
            <a:r>
              <a:rPr sz="1700" spc="80" dirty="0">
                <a:solidFill>
                  <a:srgbClr val="000000">
                    <a:alpha val="100000"/>
                  </a:srgbClr>
                </a:solidFill>
                <a:latin typeface="SimSun"/>
                <a:ea typeface="SimSun"/>
                <a:cs typeface="SimSun"/>
              </a:rPr>
              <a:t>个生产矿井实际资料如表</a:t>
            </a:r>
            <a:r>
              <a:rPr sz="1700" spc="80" dirty="0">
                <a:solidFill>
                  <a:srgbClr val="000000">
                    <a:alpha val="100000"/>
                  </a:srgbClr>
                </a:solidFill>
                <a:latin typeface="Verdana"/>
                <a:ea typeface="Verdana"/>
                <a:cs typeface="Verdana"/>
              </a:rPr>
              <a:t>14.</a:t>
            </a:r>
            <a:r>
              <a:rPr sz="1700" spc="80" dirty="0">
                <a:solidFill>
                  <a:srgbClr val="000000">
                    <a:alpha val="100000"/>
                  </a:srgbClr>
                </a:solidFill>
                <a:latin typeface="Verdana"/>
                <a:ea typeface="Verdana"/>
                <a:cs typeface="Verdana"/>
              </a:rPr>
              <a:t> </a:t>
            </a:r>
            <a:r>
              <a:rPr sz="1700" spc="80" dirty="0">
                <a:solidFill>
                  <a:srgbClr val="000000">
                    <a:alpha val="100000"/>
                  </a:srgbClr>
                </a:solidFill>
                <a:latin typeface="Verdana"/>
                <a:ea typeface="Verdana"/>
                <a:cs typeface="Verdana"/>
              </a:rPr>
              <a:t>1</a:t>
            </a:r>
            <a:r>
              <a:rPr sz="1700" spc="80" dirty="0">
                <a:solidFill>
                  <a:srgbClr val="000000">
                    <a:alpha val="100000"/>
                  </a:srgbClr>
                </a:solidFill>
                <a:latin typeface="SimSun"/>
                <a:ea typeface="SimSun"/>
                <a:cs typeface="SimSun"/>
              </a:rPr>
              <a:t>所列，对西山矿务局</a:t>
            </a:r>
            <a:r>
              <a:rPr sz="1700" spc="80" dirty="0">
                <a:solidFill>
                  <a:srgbClr val="000000">
                    <a:alpha val="100000"/>
                  </a:srgbClr>
                </a:solidFill>
                <a:latin typeface="Verdana"/>
                <a:ea typeface="Verdana"/>
                <a:cs typeface="Verdana"/>
              </a:rPr>
              <a:t>5</a:t>
            </a:r>
            <a:r>
              <a:rPr sz="1700" spc="80" dirty="0">
                <a:solidFill>
                  <a:srgbClr val="000000">
                    <a:alpha val="100000"/>
                  </a:srgbClr>
                </a:solidFill>
                <a:latin typeface="SimSun"/>
                <a:ea typeface="SimSun"/>
                <a:cs typeface="SimSun"/>
              </a:rPr>
              <a:t>个生产矿</a:t>
            </a:r>
            <a:r>
              <a:rPr sz="1700" spc="80" dirty="0">
                <a:solidFill>
                  <a:srgbClr val="000000">
                    <a:alpha val="100000"/>
                  </a:srgbClr>
                </a:solidFill>
                <a:latin typeface="Verdana"/>
                <a:ea typeface="Verdana"/>
                <a:cs typeface="Verdana"/>
              </a:rPr>
              <a:t>198</a:t>
            </a:r>
            <a:r>
              <a:rPr sz="1700" spc="10" dirty="0">
                <a:solidFill>
                  <a:srgbClr val="000000">
                    <a:alpha val="100000"/>
                  </a:srgbClr>
                </a:solidFill>
                <a:latin typeface="Verdana"/>
                <a:ea typeface="Verdana"/>
                <a:cs typeface="Verdana"/>
              </a:rPr>
              <a:t>9</a:t>
            </a:r>
            <a:r>
              <a:rPr sz="1700" spc="0" dirty="0">
                <a:solidFill>
                  <a:srgbClr val="000000">
                    <a:alpha val="100000"/>
                  </a:srgbClr>
                </a:solidFill>
                <a:latin typeface="SimSun"/>
                <a:ea typeface="SimSun"/>
                <a:cs typeface="SimSun"/>
              </a:rPr>
              <a:t>年的企</a:t>
            </a:r>
            <a:r>
              <a:rPr sz="1700" spc="0" dirty="0">
                <a:solidFill>
                  <a:srgbClr val="000000">
                    <a:alpha val="100000"/>
                  </a:srgbClr>
                </a:solidFill>
                <a:latin typeface="SimSun"/>
                <a:ea typeface="SimSun"/>
                <a:cs typeface="SimSun"/>
              </a:rPr>
              <a:t>        </a:t>
            </a:r>
            <a:r>
              <a:rPr sz="1700" spc="70" dirty="0">
                <a:solidFill>
                  <a:srgbClr val="000000">
                    <a:alpha val="100000"/>
                  </a:srgbClr>
                </a:solidFill>
                <a:latin typeface="SimSun"/>
                <a:ea typeface="SimSun"/>
                <a:cs typeface="SimSun"/>
              </a:rPr>
              <a:t>业经济效益进行综合评价。</a:t>
            </a:r>
            <a:r>
              <a:rPr sz="1700" spc="70" dirty="0">
                <a:solidFill>
                  <a:srgbClr val="000000">
                    <a:alpha val="100000"/>
                  </a:srgbClr>
                </a:solidFill>
                <a:latin typeface="SimSun"/>
                <a:ea typeface="SimSun"/>
                <a:cs typeface="SimSun"/>
              </a:rPr>
              <a:t>  </a:t>
            </a:r>
            <a:r>
              <a:rPr sz="1700" spc="70" dirty="0">
                <a:solidFill>
                  <a:srgbClr val="000000">
                    <a:alpha val="100000"/>
                  </a:srgbClr>
                </a:solidFill>
                <a:latin typeface="SimSun"/>
                <a:ea typeface="SimSun"/>
                <a:cs typeface="SimSun"/>
              </a:rPr>
              <a:t>(提示：可以使</a:t>
            </a:r>
            <a:r>
              <a:rPr sz="1700" spc="50" dirty="0">
                <a:solidFill>
                  <a:srgbClr val="000000">
                    <a:alpha val="100000"/>
                  </a:srgbClr>
                </a:solidFill>
                <a:latin typeface="SimSun"/>
                <a:ea typeface="SimSun"/>
                <a:cs typeface="SimSun"/>
              </a:rPr>
              <a:t>用</a:t>
            </a:r>
            <a:r>
              <a:rPr sz="1700" spc="0" dirty="0">
                <a:solidFill>
                  <a:srgbClr val="000000">
                    <a:alpha val="100000"/>
                  </a:srgbClr>
                </a:solidFill>
                <a:latin typeface="Verdana"/>
                <a:ea typeface="Verdana"/>
                <a:cs typeface="Verdana"/>
              </a:rPr>
              <a:t>TOPSIS</a:t>
            </a:r>
            <a:r>
              <a:rPr sz="1700" spc="0" dirty="0">
                <a:solidFill>
                  <a:srgbClr val="000000">
                    <a:alpha val="100000"/>
                  </a:srgbClr>
                </a:solidFill>
                <a:latin typeface="SimSun"/>
                <a:ea typeface="SimSun"/>
                <a:cs typeface="SimSun"/>
              </a:rPr>
              <a:t>法)</a:t>
            </a:r>
            <a:endParaRPr lang="SimSun" altLang="SimSun" sz="1700" dirty="0"/>
          </a:p>
        </p:txBody>
      </p:sp>
      <p:pic>
        <p:nvPicPr>
          <p:cNvPr id="786" name="picture 786"/>
          <p:cNvPicPr>
            <a:picLocks noChangeAspect="1"/>
          </p:cNvPicPr>
          <p:nvPr/>
        </p:nvPicPr>
        <p:blipFill>
          <a:blip r:embed="rId2"/>
          <a:stretch>
            <a:fillRect/>
          </a:stretch>
        </p:blipFill>
        <p:spPr>
          <a:xfrm rot="21600000">
            <a:off x="11027664" y="158495"/>
            <a:ext cx="1042416" cy="944880"/>
          </a:xfrm>
          <a:prstGeom prst="rect">
            <a:avLst/>
          </a:prstGeom>
        </p:spPr>
      </p:pic>
      <p:pic>
        <p:nvPicPr>
          <p:cNvPr id="787" name="picture 787"/>
          <p:cNvPicPr>
            <a:picLocks noChangeAspect="1"/>
          </p:cNvPicPr>
          <p:nvPr/>
        </p:nvPicPr>
        <p:blipFill>
          <a:blip r:embed="rId3"/>
          <a:stretch>
            <a:fillRect/>
          </a:stretch>
        </p:blipFill>
        <p:spPr>
          <a:xfrm rot="21600000">
            <a:off x="530352" y="408431"/>
            <a:ext cx="774191" cy="690372"/>
          </a:xfrm>
          <a:prstGeom prst="rect">
            <a:avLst/>
          </a:prstGeom>
        </p:spPr>
      </p:pic>
      <p:sp>
        <p:nvSpPr>
          <p:cNvPr id="788" name="textbox 788"/>
          <p:cNvSpPr/>
          <p:nvPr/>
        </p:nvSpPr>
        <p:spPr>
          <a:xfrm>
            <a:off x="8812593" y="5881840"/>
            <a:ext cx="3214370" cy="858519"/>
          </a:xfrm>
          <a:prstGeom prst="rect">
            <a:avLst/>
          </a:prstGeom>
        </p:spPr>
        <p:txBody>
          <a:bodyPr vert="horz" wrap="square" lIns="0" tIns="0" rIns="0" bIns="0"/>
          <a:lstStyle/>
          <a:p>
            <a:pPr algn="l" rtl="0" eaLnBrk="0">
              <a:lnSpc>
                <a:spcPct val="86444"/>
              </a:lnSpc>
              <a:tabLst/>
            </a:pPr>
            <a:endParaRPr lang="Arial" altLang="Arial" sz="100" dirty="0"/>
          </a:p>
          <a:p>
            <a:pPr marL="803935" algn="l" rtl="0" eaLnBrk="0">
              <a:lnSpc>
                <a:spcPct val="91000"/>
              </a:lnSpc>
              <a:tabLst/>
            </a:pPr>
            <a:r>
              <a:rPr sz="1700" spc="100" dirty="0">
                <a:solidFill>
                  <a:srgbClr val="000000">
                    <a:alpha val="100000"/>
                  </a:srgbClr>
                </a:solidFill>
                <a:latin typeface="DengXian"/>
                <a:ea typeface="DengXian"/>
                <a:cs typeface="DengXian"/>
              </a:rPr>
              <a:t>提交到副组邮</a:t>
            </a:r>
            <a:r>
              <a:rPr sz="1700" spc="40" dirty="0">
                <a:solidFill>
                  <a:srgbClr val="000000">
                    <a:alpha val="100000"/>
                  </a:srgbClr>
                </a:solidFill>
                <a:latin typeface="DengXian"/>
                <a:ea typeface="DengXian"/>
                <a:cs typeface="DengXian"/>
              </a:rPr>
              <a:t>箱</a:t>
            </a:r>
            <a:endParaRPr lang="DengXian" altLang="DengXian" sz="1700" dirty="0"/>
          </a:p>
          <a:p>
            <a:pPr algn="l" rtl="0" eaLnBrk="0">
              <a:lnSpc>
                <a:spcPct val="194000"/>
              </a:lnSpc>
              <a:tabLst/>
            </a:pPr>
            <a:endParaRPr lang="Arial" altLang="Arial" sz="1000" dirty="0"/>
          </a:p>
          <a:p>
            <a:pPr algn="l" rtl="0" eaLnBrk="0">
              <a:lnSpc>
                <a:spcPct val="107000"/>
              </a:lnSpc>
              <a:tabLst/>
            </a:pPr>
            <a:endParaRPr lang="Arial" altLang="Arial" sz="400" dirty="0"/>
          </a:p>
          <a:p>
            <a:pPr marL="12700" algn="l" rtl="0" eaLnBrk="0">
              <a:lnSpc>
                <a:spcPct val="91000"/>
              </a:lnSpc>
              <a:spcBef>
                <a:spcPts val="2"/>
              </a:spcBef>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pic>
        <p:nvPicPr>
          <p:cNvPr id="789" name="picture 789"/>
          <p:cNvPicPr>
            <a:picLocks noChangeAspect="1"/>
          </p:cNvPicPr>
          <p:nvPr/>
        </p:nvPicPr>
        <p:blipFill>
          <a:blip r:embed="rId4"/>
          <a:stretch>
            <a:fillRect/>
          </a:stretch>
        </p:blipFill>
        <p:spPr>
          <a:xfrm rot="21600000">
            <a:off x="0" y="3816095"/>
            <a:ext cx="9108947" cy="3041904"/>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path"/>
          <p:cNvSpPr/>
          <p:nvPr/>
        </p:nvSpPr>
        <p:spPr>
          <a:xfrm>
            <a:off x="0" y="1825752"/>
            <a:ext cx="12192000" cy="3401567"/>
          </a:xfrm>
          <a:custGeom>
            <a:avLst/>
            <a:gdLst/>
            <a:ahLst/>
            <a:cxnLst/>
            <a:rect l="0" t="0" r="0" b="0"/>
            <a:pathLst>
              <a:path w="19200" h="5356">
                <a:moveTo>
                  <a:pt x="0" y="0"/>
                </a:moveTo>
                <a:lnTo>
                  <a:pt x="19200" y="0"/>
                </a:lnTo>
                <a:lnTo>
                  <a:pt x="19200" y="5049"/>
                </a:lnTo>
                <a:lnTo>
                  <a:pt x="0" y="5049"/>
                </a:lnTo>
                <a:lnTo>
                  <a:pt x="0" y="0"/>
                </a:lnTo>
                <a:close/>
              </a:path>
              <a:path w="19200" h="5356">
                <a:moveTo>
                  <a:pt x="9316" y="5032"/>
                </a:moveTo>
                <a:lnTo>
                  <a:pt x="9600" y="5356"/>
                </a:lnTo>
                <a:lnTo>
                  <a:pt x="9883" y="5032"/>
                </a:lnTo>
                <a:lnTo>
                  <a:pt x="9316" y="5032"/>
                </a:lnTo>
              </a:path>
            </a:pathLst>
          </a:custGeom>
          <a:solidFill>
            <a:srgbClr val="003970">
              <a:alpha val="100000"/>
            </a:srgbClr>
          </a:solidFill>
          <a:ln cap="flat">
            <a:miter lim="0"/>
            <a:noFill/>
            <a:prstDash val="solid"/>
          </a:ln>
        </p:spPr>
        <p:txBody>
          <a:bodyPr rtlCol="0"/>
          <a:lstStyle/>
          <a:p>
            <a:pPr algn="ctr"/>
            <a:endParaRPr lang="zh-CN" altLang="en-US"/>
          </a:p>
        </p:txBody>
      </p:sp>
      <p:sp>
        <p:nvSpPr>
          <p:cNvPr id="791" name="textbox 791"/>
          <p:cNvSpPr/>
          <p:nvPr/>
        </p:nvSpPr>
        <p:spPr>
          <a:xfrm>
            <a:off x="1916112" y="2425001"/>
            <a:ext cx="8369300" cy="2118995"/>
          </a:xfrm>
          <a:prstGeom prst="rect">
            <a:avLst/>
          </a:prstGeom>
        </p:spPr>
        <p:txBody>
          <a:bodyPr vert="horz" wrap="square" lIns="0" tIns="0" rIns="0" bIns="0"/>
          <a:lstStyle/>
          <a:p>
            <a:pPr algn="l" rtl="0" eaLnBrk="0">
              <a:lnSpc>
                <a:spcPct val="68866"/>
              </a:lnSpc>
              <a:tabLst/>
            </a:pPr>
            <a:endParaRPr lang="Arial" altLang="Arial" sz="100" dirty="0"/>
          </a:p>
          <a:p>
            <a:pPr marL="1460893" algn="l" rtl="0" eaLnBrk="0">
              <a:lnSpc>
                <a:spcPct val="97000"/>
              </a:lnSpc>
              <a:tabLst/>
            </a:pPr>
            <a:r>
              <a:rPr sz="6500" spc="580" dirty="0">
                <a:solidFill>
                  <a:srgbClr val="FFFFFF">
                    <a:alpha val="100000"/>
                  </a:srgbClr>
                </a:solidFill>
                <a:ln w="23972" cap="flat" cmpd="sng">
                  <a:solidFill>
                    <a:srgbClr a:val="FFFFFF">
                      <a:alpha val="100000"/>
                    </a:srgbClr>
                  </a:solidFill>
                  <a:prstDash a:val="solid"/>
                  <a:bevel/>
                </a:ln>
                <a:latin typeface="SimHei"/>
                <a:ea typeface="SimHei"/>
                <a:cs typeface="SimHei"/>
              </a:rPr>
              <a:t>感谢您的观</a:t>
            </a:r>
            <a:r>
              <a:rPr sz="6500" spc="560" dirty="0">
                <a:solidFill>
                  <a:srgbClr val="FFFFFF">
                    <a:alpha val="100000"/>
                  </a:srgbClr>
                </a:solidFill>
                <a:ln w="23972" cap="flat" cmpd="sng">
                  <a:solidFill>
                    <a:srgbClr a:val="FFFFFF">
                      <a:alpha val="100000"/>
                    </a:srgbClr>
                  </a:solidFill>
                  <a:prstDash a:val="solid"/>
                  <a:bevel/>
                </a:ln>
                <a:latin typeface="SimHei"/>
                <a:ea typeface="SimHei"/>
                <a:cs typeface="SimHei"/>
              </a:rPr>
              <a:t>看</a:t>
            </a:r>
            <a:endParaRPr lang="SimHei" altLang="SimHei" sz="6500" dirty="0"/>
          </a:p>
          <a:p>
            <a:pPr marL="12700" algn="l" rtl="0" eaLnBrk="0">
              <a:lnSpc>
                <a:spcPct val="86000"/>
              </a:lnSpc>
              <a:spcBef>
                <a:spcPts val="1039"/>
              </a:spcBef>
              <a:tabLst>
                <a:tab pos="2923539" algn="l"/>
                <a:tab pos="8355965" algn="l"/>
              </a:tabLst>
            </a:pPr>
            <a:r>
              <a:rPr sz="1500" spc="0" dirty="0" strike="sngStrike">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W</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O</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R</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K</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S</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U</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M</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M</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A</a:t>
            </a:r>
            <a:r>
              <a:rPr sz="1500" spc="19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R</a:t>
            </a:r>
            <a:r>
              <a:rPr sz="1500" spc="110" dirty="0">
                <a:solidFill>
                  <a:srgbClr val="FFFFFF">
                    <a:alpha val="100000"/>
                  </a:srgbClr>
                </a:solidFill>
                <a:latin typeface="Arial"/>
                <a:ea typeface="Arial"/>
                <a:cs typeface="Arial"/>
              </a:rPr>
              <a:t> </a:t>
            </a:r>
            <a:r>
              <a:rPr sz="1500" spc="0" dirty="0">
                <a:solidFill>
                  <a:srgbClr val="FFFFFF">
                    <a:alpha val="100000"/>
                  </a:srgbClr>
                </a:solidFill>
                <a:latin typeface="Arial"/>
                <a:ea typeface="Arial"/>
                <a:cs typeface="Arial"/>
              </a:rPr>
              <a:t>Y</a:t>
            </a:r>
            <a:r>
              <a:rPr sz="1500" spc="0" dirty="0" strike="sngStrike">
                <a:solidFill>
                  <a:srgbClr val="FFFFFF">
                    <a:alpha val="100000"/>
                  </a:srgbClr>
                </a:solidFill>
                <a:latin typeface="Arial"/>
                <a:ea typeface="Arial"/>
                <a:cs typeface="Arial"/>
              </a:rPr>
              <a:t>	</a:t>
            </a:r>
            <a:endParaRPr lang="Arial" altLang="Arial" sz="1500" dirty="0"/>
          </a:p>
          <a:p>
            <a:pPr algn="l" rtl="0" eaLnBrk="0">
              <a:lnSpc>
                <a:spcPct val="143000"/>
              </a:lnSpc>
              <a:tabLst/>
            </a:pPr>
            <a:endParaRPr lang="Arial" altLang="Arial" sz="1000" dirty="0"/>
          </a:p>
          <a:p>
            <a:pPr algn="l" rtl="0" eaLnBrk="0">
              <a:lnSpc>
                <a:spcPct val="143000"/>
              </a:lnSpc>
              <a:tabLst/>
            </a:pPr>
            <a:endParaRPr lang="Arial" altLang="Arial" sz="1000" dirty="0"/>
          </a:p>
          <a:p>
            <a:pPr algn="l" rtl="0" eaLnBrk="0">
              <a:lnSpc>
                <a:spcPct val="101000"/>
              </a:lnSpc>
              <a:tabLst/>
            </a:pPr>
            <a:endParaRPr lang="Arial" altLang="Arial" sz="500" dirty="0"/>
          </a:p>
          <a:p>
            <a:pPr marL="3147547" algn="l" rtl="0" eaLnBrk="0">
              <a:lnSpc>
                <a:spcPct val="96000"/>
              </a:lnSpc>
              <a:spcBef>
                <a:spcPts val="5"/>
              </a:spcBef>
              <a:tabLst/>
            </a:pPr>
            <a:r>
              <a:rPr sz="2000" spc="-10" dirty="0">
                <a:solidFill>
                  <a:srgbClr val="FFFFFF">
                    <a:alpha val="100000"/>
                  </a:srgbClr>
                </a:solidFill>
                <a:latin typeface="SimHei"/>
                <a:ea typeface="SimHei"/>
                <a:cs typeface="SimHei"/>
              </a:rPr>
              <a:t>软国</a:t>
            </a:r>
            <a:r>
              <a:rPr sz="2000" spc="-10" dirty="0">
                <a:solidFill>
                  <a:srgbClr val="FFFFFF">
                    <a:alpha val="100000"/>
                  </a:srgbClr>
                </a:solidFill>
                <a:latin typeface="Arial"/>
                <a:ea typeface="Arial"/>
                <a:cs typeface="Arial"/>
              </a:rPr>
              <a:t>2101——</a:t>
            </a:r>
            <a:r>
              <a:rPr sz="2000" spc="-10" dirty="0">
                <a:solidFill>
                  <a:srgbClr val="FFFFFF">
                    <a:alpha val="100000"/>
                  </a:srgbClr>
                </a:solidFill>
                <a:latin typeface="SimHei"/>
                <a:ea typeface="SimHei"/>
                <a:cs typeface="SimHei"/>
              </a:rPr>
              <a:t>钟葉</a:t>
            </a:r>
            <a:endParaRPr lang="SimHei" altLang="SimHei" sz="2000" dirty="0"/>
          </a:p>
        </p:txBody>
      </p:sp>
      <p:pic>
        <p:nvPicPr>
          <p:cNvPr id="792" name="picture 792"/>
          <p:cNvPicPr>
            <a:picLocks noChangeAspect="1"/>
          </p:cNvPicPr>
          <p:nvPr/>
        </p:nvPicPr>
        <p:blipFill>
          <a:blip r:embed="rId2"/>
          <a:stretch>
            <a:fillRect/>
          </a:stretch>
        </p:blipFill>
        <p:spPr>
          <a:xfrm rot="21600000">
            <a:off x="5318759" y="140207"/>
            <a:ext cx="1674876" cy="1516380"/>
          </a:xfrm>
          <a:prstGeom prst="rect">
            <a:avLst/>
          </a:prstGeom>
        </p:spPr>
      </p:pic>
      <p:pic>
        <p:nvPicPr>
          <p:cNvPr id="793" name="picture 793"/>
          <p:cNvPicPr>
            <a:picLocks noChangeAspect="1"/>
          </p:cNvPicPr>
          <p:nvPr/>
        </p:nvPicPr>
        <p:blipFill>
          <a:blip r:embed="rId3"/>
          <a:stretch>
            <a:fillRect/>
          </a:stretch>
        </p:blipFill>
        <p:spPr>
          <a:xfrm rot="21600000">
            <a:off x="5093690" y="5485689"/>
            <a:ext cx="2004618" cy="1143508"/>
          </a:xfrm>
          <a:prstGeom prst="rect">
            <a:avLst/>
          </a:prstGeom>
        </p:spPr>
      </p:pic>
      <p:sp>
        <p:nvSpPr>
          <p:cNvPr id="794" name="textbox 794"/>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
          <p:cNvSpPr/>
          <p:nvPr/>
        </p:nvSpPr>
        <p:spPr>
          <a:xfrm>
            <a:off x="0" y="1350264"/>
            <a:ext cx="12192000" cy="1495043"/>
          </a:xfrm>
          <a:prstGeom prst="rect">
            <a:avLst/>
          </a:prstGeom>
          <a:solidFill>
            <a:srgbClr val="003970">
              <a:alpha val="100000"/>
            </a:srgbClr>
          </a:solidFill>
          <a:ln cap="flat">
            <a:miter lim="0"/>
            <a:noFill/>
            <a:prstDash val="solid"/>
          </a:ln>
        </p:spPr>
        <p:txBody>
          <a:bodyPr rtlCol="0"/>
          <a:lstStyle/>
          <a:p>
            <a:pPr algn="ctr"/>
            <a:endParaRPr lang="zh-CN" altLang="en-US"/>
          </a:p>
        </p:txBody>
      </p:sp>
      <p:sp>
        <p:nvSpPr>
          <p:cNvPr id="104" name="textbox 104"/>
          <p:cNvSpPr/>
          <p:nvPr/>
        </p:nvSpPr>
        <p:spPr>
          <a:xfrm>
            <a:off x="-12700" y="1613128"/>
            <a:ext cx="12217400" cy="1007110"/>
          </a:xfrm>
          <a:prstGeom prst="rect">
            <a:avLst/>
          </a:prstGeom>
        </p:spPr>
        <p:txBody>
          <a:bodyPr vert="horz" wrap="square" lIns="0" tIns="0" rIns="0" bIns="0"/>
          <a:lstStyle/>
          <a:p>
            <a:pPr algn="l" rtl="0" eaLnBrk="0">
              <a:lnSpc>
                <a:spcPct val="83341"/>
              </a:lnSpc>
              <a:tabLst/>
            </a:pPr>
            <a:endParaRPr lang="Arial" altLang="Arial" sz="100" dirty="0"/>
          </a:p>
          <a:p>
            <a:pPr marL="12700" algn="l" rtl="0" eaLnBrk="0">
              <a:lnSpc>
                <a:spcPts val="7727"/>
              </a:lnSpc>
              <a:tabLst>
                <a:tab pos="4613909" algn="l"/>
              </a:tabLst>
            </a:pPr>
            <a:r>
              <a:rPr sz="5300" spc="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P</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a</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r</a:t>
            </a:r>
            <a:r>
              <a:rPr sz="5300" spc="-250" dirty="0">
                <a:solidFill>
                  <a:srgbClr val="FFFFFF">
                    <a:alpha val="100000"/>
                  </a:srgbClr>
                </a:solidFill>
                <a:latin typeface="Arial"/>
                <a:ea typeface="Arial"/>
                <a:cs typeface="Arial"/>
              </a:rPr>
              <a:t> </a:t>
            </a:r>
            <a:r>
              <a:rPr sz="5300" b="1" spc="-200" dirty="0">
                <a:solidFill>
                  <a:srgbClr val="FFFFFF">
                    <a:alpha val="100000"/>
                  </a:srgbClr>
                </a:solidFill>
                <a:latin typeface="Arial"/>
                <a:ea typeface="Arial"/>
                <a:cs typeface="Arial"/>
              </a:rPr>
              <a:t>t</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0</a:t>
            </a:r>
            <a:r>
              <a:rPr sz="5300" spc="-250" dirty="0">
                <a:solidFill>
                  <a:srgbClr val="FFFFFF">
                    <a:alpha val="100000"/>
                  </a:srgbClr>
                </a:solidFill>
                <a:latin typeface="Arial"/>
                <a:ea typeface="Arial"/>
                <a:cs typeface="Arial"/>
              </a:rPr>
              <a:t> </a:t>
            </a:r>
            <a:r>
              <a:rPr sz="5300" b="1" spc="-250" dirty="0">
                <a:solidFill>
                  <a:srgbClr val="FFFFFF">
                    <a:alpha val="100000"/>
                  </a:srgbClr>
                </a:solidFill>
                <a:latin typeface="Arial"/>
                <a:ea typeface="Arial"/>
                <a:cs typeface="Arial"/>
              </a:rPr>
              <a:t>2</a:t>
            </a:r>
            <a:r>
              <a:rPr sz="5300" spc="0" dirty="0">
                <a:solidFill>
                  <a:srgbClr val="FFFFFF">
                    <a:alpha val="100000"/>
                  </a:srgbClr>
                </a:solidFill>
                <a:latin typeface="Arial"/>
                <a:ea typeface="Arial"/>
                <a:cs typeface="Arial"/>
              </a:rPr>
              <a:t>                        </a:t>
            </a:r>
            <a:endParaRPr lang="Arial" altLang="Arial" sz="5300" dirty="0"/>
          </a:p>
        </p:txBody>
      </p:sp>
      <p:sp>
        <p:nvSpPr>
          <p:cNvPr id="105" name="textbox 105"/>
          <p:cNvSpPr/>
          <p:nvPr/>
        </p:nvSpPr>
        <p:spPr>
          <a:xfrm>
            <a:off x="4265612" y="3596906"/>
            <a:ext cx="3677284" cy="722630"/>
          </a:xfrm>
          <a:prstGeom prst="rect">
            <a:avLst/>
          </a:prstGeom>
        </p:spPr>
        <p:txBody>
          <a:bodyPr vert="horz" wrap="square" lIns="0" tIns="0" rIns="0" bIns="0"/>
          <a:lstStyle/>
          <a:p>
            <a:pPr algn="l" rtl="0" eaLnBrk="0">
              <a:lnSpc>
                <a:spcPct val="96300"/>
              </a:lnSpc>
              <a:tabLst/>
            </a:pPr>
            <a:endParaRPr lang="Arial" altLang="Arial" sz="100" dirty="0"/>
          </a:p>
          <a:p>
            <a:pPr marL="12700" algn="l" rtl="0" eaLnBrk="0">
              <a:lnSpc>
                <a:spcPct val="97000"/>
              </a:lnSpc>
              <a:tabLst/>
            </a:pPr>
            <a:r>
              <a:rPr sz="4700" spc="100" dirty="0">
                <a:solidFill>
                  <a:srgbClr val="262626">
                    <a:alpha val="100000"/>
                  </a:srgbClr>
                </a:solidFill>
                <a:ln w="17434" cap="flat" cmpd="sng">
                  <a:solidFill>
                    <a:srgbClr a:val="262626">
                      <a:alpha val="100000"/>
                    </a:srgbClr>
                  </a:solidFill>
                  <a:prstDash a:val="solid"/>
                  <a:bevel/>
                </a:ln>
                <a:latin typeface="SimHei"/>
                <a:ea typeface="SimHei"/>
                <a:cs typeface="SimHei"/>
              </a:rPr>
              <a:t>综合评价方</a:t>
            </a:r>
            <a:r>
              <a:rPr sz="4700" spc="50" dirty="0">
                <a:solidFill>
                  <a:srgbClr val="262626">
                    <a:alpha val="100000"/>
                  </a:srgbClr>
                </a:solidFill>
                <a:ln w="17434" cap="flat" cmpd="sng">
                  <a:solidFill>
                    <a:srgbClr a:val="262626">
                      <a:alpha val="100000"/>
                    </a:srgbClr>
                  </a:solidFill>
                  <a:prstDash a:val="solid"/>
                  <a:bevel/>
                </a:ln>
                <a:latin typeface="SimHei"/>
                <a:ea typeface="SimHei"/>
                <a:cs typeface="SimHei"/>
              </a:rPr>
              <a:t>法</a:t>
            </a:r>
            <a:endParaRPr lang="SimHei" altLang="SimHei" sz="4700" dirty="0"/>
          </a:p>
        </p:txBody>
      </p:sp>
      <p:pic>
        <p:nvPicPr>
          <p:cNvPr id="106" name="picture 106"/>
          <p:cNvPicPr>
            <a:picLocks noChangeAspect="1"/>
          </p:cNvPicPr>
          <p:nvPr/>
        </p:nvPicPr>
        <p:blipFill>
          <a:blip r:embed="rId2"/>
          <a:stretch>
            <a:fillRect/>
          </a:stretch>
        </p:blipFill>
        <p:spPr>
          <a:xfrm rot="21600000">
            <a:off x="0" y="5804458"/>
            <a:ext cx="1919884" cy="1053541"/>
          </a:xfrm>
          <a:prstGeom prst="rect">
            <a:avLst/>
          </a:prstGeom>
        </p:spPr>
      </p:pic>
      <p:sp>
        <p:nvSpPr>
          <p:cNvPr id="107" name="textbox 107"/>
          <p:cNvSpPr/>
          <p:nvPr/>
        </p:nvSpPr>
        <p:spPr>
          <a:xfrm>
            <a:off x="2664434" y="4886350"/>
            <a:ext cx="6836409" cy="283845"/>
          </a:xfrm>
          <a:prstGeom prst="rect">
            <a:avLst/>
          </a:prstGeom>
        </p:spPr>
        <p:txBody>
          <a:bodyPr vert="horz" wrap="square" lIns="0" tIns="0" rIns="0" bIns="0"/>
          <a:lstStyle/>
          <a:p>
            <a:pPr algn="l" rtl="0" eaLnBrk="0">
              <a:lnSpc>
                <a:spcPct val="78090"/>
              </a:lnSpc>
              <a:tabLst/>
            </a:pPr>
            <a:endParaRPr lang="Arial" altLang="Arial" sz="100" dirty="0"/>
          </a:p>
          <a:p>
            <a:pPr marL="12700" algn="l" rtl="0" eaLnBrk="0">
              <a:lnSpc>
                <a:spcPct val="100000"/>
              </a:lnSpc>
              <a:tabLst/>
            </a:pPr>
            <a:r>
              <a:rPr sz="1700" spc="60" dirty="0">
                <a:solidFill>
                  <a:srgbClr val="000000">
                    <a:alpha val="100000"/>
                  </a:srgbClr>
                </a:solidFill>
                <a:latin typeface="SimSun"/>
                <a:ea typeface="SimSun"/>
                <a:cs typeface="SimSun"/>
              </a:rPr>
              <a:t>我们活着不能与草木同腐，不能醉生梦死，枉度人生，要有所作为</a:t>
            </a:r>
            <a:r>
              <a:rPr sz="1700" spc="10" dirty="0">
                <a:solidFill>
                  <a:srgbClr val="000000">
                    <a:alpha val="100000"/>
                  </a:srgbClr>
                </a:solidFill>
                <a:latin typeface="SimSun"/>
                <a:ea typeface="SimSun"/>
                <a:cs typeface="SimSun"/>
              </a:rPr>
              <a:t>。</a:t>
            </a:r>
            <a:endParaRPr lang="SimSun" altLang="SimSun" sz="1700" dirty="0"/>
          </a:p>
        </p:txBody>
      </p:sp>
      <p:sp>
        <p:nvSpPr>
          <p:cNvPr id="108" name="textbox 108"/>
          <p:cNvSpPr/>
          <p:nvPr/>
        </p:nvSpPr>
        <p:spPr>
          <a:xfrm>
            <a:off x="8812593" y="6479298"/>
            <a:ext cx="3214370" cy="260984"/>
          </a:xfrm>
          <a:prstGeom prst="rect">
            <a:avLst/>
          </a:prstGeom>
        </p:spPr>
        <p:txBody>
          <a:bodyPr vert="horz" wrap="square" lIns="0" tIns="0" rIns="0" bIns="0"/>
          <a:lstStyle/>
          <a:p>
            <a:pPr algn="l" rtl="0" eaLnBrk="0">
              <a:lnSpc>
                <a:spcPct val="82184"/>
              </a:lnSpc>
              <a:tabLst/>
            </a:pPr>
            <a:endParaRPr lang="Arial" altLang="Arial" sz="100" dirty="0"/>
          </a:p>
          <a:p>
            <a:pPr marL="12700" algn="l" rtl="0" eaLnBrk="0">
              <a:lnSpc>
                <a:spcPct val="91000"/>
              </a:lnSpc>
              <a:tabLst/>
            </a:pPr>
            <a:r>
              <a:rPr sz="1700" spc="100" dirty="0">
                <a:solidFill>
                  <a:srgbClr val="000000">
                    <a:alpha val="100000"/>
                  </a:srgbClr>
                </a:solidFill>
                <a:latin typeface="DengXian"/>
                <a:ea typeface="DengXian"/>
                <a:cs typeface="DengXian"/>
              </a:rPr>
              <a:t>大连理工大学开发区校区数模</a:t>
            </a:r>
            <a:r>
              <a:rPr sz="1700" spc="0" dirty="0">
                <a:solidFill>
                  <a:srgbClr val="000000">
                    <a:alpha val="100000"/>
                  </a:srgbClr>
                </a:solidFill>
                <a:latin typeface="DengXian"/>
                <a:ea typeface="DengXian"/>
                <a:cs typeface="DengXian"/>
              </a:rPr>
              <a:t>组</a:t>
            </a:r>
            <a:endParaRPr lang="DengXian" altLang="DengXian" sz="17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ap:Properties xmlns:vt="http://schemas.openxmlformats.org/officeDocument/2006/docPropsVTypes" xmlns:ap="http://schemas.openxmlformats.org/officeDocument/2006/extended-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op:Properties xmlns:vt="http://schemas.openxmlformats.org/officeDocument/2006/docPropsVTypes" xmlns:op="http://schemas.openxmlformats.org/officeDocument/2006/custom-properties">
  <op:property fmtid="{E94486CC-9CD1-11EB-B3E1-52540006F7B4}" pid="2" name="CRO">
    <vt:lpwstr>wqlLaW5nc29mdCBQREYgdG8gV1BTIDgw</vt:lpwstr>
  </op:property>
  <op:property fmtid="{E94486CC-9CD1-11EB-B3E1-52540006F7B4}" pid="3" name="Created">
    <vt:filetime>2023-09-07T16:10:46</vt:filetime>
  </op:property>
</op:Properties>
</file>