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EE363-2CC3-44AA-ABA1-9BDEFC7A081C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A3869-270E-4B54-9C60-B41008D9B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8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417FF65-E0FB-4A38-BA94-CFF4A15CBDA8}" type="slidenum">
              <a:rPr lang="en-US" altLang="zh-CN" sz="1200">
                <a:solidFill>
                  <a:prstClr val="black"/>
                </a:solidFill>
              </a:rPr>
              <a:pPr/>
              <a:t>15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7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1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082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3633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3899264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1440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994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611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5918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187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93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08565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3406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610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4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5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9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1ADD-5084-492D-B525-62611E7ED642}" type="datetimeFigureOut">
              <a:rPr lang="zh-CN" altLang="en-US" smtClean="0"/>
              <a:t>2014/3/20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A590-1CE8-4C75-ABC6-2168AEE93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78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350" y="360363"/>
            <a:ext cx="329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</a:rPr>
              <a:t>、</a:t>
            </a:r>
            <a:r>
              <a:rPr lang="zh-CN" altLang="en-US" b="1" dirty="0">
                <a:solidFill>
                  <a:srgbClr val="000000"/>
                </a:solidFill>
              </a:rPr>
              <a:t>用叠加定理求 </a:t>
            </a:r>
            <a:r>
              <a:rPr lang="en-US" altLang="zh-CN" b="1" i="1" dirty="0">
                <a:solidFill>
                  <a:srgbClr val="000000"/>
                </a:solidFill>
              </a:rPr>
              <a:t>I</a:t>
            </a:r>
            <a:r>
              <a:rPr lang="en-US" altLang="zh-CN" b="1" baseline="-25000" dirty="0">
                <a:solidFill>
                  <a:srgbClr val="000000"/>
                </a:solidFill>
              </a:rPr>
              <a:t>x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49663" y="323850"/>
            <a:ext cx="4305300" cy="2017713"/>
            <a:chOff x="2095" y="204"/>
            <a:chExt cx="2712" cy="1271"/>
          </a:xfrm>
        </p:grpSpPr>
        <p:sp>
          <p:nvSpPr>
            <p:cNvPr id="30778" name="Text Box 4"/>
            <p:cNvSpPr txBox="1">
              <a:spLocks noChangeArrowheads="1"/>
            </p:cNvSpPr>
            <p:nvPr/>
          </p:nvSpPr>
          <p:spPr bwMode="auto">
            <a:xfrm>
              <a:off x="2370" y="741"/>
              <a:ext cx="4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24V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79" name="Text Box 5"/>
            <p:cNvSpPr txBox="1">
              <a:spLocks noChangeArrowheads="1"/>
            </p:cNvSpPr>
            <p:nvPr/>
          </p:nvSpPr>
          <p:spPr bwMode="auto">
            <a:xfrm>
              <a:off x="3576" y="735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80" name="Text Box 6"/>
            <p:cNvSpPr txBox="1">
              <a:spLocks noChangeArrowheads="1"/>
            </p:cNvSpPr>
            <p:nvPr/>
          </p:nvSpPr>
          <p:spPr bwMode="auto">
            <a:xfrm>
              <a:off x="3848" y="269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81" name="Text Box 7"/>
            <p:cNvSpPr txBox="1">
              <a:spLocks noChangeArrowheads="1"/>
            </p:cNvSpPr>
            <p:nvPr/>
          </p:nvSpPr>
          <p:spPr bwMode="auto">
            <a:xfrm>
              <a:off x="2616" y="262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82" name="Line 8"/>
            <p:cNvSpPr>
              <a:spLocks noChangeShapeType="1"/>
            </p:cNvSpPr>
            <p:nvPr/>
          </p:nvSpPr>
          <p:spPr bwMode="auto">
            <a:xfrm flipH="1">
              <a:off x="2246" y="256"/>
              <a:ext cx="0" cy="1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83" name="Line 9"/>
            <p:cNvSpPr>
              <a:spLocks noChangeShapeType="1"/>
            </p:cNvSpPr>
            <p:nvPr/>
          </p:nvSpPr>
          <p:spPr bwMode="auto">
            <a:xfrm>
              <a:off x="2246" y="262"/>
              <a:ext cx="2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84" name="Line 10"/>
            <p:cNvSpPr>
              <a:spLocks noChangeShapeType="1"/>
            </p:cNvSpPr>
            <p:nvPr/>
          </p:nvSpPr>
          <p:spPr bwMode="auto">
            <a:xfrm>
              <a:off x="4680" y="262"/>
              <a:ext cx="0" cy="1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85" name="Line 11"/>
            <p:cNvSpPr>
              <a:spLocks noChangeShapeType="1"/>
            </p:cNvSpPr>
            <p:nvPr/>
          </p:nvSpPr>
          <p:spPr bwMode="auto">
            <a:xfrm>
              <a:off x="2246" y="1461"/>
              <a:ext cx="2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86" name="Line 12"/>
            <p:cNvSpPr>
              <a:spLocks noChangeShapeType="1"/>
            </p:cNvSpPr>
            <p:nvPr/>
          </p:nvSpPr>
          <p:spPr bwMode="auto">
            <a:xfrm>
              <a:off x="3413" y="262"/>
              <a:ext cx="0" cy="1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87" name="Oval 13"/>
            <p:cNvSpPr>
              <a:spLocks noChangeArrowheads="1"/>
            </p:cNvSpPr>
            <p:nvPr/>
          </p:nvSpPr>
          <p:spPr bwMode="auto">
            <a:xfrm>
              <a:off x="2095" y="747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88" name="Oval 14"/>
            <p:cNvSpPr>
              <a:spLocks noChangeArrowheads="1"/>
            </p:cNvSpPr>
            <p:nvPr/>
          </p:nvSpPr>
          <p:spPr bwMode="auto">
            <a:xfrm>
              <a:off x="3262" y="741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89" name="Line 15"/>
            <p:cNvSpPr>
              <a:spLocks noChangeShapeType="1"/>
            </p:cNvSpPr>
            <p:nvPr/>
          </p:nvSpPr>
          <p:spPr bwMode="auto">
            <a:xfrm>
              <a:off x="2246" y="741"/>
              <a:ext cx="0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90" name="Line 16"/>
            <p:cNvSpPr>
              <a:spLocks noChangeShapeType="1"/>
            </p:cNvSpPr>
            <p:nvPr/>
          </p:nvSpPr>
          <p:spPr bwMode="auto">
            <a:xfrm flipV="1">
              <a:off x="3599" y="728"/>
              <a:ext cx="0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91" name="Rectangle 17"/>
            <p:cNvSpPr>
              <a:spLocks noChangeArrowheads="1"/>
            </p:cNvSpPr>
            <p:nvPr/>
          </p:nvSpPr>
          <p:spPr bwMode="auto">
            <a:xfrm>
              <a:off x="2646" y="204"/>
              <a:ext cx="317" cy="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92" name="AutoShape 18"/>
            <p:cNvSpPr>
              <a:spLocks noChangeArrowheads="1"/>
            </p:cNvSpPr>
            <p:nvPr/>
          </p:nvSpPr>
          <p:spPr bwMode="auto">
            <a:xfrm>
              <a:off x="4540" y="622"/>
              <a:ext cx="267" cy="479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93" name="Line 19"/>
            <p:cNvSpPr>
              <a:spLocks noChangeShapeType="1"/>
            </p:cNvSpPr>
            <p:nvPr/>
          </p:nvSpPr>
          <p:spPr bwMode="auto">
            <a:xfrm>
              <a:off x="4680" y="622"/>
              <a:ext cx="0" cy="5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94" name="Line 20"/>
            <p:cNvSpPr>
              <a:spLocks noChangeShapeType="1"/>
            </p:cNvSpPr>
            <p:nvPr/>
          </p:nvSpPr>
          <p:spPr bwMode="auto">
            <a:xfrm>
              <a:off x="2346" y="346"/>
              <a:ext cx="2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95" name="Text Box 21"/>
            <p:cNvSpPr txBox="1">
              <a:spLocks noChangeArrowheads="1"/>
            </p:cNvSpPr>
            <p:nvPr/>
          </p:nvSpPr>
          <p:spPr bwMode="auto">
            <a:xfrm>
              <a:off x="2332" y="306"/>
              <a:ext cx="3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x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0796" name="Text Box 22"/>
            <p:cNvSpPr txBox="1">
              <a:spLocks noChangeArrowheads="1"/>
            </p:cNvSpPr>
            <p:nvPr/>
          </p:nvSpPr>
          <p:spPr bwMode="auto">
            <a:xfrm>
              <a:off x="4189" y="726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x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97" name="Oval 23"/>
            <p:cNvSpPr>
              <a:spLocks noChangeArrowheads="1"/>
            </p:cNvSpPr>
            <p:nvPr/>
          </p:nvSpPr>
          <p:spPr bwMode="auto">
            <a:xfrm>
              <a:off x="3393" y="1441"/>
              <a:ext cx="33" cy="34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98" name="Oval 24"/>
            <p:cNvSpPr>
              <a:spLocks noChangeArrowheads="1"/>
            </p:cNvSpPr>
            <p:nvPr/>
          </p:nvSpPr>
          <p:spPr bwMode="auto">
            <a:xfrm>
              <a:off x="3396" y="248"/>
              <a:ext cx="34" cy="34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99" name="Line 25"/>
            <p:cNvSpPr>
              <a:spLocks noChangeShapeType="1"/>
            </p:cNvSpPr>
            <p:nvPr/>
          </p:nvSpPr>
          <p:spPr bwMode="auto">
            <a:xfrm>
              <a:off x="3263" y="892"/>
              <a:ext cx="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800" name="Text Box 26"/>
            <p:cNvSpPr txBox="1">
              <a:spLocks noChangeArrowheads="1"/>
            </p:cNvSpPr>
            <p:nvPr/>
          </p:nvSpPr>
          <p:spPr bwMode="auto">
            <a:xfrm>
              <a:off x="4466" y="41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0801" name="Text Box 27"/>
            <p:cNvSpPr txBox="1">
              <a:spLocks noChangeArrowheads="1"/>
            </p:cNvSpPr>
            <p:nvPr/>
          </p:nvSpPr>
          <p:spPr bwMode="auto">
            <a:xfrm>
              <a:off x="4484" y="102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30802" name="Text Box 28"/>
            <p:cNvSpPr txBox="1">
              <a:spLocks noChangeArrowheads="1"/>
            </p:cNvSpPr>
            <p:nvPr/>
          </p:nvSpPr>
          <p:spPr bwMode="auto">
            <a:xfrm>
              <a:off x="2234" y="48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0803" name="Text Box 29"/>
            <p:cNvSpPr txBox="1">
              <a:spLocks noChangeArrowheads="1"/>
            </p:cNvSpPr>
            <p:nvPr/>
          </p:nvSpPr>
          <p:spPr bwMode="auto">
            <a:xfrm>
              <a:off x="2252" y="9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30804" name="Rectangle 30"/>
            <p:cNvSpPr>
              <a:spLocks noChangeArrowheads="1"/>
            </p:cNvSpPr>
            <p:nvPr/>
          </p:nvSpPr>
          <p:spPr bwMode="auto">
            <a:xfrm>
              <a:off x="3876" y="210"/>
              <a:ext cx="317" cy="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8100" y="2533650"/>
            <a:ext cx="4305300" cy="2005013"/>
            <a:chOff x="24" y="1596"/>
            <a:chExt cx="2712" cy="1263"/>
          </a:xfrm>
        </p:grpSpPr>
        <p:sp>
          <p:nvSpPr>
            <p:cNvPr id="30758" name="Text Box 32"/>
            <p:cNvSpPr txBox="1">
              <a:spLocks noChangeArrowheads="1"/>
            </p:cNvSpPr>
            <p:nvPr/>
          </p:nvSpPr>
          <p:spPr bwMode="auto">
            <a:xfrm>
              <a:off x="299" y="2133"/>
              <a:ext cx="4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24V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59" name="Text Box 33"/>
            <p:cNvSpPr txBox="1">
              <a:spLocks noChangeArrowheads="1"/>
            </p:cNvSpPr>
            <p:nvPr/>
          </p:nvSpPr>
          <p:spPr bwMode="auto">
            <a:xfrm>
              <a:off x="1777" y="1661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60" name="Text Box 34"/>
            <p:cNvSpPr txBox="1">
              <a:spLocks noChangeArrowheads="1"/>
            </p:cNvSpPr>
            <p:nvPr/>
          </p:nvSpPr>
          <p:spPr bwMode="auto">
            <a:xfrm>
              <a:off x="545" y="1654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61" name="Line 35"/>
            <p:cNvSpPr>
              <a:spLocks noChangeShapeType="1"/>
            </p:cNvSpPr>
            <p:nvPr/>
          </p:nvSpPr>
          <p:spPr bwMode="auto">
            <a:xfrm flipH="1">
              <a:off x="175" y="1648"/>
              <a:ext cx="0" cy="1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62" name="Line 36"/>
            <p:cNvSpPr>
              <a:spLocks noChangeShapeType="1"/>
            </p:cNvSpPr>
            <p:nvPr/>
          </p:nvSpPr>
          <p:spPr bwMode="auto">
            <a:xfrm>
              <a:off x="175" y="1654"/>
              <a:ext cx="2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63" name="Line 37"/>
            <p:cNvSpPr>
              <a:spLocks noChangeShapeType="1"/>
            </p:cNvSpPr>
            <p:nvPr/>
          </p:nvSpPr>
          <p:spPr bwMode="auto">
            <a:xfrm>
              <a:off x="2609" y="1654"/>
              <a:ext cx="0" cy="1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64" name="Line 38"/>
            <p:cNvSpPr>
              <a:spLocks noChangeShapeType="1"/>
            </p:cNvSpPr>
            <p:nvPr/>
          </p:nvSpPr>
          <p:spPr bwMode="auto">
            <a:xfrm>
              <a:off x="175" y="2853"/>
              <a:ext cx="2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65" name="Oval 39"/>
            <p:cNvSpPr>
              <a:spLocks noChangeArrowheads="1"/>
            </p:cNvSpPr>
            <p:nvPr/>
          </p:nvSpPr>
          <p:spPr bwMode="auto">
            <a:xfrm>
              <a:off x="24" y="2139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66" name="Line 40"/>
            <p:cNvSpPr>
              <a:spLocks noChangeShapeType="1"/>
            </p:cNvSpPr>
            <p:nvPr/>
          </p:nvSpPr>
          <p:spPr bwMode="auto">
            <a:xfrm>
              <a:off x="175" y="2133"/>
              <a:ext cx="0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67" name="Rectangle 41"/>
            <p:cNvSpPr>
              <a:spLocks noChangeArrowheads="1"/>
            </p:cNvSpPr>
            <p:nvPr/>
          </p:nvSpPr>
          <p:spPr bwMode="auto">
            <a:xfrm>
              <a:off x="575" y="1596"/>
              <a:ext cx="317" cy="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68" name="AutoShape 42"/>
            <p:cNvSpPr>
              <a:spLocks noChangeArrowheads="1"/>
            </p:cNvSpPr>
            <p:nvPr/>
          </p:nvSpPr>
          <p:spPr bwMode="auto">
            <a:xfrm>
              <a:off x="2469" y="2014"/>
              <a:ext cx="267" cy="479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69" name="Line 43"/>
            <p:cNvSpPr>
              <a:spLocks noChangeShapeType="1"/>
            </p:cNvSpPr>
            <p:nvPr/>
          </p:nvSpPr>
          <p:spPr bwMode="auto">
            <a:xfrm>
              <a:off x="2609" y="2014"/>
              <a:ext cx="0" cy="5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70" name="Line 44"/>
            <p:cNvSpPr>
              <a:spLocks noChangeShapeType="1"/>
            </p:cNvSpPr>
            <p:nvPr/>
          </p:nvSpPr>
          <p:spPr bwMode="auto">
            <a:xfrm>
              <a:off x="275" y="1738"/>
              <a:ext cx="2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71" name="Text Box 45"/>
            <p:cNvSpPr txBox="1">
              <a:spLocks noChangeArrowheads="1"/>
            </p:cNvSpPr>
            <p:nvPr/>
          </p:nvSpPr>
          <p:spPr bwMode="auto">
            <a:xfrm>
              <a:off x="261" y="1722"/>
              <a:ext cx="3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x</a:t>
              </a:r>
              <a:r>
                <a:rPr lang="en-US" altLang="zh-CN" b="1" i="1">
                  <a:solidFill>
                    <a:srgbClr val="000000"/>
                  </a:solidFill>
                </a:rPr>
                <a:t>'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0772" name="Text Box 46"/>
            <p:cNvSpPr txBox="1">
              <a:spLocks noChangeArrowheads="1"/>
            </p:cNvSpPr>
            <p:nvPr/>
          </p:nvSpPr>
          <p:spPr bwMode="auto">
            <a:xfrm>
              <a:off x="2070" y="2118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x</a:t>
              </a:r>
              <a:r>
                <a:rPr lang="en-US" altLang="zh-CN" b="1" i="1">
                  <a:solidFill>
                    <a:srgbClr val="000000"/>
                  </a:solidFill>
                </a:rPr>
                <a:t>'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73" name="Text Box 47"/>
            <p:cNvSpPr txBox="1">
              <a:spLocks noChangeArrowheads="1"/>
            </p:cNvSpPr>
            <p:nvPr/>
          </p:nvSpPr>
          <p:spPr bwMode="auto">
            <a:xfrm>
              <a:off x="2395" y="180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0774" name="Text Box 48"/>
            <p:cNvSpPr txBox="1">
              <a:spLocks noChangeArrowheads="1"/>
            </p:cNvSpPr>
            <p:nvPr/>
          </p:nvSpPr>
          <p:spPr bwMode="auto">
            <a:xfrm>
              <a:off x="2413" y="24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30775" name="Text Box 49"/>
            <p:cNvSpPr txBox="1">
              <a:spLocks noChangeArrowheads="1"/>
            </p:cNvSpPr>
            <p:nvPr/>
          </p:nvSpPr>
          <p:spPr bwMode="auto">
            <a:xfrm>
              <a:off x="163" y="187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0776" name="Text Box 50"/>
            <p:cNvSpPr txBox="1">
              <a:spLocks noChangeArrowheads="1"/>
            </p:cNvSpPr>
            <p:nvPr/>
          </p:nvSpPr>
          <p:spPr bwMode="auto">
            <a:xfrm>
              <a:off x="181" y="235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30777" name="Rectangle 51"/>
            <p:cNvSpPr>
              <a:spLocks noChangeArrowheads="1"/>
            </p:cNvSpPr>
            <p:nvPr/>
          </p:nvSpPr>
          <p:spPr bwMode="auto">
            <a:xfrm>
              <a:off x="1805" y="1602"/>
              <a:ext cx="317" cy="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238125" y="1981200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33CC"/>
                </a:solidFill>
              </a:rPr>
              <a:t>解：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964113" y="2571750"/>
            <a:ext cx="4065587" cy="2017713"/>
            <a:chOff x="3127" y="1620"/>
            <a:chExt cx="2561" cy="1271"/>
          </a:xfrm>
        </p:grpSpPr>
        <p:sp>
          <p:nvSpPr>
            <p:cNvPr id="30736" name="Text Box 54"/>
            <p:cNvSpPr txBox="1">
              <a:spLocks noChangeArrowheads="1"/>
            </p:cNvSpPr>
            <p:nvPr/>
          </p:nvSpPr>
          <p:spPr bwMode="auto">
            <a:xfrm>
              <a:off x="4457" y="2151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37" name="Text Box 55"/>
            <p:cNvSpPr txBox="1">
              <a:spLocks noChangeArrowheads="1"/>
            </p:cNvSpPr>
            <p:nvPr/>
          </p:nvSpPr>
          <p:spPr bwMode="auto">
            <a:xfrm>
              <a:off x="4729" y="1685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38" name="Text Box 56"/>
            <p:cNvSpPr txBox="1">
              <a:spLocks noChangeArrowheads="1"/>
            </p:cNvSpPr>
            <p:nvPr/>
          </p:nvSpPr>
          <p:spPr bwMode="auto">
            <a:xfrm>
              <a:off x="3497" y="1678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39" name="Line 57"/>
            <p:cNvSpPr>
              <a:spLocks noChangeShapeType="1"/>
            </p:cNvSpPr>
            <p:nvPr/>
          </p:nvSpPr>
          <p:spPr bwMode="auto">
            <a:xfrm flipH="1">
              <a:off x="3127" y="1672"/>
              <a:ext cx="0" cy="1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0" name="Line 58"/>
            <p:cNvSpPr>
              <a:spLocks noChangeShapeType="1"/>
            </p:cNvSpPr>
            <p:nvPr/>
          </p:nvSpPr>
          <p:spPr bwMode="auto">
            <a:xfrm>
              <a:off x="3127" y="1678"/>
              <a:ext cx="2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1" name="Line 59"/>
            <p:cNvSpPr>
              <a:spLocks noChangeShapeType="1"/>
            </p:cNvSpPr>
            <p:nvPr/>
          </p:nvSpPr>
          <p:spPr bwMode="auto">
            <a:xfrm>
              <a:off x="5561" y="1678"/>
              <a:ext cx="0" cy="1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2" name="Line 60"/>
            <p:cNvSpPr>
              <a:spLocks noChangeShapeType="1"/>
            </p:cNvSpPr>
            <p:nvPr/>
          </p:nvSpPr>
          <p:spPr bwMode="auto">
            <a:xfrm>
              <a:off x="3127" y="2877"/>
              <a:ext cx="2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3" name="Line 61"/>
            <p:cNvSpPr>
              <a:spLocks noChangeShapeType="1"/>
            </p:cNvSpPr>
            <p:nvPr/>
          </p:nvSpPr>
          <p:spPr bwMode="auto">
            <a:xfrm>
              <a:off x="4294" y="1678"/>
              <a:ext cx="0" cy="1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4" name="Oval 62"/>
            <p:cNvSpPr>
              <a:spLocks noChangeArrowheads="1"/>
            </p:cNvSpPr>
            <p:nvPr/>
          </p:nvSpPr>
          <p:spPr bwMode="auto">
            <a:xfrm>
              <a:off x="4143" y="2157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5" name="Line 63"/>
            <p:cNvSpPr>
              <a:spLocks noChangeShapeType="1"/>
            </p:cNvSpPr>
            <p:nvPr/>
          </p:nvSpPr>
          <p:spPr bwMode="auto">
            <a:xfrm flipV="1">
              <a:off x="4480" y="2144"/>
              <a:ext cx="0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6" name="Rectangle 64"/>
            <p:cNvSpPr>
              <a:spLocks noChangeArrowheads="1"/>
            </p:cNvSpPr>
            <p:nvPr/>
          </p:nvSpPr>
          <p:spPr bwMode="auto">
            <a:xfrm>
              <a:off x="3527" y="1620"/>
              <a:ext cx="317" cy="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7" name="AutoShape 65"/>
            <p:cNvSpPr>
              <a:spLocks noChangeArrowheads="1"/>
            </p:cNvSpPr>
            <p:nvPr/>
          </p:nvSpPr>
          <p:spPr bwMode="auto">
            <a:xfrm>
              <a:off x="5421" y="2038"/>
              <a:ext cx="267" cy="479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8" name="Line 66"/>
            <p:cNvSpPr>
              <a:spLocks noChangeShapeType="1"/>
            </p:cNvSpPr>
            <p:nvPr/>
          </p:nvSpPr>
          <p:spPr bwMode="auto">
            <a:xfrm>
              <a:off x="5561" y="2038"/>
              <a:ext cx="0" cy="5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49" name="Line 67"/>
            <p:cNvSpPr>
              <a:spLocks noChangeShapeType="1"/>
            </p:cNvSpPr>
            <p:nvPr/>
          </p:nvSpPr>
          <p:spPr bwMode="auto">
            <a:xfrm>
              <a:off x="3227" y="1762"/>
              <a:ext cx="2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50" name="Text Box 68"/>
            <p:cNvSpPr txBox="1">
              <a:spLocks noChangeArrowheads="1"/>
            </p:cNvSpPr>
            <p:nvPr/>
          </p:nvSpPr>
          <p:spPr bwMode="auto">
            <a:xfrm>
              <a:off x="3189" y="1770"/>
              <a:ext cx="3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x</a:t>
              </a:r>
              <a:r>
                <a:rPr lang="en-US" altLang="zh-CN" b="1" i="1">
                  <a:solidFill>
                    <a:srgbClr val="000000"/>
                  </a:solidFill>
                </a:rPr>
                <a:t>''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0751" name="Text Box 69"/>
            <p:cNvSpPr txBox="1">
              <a:spLocks noChangeArrowheads="1"/>
            </p:cNvSpPr>
            <p:nvPr/>
          </p:nvSpPr>
          <p:spPr bwMode="auto">
            <a:xfrm>
              <a:off x="4998" y="2142"/>
              <a:ext cx="6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x</a:t>
              </a:r>
              <a:r>
                <a:rPr lang="en-US" altLang="zh-CN" b="1" i="1">
                  <a:solidFill>
                    <a:srgbClr val="000000"/>
                  </a:solidFill>
                </a:rPr>
                <a:t>''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752" name="Oval 70"/>
            <p:cNvSpPr>
              <a:spLocks noChangeArrowheads="1"/>
            </p:cNvSpPr>
            <p:nvPr/>
          </p:nvSpPr>
          <p:spPr bwMode="auto">
            <a:xfrm>
              <a:off x="4274" y="2857"/>
              <a:ext cx="33" cy="34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53" name="Oval 71"/>
            <p:cNvSpPr>
              <a:spLocks noChangeArrowheads="1"/>
            </p:cNvSpPr>
            <p:nvPr/>
          </p:nvSpPr>
          <p:spPr bwMode="auto">
            <a:xfrm>
              <a:off x="4277" y="1664"/>
              <a:ext cx="34" cy="34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54" name="Line 72"/>
            <p:cNvSpPr>
              <a:spLocks noChangeShapeType="1"/>
            </p:cNvSpPr>
            <p:nvPr/>
          </p:nvSpPr>
          <p:spPr bwMode="auto">
            <a:xfrm>
              <a:off x="4144" y="2308"/>
              <a:ext cx="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0755" name="Text Box 73"/>
            <p:cNvSpPr txBox="1">
              <a:spLocks noChangeArrowheads="1"/>
            </p:cNvSpPr>
            <p:nvPr/>
          </p:nvSpPr>
          <p:spPr bwMode="auto">
            <a:xfrm>
              <a:off x="5347" y="183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0756" name="Text Box 74"/>
            <p:cNvSpPr txBox="1">
              <a:spLocks noChangeArrowheads="1"/>
            </p:cNvSpPr>
            <p:nvPr/>
          </p:nvSpPr>
          <p:spPr bwMode="auto">
            <a:xfrm>
              <a:off x="5365" y="24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30757" name="Rectangle 75"/>
            <p:cNvSpPr>
              <a:spLocks noChangeArrowheads="1"/>
            </p:cNvSpPr>
            <p:nvPr/>
          </p:nvSpPr>
          <p:spPr bwMode="auto">
            <a:xfrm>
              <a:off x="4757" y="1626"/>
              <a:ext cx="317" cy="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33196" name="Text Box 76"/>
          <p:cNvSpPr txBox="1">
            <a:spLocks noChangeArrowheads="1"/>
          </p:cNvSpPr>
          <p:nvPr/>
        </p:nvSpPr>
        <p:spPr bwMode="auto">
          <a:xfrm>
            <a:off x="4411663" y="3241675"/>
            <a:ext cx="47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133197" name="Text Box 77"/>
          <p:cNvSpPr txBox="1">
            <a:spLocks noChangeArrowheads="1"/>
          </p:cNvSpPr>
          <p:nvPr/>
        </p:nvSpPr>
        <p:spPr bwMode="auto">
          <a:xfrm>
            <a:off x="674688" y="4608513"/>
            <a:ext cx="284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24V</a:t>
            </a:r>
            <a:r>
              <a:rPr lang="zh-CN" altLang="zh-CN" b="1">
                <a:solidFill>
                  <a:srgbClr val="000000"/>
                </a:solidFill>
              </a:rPr>
              <a:t>电压源单独作用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3198" name="Text Box 78"/>
          <p:cNvSpPr txBox="1">
            <a:spLocks noChangeArrowheads="1"/>
          </p:cNvSpPr>
          <p:nvPr/>
        </p:nvSpPr>
        <p:spPr bwMode="auto">
          <a:xfrm>
            <a:off x="5341938" y="4618038"/>
            <a:ext cx="2681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6A</a:t>
            </a:r>
            <a:r>
              <a:rPr lang="zh-CN" altLang="zh-CN" b="1">
                <a:solidFill>
                  <a:srgbClr val="000000"/>
                </a:solidFill>
              </a:rPr>
              <a:t>电流源单独作用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3199" name="Text Box 79"/>
          <p:cNvSpPr txBox="1">
            <a:spLocks noChangeArrowheads="1"/>
          </p:cNvSpPr>
          <p:nvPr/>
        </p:nvSpPr>
        <p:spPr bwMode="auto">
          <a:xfrm>
            <a:off x="144463" y="4986338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5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+3</a:t>
            </a:r>
            <a:r>
              <a:rPr lang="en-US" altLang="zh-CN" b="1" i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+4</a:t>
            </a:r>
            <a:r>
              <a:rPr lang="en-US" altLang="zh-CN" b="1" i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=24  </a:t>
            </a:r>
            <a:r>
              <a:rPr lang="en-US" altLang="zh-CN" b="1" i="1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=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2A</a:t>
            </a:r>
            <a:endParaRPr lang="en-US" altLang="zh-CN" b="1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33200" name="Text Box 80"/>
          <p:cNvSpPr txBox="1">
            <a:spLocks noChangeArrowheads="1"/>
          </p:cNvSpPr>
          <p:nvPr/>
        </p:nvSpPr>
        <p:spPr bwMode="auto">
          <a:xfrm>
            <a:off x="4202113" y="4997450"/>
            <a:ext cx="514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5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+3(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+6)+4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=0  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= </a:t>
            </a:r>
            <a:r>
              <a:rPr lang="en-US" altLang="zh-CN" b="1">
                <a:solidFill>
                  <a:srgbClr val="FF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1.5A</a:t>
            </a:r>
            <a:endParaRPr lang="en-US" altLang="zh-CN" b="1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33201" name="Text Box 81"/>
          <p:cNvSpPr txBox="1">
            <a:spLocks noChangeArrowheads="1"/>
          </p:cNvSpPr>
          <p:nvPr/>
        </p:nvSpPr>
        <p:spPr bwMode="auto">
          <a:xfrm>
            <a:off x="2692400" y="5427663"/>
            <a:ext cx="318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</a:rPr>
              <a:t>=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+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=2</a:t>
            </a:r>
            <a:r>
              <a:rPr lang="en-US" altLang="zh-CN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1.5=0.5A</a:t>
            </a:r>
          </a:p>
        </p:txBody>
      </p:sp>
      <p:sp>
        <p:nvSpPr>
          <p:cNvPr id="133202" name="Text Box 82"/>
          <p:cNvSpPr txBox="1">
            <a:spLocks noChangeArrowheads="1"/>
          </p:cNvSpPr>
          <p:nvPr/>
        </p:nvSpPr>
        <p:spPr bwMode="auto">
          <a:xfrm>
            <a:off x="250825" y="6051550"/>
            <a:ext cx="710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</a:rPr>
              <a:t>*  </a:t>
            </a:r>
            <a:r>
              <a:rPr lang="zh-CN" altLang="en-US" b="1">
                <a:solidFill>
                  <a:srgbClr val="FF0000"/>
                </a:solidFill>
              </a:rPr>
              <a:t>注意</a:t>
            </a:r>
            <a:r>
              <a:rPr lang="en-US" altLang="zh-CN" b="1">
                <a:solidFill>
                  <a:srgbClr val="FF0000"/>
                </a:solidFill>
              </a:rPr>
              <a:t>: </a:t>
            </a:r>
            <a:r>
              <a:rPr lang="zh-CN" altLang="en-US" b="1">
                <a:solidFill>
                  <a:srgbClr val="FF0000"/>
                </a:solidFill>
              </a:rPr>
              <a:t>独立源可以进行叠加，受控源不参加叠加。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3203" name="Text Box 83"/>
          <p:cNvSpPr txBox="1">
            <a:spLocks noChangeArrowheads="1"/>
          </p:cNvSpPr>
          <p:nvPr/>
        </p:nvSpPr>
        <p:spPr bwMode="auto">
          <a:xfrm>
            <a:off x="1397000" y="3500438"/>
            <a:ext cx="161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CC"/>
                </a:solidFill>
              </a:rPr>
              <a:t>(</a:t>
            </a:r>
            <a:r>
              <a:rPr lang="zh-CN" altLang="en-US" sz="2000" b="1">
                <a:solidFill>
                  <a:srgbClr val="3333CC"/>
                </a:solidFill>
              </a:rPr>
              <a:t>电流源开路</a:t>
            </a:r>
            <a:r>
              <a:rPr lang="en-US" altLang="zh-CN" sz="2000" b="1">
                <a:solidFill>
                  <a:srgbClr val="3333CC"/>
                </a:solidFill>
              </a:rPr>
              <a:t>)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33204" name="Text Box 84"/>
          <p:cNvSpPr txBox="1">
            <a:spLocks noChangeArrowheads="1"/>
          </p:cNvSpPr>
          <p:nvPr/>
        </p:nvSpPr>
        <p:spPr bwMode="auto">
          <a:xfrm rot="10800000" flipV="1">
            <a:off x="4811713" y="3563938"/>
            <a:ext cx="1893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CC"/>
                </a:solidFill>
              </a:rPr>
              <a:t>(</a:t>
            </a:r>
            <a:r>
              <a:rPr lang="zh-CN" altLang="en-US" sz="2000" b="1">
                <a:solidFill>
                  <a:srgbClr val="3333CC"/>
                </a:solidFill>
              </a:rPr>
              <a:t>电压源短路</a:t>
            </a:r>
            <a:r>
              <a:rPr lang="en-US" altLang="zh-CN" sz="2000" b="1">
                <a:solidFill>
                  <a:srgbClr val="3333CC"/>
                </a:solidFill>
              </a:rPr>
              <a:t>)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79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3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72" grpId="0" autoUpdateAnimBg="0"/>
      <p:bldP spid="133196" grpId="0" autoUpdateAnimBg="0"/>
      <p:bldP spid="133197" grpId="0" autoUpdateAnimBg="0"/>
      <p:bldP spid="133198" grpId="0" autoUpdateAnimBg="0"/>
      <p:bldP spid="133199" grpId="0" autoUpdateAnimBg="0"/>
      <p:bldP spid="133200" grpId="0" autoUpdateAnimBg="0"/>
      <p:bldP spid="133201" grpId="0" autoUpdateAnimBg="0"/>
      <p:bldP spid="133202" grpId="0" autoUpdateAnimBg="0"/>
      <p:bldP spid="133203" grpId="0" autoUpdateAnimBg="0"/>
      <p:bldP spid="13320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9"/>
          <p:cNvGrpSpPr>
            <a:grpSpLocks/>
          </p:cNvGrpSpPr>
          <p:nvPr/>
        </p:nvGrpSpPr>
        <p:grpSpPr bwMode="auto">
          <a:xfrm>
            <a:off x="3307531" y="395758"/>
            <a:ext cx="5368925" cy="2501900"/>
            <a:chOff x="884" y="-11"/>
            <a:chExt cx="3864" cy="1686"/>
          </a:xfrm>
        </p:grpSpPr>
        <p:sp>
          <p:nvSpPr>
            <p:cNvPr id="37968" name="Text Box 243"/>
            <p:cNvSpPr txBox="1">
              <a:spLocks noChangeArrowheads="1"/>
            </p:cNvSpPr>
            <p:nvPr/>
          </p:nvSpPr>
          <p:spPr bwMode="auto">
            <a:xfrm>
              <a:off x="884" y="-11"/>
              <a:ext cx="24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7969" name="Text Box 244"/>
            <p:cNvSpPr txBox="1">
              <a:spLocks noChangeArrowheads="1"/>
            </p:cNvSpPr>
            <p:nvPr/>
          </p:nvSpPr>
          <p:spPr bwMode="auto">
            <a:xfrm>
              <a:off x="897" y="1367"/>
              <a:ext cx="2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7970" name="Line 245"/>
            <p:cNvSpPr>
              <a:spLocks noChangeShapeType="1"/>
            </p:cNvSpPr>
            <p:nvPr/>
          </p:nvSpPr>
          <p:spPr bwMode="auto">
            <a:xfrm>
              <a:off x="1193" y="177"/>
              <a:ext cx="2419" cy="1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71" name="Line 246"/>
            <p:cNvSpPr>
              <a:spLocks noChangeShapeType="1"/>
            </p:cNvSpPr>
            <p:nvPr/>
          </p:nvSpPr>
          <p:spPr bwMode="auto">
            <a:xfrm flipV="1">
              <a:off x="1191" y="171"/>
              <a:ext cx="168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72" name="Line 247"/>
            <p:cNvSpPr>
              <a:spLocks noChangeShapeType="1"/>
            </p:cNvSpPr>
            <p:nvPr/>
          </p:nvSpPr>
          <p:spPr bwMode="auto">
            <a:xfrm>
              <a:off x="3213" y="171"/>
              <a:ext cx="9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73" name="Line 248"/>
            <p:cNvSpPr>
              <a:spLocks noChangeShapeType="1"/>
            </p:cNvSpPr>
            <p:nvPr/>
          </p:nvSpPr>
          <p:spPr bwMode="auto">
            <a:xfrm flipV="1">
              <a:off x="1187" y="1555"/>
              <a:ext cx="6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74" name="Line 249"/>
            <p:cNvSpPr>
              <a:spLocks noChangeShapeType="1"/>
            </p:cNvSpPr>
            <p:nvPr/>
          </p:nvSpPr>
          <p:spPr bwMode="auto">
            <a:xfrm>
              <a:off x="2129" y="1557"/>
              <a:ext cx="19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75" name="Line 250"/>
            <p:cNvSpPr>
              <a:spLocks noChangeShapeType="1"/>
            </p:cNvSpPr>
            <p:nvPr/>
          </p:nvSpPr>
          <p:spPr bwMode="auto">
            <a:xfrm>
              <a:off x="4064" y="1161"/>
              <a:ext cx="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76" name="Line 251"/>
            <p:cNvSpPr>
              <a:spLocks noChangeShapeType="1"/>
            </p:cNvSpPr>
            <p:nvPr/>
          </p:nvSpPr>
          <p:spPr bwMode="auto">
            <a:xfrm>
              <a:off x="4128" y="165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77" name="Line 252"/>
            <p:cNvSpPr>
              <a:spLocks noChangeShapeType="1"/>
            </p:cNvSpPr>
            <p:nvPr/>
          </p:nvSpPr>
          <p:spPr bwMode="auto">
            <a:xfrm>
              <a:off x="4128" y="801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78" name="Line 253"/>
            <p:cNvSpPr>
              <a:spLocks noChangeShapeType="1"/>
            </p:cNvSpPr>
            <p:nvPr/>
          </p:nvSpPr>
          <p:spPr bwMode="auto">
            <a:xfrm>
              <a:off x="4128" y="1161"/>
              <a:ext cx="0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79" name="Line 254"/>
            <p:cNvSpPr>
              <a:spLocks noChangeShapeType="1"/>
            </p:cNvSpPr>
            <p:nvPr/>
          </p:nvSpPr>
          <p:spPr bwMode="auto">
            <a:xfrm>
              <a:off x="3975" y="1077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80" name="Line 256"/>
            <p:cNvSpPr>
              <a:spLocks noChangeShapeType="1"/>
            </p:cNvSpPr>
            <p:nvPr/>
          </p:nvSpPr>
          <p:spPr bwMode="auto">
            <a:xfrm flipH="1">
              <a:off x="2612" y="165"/>
              <a:ext cx="1097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81" name="Oval 257"/>
            <p:cNvSpPr>
              <a:spLocks noChangeArrowheads="1"/>
            </p:cNvSpPr>
            <p:nvPr/>
          </p:nvSpPr>
          <p:spPr bwMode="auto">
            <a:xfrm>
              <a:off x="1806" y="447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82" name="Line 258"/>
            <p:cNvSpPr>
              <a:spLocks noChangeShapeType="1"/>
            </p:cNvSpPr>
            <p:nvPr/>
          </p:nvSpPr>
          <p:spPr bwMode="auto">
            <a:xfrm rot="1039763" flipH="1">
              <a:off x="1922" y="452"/>
              <a:ext cx="10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83" name="Text Box 259"/>
            <p:cNvSpPr txBox="1">
              <a:spLocks noChangeArrowheads="1"/>
            </p:cNvSpPr>
            <p:nvPr/>
          </p:nvSpPr>
          <p:spPr bwMode="auto">
            <a:xfrm>
              <a:off x="1762" y="1203"/>
              <a:ext cx="41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7984" name="Text Box 260"/>
            <p:cNvSpPr txBox="1">
              <a:spLocks noChangeArrowheads="1"/>
            </p:cNvSpPr>
            <p:nvPr/>
          </p:nvSpPr>
          <p:spPr bwMode="auto">
            <a:xfrm>
              <a:off x="2870" y="187"/>
              <a:ext cx="44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4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7985" name="Text Box 261"/>
            <p:cNvSpPr txBox="1">
              <a:spLocks noChangeArrowheads="1"/>
            </p:cNvSpPr>
            <p:nvPr/>
          </p:nvSpPr>
          <p:spPr bwMode="auto">
            <a:xfrm>
              <a:off x="3163" y="569"/>
              <a:ext cx="4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7986" name="Text Box 262"/>
            <p:cNvSpPr txBox="1">
              <a:spLocks noChangeArrowheads="1"/>
            </p:cNvSpPr>
            <p:nvPr/>
          </p:nvSpPr>
          <p:spPr bwMode="auto">
            <a:xfrm>
              <a:off x="3137" y="963"/>
              <a:ext cx="44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7987" name="Text Box 263"/>
            <p:cNvSpPr txBox="1">
              <a:spLocks noChangeArrowheads="1"/>
            </p:cNvSpPr>
            <p:nvPr/>
          </p:nvSpPr>
          <p:spPr bwMode="auto">
            <a:xfrm>
              <a:off x="4216" y="453"/>
              <a:ext cx="47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7988" name="Text Box 265"/>
            <p:cNvSpPr txBox="1">
              <a:spLocks noChangeArrowheads="1"/>
            </p:cNvSpPr>
            <p:nvPr/>
          </p:nvSpPr>
          <p:spPr bwMode="auto">
            <a:xfrm>
              <a:off x="2007" y="827"/>
              <a:ext cx="35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1A</a:t>
              </a:r>
            </a:p>
          </p:txBody>
        </p:sp>
        <p:sp>
          <p:nvSpPr>
            <p:cNvPr id="37989" name="Text Box 266"/>
            <p:cNvSpPr txBox="1">
              <a:spLocks noChangeArrowheads="1"/>
            </p:cNvSpPr>
            <p:nvPr/>
          </p:nvSpPr>
          <p:spPr bwMode="auto">
            <a:xfrm>
              <a:off x="4226" y="969"/>
              <a:ext cx="52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12V</a:t>
              </a:r>
            </a:p>
          </p:txBody>
        </p:sp>
        <p:sp>
          <p:nvSpPr>
            <p:cNvPr id="37990" name="Oval 267"/>
            <p:cNvSpPr>
              <a:spLocks noChangeArrowheads="1"/>
            </p:cNvSpPr>
            <p:nvPr/>
          </p:nvSpPr>
          <p:spPr bwMode="auto">
            <a:xfrm>
              <a:off x="3593" y="1531"/>
              <a:ext cx="48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91" name="Oval 268"/>
            <p:cNvSpPr>
              <a:spLocks noChangeArrowheads="1"/>
            </p:cNvSpPr>
            <p:nvPr/>
          </p:nvSpPr>
          <p:spPr bwMode="auto">
            <a:xfrm>
              <a:off x="3679" y="148"/>
              <a:ext cx="48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92" name="Oval 269"/>
            <p:cNvSpPr>
              <a:spLocks noChangeArrowheads="1"/>
            </p:cNvSpPr>
            <p:nvPr/>
          </p:nvSpPr>
          <p:spPr bwMode="auto">
            <a:xfrm>
              <a:off x="2596" y="961"/>
              <a:ext cx="48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93" name="Line 271"/>
            <p:cNvSpPr>
              <a:spLocks noChangeShapeType="1"/>
            </p:cNvSpPr>
            <p:nvPr/>
          </p:nvSpPr>
          <p:spPr bwMode="auto">
            <a:xfrm>
              <a:off x="1708" y="726"/>
              <a:ext cx="32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94" name="Rectangle 272"/>
            <p:cNvSpPr>
              <a:spLocks noChangeArrowheads="1"/>
            </p:cNvSpPr>
            <p:nvPr/>
          </p:nvSpPr>
          <p:spPr bwMode="auto">
            <a:xfrm rot="5400000">
              <a:off x="1897" y="1383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95" name="Rectangle 273"/>
            <p:cNvSpPr>
              <a:spLocks noChangeArrowheads="1"/>
            </p:cNvSpPr>
            <p:nvPr/>
          </p:nvSpPr>
          <p:spPr bwMode="auto">
            <a:xfrm rot="5400000">
              <a:off x="2989" y="-9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96" name="Rectangle 275"/>
            <p:cNvSpPr>
              <a:spLocks noChangeArrowheads="1"/>
            </p:cNvSpPr>
            <p:nvPr/>
          </p:nvSpPr>
          <p:spPr bwMode="auto">
            <a:xfrm>
              <a:off x="4063" y="453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97" name="Rectangle 276"/>
            <p:cNvSpPr>
              <a:spLocks noChangeArrowheads="1"/>
            </p:cNvSpPr>
            <p:nvPr/>
          </p:nvSpPr>
          <p:spPr bwMode="auto">
            <a:xfrm rot="-3558161">
              <a:off x="2985" y="1053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98" name="Rectangle 277"/>
            <p:cNvSpPr>
              <a:spLocks noChangeArrowheads="1"/>
            </p:cNvSpPr>
            <p:nvPr/>
          </p:nvSpPr>
          <p:spPr bwMode="auto">
            <a:xfrm rot="3147054">
              <a:off x="3063" y="429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99" name="Oval 283"/>
            <p:cNvSpPr>
              <a:spLocks noChangeArrowheads="1"/>
            </p:cNvSpPr>
            <p:nvPr/>
          </p:nvSpPr>
          <p:spPr bwMode="auto">
            <a:xfrm>
              <a:off x="1116" y="152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000" name="Oval 284"/>
            <p:cNvSpPr>
              <a:spLocks noChangeArrowheads="1"/>
            </p:cNvSpPr>
            <p:nvPr/>
          </p:nvSpPr>
          <p:spPr bwMode="auto">
            <a:xfrm>
              <a:off x="1116" y="136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001" name="Text Box 285"/>
            <p:cNvSpPr txBox="1">
              <a:spLocks noChangeArrowheads="1"/>
            </p:cNvSpPr>
            <p:nvPr/>
          </p:nvSpPr>
          <p:spPr bwMode="auto">
            <a:xfrm>
              <a:off x="1025" y="206"/>
              <a:ext cx="25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8002" name="Text Box 286"/>
            <p:cNvSpPr txBox="1">
              <a:spLocks noChangeArrowheads="1"/>
            </p:cNvSpPr>
            <p:nvPr/>
          </p:nvSpPr>
          <p:spPr bwMode="auto">
            <a:xfrm>
              <a:off x="1057" y="1153"/>
              <a:ext cx="24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38003" name="Text Box 288"/>
            <p:cNvSpPr txBox="1">
              <a:spLocks noChangeArrowheads="1"/>
            </p:cNvSpPr>
            <p:nvPr/>
          </p:nvSpPr>
          <p:spPr bwMode="auto">
            <a:xfrm>
              <a:off x="975" y="734"/>
              <a:ext cx="45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oc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</p:grpSp>
      <p:sp>
        <p:nvSpPr>
          <p:cNvPr id="86357" name="Text Box 341"/>
          <p:cNvSpPr txBox="1">
            <a:spLocks noChangeArrowheads="1"/>
          </p:cNvSpPr>
          <p:nvPr/>
        </p:nvSpPr>
        <p:spPr bwMode="auto">
          <a:xfrm>
            <a:off x="219844" y="478308"/>
            <a:ext cx="256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(a) </a:t>
            </a:r>
            <a:r>
              <a:rPr lang="zh-CN" altLang="zh-CN" b="1">
                <a:solidFill>
                  <a:srgbClr val="000000"/>
                </a:solidFill>
              </a:rPr>
              <a:t>求开路电压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oc</a:t>
            </a:r>
            <a:endParaRPr lang="en-US" altLang="zh-CN" b="1">
              <a:solidFill>
                <a:srgbClr val="000000"/>
              </a:solidFill>
            </a:endParaRPr>
          </a:p>
        </p:txBody>
      </p:sp>
      <p:grpSp>
        <p:nvGrpSpPr>
          <p:cNvPr id="3" name="Group 346"/>
          <p:cNvGrpSpPr>
            <a:grpSpLocks/>
          </p:cNvGrpSpPr>
          <p:nvPr/>
        </p:nvGrpSpPr>
        <p:grpSpPr bwMode="auto">
          <a:xfrm>
            <a:off x="4358456" y="4221633"/>
            <a:ext cx="381000" cy="381000"/>
            <a:chOff x="2712" y="2520"/>
            <a:chExt cx="240" cy="240"/>
          </a:xfrm>
        </p:grpSpPr>
        <p:sp>
          <p:nvSpPr>
            <p:cNvPr id="37966" name="Line 344"/>
            <p:cNvSpPr>
              <a:spLocks noChangeShapeType="1"/>
            </p:cNvSpPr>
            <p:nvPr/>
          </p:nvSpPr>
          <p:spPr bwMode="auto">
            <a:xfrm>
              <a:off x="2712" y="2640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67" name="Line 345"/>
            <p:cNvSpPr>
              <a:spLocks noChangeShapeType="1"/>
            </p:cNvSpPr>
            <p:nvPr/>
          </p:nvSpPr>
          <p:spPr bwMode="auto">
            <a:xfrm rot="5400000">
              <a:off x="2712" y="2640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69"/>
          <p:cNvGrpSpPr>
            <a:grpSpLocks/>
          </p:cNvGrpSpPr>
          <p:nvPr/>
        </p:nvGrpSpPr>
        <p:grpSpPr bwMode="auto">
          <a:xfrm>
            <a:off x="716731" y="3088158"/>
            <a:ext cx="3895725" cy="3005138"/>
            <a:chOff x="418" y="1806"/>
            <a:chExt cx="2454" cy="1893"/>
          </a:xfrm>
        </p:grpSpPr>
        <p:sp>
          <p:nvSpPr>
            <p:cNvPr id="37938" name="Line 350"/>
            <p:cNvSpPr>
              <a:spLocks noChangeShapeType="1"/>
            </p:cNvSpPr>
            <p:nvPr/>
          </p:nvSpPr>
          <p:spPr bwMode="auto">
            <a:xfrm flipH="1">
              <a:off x="1552" y="1976"/>
              <a:ext cx="480" cy="6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39" name="Line 351"/>
            <p:cNvSpPr>
              <a:spLocks noChangeShapeType="1"/>
            </p:cNvSpPr>
            <p:nvPr/>
          </p:nvSpPr>
          <p:spPr bwMode="auto">
            <a:xfrm>
              <a:off x="1456" y="2560"/>
              <a:ext cx="720" cy="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7940" name="Group 352"/>
            <p:cNvGrpSpPr>
              <a:grpSpLocks/>
            </p:cNvGrpSpPr>
            <p:nvPr/>
          </p:nvGrpSpPr>
          <p:grpSpPr bwMode="auto">
            <a:xfrm>
              <a:off x="418" y="1806"/>
              <a:ext cx="2454" cy="1893"/>
              <a:chOff x="418" y="1806"/>
              <a:chExt cx="2454" cy="1893"/>
            </a:xfrm>
          </p:grpSpPr>
          <p:sp>
            <p:nvSpPr>
              <p:cNvPr id="37941" name="Line 153"/>
              <p:cNvSpPr>
                <a:spLocks noChangeShapeType="1"/>
              </p:cNvSpPr>
              <p:nvPr/>
            </p:nvSpPr>
            <p:spPr bwMode="auto">
              <a:xfrm>
                <a:off x="684" y="1977"/>
                <a:ext cx="168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2" name="Line 152"/>
              <p:cNvSpPr>
                <a:spLocks noChangeShapeType="1"/>
              </p:cNvSpPr>
              <p:nvPr/>
            </p:nvSpPr>
            <p:spPr bwMode="auto">
              <a:xfrm>
                <a:off x="714" y="3388"/>
                <a:ext cx="166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3" name="Rectangle 114"/>
              <p:cNvSpPr>
                <a:spLocks noChangeArrowheads="1"/>
              </p:cNvSpPr>
              <p:nvPr/>
            </p:nvSpPr>
            <p:spPr bwMode="auto">
              <a:xfrm>
                <a:off x="1074" y="3327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4" name="Text Box 122"/>
              <p:cNvSpPr txBox="1">
                <a:spLocks noChangeArrowheads="1"/>
              </p:cNvSpPr>
              <p:nvPr/>
            </p:nvSpPr>
            <p:spPr bwMode="auto">
              <a:xfrm>
                <a:off x="1056" y="3411"/>
                <a:ext cx="5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5" name="Text Box 123"/>
              <p:cNvSpPr txBox="1">
                <a:spLocks noChangeArrowheads="1"/>
              </p:cNvSpPr>
              <p:nvPr/>
            </p:nvSpPr>
            <p:spPr bwMode="auto">
              <a:xfrm>
                <a:off x="1089" y="2016"/>
                <a:ext cx="5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4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6" name="Text Box 124"/>
              <p:cNvSpPr txBox="1">
                <a:spLocks noChangeArrowheads="1"/>
              </p:cNvSpPr>
              <p:nvPr/>
            </p:nvSpPr>
            <p:spPr bwMode="auto">
              <a:xfrm>
                <a:off x="1432" y="2148"/>
                <a:ext cx="6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7" name="Text Box 125"/>
              <p:cNvSpPr txBox="1">
                <a:spLocks noChangeArrowheads="1"/>
              </p:cNvSpPr>
              <p:nvPr/>
            </p:nvSpPr>
            <p:spPr bwMode="auto">
              <a:xfrm>
                <a:off x="1352" y="2904"/>
                <a:ext cx="4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8" name="Line 128"/>
              <p:cNvSpPr>
                <a:spLocks noChangeShapeType="1"/>
              </p:cNvSpPr>
              <p:nvPr/>
            </p:nvSpPr>
            <p:spPr bwMode="auto">
              <a:xfrm>
                <a:off x="2274" y="2997"/>
                <a:ext cx="18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49" name="Line 129"/>
              <p:cNvSpPr>
                <a:spLocks noChangeShapeType="1"/>
              </p:cNvSpPr>
              <p:nvPr/>
            </p:nvSpPr>
            <p:spPr bwMode="auto">
              <a:xfrm>
                <a:off x="2370" y="1977"/>
                <a:ext cx="1" cy="2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0" name="Line 130"/>
              <p:cNvSpPr>
                <a:spLocks noChangeShapeType="1"/>
              </p:cNvSpPr>
              <p:nvPr/>
            </p:nvSpPr>
            <p:spPr bwMode="auto">
              <a:xfrm>
                <a:off x="2364" y="2565"/>
                <a:ext cx="1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1" name="Line 131"/>
              <p:cNvSpPr>
                <a:spLocks noChangeShapeType="1"/>
              </p:cNvSpPr>
              <p:nvPr/>
            </p:nvSpPr>
            <p:spPr bwMode="auto">
              <a:xfrm>
                <a:off x="2370" y="2997"/>
                <a:ext cx="1" cy="4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2" name="Line 132"/>
              <p:cNvSpPr>
                <a:spLocks noChangeShapeType="1"/>
              </p:cNvSpPr>
              <p:nvPr/>
            </p:nvSpPr>
            <p:spPr bwMode="auto">
              <a:xfrm>
                <a:off x="2178" y="2901"/>
                <a:ext cx="37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3" name="Text Box 133"/>
              <p:cNvSpPr txBox="1">
                <a:spLocks noChangeArrowheads="1"/>
              </p:cNvSpPr>
              <p:nvPr/>
            </p:nvSpPr>
            <p:spPr bwMode="auto">
              <a:xfrm>
                <a:off x="2403" y="2241"/>
                <a:ext cx="4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4" name="Text Box 135"/>
              <p:cNvSpPr txBox="1">
                <a:spLocks noChangeArrowheads="1"/>
              </p:cNvSpPr>
              <p:nvPr/>
            </p:nvSpPr>
            <p:spPr bwMode="auto">
              <a:xfrm>
                <a:off x="2349" y="2971"/>
                <a:ext cx="5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12V</a:t>
                </a:r>
              </a:p>
            </p:txBody>
          </p:sp>
          <p:sp>
            <p:nvSpPr>
              <p:cNvPr id="37955" name="Oval 136"/>
              <p:cNvSpPr>
                <a:spLocks noChangeArrowheads="1"/>
              </p:cNvSpPr>
              <p:nvPr/>
            </p:nvSpPr>
            <p:spPr bwMode="auto">
              <a:xfrm>
                <a:off x="617" y="1951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56" name="Text Box 146"/>
              <p:cNvSpPr txBox="1">
                <a:spLocks noChangeArrowheads="1"/>
              </p:cNvSpPr>
              <p:nvPr/>
            </p:nvSpPr>
            <p:spPr bwMode="auto">
              <a:xfrm>
                <a:off x="448" y="322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37957" name="Text Box 198"/>
              <p:cNvSpPr txBox="1">
                <a:spLocks noChangeArrowheads="1"/>
              </p:cNvSpPr>
              <p:nvPr/>
            </p:nvSpPr>
            <p:spPr bwMode="auto">
              <a:xfrm>
                <a:off x="418" y="18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37958" name="Text Box 290"/>
              <p:cNvSpPr txBox="1">
                <a:spLocks noChangeArrowheads="1"/>
              </p:cNvSpPr>
              <p:nvPr/>
            </p:nvSpPr>
            <p:spPr bwMode="auto">
              <a:xfrm>
                <a:off x="560" y="2076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37959" name="Oval 291"/>
              <p:cNvSpPr>
                <a:spLocks noChangeArrowheads="1"/>
              </p:cNvSpPr>
              <p:nvPr/>
            </p:nvSpPr>
            <p:spPr bwMode="auto">
              <a:xfrm>
                <a:off x="641" y="3355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0" name="Text Box 292"/>
              <p:cNvSpPr txBox="1">
                <a:spLocks noChangeArrowheads="1"/>
              </p:cNvSpPr>
              <p:nvPr/>
            </p:nvSpPr>
            <p:spPr bwMode="auto">
              <a:xfrm>
                <a:off x="440" y="2556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oc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'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1" name="Text Box 293"/>
              <p:cNvSpPr txBox="1">
                <a:spLocks noChangeArrowheads="1"/>
              </p:cNvSpPr>
              <p:nvPr/>
            </p:nvSpPr>
            <p:spPr bwMode="auto">
              <a:xfrm>
                <a:off x="572" y="30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–</a:t>
                </a:r>
              </a:p>
            </p:txBody>
          </p:sp>
          <p:sp>
            <p:nvSpPr>
              <p:cNvPr id="37962" name="Rectangle 296"/>
              <p:cNvSpPr>
                <a:spLocks noChangeArrowheads="1"/>
              </p:cNvSpPr>
              <p:nvPr/>
            </p:nvSpPr>
            <p:spPr bwMode="auto">
              <a:xfrm rot="5400000">
                <a:off x="2196" y="2349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3" name="Rectangle 297"/>
              <p:cNvSpPr>
                <a:spLocks noChangeArrowheads="1"/>
              </p:cNvSpPr>
              <p:nvPr/>
            </p:nvSpPr>
            <p:spPr bwMode="auto">
              <a:xfrm>
                <a:off x="1104" y="1923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4" name="Rectangle 294"/>
              <p:cNvSpPr>
                <a:spLocks noChangeArrowheads="1"/>
              </p:cNvSpPr>
              <p:nvPr/>
            </p:nvSpPr>
            <p:spPr bwMode="auto">
              <a:xfrm rot="2873215">
                <a:off x="1618" y="2881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65" name="Rectangle 295"/>
              <p:cNvSpPr>
                <a:spLocks noChangeArrowheads="1"/>
              </p:cNvSpPr>
              <p:nvPr/>
            </p:nvSpPr>
            <p:spPr bwMode="auto">
              <a:xfrm rot="7485082">
                <a:off x="1596" y="2337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370"/>
          <p:cNvGrpSpPr>
            <a:grpSpLocks/>
          </p:cNvGrpSpPr>
          <p:nvPr/>
        </p:nvGrpSpPr>
        <p:grpSpPr bwMode="auto">
          <a:xfrm>
            <a:off x="4710881" y="3050058"/>
            <a:ext cx="3959225" cy="3005138"/>
            <a:chOff x="2934" y="1782"/>
            <a:chExt cx="2494" cy="1893"/>
          </a:xfrm>
        </p:grpSpPr>
        <p:sp>
          <p:nvSpPr>
            <p:cNvPr id="37906" name="Text Box 323"/>
            <p:cNvSpPr txBox="1">
              <a:spLocks noChangeArrowheads="1"/>
            </p:cNvSpPr>
            <p:nvPr/>
          </p:nvSpPr>
          <p:spPr bwMode="auto">
            <a:xfrm>
              <a:off x="2934" y="2532"/>
              <a:ext cx="5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oc</a:t>
              </a:r>
              <a:r>
                <a:rPr lang="en-US" altLang="zh-CN" b="1" i="1">
                  <a:solidFill>
                    <a:srgbClr val="FF3300"/>
                  </a:solidFill>
                </a:rPr>
                <a:t>''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grpSp>
          <p:nvGrpSpPr>
            <p:cNvPr id="37907" name="Group 368"/>
            <p:cNvGrpSpPr>
              <a:grpSpLocks/>
            </p:cNvGrpSpPr>
            <p:nvPr/>
          </p:nvGrpSpPr>
          <p:grpSpPr bwMode="auto">
            <a:xfrm>
              <a:off x="2974" y="1782"/>
              <a:ext cx="2454" cy="1893"/>
              <a:chOff x="2974" y="1782"/>
              <a:chExt cx="2454" cy="1893"/>
            </a:xfrm>
          </p:grpSpPr>
          <p:sp>
            <p:nvSpPr>
              <p:cNvPr id="37908" name="Text Box 201"/>
              <p:cNvSpPr txBox="1">
                <a:spLocks noChangeArrowheads="1"/>
              </p:cNvSpPr>
              <p:nvPr/>
            </p:nvSpPr>
            <p:spPr bwMode="auto">
              <a:xfrm>
                <a:off x="3392" y="2538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1A</a:t>
                </a:r>
              </a:p>
            </p:txBody>
          </p:sp>
          <p:sp>
            <p:nvSpPr>
              <p:cNvPr id="37909" name="Line 304"/>
              <p:cNvSpPr>
                <a:spLocks noChangeShapeType="1"/>
              </p:cNvSpPr>
              <p:nvPr/>
            </p:nvSpPr>
            <p:spPr bwMode="auto">
              <a:xfrm>
                <a:off x="3240" y="1953"/>
                <a:ext cx="168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0" name="Line 305"/>
              <p:cNvSpPr>
                <a:spLocks noChangeShapeType="1"/>
              </p:cNvSpPr>
              <p:nvPr/>
            </p:nvSpPr>
            <p:spPr bwMode="auto">
              <a:xfrm>
                <a:off x="3264" y="3364"/>
                <a:ext cx="166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1" name="Rectangle 306"/>
              <p:cNvSpPr>
                <a:spLocks noChangeArrowheads="1"/>
              </p:cNvSpPr>
              <p:nvPr/>
            </p:nvSpPr>
            <p:spPr bwMode="auto">
              <a:xfrm>
                <a:off x="3454" y="3303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2" name="Text Box 307"/>
              <p:cNvSpPr txBox="1">
                <a:spLocks noChangeArrowheads="1"/>
              </p:cNvSpPr>
              <p:nvPr/>
            </p:nvSpPr>
            <p:spPr bwMode="auto">
              <a:xfrm>
                <a:off x="3404" y="3387"/>
                <a:ext cx="5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3" name="Text Box 308"/>
              <p:cNvSpPr txBox="1">
                <a:spLocks noChangeArrowheads="1"/>
              </p:cNvSpPr>
              <p:nvPr/>
            </p:nvSpPr>
            <p:spPr bwMode="auto">
              <a:xfrm>
                <a:off x="3645" y="1992"/>
                <a:ext cx="5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4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4" name="Text Box 309"/>
              <p:cNvSpPr txBox="1">
                <a:spLocks noChangeArrowheads="1"/>
              </p:cNvSpPr>
              <p:nvPr/>
            </p:nvSpPr>
            <p:spPr bwMode="auto">
              <a:xfrm>
                <a:off x="4036" y="1948"/>
                <a:ext cx="39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5" name="Text Box 310"/>
              <p:cNvSpPr txBox="1">
                <a:spLocks noChangeArrowheads="1"/>
              </p:cNvSpPr>
              <p:nvPr/>
            </p:nvSpPr>
            <p:spPr bwMode="auto">
              <a:xfrm>
                <a:off x="3492" y="2840"/>
                <a:ext cx="4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6" name="Line 312"/>
              <p:cNvSpPr>
                <a:spLocks noChangeShapeType="1"/>
              </p:cNvSpPr>
              <p:nvPr/>
            </p:nvSpPr>
            <p:spPr bwMode="auto">
              <a:xfrm>
                <a:off x="4926" y="1953"/>
                <a:ext cx="1" cy="2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7" name="Line 313"/>
              <p:cNvSpPr>
                <a:spLocks noChangeShapeType="1"/>
              </p:cNvSpPr>
              <p:nvPr/>
            </p:nvSpPr>
            <p:spPr bwMode="auto">
              <a:xfrm>
                <a:off x="4920" y="2541"/>
                <a:ext cx="1" cy="8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8" name="Text Box 316"/>
              <p:cNvSpPr txBox="1">
                <a:spLocks noChangeArrowheads="1"/>
              </p:cNvSpPr>
              <p:nvPr/>
            </p:nvSpPr>
            <p:spPr bwMode="auto">
              <a:xfrm>
                <a:off x="4959" y="2217"/>
                <a:ext cx="4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919" name="Oval 318"/>
              <p:cNvSpPr>
                <a:spLocks noChangeArrowheads="1"/>
              </p:cNvSpPr>
              <p:nvPr/>
            </p:nvSpPr>
            <p:spPr bwMode="auto">
              <a:xfrm>
                <a:off x="3173" y="1927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20" name="Text Box 319"/>
              <p:cNvSpPr txBox="1">
                <a:spLocks noChangeArrowheads="1"/>
              </p:cNvSpPr>
              <p:nvPr/>
            </p:nvSpPr>
            <p:spPr bwMode="auto">
              <a:xfrm>
                <a:off x="3004" y="319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37921" name="Text Box 320"/>
              <p:cNvSpPr txBox="1">
                <a:spLocks noChangeArrowheads="1"/>
              </p:cNvSpPr>
              <p:nvPr/>
            </p:nvSpPr>
            <p:spPr bwMode="auto">
              <a:xfrm>
                <a:off x="2974" y="17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37922" name="Text Box 321"/>
              <p:cNvSpPr txBox="1">
                <a:spLocks noChangeArrowheads="1"/>
              </p:cNvSpPr>
              <p:nvPr/>
            </p:nvSpPr>
            <p:spPr bwMode="auto">
              <a:xfrm>
                <a:off x="3092" y="205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37923" name="Oval 322"/>
              <p:cNvSpPr>
                <a:spLocks noChangeArrowheads="1"/>
              </p:cNvSpPr>
              <p:nvPr/>
            </p:nvSpPr>
            <p:spPr bwMode="auto">
              <a:xfrm>
                <a:off x="3197" y="3331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24" name="Text Box 324"/>
              <p:cNvSpPr txBox="1">
                <a:spLocks noChangeArrowheads="1"/>
              </p:cNvSpPr>
              <p:nvPr/>
            </p:nvSpPr>
            <p:spPr bwMode="auto">
              <a:xfrm>
                <a:off x="3116" y="30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–</a:t>
                </a:r>
              </a:p>
            </p:txBody>
          </p:sp>
          <p:sp>
            <p:nvSpPr>
              <p:cNvPr id="37925" name="Rectangle 327"/>
              <p:cNvSpPr>
                <a:spLocks noChangeArrowheads="1"/>
              </p:cNvSpPr>
              <p:nvPr/>
            </p:nvSpPr>
            <p:spPr bwMode="auto">
              <a:xfrm rot="5400000">
                <a:off x="4752" y="2325"/>
                <a:ext cx="340" cy="125"/>
              </a:xfrm>
              <a:prstGeom prst="rect">
                <a:avLst/>
              </a:prstGeom>
              <a:solidFill>
                <a:srgbClr val="FF00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26" name="Rectangle 328"/>
              <p:cNvSpPr>
                <a:spLocks noChangeArrowheads="1"/>
              </p:cNvSpPr>
              <p:nvPr/>
            </p:nvSpPr>
            <p:spPr bwMode="auto">
              <a:xfrm>
                <a:off x="3660" y="1899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27" name="Line 353"/>
              <p:cNvSpPr>
                <a:spLocks noChangeShapeType="1"/>
              </p:cNvSpPr>
              <p:nvPr/>
            </p:nvSpPr>
            <p:spPr bwMode="auto">
              <a:xfrm>
                <a:off x="3344" y="1960"/>
                <a:ext cx="776" cy="1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28" name="Line 354"/>
              <p:cNvSpPr>
                <a:spLocks noChangeShapeType="1"/>
              </p:cNvSpPr>
              <p:nvPr/>
            </p:nvSpPr>
            <p:spPr bwMode="auto">
              <a:xfrm>
                <a:off x="3656" y="2544"/>
                <a:ext cx="40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29" name="Group 355"/>
              <p:cNvGrpSpPr>
                <a:grpSpLocks/>
              </p:cNvGrpSpPr>
              <p:nvPr/>
            </p:nvGrpSpPr>
            <p:grpSpPr bwMode="auto">
              <a:xfrm>
                <a:off x="3403" y="2180"/>
                <a:ext cx="330" cy="317"/>
                <a:chOff x="3403" y="2180"/>
                <a:chExt cx="330" cy="317"/>
              </a:xfrm>
            </p:grpSpPr>
            <p:sp>
              <p:nvSpPr>
                <p:cNvPr id="37936" name="Oval 187"/>
                <p:cNvSpPr>
                  <a:spLocks noChangeArrowheads="1"/>
                </p:cNvSpPr>
                <p:nvPr/>
              </p:nvSpPr>
              <p:spPr bwMode="auto">
                <a:xfrm>
                  <a:off x="3410" y="2180"/>
                  <a:ext cx="317" cy="317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937" name="Line 191"/>
                <p:cNvSpPr>
                  <a:spLocks noChangeShapeType="1"/>
                </p:cNvSpPr>
                <p:nvPr/>
              </p:nvSpPr>
              <p:spPr bwMode="auto">
                <a:xfrm rot="19851801" flipV="1">
                  <a:off x="3403" y="2333"/>
                  <a:ext cx="330" cy="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7930" name="Rectangle 325"/>
              <p:cNvSpPr>
                <a:spLocks noChangeArrowheads="1"/>
              </p:cNvSpPr>
              <p:nvPr/>
            </p:nvSpPr>
            <p:spPr bwMode="auto">
              <a:xfrm rot="3732761">
                <a:off x="3718" y="2873"/>
                <a:ext cx="340" cy="125"/>
              </a:xfrm>
              <a:prstGeom prst="rect">
                <a:avLst/>
              </a:prstGeom>
              <a:solidFill>
                <a:srgbClr val="FF00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31" name="Line 356"/>
              <p:cNvSpPr>
                <a:spLocks noChangeShapeType="1"/>
              </p:cNvSpPr>
              <p:nvPr/>
            </p:nvSpPr>
            <p:spPr bwMode="auto">
              <a:xfrm flipV="1">
                <a:off x="3768" y="1952"/>
                <a:ext cx="800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32" name="Rectangle 326"/>
              <p:cNvSpPr>
                <a:spLocks noChangeArrowheads="1"/>
              </p:cNvSpPr>
              <p:nvPr/>
            </p:nvSpPr>
            <p:spPr bwMode="auto">
              <a:xfrm rot="8165446">
                <a:off x="3984" y="2289"/>
                <a:ext cx="340" cy="125"/>
              </a:xfrm>
              <a:prstGeom prst="rect">
                <a:avLst/>
              </a:prstGeom>
              <a:solidFill>
                <a:srgbClr val="FF00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33" name="Oval 357"/>
              <p:cNvSpPr>
                <a:spLocks noChangeArrowheads="1"/>
              </p:cNvSpPr>
              <p:nvPr/>
            </p:nvSpPr>
            <p:spPr bwMode="auto">
              <a:xfrm>
                <a:off x="3736" y="2696"/>
                <a:ext cx="47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34" name="Oval 358"/>
              <p:cNvSpPr>
                <a:spLocks noChangeArrowheads="1"/>
              </p:cNvSpPr>
              <p:nvPr/>
            </p:nvSpPr>
            <p:spPr bwMode="auto">
              <a:xfrm>
                <a:off x="4096" y="3344"/>
                <a:ext cx="47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35" name="Oval 359"/>
              <p:cNvSpPr>
                <a:spLocks noChangeArrowheads="1"/>
              </p:cNvSpPr>
              <p:nvPr/>
            </p:nvSpPr>
            <p:spPr bwMode="auto">
              <a:xfrm>
                <a:off x="4536" y="1936"/>
                <a:ext cx="47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" name="Group 367"/>
          <p:cNvGrpSpPr>
            <a:grpSpLocks/>
          </p:cNvGrpSpPr>
          <p:nvPr/>
        </p:nvGrpSpPr>
        <p:grpSpPr bwMode="auto">
          <a:xfrm>
            <a:off x="6111056" y="3294533"/>
            <a:ext cx="1320800" cy="2235200"/>
            <a:chOff x="3776" y="1952"/>
            <a:chExt cx="832" cy="1408"/>
          </a:xfrm>
        </p:grpSpPr>
        <p:sp>
          <p:nvSpPr>
            <p:cNvPr id="37896" name="Line 364"/>
            <p:cNvSpPr>
              <a:spLocks noChangeShapeType="1"/>
            </p:cNvSpPr>
            <p:nvPr/>
          </p:nvSpPr>
          <p:spPr bwMode="auto">
            <a:xfrm flipV="1">
              <a:off x="4120" y="2712"/>
              <a:ext cx="448" cy="6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7897" name="Group 366"/>
            <p:cNvGrpSpPr>
              <a:grpSpLocks/>
            </p:cNvGrpSpPr>
            <p:nvPr/>
          </p:nvGrpSpPr>
          <p:grpSpPr bwMode="auto">
            <a:xfrm>
              <a:off x="3776" y="1952"/>
              <a:ext cx="832" cy="1184"/>
              <a:chOff x="3784" y="1952"/>
              <a:chExt cx="832" cy="1184"/>
            </a:xfrm>
          </p:grpSpPr>
          <p:sp>
            <p:nvSpPr>
              <p:cNvPr id="37898" name="Rectangle 347"/>
              <p:cNvSpPr>
                <a:spLocks noChangeArrowheads="1"/>
              </p:cNvSpPr>
              <p:nvPr/>
            </p:nvSpPr>
            <p:spPr bwMode="auto">
              <a:xfrm>
                <a:off x="4528" y="2312"/>
                <a:ext cx="88" cy="224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899" name="Rectangle 348"/>
              <p:cNvSpPr>
                <a:spLocks noChangeArrowheads="1"/>
              </p:cNvSpPr>
              <p:nvPr/>
            </p:nvSpPr>
            <p:spPr bwMode="auto">
              <a:xfrm rot="-5400000">
                <a:off x="4184" y="2616"/>
                <a:ext cx="88" cy="224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0" name="Line 360"/>
              <p:cNvSpPr>
                <a:spLocks noChangeShapeType="1"/>
              </p:cNvSpPr>
              <p:nvPr/>
            </p:nvSpPr>
            <p:spPr bwMode="auto">
              <a:xfrm flipH="1">
                <a:off x="4560" y="1952"/>
                <a:ext cx="0" cy="3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1" name="Line 361"/>
              <p:cNvSpPr>
                <a:spLocks noChangeShapeType="1"/>
              </p:cNvSpPr>
              <p:nvPr/>
            </p:nvSpPr>
            <p:spPr bwMode="auto">
              <a:xfrm>
                <a:off x="3784" y="272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2" name="Line 362"/>
              <p:cNvSpPr>
                <a:spLocks noChangeShapeType="1"/>
              </p:cNvSpPr>
              <p:nvPr/>
            </p:nvSpPr>
            <p:spPr bwMode="auto">
              <a:xfrm>
                <a:off x="4328" y="272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3" name="Line 363"/>
              <p:cNvSpPr>
                <a:spLocks noChangeShapeType="1"/>
              </p:cNvSpPr>
              <p:nvPr/>
            </p:nvSpPr>
            <p:spPr bwMode="auto">
              <a:xfrm>
                <a:off x="4560" y="2528"/>
                <a:ext cx="0" cy="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4" name="Rectangle 349"/>
              <p:cNvSpPr>
                <a:spLocks noChangeArrowheads="1"/>
              </p:cNvSpPr>
              <p:nvPr/>
            </p:nvSpPr>
            <p:spPr bwMode="auto">
              <a:xfrm rot="1980875">
                <a:off x="4304" y="2912"/>
                <a:ext cx="88" cy="224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5" name="Oval 365"/>
              <p:cNvSpPr>
                <a:spLocks noChangeArrowheads="1"/>
              </p:cNvSpPr>
              <p:nvPr/>
            </p:nvSpPr>
            <p:spPr bwMode="auto">
              <a:xfrm>
                <a:off x="4536" y="2688"/>
                <a:ext cx="47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4129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5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169988" y="4141788"/>
            <a:ext cx="1303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0000"/>
                </a:solidFill>
              </a:rPr>
              <a:t>U</a:t>
            </a:r>
            <a:r>
              <a:rPr lang="en-US" altLang="zh-CN" b="1" baseline="-25000">
                <a:solidFill>
                  <a:srgbClr val="FF0000"/>
                </a:solidFill>
              </a:rPr>
              <a:t>oc</a:t>
            </a:r>
            <a:r>
              <a:rPr lang="en-US" altLang="zh-CN" b="1" i="1">
                <a:solidFill>
                  <a:srgbClr val="FF0000"/>
                </a:solidFill>
              </a:rPr>
              <a:t>' </a:t>
            </a:r>
            <a:r>
              <a:rPr lang="en-US" altLang="zh-CN" b="1">
                <a:solidFill>
                  <a:srgbClr val="FF0000"/>
                </a:solidFill>
              </a:rPr>
              <a:t>=8V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4616450" y="4119563"/>
            <a:ext cx="177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0000"/>
                </a:solidFill>
              </a:rPr>
              <a:t>U</a:t>
            </a:r>
            <a:r>
              <a:rPr lang="en-US" altLang="zh-CN" b="1" baseline="-25000">
                <a:solidFill>
                  <a:srgbClr val="FF0000"/>
                </a:solidFill>
              </a:rPr>
              <a:t>oc</a:t>
            </a:r>
            <a:r>
              <a:rPr lang="en-US" altLang="zh-CN" b="1" i="1">
                <a:solidFill>
                  <a:srgbClr val="FF0000"/>
                </a:solidFill>
              </a:rPr>
              <a:t>'' </a:t>
            </a:r>
            <a:r>
              <a:rPr lang="en-US" altLang="zh-CN" b="1">
                <a:solidFill>
                  <a:srgbClr val="FF0000"/>
                </a:solidFill>
              </a:rPr>
              <a:t>= 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 </a:t>
            </a:r>
            <a:r>
              <a:rPr lang="en-US" altLang="zh-CN" b="1">
                <a:solidFill>
                  <a:srgbClr val="FF0000"/>
                </a:solidFill>
              </a:rPr>
              <a:t>6V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728913" y="5172075"/>
            <a:ext cx="177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oc</a:t>
            </a:r>
            <a:r>
              <a:rPr lang="en-US" altLang="zh-CN" b="1">
                <a:solidFill>
                  <a:srgbClr val="000000"/>
                </a:solidFill>
              </a:rPr>
              <a:t>=8</a:t>
            </a:r>
            <a:r>
              <a:rPr lang="en-US" altLang="zh-CN" b="1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en-US" altLang="zh-CN" b="1">
                <a:solidFill>
                  <a:srgbClr val="000000"/>
                </a:solidFill>
              </a:rPr>
              <a:t>6=2V</a:t>
            </a:r>
            <a:endParaRPr lang="en-US" altLang="zh-CN" b="1" i="1">
              <a:solidFill>
                <a:srgbClr val="000000"/>
              </a:solidFill>
            </a:endParaRP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670425" y="593725"/>
            <a:ext cx="3540125" cy="3005138"/>
            <a:chOff x="2942" y="374"/>
            <a:chExt cx="2230" cy="1893"/>
          </a:xfrm>
        </p:grpSpPr>
        <p:sp>
          <p:nvSpPr>
            <p:cNvPr id="38947" name="Text Box 42"/>
            <p:cNvSpPr txBox="1">
              <a:spLocks noChangeArrowheads="1"/>
            </p:cNvSpPr>
            <p:nvPr/>
          </p:nvSpPr>
          <p:spPr bwMode="auto">
            <a:xfrm>
              <a:off x="2942" y="1076"/>
              <a:ext cx="5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oc</a:t>
              </a:r>
              <a:r>
                <a:rPr lang="en-US" altLang="zh-CN" b="1" i="1">
                  <a:solidFill>
                    <a:srgbClr val="FF3300"/>
                  </a:solidFill>
                </a:rPr>
                <a:t>''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8948" name="Text Box 78"/>
            <p:cNvSpPr txBox="1">
              <a:spLocks noChangeArrowheads="1"/>
            </p:cNvSpPr>
            <p:nvPr/>
          </p:nvSpPr>
          <p:spPr bwMode="auto">
            <a:xfrm>
              <a:off x="3472" y="1130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1A</a:t>
              </a:r>
            </a:p>
          </p:txBody>
        </p:sp>
        <p:sp>
          <p:nvSpPr>
            <p:cNvPr id="38949" name="Line 79"/>
            <p:cNvSpPr>
              <a:spLocks noChangeShapeType="1"/>
            </p:cNvSpPr>
            <p:nvPr/>
          </p:nvSpPr>
          <p:spPr bwMode="auto">
            <a:xfrm>
              <a:off x="3320" y="545"/>
              <a:ext cx="1348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950" name="Line 80"/>
            <p:cNvSpPr>
              <a:spLocks noChangeShapeType="1"/>
            </p:cNvSpPr>
            <p:nvPr/>
          </p:nvSpPr>
          <p:spPr bwMode="auto">
            <a:xfrm>
              <a:off x="3344" y="1956"/>
              <a:ext cx="86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951" name="Rectangle 81"/>
            <p:cNvSpPr>
              <a:spLocks noChangeArrowheads="1"/>
            </p:cNvSpPr>
            <p:nvPr/>
          </p:nvSpPr>
          <p:spPr bwMode="auto">
            <a:xfrm>
              <a:off x="3534" y="1895"/>
              <a:ext cx="340" cy="1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952" name="Text Box 82"/>
            <p:cNvSpPr txBox="1">
              <a:spLocks noChangeArrowheads="1"/>
            </p:cNvSpPr>
            <p:nvPr/>
          </p:nvSpPr>
          <p:spPr bwMode="auto">
            <a:xfrm>
              <a:off x="3484" y="1979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8953" name="Text Box 83"/>
            <p:cNvSpPr txBox="1">
              <a:spLocks noChangeArrowheads="1"/>
            </p:cNvSpPr>
            <p:nvPr/>
          </p:nvSpPr>
          <p:spPr bwMode="auto">
            <a:xfrm>
              <a:off x="3725" y="584"/>
              <a:ext cx="5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4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8954" name="Text Box 84"/>
            <p:cNvSpPr txBox="1">
              <a:spLocks noChangeArrowheads="1"/>
            </p:cNvSpPr>
            <p:nvPr/>
          </p:nvSpPr>
          <p:spPr bwMode="auto">
            <a:xfrm>
              <a:off x="4092" y="1004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8955" name="Text Box 85"/>
            <p:cNvSpPr txBox="1">
              <a:spLocks noChangeArrowheads="1"/>
            </p:cNvSpPr>
            <p:nvPr/>
          </p:nvSpPr>
          <p:spPr bwMode="auto">
            <a:xfrm>
              <a:off x="4548" y="1512"/>
              <a:ext cx="4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8956" name="Text Box 88"/>
            <p:cNvSpPr txBox="1">
              <a:spLocks noChangeArrowheads="1"/>
            </p:cNvSpPr>
            <p:nvPr/>
          </p:nvSpPr>
          <p:spPr bwMode="auto">
            <a:xfrm>
              <a:off x="4703" y="865"/>
              <a:ext cx="4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8957" name="Oval 89"/>
            <p:cNvSpPr>
              <a:spLocks noChangeArrowheads="1"/>
            </p:cNvSpPr>
            <p:nvPr/>
          </p:nvSpPr>
          <p:spPr bwMode="auto">
            <a:xfrm>
              <a:off x="3253" y="519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958" name="Text Box 90"/>
            <p:cNvSpPr txBox="1">
              <a:spLocks noChangeArrowheads="1"/>
            </p:cNvSpPr>
            <p:nvPr/>
          </p:nvSpPr>
          <p:spPr bwMode="auto">
            <a:xfrm>
              <a:off x="3084" y="17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8959" name="Text Box 91"/>
            <p:cNvSpPr txBox="1">
              <a:spLocks noChangeArrowheads="1"/>
            </p:cNvSpPr>
            <p:nvPr/>
          </p:nvSpPr>
          <p:spPr bwMode="auto">
            <a:xfrm>
              <a:off x="3054" y="3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8960" name="Text Box 92"/>
            <p:cNvSpPr txBox="1">
              <a:spLocks noChangeArrowheads="1"/>
            </p:cNvSpPr>
            <p:nvPr/>
          </p:nvSpPr>
          <p:spPr bwMode="auto">
            <a:xfrm>
              <a:off x="3172" y="64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8961" name="Oval 93"/>
            <p:cNvSpPr>
              <a:spLocks noChangeArrowheads="1"/>
            </p:cNvSpPr>
            <p:nvPr/>
          </p:nvSpPr>
          <p:spPr bwMode="auto">
            <a:xfrm>
              <a:off x="3277" y="1923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962" name="Text Box 94"/>
            <p:cNvSpPr txBox="1">
              <a:spLocks noChangeArrowheads="1"/>
            </p:cNvSpPr>
            <p:nvPr/>
          </p:nvSpPr>
          <p:spPr bwMode="auto">
            <a:xfrm>
              <a:off x="3196" y="15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38963" name="Rectangle 96"/>
            <p:cNvSpPr>
              <a:spLocks noChangeArrowheads="1"/>
            </p:cNvSpPr>
            <p:nvPr/>
          </p:nvSpPr>
          <p:spPr bwMode="auto">
            <a:xfrm>
              <a:off x="3740" y="491"/>
              <a:ext cx="340" cy="1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964" name="Line 97"/>
            <p:cNvSpPr>
              <a:spLocks noChangeShapeType="1"/>
            </p:cNvSpPr>
            <p:nvPr/>
          </p:nvSpPr>
          <p:spPr bwMode="auto">
            <a:xfrm>
              <a:off x="3424" y="552"/>
              <a:ext cx="432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965" name="Line 98"/>
            <p:cNvSpPr>
              <a:spLocks noChangeShapeType="1"/>
            </p:cNvSpPr>
            <p:nvPr/>
          </p:nvSpPr>
          <p:spPr bwMode="auto">
            <a:xfrm>
              <a:off x="3736" y="1136"/>
              <a:ext cx="4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8966" name="Group 99"/>
            <p:cNvGrpSpPr>
              <a:grpSpLocks/>
            </p:cNvGrpSpPr>
            <p:nvPr/>
          </p:nvGrpSpPr>
          <p:grpSpPr bwMode="auto">
            <a:xfrm>
              <a:off x="3483" y="772"/>
              <a:ext cx="330" cy="317"/>
              <a:chOff x="3403" y="2180"/>
              <a:chExt cx="330" cy="317"/>
            </a:xfrm>
          </p:grpSpPr>
          <p:sp>
            <p:nvSpPr>
              <p:cNvPr id="38981" name="Oval 100"/>
              <p:cNvSpPr>
                <a:spLocks noChangeArrowheads="1"/>
              </p:cNvSpPr>
              <p:nvPr/>
            </p:nvSpPr>
            <p:spPr bwMode="auto">
              <a:xfrm>
                <a:off x="3410" y="2180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82" name="Line 101"/>
              <p:cNvSpPr>
                <a:spLocks noChangeShapeType="1"/>
              </p:cNvSpPr>
              <p:nvPr/>
            </p:nvSpPr>
            <p:spPr bwMode="auto">
              <a:xfrm rot="19851801" flipV="1">
                <a:off x="3403" y="2333"/>
                <a:ext cx="330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967" name="Oval 105"/>
            <p:cNvSpPr>
              <a:spLocks noChangeArrowheads="1"/>
            </p:cNvSpPr>
            <p:nvPr/>
          </p:nvSpPr>
          <p:spPr bwMode="auto">
            <a:xfrm>
              <a:off x="3816" y="1288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968" name="Oval 106"/>
            <p:cNvSpPr>
              <a:spLocks noChangeArrowheads="1"/>
            </p:cNvSpPr>
            <p:nvPr/>
          </p:nvSpPr>
          <p:spPr bwMode="auto">
            <a:xfrm>
              <a:off x="4176" y="193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969" name="Oval 107"/>
            <p:cNvSpPr>
              <a:spLocks noChangeArrowheads="1"/>
            </p:cNvSpPr>
            <p:nvPr/>
          </p:nvSpPr>
          <p:spPr bwMode="auto">
            <a:xfrm>
              <a:off x="4616" y="528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8970" name="Group 108"/>
            <p:cNvGrpSpPr>
              <a:grpSpLocks/>
            </p:cNvGrpSpPr>
            <p:nvPr/>
          </p:nvGrpSpPr>
          <p:grpSpPr bwMode="auto">
            <a:xfrm>
              <a:off x="3864" y="552"/>
              <a:ext cx="832" cy="1408"/>
              <a:chOff x="3776" y="1952"/>
              <a:chExt cx="832" cy="1408"/>
            </a:xfrm>
          </p:grpSpPr>
          <p:sp>
            <p:nvSpPr>
              <p:cNvPr id="38971" name="Line 109"/>
              <p:cNvSpPr>
                <a:spLocks noChangeShapeType="1"/>
              </p:cNvSpPr>
              <p:nvPr/>
            </p:nvSpPr>
            <p:spPr bwMode="auto">
              <a:xfrm flipV="1">
                <a:off x="4120" y="2712"/>
                <a:ext cx="448" cy="6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972" name="Group 110"/>
              <p:cNvGrpSpPr>
                <a:grpSpLocks/>
              </p:cNvGrpSpPr>
              <p:nvPr/>
            </p:nvGrpSpPr>
            <p:grpSpPr bwMode="auto">
              <a:xfrm>
                <a:off x="3776" y="1952"/>
                <a:ext cx="832" cy="1184"/>
                <a:chOff x="3784" y="1952"/>
                <a:chExt cx="832" cy="1184"/>
              </a:xfrm>
            </p:grpSpPr>
            <p:sp>
              <p:nvSpPr>
                <p:cNvPr id="38973" name="Rectangle 111"/>
                <p:cNvSpPr>
                  <a:spLocks noChangeArrowheads="1"/>
                </p:cNvSpPr>
                <p:nvPr/>
              </p:nvSpPr>
              <p:spPr bwMode="auto">
                <a:xfrm>
                  <a:off x="4528" y="2312"/>
                  <a:ext cx="88" cy="224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74" name="Rectangle 112"/>
                <p:cNvSpPr>
                  <a:spLocks noChangeArrowheads="1"/>
                </p:cNvSpPr>
                <p:nvPr/>
              </p:nvSpPr>
              <p:spPr bwMode="auto">
                <a:xfrm rot="-5400000">
                  <a:off x="4184" y="2616"/>
                  <a:ext cx="88" cy="224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75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4560" y="1952"/>
                  <a:ext cx="0" cy="3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76" name="Line 114"/>
                <p:cNvSpPr>
                  <a:spLocks noChangeShapeType="1"/>
                </p:cNvSpPr>
                <p:nvPr/>
              </p:nvSpPr>
              <p:spPr bwMode="auto">
                <a:xfrm>
                  <a:off x="3784" y="272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77" name="Line 115"/>
                <p:cNvSpPr>
                  <a:spLocks noChangeShapeType="1"/>
                </p:cNvSpPr>
                <p:nvPr/>
              </p:nvSpPr>
              <p:spPr bwMode="auto">
                <a:xfrm>
                  <a:off x="4328" y="272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78" name="Line 116"/>
                <p:cNvSpPr>
                  <a:spLocks noChangeShapeType="1"/>
                </p:cNvSpPr>
                <p:nvPr/>
              </p:nvSpPr>
              <p:spPr bwMode="auto">
                <a:xfrm>
                  <a:off x="4560" y="2528"/>
                  <a:ext cx="0" cy="2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79" name="Rectangle 117"/>
                <p:cNvSpPr>
                  <a:spLocks noChangeArrowheads="1"/>
                </p:cNvSpPr>
                <p:nvPr/>
              </p:nvSpPr>
              <p:spPr bwMode="auto">
                <a:xfrm rot="1980875">
                  <a:off x="4304" y="2912"/>
                  <a:ext cx="88" cy="224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80" name="Oval 118"/>
                <p:cNvSpPr>
                  <a:spLocks noChangeArrowheads="1"/>
                </p:cNvSpPr>
                <p:nvPr/>
              </p:nvSpPr>
              <p:spPr bwMode="auto">
                <a:xfrm>
                  <a:off x="4536" y="2688"/>
                  <a:ext cx="47" cy="4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38175" y="530225"/>
            <a:ext cx="3895725" cy="3005138"/>
            <a:chOff x="418" y="1806"/>
            <a:chExt cx="2454" cy="1893"/>
          </a:xfrm>
        </p:grpSpPr>
        <p:sp>
          <p:nvSpPr>
            <p:cNvPr id="38919" name="Line 120"/>
            <p:cNvSpPr>
              <a:spLocks noChangeShapeType="1"/>
            </p:cNvSpPr>
            <p:nvPr/>
          </p:nvSpPr>
          <p:spPr bwMode="auto">
            <a:xfrm flipH="1">
              <a:off x="1552" y="1976"/>
              <a:ext cx="480" cy="6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920" name="Line 121"/>
            <p:cNvSpPr>
              <a:spLocks noChangeShapeType="1"/>
            </p:cNvSpPr>
            <p:nvPr/>
          </p:nvSpPr>
          <p:spPr bwMode="auto">
            <a:xfrm>
              <a:off x="1456" y="2560"/>
              <a:ext cx="720" cy="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8921" name="Group 122"/>
            <p:cNvGrpSpPr>
              <a:grpSpLocks/>
            </p:cNvGrpSpPr>
            <p:nvPr/>
          </p:nvGrpSpPr>
          <p:grpSpPr bwMode="auto">
            <a:xfrm>
              <a:off x="418" y="1806"/>
              <a:ext cx="2454" cy="1893"/>
              <a:chOff x="418" y="1806"/>
              <a:chExt cx="2454" cy="1893"/>
            </a:xfrm>
          </p:grpSpPr>
          <p:sp>
            <p:nvSpPr>
              <p:cNvPr id="38922" name="Line 123"/>
              <p:cNvSpPr>
                <a:spLocks noChangeShapeType="1"/>
              </p:cNvSpPr>
              <p:nvPr/>
            </p:nvSpPr>
            <p:spPr bwMode="auto">
              <a:xfrm>
                <a:off x="684" y="1977"/>
                <a:ext cx="168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3" name="Line 124"/>
              <p:cNvSpPr>
                <a:spLocks noChangeShapeType="1"/>
              </p:cNvSpPr>
              <p:nvPr/>
            </p:nvSpPr>
            <p:spPr bwMode="auto">
              <a:xfrm>
                <a:off x="714" y="3388"/>
                <a:ext cx="166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4" name="Rectangle 125"/>
              <p:cNvSpPr>
                <a:spLocks noChangeArrowheads="1"/>
              </p:cNvSpPr>
              <p:nvPr/>
            </p:nvSpPr>
            <p:spPr bwMode="auto">
              <a:xfrm>
                <a:off x="1074" y="3327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5" name="Text Box 126"/>
              <p:cNvSpPr txBox="1">
                <a:spLocks noChangeArrowheads="1"/>
              </p:cNvSpPr>
              <p:nvPr/>
            </p:nvSpPr>
            <p:spPr bwMode="auto">
              <a:xfrm>
                <a:off x="1056" y="3411"/>
                <a:ext cx="5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6" name="Text Box 127"/>
              <p:cNvSpPr txBox="1">
                <a:spLocks noChangeArrowheads="1"/>
              </p:cNvSpPr>
              <p:nvPr/>
            </p:nvSpPr>
            <p:spPr bwMode="auto">
              <a:xfrm>
                <a:off x="1089" y="2016"/>
                <a:ext cx="5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4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7" name="Text Box 128"/>
              <p:cNvSpPr txBox="1">
                <a:spLocks noChangeArrowheads="1"/>
              </p:cNvSpPr>
              <p:nvPr/>
            </p:nvSpPr>
            <p:spPr bwMode="auto">
              <a:xfrm>
                <a:off x="1432" y="2148"/>
                <a:ext cx="6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8" name="Text Box 129"/>
              <p:cNvSpPr txBox="1">
                <a:spLocks noChangeArrowheads="1"/>
              </p:cNvSpPr>
              <p:nvPr/>
            </p:nvSpPr>
            <p:spPr bwMode="auto">
              <a:xfrm>
                <a:off x="1352" y="2904"/>
                <a:ext cx="4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9" name="Line 130"/>
              <p:cNvSpPr>
                <a:spLocks noChangeShapeType="1"/>
              </p:cNvSpPr>
              <p:nvPr/>
            </p:nvSpPr>
            <p:spPr bwMode="auto">
              <a:xfrm>
                <a:off x="2274" y="2997"/>
                <a:ext cx="18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0" name="Line 131"/>
              <p:cNvSpPr>
                <a:spLocks noChangeShapeType="1"/>
              </p:cNvSpPr>
              <p:nvPr/>
            </p:nvSpPr>
            <p:spPr bwMode="auto">
              <a:xfrm>
                <a:off x="2370" y="1977"/>
                <a:ext cx="1" cy="2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1" name="Line 132"/>
              <p:cNvSpPr>
                <a:spLocks noChangeShapeType="1"/>
              </p:cNvSpPr>
              <p:nvPr/>
            </p:nvSpPr>
            <p:spPr bwMode="auto">
              <a:xfrm>
                <a:off x="2364" y="2565"/>
                <a:ext cx="1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2" name="Line 133"/>
              <p:cNvSpPr>
                <a:spLocks noChangeShapeType="1"/>
              </p:cNvSpPr>
              <p:nvPr/>
            </p:nvSpPr>
            <p:spPr bwMode="auto">
              <a:xfrm>
                <a:off x="2370" y="2997"/>
                <a:ext cx="1" cy="4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3" name="Line 134"/>
              <p:cNvSpPr>
                <a:spLocks noChangeShapeType="1"/>
              </p:cNvSpPr>
              <p:nvPr/>
            </p:nvSpPr>
            <p:spPr bwMode="auto">
              <a:xfrm>
                <a:off x="2178" y="2901"/>
                <a:ext cx="37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4" name="Text Box 135"/>
              <p:cNvSpPr txBox="1">
                <a:spLocks noChangeArrowheads="1"/>
              </p:cNvSpPr>
              <p:nvPr/>
            </p:nvSpPr>
            <p:spPr bwMode="auto">
              <a:xfrm>
                <a:off x="2403" y="2241"/>
                <a:ext cx="4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5" name="Text Box 136"/>
              <p:cNvSpPr txBox="1">
                <a:spLocks noChangeArrowheads="1"/>
              </p:cNvSpPr>
              <p:nvPr/>
            </p:nvSpPr>
            <p:spPr bwMode="auto">
              <a:xfrm>
                <a:off x="2349" y="2971"/>
                <a:ext cx="5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12V</a:t>
                </a:r>
              </a:p>
            </p:txBody>
          </p:sp>
          <p:sp>
            <p:nvSpPr>
              <p:cNvPr id="38936" name="Oval 137"/>
              <p:cNvSpPr>
                <a:spLocks noChangeArrowheads="1"/>
              </p:cNvSpPr>
              <p:nvPr/>
            </p:nvSpPr>
            <p:spPr bwMode="auto">
              <a:xfrm>
                <a:off x="617" y="1951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7" name="Text Box 138"/>
              <p:cNvSpPr txBox="1">
                <a:spLocks noChangeArrowheads="1"/>
              </p:cNvSpPr>
              <p:nvPr/>
            </p:nvSpPr>
            <p:spPr bwMode="auto">
              <a:xfrm>
                <a:off x="448" y="322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38938" name="Text Box 139"/>
              <p:cNvSpPr txBox="1">
                <a:spLocks noChangeArrowheads="1"/>
              </p:cNvSpPr>
              <p:nvPr/>
            </p:nvSpPr>
            <p:spPr bwMode="auto">
              <a:xfrm>
                <a:off x="418" y="18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38939" name="Text Box 140"/>
              <p:cNvSpPr txBox="1">
                <a:spLocks noChangeArrowheads="1"/>
              </p:cNvSpPr>
              <p:nvPr/>
            </p:nvSpPr>
            <p:spPr bwMode="auto">
              <a:xfrm>
                <a:off x="560" y="2076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38940" name="Oval 141"/>
              <p:cNvSpPr>
                <a:spLocks noChangeArrowheads="1"/>
              </p:cNvSpPr>
              <p:nvPr/>
            </p:nvSpPr>
            <p:spPr bwMode="auto">
              <a:xfrm>
                <a:off x="641" y="3355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1" name="Text Box 142"/>
              <p:cNvSpPr txBox="1">
                <a:spLocks noChangeArrowheads="1"/>
              </p:cNvSpPr>
              <p:nvPr/>
            </p:nvSpPr>
            <p:spPr bwMode="auto">
              <a:xfrm>
                <a:off x="440" y="2556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oc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'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2" name="Text Box 143"/>
              <p:cNvSpPr txBox="1">
                <a:spLocks noChangeArrowheads="1"/>
              </p:cNvSpPr>
              <p:nvPr/>
            </p:nvSpPr>
            <p:spPr bwMode="auto">
              <a:xfrm>
                <a:off x="572" y="30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–</a:t>
                </a:r>
              </a:p>
            </p:txBody>
          </p:sp>
          <p:sp>
            <p:nvSpPr>
              <p:cNvPr id="38943" name="Rectangle 144"/>
              <p:cNvSpPr>
                <a:spLocks noChangeArrowheads="1"/>
              </p:cNvSpPr>
              <p:nvPr/>
            </p:nvSpPr>
            <p:spPr bwMode="auto">
              <a:xfrm rot="5400000">
                <a:off x="2196" y="2349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4" name="Rectangle 145"/>
              <p:cNvSpPr>
                <a:spLocks noChangeArrowheads="1"/>
              </p:cNvSpPr>
              <p:nvPr/>
            </p:nvSpPr>
            <p:spPr bwMode="auto">
              <a:xfrm>
                <a:off x="1104" y="1923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5" name="Rectangle 146"/>
              <p:cNvSpPr>
                <a:spLocks noChangeArrowheads="1"/>
              </p:cNvSpPr>
              <p:nvPr/>
            </p:nvSpPr>
            <p:spPr bwMode="auto">
              <a:xfrm rot="2873215">
                <a:off x="1618" y="2881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6" name="Rectangle 147"/>
              <p:cNvSpPr>
                <a:spLocks noChangeArrowheads="1"/>
              </p:cNvSpPr>
              <p:nvPr/>
            </p:nvSpPr>
            <p:spPr bwMode="auto">
              <a:xfrm rot="7485082">
                <a:off x="1596" y="2337"/>
                <a:ext cx="340" cy="12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795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utoUpdateAnimBg="0"/>
      <p:bldP spid="1044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3" name="Text Box 123"/>
          <p:cNvSpPr txBox="1">
            <a:spLocks noChangeArrowheads="1"/>
          </p:cNvSpPr>
          <p:nvPr/>
        </p:nvSpPr>
        <p:spPr bwMode="auto">
          <a:xfrm>
            <a:off x="333375" y="413915"/>
            <a:ext cx="18669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(b) </a:t>
            </a:r>
            <a:r>
              <a:rPr lang="zh-CN" altLang="en-US" b="1">
                <a:solidFill>
                  <a:srgbClr val="000000"/>
                </a:solidFill>
              </a:rPr>
              <a:t>求内阻</a:t>
            </a:r>
            <a:r>
              <a:rPr lang="en-US" altLang="zh-CN" b="1" i="1">
                <a:solidFill>
                  <a:srgbClr val="000000"/>
                </a:solidFill>
              </a:rPr>
              <a:t>R</a:t>
            </a:r>
            <a:r>
              <a:rPr lang="en-US" altLang="zh-CN" b="1" baseline="-25000">
                <a:solidFill>
                  <a:srgbClr val="000000"/>
                </a:solidFill>
              </a:rPr>
              <a:t>i</a:t>
            </a:r>
            <a:endParaRPr lang="en-US" altLang="zh-CN" b="1" i="1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     </a:t>
            </a:r>
            <a:r>
              <a:rPr lang="zh-CN" altLang="en-US" b="1">
                <a:solidFill>
                  <a:srgbClr val="FF0000"/>
                </a:solidFill>
              </a:rPr>
              <a:t>加压求流</a:t>
            </a:r>
          </a:p>
        </p:txBody>
      </p:sp>
      <p:sp>
        <p:nvSpPr>
          <p:cNvPr id="92285" name="Text Box 125"/>
          <p:cNvSpPr txBox="1">
            <a:spLocks noChangeArrowheads="1"/>
          </p:cNvSpPr>
          <p:nvPr/>
        </p:nvSpPr>
        <p:spPr bwMode="auto">
          <a:xfrm>
            <a:off x="5946775" y="3987378"/>
            <a:ext cx="219551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5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 i="1">
                <a:solidFill>
                  <a:srgbClr val="000000"/>
                </a:solidFill>
              </a:rPr>
              <a:t>+</a:t>
            </a:r>
            <a:r>
              <a:rPr lang="en-US" altLang="zh-CN" b="1">
                <a:solidFill>
                  <a:srgbClr val="000000"/>
                </a:solidFill>
              </a:rPr>
              <a:t>8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</a:rPr>
              <a:t>+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=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endParaRPr lang="en-US" altLang="zh-CN" b="1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=2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286" name="Text Box 126"/>
          <p:cNvSpPr txBox="1">
            <a:spLocks noChangeArrowheads="1"/>
          </p:cNvSpPr>
          <p:nvPr/>
        </p:nvSpPr>
        <p:spPr bwMode="auto">
          <a:xfrm>
            <a:off x="5976938" y="5198640"/>
            <a:ext cx="195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</a:rPr>
              <a:t>R</a:t>
            </a:r>
            <a:r>
              <a:rPr lang="en-US" altLang="zh-CN" b="1" baseline="-25000">
                <a:solidFill>
                  <a:srgbClr val="000000"/>
                </a:solidFill>
              </a:rPr>
              <a:t>i</a:t>
            </a:r>
            <a:r>
              <a:rPr lang="en-US" altLang="zh-CN" b="1">
                <a:solidFill>
                  <a:srgbClr val="000000"/>
                </a:solidFill>
              </a:rPr>
              <a:t>=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</a:rPr>
              <a:t>/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</a:rPr>
              <a:t>=20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</a:t>
            </a:r>
            <a:endParaRPr lang="en-US" altLang="zh-CN" b="1" i="1">
              <a:solidFill>
                <a:srgbClr val="000000"/>
              </a:solidFill>
            </a:endParaRPr>
          </a:p>
        </p:txBody>
      </p:sp>
      <p:grpSp>
        <p:nvGrpSpPr>
          <p:cNvPr id="2" name="Group 188"/>
          <p:cNvGrpSpPr>
            <a:grpSpLocks/>
          </p:cNvGrpSpPr>
          <p:nvPr/>
        </p:nvGrpSpPr>
        <p:grpSpPr bwMode="auto">
          <a:xfrm>
            <a:off x="2254250" y="293265"/>
            <a:ext cx="6470650" cy="2957513"/>
            <a:chOff x="1420" y="68"/>
            <a:chExt cx="4076" cy="1863"/>
          </a:xfrm>
        </p:grpSpPr>
        <p:sp>
          <p:nvSpPr>
            <p:cNvPr id="39975" name="Text Box 68"/>
            <p:cNvSpPr txBox="1">
              <a:spLocks noChangeArrowheads="1"/>
            </p:cNvSpPr>
            <p:nvPr/>
          </p:nvSpPr>
          <p:spPr bwMode="auto">
            <a:xfrm>
              <a:off x="1420" y="749"/>
              <a:ext cx="4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i</a:t>
              </a:r>
              <a:endParaRPr lang="en-US" altLang="zh-CN" sz="2800" i="1">
                <a:solidFill>
                  <a:srgbClr val="000000"/>
                </a:solidFill>
              </a:endParaRPr>
            </a:p>
          </p:txBody>
        </p:sp>
        <p:sp>
          <p:nvSpPr>
            <p:cNvPr id="39976" name="AutoShape 121"/>
            <p:cNvSpPr>
              <a:spLocks noChangeArrowheads="1"/>
            </p:cNvSpPr>
            <p:nvPr/>
          </p:nvSpPr>
          <p:spPr bwMode="auto">
            <a:xfrm>
              <a:off x="1739" y="881"/>
              <a:ext cx="278" cy="161"/>
            </a:xfrm>
            <a:prstGeom prst="rightArrow">
              <a:avLst>
                <a:gd name="adj1" fmla="val 50000"/>
                <a:gd name="adj2" fmla="val 43168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39977" name="Group 173"/>
            <p:cNvGrpSpPr>
              <a:grpSpLocks/>
            </p:cNvGrpSpPr>
            <p:nvPr/>
          </p:nvGrpSpPr>
          <p:grpSpPr bwMode="auto">
            <a:xfrm>
              <a:off x="1647" y="68"/>
              <a:ext cx="3849" cy="1863"/>
              <a:chOff x="1911" y="176"/>
              <a:chExt cx="3849" cy="1863"/>
            </a:xfrm>
          </p:grpSpPr>
          <p:sp>
            <p:nvSpPr>
              <p:cNvPr id="39978" name="Text Box 131"/>
              <p:cNvSpPr txBox="1">
                <a:spLocks noChangeArrowheads="1"/>
              </p:cNvSpPr>
              <p:nvPr/>
            </p:nvSpPr>
            <p:spPr bwMode="auto">
              <a:xfrm>
                <a:off x="1911" y="1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979" name="Text Box 132"/>
              <p:cNvSpPr txBox="1">
                <a:spLocks noChangeArrowheads="1"/>
              </p:cNvSpPr>
              <p:nvPr/>
            </p:nvSpPr>
            <p:spPr bwMode="auto">
              <a:xfrm>
                <a:off x="1922" y="155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39980" name="Line 133"/>
              <p:cNvSpPr>
                <a:spLocks noChangeShapeType="1"/>
              </p:cNvSpPr>
              <p:nvPr/>
            </p:nvSpPr>
            <p:spPr bwMode="auto">
              <a:xfrm>
                <a:off x="3621" y="1151"/>
                <a:ext cx="1003" cy="5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1" name="Line 134"/>
              <p:cNvSpPr>
                <a:spLocks noChangeShapeType="1"/>
              </p:cNvSpPr>
              <p:nvPr/>
            </p:nvSpPr>
            <p:spPr bwMode="auto">
              <a:xfrm flipV="1">
                <a:off x="2203" y="347"/>
                <a:ext cx="85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2" name="Line 135"/>
              <p:cNvSpPr>
                <a:spLocks noChangeShapeType="1"/>
              </p:cNvSpPr>
              <p:nvPr/>
            </p:nvSpPr>
            <p:spPr bwMode="auto">
              <a:xfrm>
                <a:off x="4225" y="347"/>
                <a:ext cx="9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3" name="Line 136"/>
              <p:cNvSpPr>
                <a:spLocks noChangeShapeType="1"/>
              </p:cNvSpPr>
              <p:nvPr/>
            </p:nvSpPr>
            <p:spPr bwMode="auto">
              <a:xfrm flipV="1">
                <a:off x="2199" y="1731"/>
                <a:ext cx="60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4" name="Line 137"/>
              <p:cNvSpPr>
                <a:spLocks noChangeShapeType="1"/>
              </p:cNvSpPr>
              <p:nvPr/>
            </p:nvSpPr>
            <p:spPr bwMode="auto">
              <a:xfrm>
                <a:off x="3141" y="1733"/>
                <a:ext cx="19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5" name="Line 139"/>
              <p:cNvSpPr>
                <a:spLocks noChangeShapeType="1"/>
              </p:cNvSpPr>
              <p:nvPr/>
            </p:nvSpPr>
            <p:spPr bwMode="auto">
              <a:xfrm>
                <a:off x="5140" y="341"/>
                <a:ext cx="0" cy="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6" name="Line 140"/>
              <p:cNvSpPr>
                <a:spLocks noChangeShapeType="1"/>
              </p:cNvSpPr>
              <p:nvPr/>
            </p:nvSpPr>
            <p:spPr bwMode="auto">
              <a:xfrm>
                <a:off x="5140" y="977"/>
                <a:ext cx="0" cy="7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7" name="AutoShape 143"/>
              <p:cNvSpPr>
                <a:spLocks noChangeArrowheads="1"/>
              </p:cNvSpPr>
              <p:nvPr/>
            </p:nvSpPr>
            <p:spPr bwMode="auto">
              <a:xfrm>
                <a:off x="3051" y="203"/>
                <a:ext cx="489" cy="282"/>
              </a:xfrm>
              <a:prstGeom prst="diamond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8" name="Line 144"/>
              <p:cNvSpPr>
                <a:spLocks noChangeShapeType="1"/>
              </p:cNvSpPr>
              <p:nvPr/>
            </p:nvSpPr>
            <p:spPr bwMode="auto">
              <a:xfrm flipH="1">
                <a:off x="3624" y="341"/>
                <a:ext cx="1097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89" name="Text Box 147"/>
              <p:cNvSpPr txBox="1">
                <a:spLocks noChangeArrowheads="1"/>
              </p:cNvSpPr>
              <p:nvPr/>
            </p:nvSpPr>
            <p:spPr bwMode="auto">
              <a:xfrm>
                <a:off x="2780" y="1751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0" name="Text Box 148"/>
              <p:cNvSpPr txBox="1">
                <a:spLocks noChangeArrowheads="1"/>
              </p:cNvSpPr>
              <p:nvPr/>
            </p:nvSpPr>
            <p:spPr bwMode="auto">
              <a:xfrm>
                <a:off x="3882" y="362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4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1" name="Text Box 149"/>
              <p:cNvSpPr txBox="1">
                <a:spLocks noChangeArrowheads="1"/>
              </p:cNvSpPr>
              <p:nvPr/>
            </p:nvSpPr>
            <p:spPr bwMode="auto">
              <a:xfrm>
                <a:off x="4175" y="743"/>
                <a:ext cx="4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2" name="Text Box 150"/>
              <p:cNvSpPr txBox="1">
                <a:spLocks noChangeArrowheads="1"/>
              </p:cNvSpPr>
              <p:nvPr/>
            </p:nvSpPr>
            <p:spPr bwMode="auto">
              <a:xfrm>
                <a:off x="4148" y="1139"/>
                <a:ext cx="4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3" name="Text Box 151"/>
              <p:cNvSpPr txBox="1">
                <a:spLocks noChangeArrowheads="1"/>
              </p:cNvSpPr>
              <p:nvPr/>
            </p:nvSpPr>
            <p:spPr bwMode="auto">
              <a:xfrm>
                <a:off x="5228" y="629"/>
                <a:ext cx="4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4" name="Text Box 152"/>
              <p:cNvSpPr txBox="1">
                <a:spLocks noChangeArrowheads="1"/>
              </p:cNvSpPr>
              <p:nvPr/>
            </p:nvSpPr>
            <p:spPr bwMode="auto">
              <a:xfrm>
                <a:off x="3130" y="437"/>
                <a:ext cx="4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5</a:t>
                </a:r>
                <a:r>
                  <a:rPr lang="en-US" altLang="zh-CN" b="1" i="1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000000"/>
                    </a:solidFill>
                    <a:latin typeface="宋体" pitchFamily="2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5" name="Text Box 154"/>
              <p:cNvSpPr txBox="1">
                <a:spLocks noChangeArrowheads="1"/>
              </p:cNvSpPr>
              <p:nvPr/>
            </p:nvSpPr>
            <p:spPr bwMode="auto">
              <a:xfrm>
                <a:off x="5237" y="1146"/>
                <a:ext cx="5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6" name="Oval 155"/>
              <p:cNvSpPr>
                <a:spLocks noChangeArrowheads="1"/>
              </p:cNvSpPr>
              <p:nvPr/>
            </p:nvSpPr>
            <p:spPr bwMode="auto">
              <a:xfrm>
                <a:off x="4605" y="1707"/>
                <a:ext cx="48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7" name="Oval 156"/>
              <p:cNvSpPr>
                <a:spLocks noChangeArrowheads="1"/>
              </p:cNvSpPr>
              <p:nvPr/>
            </p:nvSpPr>
            <p:spPr bwMode="auto">
              <a:xfrm>
                <a:off x="4691" y="324"/>
                <a:ext cx="48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8" name="Oval 157"/>
              <p:cNvSpPr>
                <a:spLocks noChangeArrowheads="1"/>
              </p:cNvSpPr>
              <p:nvPr/>
            </p:nvSpPr>
            <p:spPr bwMode="auto">
              <a:xfrm>
                <a:off x="3608" y="1137"/>
                <a:ext cx="48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99" name="Line 158"/>
              <p:cNvSpPr>
                <a:spLocks noChangeShapeType="1"/>
              </p:cNvSpPr>
              <p:nvPr/>
            </p:nvSpPr>
            <p:spPr bwMode="auto">
              <a:xfrm>
                <a:off x="3063" y="349"/>
                <a:ext cx="4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0" name="Rectangle 160"/>
              <p:cNvSpPr>
                <a:spLocks noChangeArrowheads="1"/>
              </p:cNvSpPr>
              <p:nvPr/>
            </p:nvSpPr>
            <p:spPr bwMode="auto">
              <a:xfrm rot="5400000">
                <a:off x="2909" y="1559"/>
                <a:ext cx="125" cy="35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1" name="Rectangle 161"/>
              <p:cNvSpPr>
                <a:spLocks noChangeArrowheads="1"/>
              </p:cNvSpPr>
              <p:nvPr/>
            </p:nvSpPr>
            <p:spPr bwMode="auto">
              <a:xfrm rot="5400000">
                <a:off x="4001" y="167"/>
                <a:ext cx="125" cy="35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2" name="Line 162"/>
              <p:cNvSpPr>
                <a:spLocks noChangeShapeType="1"/>
              </p:cNvSpPr>
              <p:nvPr/>
            </p:nvSpPr>
            <p:spPr bwMode="auto">
              <a:xfrm>
                <a:off x="3532" y="342"/>
                <a:ext cx="348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3" name="Rectangle 163"/>
              <p:cNvSpPr>
                <a:spLocks noChangeArrowheads="1"/>
              </p:cNvSpPr>
              <p:nvPr/>
            </p:nvSpPr>
            <p:spPr bwMode="auto">
              <a:xfrm>
                <a:off x="5075" y="629"/>
                <a:ext cx="125" cy="35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4" name="Rectangle 164"/>
              <p:cNvSpPr>
                <a:spLocks noChangeArrowheads="1"/>
              </p:cNvSpPr>
              <p:nvPr/>
            </p:nvSpPr>
            <p:spPr bwMode="auto">
              <a:xfrm rot="-3558161">
                <a:off x="3997" y="1229"/>
                <a:ext cx="125" cy="35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5" name="Rectangle 165"/>
              <p:cNvSpPr>
                <a:spLocks noChangeArrowheads="1"/>
              </p:cNvSpPr>
              <p:nvPr/>
            </p:nvSpPr>
            <p:spPr bwMode="auto">
              <a:xfrm rot="3147054">
                <a:off x="4075" y="605"/>
                <a:ext cx="125" cy="35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6" name="Text Box 166"/>
              <p:cNvSpPr txBox="1">
                <a:spLocks noChangeArrowheads="1"/>
              </p:cNvSpPr>
              <p:nvPr/>
            </p:nvSpPr>
            <p:spPr bwMode="auto">
              <a:xfrm>
                <a:off x="2841" y="28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40007" name="Text Box 167"/>
              <p:cNvSpPr txBox="1">
                <a:spLocks noChangeArrowheads="1"/>
              </p:cNvSpPr>
              <p:nvPr/>
            </p:nvSpPr>
            <p:spPr bwMode="auto">
              <a:xfrm>
                <a:off x="3534" y="25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40008" name="Text Box 168"/>
              <p:cNvSpPr txBox="1">
                <a:spLocks noChangeArrowheads="1"/>
              </p:cNvSpPr>
              <p:nvPr/>
            </p:nvSpPr>
            <p:spPr bwMode="auto">
              <a:xfrm>
                <a:off x="2836" y="1367"/>
                <a:ext cx="3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000000"/>
                    </a:solidFill>
                    <a:latin typeface="宋体" pitchFamily="2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0009" name="Text Box 169"/>
              <p:cNvSpPr txBox="1">
                <a:spLocks noChangeArrowheads="1"/>
              </p:cNvSpPr>
              <p:nvPr/>
            </p:nvSpPr>
            <p:spPr bwMode="auto">
              <a:xfrm>
                <a:off x="3225" y="142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40010" name="Text Box 170"/>
              <p:cNvSpPr txBox="1">
                <a:spLocks noChangeArrowheads="1"/>
              </p:cNvSpPr>
              <p:nvPr/>
            </p:nvSpPr>
            <p:spPr bwMode="auto">
              <a:xfrm>
                <a:off x="2550" y="14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40011" name="Oval 171"/>
              <p:cNvSpPr>
                <a:spLocks noChangeArrowheads="1"/>
              </p:cNvSpPr>
              <p:nvPr/>
            </p:nvSpPr>
            <p:spPr bwMode="auto">
              <a:xfrm>
                <a:off x="2128" y="1698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12" name="Oval 172"/>
              <p:cNvSpPr>
                <a:spLocks noChangeArrowheads="1"/>
              </p:cNvSpPr>
              <p:nvPr/>
            </p:nvSpPr>
            <p:spPr bwMode="auto">
              <a:xfrm>
                <a:off x="2128" y="312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" name="Group 187"/>
          <p:cNvGrpSpPr>
            <a:grpSpLocks/>
          </p:cNvGrpSpPr>
          <p:nvPr/>
        </p:nvGrpSpPr>
        <p:grpSpPr bwMode="auto">
          <a:xfrm>
            <a:off x="855663" y="3336503"/>
            <a:ext cx="4475162" cy="3044825"/>
            <a:chOff x="539" y="1985"/>
            <a:chExt cx="2819" cy="1918"/>
          </a:xfrm>
        </p:grpSpPr>
        <p:sp>
          <p:nvSpPr>
            <p:cNvPr id="39943" name="Text Box 20"/>
            <p:cNvSpPr txBox="1">
              <a:spLocks noChangeArrowheads="1"/>
            </p:cNvSpPr>
            <p:nvPr/>
          </p:nvSpPr>
          <p:spPr bwMode="auto">
            <a:xfrm>
              <a:off x="1782" y="3615"/>
              <a:ext cx="4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9944" name="Line 101"/>
            <p:cNvSpPr>
              <a:spLocks noChangeShapeType="1"/>
            </p:cNvSpPr>
            <p:nvPr/>
          </p:nvSpPr>
          <p:spPr bwMode="auto">
            <a:xfrm flipV="1">
              <a:off x="3295" y="2400"/>
              <a:ext cx="0" cy="1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45" name="Line 4"/>
            <p:cNvSpPr>
              <a:spLocks noChangeShapeType="1"/>
            </p:cNvSpPr>
            <p:nvPr/>
          </p:nvSpPr>
          <p:spPr bwMode="auto">
            <a:xfrm flipV="1">
              <a:off x="1188" y="2401"/>
              <a:ext cx="1368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46" name="Line 7"/>
            <p:cNvSpPr>
              <a:spLocks noChangeShapeType="1"/>
            </p:cNvSpPr>
            <p:nvPr/>
          </p:nvSpPr>
          <p:spPr bwMode="auto">
            <a:xfrm>
              <a:off x="1188" y="3573"/>
              <a:ext cx="61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47" name="AutoShape 14"/>
            <p:cNvSpPr>
              <a:spLocks noChangeArrowheads="1"/>
            </p:cNvSpPr>
            <p:nvPr/>
          </p:nvSpPr>
          <p:spPr bwMode="auto">
            <a:xfrm>
              <a:off x="1596" y="2244"/>
              <a:ext cx="515" cy="318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48" name="Text Box 21"/>
            <p:cNvSpPr txBox="1">
              <a:spLocks noChangeArrowheads="1"/>
            </p:cNvSpPr>
            <p:nvPr/>
          </p:nvSpPr>
          <p:spPr bwMode="auto">
            <a:xfrm>
              <a:off x="2568" y="2439"/>
              <a:ext cx="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4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9949" name="Text Box 24"/>
            <p:cNvSpPr txBox="1">
              <a:spLocks noChangeArrowheads="1"/>
            </p:cNvSpPr>
            <p:nvPr/>
          </p:nvSpPr>
          <p:spPr bwMode="auto">
            <a:xfrm>
              <a:off x="2862" y="2849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9950" name="Oval 28"/>
            <p:cNvSpPr>
              <a:spLocks noChangeArrowheads="1"/>
            </p:cNvSpPr>
            <p:nvPr/>
          </p:nvSpPr>
          <p:spPr bwMode="auto">
            <a:xfrm>
              <a:off x="1184" y="2374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51" name="Text Box 25"/>
            <p:cNvSpPr txBox="1">
              <a:spLocks noChangeArrowheads="1"/>
            </p:cNvSpPr>
            <p:nvPr/>
          </p:nvSpPr>
          <p:spPr bwMode="auto">
            <a:xfrm>
              <a:off x="1647" y="2508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9952" name="Line 44"/>
            <p:cNvSpPr>
              <a:spLocks noChangeShapeType="1"/>
            </p:cNvSpPr>
            <p:nvPr/>
          </p:nvSpPr>
          <p:spPr bwMode="auto">
            <a:xfrm>
              <a:off x="2915" y="2402"/>
              <a:ext cx="3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53" name="Rectangle 45"/>
            <p:cNvSpPr>
              <a:spLocks noChangeArrowheads="1"/>
            </p:cNvSpPr>
            <p:nvPr/>
          </p:nvSpPr>
          <p:spPr bwMode="auto">
            <a:xfrm>
              <a:off x="2550" y="2334"/>
              <a:ext cx="363" cy="1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54" name="Oval 47"/>
            <p:cNvSpPr>
              <a:spLocks noChangeArrowheads="1"/>
            </p:cNvSpPr>
            <p:nvPr/>
          </p:nvSpPr>
          <p:spPr bwMode="auto">
            <a:xfrm>
              <a:off x="1182" y="354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55" name="Text Box 48"/>
            <p:cNvSpPr txBox="1">
              <a:spLocks noChangeArrowheads="1"/>
            </p:cNvSpPr>
            <p:nvPr/>
          </p:nvSpPr>
          <p:spPr bwMode="auto">
            <a:xfrm>
              <a:off x="1106" y="20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9956" name="Text Box 49"/>
            <p:cNvSpPr txBox="1">
              <a:spLocks noChangeArrowheads="1"/>
            </p:cNvSpPr>
            <p:nvPr/>
          </p:nvSpPr>
          <p:spPr bwMode="auto">
            <a:xfrm>
              <a:off x="1093" y="35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9957" name="Line 100"/>
            <p:cNvSpPr>
              <a:spLocks noChangeShapeType="1"/>
            </p:cNvSpPr>
            <p:nvPr/>
          </p:nvSpPr>
          <p:spPr bwMode="auto">
            <a:xfrm flipV="1">
              <a:off x="2175" y="3580"/>
              <a:ext cx="1126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58" name="Oval 103"/>
            <p:cNvSpPr>
              <a:spLocks noChangeArrowheads="1"/>
            </p:cNvSpPr>
            <p:nvPr/>
          </p:nvSpPr>
          <p:spPr bwMode="auto">
            <a:xfrm>
              <a:off x="539" y="2825"/>
              <a:ext cx="340" cy="3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59" name="Line 104"/>
            <p:cNvSpPr>
              <a:spLocks noChangeShapeType="1"/>
            </p:cNvSpPr>
            <p:nvPr/>
          </p:nvSpPr>
          <p:spPr bwMode="auto">
            <a:xfrm flipH="1">
              <a:off x="713" y="2400"/>
              <a:ext cx="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60" name="Line 106"/>
            <p:cNvSpPr>
              <a:spLocks noChangeShapeType="1"/>
            </p:cNvSpPr>
            <p:nvPr/>
          </p:nvSpPr>
          <p:spPr bwMode="auto">
            <a:xfrm flipH="1">
              <a:off x="717" y="3574"/>
              <a:ext cx="4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61" name="Text Box 116"/>
            <p:cNvSpPr txBox="1">
              <a:spLocks noChangeArrowheads="1"/>
            </p:cNvSpPr>
            <p:nvPr/>
          </p:nvSpPr>
          <p:spPr bwMode="auto">
            <a:xfrm>
              <a:off x="842" y="2915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FF"/>
                  </a:solidFill>
                </a:rPr>
                <a:t>U</a:t>
              </a:r>
              <a:r>
                <a:rPr lang="en-US" altLang="zh-CN" b="1" baseline="-25000">
                  <a:solidFill>
                    <a:srgbClr val="FF00FF"/>
                  </a:solidFill>
                </a:rPr>
                <a:t>x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  <p:sp>
          <p:nvSpPr>
            <p:cNvPr id="39962" name="Line 117"/>
            <p:cNvSpPr>
              <a:spLocks noChangeShapeType="1"/>
            </p:cNvSpPr>
            <p:nvPr/>
          </p:nvSpPr>
          <p:spPr bwMode="auto">
            <a:xfrm>
              <a:off x="732" y="2286"/>
              <a:ext cx="263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63" name="Text Box 118"/>
            <p:cNvSpPr txBox="1">
              <a:spLocks noChangeArrowheads="1"/>
            </p:cNvSpPr>
            <p:nvPr/>
          </p:nvSpPr>
          <p:spPr bwMode="auto">
            <a:xfrm>
              <a:off x="733" y="198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FF"/>
                  </a:solidFill>
                </a:rPr>
                <a:t>I</a:t>
              </a:r>
              <a:r>
                <a:rPr lang="en-US" altLang="zh-CN" b="1" baseline="-25000">
                  <a:solidFill>
                    <a:srgbClr val="FF00FF"/>
                  </a:solidFill>
                </a:rPr>
                <a:t>x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  <p:sp>
          <p:nvSpPr>
            <p:cNvPr id="39964" name="Line 127"/>
            <p:cNvSpPr>
              <a:spLocks noChangeShapeType="1"/>
            </p:cNvSpPr>
            <p:nvPr/>
          </p:nvSpPr>
          <p:spPr bwMode="auto">
            <a:xfrm>
              <a:off x="713" y="2394"/>
              <a:ext cx="0" cy="11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65" name="Text Box 174"/>
            <p:cNvSpPr txBox="1">
              <a:spLocks noChangeArrowheads="1"/>
            </p:cNvSpPr>
            <p:nvPr/>
          </p:nvSpPr>
          <p:spPr bwMode="auto">
            <a:xfrm>
              <a:off x="1364" y="237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9966" name="Text Box 175"/>
            <p:cNvSpPr txBox="1">
              <a:spLocks noChangeArrowheads="1"/>
            </p:cNvSpPr>
            <p:nvPr/>
          </p:nvSpPr>
          <p:spPr bwMode="auto">
            <a:xfrm>
              <a:off x="2126" y="239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39967" name="Text Box 176"/>
            <p:cNvSpPr txBox="1">
              <a:spLocks noChangeArrowheads="1"/>
            </p:cNvSpPr>
            <p:nvPr/>
          </p:nvSpPr>
          <p:spPr bwMode="auto">
            <a:xfrm>
              <a:off x="1839" y="3204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9968" name="Text Box 177"/>
            <p:cNvSpPr txBox="1">
              <a:spLocks noChangeArrowheads="1"/>
            </p:cNvSpPr>
            <p:nvPr/>
          </p:nvSpPr>
          <p:spPr bwMode="auto">
            <a:xfrm>
              <a:off x="2216" y="327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9969" name="Text Box 178"/>
            <p:cNvSpPr txBox="1">
              <a:spLocks noChangeArrowheads="1"/>
            </p:cNvSpPr>
            <p:nvPr/>
          </p:nvSpPr>
          <p:spPr bwMode="auto">
            <a:xfrm>
              <a:off x="1502" y="326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39970" name="Rectangle 179"/>
            <p:cNvSpPr>
              <a:spLocks noChangeArrowheads="1"/>
            </p:cNvSpPr>
            <p:nvPr/>
          </p:nvSpPr>
          <p:spPr bwMode="auto">
            <a:xfrm rot="5400000">
              <a:off x="3108" y="2910"/>
              <a:ext cx="363" cy="1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71" name="Rectangle 180"/>
            <p:cNvSpPr>
              <a:spLocks noChangeArrowheads="1"/>
            </p:cNvSpPr>
            <p:nvPr/>
          </p:nvSpPr>
          <p:spPr bwMode="auto">
            <a:xfrm>
              <a:off x="1806" y="3510"/>
              <a:ext cx="363" cy="1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72" name="Text Box 181"/>
            <p:cNvSpPr txBox="1">
              <a:spLocks noChangeArrowheads="1"/>
            </p:cNvSpPr>
            <p:nvPr/>
          </p:nvSpPr>
          <p:spPr bwMode="auto">
            <a:xfrm>
              <a:off x="716" y="261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FF"/>
                  </a:solidFill>
                </a:rPr>
                <a:t>+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9973" name="Text Box 182"/>
            <p:cNvSpPr txBox="1">
              <a:spLocks noChangeArrowheads="1"/>
            </p:cNvSpPr>
            <p:nvPr/>
          </p:nvSpPr>
          <p:spPr bwMode="auto">
            <a:xfrm>
              <a:off x="728" y="318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FF"/>
                  </a:solidFill>
                </a:rPr>
                <a:t>–</a:t>
              </a:r>
            </a:p>
          </p:txBody>
        </p:sp>
        <p:sp>
          <p:nvSpPr>
            <p:cNvPr id="39974" name="Line 183"/>
            <p:cNvSpPr>
              <a:spLocks noChangeShapeType="1"/>
            </p:cNvSpPr>
            <p:nvPr/>
          </p:nvSpPr>
          <p:spPr bwMode="auto">
            <a:xfrm>
              <a:off x="1602" y="2406"/>
              <a:ext cx="5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668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3" grpId="0" autoUpdateAnimBg="0"/>
      <p:bldP spid="92285" grpId="0" autoUpdateAnimBg="0"/>
      <p:bldP spid="922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333375" y="661764"/>
            <a:ext cx="18129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(b) </a:t>
            </a:r>
            <a:r>
              <a:rPr lang="zh-CN" altLang="en-US" b="1">
                <a:solidFill>
                  <a:srgbClr val="000000"/>
                </a:solidFill>
              </a:rPr>
              <a:t>求内阻</a:t>
            </a:r>
            <a:r>
              <a:rPr lang="en-US" altLang="zh-CN" b="1" i="1">
                <a:solidFill>
                  <a:srgbClr val="000000"/>
                </a:solidFill>
              </a:rPr>
              <a:t>R</a:t>
            </a:r>
            <a:r>
              <a:rPr lang="en-US" altLang="zh-CN" b="1" baseline="-25000">
                <a:solidFill>
                  <a:srgbClr val="000000"/>
                </a:solidFill>
              </a:rPr>
              <a:t>i</a:t>
            </a:r>
            <a:endParaRPr lang="en-US" altLang="zh-CN" b="1" i="1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求短路电流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393825" y="3511327"/>
            <a:ext cx="2819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18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 i="1">
                <a:solidFill>
                  <a:srgbClr val="000000"/>
                </a:solidFill>
              </a:rPr>
              <a:t>+</a:t>
            </a:r>
            <a:r>
              <a:rPr lang="en-US" altLang="zh-CN" b="1">
                <a:solidFill>
                  <a:srgbClr val="000000"/>
                </a:solidFill>
              </a:rPr>
              <a:t>6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ab</a:t>
            </a: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000000"/>
                </a:solidFill>
              </a:rPr>
              <a:t>6=12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4+6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00"/>
                </a:solidFill>
              </a:rPr>
              <a:t>+12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ab</a:t>
            </a:r>
            <a:r>
              <a:rPr lang="en-US" altLang="zh-CN" b="1">
                <a:solidFill>
                  <a:srgbClr val="000000"/>
                </a:solidFill>
              </a:rPr>
              <a:t>=5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+12</a:t>
            </a:r>
            <a:endParaRPr lang="en-US" altLang="zh-CN" b="1" baseline="-25000">
              <a:solidFill>
                <a:srgbClr val="000000"/>
              </a:solidFill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090988" y="5275039"/>
            <a:ext cx="262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0000"/>
                </a:solidFill>
              </a:rPr>
              <a:t>R</a:t>
            </a:r>
            <a:r>
              <a:rPr lang="en-US" altLang="zh-CN" b="1" baseline="-25000">
                <a:solidFill>
                  <a:srgbClr val="FF0000"/>
                </a:solidFill>
              </a:rPr>
              <a:t>i</a:t>
            </a:r>
            <a:r>
              <a:rPr lang="en-US" altLang="zh-CN" b="1">
                <a:solidFill>
                  <a:srgbClr val="FF0000"/>
                </a:solidFill>
              </a:rPr>
              <a:t>=</a:t>
            </a:r>
            <a:r>
              <a:rPr lang="en-US" altLang="zh-CN" b="1" i="1">
                <a:solidFill>
                  <a:srgbClr val="FF0000"/>
                </a:solidFill>
              </a:rPr>
              <a:t>U</a:t>
            </a:r>
            <a:r>
              <a:rPr lang="en-US" altLang="zh-CN" b="1" baseline="-25000">
                <a:solidFill>
                  <a:srgbClr val="FF0000"/>
                </a:solidFill>
              </a:rPr>
              <a:t>0C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en-US" altLang="zh-CN" b="1" i="1">
                <a:solidFill>
                  <a:srgbClr val="FF0000"/>
                </a:solidFill>
              </a:rPr>
              <a:t>I</a:t>
            </a:r>
            <a:r>
              <a:rPr lang="en-US" altLang="zh-CN" b="1" baseline="-25000">
                <a:solidFill>
                  <a:srgbClr val="FF0000"/>
                </a:solidFill>
              </a:rPr>
              <a:t>ab</a:t>
            </a:r>
            <a:r>
              <a:rPr lang="en-US" altLang="zh-CN" b="1">
                <a:solidFill>
                  <a:srgbClr val="FF0000"/>
                </a:solidFill>
              </a:rPr>
              <a:t>=20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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09875" y="1118964"/>
            <a:ext cx="581025" cy="2038350"/>
            <a:chOff x="1770" y="432"/>
            <a:chExt cx="366" cy="1284"/>
          </a:xfrm>
        </p:grpSpPr>
        <p:sp>
          <p:nvSpPr>
            <p:cNvPr id="41021" name="Line 8"/>
            <p:cNvSpPr>
              <a:spLocks noChangeShapeType="1"/>
            </p:cNvSpPr>
            <p:nvPr/>
          </p:nvSpPr>
          <p:spPr bwMode="auto">
            <a:xfrm>
              <a:off x="2136" y="432"/>
              <a:ext cx="0" cy="12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22" name="Line 9"/>
            <p:cNvSpPr>
              <a:spLocks noChangeShapeType="1"/>
            </p:cNvSpPr>
            <p:nvPr/>
          </p:nvSpPr>
          <p:spPr bwMode="auto">
            <a:xfrm>
              <a:off x="2136" y="828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23" name="Text Box 10"/>
            <p:cNvSpPr txBox="1">
              <a:spLocks noChangeArrowheads="1"/>
            </p:cNvSpPr>
            <p:nvPr/>
          </p:nvSpPr>
          <p:spPr bwMode="auto">
            <a:xfrm>
              <a:off x="1770" y="924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ab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048250" y="1442814"/>
            <a:ext cx="1123950" cy="457200"/>
            <a:chOff x="2976" y="528"/>
            <a:chExt cx="708" cy="288"/>
          </a:xfrm>
        </p:grpSpPr>
        <p:sp>
          <p:nvSpPr>
            <p:cNvPr id="41019" name="Freeform 12"/>
            <p:cNvSpPr>
              <a:spLocks/>
            </p:cNvSpPr>
            <p:nvPr/>
          </p:nvSpPr>
          <p:spPr bwMode="auto">
            <a:xfrm>
              <a:off x="2976" y="564"/>
              <a:ext cx="708" cy="240"/>
            </a:xfrm>
            <a:custGeom>
              <a:avLst/>
              <a:gdLst>
                <a:gd name="T0" fmla="*/ 0 w 708"/>
                <a:gd name="T1" fmla="*/ 0 h 240"/>
                <a:gd name="T2" fmla="*/ 276 w 708"/>
                <a:gd name="T3" fmla="*/ 204 h 240"/>
                <a:gd name="T4" fmla="*/ 492 w 708"/>
                <a:gd name="T5" fmla="*/ 216 h 240"/>
                <a:gd name="T6" fmla="*/ 708 w 708"/>
                <a:gd name="T7" fmla="*/ 108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8"/>
                <a:gd name="T13" fmla="*/ 0 h 240"/>
                <a:gd name="T14" fmla="*/ 708 w 70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8" h="240">
                  <a:moveTo>
                    <a:pt x="0" y="0"/>
                  </a:moveTo>
                  <a:cubicBezTo>
                    <a:pt x="97" y="84"/>
                    <a:pt x="194" y="168"/>
                    <a:pt x="276" y="204"/>
                  </a:cubicBezTo>
                  <a:cubicBezTo>
                    <a:pt x="358" y="240"/>
                    <a:pt x="420" y="232"/>
                    <a:pt x="492" y="216"/>
                  </a:cubicBezTo>
                  <a:cubicBezTo>
                    <a:pt x="564" y="200"/>
                    <a:pt x="676" y="126"/>
                    <a:pt x="708" y="10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20" name="Text Box 13"/>
            <p:cNvSpPr txBox="1">
              <a:spLocks noChangeArrowheads="1"/>
            </p:cNvSpPr>
            <p:nvPr/>
          </p:nvSpPr>
          <p:spPr bwMode="auto">
            <a:xfrm>
              <a:off x="3194" y="5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438900" y="1804764"/>
            <a:ext cx="781050" cy="733425"/>
            <a:chOff x="4056" y="864"/>
            <a:chExt cx="492" cy="462"/>
          </a:xfrm>
        </p:grpSpPr>
        <p:sp>
          <p:nvSpPr>
            <p:cNvPr id="41017" name="Freeform 15"/>
            <p:cNvSpPr>
              <a:spLocks/>
            </p:cNvSpPr>
            <p:nvPr/>
          </p:nvSpPr>
          <p:spPr bwMode="auto">
            <a:xfrm>
              <a:off x="4056" y="864"/>
              <a:ext cx="492" cy="456"/>
            </a:xfrm>
            <a:custGeom>
              <a:avLst/>
              <a:gdLst>
                <a:gd name="T0" fmla="*/ 0 w 492"/>
                <a:gd name="T1" fmla="*/ 204 h 456"/>
                <a:gd name="T2" fmla="*/ 168 w 492"/>
                <a:gd name="T3" fmla="*/ 396 h 456"/>
                <a:gd name="T4" fmla="*/ 324 w 492"/>
                <a:gd name="T5" fmla="*/ 456 h 456"/>
                <a:gd name="T6" fmla="*/ 456 w 492"/>
                <a:gd name="T7" fmla="*/ 396 h 456"/>
                <a:gd name="T8" fmla="*/ 492 w 492"/>
                <a:gd name="T9" fmla="*/ 168 h 456"/>
                <a:gd name="T10" fmla="*/ 456 w 492"/>
                <a:gd name="T11" fmla="*/ 0 h 4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2"/>
                <a:gd name="T19" fmla="*/ 0 h 456"/>
                <a:gd name="T20" fmla="*/ 492 w 492"/>
                <a:gd name="T21" fmla="*/ 456 h 4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2" h="456">
                  <a:moveTo>
                    <a:pt x="0" y="204"/>
                  </a:moveTo>
                  <a:cubicBezTo>
                    <a:pt x="57" y="279"/>
                    <a:pt x="114" y="354"/>
                    <a:pt x="168" y="396"/>
                  </a:cubicBezTo>
                  <a:cubicBezTo>
                    <a:pt x="222" y="438"/>
                    <a:pt x="276" y="456"/>
                    <a:pt x="324" y="456"/>
                  </a:cubicBezTo>
                  <a:cubicBezTo>
                    <a:pt x="372" y="456"/>
                    <a:pt x="428" y="444"/>
                    <a:pt x="456" y="396"/>
                  </a:cubicBezTo>
                  <a:cubicBezTo>
                    <a:pt x="484" y="348"/>
                    <a:pt x="492" y="234"/>
                    <a:pt x="492" y="168"/>
                  </a:cubicBezTo>
                  <a:cubicBezTo>
                    <a:pt x="492" y="102"/>
                    <a:pt x="462" y="28"/>
                    <a:pt x="45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18" name="Text Box 16"/>
            <p:cNvSpPr txBox="1">
              <a:spLocks noChangeArrowheads="1"/>
            </p:cNvSpPr>
            <p:nvPr/>
          </p:nvSpPr>
          <p:spPr bwMode="auto">
            <a:xfrm>
              <a:off x="4277" y="103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52850" y="1328514"/>
            <a:ext cx="3730625" cy="1844675"/>
            <a:chOff x="2304" y="516"/>
            <a:chExt cx="2350" cy="1162"/>
          </a:xfrm>
        </p:grpSpPr>
        <p:sp>
          <p:nvSpPr>
            <p:cNvPr id="41015" name="Freeform 18"/>
            <p:cNvSpPr>
              <a:spLocks/>
            </p:cNvSpPr>
            <p:nvPr/>
          </p:nvSpPr>
          <p:spPr bwMode="auto">
            <a:xfrm>
              <a:off x="2304" y="516"/>
              <a:ext cx="2350" cy="1162"/>
            </a:xfrm>
            <a:custGeom>
              <a:avLst/>
              <a:gdLst>
                <a:gd name="T0" fmla="*/ 0 w 2350"/>
                <a:gd name="T1" fmla="*/ 180 h 1162"/>
                <a:gd name="T2" fmla="*/ 252 w 2350"/>
                <a:gd name="T3" fmla="*/ 804 h 1162"/>
                <a:gd name="T4" fmla="*/ 1128 w 2350"/>
                <a:gd name="T5" fmla="*/ 1140 h 1162"/>
                <a:gd name="T6" fmla="*/ 2148 w 2350"/>
                <a:gd name="T7" fmla="*/ 936 h 1162"/>
                <a:gd name="T8" fmla="*/ 2340 w 2350"/>
                <a:gd name="T9" fmla="*/ 348 h 1162"/>
                <a:gd name="T10" fmla="*/ 2148 w 2350"/>
                <a:gd name="T11" fmla="*/ 0 h 1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0"/>
                <a:gd name="T19" fmla="*/ 0 h 1162"/>
                <a:gd name="T20" fmla="*/ 2350 w 2350"/>
                <a:gd name="T21" fmla="*/ 1162 h 1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0" h="1162">
                  <a:moveTo>
                    <a:pt x="0" y="180"/>
                  </a:moveTo>
                  <a:cubicBezTo>
                    <a:pt x="32" y="412"/>
                    <a:pt x="64" y="644"/>
                    <a:pt x="252" y="804"/>
                  </a:cubicBezTo>
                  <a:cubicBezTo>
                    <a:pt x="440" y="964"/>
                    <a:pt x="812" y="1118"/>
                    <a:pt x="1128" y="1140"/>
                  </a:cubicBezTo>
                  <a:cubicBezTo>
                    <a:pt x="1444" y="1162"/>
                    <a:pt x="1946" y="1068"/>
                    <a:pt x="2148" y="936"/>
                  </a:cubicBezTo>
                  <a:cubicBezTo>
                    <a:pt x="2350" y="804"/>
                    <a:pt x="2340" y="504"/>
                    <a:pt x="2340" y="348"/>
                  </a:cubicBezTo>
                  <a:cubicBezTo>
                    <a:pt x="2340" y="192"/>
                    <a:pt x="2188" y="72"/>
                    <a:pt x="214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16" name="Text Box 19"/>
            <p:cNvSpPr txBox="1">
              <a:spLocks noChangeArrowheads="1"/>
            </p:cNvSpPr>
            <p:nvPr/>
          </p:nvSpPr>
          <p:spPr bwMode="auto">
            <a:xfrm>
              <a:off x="3186" y="129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ab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982913" y="853852"/>
            <a:ext cx="5888037" cy="2840037"/>
            <a:chOff x="739" y="2149"/>
            <a:chExt cx="3853" cy="1886"/>
          </a:xfrm>
        </p:grpSpPr>
        <p:sp>
          <p:nvSpPr>
            <p:cNvPr id="40973" name="Text Box 21"/>
            <p:cNvSpPr txBox="1">
              <a:spLocks noChangeArrowheads="1"/>
            </p:cNvSpPr>
            <p:nvPr/>
          </p:nvSpPr>
          <p:spPr bwMode="auto">
            <a:xfrm>
              <a:off x="739" y="2149"/>
              <a:ext cx="220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974" name="Text Box 22"/>
            <p:cNvSpPr txBox="1">
              <a:spLocks noChangeArrowheads="1"/>
            </p:cNvSpPr>
            <p:nvPr/>
          </p:nvSpPr>
          <p:spPr bwMode="auto">
            <a:xfrm>
              <a:off x="750" y="3525"/>
              <a:ext cx="23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0975" name="Line 23"/>
            <p:cNvSpPr>
              <a:spLocks noChangeShapeType="1"/>
            </p:cNvSpPr>
            <p:nvPr/>
          </p:nvSpPr>
          <p:spPr bwMode="auto">
            <a:xfrm>
              <a:off x="1037" y="2327"/>
              <a:ext cx="2419" cy="13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76" name="Line 24"/>
            <p:cNvSpPr>
              <a:spLocks noChangeShapeType="1"/>
            </p:cNvSpPr>
            <p:nvPr/>
          </p:nvSpPr>
          <p:spPr bwMode="auto">
            <a:xfrm flipV="1">
              <a:off x="1035" y="2327"/>
              <a:ext cx="85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77" name="Line 25"/>
            <p:cNvSpPr>
              <a:spLocks noChangeShapeType="1"/>
            </p:cNvSpPr>
            <p:nvPr/>
          </p:nvSpPr>
          <p:spPr bwMode="auto">
            <a:xfrm>
              <a:off x="3057" y="2327"/>
              <a:ext cx="9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78" name="Line 26"/>
            <p:cNvSpPr>
              <a:spLocks noChangeShapeType="1"/>
            </p:cNvSpPr>
            <p:nvPr/>
          </p:nvSpPr>
          <p:spPr bwMode="auto">
            <a:xfrm flipV="1">
              <a:off x="1031" y="3711"/>
              <a:ext cx="6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79" name="Line 27"/>
            <p:cNvSpPr>
              <a:spLocks noChangeShapeType="1"/>
            </p:cNvSpPr>
            <p:nvPr/>
          </p:nvSpPr>
          <p:spPr bwMode="auto">
            <a:xfrm>
              <a:off x="1973" y="3713"/>
              <a:ext cx="19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0" name="Line 28"/>
            <p:cNvSpPr>
              <a:spLocks noChangeShapeType="1"/>
            </p:cNvSpPr>
            <p:nvPr/>
          </p:nvSpPr>
          <p:spPr bwMode="auto">
            <a:xfrm>
              <a:off x="3908" y="3317"/>
              <a:ext cx="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1" name="Line 29"/>
            <p:cNvSpPr>
              <a:spLocks noChangeShapeType="1"/>
            </p:cNvSpPr>
            <p:nvPr/>
          </p:nvSpPr>
          <p:spPr bwMode="auto">
            <a:xfrm>
              <a:off x="3972" y="2321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2" name="Line 30"/>
            <p:cNvSpPr>
              <a:spLocks noChangeShapeType="1"/>
            </p:cNvSpPr>
            <p:nvPr/>
          </p:nvSpPr>
          <p:spPr bwMode="auto">
            <a:xfrm>
              <a:off x="3972" y="2957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3" name="Line 31"/>
            <p:cNvSpPr>
              <a:spLocks noChangeShapeType="1"/>
            </p:cNvSpPr>
            <p:nvPr/>
          </p:nvSpPr>
          <p:spPr bwMode="auto">
            <a:xfrm>
              <a:off x="3972" y="3317"/>
              <a:ext cx="0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4" name="Line 32"/>
            <p:cNvSpPr>
              <a:spLocks noChangeShapeType="1"/>
            </p:cNvSpPr>
            <p:nvPr/>
          </p:nvSpPr>
          <p:spPr bwMode="auto">
            <a:xfrm>
              <a:off x="3819" y="3233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5" name="AutoShape 33"/>
            <p:cNvSpPr>
              <a:spLocks noChangeArrowheads="1"/>
            </p:cNvSpPr>
            <p:nvPr/>
          </p:nvSpPr>
          <p:spPr bwMode="auto">
            <a:xfrm>
              <a:off x="1883" y="2183"/>
              <a:ext cx="489" cy="282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6" name="Line 34"/>
            <p:cNvSpPr>
              <a:spLocks noChangeShapeType="1"/>
            </p:cNvSpPr>
            <p:nvPr/>
          </p:nvSpPr>
          <p:spPr bwMode="auto">
            <a:xfrm flipH="1">
              <a:off x="2456" y="2321"/>
              <a:ext cx="1097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7" name="Oval 35"/>
            <p:cNvSpPr>
              <a:spLocks noChangeArrowheads="1"/>
            </p:cNvSpPr>
            <p:nvPr/>
          </p:nvSpPr>
          <p:spPr bwMode="auto">
            <a:xfrm>
              <a:off x="1650" y="2603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8" name="Line 36"/>
            <p:cNvSpPr>
              <a:spLocks noChangeShapeType="1"/>
            </p:cNvSpPr>
            <p:nvPr/>
          </p:nvSpPr>
          <p:spPr bwMode="auto">
            <a:xfrm rot="1039763" flipH="1">
              <a:off x="1766" y="2608"/>
              <a:ext cx="10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89" name="Text Box 37"/>
            <p:cNvSpPr txBox="1">
              <a:spLocks noChangeArrowheads="1"/>
            </p:cNvSpPr>
            <p:nvPr/>
          </p:nvSpPr>
          <p:spPr bwMode="auto">
            <a:xfrm>
              <a:off x="1611" y="3731"/>
              <a:ext cx="41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990" name="Text Box 38"/>
            <p:cNvSpPr txBox="1">
              <a:spLocks noChangeArrowheads="1"/>
            </p:cNvSpPr>
            <p:nvPr/>
          </p:nvSpPr>
          <p:spPr bwMode="auto">
            <a:xfrm>
              <a:off x="2714" y="2342"/>
              <a:ext cx="44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4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991" name="Text Box 39"/>
            <p:cNvSpPr txBox="1">
              <a:spLocks noChangeArrowheads="1"/>
            </p:cNvSpPr>
            <p:nvPr/>
          </p:nvSpPr>
          <p:spPr bwMode="auto">
            <a:xfrm>
              <a:off x="3007" y="2723"/>
              <a:ext cx="42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992" name="Text Box 40"/>
            <p:cNvSpPr txBox="1">
              <a:spLocks noChangeArrowheads="1"/>
            </p:cNvSpPr>
            <p:nvPr/>
          </p:nvSpPr>
          <p:spPr bwMode="auto">
            <a:xfrm>
              <a:off x="2980" y="3119"/>
              <a:ext cx="45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993" name="Text Box 41"/>
            <p:cNvSpPr txBox="1">
              <a:spLocks noChangeArrowheads="1"/>
            </p:cNvSpPr>
            <p:nvPr/>
          </p:nvSpPr>
          <p:spPr bwMode="auto">
            <a:xfrm>
              <a:off x="4060" y="2609"/>
              <a:ext cx="47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994" name="Text Box 42"/>
            <p:cNvSpPr txBox="1">
              <a:spLocks noChangeArrowheads="1"/>
            </p:cNvSpPr>
            <p:nvPr/>
          </p:nvSpPr>
          <p:spPr bwMode="auto">
            <a:xfrm>
              <a:off x="1962" y="2417"/>
              <a:ext cx="45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995" name="Text Box 43"/>
            <p:cNvSpPr txBox="1">
              <a:spLocks noChangeArrowheads="1"/>
            </p:cNvSpPr>
            <p:nvPr/>
          </p:nvSpPr>
          <p:spPr bwMode="auto">
            <a:xfrm>
              <a:off x="1851" y="2984"/>
              <a:ext cx="355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996" name="Text Box 44"/>
            <p:cNvSpPr txBox="1">
              <a:spLocks noChangeArrowheads="1"/>
            </p:cNvSpPr>
            <p:nvPr/>
          </p:nvSpPr>
          <p:spPr bwMode="auto">
            <a:xfrm>
              <a:off x="4069" y="3126"/>
              <a:ext cx="52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12V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0997" name="Oval 45"/>
            <p:cNvSpPr>
              <a:spLocks noChangeArrowheads="1"/>
            </p:cNvSpPr>
            <p:nvPr/>
          </p:nvSpPr>
          <p:spPr bwMode="auto">
            <a:xfrm>
              <a:off x="3437" y="3687"/>
              <a:ext cx="48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8" name="Oval 46"/>
            <p:cNvSpPr>
              <a:spLocks noChangeArrowheads="1"/>
            </p:cNvSpPr>
            <p:nvPr/>
          </p:nvSpPr>
          <p:spPr bwMode="auto">
            <a:xfrm>
              <a:off x="3523" y="2304"/>
              <a:ext cx="48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99" name="Oval 47"/>
            <p:cNvSpPr>
              <a:spLocks noChangeArrowheads="1"/>
            </p:cNvSpPr>
            <p:nvPr/>
          </p:nvSpPr>
          <p:spPr bwMode="auto">
            <a:xfrm>
              <a:off x="2440" y="3117"/>
              <a:ext cx="48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0" name="Line 48"/>
            <p:cNvSpPr>
              <a:spLocks noChangeShapeType="1"/>
            </p:cNvSpPr>
            <p:nvPr/>
          </p:nvSpPr>
          <p:spPr bwMode="auto">
            <a:xfrm>
              <a:off x="1895" y="2329"/>
              <a:ext cx="4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1" name="Line 49"/>
            <p:cNvSpPr>
              <a:spLocks noChangeShapeType="1"/>
            </p:cNvSpPr>
            <p:nvPr/>
          </p:nvSpPr>
          <p:spPr bwMode="auto">
            <a:xfrm>
              <a:off x="1552" y="2882"/>
              <a:ext cx="32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2" name="Rectangle 50"/>
            <p:cNvSpPr>
              <a:spLocks noChangeArrowheads="1"/>
            </p:cNvSpPr>
            <p:nvPr/>
          </p:nvSpPr>
          <p:spPr bwMode="auto">
            <a:xfrm rot="5400000">
              <a:off x="1741" y="3539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3" name="Rectangle 51"/>
            <p:cNvSpPr>
              <a:spLocks noChangeArrowheads="1"/>
            </p:cNvSpPr>
            <p:nvPr/>
          </p:nvSpPr>
          <p:spPr bwMode="auto">
            <a:xfrm rot="5400000">
              <a:off x="2833" y="2147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4" name="Line 52"/>
            <p:cNvSpPr>
              <a:spLocks noChangeShapeType="1"/>
            </p:cNvSpPr>
            <p:nvPr/>
          </p:nvSpPr>
          <p:spPr bwMode="auto">
            <a:xfrm>
              <a:off x="2364" y="2322"/>
              <a:ext cx="34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5" name="Rectangle 53"/>
            <p:cNvSpPr>
              <a:spLocks noChangeArrowheads="1"/>
            </p:cNvSpPr>
            <p:nvPr/>
          </p:nvSpPr>
          <p:spPr bwMode="auto">
            <a:xfrm>
              <a:off x="3907" y="2609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6" name="Rectangle 54"/>
            <p:cNvSpPr>
              <a:spLocks noChangeArrowheads="1"/>
            </p:cNvSpPr>
            <p:nvPr/>
          </p:nvSpPr>
          <p:spPr bwMode="auto">
            <a:xfrm rot="-3558161">
              <a:off x="2829" y="3209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7" name="Rectangle 55"/>
            <p:cNvSpPr>
              <a:spLocks noChangeArrowheads="1"/>
            </p:cNvSpPr>
            <p:nvPr/>
          </p:nvSpPr>
          <p:spPr bwMode="auto">
            <a:xfrm rot="3147054">
              <a:off x="2907" y="2585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08" name="Text Box 56"/>
            <p:cNvSpPr txBox="1">
              <a:spLocks noChangeArrowheads="1"/>
            </p:cNvSpPr>
            <p:nvPr/>
          </p:nvSpPr>
          <p:spPr bwMode="auto">
            <a:xfrm>
              <a:off x="1669" y="2255"/>
              <a:ext cx="23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41009" name="Text Box 57"/>
            <p:cNvSpPr txBox="1">
              <a:spLocks noChangeArrowheads="1"/>
            </p:cNvSpPr>
            <p:nvPr/>
          </p:nvSpPr>
          <p:spPr bwMode="auto">
            <a:xfrm>
              <a:off x="2362" y="2231"/>
              <a:ext cx="22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41010" name="Text Box 58"/>
            <p:cNvSpPr txBox="1">
              <a:spLocks noChangeArrowheads="1"/>
            </p:cNvSpPr>
            <p:nvPr/>
          </p:nvSpPr>
          <p:spPr bwMode="auto">
            <a:xfrm>
              <a:off x="1668" y="3347"/>
              <a:ext cx="34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1011" name="Text Box 59"/>
            <p:cNvSpPr txBox="1">
              <a:spLocks noChangeArrowheads="1"/>
            </p:cNvSpPr>
            <p:nvPr/>
          </p:nvSpPr>
          <p:spPr bwMode="auto">
            <a:xfrm>
              <a:off x="2053" y="3395"/>
              <a:ext cx="23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41012" name="Text Box 60"/>
            <p:cNvSpPr txBox="1">
              <a:spLocks noChangeArrowheads="1"/>
            </p:cNvSpPr>
            <p:nvPr/>
          </p:nvSpPr>
          <p:spPr bwMode="auto">
            <a:xfrm>
              <a:off x="1378" y="3400"/>
              <a:ext cx="22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41013" name="Oval 61"/>
            <p:cNvSpPr>
              <a:spLocks noChangeArrowheads="1"/>
            </p:cNvSpPr>
            <p:nvPr/>
          </p:nvSpPr>
          <p:spPr bwMode="auto">
            <a:xfrm>
              <a:off x="960" y="367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014" name="Oval 62"/>
            <p:cNvSpPr>
              <a:spLocks noChangeArrowheads="1"/>
            </p:cNvSpPr>
            <p:nvPr/>
          </p:nvSpPr>
          <p:spPr bwMode="auto">
            <a:xfrm>
              <a:off x="960" y="229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1438275" y="4662264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=</a:t>
            </a:r>
            <a:r>
              <a:rPr lang="en-US" altLang="zh-CN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000000"/>
                </a:solidFill>
              </a:rPr>
              <a:t>2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ab</a:t>
            </a:r>
          </a:p>
        </p:txBody>
      </p:sp>
      <p:sp>
        <p:nvSpPr>
          <p:cNvPr id="122944" name="Rectangle 64"/>
          <p:cNvSpPr>
            <a:spLocks noChangeArrowheads="1"/>
          </p:cNvSpPr>
          <p:nvPr/>
        </p:nvSpPr>
        <p:spPr bwMode="auto">
          <a:xfrm>
            <a:off x="1660525" y="5348064"/>
            <a:ext cx="129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0000"/>
                </a:solidFill>
              </a:rPr>
              <a:t>I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ab</a:t>
            </a:r>
            <a:r>
              <a:rPr kumimoji="1" lang="en-US" altLang="zh-CN" sz="2400" b="1">
                <a:solidFill>
                  <a:srgbClr val="FF0000"/>
                </a:solidFill>
              </a:rPr>
              <a:t>=0.1A</a:t>
            </a:r>
            <a:endParaRPr kumimoji="1"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6691313" y="4157439"/>
            <a:ext cx="177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oc</a:t>
            </a:r>
            <a:r>
              <a:rPr lang="en-US" altLang="zh-CN" b="1">
                <a:solidFill>
                  <a:srgbClr val="000000"/>
                </a:solidFill>
              </a:rPr>
              <a:t>=8</a:t>
            </a:r>
            <a:r>
              <a:rPr lang="en-US" altLang="zh-CN" b="1">
                <a:solidFill>
                  <a:srgbClr val="000000"/>
                </a:solidFill>
                <a:latin typeface="宋体" pitchFamily="2" charset="-122"/>
              </a:rPr>
              <a:t>-</a:t>
            </a:r>
            <a:r>
              <a:rPr lang="en-US" altLang="zh-CN" b="1">
                <a:solidFill>
                  <a:srgbClr val="000000"/>
                </a:solidFill>
              </a:rPr>
              <a:t>6=2V</a:t>
            </a:r>
            <a:endParaRPr lang="en-US" altLang="zh-CN" b="1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1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2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2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  <p:bldP spid="122883" grpId="0" autoUpdateAnimBg="0"/>
      <p:bldP spid="122884" grpId="0" build="p" autoUpdateAnimBg="0"/>
      <p:bldP spid="122943" grpId="0" build="p" autoUpdateAnimBg="0"/>
      <p:bldP spid="122944" grpId="0" build="p" autoUpdateAnimBg="0"/>
      <p:bldP spid="12294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4" name="Text Box 2088"/>
          <p:cNvSpPr txBox="1">
            <a:spLocks noChangeArrowheads="1"/>
          </p:cNvSpPr>
          <p:nvPr/>
        </p:nvSpPr>
        <p:spPr bwMode="auto">
          <a:xfrm>
            <a:off x="609600" y="512763"/>
            <a:ext cx="441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(c)  </a:t>
            </a:r>
            <a:r>
              <a:rPr lang="zh-CN" altLang="en-US" b="1">
                <a:solidFill>
                  <a:srgbClr val="000000"/>
                </a:solidFill>
              </a:rPr>
              <a:t>戴维南等效电路如图所示：</a:t>
            </a:r>
          </a:p>
        </p:txBody>
      </p:sp>
      <p:sp>
        <p:nvSpPr>
          <p:cNvPr id="93225" name="Text Box 2089"/>
          <p:cNvSpPr txBox="1">
            <a:spLocks noChangeArrowheads="1"/>
          </p:cNvSpPr>
          <p:nvPr/>
        </p:nvSpPr>
        <p:spPr bwMode="auto">
          <a:xfrm>
            <a:off x="2087563" y="4589463"/>
            <a:ext cx="4700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FF3300"/>
                </a:solidFill>
              </a:rPr>
              <a:t>I=</a:t>
            </a:r>
            <a:r>
              <a:rPr lang="en-US" altLang="zh-CN" sz="3200" b="1">
                <a:solidFill>
                  <a:srgbClr val="FF3300"/>
                </a:solidFill>
              </a:rPr>
              <a:t>2/(20+8)=1/14=0.0714 A</a:t>
            </a:r>
            <a:endParaRPr lang="en-US" altLang="zh-CN" sz="3200" b="1" i="1">
              <a:solidFill>
                <a:srgbClr val="000000"/>
              </a:solidFill>
            </a:endParaRPr>
          </a:p>
        </p:txBody>
      </p:sp>
      <p:grpSp>
        <p:nvGrpSpPr>
          <p:cNvPr id="2" name="Group 2096"/>
          <p:cNvGrpSpPr>
            <a:grpSpLocks/>
          </p:cNvGrpSpPr>
          <p:nvPr/>
        </p:nvGrpSpPr>
        <p:grpSpPr bwMode="auto">
          <a:xfrm>
            <a:off x="1819275" y="1004888"/>
            <a:ext cx="4918075" cy="3411537"/>
            <a:chOff x="1146" y="633"/>
            <a:chExt cx="3098" cy="2149"/>
          </a:xfrm>
        </p:grpSpPr>
        <p:sp>
          <p:nvSpPr>
            <p:cNvPr id="41989" name="Line 2078"/>
            <p:cNvSpPr>
              <a:spLocks noChangeShapeType="1"/>
            </p:cNvSpPr>
            <p:nvPr/>
          </p:nvSpPr>
          <p:spPr bwMode="auto">
            <a:xfrm>
              <a:off x="1979" y="1008"/>
              <a:ext cx="17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990" name="Oval 2050"/>
            <p:cNvSpPr>
              <a:spLocks noChangeArrowheads="1"/>
            </p:cNvSpPr>
            <p:nvPr/>
          </p:nvSpPr>
          <p:spPr bwMode="auto">
            <a:xfrm>
              <a:off x="3558" y="1596"/>
              <a:ext cx="340" cy="3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991" name="Rectangle 2052"/>
            <p:cNvSpPr>
              <a:spLocks noChangeArrowheads="1"/>
            </p:cNvSpPr>
            <p:nvPr/>
          </p:nvSpPr>
          <p:spPr bwMode="auto">
            <a:xfrm>
              <a:off x="2681" y="942"/>
              <a:ext cx="410" cy="1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992" name="Oval 2057"/>
            <p:cNvSpPr>
              <a:spLocks noChangeArrowheads="1"/>
            </p:cNvSpPr>
            <p:nvPr/>
          </p:nvSpPr>
          <p:spPr bwMode="auto">
            <a:xfrm>
              <a:off x="1963" y="2398"/>
              <a:ext cx="73" cy="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993" name="Oval 2059"/>
            <p:cNvSpPr>
              <a:spLocks noChangeArrowheads="1"/>
            </p:cNvSpPr>
            <p:nvPr/>
          </p:nvSpPr>
          <p:spPr bwMode="auto">
            <a:xfrm>
              <a:off x="1937" y="981"/>
              <a:ext cx="73" cy="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994" name="Text Box 2065"/>
            <p:cNvSpPr txBox="1">
              <a:spLocks noChangeArrowheads="1"/>
            </p:cNvSpPr>
            <p:nvPr/>
          </p:nvSpPr>
          <p:spPr bwMode="auto">
            <a:xfrm>
              <a:off x="1860" y="650"/>
              <a:ext cx="2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a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41995" name="Text Box 2066"/>
            <p:cNvSpPr txBox="1">
              <a:spLocks noChangeArrowheads="1"/>
            </p:cNvSpPr>
            <p:nvPr/>
          </p:nvSpPr>
          <p:spPr bwMode="auto">
            <a:xfrm>
              <a:off x="1884" y="245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b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41996" name="Text Box 2067"/>
            <p:cNvSpPr txBox="1">
              <a:spLocks noChangeArrowheads="1"/>
            </p:cNvSpPr>
            <p:nvPr/>
          </p:nvSpPr>
          <p:spPr bwMode="auto">
            <a:xfrm>
              <a:off x="2657" y="633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20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41997" name="Text Box 2071"/>
            <p:cNvSpPr txBox="1">
              <a:spLocks noChangeArrowheads="1"/>
            </p:cNvSpPr>
            <p:nvPr/>
          </p:nvSpPr>
          <p:spPr bwMode="auto">
            <a:xfrm>
              <a:off x="3893" y="1623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2V</a:t>
              </a:r>
            </a:p>
          </p:txBody>
        </p:sp>
        <p:sp>
          <p:nvSpPr>
            <p:cNvPr id="41998" name="Line 2079"/>
            <p:cNvSpPr>
              <a:spLocks noChangeShapeType="1"/>
            </p:cNvSpPr>
            <p:nvPr/>
          </p:nvSpPr>
          <p:spPr bwMode="auto">
            <a:xfrm>
              <a:off x="1964" y="2443"/>
              <a:ext cx="1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1999" name="Line 2056"/>
            <p:cNvSpPr>
              <a:spLocks noChangeShapeType="1"/>
            </p:cNvSpPr>
            <p:nvPr/>
          </p:nvSpPr>
          <p:spPr bwMode="auto">
            <a:xfrm>
              <a:off x="1599" y="1014"/>
              <a:ext cx="0" cy="14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2000" name="Rectangle 2055"/>
            <p:cNvSpPr>
              <a:spLocks noChangeArrowheads="1"/>
            </p:cNvSpPr>
            <p:nvPr/>
          </p:nvSpPr>
          <p:spPr bwMode="auto">
            <a:xfrm>
              <a:off x="1532" y="1539"/>
              <a:ext cx="131" cy="36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2001" name="Text Box 2068"/>
            <p:cNvSpPr txBox="1">
              <a:spLocks noChangeArrowheads="1"/>
            </p:cNvSpPr>
            <p:nvPr/>
          </p:nvSpPr>
          <p:spPr bwMode="auto">
            <a:xfrm>
              <a:off x="1146" y="1573"/>
              <a:ext cx="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8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42002" name="Line 2069"/>
            <p:cNvSpPr>
              <a:spLocks noChangeShapeType="1"/>
            </p:cNvSpPr>
            <p:nvPr/>
          </p:nvSpPr>
          <p:spPr bwMode="auto">
            <a:xfrm>
              <a:off x="1496" y="1082"/>
              <a:ext cx="0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2003" name="Text Box 2070"/>
            <p:cNvSpPr txBox="1">
              <a:spLocks noChangeArrowheads="1"/>
            </p:cNvSpPr>
            <p:nvPr/>
          </p:nvSpPr>
          <p:spPr bwMode="auto">
            <a:xfrm>
              <a:off x="1250" y="107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2004" name="Line 2082"/>
            <p:cNvSpPr>
              <a:spLocks noChangeShapeType="1"/>
            </p:cNvSpPr>
            <p:nvPr/>
          </p:nvSpPr>
          <p:spPr bwMode="auto">
            <a:xfrm>
              <a:off x="1598" y="1020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2005" name="Line 2086"/>
            <p:cNvSpPr>
              <a:spLocks noChangeShapeType="1"/>
            </p:cNvSpPr>
            <p:nvPr/>
          </p:nvSpPr>
          <p:spPr bwMode="auto">
            <a:xfrm flipH="1">
              <a:off x="1598" y="2443"/>
              <a:ext cx="3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2006" name="Line 2090"/>
            <p:cNvSpPr>
              <a:spLocks noChangeShapeType="1"/>
            </p:cNvSpPr>
            <p:nvPr/>
          </p:nvSpPr>
          <p:spPr bwMode="auto">
            <a:xfrm>
              <a:off x="3732" y="100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2007" name="Text Box 2091"/>
            <p:cNvSpPr txBox="1">
              <a:spLocks noChangeArrowheads="1"/>
            </p:cNvSpPr>
            <p:nvPr/>
          </p:nvSpPr>
          <p:spPr bwMode="auto">
            <a:xfrm>
              <a:off x="3773" y="125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42008" name="Text Box 2092"/>
            <p:cNvSpPr txBox="1">
              <a:spLocks noChangeArrowheads="1"/>
            </p:cNvSpPr>
            <p:nvPr/>
          </p:nvSpPr>
          <p:spPr bwMode="auto">
            <a:xfrm>
              <a:off x="3785" y="19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226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4" grpId="0" autoUpdateAnimBg="0"/>
      <p:bldP spid="9322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627597"/>
              </p:ext>
            </p:extLst>
          </p:nvPr>
        </p:nvGraphicFramePr>
        <p:xfrm>
          <a:off x="495871" y="234950"/>
          <a:ext cx="854551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4267080" imgH="457200" progId="Equation.3">
                  <p:embed/>
                </p:oleObj>
              </mc:Choice>
              <mc:Fallback>
                <p:oleObj name="Equation" r:id="rId4" imgW="4267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71" y="234950"/>
                        <a:ext cx="854551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11909" y="207318"/>
            <a:ext cx="415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3333CC"/>
                </a:solidFill>
              </a:rPr>
              <a:t>4.</a:t>
            </a:r>
            <a:endParaRPr lang="en-US" altLang="zh-CN" b="1" dirty="0">
              <a:solidFill>
                <a:srgbClr val="3333CC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12408" y="4414838"/>
            <a:ext cx="1304925" cy="1847850"/>
            <a:chOff x="4104" y="2781"/>
            <a:chExt cx="822" cy="1164"/>
          </a:xfrm>
        </p:grpSpPr>
        <p:sp>
          <p:nvSpPr>
            <p:cNvPr id="14392" name="Line 5"/>
            <p:cNvSpPr>
              <a:spLocks noChangeShapeType="1"/>
            </p:cNvSpPr>
            <p:nvPr/>
          </p:nvSpPr>
          <p:spPr bwMode="auto">
            <a:xfrm>
              <a:off x="4788" y="2781"/>
              <a:ext cx="0" cy="11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93" name="Rectangle 6"/>
            <p:cNvSpPr>
              <a:spLocks noChangeArrowheads="1"/>
            </p:cNvSpPr>
            <p:nvPr/>
          </p:nvSpPr>
          <p:spPr bwMode="auto">
            <a:xfrm>
              <a:off x="4728" y="3165"/>
              <a:ext cx="113" cy="31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94" name="Line 7"/>
            <p:cNvSpPr>
              <a:spLocks noChangeShapeType="1"/>
            </p:cNvSpPr>
            <p:nvPr/>
          </p:nvSpPr>
          <p:spPr bwMode="auto">
            <a:xfrm flipV="1">
              <a:off x="4644" y="3171"/>
              <a:ext cx="282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95" name="Line 8"/>
            <p:cNvSpPr>
              <a:spLocks noChangeShapeType="1"/>
            </p:cNvSpPr>
            <p:nvPr/>
          </p:nvSpPr>
          <p:spPr bwMode="auto">
            <a:xfrm>
              <a:off x="4104" y="2781"/>
              <a:ext cx="6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96" name="Line 9"/>
            <p:cNvSpPr>
              <a:spLocks noChangeShapeType="1"/>
            </p:cNvSpPr>
            <p:nvPr/>
          </p:nvSpPr>
          <p:spPr bwMode="auto">
            <a:xfrm>
              <a:off x="4104" y="3933"/>
              <a:ext cx="6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97" name="Text Box 10"/>
            <p:cNvSpPr txBox="1">
              <a:spLocks noChangeArrowheads="1"/>
            </p:cNvSpPr>
            <p:nvPr/>
          </p:nvSpPr>
          <p:spPr bwMode="auto">
            <a:xfrm>
              <a:off x="4376" y="319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 i="1" baseline="-25000">
                  <a:solidFill>
                    <a:srgbClr val="000000"/>
                  </a:solidFill>
                </a:rPr>
                <a:t>x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</p:grp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953071" y="3941763"/>
            <a:ext cx="262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用戴维南等效电路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278383" y="3933825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33CC"/>
                </a:solidFill>
              </a:rPr>
              <a:t>解：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92796" y="1055688"/>
            <a:ext cx="5791200" cy="2620962"/>
            <a:chOff x="630" y="643"/>
            <a:chExt cx="3648" cy="1651"/>
          </a:xfrm>
        </p:grpSpPr>
        <p:sp>
          <p:nvSpPr>
            <p:cNvPr id="14358" name="Line 14"/>
            <p:cNvSpPr>
              <a:spLocks noChangeShapeType="1"/>
            </p:cNvSpPr>
            <p:nvPr/>
          </p:nvSpPr>
          <p:spPr bwMode="auto">
            <a:xfrm>
              <a:off x="804" y="109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59" name="Line 15"/>
            <p:cNvSpPr>
              <a:spLocks noChangeShapeType="1"/>
            </p:cNvSpPr>
            <p:nvPr/>
          </p:nvSpPr>
          <p:spPr bwMode="auto">
            <a:xfrm>
              <a:off x="804" y="1094"/>
              <a:ext cx="3330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60" name="Rectangle 16"/>
            <p:cNvSpPr>
              <a:spLocks noChangeArrowheads="1"/>
            </p:cNvSpPr>
            <p:nvPr/>
          </p:nvSpPr>
          <p:spPr bwMode="auto">
            <a:xfrm>
              <a:off x="1193" y="1039"/>
              <a:ext cx="317" cy="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61" name="Line 17"/>
            <p:cNvSpPr>
              <a:spLocks noChangeShapeType="1"/>
            </p:cNvSpPr>
            <p:nvPr/>
          </p:nvSpPr>
          <p:spPr bwMode="auto">
            <a:xfrm>
              <a:off x="1872" y="109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62" name="Rectangle 18"/>
            <p:cNvSpPr>
              <a:spLocks noChangeArrowheads="1"/>
            </p:cNvSpPr>
            <p:nvPr/>
          </p:nvSpPr>
          <p:spPr bwMode="auto">
            <a:xfrm>
              <a:off x="1812" y="1526"/>
              <a:ext cx="113" cy="31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63" name="Line 19"/>
            <p:cNvSpPr>
              <a:spLocks noChangeShapeType="1"/>
            </p:cNvSpPr>
            <p:nvPr/>
          </p:nvSpPr>
          <p:spPr bwMode="auto">
            <a:xfrm>
              <a:off x="2928" y="109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64" name="Line 20"/>
            <p:cNvSpPr>
              <a:spLocks noChangeShapeType="1"/>
            </p:cNvSpPr>
            <p:nvPr/>
          </p:nvSpPr>
          <p:spPr bwMode="auto">
            <a:xfrm flipH="1">
              <a:off x="4128" y="1104"/>
              <a:ext cx="2" cy="4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65" name="Line 21"/>
            <p:cNvSpPr>
              <a:spLocks noChangeShapeType="1"/>
            </p:cNvSpPr>
            <p:nvPr/>
          </p:nvSpPr>
          <p:spPr bwMode="auto">
            <a:xfrm flipH="1">
              <a:off x="4120" y="1850"/>
              <a:ext cx="2" cy="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66" name="Line 22"/>
            <p:cNvSpPr>
              <a:spLocks noChangeShapeType="1"/>
            </p:cNvSpPr>
            <p:nvPr/>
          </p:nvSpPr>
          <p:spPr bwMode="auto">
            <a:xfrm flipV="1">
              <a:off x="798" y="2288"/>
              <a:ext cx="33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67" name="Oval 23"/>
            <p:cNvSpPr>
              <a:spLocks noChangeArrowheads="1"/>
            </p:cNvSpPr>
            <p:nvPr/>
          </p:nvSpPr>
          <p:spPr bwMode="auto">
            <a:xfrm>
              <a:off x="630" y="1526"/>
              <a:ext cx="340" cy="3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68" name="Oval 24"/>
            <p:cNvSpPr>
              <a:spLocks noChangeArrowheads="1"/>
            </p:cNvSpPr>
            <p:nvPr/>
          </p:nvSpPr>
          <p:spPr bwMode="auto">
            <a:xfrm>
              <a:off x="3336" y="928"/>
              <a:ext cx="340" cy="3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69" name="Line 25"/>
            <p:cNvSpPr>
              <a:spLocks noChangeShapeType="1"/>
            </p:cNvSpPr>
            <p:nvPr/>
          </p:nvSpPr>
          <p:spPr bwMode="auto">
            <a:xfrm>
              <a:off x="804" y="147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70" name="Line 26"/>
            <p:cNvSpPr>
              <a:spLocks noChangeShapeType="1"/>
            </p:cNvSpPr>
            <p:nvPr/>
          </p:nvSpPr>
          <p:spPr bwMode="auto">
            <a:xfrm>
              <a:off x="3330" y="1101"/>
              <a:ext cx="3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71" name="Text Box 27"/>
            <p:cNvSpPr txBox="1">
              <a:spLocks noChangeArrowheads="1"/>
            </p:cNvSpPr>
            <p:nvPr/>
          </p:nvSpPr>
          <p:spPr bwMode="auto">
            <a:xfrm>
              <a:off x="945" y="15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s1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  <p:sp>
          <p:nvSpPr>
            <p:cNvPr id="14372" name="Text Box 28"/>
            <p:cNvSpPr txBox="1">
              <a:spLocks noChangeArrowheads="1"/>
            </p:cNvSpPr>
            <p:nvPr/>
          </p:nvSpPr>
          <p:spPr bwMode="auto">
            <a:xfrm>
              <a:off x="1200" y="751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3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4373" name="AutoShape 29"/>
            <p:cNvSpPr>
              <a:spLocks noChangeArrowheads="1"/>
            </p:cNvSpPr>
            <p:nvPr/>
          </p:nvSpPr>
          <p:spPr bwMode="auto">
            <a:xfrm>
              <a:off x="2112" y="956"/>
              <a:ext cx="450" cy="282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74" name="Line 30"/>
            <p:cNvSpPr>
              <a:spLocks noChangeShapeType="1"/>
            </p:cNvSpPr>
            <p:nvPr/>
          </p:nvSpPr>
          <p:spPr bwMode="auto">
            <a:xfrm>
              <a:off x="2112" y="110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75" name="Text Box 31"/>
            <p:cNvSpPr txBox="1">
              <a:spLocks noChangeArrowheads="1"/>
            </p:cNvSpPr>
            <p:nvPr/>
          </p:nvSpPr>
          <p:spPr bwMode="auto">
            <a:xfrm>
              <a:off x="2079" y="659"/>
              <a:ext cx="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sym typeface="Symbol" pitchFamily="18" charset="2"/>
                </a:rPr>
                <a:t> </a:t>
              </a: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4376" name="Text Box 32"/>
            <p:cNvSpPr txBox="1">
              <a:spLocks noChangeArrowheads="1"/>
            </p:cNvSpPr>
            <p:nvPr/>
          </p:nvSpPr>
          <p:spPr bwMode="auto">
            <a:xfrm>
              <a:off x="1914" y="15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4377" name="Text Box 33"/>
            <p:cNvSpPr txBox="1">
              <a:spLocks noChangeArrowheads="1"/>
            </p:cNvSpPr>
            <p:nvPr/>
          </p:nvSpPr>
          <p:spPr bwMode="auto">
            <a:xfrm>
              <a:off x="1503" y="152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4378" name="Text Box 34"/>
            <p:cNvSpPr txBox="1">
              <a:spLocks noChangeArrowheads="1"/>
            </p:cNvSpPr>
            <p:nvPr/>
          </p:nvSpPr>
          <p:spPr bwMode="auto">
            <a:xfrm>
              <a:off x="2548" y="150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2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4379" name="Text Box 35"/>
            <p:cNvSpPr txBox="1">
              <a:spLocks noChangeArrowheads="1"/>
            </p:cNvSpPr>
            <p:nvPr/>
          </p:nvSpPr>
          <p:spPr bwMode="auto">
            <a:xfrm>
              <a:off x="3318" y="643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s2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14380" name="Text Box 36"/>
            <p:cNvSpPr txBox="1">
              <a:spLocks noChangeArrowheads="1"/>
            </p:cNvSpPr>
            <p:nvPr/>
          </p:nvSpPr>
          <p:spPr bwMode="auto">
            <a:xfrm>
              <a:off x="3702" y="154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x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14381" name="Rectangle 37"/>
            <p:cNvSpPr>
              <a:spLocks noChangeArrowheads="1"/>
            </p:cNvSpPr>
            <p:nvPr/>
          </p:nvSpPr>
          <p:spPr bwMode="auto">
            <a:xfrm>
              <a:off x="2868" y="1520"/>
              <a:ext cx="113" cy="31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82" name="Rectangle 38"/>
            <p:cNvSpPr>
              <a:spLocks noChangeArrowheads="1"/>
            </p:cNvSpPr>
            <p:nvPr/>
          </p:nvSpPr>
          <p:spPr bwMode="auto">
            <a:xfrm>
              <a:off x="4066" y="1532"/>
              <a:ext cx="113" cy="31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83" name="Line 39"/>
            <p:cNvSpPr>
              <a:spLocks noChangeShapeType="1"/>
            </p:cNvSpPr>
            <p:nvPr/>
          </p:nvSpPr>
          <p:spPr bwMode="auto">
            <a:xfrm flipV="1">
              <a:off x="4002" y="1512"/>
              <a:ext cx="27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84" name="Text Box 40"/>
            <p:cNvSpPr txBox="1">
              <a:spLocks noChangeArrowheads="1"/>
            </p:cNvSpPr>
            <p:nvPr/>
          </p:nvSpPr>
          <p:spPr bwMode="auto">
            <a:xfrm>
              <a:off x="836" y="121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4385" name="Text Box 41"/>
            <p:cNvSpPr txBox="1">
              <a:spLocks noChangeArrowheads="1"/>
            </p:cNvSpPr>
            <p:nvPr/>
          </p:nvSpPr>
          <p:spPr bwMode="auto">
            <a:xfrm>
              <a:off x="848" y="184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4386" name="Text Box 42"/>
            <p:cNvSpPr txBox="1">
              <a:spLocks noChangeArrowheads="1"/>
            </p:cNvSpPr>
            <p:nvPr/>
          </p:nvSpPr>
          <p:spPr bwMode="auto">
            <a:xfrm>
              <a:off x="1892" y="122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4387" name="Text Box 43"/>
            <p:cNvSpPr txBox="1">
              <a:spLocks noChangeArrowheads="1"/>
            </p:cNvSpPr>
            <p:nvPr/>
          </p:nvSpPr>
          <p:spPr bwMode="auto">
            <a:xfrm>
              <a:off x="1898" y="18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4388" name="Text Box 44"/>
            <p:cNvSpPr txBox="1">
              <a:spLocks noChangeArrowheads="1"/>
            </p:cNvSpPr>
            <p:nvPr/>
          </p:nvSpPr>
          <p:spPr bwMode="auto">
            <a:xfrm>
              <a:off x="1886" y="83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4389" name="Text Box 45"/>
            <p:cNvSpPr txBox="1">
              <a:spLocks noChangeArrowheads="1"/>
            </p:cNvSpPr>
            <p:nvPr/>
          </p:nvSpPr>
          <p:spPr bwMode="auto">
            <a:xfrm>
              <a:off x="2588" y="8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4390" name="Text Box 46"/>
            <p:cNvSpPr txBox="1">
              <a:spLocks noChangeArrowheads="1"/>
            </p:cNvSpPr>
            <p:nvPr/>
          </p:nvSpPr>
          <p:spPr bwMode="auto">
            <a:xfrm>
              <a:off x="3074" y="83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4391" name="Text Box 47"/>
            <p:cNvSpPr txBox="1">
              <a:spLocks noChangeArrowheads="1"/>
            </p:cNvSpPr>
            <p:nvPr/>
          </p:nvSpPr>
          <p:spPr bwMode="auto">
            <a:xfrm>
              <a:off x="3752" y="81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3173983" y="3890963"/>
            <a:ext cx="2730500" cy="2403475"/>
            <a:chOff x="2148" y="2451"/>
            <a:chExt cx="1720" cy="1514"/>
          </a:xfrm>
        </p:grpSpPr>
        <p:sp>
          <p:nvSpPr>
            <p:cNvPr id="14345" name="Line 49"/>
            <p:cNvSpPr>
              <a:spLocks noChangeShapeType="1"/>
            </p:cNvSpPr>
            <p:nvPr/>
          </p:nvSpPr>
          <p:spPr bwMode="auto">
            <a:xfrm>
              <a:off x="2316" y="2781"/>
              <a:ext cx="1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46" name="Rectangle 50"/>
            <p:cNvSpPr>
              <a:spLocks noChangeArrowheads="1"/>
            </p:cNvSpPr>
            <p:nvPr/>
          </p:nvSpPr>
          <p:spPr bwMode="auto">
            <a:xfrm>
              <a:off x="2868" y="2727"/>
              <a:ext cx="317" cy="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47" name="Oval 51"/>
            <p:cNvSpPr>
              <a:spLocks noChangeArrowheads="1"/>
            </p:cNvSpPr>
            <p:nvPr/>
          </p:nvSpPr>
          <p:spPr bwMode="auto">
            <a:xfrm>
              <a:off x="2148" y="3153"/>
              <a:ext cx="340" cy="3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48" name="Line 52"/>
            <p:cNvSpPr>
              <a:spLocks noChangeShapeType="1"/>
            </p:cNvSpPr>
            <p:nvPr/>
          </p:nvSpPr>
          <p:spPr bwMode="auto">
            <a:xfrm>
              <a:off x="2316" y="3933"/>
              <a:ext cx="1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49" name="Oval 53"/>
            <p:cNvSpPr>
              <a:spLocks noChangeArrowheads="1"/>
            </p:cNvSpPr>
            <p:nvPr/>
          </p:nvSpPr>
          <p:spPr bwMode="auto">
            <a:xfrm>
              <a:off x="3744" y="3897"/>
              <a:ext cx="68" cy="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50" name="Line 54"/>
            <p:cNvSpPr>
              <a:spLocks noChangeShapeType="1"/>
            </p:cNvSpPr>
            <p:nvPr/>
          </p:nvSpPr>
          <p:spPr bwMode="auto">
            <a:xfrm>
              <a:off x="2316" y="2781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51" name="Text Box 55"/>
            <p:cNvSpPr txBox="1">
              <a:spLocks noChangeArrowheads="1"/>
            </p:cNvSpPr>
            <p:nvPr/>
          </p:nvSpPr>
          <p:spPr bwMode="auto">
            <a:xfrm>
              <a:off x="2908" y="2451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i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  <p:sp>
          <p:nvSpPr>
            <p:cNvPr id="14352" name="Text Box 56"/>
            <p:cNvSpPr txBox="1">
              <a:spLocks noChangeArrowheads="1"/>
            </p:cNvSpPr>
            <p:nvPr/>
          </p:nvSpPr>
          <p:spPr bwMode="auto">
            <a:xfrm flipH="1">
              <a:off x="2390" y="3183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oc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  <p:sp>
          <p:nvSpPr>
            <p:cNvPr id="14353" name="Text Box 57"/>
            <p:cNvSpPr txBox="1">
              <a:spLocks noChangeArrowheads="1"/>
            </p:cNvSpPr>
            <p:nvPr/>
          </p:nvSpPr>
          <p:spPr bwMode="auto">
            <a:xfrm>
              <a:off x="3638" y="275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4354" name="Text Box 58"/>
            <p:cNvSpPr txBox="1">
              <a:spLocks noChangeArrowheads="1"/>
            </p:cNvSpPr>
            <p:nvPr/>
          </p:nvSpPr>
          <p:spPr bwMode="auto">
            <a:xfrm>
              <a:off x="3645" y="363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4355" name="Oval 59"/>
            <p:cNvSpPr>
              <a:spLocks noChangeArrowheads="1"/>
            </p:cNvSpPr>
            <p:nvPr/>
          </p:nvSpPr>
          <p:spPr bwMode="auto">
            <a:xfrm>
              <a:off x="3744" y="2745"/>
              <a:ext cx="68" cy="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56" name="Text Box 60"/>
            <p:cNvSpPr txBox="1">
              <a:spLocks noChangeArrowheads="1"/>
            </p:cNvSpPr>
            <p:nvPr/>
          </p:nvSpPr>
          <p:spPr bwMode="auto">
            <a:xfrm>
              <a:off x="2300" y="289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4357" name="Text Box 61"/>
            <p:cNvSpPr txBox="1">
              <a:spLocks noChangeArrowheads="1"/>
            </p:cNvSpPr>
            <p:nvPr/>
          </p:nvSpPr>
          <p:spPr bwMode="auto">
            <a:xfrm>
              <a:off x="2336" y="34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233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utoUpdateAnimBg="0"/>
      <p:bldP spid="135179" grpId="0" autoUpdateAnimBg="0"/>
      <p:bldP spid="1351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742950" y="3251200"/>
          <a:ext cx="24034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079280" imgH="228600" progId="Equation.3">
                  <p:embed/>
                </p:oleObj>
              </mc:Choice>
              <mc:Fallback>
                <p:oleObj name="Equation" r:id="rId3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251200"/>
                        <a:ext cx="24034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623888" y="5530850"/>
          <a:ext cx="6629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5" imgW="2743200" imgH="228600" progId="Equation.3">
                  <p:embed/>
                </p:oleObj>
              </mc:Choice>
              <mc:Fallback>
                <p:oleObj name="公式" r:id="rId5" imgW="274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530850"/>
                        <a:ext cx="66294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4" name="Object 48"/>
          <p:cNvGraphicFramePr>
            <a:graphicFrameLocks noChangeAspect="1"/>
          </p:cNvGraphicFramePr>
          <p:nvPr/>
        </p:nvGraphicFramePr>
        <p:xfrm>
          <a:off x="669925" y="4822825"/>
          <a:ext cx="34559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1663560" imgH="215640" progId="Equation.3">
                  <p:embed/>
                </p:oleObj>
              </mc:Choice>
              <mc:Fallback>
                <p:oleObj name="Equation" r:id="rId7" imgW="1663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4822825"/>
                        <a:ext cx="34559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7" name="Group 52"/>
          <p:cNvGrpSpPr>
            <a:grpSpLocks/>
          </p:cNvGrpSpPr>
          <p:nvPr/>
        </p:nvGrpSpPr>
        <p:grpSpPr bwMode="auto">
          <a:xfrm>
            <a:off x="257175" y="211138"/>
            <a:ext cx="7372350" cy="2924175"/>
            <a:chOff x="162" y="133"/>
            <a:chExt cx="4644" cy="1842"/>
          </a:xfrm>
        </p:grpSpPr>
        <p:sp>
          <p:nvSpPr>
            <p:cNvPr id="15370" name="Text Box 4"/>
            <p:cNvSpPr txBox="1">
              <a:spLocks noChangeArrowheads="1"/>
            </p:cNvSpPr>
            <p:nvPr/>
          </p:nvSpPr>
          <p:spPr bwMode="auto">
            <a:xfrm>
              <a:off x="162" y="133"/>
              <a:ext cx="1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求开路电压</a:t>
              </a: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oc</a:t>
              </a:r>
              <a:r>
                <a:rPr lang="zh-CN" altLang="en-US" b="1">
                  <a:solidFill>
                    <a:srgbClr val="000000"/>
                  </a:solidFill>
                </a:rPr>
                <a:t>：</a:t>
              </a:r>
            </a:p>
          </p:txBody>
        </p:sp>
        <p:sp>
          <p:nvSpPr>
            <p:cNvPr id="15371" name="Line 6"/>
            <p:cNvSpPr>
              <a:spLocks noChangeShapeType="1"/>
            </p:cNvSpPr>
            <p:nvPr/>
          </p:nvSpPr>
          <p:spPr bwMode="auto">
            <a:xfrm>
              <a:off x="1176" y="756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72" name="Line 7"/>
            <p:cNvSpPr>
              <a:spLocks noChangeShapeType="1"/>
            </p:cNvSpPr>
            <p:nvPr/>
          </p:nvSpPr>
          <p:spPr bwMode="auto">
            <a:xfrm>
              <a:off x="1176" y="756"/>
              <a:ext cx="3330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73" name="Rectangle 8"/>
            <p:cNvSpPr>
              <a:spLocks noChangeArrowheads="1"/>
            </p:cNvSpPr>
            <p:nvPr/>
          </p:nvSpPr>
          <p:spPr bwMode="auto">
            <a:xfrm>
              <a:off x="1565" y="701"/>
              <a:ext cx="317" cy="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74" name="Line 9"/>
            <p:cNvSpPr>
              <a:spLocks noChangeShapeType="1"/>
            </p:cNvSpPr>
            <p:nvPr/>
          </p:nvSpPr>
          <p:spPr bwMode="auto">
            <a:xfrm>
              <a:off x="2244" y="756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75" name="Rectangle 10"/>
            <p:cNvSpPr>
              <a:spLocks noChangeArrowheads="1"/>
            </p:cNvSpPr>
            <p:nvPr/>
          </p:nvSpPr>
          <p:spPr bwMode="auto">
            <a:xfrm>
              <a:off x="2184" y="1188"/>
              <a:ext cx="113" cy="31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76" name="Line 11"/>
            <p:cNvSpPr>
              <a:spLocks noChangeShapeType="1"/>
            </p:cNvSpPr>
            <p:nvPr/>
          </p:nvSpPr>
          <p:spPr bwMode="auto">
            <a:xfrm>
              <a:off x="3300" y="756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77" name="Line 12"/>
            <p:cNvSpPr>
              <a:spLocks noChangeShapeType="1"/>
            </p:cNvSpPr>
            <p:nvPr/>
          </p:nvSpPr>
          <p:spPr bwMode="auto">
            <a:xfrm flipV="1">
              <a:off x="1170" y="1950"/>
              <a:ext cx="33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78" name="Oval 13"/>
            <p:cNvSpPr>
              <a:spLocks noChangeArrowheads="1"/>
            </p:cNvSpPr>
            <p:nvPr/>
          </p:nvSpPr>
          <p:spPr bwMode="auto">
            <a:xfrm>
              <a:off x="1002" y="1188"/>
              <a:ext cx="340" cy="3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79" name="Oval 14"/>
            <p:cNvSpPr>
              <a:spLocks noChangeArrowheads="1"/>
            </p:cNvSpPr>
            <p:nvPr/>
          </p:nvSpPr>
          <p:spPr bwMode="auto">
            <a:xfrm>
              <a:off x="3708" y="590"/>
              <a:ext cx="340" cy="3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80" name="Line 15"/>
            <p:cNvSpPr>
              <a:spLocks noChangeShapeType="1"/>
            </p:cNvSpPr>
            <p:nvPr/>
          </p:nvSpPr>
          <p:spPr bwMode="auto">
            <a:xfrm>
              <a:off x="1176" y="114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81" name="Line 16"/>
            <p:cNvSpPr>
              <a:spLocks noChangeShapeType="1"/>
            </p:cNvSpPr>
            <p:nvPr/>
          </p:nvSpPr>
          <p:spPr bwMode="auto">
            <a:xfrm>
              <a:off x="3702" y="763"/>
              <a:ext cx="3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82" name="Text Box 17"/>
            <p:cNvSpPr txBox="1">
              <a:spLocks noChangeArrowheads="1"/>
            </p:cNvSpPr>
            <p:nvPr/>
          </p:nvSpPr>
          <p:spPr bwMode="auto">
            <a:xfrm>
              <a:off x="457" y="1155"/>
              <a:ext cx="7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100V</a:t>
              </a:r>
            </a:p>
          </p:txBody>
        </p:sp>
        <p:sp>
          <p:nvSpPr>
            <p:cNvPr id="15383" name="Text Box 18"/>
            <p:cNvSpPr txBox="1">
              <a:spLocks noChangeArrowheads="1"/>
            </p:cNvSpPr>
            <p:nvPr/>
          </p:nvSpPr>
          <p:spPr bwMode="auto">
            <a:xfrm>
              <a:off x="1498" y="431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20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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5384" name="AutoShape 19"/>
            <p:cNvSpPr>
              <a:spLocks noChangeArrowheads="1"/>
            </p:cNvSpPr>
            <p:nvPr/>
          </p:nvSpPr>
          <p:spPr bwMode="auto">
            <a:xfrm>
              <a:off x="2484" y="618"/>
              <a:ext cx="450" cy="282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85" name="Line 20"/>
            <p:cNvSpPr>
              <a:spLocks noChangeShapeType="1"/>
            </p:cNvSpPr>
            <p:nvPr/>
          </p:nvSpPr>
          <p:spPr bwMode="auto">
            <a:xfrm>
              <a:off x="2484" y="76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86" name="Text Box 21"/>
            <p:cNvSpPr txBox="1">
              <a:spLocks noChangeArrowheads="1"/>
            </p:cNvSpPr>
            <p:nvPr/>
          </p:nvSpPr>
          <p:spPr bwMode="auto">
            <a:xfrm>
              <a:off x="2451" y="375"/>
              <a:ext cx="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0.5</a:t>
              </a:r>
              <a:r>
                <a:rPr lang="en-US" altLang="zh-CN" b="1" i="1">
                  <a:solidFill>
                    <a:srgbClr val="000000"/>
                  </a:solidFill>
                  <a:sym typeface="Symbol" pitchFamily="18" charset="2"/>
                </a:rPr>
                <a:t> </a:t>
              </a: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5387" name="Text Box 22"/>
            <p:cNvSpPr txBox="1">
              <a:spLocks noChangeArrowheads="1"/>
            </p:cNvSpPr>
            <p:nvPr/>
          </p:nvSpPr>
          <p:spPr bwMode="auto">
            <a:xfrm>
              <a:off x="2286" y="121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5388" name="Text Box 25"/>
            <p:cNvSpPr txBox="1">
              <a:spLocks noChangeArrowheads="1"/>
            </p:cNvSpPr>
            <p:nvPr/>
          </p:nvSpPr>
          <p:spPr bwMode="auto">
            <a:xfrm>
              <a:off x="3690" y="305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120V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5389" name="Rectangle 26"/>
            <p:cNvSpPr>
              <a:spLocks noChangeArrowheads="1"/>
            </p:cNvSpPr>
            <p:nvPr/>
          </p:nvSpPr>
          <p:spPr bwMode="auto">
            <a:xfrm>
              <a:off x="3240" y="1182"/>
              <a:ext cx="113" cy="31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390" name="Text Box 27"/>
            <p:cNvSpPr txBox="1">
              <a:spLocks noChangeArrowheads="1"/>
            </p:cNvSpPr>
            <p:nvPr/>
          </p:nvSpPr>
          <p:spPr bwMode="auto">
            <a:xfrm>
              <a:off x="1208" y="87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5391" name="Text Box 28"/>
            <p:cNvSpPr txBox="1">
              <a:spLocks noChangeArrowheads="1"/>
            </p:cNvSpPr>
            <p:nvPr/>
          </p:nvSpPr>
          <p:spPr bwMode="auto">
            <a:xfrm>
              <a:off x="1220" y="15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5392" name="Text Box 29"/>
            <p:cNvSpPr txBox="1">
              <a:spLocks noChangeArrowheads="1"/>
            </p:cNvSpPr>
            <p:nvPr/>
          </p:nvSpPr>
          <p:spPr bwMode="auto">
            <a:xfrm>
              <a:off x="2264" y="88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5393" name="Text Box 30"/>
            <p:cNvSpPr txBox="1">
              <a:spLocks noChangeArrowheads="1"/>
            </p:cNvSpPr>
            <p:nvPr/>
          </p:nvSpPr>
          <p:spPr bwMode="auto">
            <a:xfrm>
              <a:off x="2270" y="15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5394" name="Text Box 31"/>
            <p:cNvSpPr txBox="1">
              <a:spLocks noChangeArrowheads="1"/>
            </p:cNvSpPr>
            <p:nvPr/>
          </p:nvSpPr>
          <p:spPr bwMode="auto">
            <a:xfrm>
              <a:off x="2258" y="49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5395" name="Text Box 32"/>
            <p:cNvSpPr txBox="1">
              <a:spLocks noChangeArrowheads="1"/>
            </p:cNvSpPr>
            <p:nvPr/>
          </p:nvSpPr>
          <p:spPr bwMode="auto">
            <a:xfrm>
              <a:off x="2960" y="4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5396" name="Text Box 33"/>
            <p:cNvSpPr txBox="1">
              <a:spLocks noChangeArrowheads="1"/>
            </p:cNvSpPr>
            <p:nvPr/>
          </p:nvSpPr>
          <p:spPr bwMode="auto">
            <a:xfrm>
              <a:off x="3446" y="49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5397" name="Text Box 34"/>
            <p:cNvSpPr txBox="1">
              <a:spLocks noChangeArrowheads="1"/>
            </p:cNvSpPr>
            <p:nvPr/>
          </p:nvSpPr>
          <p:spPr bwMode="auto">
            <a:xfrm>
              <a:off x="4124" y="48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5398" name="Text Box 35"/>
            <p:cNvSpPr txBox="1">
              <a:spLocks noChangeArrowheads="1"/>
            </p:cNvSpPr>
            <p:nvPr/>
          </p:nvSpPr>
          <p:spPr bwMode="auto">
            <a:xfrm>
              <a:off x="3380" y="88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5399" name="Text Box 36"/>
            <p:cNvSpPr txBox="1">
              <a:spLocks noChangeArrowheads="1"/>
            </p:cNvSpPr>
            <p:nvPr/>
          </p:nvSpPr>
          <p:spPr bwMode="auto">
            <a:xfrm>
              <a:off x="3386" y="15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15400" name="Text Box 37"/>
            <p:cNvSpPr txBox="1">
              <a:spLocks noChangeArrowheads="1"/>
            </p:cNvSpPr>
            <p:nvPr/>
          </p:nvSpPr>
          <p:spPr bwMode="auto">
            <a:xfrm>
              <a:off x="3378" y="119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5401" name="Text Box 38"/>
            <p:cNvSpPr txBox="1">
              <a:spLocks noChangeArrowheads="1"/>
            </p:cNvSpPr>
            <p:nvPr/>
          </p:nvSpPr>
          <p:spPr bwMode="auto">
            <a:xfrm>
              <a:off x="4326" y="119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oc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5402" name="Text Box 39"/>
            <p:cNvSpPr txBox="1">
              <a:spLocks noChangeArrowheads="1"/>
            </p:cNvSpPr>
            <p:nvPr/>
          </p:nvSpPr>
          <p:spPr bwMode="auto">
            <a:xfrm>
              <a:off x="4340" y="82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5403" name="Text Box 40"/>
            <p:cNvSpPr txBox="1">
              <a:spLocks noChangeArrowheads="1"/>
            </p:cNvSpPr>
            <p:nvPr/>
          </p:nvSpPr>
          <p:spPr bwMode="auto">
            <a:xfrm>
              <a:off x="4358" y="16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5404" name="Oval 41"/>
            <p:cNvSpPr>
              <a:spLocks noChangeArrowheads="1"/>
            </p:cNvSpPr>
            <p:nvPr/>
          </p:nvSpPr>
          <p:spPr bwMode="auto">
            <a:xfrm>
              <a:off x="4500" y="708"/>
              <a:ext cx="91" cy="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405" name="Oval 42"/>
            <p:cNvSpPr>
              <a:spLocks noChangeArrowheads="1"/>
            </p:cNvSpPr>
            <p:nvPr/>
          </p:nvSpPr>
          <p:spPr bwMode="auto">
            <a:xfrm>
              <a:off x="4500" y="1884"/>
              <a:ext cx="91" cy="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406" name="Text Box 50"/>
            <p:cNvSpPr txBox="1">
              <a:spLocks noChangeArrowheads="1"/>
            </p:cNvSpPr>
            <p:nvPr/>
          </p:nvSpPr>
          <p:spPr bwMode="auto">
            <a:xfrm>
              <a:off x="1649" y="1185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10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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5407" name="Text Box 51"/>
            <p:cNvSpPr txBox="1">
              <a:spLocks noChangeArrowheads="1"/>
            </p:cNvSpPr>
            <p:nvPr/>
          </p:nvSpPr>
          <p:spPr bwMode="auto">
            <a:xfrm>
              <a:off x="2719" y="11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10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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37269" name="Object 53"/>
          <p:cNvGraphicFramePr>
            <a:graphicFrameLocks noChangeAspect="1"/>
          </p:cNvGraphicFramePr>
          <p:nvPr/>
        </p:nvGraphicFramePr>
        <p:xfrm>
          <a:off x="719138" y="3806825"/>
          <a:ext cx="3448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9" imgW="1726920" imgH="406080" progId="Equation.3">
                  <p:embed/>
                </p:oleObj>
              </mc:Choice>
              <mc:Fallback>
                <p:oleObj name="Equation" r:id="rId9" imgW="1726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806825"/>
                        <a:ext cx="344805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4754563" y="3973513"/>
            <a:ext cx="2038350" cy="449262"/>
            <a:chOff x="2995" y="2503"/>
            <a:chExt cx="1284" cy="283"/>
          </a:xfrm>
        </p:grpSpPr>
        <p:sp>
          <p:nvSpPr>
            <p:cNvPr id="15369" name="AutoShape 47"/>
            <p:cNvSpPr>
              <a:spLocks noChangeArrowheads="1"/>
            </p:cNvSpPr>
            <p:nvPr/>
          </p:nvSpPr>
          <p:spPr bwMode="auto">
            <a:xfrm>
              <a:off x="2995" y="2570"/>
              <a:ext cx="308" cy="106"/>
            </a:xfrm>
            <a:prstGeom prst="rightArrow">
              <a:avLst>
                <a:gd name="adj1" fmla="val 50000"/>
                <a:gd name="adj2" fmla="val 72642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15366" name="Object 54"/>
            <p:cNvGraphicFramePr>
              <a:graphicFrameLocks noChangeAspect="1"/>
            </p:cNvGraphicFramePr>
            <p:nvPr/>
          </p:nvGraphicFramePr>
          <p:xfrm>
            <a:off x="3432" y="2503"/>
            <a:ext cx="84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Equation" r:id="rId11" imgW="647640" imgH="215640" progId="Equation.3">
                    <p:embed/>
                  </p:oleObj>
                </mc:Choice>
                <mc:Fallback>
                  <p:oleObj name="Equation" r:id="rId11" imgW="647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2503"/>
                          <a:ext cx="84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19489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55575" y="188913"/>
            <a:ext cx="3243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加压求流计算内阻</a:t>
            </a: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r>
              <a:rPr lang="en-US" altLang="zh-CN" b="1" baseline="-25000">
                <a:solidFill>
                  <a:srgbClr val="000000"/>
                </a:solidFill>
              </a:rPr>
              <a:t>i</a:t>
            </a:r>
            <a:r>
              <a:rPr lang="zh-CN" altLang="en-US" b="1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1162050" y="3011488"/>
          <a:ext cx="257492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143000" imgH="634680" progId="Equation.3">
                  <p:embed/>
                </p:oleObj>
              </mc:Choice>
              <mc:Fallback>
                <p:oleObj name="Equation" r:id="rId3" imgW="11430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011488"/>
                        <a:ext cx="2574925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4241800" y="3743325"/>
            <a:ext cx="542925" cy="369888"/>
          </a:xfrm>
          <a:prstGeom prst="rightArrow">
            <a:avLst>
              <a:gd name="adj1" fmla="val 50000"/>
              <a:gd name="adj2" fmla="val 36695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5064125" y="3421063"/>
          <a:ext cx="25876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1143000" imgH="406080" progId="Equation.3">
                  <p:embed/>
                </p:oleObj>
              </mc:Choice>
              <mc:Fallback>
                <p:oleObj name="Equation" r:id="rId5" imgW="1143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3421063"/>
                        <a:ext cx="25876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479425" y="485298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则</a:t>
            </a:r>
          </a:p>
        </p:txBody>
      </p:sp>
      <p:sp>
        <p:nvSpPr>
          <p:cNvPr id="138279" name="AutoShape 39"/>
          <p:cNvSpPr>
            <a:spLocks/>
          </p:cNvSpPr>
          <p:nvPr/>
        </p:nvSpPr>
        <p:spPr bwMode="auto">
          <a:xfrm>
            <a:off x="881063" y="3311525"/>
            <a:ext cx="209550" cy="1028700"/>
          </a:xfrm>
          <a:prstGeom prst="leftBrace">
            <a:avLst>
              <a:gd name="adj1" fmla="val 409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138280" name="Object 40"/>
          <p:cNvGraphicFramePr>
            <a:graphicFrameLocks noChangeAspect="1"/>
          </p:cNvGraphicFramePr>
          <p:nvPr/>
        </p:nvGraphicFramePr>
        <p:xfrm>
          <a:off x="1403350" y="4670425"/>
          <a:ext cx="46545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7" imgW="2133360" imgH="444240" progId="Equation.3">
                  <p:embed/>
                </p:oleObj>
              </mc:Choice>
              <mc:Fallback>
                <p:oleObj name="Equation" r:id="rId7" imgW="2133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70425"/>
                        <a:ext cx="46545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3" name="Group 44"/>
          <p:cNvGrpSpPr>
            <a:grpSpLocks/>
          </p:cNvGrpSpPr>
          <p:nvPr/>
        </p:nvGrpSpPr>
        <p:grpSpPr bwMode="auto">
          <a:xfrm>
            <a:off x="2919413" y="361950"/>
            <a:ext cx="5881687" cy="2595563"/>
            <a:chOff x="1839" y="228"/>
            <a:chExt cx="3705" cy="1635"/>
          </a:xfrm>
        </p:grpSpPr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>
              <a:off x="1845" y="645"/>
              <a:ext cx="281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395" name="Rectangle 9"/>
            <p:cNvSpPr>
              <a:spLocks noChangeArrowheads="1"/>
            </p:cNvSpPr>
            <p:nvPr/>
          </p:nvSpPr>
          <p:spPr bwMode="auto">
            <a:xfrm>
              <a:off x="2132" y="596"/>
              <a:ext cx="336" cy="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2805" y="651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2745" y="1083"/>
              <a:ext cx="113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3861" y="651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399" name="Rectangle 13"/>
            <p:cNvSpPr>
              <a:spLocks noChangeArrowheads="1"/>
            </p:cNvSpPr>
            <p:nvPr/>
          </p:nvSpPr>
          <p:spPr bwMode="auto">
            <a:xfrm>
              <a:off x="3801" y="1065"/>
              <a:ext cx="113" cy="33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>
              <a:off x="1839" y="1839"/>
              <a:ext cx="2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01" name="AutoShape 16"/>
            <p:cNvSpPr>
              <a:spLocks noChangeArrowheads="1"/>
            </p:cNvSpPr>
            <p:nvPr/>
          </p:nvSpPr>
          <p:spPr bwMode="auto">
            <a:xfrm>
              <a:off x="3045" y="501"/>
              <a:ext cx="480" cy="294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02" name="Line 17"/>
            <p:cNvSpPr>
              <a:spLocks noChangeShapeType="1"/>
            </p:cNvSpPr>
            <p:nvPr/>
          </p:nvSpPr>
          <p:spPr bwMode="auto">
            <a:xfrm>
              <a:off x="3045" y="651"/>
              <a:ext cx="4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3048" y="228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0.5 </a:t>
              </a: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6404" name="Text Box 19"/>
            <p:cNvSpPr txBox="1">
              <a:spLocks noChangeArrowheads="1"/>
            </p:cNvSpPr>
            <p:nvPr/>
          </p:nvSpPr>
          <p:spPr bwMode="auto">
            <a:xfrm>
              <a:off x="2871" y="1083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6405" name="Line 22"/>
            <p:cNvSpPr>
              <a:spLocks noChangeShapeType="1"/>
            </p:cNvSpPr>
            <p:nvPr/>
          </p:nvSpPr>
          <p:spPr bwMode="auto">
            <a:xfrm>
              <a:off x="1842" y="643"/>
              <a:ext cx="0" cy="1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06" name="Text Box 23"/>
            <p:cNvSpPr txBox="1">
              <a:spLocks noChangeArrowheads="1"/>
            </p:cNvSpPr>
            <p:nvPr/>
          </p:nvSpPr>
          <p:spPr bwMode="auto">
            <a:xfrm>
              <a:off x="2843" y="77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6407" name="Text Box 24"/>
            <p:cNvSpPr txBox="1">
              <a:spLocks noChangeArrowheads="1"/>
            </p:cNvSpPr>
            <p:nvPr/>
          </p:nvSpPr>
          <p:spPr bwMode="auto">
            <a:xfrm>
              <a:off x="2861" y="13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6408" name="Text Box 25"/>
            <p:cNvSpPr txBox="1">
              <a:spLocks noChangeArrowheads="1"/>
            </p:cNvSpPr>
            <p:nvPr/>
          </p:nvSpPr>
          <p:spPr bwMode="auto">
            <a:xfrm>
              <a:off x="2813" y="36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6409" name="Text Box 26"/>
            <p:cNvSpPr txBox="1">
              <a:spLocks noChangeArrowheads="1"/>
            </p:cNvSpPr>
            <p:nvPr/>
          </p:nvSpPr>
          <p:spPr bwMode="auto">
            <a:xfrm>
              <a:off x="3527" y="36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6410" name="Oval 27"/>
            <p:cNvSpPr>
              <a:spLocks noChangeArrowheads="1"/>
            </p:cNvSpPr>
            <p:nvPr/>
          </p:nvSpPr>
          <p:spPr bwMode="auto">
            <a:xfrm>
              <a:off x="4656" y="1795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11" name="Oval 28"/>
            <p:cNvSpPr>
              <a:spLocks noChangeArrowheads="1"/>
            </p:cNvSpPr>
            <p:nvPr/>
          </p:nvSpPr>
          <p:spPr bwMode="auto">
            <a:xfrm>
              <a:off x="4656" y="613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6412" name="Group 29"/>
            <p:cNvGrpSpPr>
              <a:grpSpLocks/>
            </p:cNvGrpSpPr>
            <p:nvPr/>
          </p:nvGrpSpPr>
          <p:grpSpPr bwMode="auto">
            <a:xfrm>
              <a:off x="4692" y="392"/>
              <a:ext cx="852" cy="1456"/>
              <a:chOff x="4686" y="248"/>
              <a:chExt cx="852" cy="1456"/>
            </a:xfrm>
          </p:grpSpPr>
          <p:sp>
            <p:nvSpPr>
              <p:cNvPr id="16416" name="Text Box 30"/>
              <p:cNvSpPr txBox="1">
                <a:spLocks noChangeArrowheads="1"/>
              </p:cNvSpPr>
              <p:nvPr/>
            </p:nvSpPr>
            <p:spPr bwMode="auto">
              <a:xfrm>
                <a:off x="5188" y="975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0</a:t>
                </a:r>
                <a:endParaRPr lang="en-US" altLang="zh-CN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7" name="Oval 31"/>
              <p:cNvSpPr>
                <a:spLocks noChangeArrowheads="1"/>
              </p:cNvSpPr>
              <p:nvPr/>
            </p:nvSpPr>
            <p:spPr bwMode="auto">
              <a:xfrm>
                <a:off x="4867" y="941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8" name="Line 32"/>
              <p:cNvSpPr>
                <a:spLocks noChangeShapeType="1"/>
              </p:cNvSpPr>
              <p:nvPr/>
            </p:nvSpPr>
            <p:spPr bwMode="auto">
              <a:xfrm>
                <a:off x="4718" y="501"/>
                <a:ext cx="3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9" name="Line 33"/>
              <p:cNvSpPr>
                <a:spLocks noChangeShapeType="1"/>
              </p:cNvSpPr>
              <p:nvPr/>
            </p:nvSpPr>
            <p:spPr bwMode="auto">
              <a:xfrm>
                <a:off x="4722" y="1695"/>
                <a:ext cx="3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0" name="Line 34"/>
              <p:cNvSpPr>
                <a:spLocks noChangeShapeType="1"/>
              </p:cNvSpPr>
              <p:nvPr/>
            </p:nvSpPr>
            <p:spPr bwMode="auto">
              <a:xfrm>
                <a:off x="5038" y="501"/>
                <a:ext cx="0" cy="12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1" name="Line 35"/>
              <p:cNvSpPr>
                <a:spLocks noChangeShapeType="1"/>
              </p:cNvSpPr>
              <p:nvPr/>
            </p:nvSpPr>
            <p:spPr bwMode="auto">
              <a:xfrm flipH="1">
                <a:off x="4686" y="409"/>
                <a:ext cx="3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2" name="Text Box 36"/>
              <p:cNvSpPr txBox="1">
                <a:spLocks noChangeArrowheads="1"/>
              </p:cNvSpPr>
              <p:nvPr/>
            </p:nvSpPr>
            <p:spPr bwMode="auto">
              <a:xfrm>
                <a:off x="5019" y="24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0</a:t>
                </a:r>
                <a:endParaRPr lang="en-US" altLang="zh-CN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3" name="Text Box 37"/>
              <p:cNvSpPr txBox="1">
                <a:spLocks noChangeArrowheads="1"/>
              </p:cNvSpPr>
              <p:nvPr/>
            </p:nvSpPr>
            <p:spPr bwMode="auto">
              <a:xfrm>
                <a:off x="5033" y="666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16424" name="Text Box 38"/>
              <p:cNvSpPr txBox="1">
                <a:spLocks noChangeArrowheads="1"/>
              </p:cNvSpPr>
              <p:nvPr/>
            </p:nvSpPr>
            <p:spPr bwMode="auto">
              <a:xfrm>
                <a:off x="5039" y="12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</p:grpSp>
        <p:sp>
          <p:nvSpPr>
            <p:cNvPr id="16413" name="Rectangle 41"/>
            <p:cNvSpPr>
              <a:spLocks noChangeArrowheads="1"/>
            </p:cNvSpPr>
            <p:nvPr/>
          </p:nvSpPr>
          <p:spPr bwMode="auto">
            <a:xfrm>
              <a:off x="2062" y="324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</a:rPr>
                <a:t>20</a:t>
              </a:r>
              <a:r>
                <a:rPr kumimoji="1" lang="en-US" altLang="zh-CN" sz="2400" b="1">
                  <a:solidFill>
                    <a:srgbClr val="000000"/>
                  </a:solidFill>
                  <a:sym typeface="Symbol" pitchFamily="18" charset="2"/>
                </a:rPr>
                <a:t></a:t>
              </a:r>
            </a:p>
          </p:txBody>
        </p:sp>
        <p:sp>
          <p:nvSpPr>
            <p:cNvPr id="16414" name="Rectangle 42"/>
            <p:cNvSpPr>
              <a:spLocks noChangeArrowheads="1"/>
            </p:cNvSpPr>
            <p:nvPr/>
          </p:nvSpPr>
          <p:spPr bwMode="auto">
            <a:xfrm>
              <a:off x="2250" y="1069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</a:rPr>
                <a:t>10</a:t>
              </a:r>
              <a:r>
                <a:rPr kumimoji="1" lang="en-US" altLang="zh-CN" sz="2400" b="1">
                  <a:solidFill>
                    <a:srgbClr val="000000"/>
                  </a:solidFill>
                  <a:sym typeface="Symbol" pitchFamily="18" charset="2"/>
                </a:rPr>
                <a:t></a:t>
              </a:r>
            </a:p>
          </p:txBody>
        </p:sp>
        <p:sp>
          <p:nvSpPr>
            <p:cNvPr id="16415" name="Rectangle 43"/>
            <p:cNvSpPr>
              <a:spLocks noChangeArrowheads="1"/>
            </p:cNvSpPr>
            <p:nvPr/>
          </p:nvSpPr>
          <p:spPr bwMode="auto">
            <a:xfrm>
              <a:off x="3328" y="1068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</a:rPr>
                <a:t>10</a:t>
              </a:r>
              <a:r>
                <a:rPr kumimoji="1" lang="en-US" altLang="zh-CN" sz="2400" b="1">
                  <a:solidFill>
                    <a:srgbClr val="000000"/>
                  </a:solidFill>
                  <a:sym typeface="Symbol" pitchFamily="18" charset="2"/>
                </a:rPr>
                <a:t>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62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4" grpId="0" animBg="1"/>
      <p:bldP spid="138246" grpId="0" autoUpdateAnimBg="0"/>
      <p:bldP spid="1382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16475" y="968375"/>
            <a:ext cx="1428750" cy="1847850"/>
            <a:chOff x="3346" y="622"/>
            <a:chExt cx="900" cy="1164"/>
          </a:xfrm>
        </p:grpSpPr>
        <p:sp>
          <p:nvSpPr>
            <p:cNvPr id="17430" name="Line 3"/>
            <p:cNvSpPr>
              <a:spLocks noChangeShapeType="1"/>
            </p:cNvSpPr>
            <p:nvPr/>
          </p:nvSpPr>
          <p:spPr bwMode="auto">
            <a:xfrm>
              <a:off x="4066" y="622"/>
              <a:ext cx="0" cy="11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31" name="Rectangle 4"/>
            <p:cNvSpPr>
              <a:spLocks noChangeArrowheads="1"/>
            </p:cNvSpPr>
            <p:nvPr/>
          </p:nvSpPr>
          <p:spPr bwMode="auto">
            <a:xfrm>
              <a:off x="4006" y="1006"/>
              <a:ext cx="113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32" name="Line 5"/>
            <p:cNvSpPr>
              <a:spLocks noChangeShapeType="1"/>
            </p:cNvSpPr>
            <p:nvPr/>
          </p:nvSpPr>
          <p:spPr bwMode="auto">
            <a:xfrm flipV="1">
              <a:off x="3922" y="970"/>
              <a:ext cx="324" cy="3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33" name="Line 6"/>
            <p:cNvSpPr>
              <a:spLocks noChangeShapeType="1"/>
            </p:cNvSpPr>
            <p:nvPr/>
          </p:nvSpPr>
          <p:spPr bwMode="auto">
            <a:xfrm>
              <a:off x="3382" y="622"/>
              <a:ext cx="6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34" name="Line 7"/>
            <p:cNvSpPr>
              <a:spLocks noChangeShapeType="1"/>
            </p:cNvSpPr>
            <p:nvPr/>
          </p:nvSpPr>
          <p:spPr bwMode="auto">
            <a:xfrm>
              <a:off x="3346" y="177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35" name="Text Box 8"/>
            <p:cNvSpPr txBox="1">
              <a:spLocks noChangeArrowheads="1"/>
            </p:cNvSpPr>
            <p:nvPr/>
          </p:nvSpPr>
          <p:spPr bwMode="auto">
            <a:xfrm>
              <a:off x="3618" y="103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 i="1" baseline="-25000">
                  <a:solidFill>
                    <a:srgbClr val="000000"/>
                  </a:solidFill>
                </a:rPr>
                <a:t>x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03263" y="3171825"/>
            <a:ext cx="6292850" cy="579438"/>
            <a:chOff x="470" y="2156"/>
            <a:chExt cx="4494" cy="489"/>
          </a:xfrm>
        </p:grpSpPr>
        <p:graphicFrame>
          <p:nvGraphicFramePr>
            <p:cNvPr id="17411" name="Object 10"/>
            <p:cNvGraphicFramePr>
              <a:graphicFrameLocks noChangeAspect="1"/>
            </p:cNvGraphicFramePr>
            <p:nvPr/>
          </p:nvGraphicFramePr>
          <p:xfrm>
            <a:off x="470" y="2229"/>
            <a:ext cx="174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公式" r:id="rId3" imgW="965160" imgH="215640" progId="Equation.3">
                    <p:embed/>
                  </p:oleObj>
                </mc:Choice>
                <mc:Fallback>
                  <p:oleObj name="公式" r:id="rId3" imgW="965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229"/>
                          <a:ext cx="1749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Text Box 11"/>
            <p:cNvSpPr txBox="1">
              <a:spLocks noChangeArrowheads="1"/>
            </p:cNvSpPr>
            <p:nvPr/>
          </p:nvSpPr>
          <p:spPr bwMode="auto">
            <a:xfrm>
              <a:off x="2261" y="2156"/>
              <a:ext cx="2703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时</a:t>
              </a:r>
              <a:r>
                <a:rPr lang="en-US" altLang="zh-CN" sz="3200" b="1" i="1">
                  <a:solidFill>
                    <a:srgbClr val="000000"/>
                  </a:solidFill>
                </a:rPr>
                <a:t>R</a:t>
              </a:r>
              <a:r>
                <a:rPr lang="en-US" altLang="zh-CN" sz="1800" b="1">
                  <a:solidFill>
                    <a:srgbClr val="000000"/>
                  </a:solidFill>
                </a:rPr>
                <a:t>x</a:t>
              </a:r>
              <a:r>
                <a:rPr lang="zh-CN" altLang="en-US" sz="2800" b="1">
                  <a:solidFill>
                    <a:srgbClr val="000000"/>
                  </a:solidFill>
                </a:rPr>
                <a:t>上获得最大功率。</a:t>
              </a:r>
            </a:p>
          </p:txBody>
        </p:sp>
      </p:grp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642938" y="3824288"/>
            <a:ext cx="296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此时最大功率为</a:t>
            </a: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1560513" y="4494213"/>
          <a:ext cx="49577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5" imgW="2209680" imgH="457200" progId="Equation.3">
                  <p:embed/>
                </p:oleObj>
              </mc:Choice>
              <mc:Fallback>
                <p:oleObj name="公式" r:id="rId5" imgW="2209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494213"/>
                        <a:ext cx="49577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2211388" y="414338"/>
            <a:ext cx="2673350" cy="2438400"/>
            <a:chOff x="1393" y="261"/>
            <a:chExt cx="1684" cy="1536"/>
          </a:xfrm>
        </p:grpSpPr>
        <p:sp>
          <p:nvSpPr>
            <p:cNvPr id="17416" name="Line 15"/>
            <p:cNvSpPr>
              <a:spLocks noChangeShapeType="1"/>
            </p:cNvSpPr>
            <p:nvPr/>
          </p:nvSpPr>
          <p:spPr bwMode="auto">
            <a:xfrm>
              <a:off x="1561" y="609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17" name="Rectangle 16"/>
            <p:cNvSpPr>
              <a:spLocks noChangeArrowheads="1"/>
            </p:cNvSpPr>
            <p:nvPr/>
          </p:nvSpPr>
          <p:spPr bwMode="auto">
            <a:xfrm>
              <a:off x="2113" y="549"/>
              <a:ext cx="340" cy="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18" name="Oval 17"/>
            <p:cNvSpPr>
              <a:spLocks noChangeArrowheads="1"/>
            </p:cNvSpPr>
            <p:nvPr/>
          </p:nvSpPr>
          <p:spPr bwMode="auto">
            <a:xfrm>
              <a:off x="1393" y="981"/>
              <a:ext cx="340" cy="3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19" name="Line 18"/>
            <p:cNvSpPr>
              <a:spLocks noChangeShapeType="1"/>
            </p:cNvSpPr>
            <p:nvPr/>
          </p:nvSpPr>
          <p:spPr bwMode="auto">
            <a:xfrm>
              <a:off x="1555" y="1761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20" name="Oval 19"/>
            <p:cNvSpPr>
              <a:spLocks noChangeArrowheads="1"/>
            </p:cNvSpPr>
            <p:nvPr/>
          </p:nvSpPr>
          <p:spPr bwMode="auto">
            <a:xfrm>
              <a:off x="2965" y="1713"/>
              <a:ext cx="84" cy="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21" name="Oval 20"/>
            <p:cNvSpPr>
              <a:spLocks noChangeArrowheads="1"/>
            </p:cNvSpPr>
            <p:nvPr/>
          </p:nvSpPr>
          <p:spPr bwMode="auto">
            <a:xfrm>
              <a:off x="2977" y="561"/>
              <a:ext cx="84" cy="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22" name="Line 21"/>
            <p:cNvSpPr>
              <a:spLocks noChangeShapeType="1"/>
            </p:cNvSpPr>
            <p:nvPr/>
          </p:nvSpPr>
          <p:spPr bwMode="auto">
            <a:xfrm>
              <a:off x="1561" y="609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7423" name="Text Box 22"/>
            <p:cNvSpPr txBox="1">
              <a:spLocks noChangeArrowheads="1"/>
            </p:cNvSpPr>
            <p:nvPr/>
          </p:nvSpPr>
          <p:spPr bwMode="auto">
            <a:xfrm>
              <a:off x="2153" y="261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i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  <p:sp>
          <p:nvSpPr>
            <p:cNvPr id="17424" name="Text Box 23"/>
            <p:cNvSpPr txBox="1">
              <a:spLocks noChangeArrowheads="1"/>
            </p:cNvSpPr>
            <p:nvPr/>
          </p:nvSpPr>
          <p:spPr bwMode="auto">
            <a:xfrm flipH="1">
              <a:off x="1647" y="975"/>
              <a:ext cx="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oc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  <p:sp>
          <p:nvSpPr>
            <p:cNvPr id="17425" name="Text Box 24"/>
            <p:cNvSpPr txBox="1">
              <a:spLocks noChangeArrowheads="1"/>
            </p:cNvSpPr>
            <p:nvPr/>
          </p:nvSpPr>
          <p:spPr bwMode="auto">
            <a:xfrm>
              <a:off x="2835" y="58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7426" name="Text Box 25"/>
            <p:cNvSpPr txBox="1">
              <a:spLocks noChangeArrowheads="1"/>
            </p:cNvSpPr>
            <p:nvPr/>
          </p:nvSpPr>
          <p:spPr bwMode="auto">
            <a:xfrm>
              <a:off x="2854" y="14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7427" name="Text Box 26"/>
            <p:cNvSpPr txBox="1">
              <a:spLocks noChangeArrowheads="1"/>
            </p:cNvSpPr>
            <p:nvPr/>
          </p:nvSpPr>
          <p:spPr bwMode="auto">
            <a:xfrm>
              <a:off x="1592" y="68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7428" name="Text Box 27"/>
            <p:cNvSpPr txBox="1">
              <a:spLocks noChangeArrowheads="1"/>
            </p:cNvSpPr>
            <p:nvPr/>
          </p:nvSpPr>
          <p:spPr bwMode="auto">
            <a:xfrm>
              <a:off x="1616" y="129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678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786063" y="339725"/>
            <a:ext cx="3040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</a:rPr>
              <a:t>戴维南定理总结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952500" y="1222375"/>
            <a:ext cx="59245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2400" b="1">
                <a:solidFill>
                  <a:srgbClr val="FF0000"/>
                </a:solidFill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</a:rPr>
              <a:t>求开路电压</a:t>
            </a:r>
          </a:p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回路法、节点法、叠加定理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952500" y="2200275"/>
            <a:ext cx="61341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2400" b="1">
                <a:solidFill>
                  <a:srgbClr val="FF0000"/>
                </a:solidFill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</a:rPr>
              <a:t>求内阻</a:t>
            </a:r>
          </a:p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加压求流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zh-CN" altLang="en-US" sz="2400" b="1">
                <a:solidFill>
                  <a:srgbClr val="000000"/>
                </a:solidFill>
              </a:rPr>
              <a:t>独立电源</a:t>
            </a:r>
            <a:r>
              <a:rPr kumimoji="1" lang="zh-CN" altLang="en-US" sz="2400" b="1">
                <a:solidFill>
                  <a:srgbClr val="FF0000"/>
                </a:solidFill>
              </a:rPr>
              <a:t>置零</a:t>
            </a:r>
            <a:r>
              <a:rPr kumimoji="1" lang="zh-CN" altLang="en-US" sz="2400" b="1">
                <a:solidFill>
                  <a:srgbClr val="000000"/>
                </a:solidFill>
              </a:rPr>
              <a:t>）</a:t>
            </a:r>
          </a:p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开路电压 </a:t>
            </a:r>
            <a:r>
              <a:rPr kumimoji="1" lang="en-US" altLang="zh-CN" sz="2400" b="1">
                <a:solidFill>
                  <a:srgbClr val="000000"/>
                </a:solidFill>
              </a:rPr>
              <a:t>/ </a:t>
            </a:r>
            <a:r>
              <a:rPr kumimoji="1" lang="zh-CN" altLang="en-US" sz="2400" b="1">
                <a:solidFill>
                  <a:srgbClr val="000000"/>
                </a:solidFill>
              </a:rPr>
              <a:t>短路电流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zh-CN" altLang="en-US" sz="2400" b="1">
                <a:solidFill>
                  <a:srgbClr val="000000"/>
                </a:solidFill>
              </a:rPr>
              <a:t>独立电源</a:t>
            </a:r>
            <a:r>
              <a:rPr kumimoji="1" lang="zh-CN" altLang="en-US" sz="2400" b="1">
                <a:solidFill>
                  <a:srgbClr val="FF0000"/>
                </a:solidFill>
              </a:rPr>
              <a:t>保留</a:t>
            </a:r>
            <a:r>
              <a:rPr kumimoji="1" lang="zh-CN" altLang="en-US" sz="2400" b="1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952500" y="3687763"/>
            <a:ext cx="59817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2400" b="1">
                <a:solidFill>
                  <a:srgbClr val="FF0000"/>
                </a:solidFill>
              </a:rPr>
              <a:t>   </a:t>
            </a:r>
            <a:r>
              <a:rPr kumimoji="1" lang="zh-CN" altLang="en-US" sz="2400" b="1">
                <a:solidFill>
                  <a:srgbClr val="FF0000"/>
                </a:solidFill>
              </a:rPr>
              <a:t>戴维南等效端口的选取</a:t>
            </a:r>
          </a:p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受控源及其控制量均在被等效电路中</a:t>
            </a: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735013" y="4727575"/>
            <a:ext cx="4572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2400" b="1">
                <a:solidFill>
                  <a:srgbClr val="FF0000"/>
                </a:solidFill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</a:rPr>
              <a:t>什么时候考虑用戴维南定理</a:t>
            </a:r>
          </a:p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求电路一个支路电压或电流最大功率传输问题</a:t>
            </a:r>
          </a:p>
        </p:txBody>
      </p:sp>
    </p:spTree>
    <p:extLst>
      <p:ext uri="{BB962C8B-B14F-4D97-AF65-F5344CB8AC3E}">
        <p14:creationId xmlns:p14="http://schemas.microsoft.com/office/powerpoint/2010/main" val="2140427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  <p:bldP spid="140292" grpId="0" build="p" autoUpdateAnimBg="0"/>
      <p:bldP spid="140293" grpId="0" build="p" autoUpdateAnimBg="0"/>
      <p:bldP spid="14029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013" y="958850"/>
            <a:ext cx="3886200" cy="1624013"/>
            <a:chOff x="423" y="732"/>
            <a:chExt cx="2448" cy="1023"/>
          </a:xfrm>
        </p:grpSpPr>
        <p:sp>
          <p:nvSpPr>
            <p:cNvPr id="31833" name="Text Box 3"/>
            <p:cNvSpPr txBox="1">
              <a:spLocks noChangeArrowheads="1"/>
            </p:cNvSpPr>
            <p:nvPr/>
          </p:nvSpPr>
          <p:spPr bwMode="auto">
            <a:xfrm>
              <a:off x="671" y="1164"/>
              <a:ext cx="5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24V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834" name="Text Box 4"/>
            <p:cNvSpPr txBox="1">
              <a:spLocks noChangeArrowheads="1"/>
            </p:cNvSpPr>
            <p:nvPr/>
          </p:nvSpPr>
          <p:spPr bwMode="auto">
            <a:xfrm>
              <a:off x="1759" y="1159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835" name="Text Box 5"/>
            <p:cNvSpPr txBox="1">
              <a:spLocks noChangeArrowheads="1"/>
            </p:cNvSpPr>
            <p:nvPr/>
          </p:nvSpPr>
          <p:spPr bwMode="auto">
            <a:xfrm>
              <a:off x="2005" y="784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836" name="Text Box 6"/>
            <p:cNvSpPr txBox="1">
              <a:spLocks noChangeArrowheads="1"/>
            </p:cNvSpPr>
            <p:nvPr/>
          </p:nvSpPr>
          <p:spPr bwMode="auto">
            <a:xfrm>
              <a:off x="893" y="778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837" name="Line 7"/>
            <p:cNvSpPr>
              <a:spLocks noChangeShapeType="1"/>
            </p:cNvSpPr>
            <p:nvPr/>
          </p:nvSpPr>
          <p:spPr bwMode="auto">
            <a:xfrm flipH="1">
              <a:off x="559" y="774"/>
              <a:ext cx="0" cy="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38" name="Line 8"/>
            <p:cNvSpPr>
              <a:spLocks noChangeShapeType="1"/>
            </p:cNvSpPr>
            <p:nvPr/>
          </p:nvSpPr>
          <p:spPr bwMode="auto">
            <a:xfrm>
              <a:off x="559" y="779"/>
              <a:ext cx="2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39" name="Line 9"/>
            <p:cNvSpPr>
              <a:spLocks noChangeShapeType="1"/>
            </p:cNvSpPr>
            <p:nvPr/>
          </p:nvSpPr>
          <p:spPr bwMode="auto">
            <a:xfrm>
              <a:off x="2756" y="779"/>
              <a:ext cx="0" cy="9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40" name="Line 10"/>
            <p:cNvSpPr>
              <a:spLocks noChangeShapeType="1"/>
            </p:cNvSpPr>
            <p:nvPr/>
          </p:nvSpPr>
          <p:spPr bwMode="auto">
            <a:xfrm>
              <a:off x="559" y="1744"/>
              <a:ext cx="2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41" name="Line 11"/>
            <p:cNvSpPr>
              <a:spLocks noChangeShapeType="1"/>
            </p:cNvSpPr>
            <p:nvPr/>
          </p:nvSpPr>
          <p:spPr bwMode="auto">
            <a:xfrm>
              <a:off x="1613" y="779"/>
              <a:ext cx="0" cy="9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42" name="Oval 12"/>
            <p:cNvSpPr>
              <a:spLocks noChangeArrowheads="1"/>
            </p:cNvSpPr>
            <p:nvPr/>
          </p:nvSpPr>
          <p:spPr bwMode="auto">
            <a:xfrm>
              <a:off x="423" y="1169"/>
              <a:ext cx="266" cy="23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43" name="Oval 13"/>
            <p:cNvSpPr>
              <a:spLocks noChangeArrowheads="1"/>
            </p:cNvSpPr>
            <p:nvPr/>
          </p:nvSpPr>
          <p:spPr bwMode="auto">
            <a:xfrm>
              <a:off x="1476" y="1164"/>
              <a:ext cx="267" cy="23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44" name="Line 14"/>
            <p:cNvSpPr>
              <a:spLocks noChangeShapeType="1"/>
            </p:cNvSpPr>
            <p:nvPr/>
          </p:nvSpPr>
          <p:spPr bwMode="auto">
            <a:xfrm>
              <a:off x="559" y="1164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45" name="Line 15"/>
            <p:cNvSpPr>
              <a:spLocks noChangeShapeType="1"/>
            </p:cNvSpPr>
            <p:nvPr/>
          </p:nvSpPr>
          <p:spPr bwMode="auto">
            <a:xfrm flipV="1">
              <a:off x="1781" y="1154"/>
              <a:ext cx="0" cy="2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46" name="Rectangle 16"/>
            <p:cNvSpPr>
              <a:spLocks noChangeArrowheads="1"/>
            </p:cNvSpPr>
            <p:nvPr/>
          </p:nvSpPr>
          <p:spPr bwMode="auto">
            <a:xfrm>
              <a:off x="920" y="732"/>
              <a:ext cx="287" cy="9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47" name="AutoShape 17"/>
            <p:cNvSpPr>
              <a:spLocks noChangeArrowheads="1"/>
            </p:cNvSpPr>
            <p:nvPr/>
          </p:nvSpPr>
          <p:spPr bwMode="auto">
            <a:xfrm>
              <a:off x="2630" y="1068"/>
              <a:ext cx="241" cy="386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48" name="Line 18"/>
            <p:cNvSpPr>
              <a:spLocks noChangeShapeType="1"/>
            </p:cNvSpPr>
            <p:nvPr/>
          </p:nvSpPr>
          <p:spPr bwMode="auto">
            <a:xfrm>
              <a:off x="2756" y="1068"/>
              <a:ext cx="0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49" name="Line 19"/>
            <p:cNvSpPr>
              <a:spLocks noChangeShapeType="1"/>
            </p:cNvSpPr>
            <p:nvPr/>
          </p:nvSpPr>
          <p:spPr bwMode="auto">
            <a:xfrm>
              <a:off x="650" y="846"/>
              <a:ext cx="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50" name="Text Box 20"/>
            <p:cNvSpPr txBox="1">
              <a:spLocks noChangeArrowheads="1"/>
            </p:cNvSpPr>
            <p:nvPr/>
          </p:nvSpPr>
          <p:spPr bwMode="auto">
            <a:xfrm>
              <a:off x="637" y="814"/>
              <a:ext cx="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x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1851" name="Text Box 21"/>
            <p:cNvSpPr txBox="1">
              <a:spLocks noChangeArrowheads="1"/>
            </p:cNvSpPr>
            <p:nvPr/>
          </p:nvSpPr>
          <p:spPr bwMode="auto">
            <a:xfrm>
              <a:off x="2312" y="1151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x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852" name="Oval 22"/>
            <p:cNvSpPr>
              <a:spLocks noChangeArrowheads="1"/>
            </p:cNvSpPr>
            <p:nvPr/>
          </p:nvSpPr>
          <p:spPr bwMode="auto">
            <a:xfrm>
              <a:off x="1595" y="1728"/>
              <a:ext cx="29" cy="27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53" name="Oval 23"/>
            <p:cNvSpPr>
              <a:spLocks noChangeArrowheads="1"/>
            </p:cNvSpPr>
            <p:nvPr/>
          </p:nvSpPr>
          <p:spPr bwMode="auto">
            <a:xfrm>
              <a:off x="1597" y="767"/>
              <a:ext cx="31" cy="2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54" name="Line 24"/>
            <p:cNvSpPr>
              <a:spLocks noChangeShapeType="1"/>
            </p:cNvSpPr>
            <p:nvPr/>
          </p:nvSpPr>
          <p:spPr bwMode="auto">
            <a:xfrm>
              <a:off x="1477" y="128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55" name="Text Box 25"/>
            <p:cNvSpPr txBox="1">
              <a:spLocks noChangeArrowheads="1"/>
            </p:cNvSpPr>
            <p:nvPr/>
          </p:nvSpPr>
          <p:spPr bwMode="auto">
            <a:xfrm>
              <a:off x="2554" y="87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1856" name="Text Box 26"/>
            <p:cNvSpPr txBox="1">
              <a:spLocks noChangeArrowheads="1"/>
            </p:cNvSpPr>
            <p:nvPr/>
          </p:nvSpPr>
          <p:spPr bwMode="auto">
            <a:xfrm>
              <a:off x="2569" y="136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31857" name="Text Box 27"/>
            <p:cNvSpPr txBox="1">
              <a:spLocks noChangeArrowheads="1"/>
            </p:cNvSpPr>
            <p:nvPr/>
          </p:nvSpPr>
          <p:spPr bwMode="auto">
            <a:xfrm>
              <a:off x="538" y="93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1858" name="Text Box 28"/>
            <p:cNvSpPr txBox="1">
              <a:spLocks noChangeArrowheads="1"/>
            </p:cNvSpPr>
            <p:nvPr/>
          </p:nvSpPr>
          <p:spPr bwMode="auto">
            <a:xfrm>
              <a:off x="553" y="13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31859" name="Rectangle 29"/>
            <p:cNvSpPr>
              <a:spLocks noChangeArrowheads="1"/>
            </p:cNvSpPr>
            <p:nvPr/>
          </p:nvSpPr>
          <p:spPr bwMode="auto">
            <a:xfrm>
              <a:off x="2031" y="737"/>
              <a:ext cx="286" cy="9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34174" name="Text Box 30"/>
          <p:cNvSpPr txBox="1">
            <a:spLocks noChangeArrowheads="1"/>
          </p:cNvSpPr>
          <p:nvPr/>
        </p:nvSpPr>
        <p:spPr bwMode="auto">
          <a:xfrm>
            <a:off x="511175" y="292100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讨论电源变换问题</a:t>
            </a:r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3632200" y="292100"/>
            <a:ext cx="325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3300"/>
                </a:solidFill>
              </a:rPr>
              <a:t>原则：控制量不要变掉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0" y="2884488"/>
            <a:ext cx="4621213" cy="1616075"/>
            <a:chOff x="192" y="2081"/>
            <a:chExt cx="2911" cy="1018"/>
          </a:xfrm>
        </p:grpSpPr>
        <p:sp>
          <p:nvSpPr>
            <p:cNvPr id="31804" name="Text Box 33"/>
            <p:cNvSpPr txBox="1">
              <a:spLocks noChangeArrowheads="1"/>
            </p:cNvSpPr>
            <p:nvPr/>
          </p:nvSpPr>
          <p:spPr bwMode="auto">
            <a:xfrm>
              <a:off x="192" y="2452"/>
              <a:ext cx="5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4.8A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31805" name="Group 34"/>
            <p:cNvGrpSpPr>
              <a:grpSpLocks/>
            </p:cNvGrpSpPr>
            <p:nvPr/>
          </p:nvGrpSpPr>
          <p:grpSpPr bwMode="auto">
            <a:xfrm>
              <a:off x="648" y="2081"/>
              <a:ext cx="2455" cy="1018"/>
              <a:chOff x="480" y="2025"/>
              <a:chExt cx="2455" cy="1018"/>
            </a:xfrm>
          </p:grpSpPr>
          <p:sp>
            <p:nvSpPr>
              <p:cNvPr id="31806" name="Line 35"/>
              <p:cNvSpPr>
                <a:spLocks noChangeShapeType="1"/>
              </p:cNvSpPr>
              <p:nvPr/>
            </p:nvSpPr>
            <p:spPr bwMode="auto">
              <a:xfrm>
                <a:off x="1064" y="2072"/>
                <a:ext cx="8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7" name="Text Box 36"/>
              <p:cNvSpPr txBox="1">
                <a:spLocks noChangeArrowheads="1"/>
              </p:cNvSpPr>
              <p:nvPr/>
            </p:nvSpPr>
            <p:spPr bwMode="auto">
              <a:xfrm>
                <a:off x="1823" y="2447"/>
                <a:ext cx="3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8" name="Text Box 37"/>
              <p:cNvSpPr txBox="1">
                <a:spLocks noChangeArrowheads="1"/>
              </p:cNvSpPr>
              <p:nvPr/>
            </p:nvSpPr>
            <p:spPr bwMode="auto">
              <a:xfrm>
                <a:off x="2069" y="2072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3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1809" name="Text Box 38"/>
              <p:cNvSpPr txBox="1">
                <a:spLocks noChangeArrowheads="1"/>
              </p:cNvSpPr>
              <p:nvPr/>
            </p:nvSpPr>
            <p:spPr bwMode="auto">
              <a:xfrm>
                <a:off x="1149" y="238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5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0" name="Line 39"/>
              <p:cNvSpPr>
                <a:spLocks noChangeShapeType="1"/>
              </p:cNvSpPr>
              <p:nvPr/>
            </p:nvSpPr>
            <p:spPr bwMode="auto">
              <a:xfrm flipH="1">
                <a:off x="623" y="2062"/>
                <a:ext cx="0" cy="9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1" name="Line 40"/>
              <p:cNvSpPr>
                <a:spLocks noChangeShapeType="1"/>
              </p:cNvSpPr>
              <p:nvPr/>
            </p:nvSpPr>
            <p:spPr bwMode="auto">
              <a:xfrm>
                <a:off x="623" y="2067"/>
                <a:ext cx="21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2" name="Line 41"/>
              <p:cNvSpPr>
                <a:spLocks noChangeShapeType="1"/>
              </p:cNvSpPr>
              <p:nvPr/>
            </p:nvSpPr>
            <p:spPr bwMode="auto">
              <a:xfrm>
                <a:off x="2820" y="2067"/>
                <a:ext cx="0" cy="9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3" name="Line 42"/>
              <p:cNvSpPr>
                <a:spLocks noChangeShapeType="1"/>
              </p:cNvSpPr>
              <p:nvPr/>
            </p:nvSpPr>
            <p:spPr bwMode="auto">
              <a:xfrm>
                <a:off x="623" y="3032"/>
                <a:ext cx="21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4" name="Line 43"/>
              <p:cNvSpPr>
                <a:spLocks noChangeShapeType="1"/>
              </p:cNvSpPr>
              <p:nvPr/>
            </p:nvSpPr>
            <p:spPr bwMode="auto">
              <a:xfrm>
                <a:off x="1677" y="2067"/>
                <a:ext cx="0" cy="9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5" name="Oval 44"/>
              <p:cNvSpPr>
                <a:spLocks noChangeArrowheads="1"/>
              </p:cNvSpPr>
              <p:nvPr/>
            </p:nvSpPr>
            <p:spPr bwMode="auto">
              <a:xfrm>
                <a:off x="1540" y="2452"/>
                <a:ext cx="267" cy="23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6" name="Line 45"/>
              <p:cNvSpPr>
                <a:spLocks noChangeShapeType="1"/>
              </p:cNvSpPr>
              <p:nvPr/>
            </p:nvSpPr>
            <p:spPr bwMode="auto">
              <a:xfrm>
                <a:off x="623" y="2452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7" name="Line 46"/>
              <p:cNvSpPr>
                <a:spLocks noChangeShapeType="1"/>
              </p:cNvSpPr>
              <p:nvPr/>
            </p:nvSpPr>
            <p:spPr bwMode="auto">
              <a:xfrm flipV="1">
                <a:off x="1845" y="2442"/>
                <a:ext cx="0" cy="2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8" name="Rectangle 47"/>
              <p:cNvSpPr>
                <a:spLocks noChangeArrowheads="1"/>
              </p:cNvSpPr>
              <p:nvPr/>
            </p:nvSpPr>
            <p:spPr bwMode="auto">
              <a:xfrm rot="5400000">
                <a:off x="928" y="2500"/>
                <a:ext cx="287" cy="9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19" name="AutoShape 48"/>
              <p:cNvSpPr>
                <a:spLocks noChangeArrowheads="1"/>
              </p:cNvSpPr>
              <p:nvPr/>
            </p:nvSpPr>
            <p:spPr bwMode="auto">
              <a:xfrm>
                <a:off x="2694" y="2356"/>
                <a:ext cx="241" cy="386"/>
              </a:xfrm>
              <a:prstGeom prst="diamond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0" name="Line 49"/>
              <p:cNvSpPr>
                <a:spLocks noChangeShapeType="1"/>
              </p:cNvSpPr>
              <p:nvPr/>
            </p:nvSpPr>
            <p:spPr bwMode="auto">
              <a:xfrm>
                <a:off x="2820" y="2356"/>
                <a:ext cx="0" cy="4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1" name="Line 50"/>
              <p:cNvSpPr>
                <a:spLocks noChangeShapeType="1"/>
              </p:cNvSpPr>
              <p:nvPr/>
            </p:nvSpPr>
            <p:spPr bwMode="auto">
              <a:xfrm>
                <a:off x="714" y="2134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2" name="Text Box 51"/>
              <p:cNvSpPr txBox="1">
                <a:spLocks noChangeArrowheads="1"/>
              </p:cNvSpPr>
              <p:nvPr/>
            </p:nvSpPr>
            <p:spPr bwMode="auto">
              <a:xfrm>
                <a:off x="701" y="2102"/>
                <a:ext cx="3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x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3" name="Text Box 52"/>
              <p:cNvSpPr txBox="1">
                <a:spLocks noChangeArrowheads="1"/>
              </p:cNvSpPr>
              <p:nvPr/>
            </p:nvSpPr>
            <p:spPr bwMode="auto">
              <a:xfrm>
                <a:off x="2376" y="2439"/>
                <a:ext cx="3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x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4" name="Oval 53"/>
              <p:cNvSpPr>
                <a:spLocks noChangeArrowheads="1"/>
              </p:cNvSpPr>
              <p:nvPr/>
            </p:nvSpPr>
            <p:spPr bwMode="auto">
              <a:xfrm>
                <a:off x="1659" y="3016"/>
                <a:ext cx="29" cy="27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5" name="Oval 54"/>
              <p:cNvSpPr>
                <a:spLocks noChangeArrowheads="1"/>
              </p:cNvSpPr>
              <p:nvPr/>
            </p:nvSpPr>
            <p:spPr bwMode="auto">
              <a:xfrm>
                <a:off x="1661" y="2055"/>
                <a:ext cx="31" cy="28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6" name="Line 55"/>
              <p:cNvSpPr>
                <a:spLocks noChangeShapeType="1"/>
              </p:cNvSpPr>
              <p:nvPr/>
            </p:nvSpPr>
            <p:spPr bwMode="auto">
              <a:xfrm>
                <a:off x="1541" y="2574"/>
                <a:ext cx="2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27" name="Text Box 56"/>
              <p:cNvSpPr txBox="1">
                <a:spLocks noChangeArrowheads="1"/>
              </p:cNvSpPr>
              <p:nvPr/>
            </p:nvSpPr>
            <p:spPr bwMode="auto">
              <a:xfrm>
                <a:off x="2618" y="216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31828" name="Text Box 57"/>
              <p:cNvSpPr txBox="1">
                <a:spLocks noChangeArrowheads="1"/>
              </p:cNvSpPr>
              <p:nvPr/>
            </p:nvSpPr>
            <p:spPr bwMode="auto">
              <a:xfrm>
                <a:off x="2633" y="26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–</a:t>
                </a:r>
              </a:p>
            </p:txBody>
          </p:sp>
          <p:sp>
            <p:nvSpPr>
              <p:cNvPr id="31829" name="Rectangle 58"/>
              <p:cNvSpPr>
                <a:spLocks noChangeArrowheads="1"/>
              </p:cNvSpPr>
              <p:nvPr/>
            </p:nvSpPr>
            <p:spPr bwMode="auto">
              <a:xfrm>
                <a:off x="2095" y="2025"/>
                <a:ext cx="286" cy="9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30" name="Oval 59"/>
              <p:cNvSpPr>
                <a:spLocks noChangeArrowheads="1"/>
              </p:cNvSpPr>
              <p:nvPr/>
            </p:nvSpPr>
            <p:spPr bwMode="auto">
              <a:xfrm>
                <a:off x="487" y="2457"/>
                <a:ext cx="266" cy="237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31" name="Line 60"/>
              <p:cNvSpPr>
                <a:spLocks noChangeShapeType="1"/>
              </p:cNvSpPr>
              <p:nvPr/>
            </p:nvSpPr>
            <p:spPr bwMode="auto">
              <a:xfrm>
                <a:off x="480" y="257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32" name="Line 61"/>
              <p:cNvSpPr>
                <a:spLocks noChangeShapeType="1"/>
              </p:cNvSpPr>
              <p:nvPr/>
            </p:nvSpPr>
            <p:spPr bwMode="auto">
              <a:xfrm flipV="1">
                <a:off x="616" y="2272"/>
                <a:ext cx="8" cy="1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1231900" y="2895600"/>
            <a:ext cx="355600" cy="609600"/>
            <a:chOff x="3456" y="2224"/>
            <a:chExt cx="224" cy="384"/>
          </a:xfrm>
        </p:grpSpPr>
        <p:sp>
          <p:nvSpPr>
            <p:cNvPr id="31802" name="Line 63"/>
            <p:cNvSpPr>
              <a:spLocks noChangeShapeType="1"/>
            </p:cNvSpPr>
            <p:nvPr/>
          </p:nvSpPr>
          <p:spPr bwMode="auto">
            <a:xfrm>
              <a:off x="3456" y="2232"/>
              <a:ext cx="224" cy="3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03" name="Line 64"/>
            <p:cNvSpPr>
              <a:spLocks noChangeShapeType="1"/>
            </p:cNvSpPr>
            <p:nvPr/>
          </p:nvSpPr>
          <p:spPr bwMode="auto">
            <a:xfrm flipH="1">
              <a:off x="3456" y="2224"/>
              <a:ext cx="224" cy="3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0" y="4802188"/>
            <a:ext cx="4621213" cy="1616075"/>
            <a:chOff x="0" y="3129"/>
            <a:chExt cx="2911" cy="1018"/>
          </a:xfrm>
        </p:grpSpPr>
        <p:sp>
          <p:nvSpPr>
            <p:cNvPr id="31774" name="Text Box 66"/>
            <p:cNvSpPr txBox="1">
              <a:spLocks noChangeArrowheads="1"/>
            </p:cNvSpPr>
            <p:nvPr/>
          </p:nvSpPr>
          <p:spPr bwMode="auto">
            <a:xfrm>
              <a:off x="0" y="3500"/>
              <a:ext cx="5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4.8A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5" name="Line 67"/>
            <p:cNvSpPr>
              <a:spLocks noChangeShapeType="1"/>
            </p:cNvSpPr>
            <p:nvPr/>
          </p:nvSpPr>
          <p:spPr bwMode="auto">
            <a:xfrm>
              <a:off x="1040" y="3176"/>
              <a:ext cx="8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76" name="Text Box 68"/>
            <p:cNvSpPr txBox="1">
              <a:spLocks noChangeArrowheads="1"/>
            </p:cNvSpPr>
            <p:nvPr/>
          </p:nvSpPr>
          <p:spPr bwMode="auto">
            <a:xfrm>
              <a:off x="1687" y="3351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7" name="Text Box 69"/>
            <p:cNvSpPr txBox="1">
              <a:spLocks noChangeArrowheads="1"/>
            </p:cNvSpPr>
            <p:nvPr/>
          </p:nvSpPr>
          <p:spPr bwMode="auto">
            <a:xfrm>
              <a:off x="2045" y="3176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8" name="Text Box 70"/>
            <p:cNvSpPr txBox="1">
              <a:spLocks noChangeArrowheads="1"/>
            </p:cNvSpPr>
            <p:nvPr/>
          </p:nvSpPr>
          <p:spPr bwMode="auto">
            <a:xfrm>
              <a:off x="1125" y="3490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9" name="Line 71"/>
            <p:cNvSpPr>
              <a:spLocks noChangeShapeType="1"/>
            </p:cNvSpPr>
            <p:nvPr/>
          </p:nvSpPr>
          <p:spPr bwMode="auto">
            <a:xfrm flipH="1">
              <a:off x="599" y="3166"/>
              <a:ext cx="0" cy="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0" name="Line 72"/>
            <p:cNvSpPr>
              <a:spLocks noChangeShapeType="1"/>
            </p:cNvSpPr>
            <p:nvPr/>
          </p:nvSpPr>
          <p:spPr bwMode="auto">
            <a:xfrm>
              <a:off x="599" y="3171"/>
              <a:ext cx="2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1" name="Line 73"/>
            <p:cNvSpPr>
              <a:spLocks noChangeShapeType="1"/>
            </p:cNvSpPr>
            <p:nvPr/>
          </p:nvSpPr>
          <p:spPr bwMode="auto">
            <a:xfrm>
              <a:off x="2796" y="3171"/>
              <a:ext cx="0" cy="9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2" name="Line 74"/>
            <p:cNvSpPr>
              <a:spLocks noChangeShapeType="1"/>
            </p:cNvSpPr>
            <p:nvPr/>
          </p:nvSpPr>
          <p:spPr bwMode="auto">
            <a:xfrm>
              <a:off x="599" y="4136"/>
              <a:ext cx="2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3" name="Line 75"/>
            <p:cNvSpPr>
              <a:spLocks noChangeShapeType="1"/>
            </p:cNvSpPr>
            <p:nvPr/>
          </p:nvSpPr>
          <p:spPr bwMode="auto">
            <a:xfrm>
              <a:off x="1653" y="3171"/>
              <a:ext cx="0" cy="9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4" name="Oval 76"/>
            <p:cNvSpPr>
              <a:spLocks noChangeArrowheads="1"/>
            </p:cNvSpPr>
            <p:nvPr/>
          </p:nvSpPr>
          <p:spPr bwMode="auto">
            <a:xfrm>
              <a:off x="1516" y="3556"/>
              <a:ext cx="267" cy="23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5" name="Line 77"/>
            <p:cNvSpPr>
              <a:spLocks noChangeShapeType="1"/>
            </p:cNvSpPr>
            <p:nvPr/>
          </p:nvSpPr>
          <p:spPr bwMode="auto">
            <a:xfrm>
              <a:off x="599" y="3556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6" name="Rectangle 78"/>
            <p:cNvSpPr>
              <a:spLocks noChangeArrowheads="1"/>
            </p:cNvSpPr>
            <p:nvPr/>
          </p:nvSpPr>
          <p:spPr bwMode="auto">
            <a:xfrm rot="5400000">
              <a:off x="904" y="3604"/>
              <a:ext cx="287" cy="9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7" name="AutoShape 79"/>
            <p:cNvSpPr>
              <a:spLocks noChangeArrowheads="1"/>
            </p:cNvSpPr>
            <p:nvPr/>
          </p:nvSpPr>
          <p:spPr bwMode="auto">
            <a:xfrm>
              <a:off x="2670" y="3460"/>
              <a:ext cx="241" cy="386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8" name="Line 80"/>
            <p:cNvSpPr>
              <a:spLocks noChangeShapeType="1"/>
            </p:cNvSpPr>
            <p:nvPr/>
          </p:nvSpPr>
          <p:spPr bwMode="auto">
            <a:xfrm>
              <a:off x="2796" y="3460"/>
              <a:ext cx="0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89" name="Line 81"/>
            <p:cNvSpPr>
              <a:spLocks noChangeShapeType="1"/>
            </p:cNvSpPr>
            <p:nvPr/>
          </p:nvSpPr>
          <p:spPr bwMode="auto">
            <a:xfrm>
              <a:off x="1162" y="3230"/>
              <a:ext cx="32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90" name="Text Box 82"/>
            <p:cNvSpPr txBox="1">
              <a:spLocks noChangeArrowheads="1"/>
            </p:cNvSpPr>
            <p:nvPr/>
          </p:nvSpPr>
          <p:spPr bwMode="auto">
            <a:xfrm>
              <a:off x="1213" y="3214"/>
              <a:ext cx="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3300"/>
                  </a:solidFill>
                </a:rPr>
                <a:t>I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x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31791" name="Text Box 83"/>
            <p:cNvSpPr txBox="1">
              <a:spLocks noChangeArrowheads="1"/>
            </p:cNvSpPr>
            <p:nvPr/>
          </p:nvSpPr>
          <p:spPr bwMode="auto">
            <a:xfrm>
              <a:off x="2352" y="3543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x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92" name="Oval 84"/>
            <p:cNvSpPr>
              <a:spLocks noChangeArrowheads="1"/>
            </p:cNvSpPr>
            <p:nvPr/>
          </p:nvSpPr>
          <p:spPr bwMode="auto">
            <a:xfrm>
              <a:off x="1635" y="4120"/>
              <a:ext cx="29" cy="27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93" name="Oval 85"/>
            <p:cNvSpPr>
              <a:spLocks noChangeArrowheads="1"/>
            </p:cNvSpPr>
            <p:nvPr/>
          </p:nvSpPr>
          <p:spPr bwMode="auto">
            <a:xfrm>
              <a:off x="1637" y="3159"/>
              <a:ext cx="31" cy="2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94" name="Line 86"/>
            <p:cNvSpPr>
              <a:spLocks noChangeShapeType="1"/>
            </p:cNvSpPr>
            <p:nvPr/>
          </p:nvSpPr>
          <p:spPr bwMode="auto">
            <a:xfrm>
              <a:off x="1517" y="3678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95" name="Text Box 87"/>
            <p:cNvSpPr txBox="1">
              <a:spLocks noChangeArrowheads="1"/>
            </p:cNvSpPr>
            <p:nvPr/>
          </p:nvSpPr>
          <p:spPr bwMode="auto">
            <a:xfrm>
              <a:off x="2594" y="326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1796" name="Text Box 88"/>
            <p:cNvSpPr txBox="1">
              <a:spLocks noChangeArrowheads="1"/>
            </p:cNvSpPr>
            <p:nvPr/>
          </p:nvSpPr>
          <p:spPr bwMode="auto">
            <a:xfrm>
              <a:off x="2609" y="375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31797" name="Rectangle 89"/>
            <p:cNvSpPr>
              <a:spLocks noChangeArrowheads="1"/>
            </p:cNvSpPr>
            <p:nvPr/>
          </p:nvSpPr>
          <p:spPr bwMode="auto">
            <a:xfrm>
              <a:off x="2071" y="3129"/>
              <a:ext cx="286" cy="9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98" name="Oval 90"/>
            <p:cNvSpPr>
              <a:spLocks noChangeArrowheads="1"/>
            </p:cNvSpPr>
            <p:nvPr/>
          </p:nvSpPr>
          <p:spPr bwMode="auto">
            <a:xfrm>
              <a:off x="463" y="3561"/>
              <a:ext cx="266" cy="23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99" name="Line 91"/>
            <p:cNvSpPr>
              <a:spLocks noChangeShapeType="1"/>
            </p:cNvSpPr>
            <p:nvPr/>
          </p:nvSpPr>
          <p:spPr bwMode="auto">
            <a:xfrm>
              <a:off x="456" y="368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00" name="Line 92"/>
            <p:cNvSpPr>
              <a:spLocks noChangeShapeType="1"/>
            </p:cNvSpPr>
            <p:nvPr/>
          </p:nvSpPr>
          <p:spPr bwMode="auto">
            <a:xfrm flipV="1">
              <a:off x="592" y="3376"/>
              <a:ext cx="8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801" name="Line 93"/>
            <p:cNvSpPr>
              <a:spLocks noChangeShapeType="1"/>
            </p:cNvSpPr>
            <p:nvPr/>
          </p:nvSpPr>
          <p:spPr bwMode="auto">
            <a:xfrm flipV="1">
              <a:off x="1656" y="340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34238" name="Line 94"/>
          <p:cNvSpPr>
            <a:spLocks noChangeShapeType="1"/>
          </p:cNvSpPr>
          <p:nvPr/>
        </p:nvSpPr>
        <p:spPr bwMode="auto">
          <a:xfrm>
            <a:off x="5054600" y="977900"/>
            <a:ext cx="0" cy="58801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5067300" y="1309688"/>
            <a:ext cx="3897313" cy="1674812"/>
            <a:chOff x="3192" y="825"/>
            <a:chExt cx="2455" cy="1055"/>
          </a:xfrm>
        </p:grpSpPr>
        <p:sp>
          <p:nvSpPr>
            <p:cNvPr id="31755" name="Oval 96"/>
            <p:cNvSpPr>
              <a:spLocks noChangeArrowheads="1"/>
            </p:cNvSpPr>
            <p:nvPr/>
          </p:nvSpPr>
          <p:spPr bwMode="auto">
            <a:xfrm>
              <a:off x="3644" y="1468"/>
              <a:ext cx="267" cy="23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56" name="Line 97"/>
            <p:cNvSpPr>
              <a:spLocks noChangeShapeType="1"/>
            </p:cNvSpPr>
            <p:nvPr/>
          </p:nvSpPr>
          <p:spPr bwMode="auto">
            <a:xfrm>
              <a:off x="3776" y="87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57" name="Text Box 98"/>
            <p:cNvSpPr txBox="1">
              <a:spLocks noChangeArrowheads="1"/>
            </p:cNvSpPr>
            <p:nvPr/>
          </p:nvSpPr>
          <p:spPr bwMode="auto">
            <a:xfrm>
              <a:off x="4781" y="872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58" name="Text Box 99"/>
            <p:cNvSpPr txBox="1">
              <a:spLocks noChangeArrowheads="1"/>
            </p:cNvSpPr>
            <p:nvPr/>
          </p:nvSpPr>
          <p:spPr bwMode="auto">
            <a:xfrm>
              <a:off x="3317" y="978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59" name="Line 100"/>
            <p:cNvSpPr>
              <a:spLocks noChangeShapeType="1"/>
            </p:cNvSpPr>
            <p:nvPr/>
          </p:nvSpPr>
          <p:spPr bwMode="auto">
            <a:xfrm>
              <a:off x="3775" y="867"/>
              <a:ext cx="17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60" name="Line 101"/>
            <p:cNvSpPr>
              <a:spLocks noChangeShapeType="1"/>
            </p:cNvSpPr>
            <p:nvPr/>
          </p:nvSpPr>
          <p:spPr bwMode="auto">
            <a:xfrm>
              <a:off x="5532" y="867"/>
              <a:ext cx="0" cy="9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61" name="Line 102"/>
            <p:cNvSpPr>
              <a:spLocks noChangeShapeType="1"/>
            </p:cNvSpPr>
            <p:nvPr/>
          </p:nvSpPr>
          <p:spPr bwMode="auto">
            <a:xfrm>
              <a:off x="3767" y="1832"/>
              <a:ext cx="17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62" name="Rectangle 103"/>
            <p:cNvSpPr>
              <a:spLocks noChangeArrowheads="1"/>
            </p:cNvSpPr>
            <p:nvPr/>
          </p:nvSpPr>
          <p:spPr bwMode="auto">
            <a:xfrm rot="5400000">
              <a:off x="3632" y="1092"/>
              <a:ext cx="287" cy="9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63" name="AutoShape 104"/>
            <p:cNvSpPr>
              <a:spLocks noChangeArrowheads="1"/>
            </p:cNvSpPr>
            <p:nvPr/>
          </p:nvSpPr>
          <p:spPr bwMode="auto">
            <a:xfrm>
              <a:off x="5406" y="1156"/>
              <a:ext cx="241" cy="386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64" name="Line 105"/>
            <p:cNvSpPr>
              <a:spLocks noChangeShapeType="1"/>
            </p:cNvSpPr>
            <p:nvPr/>
          </p:nvSpPr>
          <p:spPr bwMode="auto">
            <a:xfrm>
              <a:off x="5532" y="1156"/>
              <a:ext cx="0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65" name="Line 106"/>
            <p:cNvSpPr>
              <a:spLocks noChangeShapeType="1"/>
            </p:cNvSpPr>
            <p:nvPr/>
          </p:nvSpPr>
          <p:spPr bwMode="auto">
            <a:xfrm>
              <a:off x="4154" y="910"/>
              <a:ext cx="32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66" name="Text Box 107"/>
            <p:cNvSpPr txBox="1">
              <a:spLocks noChangeArrowheads="1"/>
            </p:cNvSpPr>
            <p:nvPr/>
          </p:nvSpPr>
          <p:spPr bwMode="auto">
            <a:xfrm>
              <a:off x="4093" y="942"/>
              <a:ext cx="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FF"/>
                  </a:solidFill>
                </a:rPr>
                <a:t>6</a:t>
              </a:r>
              <a:r>
                <a:rPr lang="en-US" altLang="zh-CN" b="1" i="1">
                  <a:solidFill>
                    <a:srgbClr val="FF00FF"/>
                  </a:solidFill>
                </a:rPr>
                <a:t>+I</a:t>
              </a:r>
              <a:r>
                <a:rPr lang="en-US" altLang="zh-CN" b="1" baseline="-25000">
                  <a:solidFill>
                    <a:srgbClr val="FF00FF"/>
                  </a:solidFill>
                </a:rPr>
                <a:t>x</a:t>
              </a:r>
              <a:endParaRPr lang="en-US" altLang="zh-CN" i="1">
                <a:solidFill>
                  <a:srgbClr val="FF00FF"/>
                </a:solidFill>
              </a:endParaRPr>
            </a:p>
          </p:txBody>
        </p:sp>
        <p:sp>
          <p:nvSpPr>
            <p:cNvPr id="31767" name="Text Box 108"/>
            <p:cNvSpPr txBox="1">
              <a:spLocks noChangeArrowheads="1"/>
            </p:cNvSpPr>
            <p:nvPr/>
          </p:nvSpPr>
          <p:spPr bwMode="auto">
            <a:xfrm>
              <a:off x="5088" y="1239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x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68" name="Text Box 109"/>
            <p:cNvSpPr txBox="1">
              <a:spLocks noChangeArrowheads="1"/>
            </p:cNvSpPr>
            <p:nvPr/>
          </p:nvSpPr>
          <p:spPr bwMode="auto">
            <a:xfrm>
              <a:off x="5330" y="96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1769" name="Text Box 110"/>
            <p:cNvSpPr txBox="1">
              <a:spLocks noChangeArrowheads="1"/>
            </p:cNvSpPr>
            <p:nvPr/>
          </p:nvSpPr>
          <p:spPr bwMode="auto">
            <a:xfrm>
              <a:off x="5345" y="145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3300"/>
                  </a:solidFill>
                </a:rPr>
                <a:t>–</a:t>
              </a:r>
            </a:p>
          </p:txBody>
        </p:sp>
        <p:sp>
          <p:nvSpPr>
            <p:cNvPr id="31770" name="Rectangle 111"/>
            <p:cNvSpPr>
              <a:spLocks noChangeArrowheads="1"/>
            </p:cNvSpPr>
            <p:nvPr/>
          </p:nvSpPr>
          <p:spPr bwMode="auto">
            <a:xfrm>
              <a:off x="4807" y="825"/>
              <a:ext cx="286" cy="9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71" name="Text Box 112"/>
            <p:cNvSpPr txBox="1">
              <a:spLocks noChangeArrowheads="1"/>
            </p:cNvSpPr>
            <p:nvPr/>
          </p:nvSpPr>
          <p:spPr bwMode="auto">
            <a:xfrm>
              <a:off x="3464" y="128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1772" name="Text Box 113"/>
            <p:cNvSpPr txBox="1">
              <a:spLocks noChangeArrowheads="1"/>
            </p:cNvSpPr>
            <p:nvPr/>
          </p:nvSpPr>
          <p:spPr bwMode="auto">
            <a:xfrm>
              <a:off x="3470" y="15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1773" name="Text Box 114"/>
            <p:cNvSpPr txBox="1">
              <a:spLocks noChangeArrowheads="1"/>
            </p:cNvSpPr>
            <p:nvPr/>
          </p:nvSpPr>
          <p:spPr bwMode="auto">
            <a:xfrm>
              <a:off x="3192" y="1439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54V</a:t>
              </a:r>
            </a:p>
          </p:txBody>
        </p:sp>
      </p:grpSp>
      <p:sp>
        <p:nvSpPr>
          <p:cNvPr id="134259" name="Text Box 115"/>
          <p:cNvSpPr txBox="1">
            <a:spLocks noChangeArrowheads="1"/>
          </p:cNvSpPr>
          <p:nvPr/>
        </p:nvSpPr>
        <p:spPr bwMode="auto">
          <a:xfrm>
            <a:off x="5751513" y="3667125"/>
            <a:ext cx="2566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8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FF00FF"/>
                </a:solidFill>
              </a:rPr>
              <a:t>I</a:t>
            </a:r>
            <a:r>
              <a:rPr lang="en-US" altLang="zh-CN" b="1" baseline="-25000">
                <a:solidFill>
                  <a:srgbClr val="FF00FF"/>
                </a:solidFill>
              </a:rPr>
              <a:t>X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+6)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+4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X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=54 </a:t>
            </a:r>
            <a:endParaRPr lang="en-US" altLang="zh-CN" b="1">
              <a:solidFill>
                <a:srgbClr val="FF00FF"/>
              </a:solidFill>
              <a:sym typeface="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FF00FF"/>
              </a:solidFill>
              <a:sym typeface="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00FF"/>
                </a:solidFill>
              </a:rPr>
              <a:t>I</a:t>
            </a:r>
            <a:r>
              <a:rPr lang="en-US" altLang="zh-CN" b="1" baseline="-25000">
                <a:solidFill>
                  <a:srgbClr val="FF00FF"/>
                </a:solidFill>
              </a:rPr>
              <a:t>X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= 0.5A</a:t>
            </a:r>
          </a:p>
        </p:txBody>
      </p:sp>
    </p:spTree>
    <p:extLst>
      <p:ext uri="{BB962C8B-B14F-4D97-AF65-F5344CB8AC3E}">
        <p14:creationId xmlns:p14="http://schemas.microsoft.com/office/powerpoint/2010/main" val="1814121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74" grpId="0" build="p" autoUpdateAnimBg="0"/>
      <p:bldP spid="134175" grpId="0" build="p" autoUpdateAnimBg="0"/>
      <p:bldP spid="134238" grpId="0" animBg="1"/>
      <p:bldP spid="1342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4"/>
          <p:cNvGrpSpPr>
            <a:grpSpLocks/>
          </p:cNvGrpSpPr>
          <p:nvPr/>
        </p:nvGrpSpPr>
        <p:grpSpPr bwMode="auto">
          <a:xfrm>
            <a:off x="302964" y="230460"/>
            <a:ext cx="4911725" cy="2370138"/>
            <a:chOff x="128" y="80"/>
            <a:chExt cx="3094" cy="1493"/>
          </a:xfrm>
        </p:grpSpPr>
        <p:graphicFrame>
          <p:nvGraphicFramePr>
            <p:cNvPr id="18436" name="Object 29"/>
            <p:cNvGraphicFramePr>
              <a:graphicFrameLocks noChangeAspect="1"/>
            </p:cNvGraphicFramePr>
            <p:nvPr/>
          </p:nvGraphicFramePr>
          <p:xfrm>
            <a:off x="505" y="96"/>
            <a:ext cx="2717" cy="1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公式" r:id="rId3" imgW="1904760" imgH="1168200" progId="Equation.3">
                    <p:embed/>
                  </p:oleObj>
                </mc:Choice>
                <mc:Fallback>
                  <p:oleObj name="公式" r:id="rId3" imgW="1904760" imgH="1168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" y="96"/>
                          <a:ext cx="2717" cy="1477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12" name="Text Box 2"/>
            <p:cNvSpPr txBox="1">
              <a:spLocks noChangeArrowheads="1"/>
            </p:cNvSpPr>
            <p:nvPr/>
          </p:nvSpPr>
          <p:spPr bwMode="auto">
            <a:xfrm>
              <a:off x="128" y="80"/>
              <a:ext cx="5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000000"/>
                  </a:solidFill>
                </a:rPr>
                <a:t>5.</a:t>
              </a:r>
              <a:endParaRPr lang="en-US" altLang="zh-CN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" name="Group 243"/>
          <p:cNvGrpSpPr>
            <a:grpSpLocks/>
          </p:cNvGrpSpPr>
          <p:nvPr/>
        </p:nvGrpSpPr>
        <p:grpSpPr bwMode="auto">
          <a:xfrm>
            <a:off x="5432177" y="282848"/>
            <a:ext cx="3316287" cy="1800225"/>
            <a:chOff x="3671" y="769"/>
            <a:chExt cx="2089" cy="1134"/>
          </a:xfrm>
        </p:grpSpPr>
        <p:sp>
          <p:nvSpPr>
            <p:cNvPr id="18489" name="Text Box 109"/>
            <p:cNvSpPr txBox="1">
              <a:spLocks noChangeArrowheads="1"/>
            </p:cNvSpPr>
            <p:nvPr/>
          </p:nvSpPr>
          <p:spPr bwMode="auto">
            <a:xfrm>
              <a:off x="4166" y="76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</a:p>
          </p:txBody>
        </p:sp>
        <p:grpSp>
          <p:nvGrpSpPr>
            <p:cNvPr id="18490" name="Group 185"/>
            <p:cNvGrpSpPr>
              <a:grpSpLocks/>
            </p:cNvGrpSpPr>
            <p:nvPr/>
          </p:nvGrpSpPr>
          <p:grpSpPr bwMode="auto">
            <a:xfrm>
              <a:off x="3671" y="800"/>
              <a:ext cx="2089" cy="1103"/>
              <a:chOff x="1105" y="760"/>
              <a:chExt cx="2089" cy="1103"/>
            </a:xfrm>
          </p:grpSpPr>
          <p:sp>
            <p:nvSpPr>
              <p:cNvPr id="18491" name="Rectangle 97"/>
              <p:cNvSpPr>
                <a:spLocks noChangeArrowheads="1"/>
              </p:cNvSpPr>
              <p:nvPr/>
            </p:nvSpPr>
            <p:spPr bwMode="auto">
              <a:xfrm>
                <a:off x="2050" y="943"/>
                <a:ext cx="482" cy="9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92" name="Text Box 119"/>
              <p:cNvSpPr txBox="1">
                <a:spLocks noChangeArrowheads="1"/>
              </p:cNvSpPr>
              <p:nvPr/>
            </p:nvSpPr>
            <p:spPr bwMode="auto">
              <a:xfrm>
                <a:off x="2031" y="1056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rgbClr val="000000"/>
                    </a:solidFill>
                  </a:rPr>
                  <a:t>线性</a:t>
                </a: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rgbClr val="000000"/>
                    </a:solidFill>
                  </a:rPr>
                  <a:t>电阻</a:t>
                </a:r>
              </a:p>
            </p:txBody>
          </p:sp>
          <p:sp>
            <p:nvSpPr>
              <p:cNvPr id="18493" name="Line 101"/>
              <p:cNvSpPr>
                <a:spLocks noChangeShapeType="1"/>
              </p:cNvSpPr>
              <p:nvPr/>
            </p:nvSpPr>
            <p:spPr bwMode="auto">
              <a:xfrm flipH="1">
                <a:off x="1228" y="1083"/>
                <a:ext cx="82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94" name="Rectangle 103"/>
              <p:cNvSpPr>
                <a:spLocks noChangeArrowheads="1"/>
              </p:cNvSpPr>
              <p:nvPr/>
            </p:nvSpPr>
            <p:spPr bwMode="auto">
              <a:xfrm>
                <a:off x="1582" y="1026"/>
                <a:ext cx="293" cy="1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95" name="Text Box 106"/>
              <p:cNvSpPr txBox="1">
                <a:spLocks noChangeArrowheads="1"/>
              </p:cNvSpPr>
              <p:nvPr/>
            </p:nvSpPr>
            <p:spPr bwMode="auto">
              <a:xfrm>
                <a:off x="1182" y="760"/>
                <a:ext cx="3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1</a:t>
                </a:r>
                <a:r>
                  <a:rPr lang="en-US" altLang="zh-CN" b="1">
                    <a:solidFill>
                      <a:srgbClr val="000000"/>
                    </a:solidFill>
                  </a:rPr>
                  <a:t>       </a:t>
                </a:r>
                <a:r>
                  <a:rPr lang="en-US" altLang="zh-CN" b="1" i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18496" name="Oval 114"/>
              <p:cNvSpPr>
                <a:spLocks noChangeArrowheads="1"/>
              </p:cNvSpPr>
              <p:nvPr/>
            </p:nvSpPr>
            <p:spPr bwMode="auto">
              <a:xfrm>
                <a:off x="1105" y="1280"/>
                <a:ext cx="254" cy="25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97" name="Text Box 115"/>
              <p:cNvSpPr txBox="1">
                <a:spLocks noChangeArrowheads="1"/>
              </p:cNvSpPr>
              <p:nvPr/>
            </p:nvSpPr>
            <p:spPr bwMode="auto">
              <a:xfrm>
                <a:off x="1357" y="1274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S1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498" name="Line 116"/>
              <p:cNvSpPr>
                <a:spLocks noChangeShapeType="1"/>
              </p:cNvSpPr>
              <p:nvPr/>
            </p:nvSpPr>
            <p:spPr bwMode="auto">
              <a:xfrm>
                <a:off x="1230" y="1078"/>
                <a:ext cx="5" cy="7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99" name="Text Box 117"/>
              <p:cNvSpPr txBox="1">
                <a:spLocks noChangeArrowheads="1"/>
              </p:cNvSpPr>
              <p:nvPr/>
            </p:nvSpPr>
            <p:spPr bwMode="auto">
              <a:xfrm>
                <a:off x="1283" y="1097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18500" name="Text Box 118"/>
              <p:cNvSpPr txBox="1">
                <a:spLocks noChangeArrowheads="1"/>
              </p:cNvSpPr>
              <p:nvPr/>
            </p:nvSpPr>
            <p:spPr bwMode="auto">
              <a:xfrm>
                <a:off x="1281" y="1415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18501" name="Line 120"/>
              <p:cNvSpPr>
                <a:spLocks noChangeShapeType="1"/>
              </p:cNvSpPr>
              <p:nvPr/>
            </p:nvSpPr>
            <p:spPr bwMode="auto">
              <a:xfrm>
                <a:off x="1345" y="1082"/>
                <a:ext cx="104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2" name="Line 121"/>
              <p:cNvSpPr>
                <a:spLocks noChangeShapeType="1"/>
              </p:cNvSpPr>
              <p:nvPr/>
            </p:nvSpPr>
            <p:spPr bwMode="auto">
              <a:xfrm>
                <a:off x="1235" y="1773"/>
                <a:ext cx="8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3" name="Line 124"/>
              <p:cNvSpPr>
                <a:spLocks noChangeShapeType="1"/>
              </p:cNvSpPr>
              <p:nvPr/>
            </p:nvSpPr>
            <p:spPr bwMode="auto">
              <a:xfrm>
                <a:off x="2511" y="1090"/>
                <a:ext cx="553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4" name="Text Box 126"/>
              <p:cNvSpPr txBox="1">
                <a:spLocks noChangeArrowheads="1"/>
              </p:cNvSpPr>
              <p:nvPr/>
            </p:nvSpPr>
            <p:spPr bwMode="auto">
              <a:xfrm flipH="1">
                <a:off x="2660" y="793"/>
                <a:ext cx="34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 dirty="0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       </a:t>
                </a:r>
                <a:r>
                  <a:rPr lang="en-US" altLang="zh-CN" b="1" i="1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18505" name="Oval 127"/>
              <p:cNvSpPr>
                <a:spLocks noChangeArrowheads="1"/>
              </p:cNvSpPr>
              <p:nvPr/>
            </p:nvSpPr>
            <p:spPr bwMode="auto">
              <a:xfrm flipH="1">
                <a:off x="2940" y="1287"/>
                <a:ext cx="254" cy="25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6" name="Text Box 128"/>
              <p:cNvSpPr txBox="1">
                <a:spLocks noChangeArrowheads="1"/>
              </p:cNvSpPr>
              <p:nvPr/>
            </p:nvSpPr>
            <p:spPr bwMode="auto">
              <a:xfrm flipH="1">
                <a:off x="2564" y="1251"/>
                <a:ext cx="4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S2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7" name="Line 129"/>
              <p:cNvSpPr>
                <a:spLocks noChangeShapeType="1"/>
              </p:cNvSpPr>
              <p:nvPr/>
            </p:nvSpPr>
            <p:spPr bwMode="auto">
              <a:xfrm>
                <a:off x="3062" y="1085"/>
                <a:ext cx="2" cy="6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8" name="Text Box 130"/>
              <p:cNvSpPr txBox="1">
                <a:spLocks noChangeArrowheads="1"/>
              </p:cNvSpPr>
              <p:nvPr/>
            </p:nvSpPr>
            <p:spPr bwMode="auto">
              <a:xfrm flipH="1">
                <a:off x="2785" y="110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18509" name="Text Box 131"/>
              <p:cNvSpPr txBox="1">
                <a:spLocks noChangeArrowheads="1"/>
              </p:cNvSpPr>
              <p:nvPr/>
            </p:nvSpPr>
            <p:spPr bwMode="auto">
              <a:xfrm flipH="1">
                <a:off x="2812" y="1422"/>
                <a:ext cx="2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18510" name="Line 132"/>
              <p:cNvSpPr>
                <a:spLocks noChangeShapeType="1"/>
              </p:cNvSpPr>
              <p:nvPr/>
            </p:nvSpPr>
            <p:spPr bwMode="auto">
              <a:xfrm flipH="1">
                <a:off x="2712" y="1089"/>
                <a:ext cx="104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11" name="Line 133"/>
              <p:cNvSpPr>
                <a:spLocks noChangeShapeType="1"/>
              </p:cNvSpPr>
              <p:nvPr/>
            </p:nvSpPr>
            <p:spPr bwMode="auto">
              <a:xfrm>
                <a:off x="2517" y="1773"/>
                <a:ext cx="5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5736" name="Text Box 136"/>
          <p:cNvSpPr txBox="1">
            <a:spLocks noChangeArrowheads="1"/>
          </p:cNvSpPr>
          <p:nvPr/>
        </p:nvSpPr>
        <p:spPr bwMode="auto">
          <a:xfrm>
            <a:off x="99764" y="2491060"/>
            <a:ext cx="273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33CC"/>
                </a:solidFill>
              </a:rPr>
              <a:t>解一 </a:t>
            </a:r>
            <a:r>
              <a:rPr lang="en-US" altLang="zh-CN" b="1">
                <a:solidFill>
                  <a:srgbClr val="3333CC"/>
                </a:solidFill>
              </a:rPr>
              <a:t>:   </a:t>
            </a:r>
            <a:r>
              <a:rPr lang="zh-CN" altLang="en-US" b="1">
                <a:solidFill>
                  <a:srgbClr val="3333CC"/>
                </a:solidFill>
              </a:rPr>
              <a:t>特勒根定理</a:t>
            </a:r>
          </a:p>
        </p:txBody>
      </p:sp>
      <p:grpSp>
        <p:nvGrpSpPr>
          <p:cNvPr id="5" name="Group 234"/>
          <p:cNvGrpSpPr>
            <a:grpSpLocks/>
          </p:cNvGrpSpPr>
          <p:nvPr/>
        </p:nvGrpSpPr>
        <p:grpSpPr bwMode="auto">
          <a:xfrm>
            <a:off x="1036389" y="2999060"/>
            <a:ext cx="3267075" cy="1801813"/>
            <a:chOff x="630" y="2128"/>
            <a:chExt cx="2058" cy="1135"/>
          </a:xfrm>
        </p:grpSpPr>
        <p:sp>
          <p:nvSpPr>
            <p:cNvPr id="18466" name="Rectangle 209"/>
            <p:cNvSpPr>
              <a:spLocks noChangeArrowheads="1"/>
            </p:cNvSpPr>
            <p:nvPr/>
          </p:nvSpPr>
          <p:spPr bwMode="auto">
            <a:xfrm>
              <a:off x="1674" y="2343"/>
              <a:ext cx="482" cy="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67" name="Text Box 210"/>
            <p:cNvSpPr txBox="1">
              <a:spLocks noChangeArrowheads="1"/>
            </p:cNvSpPr>
            <p:nvPr/>
          </p:nvSpPr>
          <p:spPr bwMode="auto">
            <a:xfrm>
              <a:off x="1655" y="2456"/>
              <a:ext cx="504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线性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电阻</a:t>
              </a:r>
            </a:p>
          </p:txBody>
        </p:sp>
        <p:sp>
          <p:nvSpPr>
            <p:cNvPr id="18468" name="Line 211"/>
            <p:cNvSpPr>
              <a:spLocks noChangeShapeType="1"/>
            </p:cNvSpPr>
            <p:nvPr/>
          </p:nvSpPr>
          <p:spPr bwMode="auto">
            <a:xfrm flipH="1">
              <a:off x="852" y="2483"/>
              <a:ext cx="8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69" name="Rectangle 212"/>
            <p:cNvSpPr>
              <a:spLocks noChangeArrowheads="1"/>
            </p:cNvSpPr>
            <p:nvPr/>
          </p:nvSpPr>
          <p:spPr bwMode="auto">
            <a:xfrm>
              <a:off x="1206" y="2426"/>
              <a:ext cx="293" cy="10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70" name="Text Box 213"/>
            <p:cNvSpPr txBox="1">
              <a:spLocks noChangeArrowheads="1"/>
            </p:cNvSpPr>
            <p:nvPr/>
          </p:nvSpPr>
          <p:spPr bwMode="auto">
            <a:xfrm>
              <a:off x="630" y="2184"/>
              <a:ext cx="3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FF"/>
                  </a:solidFill>
                </a:rPr>
                <a:t>1.2      </a:t>
              </a:r>
            </a:p>
          </p:txBody>
        </p:sp>
        <p:sp>
          <p:nvSpPr>
            <p:cNvPr id="18471" name="Oval 214"/>
            <p:cNvSpPr>
              <a:spLocks noChangeArrowheads="1"/>
            </p:cNvSpPr>
            <p:nvPr/>
          </p:nvSpPr>
          <p:spPr bwMode="auto">
            <a:xfrm>
              <a:off x="729" y="2680"/>
              <a:ext cx="254" cy="25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72" name="Text Box 215"/>
            <p:cNvSpPr txBox="1">
              <a:spLocks noChangeArrowheads="1"/>
            </p:cNvSpPr>
            <p:nvPr/>
          </p:nvSpPr>
          <p:spPr bwMode="auto">
            <a:xfrm>
              <a:off x="981" y="2674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8.4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18473" name="Line 216"/>
            <p:cNvSpPr>
              <a:spLocks noChangeShapeType="1"/>
            </p:cNvSpPr>
            <p:nvPr/>
          </p:nvSpPr>
          <p:spPr bwMode="auto">
            <a:xfrm>
              <a:off x="854" y="2478"/>
              <a:ext cx="5" cy="7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74" name="Text Box 217"/>
            <p:cNvSpPr txBox="1">
              <a:spLocks noChangeArrowheads="1"/>
            </p:cNvSpPr>
            <p:nvPr/>
          </p:nvSpPr>
          <p:spPr bwMode="auto">
            <a:xfrm>
              <a:off x="907" y="249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8475" name="Text Box 218"/>
            <p:cNvSpPr txBox="1">
              <a:spLocks noChangeArrowheads="1"/>
            </p:cNvSpPr>
            <p:nvPr/>
          </p:nvSpPr>
          <p:spPr bwMode="auto">
            <a:xfrm>
              <a:off x="905" y="2815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8476" name="Line 219"/>
            <p:cNvSpPr>
              <a:spLocks noChangeShapeType="1"/>
            </p:cNvSpPr>
            <p:nvPr/>
          </p:nvSpPr>
          <p:spPr bwMode="auto">
            <a:xfrm>
              <a:off x="969" y="2482"/>
              <a:ext cx="104" cy="7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77" name="Line 220"/>
            <p:cNvSpPr>
              <a:spLocks noChangeShapeType="1"/>
            </p:cNvSpPr>
            <p:nvPr/>
          </p:nvSpPr>
          <p:spPr bwMode="auto">
            <a:xfrm>
              <a:off x="859" y="3173"/>
              <a:ext cx="8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78" name="Line 221"/>
            <p:cNvSpPr>
              <a:spLocks noChangeShapeType="1"/>
            </p:cNvSpPr>
            <p:nvPr/>
          </p:nvSpPr>
          <p:spPr bwMode="auto">
            <a:xfrm>
              <a:off x="2135" y="2490"/>
              <a:ext cx="55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79" name="Text Box 224"/>
            <p:cNvSpPr txBox="1">
              <a:spLocks noChangeArrowheads="1"/>
            </p:cNvSpPr>
            <p:nvPr/>
          </p:nvSpPr>
          <p:spPr bwMode="auto">
            <a:xfrm flipH="1">
              <a:off x="2412" y="2675"/>
              <a:ext cx="1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8480" name="Line 225"/>
            <p:cNvSpPr>
              <a:spLocks noChangeShapeType="1"/>
            </p:cNvSpPr>
            <p:nvPr/>
          </p:nvSpPr>
          <p:spPr bwMode="auto">
            <a:xfrm>
              <a:off x="2686" y="2485"/>
              <a:ext cx="2" cy="6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81" name="Text Box 226"/>
            <p:cNvSpPr txBox="1">
              <a:spLocks noChangeArrowheads="1"/>
            </p:cNvSpPr>
            <p:nvPr/>
          </p:nvSpPr>
          <p:spPr bwMode="auto">
            <a:xfrm flipH="1">
              <a:off x="2409" y="250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8482" name="Text Box 227"/>
            <p:cNvSpPr txBox="1">
              <a:spLocks noChangeArrowheads="1"/>
            </p:cNvSpPr>
            <p:nvPr/>
          </p:nvSpPr>
          <p:spPr bwMode="auto">
            <a:xfrm flipH="1">
              <a:off x="2436" y="2822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8483" name="Line 228"/>
            <p:cNvSpPr>
              <a:spLocks noChangeShapeType="1"/>
            </p:cNvSpPr>
            <p:nvPr/>
          </p:nvSpPr>
          <p:spPr bwMode="auto">
            <a:xfrm flipH="1">
              <a:off x="2336" y="2481"/>
              <a:ext cx="104" cy="7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84" name="Line 229"/>
            <p:cNvSpPr>
              <a:spLocks noChangeShapeType="1"/>
            </p:cNvSpPr>
            <p:nvPr/>
          </p:nvSpPr>
          <p:spPr bwMode="auto">
            <a:xfrm>
              <a:off x="2141" y="3173"/>
              <a:ext cx="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8485" name="Text Box 230"/>
            <p:cNvSpPr txBox="1">
              <a:spLocks noChangeArrowheads="1"/>
            </p:cNvSpPr>
            <p:nvPr/>
          </p:nvSpPr>
          <p:spPr bwMode="auto">
            <a:xfrm>
              <a:off x="1027" y="219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8486" name="Text Box 231"/>
            <p:cNvSpPr txBox="1">
              <a:spLocks noChangeArrowheads="1"/>
            </p:cNvSpPr>
            <p:nvPr/>
          </p:nvSpPr>
          <p:spPr bwMode="auto">
            <a:xfrm>
              <a:off x="1473" y="2151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18487" name="Text Box 232"/>
            <p:cNvSpPr txBox="1">
              <a:spLocks noChangeArrowheads="1"/>
            </p:cNvSpPr>
            <p:nvPr/>
          </p:nvSpPr>
          <p:spPr bwMode="auto">
            <a:xfrm>
              <a:off x="1174" y="212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2.4</a:t>
              </a:r>
            </a:p>
          </p:txBody>
        </p:sp>
        <p:sp>
          <p:nvSpPr>
            <p:cNvPr id="18488" name="Text Box 233"/>
            <p:cNvSpPr txBox="1">
              <a:spLocks noChangeArrowheads="1"/>
            </p:cNvSpPr>
            <p:nvPr/>
          </p:nvSpPr>
          <p:spPr bwMode="auto">
            <a:xfrm>
              <a:off x="2158" y="2200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FF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FF00FF"/>
                  </a:solidFill>
                </a:rPr>
                <a:t>0.4</a:t>
              </a:r>
            </a:p>
          </p:txBody>
        </p:sp>
      </p:grpSp>
      <p:grpSp>
        <p:nvGrpSpPr>
          <p:cNvPr id="6" name="Group 239"/>
          <p:cNvGrpSpPr>
            <a:grpSpLocks/>
          </p:cNvGrpSpPr>
          <p:nvPr/>
        </p:nvGrpSpPr>
        <p:grpSpPr bwMode="auto">
          <a:xfrm>
            <a:off x="5130552" y="2757760"/>
            <a:ext cx="3341687" cy="2005013"/>
            <a:chOff x="3201" y="2000"/>
            <a:chExt cx="2105" cy="1263"/>
          </a:xfrm>
        </p:grpSpPr>
        <p:grpSp>
          <p:nvGrpSpPr>
            <p:cNvPr id="18443" name="Group 235"/>
            <p:cNvGrpSpPr>
              <a:grpSpLocks/>
            </p:cNvGrpSpPr>
            <p:nvPr/>
          </p:nvGrpSpPr>
          <p:grpSpPr bwMode="auto">
            <a:xfrm>
              <a:off x="3201" y="2153"/>
              <a:ext cx="2105" cy="1110"/>
              <a:chOff x="3201" y="2153"/>
              <a:chExt cx="2105" cy="1110"/>
            </a:xfrm>
          </p:grpSpPr>
          <p:sp>
            <p:nvSpPr>
              <p:cNvPr id="18446" name="Rectangle 187"/>
              <p:cNvSpPr>
                <a:spLocks noChangeArrowheads="1"/>
              </p:cNvSpPr>
              <p:nvPr/>
            </p:nvSpPr>
            <p:spPr bwMode="auto">
              <a:xfrm>
                <a:off x="4146" y="2343"/>
                <a:ext cx="482" cy="9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47" name="Text Box 188"/>
              <p:cNvSpPr txBox="1">
                <a:spLocks noChangeArrowheads="1"/>
              </p:cNvSpPr>
              <p:nvPr/>
            </p:nvSpPr>
            <p:spPr bwMode="auto">
              <a:xfrm>
                <a:off x="4127" y="2456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rgbClr val="000000"/>
                    </a:solidFill>
                  </a:rPr>
                  <a:t>线性</a:t>
                </a: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rgbClr val="000000"/>
                    </a:solidFill>
                  </a:rPr>
                  <a:t>电阻</a:t>
                </a:r>
              </a:p>
            </p:txBody>
          </p:sp>
          <p:sp>
            <p:nvSpPr>
              <p:cNvPr id="18448" name="Line 189"/>
              <p:cNvSpPr>
                <a:spLocks noChangeShapeType="1"/>
              </p:cNvSpPr>
              <p:nvPr/>
            </p:nvSpPr>
            <p:spPr bwMode="auto">
              <a:xfrm flipH="1">
                <a:off x="3324" y="2483"/>
                <a:ext cx="82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49" name="Text Box 191"/>
              <p:cNvSpPr txBox="1">
                <a:spLocks noChangeArrowheads="1"/>
              </p:cNvSpPr>
              <p:nvPr/>
            </p:nvSpPr>
            <p:spPr bwMode="auto">
              <a:xfrm>
                <a:off x="3278" y="2160"/>
                <a:ext cx="3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1</a:t>
                </a:r>
                <a:r>
                  <a:rPr lang="en-US" altLang="zh-CN" b="1">
                    <a:solidFill>
                      <a:srgbClr val="000000"/>
                    </a:solidFill>
                  </a:rPr>
                  <a:t>       </a:t>
                </a:r>
                <a:r>
                  <a:rPr lang="en-US" altLang="zh-CN" b="1" i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18450" name="Oval 192"/>
              <p:cNvSpPr>
                <a:spLocks noChangeArrowheads="1"/>
              </p:cNvSpPr>
              <p:nvPr/>
            </p:nvSpPr>
            <p:spPr bwMode="auto">
              <a:xfrm>
                <a:off x="3201" y="2680"/>
                <a:ext cx="254" cy="25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51" name="Text Box 193"/>
              <p:cNvSpPr txBox="1">
                <a:spLocks noChangeArrowheads="1"/>
              </p:cNvSpPr>
              <p:nvPr/>
            </p:nvSpPr>
            <p:spPr bwMode="auto">
              <a:xfrm>
                <a:off x="3453" y="2674"/>
                <a:ext cx="1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8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452" name="Line 194"/>
              <p:cNvSpPr>
                <a:spLocks noChangeShapeType="1"/>
              </p:cNvSpPr>
              <p:nvPr/>
            </p:nvSpPr>
            <p:spPr bwMode="auto">
              <a:xfrm>
                <a:off x="3326" y="2478"/>
                <a:ext cx="5" cy="7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53" name="Text Box 195"/>
              <p:cNvSpPr txBox="1">
                <a:spLocks noChangeArrowheads="1"/>
              </p:cNvSpPr>
              <p:nvPr/>
            </p:nvSpPr>
            <p:spPr bwMode="auto">
              <a:xfrm>
                <a:off x="3379" y="2497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18454" name="Text Box 196"/>
              <p:cNvSpPr txBox="1">
                <a:spLocks noChangeArrowheads="1"/>
              </p:cNvSpPr>
              <p:nvPr/>
            </p:nvSpPr>
            <p:spPr bwMode="auto">
              <a:xfrm>
                <a:off x="3377" y="2815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18455" name="Line 197"/>
              <p:cNvSpPr>
                <a:spLocks noChangeShapeType="1"/>
              </p:cNvSpPr>
              <p:nvPr/>
            </p:nvSpPr>
            <p:spPr bwMode="auto">
              <a:xfrm>
                <a:off x="3441" y="2482"/>
                <a:ext cx="104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56" name="Line 198"/>
              <p:cNvSpPr>
                <a:spLocks noChangeShapeType="1"/>
              </p:cNvSpPr>
              <p:nvPr/>
            </p:nvSpPr>
            <p:spPr bwMode="auto">
              <a:xfrm>
                <a:off x="3331" y="3173"/>
                <a:ext cx="8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57" name="Line 199"/>
              <p:cNvSpPr>
                <a:spLocks noChangeShapeType="1"/>
              </p:cNvSpPr>
              <p:nvPr/>
            </p:nvSpPr>
            <p:spPr bwMode="auto">
              <a:xfrm>
                <a:off x="4607" y="2490"/>
                <a:ext cx="553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58" name="Text Box 200"/>
              <p:cNvSpPr txBox="1">
                <a:spLocks noChangeArrowheads="1"/>
              </p:cNvSpPr>
              <p:nvPr/>
            </p:nvSpPr>
            <p:spPr bwMode="auto">
              <a:xfrm flipH="1">
                <a:off x="4756" y="2153"/>
                <a:ext cx="3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 dirty="0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       </a:t>
                </a:r>
                <a:r>
                  <a:rPr lang="en-US" altLang="zh-CN" b="1" i="1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18459" name="Oval 201"/>
              <p:cNvSpPr>
                <a:spLocks noChangeArrowheads="1"/>
              </p:cNvSpPr>
              <p:nvPr/>
            </p:nvSpPr>
            <p:spPr bwMode="auto">
              <a:xfrm flipH="1">
                <a:off x="5036" y="2687"/>
                <a:ext cx="254" cy="25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0" name="Text Box 202"/>
              <p:cNvSpPr txBox="1">
                <a:spLocks noChangeArrowheads="1"/>
              </p:cNvSpPr>
              <p:nvPr/>
            </p:nvSpPr>
            <p:spPr bwMode="auto">
              <a:xfrm flipH="1">
                <a:off x="4844" y="2667"/>
                <a:ext cx="4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3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1" name="Line 203"/>
              <p:cNvSpPr>
                <a:spLocks noChangeShapeType="1"/>
              </p:cNvSpPr>
              <p:nvPr/>
            </p:nvSpPr>
            <p:spPr bwMode="auto">
              <a:xfrm>
                <a:off x="5158" y="2485"/>
                <a:ext cx="2" cy="6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2" name="Text Box 204"/>
              <p:cNvSpPr txBox="1">
                <a:spLocks noChangeArrowheads="1"/>
              </p:cNvSpPr>
              <p:nvPr/>
            </p:nvSpPr>
            <p:spPr bwMode="auto">
              <a:xfrm flipH="1">
                <a:off x="4881" y="250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18463" name="Text Box 205"/>
              <p:cNvSpPr txBox="1">
                <a:spLocks noChangeArrowheads="1"/>
              </p:cNvSpPr>
              <p:nvPr/>
            </p:nvSpPr>
            <p:spPr bwMode="auto">
              <a:xfrm flipH="1">
                <a:off x="4908" y="2822"/>
                <a:ext cx="2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18464" name="Line 206"/>
              <p:cNvSpPr>
                <a:spLocks noChangeShapeType="1"/>
              </p:cNvSpPr>
              <p:nvPr/>
            </p:nvSpPr>
            <p:spPr bwMode="auto">
              <a:xfrm flipH="1">
                <a:off x="4808" y="2489"/>
                <a:ext cx="104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5" name="Line 207"/>
              <p:cNvSpPr>
                <a:spLocks noChangeShapeType="1"/>
              </p:cNvSpPr>
              <p:nvPr/>
            </p:nvSpPr>
            <p:spPr bwMode="auto">
              <a:xfrm>
                <a:off x="4613" y="3173"/>
                <a:ext cx="5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44" name="Text Box 237"/>
            <p:cNvSpPr txBox="1">
              <a:spLocks noChangeArrowheads="1"/>
            </p:cNvSpPr>
            <p:nvPr/>
          </p:nvSpPr>
          <p:spPr bwMode="auto">
            <a:xfrm>
              <a:off x="4764" y="2000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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18445" name="Text Box 238"/>
            <p:cNvSpPr txBox="1">
              <a:spLocks noChangeArrowheads="1"/>
            </p:cNvSpPr>
            <p:nvPr/>
          </p:nvSpPr>
          <p:spPr bwMode="auto">
            <a:xfrm>
              <a:off x="3276" y="2008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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</p:grpSp>
      <p:sp>
        <p:nvSpPr>
          <p:cNvPr id="18442" name="Text Box 240"/>
          <p:cNvSpPr txBox="1">
            <a:spLocks noChangeArrowheads="1"/>
          </p:cNvSpPr>
          <p:nvPr/>
        </p:nvSpPr>
        <p:spPr bwMode="auto">
          <a:xfrm>
            <a:off x="1493589" y="583116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25841" name="Objec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03818"/>
              </p:ext>
            </p:extLst>
          </p:nvPr>
        </p:nvGraphicFramePr>
        <p:xfrm>
          <a:off x="1426914" y="4954860"/>
          <a:ext cx="5921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5" imgW="2501640" imgH="380880" progId="Equation.3">
                  <p:embed/>
                </p:oleObj>
              </mc:Choice>
              <mc:Fallback>
                <p:oleObj name="公式" r:id="rId5" imgW="2501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914" y="4954860"/>
                        <a:ext cx="59213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42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082802"/>
              </p:ext>
            </p:extLst>
          </p:nvPr>
        </p:nvGraphicFramePr>
        <p:xfrm>
          <a:off x="1685677" y="5767660"/>
          <a:ext cx="55308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7" imgW="2336760" imgH="380880" progId="Equation.3">
                  <p:embed/>
                </p:oleObj>
              </mc:Choice>
              <mc:Fallback>
                <p:oleObj name="公式" r:id="rId7" imgW="23367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677" y="5767660"/>
                        <a:ext cx="55308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390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3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34799"/>
              </p:ext>
            </p:extLst>
          </p:nvPr>
        </p:nvGraphicFramePr>
        <p:xfrm>
          <a:off x="408236" y="1937048"/>
          <a:ext cx="469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3" imgW="1879560" imgH="380880" progId="Equation.3">
                  <p:embed/>
                </p:oleObj>
              </mc:Choice>
              <mc:Fallback>
                <p:oleObj name="公式" r:id="rId3" imgW="1879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36" y="1937048"/>
                        <a:ext cx="469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43846"/>
              </p:ext>
            </p:extLst>
          </p:nvPr>
        </p:nvGraphicFramePr>
        <p:xfrm>
          <a:off x="395536" y="260648"/>
          <a:ext cx="6254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5" imgW="2501640" imgH="380880" progId="Equation.3">
                  <p:embed/>
                </p:oleObj>
              </mc:Choice>
              <mc:Fallback>
                <p:oleObj name="公式" r:id="rId5" imgW="2501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0648"/>
                        <a:ext cx="6254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42865"/>
              </p:ext>
            </p:extLst>
          </p:nvPr>
        </p:nvGraphicFramePr>
        <p:xfrm>
          <a:off x="438399" y="1073448"/>
          <a:ext cx="584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7" imgW="2336760" imgH="380880" progId="Equation.3">
                  <p:embed/>
                </p:oleObj>
              </mc:Choice>
              <mc:Fallback>
                <p:oleObj name="公式" r:id="rId7" imgW="23367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99" y="1073448"/>
                        <a:ext cx="584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650325"/>
              </p:ext>
            </p:extLst>
          </p:nvPr>
        </p:nvGraphicFramePr>
        <p:xfrm>
          <a:off x="836861" y="2980036"/>
          <a:ext cx="47625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9" imgW="1904760" imgH="241200" progId="Equation.3">
                  <p:embed/>
                </p:oleObj>
              </mc:Choice>
              <mc:Fallback>
                <p:oleObj name="公式" r:id="rId9" imgW="1904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861" y="2980036"/>
                        <a:ext cx="47625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59949"/>
              </p:ext>
            </p:extLst>
          </p:nvPr>
        </p:nvGraphicFramePr>
        <p:xfrm>
          <a:off x="746374" y="3667423"/>
          <a:ext cx="1552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11" imgW="622080" imgH="241200" progId="Equation.3">
                  <p:embed/>
                </p:oleObj>
              </mc:Choice>
              <mc:Fallback>
                <p:oleObj name="公式" r:id="rId11" imgW="622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74" y="3667423"/>
                        <a:ext cx="1552575" cy="6000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487611" y="4483398"/>
            <a:ext cx="83724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b="1">
                <a:solidFill>
                  <a:srgbClr val="FF0000"/>
                </a:solidFill>
              </a:rPr>
              <a:t>注意:    1.  电压、电流取为一致的参考方向。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b="1">
                <a:solidFill>
                  <a:srgbClr val="FF0000"/>
                </a:solidFill>
              </a:rPr>
              <a:t>             2.  概念清楚（网络内部各项</a:t>
            </a:r>
            <a:r>
              <a:rPr lang="zh-CN" altLang="en-US" b="1">
                <a:solidFill>
                  <a:srgbClr val="FF0000"/>
                </a:solidFill>
              </a:rPr>
              <a:t>的和式</a:t>
            </a:r>
            <a:r>
              <a:rPr lang="zh-CN" altLang="zh-CN" b="1">
                <a:solidFill>
                  <a:srgbClr val="FF0000"/>
                </a:solidFill>
              </a:rPr>
              <a:t>能否证得相等）。 </a:t>
            </a:r>
            <a:endParaRPr lang="zh-CN" altLang="en-US" b="1">
              <a:solidFill>
                <a:srgbClr val="FF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52974" y="5410498"/>
            <a:ext cx="2984500" cy="1098550"/>
            <a:chOff x="1913" y="3460"/>
            <a:chExt cx="1880" cy="692"/>
          </a:xfrm>
        </p:grpSpPr>
        <p:graphicFrame>
          <p:nvGraphicFramePr>
            <p:cNvPr id="19463" name="Object 10"/>
            <p:cNvGraphicFramePr>
              <a:graphicFrameLocks noChangeAspect="1"/>
            </p:cNvGraphicFramePr>
            <p:nvPr/>
          </p:nvGraphicFramePr>
          <p:xfrm>
            <a:off x="1913" y="3460"/>
            <a:ext cx="188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13" imgW="1193760" imgH="431640" progId="Equation.3">
                    <p:embed/>
                  </p:oleObj>
                </mc:Choice>
                <mc:Fallback>
                  <p:oleObj name="Equation" r:id="rId13" imgW="11937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3460"/>
                          <a:ext cx="1880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Text Box 11"/>
            <p:cNvSpPr txBox="1">
              <a:spLocks noChangeArrowheads="1"/>
            </p:cNvSpPr>
            <p:nvPr/>
          </p:nvSpPr>
          <p:spPr bwMode="auto">
            <a:xfrm>
              <a:off x="2637" y="3518"/>
              <a:ext cx="59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6000" b="1">
                  <a:solidFill>
                    <a:srgbClr val="CC3399"/>
                  </a:solidFill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050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372544"/>
              </p:ext>
            </p:extLst>
          </p:nvPr>
        </p:nvGraphicFramePr>
        <p:xfrm>
          <a:off x="952252" y="442764"/>
          <a:ext cx="4275137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3" imgW="1904760" imgH="1168200" progId="Equation.3">
                  <p:embed/>
                </p:oleObj>
              </mc:Choice>
              <mc:Fallback>
                <p:oleObj name="公式" r:id="rId3" imgW="19047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252" y="442764"/>
                        <a:ext cx="4275137" cy="2325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252164" y="404664"/>
            <a:ext cx="84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</a:rPr>
              <a:t>5.</a:t>
            </a: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106526" name="Text Box 30"/>
          <p:cNvSpPr txBox="1">
            <a:spLocks noChangeArrowheads="1"/>
          </p:cNvSpPr>
          <p:nvPr/>
        </p:nvSpPr>
        <p:spPr bwMode="auto">
          <a:xfrm>
            <a:off x="302964" y="2944664"/>
            <a:ext cx="579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3333CC"/>
                </a:solidFill>
              </a:rPr>
              <a:t>解二 </a:t>
            </a:r>
            <a:r>
              <a:rPr lang="en-US" altLang="zh-CN" b="1">
                <a:solidFill>
                  <a:srgbClr val="3333CC"/>
                </a:solidFill>
              </a:rPr>
              <a:t>:   </a:t>
            </a:r>
            <a:r>
              <a:rPr lang="zh-CN" altLang="en-US" b="1">
                <a:solidFill>
                  <a:srgbClr val="3333CC"/>
                </a:solidFill>
              </a:rPr>
              <a:t>应用替代、叠加、齐次、互易定理</a:t>
            </a:r>
          </a:p>
        </p:txBody>
      </p:sp>
      <p:sp>
        <p:nvSpPr>
          <p:cNvPr id="20485" name="Text Box 79"/>
          <p:cNvSpPr txBox="1">
            <a:spLocks noChangeArrowheads="1"/>
          </p:cNvSpPr>
          <p:nvPr/>
        </p:nvSpPr>
        <p:spPr bwMode="auto">
          <a:xfrm>
            <a:off x="1442789" y="5954564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088777" y="3682852"/>
            <a:ext cx="3316287" cy="1800225"/>
            <a:chOff x="655" y="2177"/>
            <a:chExt cx="2089" cy="1134"/>
          </a:xfrm>
        </p:grpSpPr>
        <p:grpSp>
          <p:nvGrpSpPr>
            <p:cNvPr id="20532" name="Group 6"/>
            <p:cNvGrpSpPr>
              <a:grpSpLocks/>
            </p:cNvGrpSpPr>
            <p:nvPr/>
          </p:nvGrpSpPr>
          <p:grpSpPr bwMode="auto">
            <a:xfrm>
              <a:off x="655" y="2177"/>
              <a:ext cx="2089" cy="1134"/>
              <a:chOff x="3671" y="769"/>
              <a:chExt cx="2089" cy="1134"/>
            </a:xfrm>
          </p:grpSpPr>
          <p:sp>
            <p:nvSpPr>
              <p:cNvPr id="20539" name="Text Box 7"/>
              <p:cNvSpPr txBox="1">
                <a:spLocks noChangeArrowheads="1"/>
              </p:cNvSpPr>
              <p:nvPr/>
            </p:nvSpPr>
            <p:spPr bwMode="auto">
              <a:xfrm>
                <a:off x="4166" y="769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R</a:t>
                </a:r>
              </a:p>
            </p:txBody>
          </p:sp>
          <p:grpSp>
            <p:nvGrpSpPr>
              <p:cNvPr id="20540" name="Group 8"/>
              <p:cNvGrpSpPr>
                <a:grpSpLocks/>
              </p:cNvGrpSpPr>
              <p:nvPr/>
            </p:nvGrpSpPr>
            <p:grpSpPr bwMode="auto">
              <a:xfrm>
                <a:off x="3671" y="800"/>
                <a:ext cx="2089" cy="1103"/>
                <a:chOff x="1105" y="760"/>
                <a:chExt cx="2089" cy="1103"/>
              </a:xfrm>
            </p:grpSpPr>
            <p:sp>
              <p:nvSpPr>
                <p:cNvPr id="20541" name="Rectangle 9"/>
                <p:cNvSpPr>
                  <a:spLocks noChangeArrowheads="1"/>
                </p:cNvSpPr>
                <p:nvPr/>
              </p:nvSpPr>
              <p:spPr bwMode="auto">
                <a:xfrm>
                  <a:off x="2050" y="943"/>
                  <a:ext cx="482" cy="9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31" y="1056"/>
                  <a:ext cx="504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b="1">
                      <a:solidFill>
                        <a:srgbClr val="000000"/>
                      </a:solidFill>
                    </a:rPr>
                    <a:t>线性</a:t>
                  </a:r>
                </a:p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b="1">
                      <a:solidFill>
                        <a:srgbClr val="000000"/>
                      </a:solidFill>
                    </a:rPr>
                    <a:t>电阻</a:t>
                  </a:r>
                </a:p>
              </p:txBody>
            </p:sp>
            <p:sp>
              <p:nvSpPr>
                <p:cNvPr id="2054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228" y="1083"/>
                  <a:ext cx="82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44" name="Rectangle 12"/>
                <p:cNvSpPr>
                  <a:spLocks noChangeArrowheads="1"/>
                </p:cNvSpPr>
                <p:nvPr/>
              </p:nvSpPr>
              <p:spPr bwMode="auto">
                <a:xfrm>
                  <a:off x="1582" y="1026"/>
                  <a:ext cx="293" cy="108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4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182" y="760"/>
                  <a:ext cx="3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 i="1">
                      <a:solidFill>
                        <a:srgbClr val="000000"/>
                      </a:solidFill>
                    </a:rPr>
                    <a:t>I</a:t>
                  </a:r>
                  <a:r>
                    <a:rPr lang="en-US" altLang="zh-CN" b="1" baseline="-25000">
                      <a:solidFill>
                        <a:srgbClr val="000000"/>
                      </a:solidFill>
                    </a:rPr>
                    <a:t>1</a:t>
                  </a:r>
                  <a:r>
                    <a:rPr lang="en-US" altLang="zh-CN" b="1">
                      <a:solidFill>
                        <a:srgbClr val="000000"/>
                      </a:solidFill>
                    </a:rPr>
                    <a:t>       </a:t>
                  </a:r>
                  <a:r>
                    <a:rPr lang="en-US" altLang="zh-CN" b="1" i="1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  <p:sp>
              <p:nvSpPr>
                <p:cNvPr id="20546" name="Oval 14"/>
                <p:cNvSpPr>
                  <a:spLocks noChangeArrowheads="1"/>
                </p:cNvSpPr>
                <p:nvPr/>
              </p:nvSpPr>
              <p:spPr bwMode="auto">
                <a:xfrm>
                  <a:off x="1105" y="1280"/>
                  <a:ext cx="254" cy="255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57" y="1274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 i="1">
                      <a:solidFill>
                        <a:srgbClr val="000000"/>
                      </a:solidFill>
                    </a:rPr>
                    <a:t>U</a:t>
                  </a:r>
                  <a:r>
                    <a:rPr lang="en-US" altLang="zh-CN" b="1" baseline="-25000">
                      <a:solidFill>
                        <a:srgbClr val="000000"/>
                      </a:solidFill>
                    </a:rPr>
                    <a:t>S1</a:t>
                  </a:r>
                  <a:endParaRPr lang="en-US" altLang="zh-CN" i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48" name="Line 16"/>
                <p:cNvSpPr>
                  <a:spLocks noChangeShapeType="1"/>
                </p:cNvSpPr>
                <p:nvPr/>
              </p:nvSpPr>
              <p:spPr bwMode="auto">
                <a:xfrm>
                  <a:off x="1230" y="1078"/>
                  <a:ext cx="5" cy="70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83" y="1097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  <p:sp>
              <p:nvSpPr>
                <p:cNvPr id="205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81" y="1415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–</a:t>
                  </a:r>
                </a:p>
              </p:txBody>
            </p:sp>
            <p:sp>
              <p:nvSpPr>
                <p:cNvPr id="20551" name="Line 19"/>
                <p:cNvSpPr>
                  <a:spLocks noChangeShapeType="1"/>
                </p:cNvSpPr>
                <p:nvPr/>
              </p:nvSpPr>
              <p:spPr bwMode="auto">
                <a:xfrm>
                  <a:off x="1345" y="1082"/>
                  <a:ext cx="104" cy="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52" name="Line 20"/>
                <p:cNvSpPr>
                  <a:spLocks noChangeShapeType="1"/>
                </p:cNvSpPr>
                <p:nvPr/>
              </p:nvSpPr>
              <p:spPr bwMode="auto">
                <a:xfrm>
                  <a:off x="1235" y="1773"/>
                  <a:ext cx="82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53" name="Line 21"/>
                <p:cNvSpPr>
                  <a:spLocks noChangeShapeType="1"/>
                </p:cNvSpPr>
                <p:nvPr/>
              </p:nvSpPr>
              <p:spPr bwMode="auto">
                <a:xfrm>
                  <a:off x="2511" y="1090"/>
                  <a:ext cx="553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54" name="Text Box 22"/>
                <p:cNvSpPr txBox="1">
                  <a:spLocks noChangeArrowheads="1"/>
                </p:cNvSpPr>
                <p:nvPr/>
              </p:nvSpPr>
              <p:spPr bwMode="auto">
                <a:xfrm flipH="1">
                  <a:off x="2660" y="793"/>
                  <a:ext cx="350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 i="1" dirty="0">
                      <a:solidFill>
                        <a:srgbClr val="000000"/>
                      </a:solidFill>
                    </a:rPr>
                    <a:t>I</a:t>
                  </a:r>
                  <a:r>
                    <a:rPr lang="en-US" altLang="zh-CN" b="1" baseline="-25000" dirty="0">
                      <a:solidFill>
                        <a:srgbClr val="000000"/>
                      </a:solidFill>
                    </a:rPr>
                    <a:t>2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       </a:t>
                  </a:r>
                  <a:r>
                    <a:rPr lang="en-US" altLang="zh-CN" b="1" i="1" dirty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  <p:sp>
              <p:nvSpPr>
                <p:cNvPr id="20555" name="Oval 23"/>
                <p:cNvSpPr>
                  <a:spLocks noChangeArrowheads="1"/>
                </p:cNvSpPr>
                <p:nvPr/>
              </p:nvSpPr>
              <p:spPr bwMode="auto">
                <a:xfrm flipH="1">
                  <a:off x="2940" y="1287"/>
                  <a:ext cx="254" cy="255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56" name="Text Box 24"/>
                <p:cNvSpPr txBox="1">
                  <a:spLocks noChangeArrowheads="1"/>
                </p:cNvSpPr>
                <p:nvPr/>
              </p:nvSpPr>
              <p:spPr bwMode="auto">
                <a:xfrm flipH="1">
                  <a:off x="2564" y="1251"/>
                  <a:ext cx="46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 i="1">
                      <a:solidFill>
                        <a:srgbClr val="000000"/>
                      </a:solidFill>
                    </a:rPr>
                    <a:t>U</a:t>
                  </a:r>
                  <a:r>
                    <a:rPr lang="en-US" altLang="zh-CN" b="1" baseline="-25000">
                      <a:solidFill>
                        <a:srgbClr val="000000"/>
                      </a:solidFill>
                    </a:rPr>
                    <a:t>S2</a:t>
                  </a:r>
                  <a:endParaRPr lang="en-US" altLang="zh-CN" i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57" name="Line 25"/>
                <p:cNvSpPr>
                  <a:spLocks noChangeShapeType="1"/>
                </p:cNvSpPr>
                <p:nvPr/>
              </p:nvSpPr>
              <p:spPr bwMode="auto">
                <a:xfrm>
                  <a:off x="3062" y="1085"/>
                  <a:ext cx="2" cy="6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58" name="Text Box 26"/>
                <p:cNvSpPr txBox="1">
                  <a:spLocks noChangeArrowheads="1"/>
                </p:cNvSpPr>
                <p:nvPr/>
              </p:nvSpPr>
              <p:spPr bwMode="auto">
                <a:xfrm flipH="1">
                  <a:off x="2785" y="110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  <p:sp>
              <p:nvSpPr>
                <p:cNvPr id="20559" name="Text Box 27"/>
                <p:cNvSpPr txBox="1">
                  <a:spLocks noChangeArrowheads="1"/>
                </p:cNvSpPr>
                <p:nvPr/>
              </p:nvSpPr>
              <p:spPr bwMode="auto">
                <a:xfrm flipH="1">
                  <a:off x="2812" y="1422"/>
                  <a:ext cx="2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–</a:t>
                  </a:r>
                </a:p>
              </p:txBody>
            </p:sp>
            <p:sp>
              <p:nvSpPr>
                <p:cNvPr id="2056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712" y="1089"/>
                  <a:ext cx="104" cy="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61" name="Line 29"/>
                <p:cNvSpPr>
                  <a:spLocks noChangeShapeType="1"/>
                </p:cNvSpPr>
                <p:nvPr/>
              </p:nvSpPr>
              <p:spPr bwMode="auto">
                <a:xfrm>
                  <a:off x="2517" y="1773"/>
                  <a:ext cx="53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0533" name="Group 87"/>
            <p:cNvGrpSpPr>
              <a:grpSpLocks/>
            </p:cNvGrpSpPr>
            <p:nvPr/>
          </p:nvGrpSpPr>
          <p:grpSpPr bwMode="auto">
            <a:xfrm>
              <a:off x="1321" y="2512"/>
              <a:ext cx="289" cy="744"/>
              <a:chOff x="4057" y="440"/>
              <a:chExt cx="289" cy="744"/>
            </a:xfrm>
          </p:grpSpPr>
          <p:sp>
            <p:nvSpPr>
              <p:cNvPr id="20534" name="Oval 82"/>
              <p:cNvSpPr>
                <a:spLocks noChangeArrowheads="1"/>
              </p:cNvSpPr>
              <p:nvPr/>
            </p:nvSpPr>
            <p:spPr bwMode="auto">
              <a:xfrm>
                <a:off x="4216" y="1128"/>
                <a:ext cx="47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5" name="Oval 83"/>
              <p:cNvSpPr>
                <a:spLocks noChangeArrowheads="1"/>
              </p:cNvSpPr>
              <p:nvPr/>
            </p:nvSpPr>
            <p:spPr bwMode="auto">
              <a:xfrm>
                <a:off x="4208" y="440"/>
                <a:ext cx="47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6" name="Text Box 84"/>
              <p:cNvSpPr txBox="1">
                <a:spLocks noChangeArrowheads="1"/>
              </p:cNvSpPr>
              <p:nvPr/>
            </p:nvSpPr>
            <p:spPr bwMode="auto">
              <a:xfrm>
                <a:off x="4120" y="46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0000"/>
                    </a:solidFill>
                  </a:rPr>
                  <a:t>+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7" name="Text Box 85"/>
              <p:cNvSpPr txBox="1">
                <a:spLocks noChangeArrowheads="1"/>
              </p:cNvSpPr>
              <p:nvPr/>
            </p:nvSpPr>
            <p:spPr bwMode="auto">
              <a:xfrm>
                <a:off x="4134" y="8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8" name="Text Box 86"/>
              <p:cNvSpPr txBox="1">
                <a:spLocks noChangeArrowheads="1"/>
              </p:cNvSpPr>
              <p:nvPr/>
            </p:nvSpPr>
            <p:spPr bwMode="auto">
              <a:xfrm>
                <a:off x="4057" y="70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FF0000"/>
                    </a:solidFill>
                  </a:rPr>
                  <a:t>U</a:t>
                </a:r>
                <a:endParaRPr lang="en-US" altLang="zh-CN" b="1" i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6584" name="Text Box 88"/>
          <p:cNvSpPr txBox="1">
            <a:spLocks noChangeArrowheads="1"/>
          </p:cNvSpPr>
          <p:nvPr/>
        </p:nvSpPr>
        <p:spPr bwMode="auto">
          <a:xfrm>
            <a:off x="1006227" y="5967264"/>
            <a:ext cx="340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0000"/>
                </a:solidFill>
              </a:rPr>
              <a:t>U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= 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S1</a:t>
            </a:r>
            <a:r>
              <a:rPr lang="en-US" altLang="zh-CN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 i="1">
                <a:solidFill>
                  <a:srgbClr val="000000"/>
                </a:solidFill>
                <a:ea typeface="黑体" pitchFamily="2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 baseline="-25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=8.4-2.4=</a:t>
            </a:r>
            <a:r>
              <a:rPr lang="en-US" altLang="zh-CN" b="1">
                <a:solidFill>
                  <a:srgbClr val="FF0000"/>
                </a:solidFill>
              </a:rPr>
              <a:t>6V</a:t>
            </a:r>
            <a:endParaRPr lang="en-US" altLang="zh-CN" b="1" baseline="-25000">
              <a:solidFill>
                <a:srgbClr val="000000"/>
              </a:solidFill>
            </a:endParaRPr>
          </a:p>
        </p:txBody>
      </p:sp>
      <p:grpSp>
        <p:nvGrpSpPr>
          <p:cNvPr id="6" name="Group 110"/>
          <p:cNvGrpSpPr>
            <a:grpSpLocks/>
          </p:cNvGrpSpPr>
          <p:nvPr/>
        </p:nvGrpSpPr>
        <p:grpSpPr bwMode="auto">
          <a:xfrm>
            <a:off x="5638552" y="3695552"/>
            <a:ext cx="3109912" cy="1762125"/>
            <a:chOff x="3425" y="1801"/>
            <a:chExt cx="1959" cy="1110"/>
          </a:xfrm>
        </p:grpSpPr>
        <p:sp>
          <p:nvSpPr>
            <p:cNvPr id="20516" name="Rectangle 57"/>
            <p:cNvSpPr>
              <a:spLocks noChangeArrowheads="1"/>
            </p:cNvSpPr>
            <p:nvPr/>
          </p:nvSpPr>
          <p:spPr bwMode="auto">
            <a:xfrm>
              <a:off x="4370" y="1991"/>
              <a:ext cx="482" cy="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17" name="Text Box 58"/>
            <p:cNvSpPr txBox="1">
              <a:spLocks noChangeArrowheads="1"/>
            </p:cNvSpPr>
            <p:nvPr/>
          </p:nvSpPr>
          <p:spPr bwMode="auto">
            <a:xfrm>
              <a:off x="4351" y="2104"/>
              <a:ext cx="504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线性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电阻</a:t>
              </a:r>
            </a:p>
          </p:txBody>
        </p:sp>
        <p:sp>
          <p:nvSpPr>
            <p:cNvPr id="20518" name="Line 59"/>
            <p:cNvSpPr>
              <a:spLocks noChangeShapeType="1"/>
            </p:cNvSpPr>
            <p:nvPr/>
          </p:nvSpPr>
          <p:spPr bwMode="auto">
            <a:xfrm flipH="1">
              <a:off x="3548" y="2131"/>
              <a:ext cx="8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19" name="Text Box 60"/>
            <p:cNvSpPr txBox="1">
              <a:spLocks noChangeArrowheads="1"/>
            </p:cNvSpPr>
            <p:nvPr/>
          </p:nvSpPr>
          <p:spPr bwMode="auto">
            <a:xfrm>
              <a:off x="3502" y="180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r>
                <a:rPr lang="en-US" altLang="zh-CN" b="1">
                  <a:solidFill>
                    <a:srgbClr val="000000"/>
                  </a:solidFill>
                </a:rPr>
                <a:t>       </a:t>
              </a:r>
              <a:r>
                <a:rPr lang="en-US" altLang="zh-CN" b="1" i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0520" name="Oval 61"/>
            <p:cNvSpPr>
              <a:spLocks noChangeArrowheads="1"/>
            </p:cNvSpPr>
            <p:nvPr/>
          </p:nvSpPr>
          <p:spPr bwMode="auto">
            <a:xfrm>
              <a:off x="3425" y="2328"/>
              <a:ext cx="254" cy="25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21" name="Text Box 62"/>
            <p:cNvSpPr txBox="1">
              <a:spLocks noChangeArrowheads="1"/>
            </p:cNvSpPr>
            <p:nvPr/>
          </p:nvSpPr>
          <p:spPr bwMode="auto">
            <a:xfrm>
              <a:off x="3677" y="2322"/>
              <a:ext cx="1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0522" name="Line 63"/>
            <p:cNvSpPr>
              <a:spLocks noChangeShapeType="1"/>
            </p:cNvSpPr>
            <p:nvPr/>
          </p:nvSpPr>
          <p:spPr bwMode="auto">
            <a:xfrm>
              <a:off x="3550" y="2126"/>
              <a:ext cx="5" cy="7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23" name="Text Box 64"/>
            <p:cNvSpPr txBox="1">
              <a:spLocks noChangeArrowheads="1"/>
            </p:cNvSpPr>
            <p:nvPr/>
          </p:nvSpPr>
          <p:spPr bwMode="auto">
            <a:xfrm>
              <a:off x="3603" y="214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0524" name="Text Box 65"/>
            <p:cNvSpPr txBox="1">
              <a:spLocks noChangeArrowheads="1"/>
            </p:cNvSpPr>
            <p:nvPr/>
          </p:nvSpPr>
          <p:spPr bwMode="auto">
            <a:xfrm>
              <a:off x="3601" y="2463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20525" name="Line 66"/>
            <p:cNvSpPr>
              <a:spLocks noChangeShapeType="1"/>
            </p:cNvSpPr>
            <p:nvPr/>
          </p:nvSpPr>
          <p:spPr bwMode="auto">
            <a:xfrm>
              <a:off x="3665" y="2130"/>
              <a:ext cx="104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26" name="Line 67"/>
            <p:cNvSpPr>
              <a:spLocks noChangeShapeType="1"/>
            </p:cNvSpPr>
            <p:nvPr/>
          </p:nvSpPr>
          <p:spPr bwMode="auto">
            <a:xfrm>
              <a:off x="3555" y="2821"/>
              <a:ext cx="8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27" name="Line 68"/>
            <p:cNvSpPr>
              <a:spLocks noChangeShapeType="1"/>
            </p:cNvSpPr>
            <p:nvPr/>
          </p:nvSpPr>
          <p:spPr bwMode="auto">
            <a:xfrm>
              <a:off x="4831" y="2138"/>
              <a:ext cx="55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28" name="Text Box 69"/>
            <p:cNvSpPr txBox="1">
              <a:spLocks noChangeArrowheads="1"/>
            </p:cNvSpPr>
            <p:nvPr/>
          </p:nvSpPr>
          <p:spPr bwMode="auto">
            <a:xfrm flipH="1">
              <a:off x="4980" y="1801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</a:rPr>
                <a:t>       </a:t>
              </a:r>
              <a:r>
                <a:rPr lang="en-US" altLang="zh-CN" b="1" i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0529" name="Line 72"/>
            <p:cNvSpPr>
              <a:spLocks noChangeShapeType="1"/>
            </p:cNvSpPr>
            <p:nvPr/>
          </p:nvSpPr>
          <p:spPr bwMode="auto">
            <a:xfrm>
              <a:off x="5382" y="2133"/>
              <a:ext cx="2" cy="6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30" name="Line 75"/>
            <p:cNvSpPr>
              <a:spLocks noChangeShapeType="1"/>
            </p:cNvSpPr>
            <p:nvPr/>
          </p:nvSpPr>
          <p:spPr bwMode="auto">
            <a:xfrm flipH="1">
              <a:off x="5032" y="2137"/>
              <a:ext cx="104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31" name="Line 76"/>
            <p:cNvSpPr>
              <a:spLocks noChangeShapeType="1"/>
            </p:cNvSpPr>
            <p:nvPr/>
          </p:nvSpPr>
          <p:spPr bwMode="auto">
            <a:xfrm>
              <a:off x="4837" y="2821"/>
              <a:ext cx="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4652714" y="4265464"/>
            <a:ext cx="838200" cy="690563"/>
            <a:chOff x="2900" y="2544"/>
            <a:chExt cx="528" cy="435"/>
          </a:xfrm>
        </p:grpSpPr>
        <p:sp>
          <p:nvSpPr>
            <p:cNvPr id="20514" name="AutoShape 111"/>
            <p:cNvSpPr>
              <a:spLocks noChangeArrowheads="1"/>
            </p:cNvSpPr>
            <p:nvPr/>
          </p:nvSpPr>
          <p:spPr bwMode="auto">
            <a:xfrm rot="16200000" flipH="1">
              <a:off x="3096" y="2648"/>
              <a:ext cx="167" cy="496"/>
            </a:xfrm>
            <a:prstGeom prst="downArrow">
              <a:avLst>
                <a:gd name="adj1" fmla="val 50000"/>
                <a:gd name="adj2" fmla="val 74251"/>
              </a:avLst>
            </a:prstGeom>
            <a:solidFill>
              <a:srgbClr val="FF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515" name="Text Box 112"/>
            <p:cNvSpPr txBox="1">
              <a:spLocks noChangeArrowheads="1"/>
            </p:cNvSpPr>
            <p:nvPr/>
          </p:nvSpPr>
          <p:spPr bwMode="auto">
            <a:xfrm>
              <a:off x="2900" y="2544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00FF"/>
                  </a:solidFill>
                </a:rPr>
                <a:t>替代</a:t>
              </a:r>
            </a:p>
          </p:txBody>
        </p:sp>
      </p:grp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5381377" y="406252"/>
            <a:ext cx="3316287" cy="1800225"/>
            <a:chOff x="3671" y="769"/>
            <a:chExt cx="2089" cy="1134"/>
          </a:xfrm>
        </p:grpSpPr>
        <p:sp>
          <p:nvSpPr>
            <p:cNvPr id="20491" name="Text Box 117"/>
            <p:cNvSpPr txBox="1">
              <a:spLocks noChangeArrowheads="1"/>
            </p:cNvSpPr>
            <p:nvPr/>
          </p:nvSpPr>
          <p:spPr bwMode="auto">
            <a:xfrm>
              <a:off x="4166" y="76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</a:p>
          </p:txBody>
        </p:sp>
        <p:grpSp>
          <p:nvGrpSpPr>
            <p:cNvPr id="20492" name="Group 118"/>
            <p:cNvGrpSpPr>
              <a:grpSpLocks/>
            </p:cNvGrpSpPr>
            <p:nvPr/>
          </p:nvGrpSpPr>
          <p:grpSpPr bwMode="auto">
            <a:xfrm>
              <a:off x="3671" y="800"/>
              <a:ext cx="2089" cy="1103"/>
              <a:chOff x="1105" y="760"/>
              <a:chExt cx="2089" cy="1103"/>
            </a:xfrm>
          </p:grpSpPr>
          <p:sp>
            <p:nvSpPr>
              <p:cNvPr id="20493" name="Rectangle 119"/>
              <p:cNvSpPr>
                <a:spLocks noChangeArrowheads="1"/>
              </p:cNvSpPr>
              <p:nvPr/>
            </p:nvSpPr>
            <p:spPr bwMode="auto">
              <a:xfrm>
                <a:off x="2050" y="943"/>
                <a:ext cx="482" cy="9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4" name="Text Box 120"/>
              <p:cNvSpPr txBox="1">
                <a:spLocks noChangeArrowheads="1"/>
              </p:cNvSpPr>
              <p:nvPr/>
            </p:nvSpPr>
            <p:spPr bwMode="auto">
              <a:xfrm>
                <a:off x="2031" y="1056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rgbClr val="000000"/>
                    </a:solidFill>
                  </a:rPr>
                  <a:t>线性</a:t>
                </a: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rgbClr val="000000"/>
                    </a:solidFill>
                  </a:rPr>
                  <a:t>电阻</a:t>
                </a:r>
              </a:p>
            </p:txBody>
          </p:sp>
          <p:sp>
            <p:nvSpPr>
              <p:cNvPr id="20495" name="Line 121"/>
              <p:cNvSpPr>
                <a:spLocks noChangeShapeType="1"/>
              </p:cNvSpPr>
              <p:nvPr/>
            </p:nvSpPr>
            <p:spPr bwMode="auto">
              <a:xfrm flipH="1">
                <a:off x="1228" y="1083"/>
                <a:ext cx="82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6" name="Rectangle 122"/>
              <p:cNvSpPr>
                <a:spLocks noChangeArrowheads="1"/>
              </p:cNvSpPr>
              <p:nvPr/>
            </p:nvSpPr>
            <p:spPr bwMode="auto">
              <a:xfrm>
                <a:off x="1582" y="1026"/>
                <a:ext cx="293" cy="1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7" name="Text Box 123"/>
              <p:cNvSpPr txBox="1">
                <a:spLocks noChangeArrowheads="1"/>
              </p:cNvSpPr>
              <p:nvPr/>
            </p:nvSpPr>
            <p:spPr bwMode="auto">
              <a:xfrm>
                <a:off x="1182" y="760"/>
                <a:ext cx="3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1</a:t>
                </a:r>
                <a:r>
                  <a:rPr lang="en-US" altLang="zh-CN" b="1">
                    <a:solidFill>
                      <a:srgbClr val="000000"/>
                    </a:solidFill>
                  </a:rPr>
                  <a:t>       </a:t>
                </a:r>
                <a:r>
                  <a:rPr lang="en-US" altLang="zh-CN" b="1" i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20498" name="Oval 124"/>
              <p:cNvSpPr>
                <a:spLocks noChangeArrowheads="1"/>
              </p:cNvSpPr>
              <p:nvPr/>
            </p:nvSpPr>
            <p:spPr bwMode="auto">
              <a:xfrm>
                <a:off x="1105" y="1280"/>
                <a:ext cx="254" cy="25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9" name="Text Box 125"/>
              <p:cNvSpPr txBox="1">
                <a:spLocks noChangeArrowheads="1"/>
              </p:cNvSpPr>
              <p:nvPr/>
            </p:nvSpPr>
            <p:spPr bwMode="auto">
              <a:xfrm>
                <a:off x="1357" y="1274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S1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0" name="Line 126"/>
              <p:cNvSpPr>
                <a:spLocks noChangeShapeType="1"/>
              </p:cNvSpPr>
              <p:nvPr/>
            </p:nvSpPr>
            <p:spPr bwMode="auto">
              <a:xfrm>
                <a:off x="1230" y="1078"/>
                <a:ext cx="5" cy="7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1" name="Text Box 127"/>
              <p:cNvSpPr txBox="1">
                <a:spLocks noChangeArrowheads="1"/>
              </p:cNvSpPr>
              <p:nvPr/>
            </p:nvSpPr>
            <p:spPr bwMode="auto">
              <a:xfrm>
                <a:off x="1283" y="1097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0502" name="Text Box 128"/>
              <p:cNvSpPr txBox="1">
                <a:spLocks noChangeArrowheads="1"/>
              </p:cNvSpPr>
              <p:nvPr/>
            </p:nvSpPr>
            <p:spPr bwMode="auto">
              <a:xfrm>
                <a:off x="1281" y="1415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20503" name="Line 129"/>
              <p:cNvSpPr>
                <a:spLocks noChangeShapeType="1"/>
              </p:cNvSpPr>
              <p:nvPr/>
            </p:nvSpPr>
            <p:spPr bwMode="auto">
              <a:xfrm>
                <a:off x="1345" y="1082"/>
                <a:ext cx="104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4" name="Line 130"/>
              <p:cNvSpPr>
                <a:spLocks noChangeShapeType="1"/>
              </p:cNvSpPr>
              <p:nvPr/>
            </p:nvSpPr>
            <p:spPr bwMode="auto">
              <a:xfrm>
                <a:off x="1235" y="1773"/>
                <a:ext cx="8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5" name="Line 131"/>
              <p:cNvSpPr>
                <a:spLocks noChangeShapeType="1"/>
              </p:cNvSpPr>
              <p:nvPr/>
            </p:nvSpPr>
            <p:spPr bwMode="auto">
              <a:xfrm>
                <a:off x="2511" y="1090"/>
                <a:ext cx="553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6" name="Text Box 132"/>
              <p:cNvSpPr txBox="1">
                <a:spLocks noChangeArrowheads="1"/>
              </p:cNvSpPr>
              <p:nvPr/>
            </p:nvSpPr>
            <p:spPr bwMode="auto">
              <a:xfrm flipH="1">
                <a:off x="2660" y="793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 dirty="0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       </a:t>
                </a:r>
                <a:r>
                  <a:rPr lang="en-US" altLang="zh-CN" b="1" i="1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20507" name="Oval 133"/>
              <p:cNvSpPr>
                <a:spLocks noChangeArrowheads="1"/>
              </p:cNvSpPr>
              <p:nvPr/>
            </p:nvSpPr>
            <p:spPr bwMode="auto">
              <a:xfrm flipH="1">
                <a:off x="2940" y="1287"/>
                <a:ext cx="254" cy="25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8" name="Text Box 134"/>
              <p:cNvSpPr txBox="1">
                <a:spLocks noChangeArrowheads="1"/>
              </p:cNvSpPr>
              <p:nvPr/>
            </p:nvSpPr>
            <p:spPr bwMode="auto">
              <a:xfrm flipH="1">
                <a:off x="2564" y="1251"/>
                <a:ext cx="4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S2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9" name="Line 135"/>
              <p:cNvSpPr>
                <a:spLocks noChangeShapeType="1"/>
              </p:cNvSpPr>
              <p:nvPr/>
            </p:nvSpPr>
            <p:spPr bwMode="auto">
              <a:xfrm>
                <a:off x="3062" y="1085"/>
                <a:ext cx="2" cy="6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0" name="Text Box 136"/>
              <p:cNvSpPr txBox="1">
                <a:spLocks noChangeArrowheads="1"/>
              </p:cNvSpPr>
              <p:nvPr/>
            </p:nvSpPr>
            <p:spPr bwMode="auto">
              <a:xfrm flipH="1">
                <a:off x="2785" y="110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0511" name="Text Box 137"/>
              <p:cNvSpPr txBox="1">
                <a:spLocks noChangeArrowheads="1"/>
              </p:cNvSpPr>
              <p:nvPr/>
            </p:nvSpPr>
            <p:spPr bwMode="auto">
              <a:xfrm flipH="1">
                <a:off x="2812" y="1422"/>
                <a:ext cx="2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20512" name="Line 138"/>
              <p:cNvSpPr>
                <a:spLocks noChangeShapeType="1"/>
              </p:cNvSpPr>
              <p:nvPr/>
            </p:nvSpPr>
            <p:spPr bwMode="auto">
              <a:xfrm flipH="1">
                <a:off x="2712" y="1089"/>
                <a:ext cx="104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3" name="Line 139"/>
              <p:cNvSpPr>
                <a:spLocks noChangeShapeType="1"/>
              </p:cNvSpPr>
              <p:nvPr/>
            </p:nvSpPr>
            <p:spPr bwMode="auto">
              <a:xfrm>
                <a:off x="2517" y="1773"/>
                <a:ext cx="5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996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6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  <p:bldP spid="106526" grpId="0" build="p" autoUpdateAnimBg="0"/>
      <p:bldP spid="10658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227905" y="435720"/>
            <a:ext cx="3482975" cy="1365250"/>
            <a:chOff x="0" y="201"/>
            <a:chExt cx="2194" cy="860"/>
          </a:xfrm>
        </p:grpSpPr>
        <p:sp>
          <p:nvSpPr>
            <p:cNvPr id="21611" name="Rectangle 170"/>
            <p:cNvSpPr>
              <a:spLocks noChangeArrowheads="1"/>
            </p:cNvSpPr>
            <p:nvPr/>
          </p:nvSpPr>
          <p:spPr bwMode="auto">
            <a:xfrm>
              <a:off x="0" y="549"/>
              <a:ext cx="731" cy="51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612" name="Rectangle 169"/>
            <p:cNvSpPr>
              <a:spLocks noChangeArrowheads="1"/>
            </p:cNvSpPr>
            <p:nvPr/>
          </p:nvSpPr>
          <p:spPr bwMode="auto">
            <a:xfrm>
              <a:off x="1746" y="201"/>
              <a:ext cx="448" cy="19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510" name="Text Box 31"/>
          <p:cNvSpPr txBox="1">
            <a:spLocks noChangeArrowheads="1"/>
          </p:cNvSpPr>
          <p:nvPr/>
        </p:nvSpPr>
        <p:spPr bwMode="auto">
          <a:xfrm>
            <a:off x="1621730" y="584433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347593" y="116632"/>
            <a:ext cx="3341687" cy="1712913"/>
            <a:chOff x="3049" y="320"/>
            <a:chExt cx="2105" cy="1079"/>
          </a:xfrm>
        </p:grpSpPr>
        <p:sp>
          <p:nvSpPr>
            <p:cNvPr id="21593" name="Rectangle 40"/>
            <p:cNvSpPr>
              <a:spLocks noChangeArrowheads="1"/>
            </p:cNvSpPr>
            <p:nvPr/>
          </p:nvSpPr>
          <p:spPr bwMode="auto">
            <a:xfrm>
              <a:off x="3994" y="479"/>
              <a:ext cx="482" cy="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94" name="Text Box 41"/>
            <p:cNvSpPr txBox="1">
              <a:spLocks noChangeArrowheads="1"/>
            </p:cNvSpPr>
            <p:nvPr/>
          </p:nvSpPr>
          <p:spPr bwMode="auto">
            <a:xfrm>
              <a:off x="3975" y="616"/>
              <a:ext cx="504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线性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电阻</a:t>
              </a:r>
            </a:p>
          </p:txBody>
        </p:sp>
        <p:sp>
          <p:nvSpPr>
            <p:cNvPr id="21595" name="Line 42"/>
            <p:cNvSpPr>
              <a:spLocks noChangeShapeType="1"/>
            </p:cNvSpPr>
            <p:nvPr/>
          </p:nvSpPr>
          <p:spPr bwMode="auto">
            <a:xfrm flipH="1">
              <a:off x="3172" y="643"/>
              <a:ext cx="8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96" name="Text Box 43"/>
            <p:cNvSpPr txBox="1">
              <a:spLocks noChangeArrowheads="1"/>
            </p:cNvSpPr>
            <p:nvPr/>
          </p:nvSpPr>
          <p:spPr bwMode="auto">
            <a:xfrm>
              <a:off x="3126" y="320"/>
              <a:ext cx="7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FF"/>
                  </a:solidFill>
                </a:rPr>
                <a:t>I</a:t>
              </a:r>
              <a:r>
                <a:rPr lang="en-US" altLang="zh-CN" b="1" baseline="-25000">
                  <a:solidFill>
                    <a:srgbClr val="FF00FF"/>
                  </a:solidFill>
                </a:rPr>
                <a:t>1</a:t>
              </a:r>
              <a:r>
                <a:rPr lang="en-US" altLang="zh-CN" b="1">
                  <a:solidFill>
                    <a:srgbClr val="FF00FF"/>
                  </a:solidFill>
                </a:rPr>
                <a:t>= </a:t>
              </a:r>
              <a:r>
                <a:rPr lang="en-US" altLang="zh-CN" b="1">
                  <a:solidFill>
                    <a:srgbClr val="FF00FF"/>
                  </a:solidFill>
                  <a:sym typeface="Symbol" pitchFamily="18" charset="2"/>
                </a:rPr>
                <a:t></a:t>
              </a:r>
              <a:r>
                <a:rPr lang="en-US" altLang="zh-CN" b="1">
                  <a:solidFill>
                    <a:srgbClr val="FF00FF"/>
                  </a:solidFill>
                </a:rPr>
                <a:t>      </a:t>
              </a:r>
              <a:r>
                <a:rPr lang="en-US" altLang="zh-CN" b="1" i="1">
                  <a:solidFill>
                    <a:srgbClr val="FF00FF"/>
                  </a:solidFill>
                </a:rPr>
                <a:t> </a:t>
              </a:r>
            </a:p>
          </p:txBody>
        </p:sp>
        <p:sp>
          <p:nvSpPr>
            <p:cNvPr id="21597" name="Oval 44"/>
            <p:cNvSpPr>
              <a:spLocks noChangeArrowheads="1"/>
            </p:cNvSpPr>
            <p:nvPr/>
          </p:nvSpPr>
          <p:spPr bwMode="auto">
            <a:xfrm>
              <a:off x="3049" y="840"/>
              <a:ext cx="254" cy="25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98" name="Text Box 45"/>
            <p:cNvSpPr txBox="1">
              <a:spLocks noChangeArrowheads="1"/>
            </p:cNvSpPr>
            <p:nvPr/>
          </p:nvSpPr>
          <p:spPr bwMode="auto">
            <a:xfrm>
              <a:off x="3301" y="834"/>
              <a:ext cx="1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000000"/>
                  </a:solidFill>
                </a:rPr>
                <a:t>8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1599" name="Line 46"/>
            <p:cNvSpPr>
              <a:spLocks noChangeShapeType="1"/>
            </p:cNvSpPr>
            <p:nvPr/>
          </p:nvSpPr>
          <p:spPr bwMode="auto">
            <a:xfrm>
              <a:off x="3174" y="638"/>
              <a:ext cx="5" cy="7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600" name="Text Box 47"/>
            <p:cNvSpPr txBox="1">
              <a:spLocks noChangeArrowheads="1"/>
            </p:cNvSpPr>
            <p:nvPr/>
          </p:nvSpPr>
          <p:spPr bwMode="auto">
            <a:xfrm>
              <a:off x="3227" y="65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1601" name="Text Box 48"/>
            <p:cNvSpPr txBox="1">
              <a:spLocks noChangeArrowheads="1"/>
            </p:cNvSpPr>
            <p:nvPr/>
          </p:nvSpPr>
          <p:spPr bwMode="auto">
            <a:xfrm>
              <a:off x="3225" y="975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21602" name="Line 49"/>
            <p:cNvSpPr>
              <a:spLocks noChangeShapeType="1"/>
            </p:cNvSpPr>
            <p:nvPr/>
          </p:nvSpPr>
          <p:spPr bwMode="auto">
            <a:xfrm>
              <a:off x="3289" y="642"/>
              <a:ext cx="104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603" name="Line 50"/>
            <p:cNvSpPr>
              <a:spLocks noChangeShapeType="1"/>
            </p:cNvSpPr>
            <p:nvPr/>
          </p:nvSpPr>
          <p:spPr bwMode="auto">
            <a:xfrm>
              <a:off x="3179" y="1333"/>
              <a:ext cx="8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604" name="Line 51"/>
            <p:cNvSpPr>
              <a:spLocks noChangeShapeType="1"/>
            </p:cNvSpPr>
            <p:nvPr/>
          </p:nvSpPr>
          <p:spPr bwMode="auto">
            <a:xfrm>
              <a:off x="4455" y="650"/>
              <a:ext cx="55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605" name="Oval 53"/>
            <p:cNvSpPr>
              <a:spLocks noChangeArrowheads="1"/>
            </p:cNvSpPr>
            <p:nvPr/>
          </p:nvSpPr>
          <p:spPr bwMode="auto">
            <a:xfrm flipH="1">
              <a:off x="4884" y="847"/>
              <a:ext cx="254" cy="25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606" name="Text Box 54"/>
            <p:cNvSpPr txBox="1">
              <a:spLocks noChangeArrowheads="1"/>
            </p:cNvSpPr>
            <p:nvPr/>
          </p:nvSpPr>
          <p:spPr bwMode="auto">
            <a:xfrm flipH="1">
              <a:off x="4692" y="827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1607" name="Line 55"/>
            <p:cNvSpPr>
              <a:spLocks noChangeShapeType="1"/>
            </p:cNvSpPr>
            <p:nvPr/>
          </p:nvSpPr>
          <p:spPr bwMode="auto">
            <a:xfrm>
              <a:off x="5006" y="645"/>
              <a:ext cx="2" cy="6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608" name="Text Box 56"/>
            <p:cNvSpPr txBox="1">
              <a:spLocks noChangeArrowheads="1"/>
            </p:cNvSpPr>
            <p:nvPr/>
          </p:nvSpPr>
          <p:spPr bwMode="auto">
            <a:xfrm flipH="1">
              <a:off x="4729" y="66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1609" name="Text Box 57"/>
            <p:cNvSpPr txBox="1">
              <a:spLocks noChangeArrowheads="1"/>
            </p:cNvSpPr>
            <p:nvPr/>
          </p:nvSpPr>
          <p:spPr bwMode="auto">
            <a:xfrm flipH="1">
              <a:off x="4756" y="982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21610" name="Line 59"/>
            <p:cNvSpPr>
              <a:spLocks noChangeShapeType="1"/>
            </p:cNvSpPr>
            <p:nvPr/>
          </p:nvSpPr>
          <p:spPr bwMode="auto">
            <a:xfrm>
              <a:off x="4461" y="1333"/>
              <a:ext cx="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65"/>
          <p:cNvGrpSpPr>
            <a:grpSpLocks/>
          </p:cNvGrpSpPr>
          <p:nvPr/>
        </p:nvGrpSpPr>
        <p:grpSpPr bwMode="auto">
          <a:xfrm>
            <a:off x="572393" y="346820"/>
            <a:ext cx="3138487" cy="1762125"/>
            <a:chOff x="257" y="481"/>
            <a:chExt cx="1977" cy="1110"/>
          </a:xfrm>
        </p:grpSpPr>
        <p:sp>
          <p:nvSpPr>
            <p:cNvPr id="21577" name="Rectangle 62"/>
            <p:cNvSpPr>
              <a:spLocks noChangeArrowheads="1"/>
            </p:cNvSpPr>
            <p:nvPr/>
          </p:nvSpPr>
          <p:spPr bwMode="auto">
            <a:xfrm>
              <a:off x="1202" y="671"/>
              <a:ext cx="482" cy="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78" name="Text Box 63"/>
            <p:cNvSpPr txBox="1">
              <a:spLocks noChangeArrowheads="1"/>
            </p:cNvSpPr>
            <p:nvPr/>
          </p:nvSpPr>
          <p:spPr bwMode="auto">
            <a:xfrm>
              <a:off x="1183" y="784"/>
              <a:ext cx="504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线性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电阻</a:t>
              </a:r>
            </a:p>
          </p:txBody>
        </p:sp>
        <p:sp>
          <p:nvSpPr>
            <p:cNvPr id="21579" name="Line 64"/>
            <p:cNvSpPr>
              <a:spLocks noChangeShapeType="1"/>
            </p:cNvSpPr>
            <p:nvPr/>
          </p:nvSpPr>
          <p:spPr bwMode="auto">
            <a:xfrm flipH="1">
              <a:off x="380" y="811"/>
              <a:ext cx="8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80" name="Text Box 65"/>
            <p:cNvSpPr txBox="1">
              <a:spLocks noChangeArrowheads="1"/>
            </p:cNvSpPr>
            <p:nvPr/>
          </p:nvSpPr>
          <p:spPr bwMode="auto">
            <a:xfrm>
              <a:off x="334" y="4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1.2        </a:t>
              </a:r>
            </a:p>
          </p:txBody>
        </p:sp>
        <p:sp>
          <p:nvSpPr>
            <p:cNvPr id="21581" name="Oval 66"/>
            <p:cNvSpPr>
              <a:spLocks noChangeArrowheads="1"/>
            </p:cNvSpPr>
            <p:nvPr/>
          </p:nvSpPr>
          <p:spPr bwMode="auto">
            <a:xfrm>
              <a:off x="257" y="1008"/>
              <a:ext cx="254" cy="25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82" name="Text Box 67"/>
            <p:cNvSpPr txBox="1">
              <a:spLocks noChangeArrowheads="1"/>
            </p:cNvSpPr>
            <p:nvPr/>
          </p:nvSpPr>
          <p:spPr bwMode="auto">
            <a:xfrm>
              <a:off x="509" y="1002"/>
              <a:ext cx="1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1583" name="Line 68"/>
            <p:cNvSpPr>
              <a:spLocks noChangeShapeType="1"/>
            </p:cNvSpPr>
            <p:nvPr/>
          </p:nvSpPr>
          <p:spPr bwMode="auto">
            <a:xfrm>
              <a:off x="382" y="806"/>
              <a:ext cx="5" cy="7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84" name="Text Box 69"/>
            <p:cNvSpPr txBox="1">
              <a:spLocks noChangeArrowheads="1"/>
            </p:cNvSpPr>
            <p:nvPr/>
          </p:nvSpPr>
          <p:spPr bwMode="auto">
            <a:xfrm>
              <a:off x="435" y="82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1585" name="Text Box 70"/>
            <p:cNvSpPr txBox="1">
              <a:spLocks noChangeArrowheads="1"/>
            </p:cNvSpPr>
            <p:nvPr/>
          </p:nvSpPr>
          <p:spPr bwMode="auto">
            <a:xfrm>
              <a:off x="433" y="1143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21586" name="Line 71"/>
            <p:cNvSpPr>
              <a:spLocks noChangeShapeType="1"/>
            </p:cNvSpPr>
            <p:nvPr/>
          </p:nvSpPr>
          <p:spPr bwMode="auto">
            <a:xfrm>
              <a:off x="497" y="810"/>
              <a:ext cx="104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87" name="Line 72"/>
            <p:cNvSpPr>
              <a:spLocks noChangeShapeType="1"/>
            </p:cNvSpPr>
            <p:nvPr/>
          </p:nvSpPr>
          <p:spPr bwMode="auto">
            <a:xfrm>
              <a:off x="387" y="1501"/>
              <a:ext cx="8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88" name="Line 73"/>
            <p:cNvSpPr>
              <a:spLocks noChangeShapeType="1"/>
            </p:cNvSpPr>
            <p:nvPr/>
          </p:nvSpPr>
          <p:spPr bwMode="auto">
            <a:xfrm>
              <a:off x="1663" y="818"/>
              <a:ext cx="55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89" name="Text Box 74"/>
            <p:cNvSpPr txBox="1">
              <a:spLocks noChangeArrowheads="1"/>
            </p:cNvSpPr>
            <p:nvPr/>
          </p:nvSpPr>
          <p:spPr bwMode="auto">
            <a:xfrm flipH="1">
              <a:off x="1780" y="481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000000"/>
                  </a:solidFill>
                </a:rPr>
                <a:t>0.4       </a:t>
              </a:r>
            </a:p>
          </p:txBody>
        </p:sp>
        <p:sp>
          <p:nvSpPr>
            <p:cNvPr id="21590" name="Line 75"/>
            <p:cNvSpPr>
              <a:spLocks noChangeShapeType="1"/>
            </p:cNvSpPr>
            <p:nvPr/>
          </p:nvSpPr>
          <p:spPr bwMode="auto">
            <a:xfrm>
              <a:off x="2214" y="813"/>
              <a:ext cx="2" cy="6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91" name="Line 76"/>
            <p:cNvSpPr>
              <a:spLocks noChangeShapeType="1"/>
            </p:cNvSpPr>
            <p:nvPr/>
          </p:nvSpPr>
          <p:spPr bwMode="auto">
            <a:xfrm flipH="1">
              <a:off x="1864" y="817"/>
              <a:ext cx="104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92" name="Line 77"/>
            <p:cNvSpPr>
              <a:spLocks noChangeShapeType="1"/>
            </p:cNvSpPr>
            <p:nvPr/>
          </p:nvSpPr>
          <p:spPr bwMode="auto">
            <a:xfrm>
              <a:off x="1669" y="1501"/>
              <a:ext cx="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5487293" y="1932732"/>
            <a:ext cx="3405187" cy="3986213"/>
            <a:chOff x="3281" y="1352"/>
            <a:chExt cx="2145" cy="2511"/>
          </a:xfrm>
        </p:grpSpPr>
        <p:grpSp>
          <p:nvGrpSpPr>
            <p:cNvPr id="21543" name="Group 127"/>
            <p:cNvGrpSpPr>
              <a:grpSpLocks/>
            </p:cNvGrpSpPr>
            <p:nvPr/>
          </p:nvGrpSpPr>
          <p:grpSpPr bwMode="auto">
            <a:xfrm>
              <a:off x="3281" y="1592"/>
              <a:ext cx="1959" cy="1071"/>
              <a:chOff x="3329" y="1536"/>
              <a:chExt cx="1959" cy="1071"/>
            </a:xfrm>
          </p:grpSpPr>
          <p:grpSp>
            <p:nvGrpSpPr>
              <p:cNvPr id="21562" name="Group 125"/>
              <p:cNvGrpSpPr>
                <a:grpSpLocks/>
              </p:cNvGrpSpPr>
              <p:nvPr/>
            </p:nvGrpSpPr>
            <p:grpSpPr bwMode="auto">
              <a:xfrm>
                <a:off x="3329" y="1536"/>
                <a:ext cx="1959" cy="1071"/>
                <a:chOff x="3265" y="1440"/>
                <a:chExt cx="1959" cy="1071"/>
              </a:xfrm>
            </p:grpSpPr>
            <p:sp>
              <p:nvSpPr>
                <p:cNvPr id="21565" name="Rectangle 83"/>
                <p:cNvSpPr>
                  <a:spLocks noChangeArrowheads="1"/>
                </p:cNvSpPr>
                <p:nvPr/>
              </p:nvSpPr>
              <p:spPr bwMode="auto">
                <a:xfrm>
                  <a:off x="4210" y="1591"/>
                  <a:ext cx="482" cy="9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191" y="1728"/>
                  <a:ext cx="504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b="1">
                      <a:solidFill>
                        <a:srgbClr val="000000"/>
                      </a:solidFill>
                    </a:rPr>
                    <a:t>线性</a:t>
                  </a:r>
                </a:p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b="1">
                      <a:solidFill>
                        <a:srgbClr val="000000"/>
                      </a:solidFill>
                    </a:rPr>
                    <a:t>电阻</a:t>
                  </a:r>
                </a:p>
              </p:txBody>
            </p:sp>
            <p:sp>
              <p:nvSpPr>
                <p:cNvPr id="21567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3388" y="1755"/>
                  <a:ext cx="82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6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366" y="1440"/>
                  <a:ext cx="38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 i="1">
                      <a:solidFill>
                        <a:srgbClr val="FF00FF"/>
                      </a:solidFill>
                    </a:rPr>
                    <a:t>I</a:t>
                  </a:r>
                  <a:r>
                    <a:rPr lang="en-US" altLang="zh-CN" b="1" baseline="-25000">
                      <a:solidFill>
                        <a:srgbClr val="FF00FF"/>
                      </a:solidFill>
                    </a:rPr>
                    <a:t>1</a:t>
                  </a:r>
                  <a:r>
                    <a:rPr lang="en-US" altLang="zh-CN" sz="3200" b="1" baseline="30000">
                      <a:solidFill>
                        <a:srgbClr val="FF00FF"/>
                      </a:solidFill>
                      <a:sym typeface="Symbol" pitchFamily="18" charset="2"/>
                    </a:rPr>
                    <a:t></a:t>
                  </a:r>
                  <a:endParaRPr lang="en-US" altLang="zh-CN" b="1" i="1">
                    <a:solidFill>
                      <a:srgbClr val="FF00FF"/>
                    </a:solidFill>
                  </a:endParaRPr>
                </a:p>
              </p:txBody>
            </p:sp>
            <p:sp>
              <p:nvSpPr>
                <p:cNvPr id="21569" name="Oval 87"/>
                <p:cNvSpPr>
                  <a:spLocks noChangeArrowheads="1"/>
                </p:cNvSpPr>
                <p:nvPr/>
              </p:nvSpPr>
              <p:spPr bwMode="auto">
                <a:xfrm>
                  <a:off x="3265" y="1952"/>
                  <a:ext cx="254" cy="255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0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517" y="1946"/>
                  <a:ext cx="18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1">
                      <a:solidFill>
                        <a:srgbClr val="000000"/>
                      </a:solidFill>
                    </a:rPr>
                    <a:t>8</a:t>
                  </a:r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1" name="Line 89"/>
                <p:cNvSpPr>
                  <a:spLocks noChangeShapeType="1"/>
                </p:cNvSpPr>
                <p:nvPr/>
              </p:nvSpPr>
              <p:spPr bwMode="auto">
                <a:xfrm>
                  <a:off x="3390" y="1750"/>
                  <a:ext cx="5" cy="70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443" y="1769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  <p:sp>
              <p:nvSpPr>
                <p:cNvPr id="2157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441" y="2087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–</a:t>
                  </a:r>
                </a:p>
              </p:txBody>
            </p:sp>
            <p:sp>
              <p:nvSpPr>
                <p:cNvPr id="21574" name="Line 92"/>
                <p:cNvSpPr>
                  <a:spLocks noChangeShapeType="1"/>
                </p:cNvSpPr>
                <p:nvPr/>
              </p:nvSpPr>
              <p:spPr bwMode="auto">
                <a:xfrm>
                  <a:off x="3505" y="1754"/>
                  <a:ext cx="104" cy="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5" name="Line 94"/>
                <p:cNvSpPr>
                  <a:spLocks noChangeShapeType="1"/>
                </p:cNvSpPr>
                <p:nvPr/>
              </p:nvSpPr>
              <p:spPr bwMode="auto">
                <a:xfrm>
                  <a:off x="4671" y="1762"/>
                  <a:ext cx="553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76" name="Line 97"/>
                <p:cNvSpPr>
                  <a:spLocks noChangeShapeType="1"/>
                </p:cNvSpPr>
                <p:nvPr/>
              </p:nvSpPr>
              <p:spPr bwMode="auto">
                <a:xfrm>
                  <a:off x="5222" y="1757"/>
                  <a:ext cx="2" cy="6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563" name="Line 93"/>
              <p:cNvSpPr>
                <a:spLocks noChangeShapeType="1"/>
              </p:cNvSpPr>
              <p:nvPr/>
            </p:nvSpPr>
            <p:spPr bwMode="auto">
              <a:xfrm>
                <a:off x="3459" y="2533"/>
                <a:ext cx="8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4" name="Line 100"/>
              <p:cNvSpPr>
                <a:spLocks noChangeShapeType="1"/>
              </p:cNvSpPr>
              <p:nvPr/>
            </p:nvSpPr>
            <p:spPr bwMode="auto">
              <a:xfrm>
                <a:off x="4741" y="2533"/>
                <a:ext cx="5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544" name="Group 126"/>
            <p:cNvGrpSpPr>
              <a:grpSpLocks/>
            </p:cNvGrpSpPr>
            <p:nvPr/>
          </p:nvGrpSpPr>
          <p:grpSpPr bwMode="auto">
            <a:xfrm>
              <a:off x="3398" y="2784"/>
              <a:ext cx="2028" cy="1079"/>
              <a:chOff x="3462" y="2800"/>
              <a:chExt cx="2028" cy="1079"/>
            </a:xfrm>
          </p:grpSpPr>
          <p:sp>
            <p:nvSpPr>
              <p:cNvPr id="21548" name="Rectangle 102"/>
              <p:cNvSpPr>
                <a:spLocks noChangeArrowheads="1"/>
              </p:cNvSpPr>
              <p:nvPr/>
            </p:nvSpPr>
            <p:spPr bwMode="auto">
              <a:xfrm>
                <a:off x="4330" y="2959"/>
                <a:ext cx="482" cy="9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9" name="Text Box 103"/>
              <p:cNvSpPr txBox="1">
                <a:spLocks noChangeArrowheads="1"/>
              </p:cNvSpPr>
              <p:nvPr/>
            </p:nvSpPr>
            <p:spPr bwMode="auto">
              <a:xfrm>
                <a:off x="4311" y="3096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rgbClr val="000000"/>
                    </a:solidFill>
                  </a:rPr>
                  <a:t>线性</a:t>
                </a: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rgbClr val="000000"/>
                    </a:solidFill>
                  </a:rPr>
                  <a:t>电阻</a:t>
                </a:r>
              </a:p>
            </p:txBody>
          </p:sp>
          <p:sp>
            <p:nvSpPr>
              <p:cNvPr id="21550" name="Line 104"/>
              <p:cNvSpPr>
                <a:spLocks noChangeShapeType="1"/>
              </p:cNvSpPr>
              <p:nvPr/>
            </p:nvSpPr>
            <p:spPr bwMode="auto">
              <a:xfrm flipH="1">
                <a:off x="3508" y="3123"/>
                <a:ext cx="82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1" name="Text Box 105"/>
              <p:cNvSpPr txBox="1">
                <a:spLocks noChangeArrowheads="1"/>
              </p:cNvSpPr>
              <p:nvPr/>
            </p:nvSpPr>
            <p:spPr bwMode="auto">
              <a:xfrm>
                <a:off x="3462" y="2800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FF00FF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FF00FF"/>
                    </a:solidFill>
                  </a:rPr>
                  <a:t>1</a:t>
                </a:r>
                <a:r>
                  <a:rPr lang="en-US" altLang="zh-CN" sz="3200" b="1" baseline="30000">
                    <a:solidFill>
                      <a:srgbClr val="FF00FF"/>
                    </a:solidFill>
                    <a:sym typeface="Symbol" pitchFamily="18" charset="2"/>
                  </a:rPr>
                  <a:t></a:t>
                </a:r>
                <a:endParaRPr lang="en-US" altLang="zh-CN" b="1" i="1">
                  <a:solidFill>
                    <a:srgbClr val="FF00FF"/>
                  </a:solidFill>
                </a:endParaRPr>
              </a:p>
            </p:txBody>
          </p:sp>
          <p:sp>
            <p:nvSpPr>
              <p:cNvPr id="21552" name="Line 108"/>
              <p:cNvSpPr>
                <a:spLocks noChangeShapeType="1"/>
              </p:cNvSpPr>
              <p:nvPr/>
            </p:nvSpPr>
            <p:spPr bwMode="auto">
              <a:xfrm>
                <a:off x="3510" y="3118"/>
                <a:ext cx="5" cy="7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3" name="Line 111"/>
              <p:cNvSpPr>
                <a:spLocks noChangeShapeType="1"/>
              </p:cNvSpPr>
              <p:nvPr/>
            </p:nvSpPr>
            <p:spPr bwMode="auto">
              <a:xfrm>
                <a:off x="3625" y="3122"/>
                <a:ext cx="104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4" name="Line 112"/>
              <p:cNvSpPr>
                <a:spLocks noChangeShapeType="1"/>
              </p:cNvSpPr>
              <p:nvPr/>
            </p:nvSpPr>
            <p:spPr bwMode="auto">
              <a:xfrm>
                <a:off x="3515" y="3813"/>
                <a:ext cx="8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5" name="Line 113"/>
              <p:cNvSpPr>
                <a:spLocks noChangeShapeType="1"/>
              </p:cNvSpPr>
              <p:nvPr/>
            </p:nvSpPr>
            <p:spPr bwMode="auto">
              <a:xfrm>
                <a:off x="4791" y="3130"/>
                <a:ext cx="553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6" name="Oval 114"/>
              <p:cNvSpPr>
                <a:spLocks noChangeArrowheads="1"/>
              </p:cNvSpPr>
              <p:nvPr/>
            </p:nvSpPr>
            <p:spPr bwMode="auto">
              <a:xfrm flipH="1">
                <a:off x="5220" y="3327"/>
                <a:ext cx="254" cy="25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7" name="Text Box 115"/>
              <p:cNvSpPr txBox="1">
                <a:spLocks noChangeArrowheads="1"/>
              </p:cNvSpPr>
              <p:nvPr/>
            </p:nvSpPr>
            <p:spPr bwMode="auto">
              <a:xfrm flipH="1">
                <a:off x="5028" y="3307"/>
                <a:ext cx="4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3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8" name="Line 116"/>
              <p:cNvSpPr>
                <a:spLocks noChangeShapeType="1"/>
              </p:cNvSpPr>
              <p:nvPr/>
            </p:nvSpPr>
            <p:spPr bwMode="auto">
              <a:xfrm>
                <a:off x="5342" y="3125"/>
                <a:ext cx="2" cy="6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9" name="Text Box 117"/>
              <p:cNvSpPr txBox="1">
                <a:spLocks noChangeArrowheads="1"/>
              </p:cNvSpPr>
              <p:nvPr/>
            </p:nvSpPr>
            <p:spPr bwMode="auto">
              <a:xfrm flipH="1">
                <a:off x="5065" y="314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1560" name="Text Box 118"/>
              <p:cNvSpPr txBox="1">
                <a:spLocks noChangeArrowheads="1"/>
              </p:cNvSpPr>
              <p:nvPr/>
            </p:nvSpPr>
            <p:spPr bwMode="auto">
              <a:xfrm flipH="1">
                <a:off x="5092" y="3462"/>
                <a:ext cx="2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21561" name="Line 119"/>
              <p:cNvSpPr>
                <a:spLocks noChangeShapeType="1"/>
              </p:cNvSpPr>
              <p:nvPr/>
            </p:nvSpPr>
            <p:spPr bwMode="auto">
              <a:xfrm>
                <a:off x="4797" y="3813"/>
                <a:ext cx="5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545" name="Text Box 128"/>
            <p:cNvSpPr txBox="1">
              <a:spLocks noChangeArrowheads="1"/>
            </p:cNvSpPr>
            <p:nvPr/>
          </p:nvSpPr>
          <p:spPr bwMode="auto">
            <a:xfrm>
              <a:off x="4366" y="2626"/>
              <a:ext cx="2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FF00FF"/>
                  </a:solidFill>
                </a:rPr>
                <a:t>+</a:t>
              </a:r>
            </a:p>
          </p:txBody>
        </p:sp>
        <p:sp>
          <p:nvSpPr>
            <p:cNvPr id="21546" name="AutoShape 129"/>
            <p:cNvSpPr>
              <a:spLocks noChangeArrowheads="1"/>
            </p:cNvSpPr>
            <p:nvPr/>
          </p:nvSpPr>
          <p:spPr bwMode="auto">
            <a:xfrm>
              <a:off x="4392" y="1360"/>
              <a:ext cx="159" cy="256"/>
            </a:xfrm>
            <a:prstGeom prst="downArrow">
              <a:avLst>
                <a:gd name="adj1" fmla="val 50000"/>
                <a:gd name="adj2" fmla="val 40252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47" name="Text Box 130"/>
            <p:cNvSpPr txBox="1">
              <a:spLocks noChangeArrowheads="1"/>
            </p:cNvSpPr>
            <p:nvPr/>
          </p:nvSpPr>
          <p:spPr bwMode="auto">
            <a:xfrm>
              <a:off x="3924" y="135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00FF"/>
                  </a:solidFill>
                </a:rPr>
                <a:t>叠加</a:t>
              </a:r>
            </a:p>
          </p:txBody>
        </p:sp>
      </p:grpSp>
      <p:sp>
        <p:nvSpPr>
          <p:cNvPr id="21514" name="Text Box 134"/>
          <p:cNvSpPr txBox="1">
            <a:spLocks noChangeArrowheads="1"/>
          </p:cNvSpPr>
          <p:nvPr/>
        </p:nvSpPr>
        <p:spPr bwMode="auto">
          <a:xfrm>
            <a:off x="3437830" y="341863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9" name="Group 167"/>
          <p:cNvGrpSpPr>
            <a:grpSpLocks/>
          </p:cNvGrpSpPr>
          <p:nvPr/>
        </p:nvGrpSpPr>
        <p:grpSpPr bwMode="auto">
          <a:xfrm>
            <a:off x="2505968" y="2191495"/>
            <a:ext cx="2336800" cy="901700"/>
            <a:chOff x="1307" y="1483"/>
            <a:chExt cx="1472" cy="568"/>
          </a:xfrm>
        </p:grpSpPr>
        <p:sp>
          <p:nvSpPr>
            <p:cNvPr id="21542" name="Text Box 133"/>
            <p:cNvSpPr txBox="1">
              <a:spLocks noChangeArrowheads="1"/>
            </p:cNvSpPr>
            <p:nvPr/>
          </p:nvSpPr>
          <p:spPr bwMode="auto">
            <a:xfrm>
              <a:off x="1307" y="1624"/>
              <a:ext cx="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齐次性</a:t>
              </a:r>
            </a:p>
          </p:txBody>
        </p:sp>
        <p:graphicFrame>
          <p:nvGraphicFramePr>
            <p:cNvPr id="21508" name="Object 135"/>
            <p:cNvGraphicFramePr>
              <a:graphicFrameLocks noChangeAspect="1"/>
            </p:cNvGraphicFramePr>
            <p:nvPr/>
          </p:nvGraphicFramePr>
          <p:xfrm>
            <a:off x="2044" y="1483"/>
            <a:ext cx="735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公式" r:id="rId3" imgW="507960" imgH="393480" progId="Equation.3">
                    <p:embed/>
                  </p:oleObj>
                </mc:Choice>
                <mc:Fallback>
                  <p:oleObj name="公式" r:id="rId3" imgW="5079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483"/>
                          <a:ext cx="735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682" name="AutoShape 138"/>
          <p:cNvSpPr>
            <a:spLocks noChangeArrowheads="1"/>
          </p:cNvSpPr>
          <p:nvPr/>
        </p:nvSpPr>
        <p:spPr bwMode="auto">
          <a:xfrm rot="2057624">
            <a:off x="3855343" y="2015282"/>
            <a:ext cx="1900237" cy="174625"/>
          </a:xfrm>
          <a:prstGeom prst="leftRightArrow">
            <a:avLst>
              <a:gd name="adj1" fmla="val 50000"/>
              <a:gd name="adj2" fmla="val 217636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577155" y="2085132"/>
            <a:ext cx="946150" cy="1422400"/>
            <a:chOff x="156" y="1584"/>
            <a:chExt cx="596" cy="896"/>
          </a:xfrm>
        </p:grpSpPr>
        <p:sp>
          <p:nvSpPr>
            <p:cNvPr id="21540" name="AutoShape 137"/>
            <p:cNvSpPr>
              <a:spLocks noChangeArrowheads="1"/>
            </p:cNvSpPr>
            <p:nvPr/>
          </p:nvSpPr>
          <p:spPr bwMode="auto">
            <a:xfrm>
              <a:off x="625" y="1584"/>
              <a:ext cx="127" cy="896"/>
            </a:xfrm>
            <a:prstGeom prst="downArrow">
              <a:avLst>
                <a:gd name="adj1" fmla="val 50000"/>
                <a:gd name="adj2" fmla="val 176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41" name="Text Box 139"/>
            <p:cNvSpPr txBox="1">
              <a:spLocks noChangeArrowheads="1"/>
            </p:cNvSpPr>
            <p:nvPr/>
          </p:nvSpPr>
          <p:spPr bwMode="auto">
            <a:xfrm>
              <a:off x="156" y="1776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互易</a:t>
              </a:r>
            </a:p>
          </p:txBody>
        </p:sp>
      </p:grpSp>
      <p:grpSp>
        <p:nvGrpSpPr>
          <p:cNvPr id="11" name="Group 176"/>
          <p:cNvGrpSpPr>
            <a:grpSpLocks/>
          </p:cNvGrpSpPr>
          <p:nvPr/>
        </p:nvGrpSpPr>
        <p:grpSpPr bwMode="auto">
          <a:xfrm>
            <a:off x="567630" y="3444032"/>
            <a:ext cx="3556000" cy="1751013"/>
            <a:chOff x="214" y="2096"/>
            <a:chExt cx="2240" cy="1103"/>
          </a:xfrm>
        </p:grpSpPr>
        <p:grpSp>
          <p:nvGrpSpPr>
            <p:cNvPr id="21522" name="Group 175"/>
            <p:cNvGrpSpPr>
              <a:grpSpLocks/>
            </p:cNvGrpSpPr>
            <p:nvPr/>
          </p:nvGrpSpPr>
          <p:grpSpPr bwMode="auto">
            <a:xfrm>
              <a:off x="214" y="2171"/>
              <a:ext cx="2240" cy="851"/>
              <a:chOff x="214" y="2171"/>
              <a:chExt cx="2240" cy="851"/>
            </a:xfrm>
          </p:grpSpPr>
          <p:sp>
            <p:nvSpPr>
              <p:cNvPr id="21538" name="Rectangle 173"/>
              <p:cNvSpPr>
                <a:spLocks noChangeArrowheads="1"/>
              </p:cNvSpPr>
              <p:nvPr/>
            </p:nvSpPr>
            <p:spPr bwMode="auto">
              <a:xfrm>
                <a:off x="1723" y="2510"/>
                <a:ext cx="731" cy="51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9" name="Rectangle 174"/>
              <p:cNvSpPr>
                <a:spLocks noChangeArrowheads="1"/>
              </p:cNvSpPr>
              <p:nvPr/>
            </p:nvSpPr>
            <p:spPr bwMode="auto">
              <a:xfrm>
                <a:off x="214" y="2171"/>
                <a:ext cx="448" cy="19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523" name="Group 166"/>
            <p:cNvGrpSpPr>
              <a:grpSpLocks/>
            </p:cNvGrpSpPr>
            <p:nvPr/>
          </p:nvGrpSpPr>
          <p:grpSpPr bwMode="auto">
            <a:xfrm>
              <a:off x="222" y="2096"/>
              <a:ext cx="2017" cy="1103"/>
              <a:chOff x="182" y="2384"/>
              <a:chExt cx="2017" cy="1103"/>
            </a:xfrm>
          </p:grpSpPr>
          <p:sp>
            <p:nvSpPr>
              <p:cNvPr id="21524" name="Rectangle 142"/>
              <p:cNvSpPr>
                <a:spLocks noChangeArrowheads="1"/>
              </p:cNvSpPr>
              <p:nvPr/>
            </p:nvSpPr>
            <p:spPr bwMode="auto">
              <a:xfrm>
                <a:off x="1050" y="2567"/>
                <a:ext cx="482" cy="9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5" name="Text Box 143"/>
              <p:cNvSpPr txBox="1">
                <a:spLocks noChangeArrowheads="1"/>
              </p:cNvSpPr>
              <p:nvPr/>
            </p:nvSpPr>
            <p:spPr bwMode="auto">
              <a:xfrm>
                <a:off x="1031" y="2680"/>
                <a:ext cx="504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rgbClr val="000000"/>
                    </a:solidFill>
                  </a:rPr>
                  <a:t>线性</a:t>
                </a: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b="1">
                    <a:solidFill>
                      <a:srgbClr val="000000"/>
                    </a:solidFill>
                  </a:rPr>
                  <a:t>电阻</a:t>
                </a:r>
              </a:p>
            </p:txBody>
          </p:sp>
          <p:sp>
            <p:nvSpPr>
              <p:cNvPr id="21526" name="Line 144"/>
              <p:cNvSpPr>
                <a:spLocks noChangeShapeType="1"/>
              </p:cNvSpPr>
              <p:nvPr/>
            </p:nvSpPr>
            <p:spPr bwMode="auto">
              <a:xfrm flipH="1">
                <a:off x="228" y="2707"/>
                <a:ext cx="82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7" name="Text Box 145"/>
              <p:cNvSpPr txBox="1">
                <a:spLocks noChangeArrowheads="1"/>
              </p:cNvSpPr>
              <p:nvPr/>
            </p:nvSpPr>
            <p:spPr bwMode="auto">
              <a:xfrm>
                <a:off x="182" y="2384"/>
                <a:ext cx="8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r>
                  <a:rPr lang="en-US" altLang="zh-CN" b="1">
                    <a:solidFill>
                      <a:srgbClr val="000000"/>
                    </a:solidFill>
                  </a:rPr>
                  <a:t>0.4       </a:t>
                </a:r>
                <a:r>
                  <a:rPr lang="en-US" altLang="zh-CN" b="1" i="1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21528" name="Oval 146"/>
              <p:cNvSpPr>
                <a:spLocks noChangeArrowheads="1"/>
              </p:cNvSpPr>
              <p:nvPr/>
            </p:nvSpPr>
            <p:spPr bwMode="auto">
              <a:xfrm>
                <a:off x="1945" y="2912"/>
                <a:ext cx="254" cy="25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9" name="Text Box 147"/>
              <p:cNvSpPr txBox="1">
                <a:spLocks noChangeArrowheads="1"/>
              </p:cNvSpPr>
              <p:nvPr/>
            </p:nvSpPr>
            <p:spPr bwMode="auto">
              <a:xfrm>
                <a:off x="1709" y="2914"/>
                <a:ext cx="1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0" name="Line 148"/>
              <p:cNvSpPr>
                <a:spLocks noChangeShapeType="1"/>
              </p:cNvSpPr>
              <p:nvPr/>
            </p:nvSpPr>
            <p:spPr bwMode="auto">
              <a:xfrm>
                <a:off x="230" y="2702"/>
                <a:ext cx="5" cy="7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1" name="Text Box 149"/>
              <p:cNvSpPr txBox="1">
                <a:spLocks noChangeArrowheads="1"/>
              </p:cNvSpPr>
              <p:nvPr/>
            </p:nvSpPr>
            <p:spPr bwMode="auto">
              <a:xfrm>
                <a:off x="1739" y="2753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1532" name="Text Box 150"/>
              <p:cNvSpPr txBox="1">
                <a:spLocks noChangeArrowheads="1"/>
              </p:cNvSpPr>
              <p:nvPr/>
            </p:nvSpPr>
            <p:spPr bwMode="auto">
              <a:xfrm>
                <a:off x="1777" y="3079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21533" name="Line 151"/>
              <p:cNvSpPr>
                <a:spLocks noChangeShapeType="1"/>
              </p:cNvSpPr>
              <p:nvPr/>
            </p:nvSpPr>
            <p:spPr bwMode="auto">
              <a:xfrm>
                <a:off x="345" y="2706"/>
                <a:ext cx="104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4" name="Line 152"/>
              <p:cNvSpPr>
                <a:spLocks noChangeShapeType="1"/>
              </p:cNvSpPr>
              <p:nvPr/>
            </p:nvSpPr>
            <p:spPr bwMode="auto">
              <a:xfrm>
                <a:off x="235" y="3397"/>
                <a:ext cx="8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5" name="Line 153"/>
              <p:cNvSpPr>
                <a:spLocks noChangeShapeType="1"/>
              </p:cNvSpPr>
              <p:nvPr/>
            </p:nvSpPr>
            <p:spPr bwMode="auto">
              <a:xfrm>
                <a:off x="1511" y="2714"/>
                <a:ext cx="553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6" name="Line 155"/>
              <p:cNvSpPr>
                <a:spLocks noChangeShapeType="1"/>
              </p:cNvSpPr>
              <p:nvPr/>
            </p:nvSpPr>
            <p:spPr bwMode="auto">
              <a:xfrm>
                <a:off x="2062" y="2709"/>
                <a:ext cx="2" cy="6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7" name="Line 157"/>
              <p:cNvSpPr>
                <a:spLocks noChangeShapeType="1"/>
              </p:cNvSpPr>
              <p:nvPr/>
            </p:nvSpPr>
            <p:spPr bwMode="auto">
              <a:xfrm>
                <a:off x="1517" y="3397"/>
                <a:ext cx="5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8703" name="AutoShape 159"/>
          <p:cNvSpPr>
            <a:spLocks noChangeArrowheads="1"/>
          </p:cNvSpPr>
          <p:nvPr/>
        </p:nvSpPr>
        <p:spPr bwMode="auto">
          <a:xfrm rot="625085">
            <a:off x="3898205" y="4534645"/>
            <a:ext cx="1625600" cy="203200"/>
          </a:xfrm>
          <a:prstGeom prst="leftRightArrow">
            <a:avLst>
              <a:gd name="adj1" fmla="val 50000"/>
              <a:gd name="adj2" fmla="val 1600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14" name="Group 168"/>
          <p:cNvGrpSpPr>
            <a:grpSpLocks/>
          </p:cNvGrpSpPr>
          <p:nvPr/>
        </p:nvGrpSpPr>
        <p:grpSpPr bwMode="auto">
          <a:xfrm>
            <a:off x="3052068" y="4947395"/>
            <a:ext cx="2619375" cy="901700"/>
            <a:chOff x="1739" y="3139"/>
            <a:chExt cx="1650" cy="568"/>
          </a:xfrm>
        </p:grpSpPr>
        <p:sp>
          <p:nvSpPr>
            <p:cNvPr id="21521" name="Text Box 161"/>
            <p:cNvSpPr txBox="1">
              <a:spLocks noChangeArrowheads="1"/>
            </p:cNvSpPr>
            <p:nvPr/>
          </p:nvSpPr>
          <p:spPr bwMode="auto">
            <a:xfrm>
              <a:off x="1739" y="3272"/>
              <a:ext cx="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齐次性</a:t>
              </a:r>
            </a:p>
          </p:txBody>
        </p:sp>
        <p:graphicFrame>
          <p:nvGraphicFramePr>
            <p:cNvPr id="21507" name="Object 162"/>
            <p:cNvGraphicFramePr>
              <a:graphicFrameLocks noChangeAspect="1"/>
            </p:cNvGraphicFramePr>
            <p:nvPr/>
          </p:nvGraphicFramePr>
          <p:xfrm>
            <a:off x="2490" y="3139"/>
            <a:ext cx="899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公式" r:id="rId5" imgW="622080" imgH="393480" progId="Equation.3">
                    <p:embed/>
                  </p:oleObj>
                </mc:Choice>
                <mc:Fallback>
                  <p:oleObj name="公式" r:id="rId5" imgW="6220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" y="3139"/>
                          <a:ext cx="899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708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957783"/>
              </p:ext>
            </p:extLst>
          </p:nvPr>
        </p:nvGraphicFramePr>
        <p:xfrm>
          <a:off x="629543" y="5877272"/>
          <a:ext cx="54292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7" imgW="2361960" imgH="393480" progId="Equation.3">
                  <p:embed/>
                </p:oleObj>
              </mc:Choice>
              <mc:Fallback>
                <p:oleObj name="公式" r:id="rId7" imgW="2361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43" y="5877272"/>
                        <a:ext cx="5429250" cy="9001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80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8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8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82" grpId="0" animBg="1"/>
      <p:bldP spid="1087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47650" y="8763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</a:rPr>
              <a:t>对于方框内是线性电阻电路的题的思路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66750" y="24003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0000"/>
                </a:solidFill>
              </a:rPr>
              <a:t>法一    特勒根定理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注意同一支路电压电流的参考方向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对求和号要证明相等后才能去掉。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FF0000"/>
                </a:solidFill>
              </a:rPr>
              <a:t>法二    定理的综合应用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264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</a:rPr>
              <a:t>6. </a:t>
            </a:r>
            <a:r>
              <a:rPr lang="zh-CN" altLang="en-US" b="1" dirty="0">
                <a:solidFill>
                  <a:srgbClr val="000000"/>
                </a:solidFill>
              </a:rPr>
              <a:t>选用合适的方法求 </a:t>
            </a:r>
            <a:r>
              <a:rPr lang="en-US" altLang="zh-CN" b="1" i="1" dirty="0">
                <a:solidFill>
                  <a:srgbClr val="000000"/>
                </a:solidFill>
              </a:rPr>
              <a:t>R </a:t>
            </a:r>
            <a:r>
              <a:rPr lang="zh-CN" altLang="en-US" b="1" dirty="0">
                <a:solidFill>
                  <a:srgbClr val="000000"/>
                </a:solidFill>
              </a:rPr>
              <a:t>支路中电流 </a:t>
            </a:r>
            <a:r>
              <a:rPr lang="en-US" altLang="zh-CN" b="1" i="1" dirty="0">
                <a:solidFill>
                  <a:srgbClr val="000000"/>
                </a:solidFill>
              </a:rPr>
              <a:t>I 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492125" y="796925"/>
            <a:ext cx="8262938" cy="2473325"/>
            <a:chOff x="286" y="502"/>
            <a:chExt cx="5205" cy="1558"/>
          </a:xfrm>
        </p:grpSpPr>
        <p:sp>
          <p:nvSpPr>
            <p:cNvPr id="45086" name="Line 4"/>
            <p:cNvSpPr>
              <a:spLocks noChangeShapeType="1"/>
            </p:cNvSpPr>
            <p:nvPr/>
          </p:nvSpPr>
          <p:spPr bwMode="auto">
            <a:xfrm flipV="1">
              <a:off x="454" y="843"/>
              <a:ext cx="4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7" name="Line 5"/>
            <p:cNvSpPr>
              <a:spLocks noChangeShapeType="1"/>
            </p:cNvSpPr>
            <p:nvPr/>
          </p:nvSpPr>
          <p:spPr bwMode="auto">
            <a:xfrm>
              <a:off x="448" y="837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8" name="Line 6"/>
            <p:cNvSpPr>
              <a:spLocks noChangeShapeType="1"/>
            </p:cNvSpPr>
            <p:nvPr/>
          </p:nvSpPr>
          <p:spPr bwMode="auto">
            <a:xfrm>
              <a:off x="286" y="1365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9" name="Line 7"/>
            <p:cNvSpPr>
              <a:spLocks noChangeShapeType="1"/>
            </p:cNvSpPr>
            <p:nvPr/>
          </p:nvSpPr>
          <p:spPr bwMode="auto">
            <a:xfrm>
              <a:off x="352" y="146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0" name="Line 8"/>
            <p:cNvSpPr>
              <a:spLocks noChangeShapeType="1"/>
            </p:cNvSpPr>
            <p:nvPr/>
          </p:nvSpPr>
          <p:spPr bwMode="auto">
            <a:xfrm>
              <a:off x="448" y="146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1" name="Rectangle 9"/>
            <p:cNvSpPr>
              <a:spLocks noChangeArrowheads="1"/>
            </p:cNvSpPr>
            <p:nvPr/>
          </p:nvSpPr>
          <p:spPr bwMode="auto">
            <a:xfrm>
              <a:off x="802" y="789"/>
              <a:ext cx="288" cy="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2" name="Line 10"/>
            <p:cNvSpPr>
              <a:spLocks noChangeShapeType="1"/>
            </p:cNvSpPr>
            <p:nvPr/>
          </p:nvSpPr>
          <p:spPr bwMode="auto">
            <a:xfrm>
              <a:off x="1414" y="837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3" name="Rectangle 11"/>
            <p:cNvSpPr>
              <a:spLocks noChangeArrowheads="1"/>
            </p:cNvSpPr>
            <p:nvPr/>
          </p:nvSpPr>
          <p:spPr bwMode="auto">
            <a:xfrm>
              <a:off x="1366" y="1269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4" name="Line 12"/>
            <p:cNvSpPr>
              <a:spLocks noChangeShapeType="1"/>
            </p:cNvSpPr>
            <p:nvPr/>
          </p:nvSpPr>
          <p:spPr bwMode="auto">
            <a:xfrm>
              <a:off x="1954" y="837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5" name="Rectangle 13"/>
            <p:cNvSpPr>
              <a:spLocks noChangeArrowheads="1"/>
            </p:cNvSpPr>
            <p:nvPr/>
          </p:nvSpPr>
          <p:spPr bwMode="auto">
            <a:xfrm>
              <a:off x="1906" y="981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6" name="Rectangle 14"/>
            <p:cNvSpPr>
              <a:spLocks noChangeArrowheads="1"/>
            </p:cNvSpPr>
            <p:nvPr/>
          </p:nvSpPr>
          <p:spPr bwMode="auto">
            <a:xfrm>
              <a:off x="2278" y="789"/>
              <a:ext cx="288" cy="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7" name="Line 15"/>
            <p:cNvSpPr>
              <a:spLocks noChangeShapeType="1"/>
            </p:cNvSpPr>
            <p:nvPr/>
          </p:nvSpPr>
          <p:spPr bwMode="auto">
            <a:xfrm>
              <a:off x="2998" y="837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8" name="Rectangle 16"/>
            <p:cNvSpPr>
              <a:spLocks noChangeArrowheads="1"/>
            </p:cNvSpPr>
            <p:nvPr/>
          </p:nvSpPr>
          <p:spPr bwMode="auto">
            <a:xfrm>
              <a:off x="2950" y="981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9" name="Rectangle 17"/>
            <p:cNvSpPr>
              <a:spLocks noChangeArrowheads="1"/>
            </p:cNvSpPr>
            <p:nvPr/>
          </p:nvSpPr>
          <p:spPr bwMode="auto">
            <a:xfrm>
              <a:off x="2950" y="1557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0" name="Line 18"/>
            <p:cNvSpPr>
              <a:spLocks noChangeShapeType="1"/>
            </p:cNvSpPr>
            <p:nvPr/>
          </p:nvSpPr>
          <p:spPr bwMode="auto">
            <a:xfrm>
              <a:off x="3766" y="837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1" name="Line 19"/>
            <p:cNvSpPr>
              <a:spLocks noChangeShapeType="1"/>
            </p:cNvSpPr>
            <p:nvPr/>
          </p:nvSpPr>
          <p:spPr bwMode="auto">
            <a:xfrm>
              <a:off x="3604" y="102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2" name="Line 20"/>
            <p:cNvSpPr>
              <a:spLocks noChangeShapeType="1"/>
            </p:cNvSpPr>
            <p:nvPr/>
          </p:nvSpPr>
          <p:spPr bwMode="auto">
            <a:xfrm>
              <a:off x="3682" y="1125"/>
              <a:ext cx="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3" name="Line 21"/>
            <p:cNvSpPr>
              <a:spLocks noChangeShapeType="1"/>
            </p:cNvSpPr>
            <p:nvPr/>
          </p:nvSpPr>
          <p:spPr bwMode="auto">
            <a:xfrm>
              <a:off x="3766" y="112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4" name="Line 22"/>
            <p:cNvSpPr>
              <a:spLocks noChangeShapeType="1"/>
            </p:cNvSpPr>
            <p:nvPr/>
          </p:nvSpPr>
          <p:spPr bwMode="auto">
            <a:xfrm flipV="1">
              <a:off x="448" y="2037"/>
              <a:ext cx="4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5" name="Line 23"/>
            <p:cNvSpPr>
              <a:spLocks noChangeShapeType="1"/>
            </p:cNvSpPr>
            <p:nvPr/>
          </p:nvSpPr>
          <p:spPr bwMode="auto">
            <a:xfrm flipH="1">
              <a:off x="3286" y="1365"/>
              <a:ext cx="48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6" name="Line 24"/>
            <p:cNvSpPr>
              <a:spLocks noChangeShapeType="1"/>
            </p:cNvSpPr>
            <p:nvPr/>
          </p:nvSpPr>
          <p:spPr bwMode="auto">
            <a:xfrm>
              <a:off x="3766" y="1365"/>
              <a:ext cx="48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7" name="Line 25"/>
            <p:cNvSpPr>
              <a:spLocks noChangeShapeType="1"/>
            </p:cNvSpPr>
            <p:nvPr/>
          </p:nvSpPr>
          <p:spPr bwMode="auto">
            <a:xfrm>
              <a:off x="4582" y="837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8" name="Rectangle 26"/>
            <p:cNvSpPr>
              <a:spLocks noChangeArrowheads="1"/>
            </p:cNvSpPr>
            <p:nvPr/>
          </p:nvSpPr>
          <p:spPr bwMode="auto">
            <a:xfrm>
              <a:off x="4534" y="1269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9" name="Rectangle 27"/>
            <p:cNvSpPr>
              <a:spLocks noChangeArrowheads="1"/>
            </p:cNvSpPr>
            <p:nvPr/>
          </p:nvSpPr>
          <p:spPr bwMode="auto">
            <a:xfrm rot="1995097">
              <a:off x="3478" y="1557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0" name="Rectangle 28"/>
            <p:cNvSpPr>
              <a:spLocks noChangeArrowheads="1"/>
            </p:cNvSpPr>
            <p:nvPr/>
          </p:nvSpPr>
          <p:spPr bwMode="auto">
            <a:xfrm rot="-2203249">
              <a:off x="3958" y="1557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1" name="Oval 29"/>
            <p:cNvSpPr>
              <a:spLocks noChangeArrowheads="1"/>
            </p:cNvSpPr>
            <p:nvPr/>
          </p:nvSpPr>
          <p:spPr bwMode="auto">
            <a:xfrm>
              <a:off x="1798" y="1557"/>
              <a:ext cx="317" cy="3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2" name="Text Box 30"/>
            <p:cNvSpPr txBox="1">
              <a:spLocks noChangeArrowheads="1"/>
            </p:cNvSpPr>
            <p:nvPr/>
          </p:nvSpPr>
          <p:spPr bwMode="auto">
            <a:xfrm>
              <a:off x="515" y="140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24V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5113" name="Text Box 31"/>
            <p:cNvSpPr txBox="1">
              <a:spLocks noChangeArrowheads="1"/>
            </p:cNvSpPr>
            <p:nvPr/>
          </p:nvSpPr>
          <p:spPr bwMode="auto">
            <a:xfrm>
              <a:off x="697" y="533"/>
              <a:ext cx="6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5114" name="Text Box 32"/>
            <p:cNvSpPr txBox="1">
              <a:spLocks noChangeArrowheads="1"/>
            </p:cNvSpPr>
            <p:nvPr/>
          </p:nvSpPr>
          <p:spPr bwMode="auto">
            <a:xfrm>
              <a:off x="832" y="1250"/>
              <a:ext cx="5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12k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5115" name="Line 33"/>
            <p:cNvSpPr>
              <a:spLocks noChangeShapeType="1"/>
            </p:cNvSpPr>
            <p:nvPr/>
          </p:nvSpPr>
          <p:spPr bwMode="auto">
            <a:xfrm>
              <a:off x="1786" y="170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6" name="Line 34"/>
            <p:cNvSpPr>
              <a:spLocks noChangeShapeType="1"/>
            </p:cNvSpPr>
            <p:nvPr/>
          </p:nvSpPr>
          <p:spPr bwMode="auto">
            <a:xfrm flipV="1">
              <a:off x="1798" y="1725"/>
              <a:ext cx="32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7" name="Line 35"/>
            <p:cNvSpPr>
              <a:spLocks noChangeShapeType="1"/>
            </p:cNvSpPr>
            <p:nvPr/>
          </p:nvSpPr>
          <p:spPr bwMode="auto">
            <a:xfrm flipV="1">
              <a:off x="2170" y="1563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8" name="Text Box 36"/>
            <p:cNvSpPr txBox="1">
              <a:spLocks noChangeArrowheads="1"/>
            </p:cNvSpPr>
            <p:nvPr/>
          </p:nvSpPr>
          <p:spPr bwMode="auto">
            <a:xfrm>
              <a:off x="2002" y="1005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5119" name="Text Box 37"/>
            <p:cNvSpPr txBox="1">
              <a:spLocks noChangeArrowheads="1"/>
            </p:cNvSpPr>
            <p:nvPr/>
          </p:nvSpPr>
          <p:spPr bwMode="auto">
            <a:xfrm>
              <a:off x="2197" y="502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5120" name="Text Box 38"/>
            <p:cNvSpPr txBox="1">
              <a:spLocks noChangeArrowheads="1"/>
            </p:cNvSpPr>
            <p:nvPr/>
          </p:nvSpPr>
          <p:spPr bwMode="auto">
            <a:xfrm>
              <a:off x="3046" y="981"/>
              <a:ext cx="5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5121" name="Text Box 39"/>
            <p:cNvSpPr txBox="1">
              <a:spLocks noChangeArrowheads="1"/>
            </p:cNvSpPr>
            <p:nvPr/>
          </p:nvSpPr>
          <p:spPr bwMode="auto">
            <a:xfrm>
              <a:off x="3013" y="1417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5122" name="Text Box 40"/>
            <p:cNvSpPr txBox="1">
              <a:spLocks noChangeArrowheads="1"/>
            </p:cNvSpPr>
            <p:nvPr/>
          </p:nvSpPr>
          <p:spPr bwMode="auto">
            <a:xfrm>
              <a:off x="3490" y="1695"/>
              <a:ext cx="5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8k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5123" name="Text Box 41"/>
            <p:cNvSpPr txBox="1">
              <a:spLocks noChangeArrowheads="1"/>
            </p:cNvSpPr>
            <p:nvPr/>
          </p:nvSpPr>
          <p:spPr bwMode="auto">
            <a:xfrm>
              <a:off x="3958" y="1413"/>
              <a:ext cx="6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12k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5124" name="Text Box 42"/>
            <p:cNvSpPr txBox="1">
              <a:spLocks noChangeArrowheads="1"/>
            </p:cNvSpPr>
            <p:nvPr/>
          </p:nvSpPr>
          <p:spPr bwMode="auto">
            <a:xfrm>
              <a:off x="4613" y="1287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 dirty="0">
                  <a:solidFill>
                    <a:srgbClr val="000000"/>
                  </a:solidFill>
                </a:rPr>
                <a:t>R</a:t>
              </a:r>
              <a:r>
                <a:rPr lang="en-US" altLang="zh-CN" b="1" dirty="0">
                  <a:solidFill>
                    <a:srgbClr val="000000"/>
                  </a:solidFill>
                </a:rPr>
                <a:t>=2.6k</a:t>
              </a:r>
              <a:r>
                <a:rPr lang="en-US" altLang="zh-CN" b="1" dirty="0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5125" name="Line 43"/>
            <p:cNvSpPr>
              <a:spLocks noChangeShapeType="1"/>
            </p:cNvSpPr>
            <p:nvPr/>
          </p:nvSpPr>
          <p:spPr bwMode="auto">
            <a:xfrm>
              <a:off x="4678" y="885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6" name="Text Box 44"/>
            <p:cNvSpPr txBox="1">
              <a:spLocks noChangeArrowheads="1"/>
            </p:cNvSpPr>
            <p:nvPr/>
          </p:nvSpPr>
          <p:spPr bwMode="auto">
            <a:xfrm>
              <a:off x="4678" y="885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45127" name="Text Box 45"/>
            <p:cNvSpPr txBox="1">
              <a:spLocks noChangeArrowheads="1"/>
            </p:cNvSpPr>
            <p:nvPr/>
          </p:nvSpPr>
          <p:spPr bwMode="auto">
            <a:xfrm>
              <a:off x="3958" y="933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5128" name="Text Box 46"/>
            <p:cNvSpPr txBox="1">
              <a:spLocks noChangeArrowheads="1"/>
            </p:cNvSpPr>
            <p:nvPr/>
          </p:nvSpPr>
          <p:spPr bwMode="auto">
            <a:xfrm>
              <a:off x="2182" y="1557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1mA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5129" name="Line 47"/>
            <p:cNvSpPr>
              <a:spLocks noChangeShapeType="1"/>
            </p:cNvSpPr>
            <p:nvPr/>
          </p:nvSpPr>
          <p:spPr bwMode="auto">
            <a:xfrm>
              <a:off x="448" y="1461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0" name="Oval 48"/>
            <p:cNvSpPr>
              <a:spLocks noChangeArrowheads="1"/>
            </p:cNvSpPr>
            <p:nvPr/>
          </p:nvSpPr>
          <p:spPr bwMode="auto">
            <a:xfrm>
              <a:off x="3746" y="822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1" name="Oval 49"/>
            <p:cNvSpPr>
              <a:spLocks noChangeArrowheads="1"/>
            </p:cNvSpPr>
            <p:nvPr/>
          </p:nvSpPr>
          <p:spPr bwMode="auto">
            <a:xfrm>
              <a:off x="3743" y="1358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2" name="Oval 50"/>
            <p:cNvSpPr>
              <a:spLocks noChangeArrowheads="1"/>
            </p:cNvSpPr>
            <p:nvPr/>
          </p:nvSpPr>
          <p:spPr bwMode="auto">
            <a:xfrm>
              <a:off x="2972" y="1377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3" name="Oval 51"/>
            <p:cNvSpPr>
              <a:spLocks noChangeArrowheads="1"/>
            </p:cNvSpPr>
            <p:nvPr/>
          </p:nvSpPr>
          <p:spPr bwMode="auto">
            <a:xfrm>
              <a:off x="1934" y="1381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4" name="Oval 52"/>
            <p:cNvSpPr>
              <a:spLocks noChangeArrowheads="1"/>
            </p:cNvSpPr>
            <p:nvPr/>
          </p:nvSpPr>
          <p:spPr bwMode="auto">
            <a:xfrm>
              <a:off x="4221" y="2013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5" name="Oval 53"/>
            <p:cNvSpPr>
              <a:spLocks noChangeArrowheads="1"/>
            </p:cNvSpPr>
            <p:nvPr/>
          </p:nvSpPr>
          <p:spPr bwMode="auto">
            <a:xfrm>
              <a:off x="3266" y="2008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6" name="Oval 54"/>
            <p:cNvSpPr>
              <a:spLocks noChangeArrowheads="1"/>
            </p:cNvSpPr>
            <p:nvPr/>
          </p:nvSpPr>
          <p:spPr bwMode="auto">
            <a:xfrm>
              <a:off x="2978" y="2010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7" name="Oval 55"/>
            <p:cNvSpPr>
              <a:spLocks noChangeArrowheads="1"/>
            </p:cNvSpPr>
            <p:nvPr/>
          </p:nvSpPr>
          <p:spPr bwMode="auto">
            <a:xfrm>
              <a:off x="1929" y="2011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8" name="Oval 56"/>
            <p:cNvSpPr>
              <a:spLocks noChangeArrowheads="1"/>
            </p:cNvSpPr>
            <p:nvPr/>
          </p:nvSpPr>
          <p:spPr bwMode="auto">
            <a:xfrm>
              <a:off x="1393" y="2008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39" name="Oval 57"/>
            <p:cNvSpPr>
              <a:spLocks noChangeArrowheads="1"/>
            </p:cNvSpPr>
            <p:nvPr/>
          </p:nvSpPr>
          <p:spPr bwMode="auto">
            <a:xfrm>
              <a:off x="1390" y="817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40" name="Line 58"/>
            <p:cNvSpPr>
              <a:spLocks noChangeShapeType="1"/>
            </p:cNvSpPr>
            <p:nvPr/>
          </p:nvSpPr>
          <p:spPr bwMode="auto">
            <a:xfrm>
              <a:off x="1961" y="1402"/>
              <a:ext cx="1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41" name="Oval 59"/>
            <p:cNvSpPr>
              <a:spLocks noChangeArrowheads="1"/>
            </p:cNvSpPr>
            <p:nvPr/>
          </p:nvSpPr>
          <p:spPr bwMode="auto">
            <a:xfrm>
              <a:off x="1926" y="81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42" name="Oval 60"/>
            <p:cNvSpPr>
              <a:spLocks noChangeArrowheads="1"/>
            </p:cNvSpPr>
            <p:nvPr/>
          </p:nvSpPr>
          <p:spPr bwMode="auto">
            <a:xfrm>
              <a:off x="2972" y="810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6572250" y="5829300"/>
            <a:ext cx="495300" cy="342900"/>
            <a:chOff x="4200" y="3636"/>
            <a:chExt cx="312" cy="216"/>
          </a:xfrm>
        </p:grpSpPr>
        <p:sp>
          <p:nvSpPr>
            <p:cNvPr id="45084" name="Line 62"/>
            <p:cNvSpPr>
              <a:spLocks noChangeShapeType="1"/>
            </p:cNvSpPr>
            <p:nvPr/>
          </p:nvSpPr>
          <p:spPr bwMode="auto">
            <a:xfrm>
              <a:off x="4200" y="3672"/>
              <a:ext cx="72" cy="1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5" name="Line 63"/>
            <p:cNvSpPr>
              <a:spLocks noChangeShapeType="1"/>
            </p:cNvSpPr>
            <p:nvPr/>
          </p:nvSpPr>
          <p:spPr bwMode="auto">
            <a:xfrm flipV="1">
              <a:off x="4284" y="3636"/>
              <a:ext cx="228" cy="2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085850" y="1504950"/>
            <a:ext cx="6096000" cy="1700213"/>
            <a:chOff x="684" y="948"/>
            <a:chExt cx="3840" cy="1071"/>
          </a:xfrm>
        </p:grpSpPr>
        <p:sp>
          <p:nvSpPr>
            <p:cNvPr id="45077" name="Arc 66"/>
            <p:cNvSpPr>
              <a:spLocks/>
            </p:cNvSpPr>
            <p:nvPr/>
          </p:nvSpPr>
          <p:spPr bwMode="auto">
            <a:xfrm>
              <a:off x="684" y="1080"/>
              <a:ext cx="564" cy="807"/>
            </a:xfrm>
            <a:custGeom>
              <a:avLst/>
              <a:gdLst>
                <a:gd name="T0" fmla="*/ 0 w 21600"/>
                <a:gd name="T1" fmla="*/ 0 h 41985"/>
                <a:gd name="T2" fmla="*/ 5 w 21600"/>
                <a:gd name="T3" fmla="*/ 16 h 41985"/>
                <a:gd name="T4" fmla="*/ 0 w 21600"/>
                <a:gd name="T5" fmla="*/ 8 h 419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985"/>
                <a:gd name="T11" fmla="*/ 21600 w 21600"/>
                <a:gd name="T12" fmla="*/ 41985 h 419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9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</a:path>
                <a:path w="21600" h="419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8" name="Arc 67"/>
            <p:cNvSpPr>
              <a:spLocks/>
            </p:cNvSpPr>
            <p:nvPr/>
          </p:nvSpPr>
          <p:spPr bwMode="auto">
            <a:xfrm>
              <a:off x="1296" y="1099"/>
              <a:ext cx="564" cy="501"/>
            </a:xfrm>
            <a:custGeom>
              <a:avLst/>
              <a:gdLst>
                <a:gd name="T0" fmla="*/ 8 w 21600"/>
                <a:gd name="T1" fmla="*/ 0 h 38578"/>
                <a:gd name="T2" fmla="*/ 5 w 21600"/>
                <a:gd name="T3" fmla="*/ 7 h 38578"/>
                <a:gd name="T4" fmla="*/ 0 w 21600"/>
                <a:gd name="T5" fmla="*/ 3 h 385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578"/>
                <a:gd name="T11" fmla="*/ 21600 w 21600"/>
                <a:gd name="T12" fmla="*/ 38578 h 385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578" fill="none" extrusionOk="0">
                  <a:moveTo>
                    <a:pt x="11643" y="0"/>
                  </a:moveTo>
                  <a:cubicBezTo>
                    <a:pt x="17847" y="3970"/>
                    <a:pt x="21600" y="10827"/>
                    <a:pt x="21600" y="18193"/>
                  </a:cubicBezTo>
                  <a:cubicBezTo>
                    <a:pt x="21600" y="27369"/>
                    <a:pt x="15802" y="35543"/>
                    <a:pt x="7142" y="38578"/>
                  </a:cubicBezTo>
                </a:path>
                <a:path w="21600" h="38578" stroke="0" extrusionOk="0">
                  <a:moveTo>
                    <a:pt x="11643" y="0"/>
                  </a:moveTo>
                  <a:cubicBezTo>
                    <a:pt x="17847" y="3970"/>
                    <a:pt x="21600" y="10827"/>
                    <a:pt x="21600" y="18193"/>
                  </a:cubicBezTo>
                  <a:cubicBezTo>
                    <a:pt x="21600" y="27369"/>
                    <a:pt x="15802" y="35543"/>
                    <a:pt x="7142" y="38578"/>
                  </a:cubicBezTo>
                  <a:lnTo>
                    <a:pt x="0" y="1819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9" name="Arc 69"/>
            <p:cNvSpPr>
              <a:spLocks/>
            </p:cNvSpPr>
            <p:nvPr/>
          </p:nvSpPr>
          <p:spPr bwMode="auto">
            <a:xfrm>
              <a:off x="2280" y="948"/>
              <a:ext cx="564" cy="351"/>
            </a:xfrm>
            <a:custGeom>
              <a:avLst/>
              <a:gdLst>
                <a:gd name="T0" fmla="*/ 0 w 21600"/>
                <a:gd name="T1" fmla="*/ 0 h 41985"/>
                <a:gd name="T2" fmla="*/ 5 w 21600"/>
                <a:gd name="T3" fmla="*/ 3 h 41985"/>
                <a:gd name="T4" fmla="*/ 0 w 21600"/>
                <a:gd name="T5" fmla="*/ 2 h 419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985"/>
                <a:gd name="T11" fmla="*/ 21600 w 21600"/>
                <a:gd name="T12" fmla="*/ 41985 h 419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9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</a:path>
                <a:path w="21600" h="419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0" name="Arc 70"/>
            <p:cNvSpPr>
              <a:spLocks/>
            </p:cNvSpPr>
            <p:nvPr/>
          </p:nvSpPr>
          <p:spPr bwMode="auto">
            <a:xfrm>
              <a:off x="2268" y="1512"/>
              <a:ext cx="564" cy="435"/>
            </a:xfrm>
            <a:custGeom>
              <a:avLst/>
              <a:gdLst>
                <a:gd name="T0" fmla="*/ 0 w 21600"/>
                <a:gd name="T1" fmla="*/ 0 h 41985"/>
                <a:gd name="T2" fmla="*/ 5 w 21600"/>
                <a:gd name="T3" fmla="*/ 5 h 41985"/>
                <a:gd name="T4" fmla="*/ 0 w 21600"/>
                <a:gd name="T5" fmla="*/ 2 h 419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985"/>
                <a:gd name="T11" fmla="*/ 21600 w 21600"/>
                <a:gd name="T12" fmla="*/ 41985 h 419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9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</a:path>
                <a:path w="21600" h="419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1" name="Arc 71"/>
            <p:cNvSpPr>
              <a:spLocks/>
            </p:cNvSpPr>
            <p:nvPr/>
          </p:nvSpPr>
          <p:spPr bwMode="auto">
            <a:xfrm>
              <a:off x="3180" y="1044"/>
              <a:ext cx="564" cy="435"/>
            </a:xfrm>
            <a:custGeom>
              <a:avLst/>
              <a:gdLst>
                <a:gd name="T0" fmla="*/ 0 w 21600"/>
                <a:gd name="T1" fmla="*/ 0 h 41985"/>
                <a:gd name="T2" fmla="*/ 5 w 21600"/>
                <a:gd name="T3" fmla="*/ 5 h 41985"/>
                <a:gd name="T4" fmla="*/ 0 w 21600"/>
                <a:gd name="T5" fmla="*/ 2 h 419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985"/>
                <a:gd name="T11" fmla="*/ 21600 w 21600"/>
                <a:gd name="T12" fmla="*/ 41985 h 419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9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</a:path>
                <a:path w="21600" h="419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2" name="Arc 72"/>
            <p:cNvSpPr>
              <a:spLocks/>
            </p:cNvSpPr>
            <p:nvPr/>
          </p:nvSpPr>
          <p:spPr bwMode="auto">
            <a:xfrm>
              <a:off x="3960" y="1032"/>
              <a:ext cx="564" cy="435"/>
            </a:xfrm>
            <a:custGeom>
              <a:avLst/>
              <a:gdLst>
                <a:gd name="T0" fmla="*/ 0 w 21600"/>
                <a:gd name="T1" fmla="*/ 0 h 41985"/>
                <a:gd name="T2" fmla="*/ 5 w 21600"/>
                <a:gd name="T3" fmla="*/ 5 h 41985"/>
                <a:gd name="T4" fmla="*/ 0 w 21600"/>
                <a:gd name="T5" fmla="*/ 2 h 419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985"/>
                <a:gd name="T11" fmla="*/ 21600 w 21600"/>
                <a:gd name="T12" fmla="*/ 41985 h 419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9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</a:path>
                <a:path w="21600" h="419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3" name="Arc 73"/>
            <p:cNvSpPr>
              <a:spLocks/>
            </p:cNvSpPr>
            <p:nvPr/>
          </p:nvSpPr>
          <p:spPr bwMode="auto">
            <a:xfrm>
              <a:off x="3624" y="1680"/>
              <a:ext cx="432" cy="339"/>
            </a:xfrm>
            <a:custGeom>
              <a:avLst/>
              <a:gdLst>
                <a:gd name="T0" fmla="*/ 0 w 21600"/>
                <a:gd name="T1" fmla="*/ 0 h 41985"/>
                <a:gd name="T2" fmla="*/ 3 w 21600"/>
                <a:gd name="T3" fmla="*/ 3 h 41985"/>
                <a:gd name="T4" fmla="*/ 0 w 21600"/>
                <a:gd name="T5" fmla="*/ 1 h 419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985"/>
                <a:gd name="T11" fmla="*/ 21600 w 21600"/>
                <a:gd name="T12" fmla="*/ 41985 h 419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98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</a:path>
                <a:path w="21600" h="4198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776"/>
                    <a:pt x="15802" y="38950"/>
                    <a:pt x="7142" y="4198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32172" name="Rectangle 76"/>
          <p:cNvSpPr>
            <a:spLocks noChangeArrowheads="1"/>
          </p:cNvSpPr>
          <p:nvPr/>
        </p:nvSpPr>
        <p:spPr bwMode="auto">
          <a:xfrm>
            <a:off x="1539875" y="3448050"/>
            <a:ext cx="278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回路法（</a:t>
            </a:r>
            <a:r>
              <a:rPr kumimoji="1" lang="en-US" altLang="zh-CN" sz="2400" b="1">
                <a:solidFill>
                  <a:srgbClr val="000000"/>
                </a:solidFill>
              </a:rPr>
              <a:t>7</a:t>
            </a:r>
            <a:r>
              <a:rPr kumimoji="1" lang="zh-CN" altLang="en-US" sz="2400" b="1">
                <a:solidFill>
                  <a:srgbClr val="000000"/>
                </a:solidFill>
              </a:rPr>
              <a:t>个回路）</a:t>
            </a:r>
          </a:p>
        </p:txBody>
      </p:sp>
      <p:sp>
        <p:nvSpPr>
          <p:cNvPr id="132174" name="Rectangle 78"/>
          <p:cNvSpPr>
            <a:spLocks noChangeArrowheads="1"/>
          </p:cNvSpPr>
          <p:nvPr/>
        </p:nvSpPr>
        <p:spPr bwMode="auto">
          <a:xfrm>
            <a:off x="1597025" y="4000500"/>
            <a:ext cx="278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节点法（</a:t>
            </a:r>
            <a:r>
              <a:rPr kumimoji="1" lang="en-US" altLang="zh-CN" sz="2400" b="1">
                <a:solidFill>
                  <a:srgbClr val="000000"/>
                </a:solidFill>
              </a:rPr>
              <a:t>4</a:t>
            </a:r>
            <a:r>
              <a:rPr kumimoji="1" lang="zh-CN" altLang="en-US" sz="2400" b="1">
                <a:solidFill>
                  <a:srgbClr val="000000"/>
                </a:solidFill>
              </a:rPr>
              <a:t>个节点）</a:t>
            </a:r>
          </a:p>
        </p:txBody>
      </p:sp>
      <p:sp>
        <p:nvSpPr>
          <p:cNvPr id="132181" name="Rectangle 85"/>
          <p:cNvSpPr>
            <a:spLocks noChangeArrowheads="1"/>
          </p:cNvSpPr>
          <p:nvPr/>
        </p:nvSpPr>
        <p:spPr bwMode="auto">
          <a:xfrm>
            <a:off x="1595438" y="4514850"/>
            <a:ext cx="340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叠加定理（</a:t>
            </a:r>
            <a:r>
              <a:rPr kumimoji="1" lang="en-US" altLang="zh-CN" sz="2400" b="1">
                <a:solidFill>
                  <a:srgbClr val="000000"/>
                </a:solidFill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</a:rPr>
              <a:t>个独立源）</a:t>
            </a:r>
          </a:p>
        </p:txBody>
      </p:sp>
      <p:sp>
        <p:nvSpPr>
          <p:cNvPr id="132182" name="Rectangle 86"/>
          <p:cNvSpPr>
            <a:spLocks noChangeArrowheads="1"/>
          </p:cNvSpPr>
          <p:nvPr/>
        </p:nvSpPr>
        <p:spPr bwMode="auto">
          <a:xfrm>
            <a:off x="1609725" y="5162550"/>
            <a:ext cx="584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戴维南等效（</a:t>
            </a:r>
            <a:r>
              <a:rPr kumimoji="1" lang="en-US" altLang="zh-CN" sz="2400" b="1">
                <a:solidFill>
                  <a:srgbClr val="000000"/>
                </a:solidFill>
              </a:rPr>
              <a:t>6</a:t>
            </a:r>
            <a:r>
              <a:rPr kumimoji="1" lang="zh-CN" altLang="en-US" sz="2400" b="1">
                <a:solidFill>
                  <a:srgbClr val="000000"/>
                </a:solidFill>
              </a:rPr>
              <a:t>个回路、</a:t>
            </a:r>
            <a:r>
              <a:rPr kumimoji="1" lang="en-US" altLang="zh-CN" sz="2400" b="1">
                <a:solidFill>
                  <a:srgbClr val="000000"/>
                </a:solidFill>
              </a:rPr>
              <a:t>4</a:t>
            </a:r>
            <a:r>
              <a:rPr kumimoji="1" lang="zh-CN" altLang="en-US" sz="2400" b="1">
                <a:solidFill>
                  <a:srgbClr val="000000"/>
                </a:solidFill>
              </a:rPr>
              <a:t>个节点、</a:t>
            </a:r>
            <a:r>
              <a:rPr kumimoji="1" lang="en-US" altLang="zh-CN" sz="2400" b="1">
                <a:solidFill>
                  <a:srgbClr val="000000"/>
                </a:solidFill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</a:rPr>
              <a:t>个源）</a:t>
            </a:r>
          </a:p>
        </p:txBody>
      </p:sp>
      <p:sp>
        <p:nvSpPr>
          <p:cNvPr id="132183" name="Rectangle 87"/>
          <p:cNvSpPr>
            <a:spLocks noChangeArrowheads="1"/>
          </p:cNvSpPr>
          <p:nvPr/>
        </p:nvSpPr>
        <p:spPr bwMode="auto">
          <a:xfrm>
            <a:off x="1573213" y="5753100"/>
            <a:ext cx="4779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利用等效概念对局部电路进行简化</a:t>
            </a:r>
          </a:p>
        </p:txBody>
      </p: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592388" y="1174750"/>
            <a:ext cx="3568700" cy="2352675"/>
            <a:chOff x="1633" y="740"/>
            <a:chExt cx="2248" cy="1482"/>
          </a:xfrm>
        </p:grpSpPr>
        <p:grpSp>
          <p:nvGrpSpPr>
            <p:cNvPr id="45068" name="Group 83"/>
            <p:cNvGrpSpPr>
              <a:grpSpLocks/>
            </p:cNvGrpSpPr>
            <p:nvPr/>
          </p:nvGrpSpPr>
          <p:grpSpPr bwMode="auto">
            <a:xfrm>
              <a:off x="1633" y="740"/>
              <a:ext cx="2248" cy="724"/>
              <a:chOff x="1633" y="740"/>
              <a:chExt cx="2248" cy="724"/>
            </a:xfrm>
          </p:grpSpPr>
          <p:sp>
            <p:nvSpPr>
              <p:cNvPr id="45073" name="Oval 79"/>
              <p:cNvSpPr>
                <a:spLocks noChangeArrowheads="1"/>
              </p:cNvSpPr>
              <p:nvPr/>
            </p:nvSpPr>
            <p:spPr bwMode="auto">
              <a:xfrm>
                <a:off x="1633" y="740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074" name="Oval 80"/>
              <p:cNvSpPr>
                <a:spLocks noChangeArrowheads="1"/>
              </p:cNvSpPr>
              <p:nvPr/>
            </p:nvSpPr>
            <p:spPr bwMode="auto">
              <a:xfrm>
                <a:off x="3745" y="1328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075" name="Oval 81"/>
              <p:cNvSpPr>
                <a:spLocks noChangeArrowheads="1"/>
              </p:cNvSpPr>
              <p:nvPr/>
            </p:nvSpPr>
            <p:spPr bwMode="auto">
              <a:xfrm>
                <a:off x="2377" y="1316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076" name="Oval 82"/>
              <p:cNvSpPr>
                <a:spLocks noChangeArrowheads="1"/>
              </p:cNvSpPr>
              <p:nvPr/>
            </p:nvSpPr>
            <p:spPr bwMode="auto">
              <a:xfrm>
                <a:off x="3361" y="764"/>
                <a:ext cx="136" cy="13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5069" name="Line 88"/>
            <p:cNvSpPr>
              <a:spLocks noChangeShapeType="1"/>
            </p:cNvSpPr>
            <p:nvPr/>
          </p:nvSpPr>
          <p:spPr bwMode="auto">
            <a:xfrm>
              <a:off x="3026" y="2039"/>
              <a:ext cx="0" cy="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0" name="Line 89"/>
            <p:cNvSpPr>
              <a:spLocks noChangeShapeType="1"/>
            </p:cNvSpPr>
            <p:nvPr/>
          </p:nvSpPr>
          <p:spPr bwMode="auto">
            <a:xfrm>
              <a:off x="2871" y="2121"/>
              <a:ext cx="329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1" name="Line 90"/>
            <p:cNvSpPr>
              <a:spLocks noChangeShapeType="1"/>
            </p:cNvSpPr>
            <p:nvPr/>
          </p:nvSpPr>
          <p:spPr bwMode="auto">
            <a:xfrm>
              <a:off x="2907" y="2167"/>
              <a:ext cx="2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2" name="Line 91"/>
            <p:cNvSpPr>
              <a:spLocks noChangeShapeType="1"/>
            </p:cNvSpPr>
            <p:nvPr/>
          </p:nvSpPr>
          <p:spPr bwMode="auto">
            <a:xfrm>
              <a:off x="2971" y="2222"/>
              <a:ext cx="11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493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2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72" grpId="0" build="p" autoUpdateAnimBg="0"/>
      <p:bldP spid="132174" grpId="0" build="p" autoUpdateAnimBg="0"/>
      <p:bldP spid="132181" grpId="0" build="p" autoUpdateAnimBg="0"/>
      <p:bldP spid="132182" grpId="0" build="p" autoUpdateAnimBg="0"/>
      <p:bldP spid="13218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9"/>
          <p:cNvGrpSpPr>
            <a:grpSpLocks/>
          </p:cNvGrpSpPr>
          <p:nvPr/>
        </p:nvGrpSpPr>
        <p:grpSpPr bwMode="auto">
          <a:xfrm>
            <a:off x="473075" y="815975"/>
            <a:ext cx="8262938" cy="2473325"/>
            <a:chOff x="286" y="502"/>
            <a:chExt cx="5205" cy="1558"/>
          </a:xfrm>
        </p:grpSpPr>
        <p:sp>
          <p:nvSpPr>
            <p:cNvPr id="46132" name="Line 3"/>
            <p:cNvSpPr>
              <a:spLocks noChangeShapeType="1"/>
            </p:cNvSpPr>
            <p:nvPr/>
          </p:nvSpPr>
          <p:spPr bwMode="auto">
            <a:xfrm flipV="1">
              <a:off x="454" y="843"/>
              <a:ext cx="4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33" name="Line 4"/>
            <p:cNvSpPr>
              <a:spLocks noChangeShapeType="1"/>
            </p:cNvSpPr>
            <p:nvPr/>
          </p:nvSpPr>
          <p:spPr bwMode="auto">
            <a:xfrm>
              <a:off x="448" y="837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34" name="Line 5"/>
            <p:cNvSpPr>
              <a:spLocks noChangeShapeType="1"/>
            </p:cNvSpPr>
            <p:nvPr/>
          </p:nvSpPr>
          <p:spPr bwMode="auto">
            <a:xfrm>
              <a:off x="286" y="1365"/>
              <a:ext cx="3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35" name="Line 6"/>
            <p:cNvSpPr>
              <a:spLocks noChangeShapeType="1"/>
            </p:cNvSpPr>
            <p:nvPr/>
          </p:nvSpPr>
          <p:spPr bwMode="auto">
            <a:xfrm>
              <a:off x="352" y="146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36" name="Line 7"/>
            <p:cNvSpPr>
              <a:spLocks noChangeShapeType="1"/>
            </p:cNvSpPr>
            <p:nvPr/>
          </p:nvSpPr>
          <p:spPr bwMode="auto">
            <a:xfrm>
              <a:off x="448" y="146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37" name="Rectangle 8"/>
            <p:cNvSpPr>
              <a:spLocks noChangeArrowheads="1"/>
            </p:cNvSpPr>
            <p:nvPr/>
          </p:nvSpPr>
          <p:spPr bwMode="auto">
            <a:xfrm>
              <a:off x="802" y="789"/>
              <a:ext cx="288" cy="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38" name="Line 9"/>
            <p:cNvSpPr>
              <a:spLocks noChangeShapeType="1"/>
            </p:cNvSpPr>
            <p:nvPr/>
          </p:nvSpPr>
          <p:spPr bwMode="auto">
            <a:xfrm>
              <a:off x="1414" y="837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39" name="Rectangle 10"/>
            <p:cNvSpPr>
              <a:spLocks noChangeArrowheads="1"/>
            </p:cNvSpPr>
            <p:nvPr/>
          </p:nvSpPr>
          <p:spPr bwMode="auto">
            <a:xfrm>
              <a:off x="1366" y="1269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40" name="Line 11"/>
            <p:cNvSpPr>
              <a:spLocks noChangeShapeType="1"/>
            </p:cNvSpPr>
            <p:nvPr/>
          </p:nvSpPr>
          <p:spPr bwMode="auto">
            <a:xfrm>
              <a:off x="1954" y="837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41" name="Rectangle 12"/>
            <p:cNvSpPr>
              <a:spLocks noChangeArrowheads="1"/>
            </p:cNvSpPr>
            <p:nvPr/>
          </p:nvSpPr>
          <p:spPr bwMode="auto">
            <a:xfrm>
              <a:off x="1906" y="981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42" name="Rectangle 13"/>
            <p:cNvSpPr>
              <a:spLocks noChangeArrowheads="1"/>
            </p:cNvSpPr>
            <p:nvPr/>
          </p:nvSpPr>
          <p:spPr bwMode="auto">
            <a:xfrm>
              <a:off x="2278" y="789"/>
              <a:ext cx="288" cy="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43" name="Line 14"/>
            <p:cNvSpPr>
              <a:spLocks noChangeShapeType="1"/>
            </p:cNvSpPr>
            <p:nvPr/>
          </p:nvSpPr>
          <p:spPr bwMode="auto">
            <a:xfrm>
              <a:off x="2998" y="837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44" name="Rectangle 15"/>
            <p:cNvSpPr>
              <a:spLocks noChangeArrowheads="1"/>
            </p:cNvSpPr>
            <p:nvPr/>
          </p:nvSpPr>
          <p:spPr bwMode="auto">
            <a:xfrm>
              <a:off x="2950" y="981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45" name="Rectangle 16"/>
            <p:cNvSpPr>
              <a:spLocks noChangeArrowheads="1"/>
            </p:cNvSpPr>
            <p:nvPr/>
          </p:nvSpPr>
          <p:spPr bwMode="auto">
            <a:xfrm>
              <a:off x="2950" y="1557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46" name="Line 18"/>
            <p:cNvSpPr>
              <a:spLocks noChangeShapeType="1"/>
            </p:cNvSpPr>
            <p:nvPr/>
          </p:nvSpPr>
          <p:spPr bwMode="auto">
            <a:xfrm>
              <a:off x="3766" y="837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47" name="Line 19"/>
            <p:cNvSpPr>
              <a:spLocks noChangeShapeType="1"/>
            </p:cNvSpPr>
            <p:nvPr/>
          </p:nvSpPr>
          <p:spPr bwMode="auto">
            <a:xfrm>
              <a:off x="3604" y="102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48" name="Line 20"/>
            <p:cNvSpPr>
              <a:spLocks noChangeShapeType="1"/>
            </p:cNvSpPr>
            <p:nvPr/>
          </p:nvSpPr>
          <p:spPr bwMode="auto">
            <a:xfrm>
              <a:off x="3682" y="1125"/>
              <a:ext cx="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49" name="Line 21"/>
            <p:cNvSpPr>
              <a:spLocks noChangeShapeType="1"/>
            </p:cNvSpPr>
            <p:nvPr/>
          </p:nvSpPr>
          <p:spPr bwMode="auto">
            <a:xfrm>
              <a:off x="3766" y="112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50" name="Line 22"/>
            <p:cNvSpPr>
              <a:spLocks noChangeShapeType="1"/>
            </p:cNvSpPr>
            <p:nvPr/>
          </p:nvSpPr>
          <p:spPr bwMode="auto">
            <a:xfrm flipV="1">
              <a:off x="448" y="2037"/>
              <a:ext cx="4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51" name="Line 23"/>
            <p:cNvSpPr>
              <a:spLocks noChangeShapeType="1"/>
            </p:cNvSpPr>
            <p:nvPr/>
          </p:nvSpPr>
          <p:spPr bwMode="auto">
            <a:xfrm flipH="1">
              <a:off x="3286" y="1365"/>
              <a:ext cx="48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52" name="Line 24"/>
            <p:cNvSpPr>
              <a:spLocks noChangeShapeType="1"/>
            </p:cNvSpPr>
            <p:nvPr/>
          </p:nvSpPr>
          <p:spPr bwMode="auto">
            <a:xfrm>
              <a:off x="3766" y="1365"/>
              <a:ext cx="48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53" name="Line 25"/>
            <p:cNvSpPr>
              <a:spLocks noChangeShapeType="1"/>
            </p:cNvSpPr>
            <p:nvPr/>
          </p:nvSpPr>
          <p:spPr bwMode="auto">
            <a:xfrm>
              <a:off x="4582" y="837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54" name="Rectangle 26"/>
            <p:cNvSpPr>
              <a:spLocks noChangeArrowheads="1"/>
            </p:cNvSpPr>
            <p:nvPr/>
          </p:nvSpPr>
          <p:spPr bwMode="auto">
            <a:xfrm>
              <a:off x="4534" y="1269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55" name="Rectangle 27"/>
            <p:cNvSpPr>
              <a:spLocks noChangeArrowheads="1"/>
            </p:cNvSpPr>
            <p:nvPr/>
          </p:nvSpPr>
          <p:spPr bwMode="auto">
            <a:xfrm rot="1995097">
              <a:off x="3478" y="1557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56" name="Rectangle 28"/>
            <p:cNvSpPr>
              <a:spLocks noChangeArrowheads="1"/>
            </p:cNvSpPr>
            <p:nvPr/>
          </p:nvSpPr>
          <p:spPr bwMode="auto">
            <a:xfrm rot="-2203249">
              <a:off x="3958" y="1557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57" name="Oval 29"/>
            <p:cNvSpPr>
              <a:spLocks noChangeArrowheads="1"/>
            </p:cNvSpPr>
            <p:nvPr/>
          </p:nvSpPr>
          <p:spPr bwMode="auto">
            <a:xfrm>
              <a:off x="1798" y="1557"/>
              <a:ext cx="317" cy="31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58" name="Text Box 39"/>
            <p:cNvSpPr txBox="1">
              <a:spLocks noChangeArrowheads="1"/>
            </p:cNvSpPr>
            <p:nvPr/>
          </p:nvSpPr>
          <p:spPr bwMode="auto">
            <a:xfrm>
              <a:off x="515" y="140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24V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6159" name="Text Box 40"/>
            <p:cNvSpPr txBox="1">
              <a:spLocks noChangeArrowheads="1"/>
            </p:cNvSpPr>
            <p:nvPr/>
          </p:nvSpPr>
          <p:spPr bwMode="auto">
            <a:xfrm>
              <a:off x="697" y="533"/>
              <a:ext cx="6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60" name="Text Box 42"/>
            <p:cNvSpPr txBox="1">
              <a:spLocks noChangeArrowheads="1"/>
            </p:cNvSpPr>
            <p:nvPr/>
          </p:nvSpPr>
          <p:spPr bwMode="auto">
            <a:xfrm>
              <a:off x="832" y="1250"/>
              <a:ext cx="5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12k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61" name="Line 43"/>
            <p:cNvSpPr>
              <a:spLocks noChangeShapeType="1"/>
            </p:cNvSpPr>
            <p:nvPr/>
          </p:nvSpPr>
          <p:spPr bwMode="auto">
            <a:xfrm>
              <a:off x="1786" y="170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62" name="Line 44"/>
            <p:cNvSpPr>
              <a:spLocks noChangeShapeType="1"/>
            </p:cNvSpPr>
            <p:nvPr/>
          </p:nvSpPr>
          <p:spPr bwMode="auto">
            <a:xfrm flipV="1">
              <a:off x="1798" y="1725"/>
              <a:ext cx="32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63" name="Line 45"/>
            <p:cNvSpPr>
              <a:spLocks noChangeShapeType="1"/>
            </p:cNvSpPr>
            <p:nvPr/>
          </p:nvSpPr>
          <p:spPr bwMode="auto">
            <a:xfrm flipV="1">
              <a:off x="2170" y="1563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64" name="Text Box 46"/>
            <p:cNvSpPr txBox="1">
              <a:spLocks noChangeArrowheads="1"/>
            </p:cNvSpPr>
            <p:nvPr/>
          </p:nvSpPr>
          <p:spPr bwMode="auto">
            <a:xfrm>
              <a:off x="2002" y="1005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6165" name="Text Box 47"/>
            <p:cNvSpPr txBox="1">
              <a:spLocks noChangeArrowheads="1"/>
            </p:cNvSpPr>
            <p:nvPr/>
          </p:nvSpPr>
          <p:spPr bwMode="auto">
            <a:xfrm>
              <a:off x="2197" y="502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66" name="Text Box 48"/>
            <p:cNvSpPr txBox="1">
              <a:spLocks noChangeArrowheads="1"/>
            </p:cNvSpPr>
            <p:nvPr/>
          </p:nvSpPr>
          <p:spPr bwMode="auto">
            <a:xfrm>
              <a:off x="3046" y="981"/>
              <a:ext cx="5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67" name="Text Box 49"/>
            <p:cNvSpPr txBox="1">
              <a:spLocks noChangeArrowheads="1"/>
            </p:cNvSpPr>
            <p:nvPr/>
          </p:nvSpPr>
          <p:spPr bwMode="auto">
            <a:xfrm>
              <a:off x="3013" y="1417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68" name="Text Box 50"/>
            <p:cNvSpPr txBox="1">
              <a:spLocks noChangeArrowheads="1"/>
            </p:cNvSpPr>
            <p:nvPr/>
          </p:nvSpPr>
          <p:spPr bwMode="auto">
            <a:xfrm>
              <a:off x="3490" y="1695"/>
              <a:ext cx="5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8k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69" name="Text Box 51"/>
            <p:cNvSpPr txBox="1">
              <a:spLocks noChangeArrowheads="1"/>
            </p:cNvSpPr>
            <p:nvPr/>
          </p:nvSpPr>
          <p:spPr bwMode="auto">
            <a:xfrm>
              <a:off x="3958" y="1413"/>
              <a:ext cx="6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12k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70" name="Text Box 52"/>
            <p:cNvSpPr txBox="1">
              <a:spLocks noChangeArrowheads="1"/>
            </p:cNvSpPr>
            <p:nvPr/>
          </p:nvSpPr>
          <p:spPr bwMode="auto">
            <a:xfrm>
              <a:off x="4613" y="1287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>
                  <a:solidFill>
                    <a:srgbClr val="000000"/>
                  </a:solidFill>
                </a:rPr>
                <a:t>=2.6k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71" name="Line 53"/>
            <p:cNvSpPr>
              <a:spLocks noChangeShapeType="1"/>
            </p:cNvSpPr>
            <p:nvPr/>
          </p:nvSpPr>
          <p:spPr bwMode="auto">
            <a:xfrm>
              <a:off x="4678" y="885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72" name="Text Box 55"/>
            <p:cNvSpPr txBox="1">
              <a:spLocks noChangeArrowheads="1"/>
            </p:cNvSpPr>
            <p:nvPr/>
          </p:nvSpPr>
          <p:spPr bwMode="auto">
            <a:xfrm>
              <a:off x="4678" y="885"/>
              <a:ext cx="2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46173" name="Text Box 56"/>
            <p:cNvSpPr txBox="1">
              <a:spLocks noChangeArrowheads="1"/>
            </p:cNvSpPr>
            <p:nvPr/>
          </p:nvSpPr>
          <p:spPr bwMode="auto">
            <a:xfrm>
              <a:off x="3958" y="933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6174" name="Text Box 57"/>
            <p:cNvSpPr txBox="1">
              <a:spLocks noChangeArrowheads="1"/>
            </p:cNvSpPr>
            <p:nvPr/>
          </p:nvSpPr>
          <p:spPr bwMode="auto">
            <a:xfrm>
              <a:off x="2182" y="1557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1mA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6175" name="Line 73"/>
            <p:cNvSpPr>
              <a:spLocks noChangeShapeType="1"/>
            </p:cNvSpPr>
            <p:nvPr/>
          </p:nvSpPr>
          <p:spPr bwMode="auto">
            <a:xfrm>
              <a:off x="448" y="1461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76" name="Oval 74"/>
            <p:cNvSpPr>
              <a:spLocks noChangeArrowheads="1"/>
            </p:cNvSpPr>
            <p:nvPr/>
          </p:nvSpPr>
          <p:spPr bwMode="auto">
            <a:xfrm>
              <a:off x="3746" y="822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77" name="Oval 76"/>
            <p:cNvSpPr>
              <a:spLocks noChangeArrowheads="1"/>
            </p:cNvSpPr>
            <p:nvPr/>
          </p:nvSpPr>
          <p:spPr bwMode="auto">
            <a:xfrm>
              <a:off x="3743" y="1358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78" name="Oval 77"/>
            <p:cNvSpPr>
              <a:spLocks noChangeArrowheads="1"/>
            </p:cNvSpPr>
            <p:nvPr/>
          </p:nvSpPr>
          <p:spPr bwMode="auto">
            <a:xfrm>
              <a:off x="2972" y="1377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79" name="Oval 78"/>
            <p:cNvSpPr>
              <a:spLocks noChangeArrowheads="1"/>
            </p:cNvSpPr>
            <p:nvPr/>
          </p:nvSpPr>
          <p:spPr bwMode="auto">
            <a:xfrm>
              <a:off x="1934" y="1381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80" name="Oval 79"/>
            <p:cNvSpPr>
              <a:spLocks noChangeArrowheads="1"/>
            </p:cNvSpPr>
            <p:nvPr/>
          </p:nvSpPr>
          <p:spPr bwMode="auto">
            <a:xfrm>
              <a:off x="4221" y="2013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81" name="Oval 80"/>
            <p:cNvSpPr>
              <a:spLocks noChangeArrowheads="1"/>
            </p:cNvSpPr>
            <p:nvPr/>
          </p:nvSpPr>
          <p:spPr bwMode="auto">
            <a:xfrm>
              <a:off x="3266" y="2008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82" name="Oval 81"/>
            <p:cNvSpPr>
              <a:spLocks noChangeArrowheads="1"/>
            </p:cNvSpPr>
            <p:nvPr/>
          </p:nvSpPr>
          <p:spPr bwMode="auto">
            <a:xfrm>
              <a:off x="2978" y="2010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83" name="Oval 82"/>
            <p:cNvSpPr>
              <a:spLocks noChangeArrowheads="1"/>
            </p:cNvSpPr>
            <p:nvPr/>
          </p:nvSpPr>
          <p:spPr bwMode="auto">
            <a:xfrm>
              <a:off x="1929" y="2011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84" name="Oval 83"/>
            <p:cNvSpPr>
              <a:spLocks noChangeArrowheads="1"/>
            </p:cNvSpPr>
            <p:nvPr/>
          </p:nvSpPr>
          <p:spPr bwMode="auto">
            <a:xfrm>
              <a:off x="1393" y="2008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85" name="Oval 85"/>
            <p:cNvSpPr>
              <a:spLocks noChangeArrowheads="1"/>
            </p:cNvSpPr>
            <p:nvPr/>
          </p:nvSpPr>
          <p:spPr bwMode="auto">
            <a:xfrm>
              <a:off x="1390" y="817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86" name="Line 89"/>
            <p:cNvSpPr>
              <a:spLocks noChangeShapeType="1"/>
            </p:cNvSpPr>
            <p:nvPr/>
          </p:nvSpPr>
          <p:spPr bwMode="auto">
            <a:xfrm>
              <a:off x="1961" y="1402"/>
              <a:ext cx="1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87" name="Oval 177"/>
            <p:cNvSpPr>
              <a:spLocks noChangeArrowheads="1"/>
            </p:cNvSpPr>
            <p:nvPr/>
          </p:nvSpPr>
          <p:spPr bwMode="auto">
            <a:xfrm>
              <a:off x="1926" y="81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88" name="Oval 178"/>
            <p:cNvSpPr>
              <a:spLocks noChangeArrowheads="1"/>
            </p:cNvSpPr>
            <p:nvPr/>
          </p:nvSpPr>
          <p:spPr bwMode="auto">
            <a:xfrm>
              <a:off x="2972" y="810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90"/>
          <p:cNvGrpSpPr>
            <a:grpSpLocks/>
          </p:cNvGrpSpPr>
          <p:nvPr/>
        </p:nvGrpSpPr>
        <p:grpSpPr bwMode="auto">
          <a:xfrm>
            <a:off x="995363" y="3482975"/>
            <a:ext cx="7516812" cy="2474913"/>
            <a:chOff x="627" y="2242"/>
            <a:chExt cx="4735" cy="1559"/>
          </a:xfrm>
        </p:grpSpPr>
        <p:sp>
          <p:nvSpPr>
            <p:cNvPr id="46086" name="Text Box 142"/>
            <p:cNvSpPr txBox="1">
              <a:spLocks noChangeArrowheads="1"/>
            </p:cNvSpPr>
            <p:nvPr/>
          </p:nvSpPr>
          <p:spPr bwMode="auto">
            <a:xfrm>
              <a:off x="3601" y="3371"/>
              <a:ext cx="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6087" name="Line 171"/>
            <p:cNvSpPr>
              <a:spLocks noChangeShapeType="1"/>
            </p:cNvSpPr>
            <p:nvPr/>
          </p:nvSpPr>
          <p:spPr bwMode="auto">
            <a:xfrm>
              <a:off x="3458" y="2602"/>
              <a:ext cx="0" cy="8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88" name="Line 166"/>
            <p:cNvSpPr>
              <a:spLocks noChangeShapeType="1"/>
            </p:cNvSpPr>
            <p:nvPr/>
          </p:nvSpPr>
          <p:spPr bwMode="auto">
            <a:xfrm>
              <a:off x="2128" y="3128"/>
              <a:ext cx="0" cy="4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89" name="Line 159"/>
            <p:cNvSpPr>
              <a:spLocks noChangeShapeType="1"/>
            </p:cNvSpPr>
            <p:nvPr/>
          </p:nvSpPr>
          <p:spPr bwMode="auto">
            <a:xfrm>
              <a:off x="785" y="2587"/>
              <a:ext cx="0" cy="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0" name="Line 93"/>
            <p:cNvSpPr>
              <a:spLocks noChangeShapeType="1"/>
            </p:cNvSpPr>
            <p:nvPr/>
          </p:nvSpPr>
          <p:spPr bwMode="auto">
            <a:xfrm flipV="1">
              <a:off x="780" y="2583"/>
              <a:ext cx="363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6091" name="Group 180"/>
            <p:cNvGrpSpPr>
              <a:grpSpLocks/>
            </p:cNvGrpSpPr>
            <p:nvPr/>
          </p:nvGrpSpPr>
          <p:grpSpPr bwMode="auto">
            <a:xfrm>
              <a:off x="627" y="3448"/>
              <a:ext cx="324" cy="96"/>
              <a:chOff x="315" y="3448"/>
              <a:chExt cx="324" cy="96"/>
            </a:xfrm>
          </p:grpSpPr>
          <p:sp>
            <p:nvSpPr>
              <p:cNvPr id="46130" name="Line 95"/>
              <p:cNvSpPr>
                <a:spLocks noChangeShapeType="1"/>
              </p:cNvSpPr>
              <p:nvPr/>
            </p:nvSpPr>
            <p:spPr bwMode="auto">
              <a:xfrm>
                <a:off x="315" y="3448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1" name="Line 96"/>
              <p:cNvSpPr>
                <a:spLocks noChangeShapeType="1"/>
              </p:cNvSpPr>
              <p:nvPr/>
            </p:nvSpPr>
            <p:spPr bwMode="auto">
              <a:xfrm>
                <a:off x="376" y="35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092" name="Rectangle 100"/>
            <p:cNvSpPr>
              <a:spLocks noChangeArrowheads="1"/>
            </p:cNvSpPr>
            <p:nvPr/>
          </p:nvSpPr>
          <p:spPr bwMode="auto">
            <a:xfrm>
              <a:off x="732" y="2872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3" name="Line 101"/>
            <p:cNvSpPr>
              <a:spLocks noChangeShapeType="1"/>
            </p:cNvSpPr>
            <p:nvPr/>
          </p:nvSpPr>
          <p:spPr bwMode="auto">
            <a:xfrm>
              <a:off x="1585" y="2577"/>
              <a:ext cx="0" cy="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4" name="Rectangle 102"/>
            <p:cNvSpPr>
              <a:spLocks noChangeArrowheads="1"/>
            </p:cNvSpPr>
            <p:nvPr/>
          </p:nvSpPr>
          <p:spPr bwMode="auto">
            <a:xfrm>
              <a:off x="1537" y="2727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5" name="Rectangle 103"/>
            <p:cNvSpPr>
              <a:spLocks noChangeArrowheads="1"/>
            </p:cNvSpPr>
            <p:nvPr/>
          </p:nvSpPr>
          <p:spPr bwMode="auto">
            <a:xfrm>
              <a:off x="1969" y="2535"/>
              <a:ext cx="288" cy="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6" name="Line 104"/>
            <p:cNvSpPr>
              <a:spLocks noChangeShapeType="1"/>
            </p:cNvSpPr>
            <p:nvPr/>
          </p:nvSpPr>
          <p:spPr bwMode="auto">
            <a:xfrm>
              <a:off x="2689" y="2589"/>
              <a:ext cx="0" cy="5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7" name="Rectangle 105"/>
            <p:cNvSpPr>
              <a:spLocks noChangeArrowheads="1"/>
            </p:cNvSpPr>
            <p:nvPr/>
          </p:nvSpPr>
          <p:spPr bwMode="auto">
            <a:xfrm>
              <a:off x="2641" y="2721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8" name="Rectangle 106"/>
            <p:cNvSpPr>
              <a:spLocks noChangeArrowheads="1"/>
            </p:cNvSpPr>
            <p:nvPr/>
          </p:nvSpPr>
          <p:spPr bwMode="auto">
            <a:xfrm>
              <a:off x="2083" y="3213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099" name="Line 107"/>
            <p:cNvSpPr>
              <a:spLocks noChangeShapeType="1"/>
            </p:cNvSpPr>
            <p:nvPr/>
          </p:nvSpPr>
          <p:spPr bwMode="auto">
            <a:xfrm>
              <a:off x="3457" y="35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0" name="Line 111"/>
            <p:cNvSpPr>
              <a:spLocks noChangeShapeType="1"/>
            </p:cNvSpPr>
            <p:nvPr/>
          </p:nvSpPr>
          <p:spPr bwMode="auto">
            <a:xfrm>
              <a:off x="783" y="3777"/>
              <a:ext cx="363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1" name="Line 114"/>
            <p:cNvSpPr>
              <a:spLocks noChangeShapeType="1"/>
            </p:cNvSpPr>
            <p:nvPr/>
          </p:nvSpPr>
          <p:spPr bwMode="auto">
            <a:xfrm>
              <a:off x="4417" y="2583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2" name="Rectangle 115"/>
            <p:cNvSpPr>
              <a:spLocks noChangeArrowheads="1"/>
            </p:cNvSpPr>
            <p:nvPr/>
          </p:nvSpPr>
          <p:spPr bwMode="auto">
            <a:xfrm>
              <a:off x="4369" y="3015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03" name="Text Box 127"/>
            <p:cNvSpPr txBox="1">
              <a:spLocks noChangeArrowheads="1"/>
            </p:cNvSpPr>
            <p:nvPr/>
          </p:nvSpPr>
          <p:spPr bwMode="auto">
            <a:xfrm>
              <a:off x="902" y="3429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6104" name="Text Box 129"/>
            <p:cNvSpPr txBox="1">
              <a:spLocks noChangeArrowheads="1"/>
            </p:cNvSpPr>
            <p:nvPr/>
          </p:nvSpPr>
          <p:spPr bwMode="auto">
            <a:xfrm>
              <a:off x="880" y="288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9k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6105" name="Text Box 133"/>
            <p:cNvSpPr txBox="1">
              <a:spLocks noChangeArrowheads="1"/>
            </p:cNvSpPr>
            <p:nvPr/>
          </p:nvSpPr>
          <p:spPr bwMode="auto">
            <a:xfrm>
              <a:off x="1633" y="2727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06" name="Text Box 134"/>
            <p:cNvSpPr txBox="1">
              <a:spLocks noChangeArrowheads="1"/>
            </p:cNvSpPr>
            <p:nvPr/>
          </p:nvSpPr>
          <p:spPr bwMode="auto">
            <a:xfrm>
              <a:off x="1900" y="22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07" name="Text Box 135"/>
            <p:cNvSpPr txBox="1">
              <a:spLocks noChangeArrowheads="1"/>
            </p:cNvSpPr>
            <p:nvPr/>
          </p:nvSpPr>
          <p:spPr bwMode="auto">
            <a:xfrm>
              <a:off x="2737" y="2727"/>
              <a:ext cx="5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08" name="Text Box 136"/>
            <p:cNvSpPr txBox="1">
              <a:spLocks noChangeArrowheads="1"/>
            </p:cNvSpPr>
            <p:nvPr/>
          </p:nvSpPr>
          <p:spPr bwMode="auto">
            <a:xfrm>
              <a:off x="2209" y="3193"/>
              <a:ext cx="5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09" name="Text Box 137"/>
            <p:cNvSpPr txBox="1">
              <a:spLocks noChangeArrowheads="1"/>
            </p:cNvSpPr>
            <p:nvPr/>
          </p:nvSpPr>
          <p:spPr bwMode="auto">
            <a:xfrm>
              <a:off x="3523" y="2807"/>
              <a:ext cx="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4.8k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10" name="Text Box 139"/>
            <p:cNvSpPr txBox="1">
              <a:spLocks noChangeArrowheads="1"/>
            </p:cNvSpPr>
            <p:nvPr/>
          </p:nvSpPr>
          <p:spPr bwMode="auto">
            <a:xfrm>
              <a:off x="4442" y="3021"/>
              <a:ext cx="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>
                  <a:solidFill>
                    <a:srgbClr val="000000"/>
                  </a:solidFill>
                </a:rPr>
                <a:t>=2.6k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6111" name="Line 140"/>
            <p:cNvSpPr>
              <a:spLocks noChangeShapeType="1"/>
            </p:cNvSpPr>
            <p:nvPr/>
          </p:nvSpPr>
          <p:spPr bwMode="auto">
            <a:xfrm>
              <a:off x="4507" y="2631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2" name="Text Box 141"/>
            <p:cNvSpPr txBox="1">
              <a:spLocks noChangeArrowheads="1"/>
            </p:cNvSpPr>
            <p:nvPr/>
          </p:nvSpPr>
          <p:spPr bwMode="auto">
            <a:xfrm>
              <a:off x="4531" y="2637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46113" name="Oval 145"/>
            <p:cNvSpPr>
              <a:spLocks noChangeArrowheads="1"/>
            </p:cNvSpPr>
            <p:nvPr/>
          </p:nvSpPr>
          <p:spPr bwMode="auto">
            <a:xfrm>
              <a:off x="3431" y="2562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4" name="Oval 146"/>
            <p:cNvSpPr>
              <a:spLocks noChangeArrowheads="1"/>
            </p:cNvSpPr>
            <p:nvPr/>
          </p:nvSpPr>
          <p:spPr bwMode="auto">
            <a:xfrm>
              <a:off x="2661" y="2558"/>
              <a:ext cx="47" cy="47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5" name="Oval 151"/>
            <p:cNvSpPr>
              <a:spLocks noChangeArrowheads="1"/>
            </p:cNvSpPr>
            <p:nvPr/>
          </p:nvSpPr>
          <p:spPr bwMode="auto">
            <a:xfrm>
              <a:off x="3431" y="3754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6" name="Oval 152"/>
            <p:cNvSpPr>
              <a:spLocks noChangeArrowheads="1"/>
            </p:cNvSpPr>
            <p:nvPr/>
          </p:nvSpPr>
          <p:spPr bwMode="auto">
            <a:xfrm>
              <a:off x="2105" y="3750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7" name="Oval 153"/>
            <p:cNvSpPr>
              <a:spLocks noChangeArrowheads="1"/>
            </p:cNvSpPr>
            <p:nvPr/>
          </p:nvSpPr>
          <p:spPr bwMode="auto">
            <a:xfrm>
              <a:off x="2100" y="3115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8" name="Oval 155"/>
            <p:cNvSpPr>
              <a:spLocks noChangeArrowheads="1"/>
            </p:cNvSpPr>
            <p:nvPr/>
          </p:nvSpPr>
          <p:spPr bwMode="auto">
            <a:xfrm>
              <a:off x="1558" y="2561"/>
              <a:ext cx="47" cy="47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19" name="Line 157"/>
            <p:cNvSpPr>
              <a:spLocks noChangeShapeType="1"/>
            </p:cNvSpPr>
            <p:nvPr/>
          </p:nvSpPr>
          <p:spPr bwMode="auto">
            <a:xfrm>
              <a:off x="1580" y="3136"/>
              <a:ext cx="11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20" name="Line 160"/>
            <p:cNvSpPr>
              <a:spLocks noChangeShapeType="1"/>
            </p:cNvSpPr>
            <p:nvPr/>
          </p:nvSpPr>
          <p:spPr bwMode="auto">
            <a:xfrm>
              <a:off x="785" y="3548"/>
              <a:ext cx="0" cy="2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21" name="Line 167"/>
            <p:cNvSpPr>
              <a:spLocks noChangeShapeType="1"/>
            </p:cNvSpPr>
            <p:nvPr/>
          </p:nvSpPr>
          <p:spPr bwMode="auto">
            <a:xfrm>
              <a:off x="2128" y="3670"/>
              <a:ext cx="0" cy="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22" name="Rectangle 170"/>
            <p:cNvSpPr>
              <a:spLocks noChangeArrowheads="1"/>
            </p:cNvSpPr>
            <p:nvPr/>
          </p:nvSpPr>
          <p:spPr bwMode="auto">
            <a:xfrm>
              <a:off x="3410" y="2883"/>
              <a:ext cx="95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6123" name="Text Box 175"/>
            <p:cNvSpPr txBox="1">
              <a:spLocks noChangeArrowheads="1"/>
            </p:cNvSpPr>
            <p:nvPr/>
          </p:nvSpPr>
          <p:spPr bwMode="auto">
            <a:xfrm>
              <a:off x="2274" y="3470"/>
              <a:ext cx="4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46124" name="Group 181"/>
            <p:cNvGrpSpPr>
              <a:grpSpLocks/>
            </p:cNvGrpSpPr>
            <p:nvPr/>
          </p:nvGrpSpPr>
          <p:grpSpPr bwMode="auto">
            <a:xfrm>
              <a:off x="1965" y="3586"/>
              <a:ext cx="324" cy="84"/>
              <a:chOff x="315" y="3448"/>
              <a:chExt cx="324" cy="96"/>
            </a:xfrm>
          </p:grpSpPr>
          <p:sp>
            <p:nvSpPr>
              <p:cNvPr id="46128" name="Line 182"/>
              <p:cNvSpPr>
                <a:spLocks noChangeShapeType="1"/>
              </p:cNvSpPr>
              <p:nvPr/>
            </p:nvSpPr>
            <p:spPr bwMode="auto">
              <a:xfrm>
                <a:off x="315" y="3448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9" name="Line 183"/>
              <p:cNvSpPr>
                <a:spLocks noChangeShapeType="1"/>
              </p:cNvSpPr>
              <p:nvPr/>
            </p:nvSpPr>
            <p:spPr bwMode="auto">
              <a:xfrm>
                <a:off x="376" y="35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25" name="Group 184"/>
            <p:cNvGrpSpPr>
              <a:grpSpLocks/>
            </p:cNvGrpSpPr>
            <p:nvPr/>
          </p:nvGrpSpPr>
          <p:grpSpPr bwMode="auto">
            <a:xfrm>
              <a:off x="3291" y="3484"/>
              <a:ext cx="324" cy="96"/>
              <a:chOff x="315" y="3448"/>
              <a:chExt cx="324" cy="96"/>
            </a:xfrm>
          </p:grpSpPr>
          <p:sp>
            <p:nvSpPr>
              <p:cNvPr id="46126" name="Line 185"/>
              <p:cNvSpPr>
                <a:spLocks noChangeShapeType="1"/>
              </p:cNvSpPr>
              <p:nvPr/>
            </p:nvSpPr>
            <p:spPr bwMode="auto">
              <a:xfrm>
                <a:off x="315" y="3448"/>
                <a:ext cx="3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7" name="Line 186"/>
              <p:cNvSpPr>
                <a:spLocks noChangeShapeType="1"/>
              </p:cNvSpPr>
              <p:nvPr/>
            </p:nvSpPr>
            <p:spPr bwMode="auto">
              <a:xfrm>
                <a:off x="376" y="35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6811" name="Line 187"/>
          <p:cNvSpPr>
            <a:spLocks noChangeShapeType="1"/>
          </p:cNvSpPr>
          <p:nvPr/>
        </p:nvSpPr>
        <p:spPr bwMode="auto">
          <a:xfrm>
            <a:off x="1238250" y="5143500"/>
            <a:ext cx="2143125" cy="4191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6085" name="Rectangle 191"/>
          <p:cNvSpPr>
            <a:spLocks noChangeArrowheads="1"/>
          </p:cNvSpPr>
          <p:nvPr/>
        </p:nvSpPr>
        <p:spPr bwMode="auto">
          <a:xfrm>
            <a:off x="411163" y="285750"/>
            <a:ext cx="4779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利用等效概念对局部电路进行简化</a:t>
            </a:r>
          </a:p>
        </p:txBody>
      </p:sp>
    </p:spTree>
    <p:extLst>
      <p:ext uri="{BB962C8B-B14F-4D97-AF65-F5344CB8AC3E}">
        <p14:creationId xmlns:p14="http://schemas.microsoft.com/office/powerpoint/2010/main" val="3639199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1057275" y="354013"/>
            <a:ext cx="7178675" cy="2446337"/>
            <a:chOff x="942" y="55"/>
            <a:chExt cx="4522" cy="1541"/>
          </a:xfrm>
        </p:grpSpPr>
        <p:sp>
          <p:nvSpPr>
            <p:cNvPr id="47145" name="Line 3"/>
            <p:cNvSpPr>
              <a:spLocks noChangeShapeType="1"/>
            </p:cNvSpPr>
            <p:nvPr/>
          </p:nvSpPr>
          <p:spPr bwMode="auto">
            <a:xfrm>
              <a:off x="3458" y="397"/>
              <a:ext cx="0" cy="8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46" name="Line 4"/>
            <p:cNvSpPr>
              <a:spLocks noChangeShapeType="1"/>
            </p:cNvSpPr>
            <p:nvPr/>
          </p:nvSpPr>
          <p:spPr bwMode="auto">
            <a:xfrm>
              <a:off x="2200" y="923"/>
              <a:ext cx="0" cy="4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47" name="Line 5"/>
            <p:cNvSpPr>
              <a:spLocks noChangeShapeType="1"/>
            </p:cNvSpPr>
            <p:nvPr/>
          </p:nvSpPr>
          <p:spPr bwMode="auto">
            <a:xfrm>
              <a:off x="995" y="382"/>
              <a:ext cx="0" cy="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48" name="Line 6"/>
            <p:cNvSpPr>
              <a:spLocks noChangeShapeType="1"/>
            </p:cNvSpPr>
            <p:nvPr/>
          </p:nvSpPr>
          <p:spPr bwMode="auto">
            <a:xfrm flipV="1">
              <a:off x="996" y="378"/>
              <a:ext cx="342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49" name="Rectangle 9"/>
            <p:cNvSpPr>
              <a:spLocks noChangeArrowheads="1"/>
            </p:cNvSpPr>
            <p:nvPr/>
          </p:nvSpPr>
          <p:spPr bwMode="auto">
            <a:xfrm>
              <a:off x="942" y="667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50" name="Line 10"/>
            <p:cNvSpPr>
              <a:spLocks noChangeShapeType="1"/>
            </p:cNvSpPr>
            <p:nvPr/>
          </p:nvSpPr>
          <p:spPr bwMode="auto">
            <a:xfrm>
              <a:off x="1627" y="378"/>
              <a:ext cx="0" cy="5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51" name="Rectangle 11"/>
            <p:cNvSpPr>
              <a:spLocks noChangeArrowheads="1"/>
            </p:cNvSpPr>
            <p:nvPr/>
          </p:nvSpPr>
          <p:spPr bwMode="auto">
            <a:xfrm>
              <a:off x="1579" y="522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52" name="Rectangle 12"/>
            <p:cNvSpPr>
              <a:spLocks noChangeArrowheads="1"/>
            </p:cNvSpPr>
            <p:nvPr/>
          </p:nvSpPr>
          <p:spPr bwMode="auto">
            <a:xfrm>
              <a:off x="2011" y="330"/>
              <a:ext cx="336" cy="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53" name="Line 13"/>
            <p:cNvSpPr>
              <a:spLocks noChangeShapeType="1"/>
            </p:cNvSpPr>
            <p:nvPr/>
          </p:nvSpPr>
          <p:spPr bwMode="auto">
            <a:xfrm>
              <a:off x="2731" y="378"/>
              <a:ext cx="0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54" name="Rectangle 14"/>
            <p:cNvSpPr>
              <a:spLocks noChangeArrowheads="1"/>
            </p:cNvSpPr>
            <p:nvPr/>
          </p:nvSpPr>
          <p:spPr bwMode="auto">
            <a:xfrm>
              <a:off x="2683" y="522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55" name="Rectangle 15"/>
            <p:cNvSpPr>
              <a:spLocks noChangeArrowheads="1"/>
            </p:cNvSpPr>
            <p:nvPr/>
          </p:nvSpPr>
          <p:spPr bwMode="auto">
            <a:xfrm>
              <a:off x="2155" y="1014"/>
              <a:ext cx="96" cy="2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56" name="Line 16"/>
            <p:cNvSpPr>
              <a:spLocks noChangeShapeType="1"/>
            </p:cNvSpPr>
            <p:nvPr/>
          </p:nvSpPr>
          <p:spPr bwMode="auto">
            <a:xfrm>
              <a:off x="3457" y="1359"/>
              <a:ext cx="0" cy="2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57" name="Line 20"/>
            <p:cNvSpPr>
              <a:spLocks noChangeShapeType="1"/>
            </p:cNvSpPr>
            <p:nvPr/>
          </p:nvSpPr>
          <p:spPr bwMode="auto">
            <a:xfrm>
              <a:off x="2208" y="1572"/>
              <a:ext cx="2215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58" name="Line 21"/>
            <p:cNvSpPr>
              <a:spLocks noChangeShapeType="1"/>
            </p:cNvSpPr>
            <p:nvPr/>
          </p:nvSpPr>
          <p:spPr bwMode="auto">
            <a:xfrm>
              <a:off x="4417" y="378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59" name="Rectangle 22"/>
            <p:cNvSpPr>
              <a:spLocks noChangeArrowheads="1"/>
            </p:cNvSpPr>
            <p:nvPr/>
          </p:nvSpPr>
          <p:spPr bwMode="auto">
            <a:xfrm>
              <a:off x="4369" y="810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60" name="Text Box 31"/>
            <p:cNvSpPr txBox="1">
              <a:spLocks noChangeArrowheads="1"/>
            </p:cNvSpPr>
            <p:nvPr/>
          </p:nvSpPr>
          <p:spPr bwMode="auto">
            <a:xfrm>
              <a:off x="1036" y="677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9k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7161" name="Text Box 33"/>
            <p:cNvSpPr txBox="1">
              <a:spLocks noChangeArrowheads="1"/>
            </p:cNvSpPr>
            <p:nvPr/>
          </p:nvSpPr>
          <p:spPr bwMode="auto">
            <a:xfrm>
              <a:off x="1675" y="522"/>
              <a:ext cx="5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7162" name="Text Box 34"/>
            <p:cNvSpPr txBox="1">
              <a:spLocks noChangeArrowheads="1"/>
            </p:cNvSpPr>
            <p:nvPr/>
          </p:nvSpPr>
          <p:spPr bwMode="auto">
            <a:xfrm>
              <a:off x="1954" y="55"/>
              <a:ext cx="5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7163" name="Text Box 35"/>
            <p:cNvSpPr txBox="1">
              <a:spLocks noChangeArrowheads="1"/>
            </p:cNvSpPr>
            <p:nvPr/>
          </p:nvSpPr>
          <p:spPr bwMode="auto">
            <a:xfrm>
              <a:off x="2761" y="522"/>
              <a:ext cx="5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7164" name="Text Box 36"/>
            <p:cNvSpPr txBox="1">
              <a:spLocks noChangeArrowheads="1"/>
            </p:cNvSpPr>
            <p:nvPr/>
          </p:nvSpPr>
          <p:spPr bwMode="auto">
            <a:xfrm>
              <a:off x="2257" y="964"/>
              <a:ext cx="5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7165" name="Text Box 37"/>
            <p:cNvSpPr txBox="1">
              <a:spLocks noChangeArrowheads="1"/>
            </p:cNvSpPr>
            <p:nvPr/>
          </p:nvSpPr>
          <p:spPr bwMode="auto">
            <a:xfrm>
              <a:off x="3517" y="644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4.8k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7166" name="Text Box 38"/>
            <p:cNvSpPr txBox="1">
              <a:spLocks noChangeArrowheads="1"/>
            </p:cNvSpPr>
            <p:nvPr/>
          </p:nvSpPr>
          <p:spPr bwMode="auto">
            <a:xfrm>
              <a:off x="4502" y="804"/>
              <a:ext cx="9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>
                  <a:solidFill>
                    <a:srgbClr val="000000"/>
                  </a:solidFill>
                </a:rPr>
                <a:t>=2.6k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7167" name="Line 39"/>
            <p:cNvSpPr>
              <a:spLocks noChangeShapeType="1"/>
            </p:cNvSpPr>
            <p:nvPr/>
          </p:nvSpPr>
          <p:spPr bwMode="auto">
            <a:xfrm>
              <a:off x="4531" y="42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68" name="Text Box 40"/>
            <p:cNvSpPr txBox="1">
              <a:spLocks noChangeArrowheads="1"/>
            </p:cNvSpPr>
            <p:nvPr/>
          </p:nvSpPr>
          <p:spPr bwMode="auto">
            <a:xfrm>
              <a:off x="4555" y="432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47169" name="Oval 41"/>
            <p:cNvSpPr>
              <a:spLocks noChangeArrowheads="1"/>
            </p:cNvSpPr>
            <p:nvPr/>
          </p:nvSpPr>
          <p:spPr bwMode="auto">
            <a:xfrm>
              <a:off x="3437" y="363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70" name="Oval 43"/>
            <p:cNvSpPr>
              <a:spLocks noChangeArrowheads="1"/>
            </p:cNvSpPr>
            <p:nvPr/>
          </p:nvSpPr>
          <p:spPr bwMode="auto">
            <a:xfrm>
              <a:off x="2171" y="1296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71" name="Oval 44"/>
            <p:cNvSpPr>
              <a:spLocks noChangeArrowheads="1"/>
            </p:cNvSpPr>
            <p:nvPr/>
          </p:nvSpPr>
          <p:spPr bwMode="auto">
            <a:xfrm>
              <a:off x="3425" y="1549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72" name="Oval 46"/>
            <p:cNvSpPr>
              <a:spLocks noChangeArrowheads="1"/>
            </p:cNvSpPr>
            <p:nvPr/>
          </p:nvSpPr>
          <p:spPr bwMode="auto">
            <a:xfrm>
              <a:off x="2172" y="886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73" name="Line 48"/>
            <p:cNvSpPr>
              <a:spLocks noChangeShapeType="1"/>
            </p:cNvSpPr>
            <p:nvPr/>
          </p:nvSpPr>
          <p:spPr bwMode="auto">
            <a:xfrm>
              <a:off x="1622" y="919"/>
              <a:ext cx="11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7174" name="Group 120"/>
            <p:cNvGrpSpPr>
              <a:grpSpLocks/>
            </p:cNvGrpSpPr>
            <p:nvPr/>
          </p:nvGrpSpPr>
          <p:grpSpPr bwMode="auto">
            <a:xfrm>
              <a:off x="2059" y="1387"/>
              <a:ext cx="309" cy="79"/>
              <a:chOff x="2059" y="1387"/>
              <a:chExt cx="309" cy="79"/>
            </a:xfrm>
          </p:grpSpPr>
          <p:sp>
            <p:nvSpPr>
              <p:cNvPr id="47185" name="Line 50"/>
              <p:cNvSpPr>
                <a:spLocks noChangeShapeType="1"/>
              </p:cNvSpPr>
              <p:nvPr/>
            </p:nvSpPr>
            <p:spPr bwMode="auto">
              <a:xfrm flipV="1">
                <a:off x="2059" y="1387"/>
                <a:ext cx="309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86" name="Line 51"/>
              <p:cNvSpPr>
                <a:spLocks noChangeShapeType="1"/>
              </p:cNvSpPr>
              <p:nvPr/>
            </p:nvSpPr>
            <p:spPr bwMode="auto">
              <a:xfrm>
                <a:off x="2121" y="1466"/>
                <a:ext cx="1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75" name="Line 52"/>
            <p:cNvSpPr>
              <a:spLocks noChangeShapeType="1"/>
            </p:cNvSpPr>
            <p:nvPr/>
          </p:nvSpPr>
          <p:spPr bwMode="auto">
            <a:xfrm>
              <a:off x="2200" y="1465"/>
              <a:ext cx="0" cy="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76" name="Rectangle 53"/>
            <p:cNvSpPr>
              <a:spLocks noChangeArrowheads="1"/>
            </p:cNvSpPr>
            <p:nvPr/>
          </p:nvSpPr>
          <p:spPr bwMode="auto">
            <a:xfrm>
              <a:off x="3410" y="678"/>
              <a:ext cx="95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77" name="Text Box 54"/>
            <p:cNvSpPr txBox="1">
              <a:spLocks noChangeArrowheads="1"/>
            </p:cNvSpPr>
            <p:nvPr/>
          </p:nvSpPr>
          <p:spPr bwMode="auto">
            <a:xfrm>
              <a:off x="2330" y="1266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7178" name="Text Box 55"/>
            <p:cNvSpPr txBox="1">
              <a:spLocks noChangeArrowheads="1"/>
            </p:cNvSpPr>
            <p:nvPr/>
          </p:nvSpPr>
          <p:spPr bwMode="auto">
            <a:xfrm>
              <a:off x="3594" y="1227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7179" name="Line 57"/>
            <p:cNvSpPr>
              <a:spLocks noChangeShapeType="1"/>
            </p:cNvSpPr>
            <p:nvPr/>
          </p:nvSpPr>
          <p:spPr bwMode="auto">
            <a:xfrm flipH="1">
              <a:off x="996" y="1323"/>
              <a:ext cx="11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80" name="Oval 118"/>
            <p:cNvSpPr>
              <a:spLocks noChangeArrowheads="1"/>
            </p:cNvSpPr>
            <p:nvPr/>
          </p:nvSpPr>
          <p:spPr bwMode="auto">
            <a:xfrm>
              <a:off x="1596" y="358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81" name="Oval 119"/>
            <p:cNvSpPr>
              <a:spLocks noChangeArrowheads="1"/>
            </p:cNvSpPr>
            <p:nvPr/>
          </p:nvSpPr>
          <p:spPr bwMode="auto">
            <a:xfrm>
              <a:off x="2700" y="358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7182" name="Group 121"/>
            <p:cNvGrpSpPr>
              <a:grpSpLocks/>
            </p:cNvGrpSpPr>
            <p:nvPr/>
          </p:nvGrpSpPr>
          <p:grpSpPr bwMode="auto">
            <a:xfrm>
              <a:off x="3301" y="1285"/>
              <a:ext cx="309" cy="79"/>
              <a:chOff x="2059" y="1387"/>
              <a:chExt cx="309" cy="79"/>
            </a:xfrm>
          </p:grpSpPr>
          <p:sp>
            <p:nvSpPr>
              <p:cNvPr id="47183" name="Line 122"/>
              <p:cNvSpPr>
                <a:spLocks noChangeShapeType="1"/>
              </p:cNvSpPr>
              <p:nvPr/>
            </p:nvSpPr>
            <p:spPr bwMode="auto">
              <a:xfrm flipV="1">
                <a:off x="2059" y="1387"/>
                <a:ext cx="309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84" name="Line 123"/>
              <p:cNvSpPr>
                <a:spLocks noChangeShapeType="1"/>
              </p:cNvSpPr>
              <p:nvPr/>
            </p:nvSpPr>
            <p:spPr bwMode="auto">
              <a:xfrm>
                <a:off x="2121" y="1466"/>
                <a:ext cx="1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" name="Group 135"/>
          <p:cNvGrpSpPr>
            <a:grpSpLocks/>
          </p:cNvGrpSpPr>
          <p:nvPr/>
        </p:nvGrpSpPr>
        <p:grpSpPr bwMode="auto">
          <a:xfrm>
            <a:off x="1422400" y="3484563"/>
            <a:ext cx="6681788" cy="1981200"/>
            <a:chOff x="1112" y="2171"/>
            <a:chExt cx="4209" cy="1248"/>
          </a:xfrm>
        </p:grpSpPr>
        <p:sp>
          <p:nvSpPr>
            <p:cNvPr id="47108" name="Line 113"/>
            <p:cNvSpPr>
              <a:spLocks noChangeShapeType="1"/>
            </p:cNvSpPr>
            <p:nvPr/>
          </p:nvSpPr>
          <p:spPr bwMode="auto">
            <a:xfrm>
              <a:off x="1645" y="2195"/>
              <a:ext cx="0" cy="8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09" name="Line 112"/>
            <p:cNvSpPr>
              <a:spLocks noChangeShapeType="1"/>
            </p:cNvSpPr>
            <p:nvPr/>
          </p:nvSpPr>
          <p:spPr bwMode="auto">
            <a:xfrm>
              <a:off x="2215" y="2195"/>
              <a:ext cx="0" cy="8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0" name="Line 60"/>
            <p:cNvSpPr>
              <a:spLocks noChangeShapeType="1"/>
            </p:cNvSpPr>
            <p:nvPr/>
          </p:nvSpPr>
          <p:spPr bwMode="auto">
            <a:xfrm>
              <a:off x="3393" y="2208"/>
              <a:ext cx="6" cy="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1" name="Rectangle 64"/>
            <p:cNvSpPr>
              <a:spLocks noChangeArrowheads="1"/>
            </p:cNvSpPr>
            <p:nvPr/>
          </p:nvSpPr>
          <p:spPr bwMode="auto">
            <a:xfrm>
              <a:off x="1598" y="2651"/>
              <a:ext cx="95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2" name="Rectangle 67"/>
            <p:cNvSpPr>
              <a:spLocks noChangeArrowheads="1"/>
            </p:cNvSpPr>
            <p:nvPr/>
          </p:nvSpPr>
          <p:spPr bwMode="auto">
            <a:xfrm rot="-5400000">
              <a:off x="1500" y="2377"/>
              <a:ext cx="288" cy="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3" name="Line 71"/>
            <p:cNvSpPr>
              <a:spLocks noChangeShapeType="1"/>
            </p:cNvSpPr>
            <p:nvPr/>
          </p:nvSpPr>
          <p:spPr bwMode="auto">
            <a:xfrm>
              <a:off x="3392" y="3140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4" name="Line 75"/>
            <p:cNvSpPr>
              <a:spLocks noChangeShapeType="1"/>
            </p:cNvSpPr>
            <p:nvPr/>
          </p:nvSpPr>
          <p:spPr bwMode="auto">
            <a:xfrm flipV="1">
              <a:off x="1928" y="3401"/>
              <a:ext cx="242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5" name="Line 76"/>
            <p:cNvSpPr>
              <a:spLocks noChangeShapeType="1"/>
            </p:cNvSpPr>
            <p:nvPr/>
          </p:nvSpPr>
          <p:spPr bwMode="auto">
            <a:xfrm>
              <a:off x="4352" y="2201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6" name="Rectangle 77"/>
            <p:cNvSpPr>
              <a:spLocks noChangeArrowheads="1"/>
            </p:cNvSpPr>
            <p:nvPr/>
          </p:nvSpPr>
          <p:spPr bwMode="auto">
            <a:xfrm>
              <a:off x="4304" y="2633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7" name="Text Box 85"/>
            <p:cNvSpPr txBox="1">
              <a:spLocks noChangeArrowheads="1"/>
            </p:cNvSpPr>
            <p:nvPr/>
          </p:nvSpPr>
          <p:spPr bwMode="auto">
            <a:xfrm>
              <a:off x="1118" y="2695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9k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7118" name="Line 86"/>
            <p:cNvSpPr>
              <a:spLocks noChangeShapeType="1"/>
            </p:cNvSpPr>
            <p:nvPr/>
          </p:nvSpPr>
          <p:spPr bwMode="auto">
            <a:xfrm>
              <a:off x="1592" y="306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19" name="Text Box 88"/>
            <p:cNvSpPr txBox="1">
              <a:spLocks noChangeArrowheads="1"/>
            </p:cNvSpPr>
            <p:nvPr/>
          </p:nvSpPr>
          <p:spPr bwMode="auto">
            <a:xfrm>
              <a:off x="1112" y="2310"/>
              <a:ext cx="5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7120" name="Text Box 89"/>
            <p:cNvSpPr txBox="1">
              <a:spLocks noChangeArrowheads="1"/>
            </p:cNvSpPr>
            <p:nvPr/>
          </p:nvSpPr>
          <p:spPr bwMode="auto">
            <a:xfrm>
              <a:off x="2297" y="2270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7121" name="Text Box 90"/>
            <p:cNvSpPr txBox="1">
              <a:spLocks noChangeArrowheads="1"/>
            </p:cNvSpPr>
            <p:nvPr/>
          </p:nvSpPr>
          <p:spPr bwMode="auto">
            <a:xfrm>
              <a:off x="2279" y="2691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7122" name="Text Box 91"/>
            <p:cNvSpPr txBox="1">
              <a:spLocks noChangeArrowheads="1"/>
            </p:cNvSpPr>
            <p:nvPr/>
          </p:nvSpPr>
          <p:spPr bwMode="auto">
            <a:xfrm>
              <a:off x="3458" y="2425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4.8k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7123" name="Text Box 92"/>
            <p:cNvSpPr txBox="1">
              <a:spLocks noChangeArrowheads="1"/>
            </p:cNvSpPr>
            <p:nvPr/>
          </p:nvSpPr>
          <p:spPr bwMode="auto">
            <a:xfrm>
              <a:off x="4377" y="2639"/>
              <a:ext cx="9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>
                  <a:solidFill>
                    <a:srgbClr val="000000"/>
                  </a:solidFill>
                </a:rPr>
                <a:t>=2.6k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47124" name="Line 93"/>
            <p:cNvSpPr>
              <a:spLocks noChangeShapeType="1"/>
            </p:cNvSpPr>
            <p:nvPr/>
          </p:nvSpPr>
          <p:spPr bwMode="auto">
            <a:xfrm>
              <a:off x="4472" y="2249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25" name="Text Box 94"/>
            <p:cNvSpPr txBox="1">
              <a:spLocks noChangeArrowheads="1"/>
            </p:cNvSpPr>
            <p:nvPr/>
          </p:nvSpPr>
          <p:spPr bwMode="auto">
            <a:xfrm>
              <a:off x="4502" y="2249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47126" name="Oval 95"/>
            <p:cNvSpPr>
              <a:spLocks noChangeArrowheads="1"/>
            </p:cNvSpPr>
            <p:nvPr/>
          </p:nvSpPr>
          <p:spPr bwMode="auto">
            <a:xfrm>
              <a:off x="3366" y="2174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27" name="Oval 97"/>
            <p:cNvSpPr>
              <a:spLocks noChangeArrowheads="1"/>
            </p:cNvSpPr>
            <p:nvPr/>
          </p:nvSpPr>
          <p:spPr bwMode="auto">
            <a:xfrm>
              <a:off x="1905" y="3005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28" name="Oval 98"/>
            <p:cNvSpPr>
              <a:spLocks noChangeArrowheads="1"/>
            </p:cNvSpPr>
            <p:nvPr/>
          </p:nvSpPr>
          <p:spPr bwMode="auto">
            <a:xfrm>
              <a:off x="3366" y="3372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29" name="Line 105"/>
            <p:cNvSpPr>
              <a:spLocks noChangeShapeType="1"/>
            </p:cNvSpPr>
            <p:nvPr/>
          </p:nvSpPr>
          <p:spPr bwMode="auto">
            <a:xfrm flipH="1">
              <a:off x="1934" y="3273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30" name="Rectangle 106"/>
            <p:cNvSpPr>
              <a:spLocks noChangeArrowheads="1"/>
            </p:cNvSpPr>
            <p:nvPr/>
          </p:nvSpPr>
          <p:spPr bwMode="auto">
            <a:xfrm>
              <a:off x="3339" y="2471"/>
              <a:ext cx="95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31" name="Text Box 107"/>
            <p:cNvSpPr txBox="1">
              <a:spLocks noChangeArrowheads="1"/>
            </p:cNvSpPr>
            <p:nvPr/>
          </p:nvSpPr>
          <p:spPr bwMode="auto">
            <a:xfrm>
              <a:off x="2085" y="3083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7132" name="Text Box 108"/>
            <p:cNvSpPr txBox="1">
              <a:spLocks noChangeArrowheads="1"/>
            </p:cNvSpPr>
            <p:nvPr/>
          </p:nvSpPr>
          <p:spPr bwMode="auto">
            <a:xfrm>
              <a:off x="3535" y="295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7133" name="Line 111"/>
            <p:cNvSpPr>
              <a:spLocks noChangeShapeType="1"/>
            </p:cNvSpPr>
            <p:nvPr/>
          </p:nvSpPr>
          <p:spPr bwMode="auto">
            <a:xfrm flipH="1">
              <a:off x="1636" y="2195"/>
              <a:ext cx="27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34" name="Line 115"/>
            <p:cNvSpPr>
              <a:spLocks noChangeShapeType="1"/>
            </p:cNvSpPr>
            <p:nvPr/>
          </p:nvSpPr>
          <p:spPr bwMode="auto">
            <a:xfrm>
              <a:off x="1642" y="3030"/>
              <a:ext cx="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35" name="Line 116"/>
            <p:cNvSpPr>
              <a:spLocks noChangeShapeType="1"/>
            </p:cNvSpPr>
            <p:nvPr/>
          </p:nvSpPr>
          <p:spPr bwMode="auto">
            <a:xfrm>
              <a:off x="1934" y="3030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7136" name="Group 130"/>
            <p:cNvGrpSpPr>
              <a:grpSpLocks/>
            </p:cNvGrpSpPr>
            <p:nvPr/>
          </p:nvGrpSpPr>
          <p:grpSpPr bwMode="auto">
            <a:xfrm>
              <a:off x="1769" y="3182"/>
              <a:ext cx="336" cy="96"/>
              <a:chOff x="1529" y="3182"/>
              <a:chExt cx="336" cy="96"/>
            </a:xfrm>
          </p:grpSpPr>
          <p:sp>
            <p:nvSpPr>
              <p:cNvPr id="47143" name="Line 126"/>
              <p:cNvSpPr>
                <a:spLocks noChangeShapeType="1"/>
              </p:cNvSpPr>
              <p:nvPr/>
            </p:nvSpPr>
            <p:spPr bwMode="auto">
              <a:xfrm>
                <a:off x="1529" y="318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4" name="Line 127"/>
              <p:cNvSpPr>
                <a:spLocks noChangeShapeType="1"/>
              </p:cNvSpPr>
              <p:nvPr/>
            </p:nvSpPr>
            <p:spPr bwMode="auto">
              <a:xfrm>
                <a:off x="1625" y="327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37" name="Rectangle 128"/>
            <p:cNvSpPr>
              <a:spLocks noChangeArrowheads="1"/>
            </p:cNvSpPr>
            <p:nvPr/>
          </p:nvSpPr>
          <p:spPr bwMode="auto">
            <a:xfrm>
              <a:off x="2162" y="2645"/>
              <a:ext cx="95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7138" name="Rectangle 129"/>
            <p:cNvSpPr>
              <a:spLocks noChangeArrowheads="1"/>
            </p:cNvSpPr>
            <p:nvPr/>
          </p:nvSpPr>
          <p:spPr bwMode="auto">
            <a:xfrm rot="-5400000">
              <a:off x="2064" y="2371"/>
              <a:ext cx="288" cy="9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47139" name="Group 131"/>
            <p:cNvGrpSpPr>
              <a:grpSpLocks/>
            </p:cNvGrpSpPr>
            <p:nvPr/>
          </p:nvGrpSpPr>
          <p:grpSpPr bwMode="auto">
            <a:xfrm>
              <a:off x="3227" y="3044"/>
              <a:ext cx="336" cy="96"/>
              <a:chOff x="1529" y="3182"/>
              <a:chExt cx="336" cy="96"/>
            </a:xfrm>
          </p:grpSpPr>
          <p:sp>
            <p:nvSpPr>
              <p:cNvPr id="47141" name="Line 132"/>
              <p:cNvSpPr>
                <a:spLocks noChangeShapeType="1"/>
              </p:cNvSpPr>
              <p:nvPr/>
            </p:nvSpPr>
            <p:spPr bwMode="auto">
              <a:xfrm>
                <a:off x="1529" y="318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42" name="Line 133"/>
              <p:cNvSpPr>
                <a:spLocks noChangeShapeType="1"/>
              </p:cNvSpPr>
              <p:nvPr/>
            </p:nvSpPr>
            <p:spPr bwMode="auto">
              <a:xfrm>
                <a:off x="1625" y="327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40" name="Oval 134"/>
            <p:cNvSpPr>
              <a:spLocks noChangeArrowheads="1"/>
            </p:cNvSpPr>
            <p:nvPr/>
          </p:nvSpPr>
          <p:spPr bwMode="auto">
            <a:xfrm>
              <a:off x="2187" y="2171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758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1833563" y="2787650"/>
            <a:ext cx="5646737" cy="1905000"/>
            <a:chOff x="1155" y="1756"/>
            <a:chExt cx="3557" cy="1200"/>
          </a:xfrm>
        </p:grpSpPr>
        <p:sp>
          <p:nvSpPr>
            <p:cNvPr id="22560" name="Line 112"/>
            <p:cNvSpPr>
              <a:spLocks noChangeShapeType="1"/>
            </p:cNvSpPr>
            <p:nvPr/>
          </p:nvSpPr>
          <p:spPr bwMode="auto">
            <a:xfrm>
              <a:off x="1300" y="1756"/>
              <a:ext cx="0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61" name="Rectangle 114"/>
            <p:cNvSpPr>
              <a:spLocks noChangeArrowheads="1"/>
            </p:cNvSpPr>
            <p:nvPr/>
          </p:nvSpPr>
          <p:spPr bwMode="auto">
            <a:xfrm>
              <a:off x="1253" y="2034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62" name="Line 119"/>
            <p:cNvSpPr>
              <a:spLocks noChangeShapeType="1"/>
            </p:cNvSpPr>
            <p:nvPr/>
          </p:nvSpPr>
          <p:spPr bwMode="auto">
            <a:xfrm>
              <a:off x="1298" y="2950"/>
              <a:ext cx="23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63" name="Line 120"/>
            <p:cNvSpPr>
              <a:spLocks noChangeShapeType="1"/>
            </p:cNvSpPr>
            <p:nvPr/>
          </p:nvSpPr>
          <p:spPr bwMode="auto">
            <a:xfrm>
              <a:off x="3677" y="1756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64" name="Rectangle 121"/>
            <p:cNvSpPr>
              <a:spLocks noChangeArrowheads="1"/>
            </p:cNvSpPr>
            <p:nvPr/>
          </p:nvSpPr>
          <p:spPr bwMode="auto">
            <a:xfrm>
              <a:off x="3629" y="2182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65" name="Text Box 125"/>
            <p:cNvSpPr txBox="1">
              <a:spLocks noChangeArrowheads="1"/>
            </p:cNvSpPr>
            <p:nvPr/>
          </p:nvSpPr>
          <p:spPr bwMode="auto">
            <a:xfrm>
              <a:off x="1364" y="1985"/>
              <a:ext cx="6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2.4k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2566" name="Text Box 127"/>
            <p:cNvSpPr txBox="1">
              <a:spLocks noChangeArrowheads="1"/>
            </p:cNvSpPr>
            <p:nvPr/>
          </p:nvSpPr>
          <p:spPr bwMode="auto">
            <a:xfrm>
              <a:off x="3708" y="2200"/>
              <a:ext cx="10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>
                  <a:solidFill>
                    <a:srgbClr val="000000"/>
                  </a:solidFill>
                </a:rPr>
                <a:t>=2.6k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22567" name="Line 128"/>
            <p:cNvSpPr>
              <a:spLocks noChangeShapeType="1"/>
            </p:cNvSpPr>
            <p:nvPr/>
          </p:nvSpPr>
          <p:spPr bwMode="auto">
            <a:xfrm>
              <a:off x="3773" y="179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68" name="Text Box 129"/>
            <p:cNvSpPr txBox="1">
              <a:spLocks noChangeArrowheads="1"/>
            </p:cNvSpPr>
            <p:nvPr/>
          </p:nvSpPr>
          <p:spPr bwMode="auto">
            <a:xfrm>
              <a:off x="3833" y="1756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22569" name="Text Box 134"/>
            <p:cNvSpPr txBox="1">
              <a:spLocks noChangeArrowheads="1"/>
            </p:cNvSpPr>
            <p:nvPr/>
          </p:nvSpPr>
          <p:spPr bwMode="auto">
            <a:xfrm>
              <a:off x="1431" y="2446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22570" name="Group 152"/>
            <p:cNvGrpSpPr>
              <a:grpSpLocks/>
            </p:cNvGrpSpPr>
            <p:nvPr/>
          </p:nvGrpSpPr>
          <p:grpSpPr bwMode="auto">
            <a:xfrm>
              <a:off x="1155" y="2549"/>
              <a:ext cx="291" cy="94"/>
              <a:chOff x="1173" y="2549"/>
              <a:chExt cx="291" cy="94"/>
            </a:xfrm>
          </p:grpSpPr>
          <p:sp>
            <p:nvSpPr>
              <p:cNvPr id="22573" name="Line 132"/>
              <p:cNvSpPr>
                <a:spLocks noChangeShapeType="1"/>
              </p:cNvSpPr>
              <p:nvPr/>
            </p:nvSpPr>
            <p:spPr bwMode="auto">
              <a:xfrm>
                <a:off x="1237" y="2643"/>
                <a:ext cx="1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4" name="Line 137"/>
              <p:cNvSpPr>
                <a:spLocks noChangeShapeType="1"/>
              </p:cNvSpPr>
              <p:nvPr/>
            </p:nvSpPr>
            <p:spPr bwMode="auto">
              <a:xfrm>
                <a:off x="1173" y="2549"/>
                <a:ext cx="2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71" name="Line 138"/>
            <p:cNvSpPr>
              <a:spLocks noChangeShapeType="1"/>
            </p:cNvSpPr>
            <p:nvPr/>
          </p:nvSpPr>
          <p:spPr bwMode="auto">
            <a:xfrm>
              <a:off x="1300" y="2643"/>
              <a:ext cx="0" cy="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72" name="Line 140"/>
            <p:cNvSpPr>
              <a:spLocks noChangeShapeType="1"/>
            </p:cNvSpPr>
            <p:nvPr/>
          </p:nvSpPr>
          <p:spPr bwMode="auto">
            <a:xfrm>
              <a:off x="1302" y="1765"/>
              <a:ext cx="23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22531" name="Object 124"/>
            <p:cNvGraphicFramePr>
              <a:graphicFrameLocks noChangeAspect="1"/>
            </p:cNvGraphicFramePr>
            <p:nvPr/>
          </p:nvGraphicFramePr>
          <p:xfrm>
            <a:off x="1817" y="2054"/>
            <a:ext cx="19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公式" r:id="rId3" imgW="164880" imgH="177480" progId="Equation.3">
                    <p:embed/>
                  </p:oleObj>
                </mc:Choice>
                <mc:Fallback>
                  <p:oleObj name="公式" r:id="rId3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2054"/>
                          <a:ext cx="19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401" name="Object 145"/>
          <p:cNvGraphicFramePr>
            <a:graphicFrameLocks noChangeAspect="1"/>
          </p:cNvGraphicFramePr>
          <p:nvPr/>
        </p:nvGraphicFramePr>
        <p:xfrm>
          <a:off x="2228850" y="5110163"/>
          <a:ext cx="35115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5" imgW="1701720" imgH="406080" progId="Equation.3">
                  <p:embed/>
                </p:oleObj>
              </mc:Choice>
              <mc:Fallback>
                <p:oleObj name="公式" r:id="rId5" imgW="1701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5110163"/>
                        <a:ext cx="35115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04" name="Line 48"/>
          <p:cNvSpPr>
            <a:spLocks noChangeShapeType="1"/>
          </p:cNvSpPr>
          <p:nvPr/>
        </p:nvSpPr>
        <p:spPr bwMode="auto">
          <a:xfrm>
            <a:off x="2024063" y="1560513"/>
            <a:ext cx="22717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4" name="Group 156"/>
          <p:cNvGrpSpPr>
            <a:grpSpLocks/>
          </p:cNvGrpSpPr>
          <p:nvPr/>
        </p:nvGrpSpPr>
        <p:grpSpPr bwMode="auto">
          <a:xfrm>
            <a:off x="1785938" y="454025"/>
            <a:ext cx="5541962" cy="1976438"/>
            <a:chOff x="1125" y="286"/>
            <a:chExt cx="3491" cy="1245"/>
          </a:xfrm>
        </p:grpSpPr>
        <p:sp>
          <p:nvSpPr>
            <p:cNvPr id="22535" name="Line 4"/>
            <p:cNvSpPr>
              <a:spLocks noChangeShapeType="1"/>
            </p:cNvSpPr>
            <p:nvPr/>
          </p:nvSpPr>
          <p:spPr bwMode="auto">
            <a:xfrm>
              <a:off x="1276" y="307"/>
              <a:ext cx="0" cy="8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>
              <a:off x="2694" y="308"/>
              <a:ext cx="0" cy="9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229" y="537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2693" y="131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39" name="Line 14"/>
            <p:cNvSpPr>
              <a:spLocks noChangeShapeType="1"/>
            </p:cNvSpPr>
            <p:nvPr/>
          </p:nvSpPr>
          <p:spPr bwMode="auto">
            <a:xfrm>
              <a:off x="1274" y="1513"/>
              <a:ext cx="23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0" name="Line 15"/>
            <p:cNvSpPr>
              <a:spLocks noChangeShapeType="1"/>
            </p:cNvSpPr>
            <p:nvPr/>
          </p:nvSpPr>
          <p:spPr bwMode="auto">
            <a:xfrm>
              <a:off x="3653" y="313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1" name="Rectangle 16"/>
            <p:cNvSpPr>
              <a:spLocks noChangeArrowheads="1"/>
            </p:cNvSpPr>
            <p:nvPr/>
          </p:nvSpPr>
          <p:spPr bwMode="auto">
            <a:xfrm>
              <a:off x="3605" y="745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2" name="Text Box 27"/>
            <p:cNvSpPr txBox="1">
              <a:spLocks noChangeArrowheads="1"/>
            </p:cNvSpPr>
            <p:nvPr/>
          </p:nvSpPr>
          <p:spPr bwMode="auto">
            <a:xfrm>
              <a:off x="1340" y="548"/>
              <a:ext cx="7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4.8k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2543" name="Text Box 28"/>
            <p:cNvSpPr txBox="1">
              <a:spLocks noChangeArrowheads="1"/>
            </p:cNvSpPr>
            <p:nvPr/>
          </p:nvSpPr>
          <p:spPr bwMode="auto">
            <a:xfrm>
              <a:off x="2759" y="549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4.8k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22544" name="Text Box 29"/>
            <p:cNvSpPr txBox="1">
              <a:spLocks noChangeArrowheads="1"/>
            </p:cNvSpPr>
            <p:nvPr/>
          </p:nvSpPr>
          <p:spPr bwMode="auto">
            <a:xfrm>
              <a:off x="3696" y="757"/>
              <a:ext cx="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r>
                <a:rPr lang="en-US" altLang="zh-CN" b="1">
                  <a:solidFill>
                    <a:srgbClr val="000000"/>
                  </a:solidFill>
                </a:rPr>
                <a:t>=2.6k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</a:p>
          </p:txBody>
        </p:sp>
        <p:sp>
          <p:nvSpPr>
            <p:cNvPr id="22545" name="Line 30"/>
            <p:cNvSpPr>
              <a:spLocks noChangeShapeType="1"/>
            </p:cNvSpPr>
            <p:nvPr/>
          </p:nvSpPr>
          <p:spPr bwMode="auto">
            <a:xfrm>
              <a:off x="3749" y="349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6" name="Text Box 31"/>
            <p:cNvSpPr txBox="1">
              <a:spLocks noChangeArrowheads="1"/>
            </p:cNvSpPr>
            <p:nvPr/>
          </p:nvSpPr>
          <p:spPr bwMode="auto">
            <a:xfrm>
              <a:off x="3749" y="361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22547" name="Oval 32"/>
            <p:cNvSpPr>
              <a:spLocks noChangeArrowheads="1"/>
            </p:cNvSpPr>
            <p:nvPr/>
          </p:nvSpPr>
          <p:spPr bwMode="auto">
            <a:xfrm>
              <a:off x="2667" y="286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8" name="Oval 34"/>
            <p:cNvSpPr>
              <a:spLocks noChangeArrowheads="1"/>
            </p:cNvSpPr>
            <p:nvPr/>
          </p:nvSpPr>
          <p:spPr bwMode="auto">
            <a:xfrm>
              <a:off x="2667" y="1484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549" name="Text Box 40"/>
            <p:cNvSpPr txBox="1">
              <a:spLocks noChangeArrowheads="1"/>
            </p:cNvSpPr>
            <p:nvPr/>
          </p:nvSpPr>
          <p:spPr bwMode="auto">
            <a:xfrm>
              <a:off x="1407" y="1045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2550" name="Text Box 41"/>
            <p:cNvSpPr txBox="1">
              <a:spLocks noChangeArrowheads="1"/>
            </p:cNvSpPr>
            <p:nvPr/>
          </p:nvSpPr>
          <p:spPr bwMode="auto">
            <a:xfrm>
              <a:off x="2830" y="116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2551" name="Line 42"/>
            <p:cNvSpPr>
              <a:spLocks noChangeShapeType="1"/>
            </p:cNvSpPr>
            <p:nvPr/>
          </p:nvSpPr>
          <p:spPr bwMode="auto">
            <a:xfrm flipH="1">
              <a:off x="1274" y="307"/>
              <a:ext cx="23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2552" name="Group 146"/>
            <p:cNvGrpSpPr>
              <a:grpSpLocks/>
            </p:cNvGrpSpPr>
            <p:nvPr/>
          </p:nvGrpSpPr>
          <p:grpSpPr bwMode="auto">
            <a:xfrm>
              <a:off x="1125" y="1142"/>
              <a:ext cx="303" cy="94"/>
              <a:chOff x="1125" y="1112"/>
              <a:chExt cx="303" cy="94"/>
            </a:xfrm>
          </p:grpSpPr>
          <p:sp>
            <p:nvSpPr>
              <p:cNvPr id="22558" name="Line 37"/>
              <p:cNvSpPr>
                <a:spLocks noChangeShapeType="1"/>
              </p:cNvSpPr>
              <p:nvPr/>
            </p:nvSpPr>
            <p:spPr bwMode="auto">
              <a:xfrm>
                <a:off x="1201" y="1206"/>
                <a:ext cx="1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9" name="Line 45"/>
              <p:cNvSpPr>
                <a:spLocks noChangeShapeType="1"/>
              </p:cNvSpPr>
              <p:nvPr/>
            </p:nvSpPr>
            <p:spPr bwMode="auto">
              <a:xfrm>
                <a:off x="1125" y="1112"/>
                <a:ext cx="30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53" name="Line 46"/>
            <p:cNvSpPr>
              <a:spLocks noChangeShapeType="1"/>
            </p:cNvSpPr>
            <p:nvPr/>
          </p:nvSpPr>
          <p:spPr bwMode="auto">
            <a:xfrm>
              <a:off x="1276" y="1236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2554" name="Group 147"/>
            <p:cNvGrpSpPr>
              <a:grpSpLocks/>
            </p:cNvGrpSpPr>
            <p:nvPr/>
          </p:nvGrpSpPr>
          <p:grpSpPr bwMode="auto">
            <a:xfrm>
              <a:off x="2541" y="1214"/>
              <a:ext cx="303" cy="94"/>
              <a:chOff x="1125" y="1112"/>
              <a:chExt cx="303" cy="94"/>
            </a:xfrm>
          </p:grpSpPr>
          <p:sp>
            <p:nvSpPr>
              <p:cNvPr id="22556" name="Line 148"/>
              <p:cNvSpPr>
                <a:spLocks noChangeShapeType="1"/>
              </p:cNvSpPr>
              <p:nvPr/>
            </p:nvSpPr>
            <p:spPr bwMode="auto">
              <a:xfrm>
                <a:off x="1201" y="1206"/>
                <a:ext cx="1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7" name="Line 149"/>
              <p:cNvSpPr>
                <a:spLocks noChangeShapeType="1"/>
              </p:cNvSpPr>
              <p:nvPr/>
            </p:nvSpPr>
            <p:spPr bwMode="auto">
              <a:xfrm>
                <a:off x="1125" y="1112"/>
                <a:ext cx="30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55" name="Rectangle 150"/>
            <p:cNvSpPr>
              <a:spLocks noChangeArrowheads="1"/>
            </p:cNvSpPr>
            <p:nvPr/>
          </p:nvSpPr>
          <p:spPr bwMode="auto">
            <a:xfrm>
              <a:off x="2645" y="549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872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161"/>
          <p:cNvGrpSpPr>
            <a:grpSpLocks/>
          </p:cNvGrpSpPr>
          <p:nvPr/>
        </p:nvGrpSpPr>
        <p:grpSpPr bwMode="auto">
          <a:xfrm>
            <a:off x="173484" y="385911"/>
            <a:ext cx="8477250" cy="3733800"/>
            <a:chOff x="137" y="111"/>
            <a:chExt cx="5340" cy="2352"/>
          </a:xfrm>
        </p:grpSpPr>
        <p:sp>
          <p:nvSpPr>
            <p:cNvPr id="48169" name="Text Box 44"/>
            <p:cNvSpPr txBox="1">
              <a:spLocks noChangeArrowheads="1"/>
            </p:cNvSpPr>
            <p:nvPr/>
          </p:nvSpPr>
          <p:spPr bwMode="auto">
            <a:xfrm>
              <a:off x="1500" y="2175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( a )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48170" name="Group 157"/>
            <p:cNvGrpSpPr>
              <a:grpSpLocks/>
            </p:cNvGrpSpPr>
            <p:nvPr/>
          </p:nvGrpSpPr>
          <p:grpSpPr bwMode="auto">
            <a:xfrm>
              <a:off x="137" y="111"/>
              <a:ext cx="5340" cy="2322"/>
              <a:chOff x="137" y="111"/>
              <a:chExt cx="5340" cy="2322"/>
            </a:xfrm>
          </p:grpSpPr>
          <p:sp>
            <p:nvSpPr>
              <p:cNvPr id="48171" name="Text Box 81"/>
              <p:cNvSpPr txBox="1">
                <a:spLocks noChangeArrowheads="1"/>
              </p:cNvSpPr>
              <p:nvPr/>
            </p:nvSpPr>
            <p:spPr bwMode="auto">
              <a:xfrm>
                <a:off x="4056" y="2145"/>
                <a:ext cx="5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( b )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8172" name="Group 156"/>
              <p:cNvGrpSpPr>
                <a:grpSpLocks/>
              </p:cNvGrpSpPr>
              <p:nvPr/>
            </p:nvGrpSpPr>
            <p:grpSpPr bwMode="auto">
              <a:xfrm>
                <a:off x="137" y="111"/>
                <a:ext cx="5340" cy="2130"/>
                <a:chOff x="137" y="111"/>
                <a:chExt cx="5340" cy="2130"/>
              </a:xfrm>
            </p:grpSpPr>
            <p:sp>
              <p:nvSpPr>
                <p:cNvPr id="4817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37" y="111"/>
                  <a:ext cx="5340" cy="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762000" indent="-7620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b="1" dirty="0" smtClean="0">
                      <a:solidFill>
                        <a:srgbClr val="3333CC"/>
                      </a:solidFill>
                    </a:rPr>
                    <a:t>7</a:t>
                  </a:r>
                  <a:r>
                    <a:rPr lang="zh-CN" altLang="en-US" b="1" dirty="0" smtClean="0">
                      <a:solidFill>
                        <a:srgbClr val="3333CC"/>
                      </a:solidFill>
                    </a:rPr>
                    <a:t>、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图示方框为线性含独立源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(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不含受控源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)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的电阻网络。已知 图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(a)</a:t>
                  </a:r>
                  <a:r>
                    <a:rPr lang="zh-CN" altLang="zh-CN" b="1" dirty="0">
                      <a:solidFill>
                        <a:srgbClr val="000000"/>
                      </a:solidFill>
                    </a:rPr>
                    <a:t>电路当</a:t>
                  </a:r>
                  <a:r>
                    <a:rPr lang="en-US" altLang="zh-CN" b="1" i="1" dirty="0">
                      <a:solidFill>
                        <a:srgbClr val="000000"/>
                      </a:solidFill>
                    </a:rPr>
                    <a:t>U</a:t>
                  </a:r>
                  <a:r>
                    <a:rPr lang="en-US" altLang="zh-CN" b="1" baseline="-25000" dirty="0">
                      <a:solidFill>
                        <a:srgbClr val="000000"/>
                      </a:solidFill>
                    </a:rPr>
                    <a:t>S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=10V</a:t>
                  </a:r>
                  <a:r>
                    <a:rPr lang="zh-CN" altLang="zh-CN" b="1" dirty="0">
                      <a:solidFill>
                        <a:srgbClr val="000000"/>
                      </a:solidFill>
                    </a:rPr>
                    <a:t>时，</a:t>
                  </a:r>
                  <a:r>
                    <a:rPr lang="en-US" altLang="zh-CN" b="1" i="1" dirty="0">
                      <a:solidFill>
                        <a:srgbClr val="000000"/>
                      </a:solidFill>
                    </a:rPr>
                    <a:t>I</a:t>
                  </a:r>
                  <a:r>
                    <a:rPr lang="en-US" altLang="zh-CN" b="1" baseline="-25000" dirty="0">
                      <a:solidFill>
                        <a:srgbClr val="000000"/>
                      </a:solidFill>
                    </a:rPr>
                    <a:t>1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=2A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，</a:t>
                  </a:r>
                  <a:r>
                    <a:rPr lang="en-US" altLang="zh-CN" b="1" i="1" dirty="0">
                      <a:solidFill>
                        <a:srgbClr val="000000"/>
                      </a:solidFill>
                    </a:rPr>
                    <a:t>I</a:t>
                  </a:r>
                  <a:r>
                    <a:rPr lang="en-US" altLang="zh-CN" b="1" baseline="-25000" dirty="0">
                      <a:solidFill>
                        <a:srgbClr val="000000"/>
                      </a:solidFill>
                    </a:rPr>
                    <a:t>2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=1A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；</a:t>
                  </a:r>
                  <a:r>
                    <a:rPr lang="zh-CN" altLang="zh-CN" b="1" dirty="0">
                      <a:solidFill>
                        <a:srgbClr val="000000"/>
                      </a:solidFill>
                    </a:rPr>
                    <a:t>当</a:t>
                  </a:r>
                  <a:r>
                    <a:rPr lang="en-US" altLang="zh-CN" b="1" i="1" dirty="0">
                      <a:solidFill>
                        <a:srgbClr val="000000"/>
                      </a:solidFill>
                    </a:rPr>
                    <a:t>U</a:t>
                  </a:r>
                  <a:r>
                    <a:rPr lang="en-US" altLang="zh-CN" b="1" baseline="-25000" dirty="0">
                      <a:solidFill>
                        <a:srgbClr val="000000"/>
                      </a:solidFill>
                    </a:rPr>
                    <a:t>S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=20V</a:t>
                  </a:r>
                  <a:r>
                    <a:rPr lang="zh-CN" altLang="zh-CN" b="1" dirty="0">
                      <a:solidFill>
                        <a:srgbClr val="000000"/>
                      </a:solidFill>
                    </a:rPr>
                    <a:t>时，</a:t>
                  </a:r>
                  <a:r>
                    <a:rPr lang="en-US" altLang="zh-CN" b="1" i="1" dirty="0">
                      <a:solidFill>
                        <a:srgbClr val="000000"/>
                      </a:solidFill>
                    </a:rPr>
                    <a:t>I</a:t>
                  </a:r>
                  <a:r>
                    <a:rPr lang="en-US" altLang="zh-CN" b="1" baseline="-25000" dirty="0">
                      <a:solidFill>
                        <a:srgbClr val="000000"/>
                      </a:solidFill>
                    </a:rPr>
                    <a:t>1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=6A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，</a:t>
                  </a:r>
                  <a:r>
                    <a:rPr lang="en-US" altLang="zh-CN" b="1" i="1" dirty="0">
                      <a:solidFill>
                        <a:srgbClr val="000000"/>
                      </a:solidFill>
                    </a:rPr>
                    <a:t>I</a:t>
                  </a:r>
                  <a:r>
                    <a:rPr lang="en-US" altLang="zh-CN" b="1" baseline="-25000" dirty="0">
                      <a:solidFill>
                        <a:srgbClr val="000000"/>
                      </a:solidFill>
                    </a:rPr>
                    <a:t>2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=3A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。</a:t>
                  </a:r>
                  <a:r>
                    <a:rPr lang="zh-CN" altLang="zh-CN" b="1" dirty="0">
                      <a:solidFill>
                        <a:srgbClr val="000000"/>
                      </a:solidFill>
                    </a:rPr>
                    <a:t>求图(</a:t>
                  </a:r>
                  <a:r>
                    <a:rPr lang="en-US" altLang="zh-CN" b="1" dirty="0">
                      <a:solidFill>
                        <a:srgbClr val="000000"/>
                      </a:solidFill>
                    </a:rPr>
                    <a:t>b)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电路中</a:t>
                  </a:r>
                  <a:r>
                    <a:rPr lang="en-US" altLang="zh-CN" b="1" dirty="0" err="1">
                      <a:solidFill>
                        <a:srgbClr val="000000"/>
                      </a:solidFill>
                    </a:rPr>
                    <a:t>ab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支路的电流</a:t>
                  </a:r>
                  <a:r>
                    <a:rPr lang="en-US" altLang="zh-CN" b="1" i="1" dirty="0" err="1">
                      <a:solidFill>
                        <a:srgbClr val="000000"/>
                      </a:solidFill>
                    </a:rPr>
                    <a:t>I</a:t>
                  </a:r>
                  <a:r>
                    <a:rPr lang="en-US" altLang="zh-CN" b="1" baseline="-25000" dirty="0" err="1">
                      <a:solidFill>
                        <a:srgbClr val="000000"/>
                      </a:solidFill>
                    </a:rPr>
                    <a:t>ab</a:t>
                  </a:r>
                  <a:r>
                    <a:rPr lang="zh-CN" altLang="en-US" b="1" dirty="0">
                      <a:solidFill>
                        <a:srgbClr val="000000"/>
                      </a:solidFill>
                    </a:rPr>
                    <a:t>。</a:t>
                  </a:r>
                </a:p>
              </p:txBody>
            </p:sp>
            <p:grpSp>
              <p:nvGrpSpPr>
                <p:cNvPr id="48174" name="Group 126"/>
                <p:cNvGrpSpPr>
                  <a:grpSpLocks/>
                </p:cNvGrpSpPr>
                <p:nvPr/>
              </p:nvGrpSpPr>
              <p:grpSpPr bwMode="auto">
                <a:xfrm>
                  <a:off x="582" y="969"/>
                  <a:ext cx="2220" cy="1194"/>
                  <a:chOff x="354" y="933"/>
                  <a:chExt cx="2220" cy="1194"/>
                </a:xfrm>
              </p:grpSpPr>
              <p:sp>
                <p:nvSpPr>
                  <p:cNvPr id="48196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119"/>
                    <a:ext cx="720" cy="100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97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2" y="1269"/>
                    <a:ext cx="624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98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498" y="1263"/>
                    <a:ext cx="0" cy="7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99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8" y="1983"/>
                    <a:ext cx="60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0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75"/>
                    <a:ext cx="48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01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10" y="1275"/>
                    <a:ext cx="0" cy="7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0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995"/>
                    <a:ext cx="498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03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54" y="1491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0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98" y="1497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05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359"/>
                    <a:ext cx="480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4400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4820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884" y="1173"/>
                    <a:ext cx="3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stealth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07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0" y="1167"/>
                    <a:ext cx="342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stealth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08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" y="1491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b="1" i="1">
                        <a:solidFill>
                          <a:srgbClr val="000000"/>
                        </a:solidFill>
                      </a:rPr>
                      <a:t>U</a:t>
                    </a:r>
                    <a:r>
                      <a:rPr lang="en-US" altLang="zh-CN" b="1" baseline="-25000">
                        <a:solidFill>
                          <a:srgbClr val="000000"/>
                        </a:solidFill>
                      </a:rPr>
                      <a:t>S</a:t>
                    </a:r>
                    <a:endParaRPr lang="en-US" altLang="zh-CN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" y="933"/>
                    <a:ext cx="4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2800" b="1" i="1">
                        <a:solidFill>
                          <a:srgbClr val="000000"/>
                        </a:solidFill>
                      </a:rPr>
                      <a:t>I</a:t>
                    </a:r>
                    <a:r>
                      <a:rPr lang="en-US" altLang="zh-CN" b="1" baseline="-25000">
                        <a:solidFill>
                          <a:srgbClr val="000000"/>
                        </a:solidFill>
                      </a:rPr>
                      <a:t>1</a:t>
                    </a:r>
                    <a:endParaRPr lang="en-US" altLang="zh-CN" i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10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90" y="987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b="1" i="1">
                        <a:solidFill>
                          <a:srgbClr val="000000"/>
                        </a:solidFill>
                      </a:rPr>
                      <a:t>I</a:t>
                    </a:r>
                    <a:r>
                      <a:rPr lang="en-US" altLang="zh-CN" b="1" baseline="-25000">
                        <a:solidFill>
                          <a:srgbClr val="000000"/>
                        </a:solidFill>
                      </a:rPr>
                      <a:t>2</a:t>
                    </a:r>
                    <a:endParaRPr lang="en-US" altLang="zh-CN" i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211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0" y="1230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b="1">
                        <a:solidFill>
                          <a:srgbClr val="00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48212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6" y="1716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b="1">
                        <a:solidFill>
                          <a:srgbClr val="000000"/>
                        </a:solidFill>
                      </a:rPr>
                      <a:t>–</a:t>
                    </a:r>
                  </a:p>
                </p:txBody>
              </p:sp>
            </p:grpSp>
            <p:grpSp>
              <p:nvGrpSpPr>
                <p:cNvPr id="48175" name="Group 129"/>
                <p:cNvGrpSpPr>
                  <a:grpSpLocks/>
                </p:cNvGrpSpPr>
                <p:nvPr/>
              </p:nvGrpSpPr>
              <p:grpSpPr bwMode="auto">
                <a:xfrm>
                  <a:off x="3144" y="927"/>
                  <a:ext cx="2280" cy="1314"/>
                  <a:chOff x="3144" y="903"/>
                  <a:chExt cx="2280" cy="1314"/>
                </a:xfrm>
              </p:grpSpPr>
              <p:sp>
                <p:nvSpPr>
                  <p:cNvPr id="48176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065"/>
                    <a:ext cx="720" cy="100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77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186" y="1203"/>
                    <a:ext cx="708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78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86" y="1203"/>
                    <a:ext cx="6" cy="73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79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180" y="1941"/>
                    <a:ext cx="70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80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08" y="1215"/>
                    <a:ext cx="66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81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1215"/>
                    <a:ext cx="0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82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602" y="1923"/>
                    <a:ext cx="684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83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3144" y="1419"/>
                    <a:ext cx="96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84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1432"/>
                    <a:ext cx="5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b="1">
                        <a:solidFill>
                          <a:srgbClr val="000000"/>
                        </a:solidFill>
                      </a:rPr>
                      <a:t>2.5</a:t>
                    </a:r>
                    <a:r>
                      <a:rPr lang="en-US" altLang="zh-CN" b="1">
                        <a:solidFill>
                          <a:srgbClr val="000000"/>
                        </a:solidFill>
                        <a:sym typeface="Symbol" pitchFamily="18" charset="2"/>
                      </a:rPr>
                      <a:t></a:t>
                    </a:r>
                    <a:endParaRPr lang="en-US" altLang="zh-CN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85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1425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86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1425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87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305"/>
                    <a:ext cx="480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sz="4400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48188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86" y="1119"/>
                    <a:ext cx="27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stealth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89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3" y="1443"/>
                    <a:ext cx="49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b="1">
                        <a:solidFill>
                          <a:srgbClr val="000000"/>
                        </a:solidFill>
                      </a:rPr>
                      <a:t>30V</a:t>
                    </a:r>
                    <a:endParaRPr lang="en-US" altLang="zh-CN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9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4" y="903"/>
                    <a:ext cx="24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b="1">
                        <a:solidFill>
                          <a:srgbClr val="000000"/>
                        </a:solidFill>
                      </a:rPr>
                      <a:t>a</a:t>
                    </a:r>
                    <a:endParaRPr lang="en-US" altLang="zh-CN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91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4" y="1929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b="1">
                        <a:solidFill>
                          <a:srgbClr val="000000"/>
                        </a:solidFill>
                      </a:rPr>
                      <a:t>b</a:t>
                    </a:r>
                    <a:endParaRPr lang="en-US" altLang="zh-CN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92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586" y="1187"/>
                    <a:ext cx="47" cy="47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93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588" y="1916"/>
                    <a:ext cx="47" cy="47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194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66" y="1662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b="1">
                        <a:solidFill>
                          <a:srgbClr val="00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48195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54" y="1182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r>
                      <a:rPr lang="en-US" altLang="zh-CN" b="1">
                        <a:solidFill>
                          <a:srgbClr val="000000"/>
                        </a:solidFill>
                      </a:rPr>
                      <a:t>–</a:t>
                    </a:r>
                  </a:p>
                </p:txBody>
              </p:sp>
            </p:grpSp>
          </p:grpSp>
        </p:grpSp>
      </p:grp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4045396" y="4091136"/>
            <a:ext cx="4991100" cy="2170112"/>
            <a:chOff x="2576" y="2445"/>
            <a:chExt cx="3144" cy="1367"/>
          </a:xfrm>
        </p:grpSpPr>
        <p:sp>
          <p:nvSpPr>
            <p:cNvPr id="48152" name="AutoShape 114"/>
            <p:cNvSpPr>
              <a:spLocks noChangeArrowheads="1"/>
            </p:cNvSpPr>
            <p:nvPr/>
          </p:nvSpPr>
          <p:spPr bwMode="auto">
            <a:xfrm>
              <a:off x="2983" y="3084"/>
              <a:ext cx="651" cy="213"/>
            </a:xfrm>
            <a:prstGeom prst="rightArrow">
              <a:avLst>
                <a:gd name="adj1" fmla="val 50000"/>
                <a:gd name="adj2" fmla="val 76408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153" name="Text Box 121"/>
            <p:cNvSpPr txBox="1">
              <a:spLocks noChangeArrowheads="1"/>
            </p:cNvSpPr>
            <p:nvPr/>
          </p:nvSpPr>
          <p:spPr bwMode="auto">
            <a:xfrm>
              <a:off x="2576" y="2652"/>
              <a:ext cx="1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诺顿等效电路</a:t>
              </a:r>
            </a:p>
          </p:txBody>
        </p:sp>
        <p:grpSp>
          <p:nvGrpSpPr>
            <p:cNvPr id="48154" name="Group 155"/>
            <p:cNvGrpSpPr>
              <a:grpSpLocks/>
            </p:cNvGrpSpPr>
            <p:nvPr/>
          </p:nvGrpSpPr>
          <p:grpSpPr bwMode="auto">
            <a:xfrm>
              <a:off x="3746" y="2445"/>
              <a:ext cx="1974" cy="1367"/>
              <a:chOff x="3722" y="2421"/>
              <a:chExt cx="1974" cy="1367"/>
            </a:xfrm>
          </p:grpSpPr>
          <p:sp>
            <p:nvSpPr>
              <p:cNvPr id="48155" name="Line 119"/>
              <p:cNvSpPr>
                <a:spLocks noChangeShapeType="1"/>
              </p:cNvSpPr>
              <p:nvPr/>
            </p:nvSpPr>
            <p:spPr bwMode="auto">
              <a:xfrm>
                <a:off x="4459" y="2600"/>
                <a:ext cx="0" cy="1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6" name="Line 117"/>
              <p:cNvSpPr>
                <a:spLocks noChangeShapeType="1"/>
              </p:cNvSpPr>
              <p:nvPr/>
            </p:nvSpPr>
            <p:spPr bwMode="auto">
              <a:xfrm>
                <a:off x="5074" y="2600"/>
                <a:ext cx="0" cy="10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7" name="Oval 97"/>
              <p:cNvSpPr>
                <a:spLocks noChangeArrowheads="1"/>
              </p:cNvSpPr>
              <p:nvPr/>
            </p:nvSpPr>
            <p:spPr bwMode="auto">
              <a:xfrm>
                <a:off x="3957" y="3626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8" name="Oval 100"/>
              <p:cNvSpPr>
                <a:spLocks noChangeArrowheads="1"/>
              </p:cNvSpPr>
              <p:nvPr/>
            </p:nvSpPr>
            <p:spPr bwMode="auto">
              <a:xfrm>
                <a:off x="4908" y="2966"/>
                <a:ext cx="317" cy="31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59" name="Rectangle 101"/>
              <p:cNvSpPr>
                <a:spLocks noChangeArrowheads="1"/>
              </p:cNvSpPr>
              <p:nvPr/>
            </p:nvSpPr>
            <p:spPr bwMode="auto">
              <a:xfrm>
                <a:off x="4398" y="2973"/>
                <a:ext cx="113" cy="29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60" name="Text Box 104"/>
              <p:cNvSpPr txBox="1">
                <a:spLocks noChangeArrowheads="1"/>
              </p:cNvSpPr>
              <p:nvPr/>
            </p:nvSpPr>
            <p:spPr bwMode="auto">
              <a:xfrm>
                <a:off x="3722" y="242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48161" name="Text Box 105"/>
              <p:cNvSpPr txBox="1">
                <a:spLocks noChangeArrowheads="1"/>
              </p:cNvSpPr>
              <p:nvPr/>
            </p:nvSpPr>
            <p:spPr bwMode="auto">
              <a:xfrm>
                <a:off x="3732" y="350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8162" name="Text Box 106"/>
              <p:cNvSpPr txBox="1">
                <a:spLocks noChangeArrowheads="1"/>
              </p:cNvSpPr>
              <p:nvPr/>
            </p:nvSpPr>
            <p:spPr bwMode="auto">
              <a:xfrm>
                <a:off x="5290" y="2954"/>
                <a:ext cx="4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SC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8163" name="Text Box 107"/>
              <p:cNvSpPr txBox="1">
                <a:spLocks noChangeArrowheads="1"/>
              </p:cNvSpPr>
              <p:nvPr/>
            </p:nvSpPr>
            <p:spPr bwMode="auto">
              <a:xfrm>
                <a:off x="4107" y="2954"/>
                <a:ext cx="2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R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i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8164" name="Line 115"/>
              <p:cNvSpPr>
                <a:spLocks noChangeShapeType="1"/>
              </p:cNvSpPr>
              <p:nvPr/>
            </p:nvSpPr>
            <p:spPr bwMode="auto">
              <a:xfrm>
                <a:off x="4895" y="3127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65" name="Line 116"/>
              <p:cNvSpPr>
                <a:spLocks noChangeShapeType="1"/>
              </p:cNvSpPr>
              <p:nvPr/>
            </p:nvSpPr>
            <p:spPr bwMode="auto">
              <a:xfrm>
                <a:off x="3991" y="2600"/>
                <a:ext cx="10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66" name="Line 118"/>
              <p:cNvSpPr>
                <a:spLocks noChangeShapeType="1"/>
              </p:cNvSpPr>
              <p:nvPr/>
            </p:nvSpPr>
            <p:spPr bwMode="auto">
              <a:xfrm flipH="1">
                <a:off x="4020" y="3668"/>
                <a:ext cx="10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67" name="Line 122"/>
              <p:cNvSpPr>
                <a:spLocks noChangeShapeType="1"/>
              </p:cNvSpPr>
              <p:nvPr/>
            </p:nvSpPr>
            <p:spPr bwMode="auto">
              <a:xfrm flipV="1">
                <a:off x="5300" y="2911"/>
                <a:ext cx="0" cy="3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68" name="Oval 154"/>
              <p:cNvSpPr>
                <a:spLocks noChangeArrowheads="1"/>
              </p:cNvSpPr>
              <p:nvPr/>
            </p:nvSpPr>
            <p:spPr bwMode="auto">
              <a:xfrm>
                <a:off x="3927" y="2558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" name="Group 159"/>
          <p:cNvGrpSpPr>
            <a:grpSpLocks/>
          </p:cNvGrpSpPr>
          <p:nvPr/>
        </p:nvGrpSpPr>
        <p:grpSpPr bwMode="auto">
          <a:xfrm>
            <a:off x="187771" y="3621236"/>
            <a:ext cx="4016375" cy="2832100"/>
            <a:chOff x="146" y="2149"/>
            <a:chExt cx="2530" cy="1784"/>
          </a:xfrm>
        </p:grpSpPr>
        <p:grpSp>
          <p:nvGrpSpPr>
            <p:cNvPr id="48133" name="Group 153"/>
            <p:cNvGrpSpPr>
              <a:grpSpLocks/>
            </p:cNvGrpSpPr>
            <p:nvPr/>
          </p:nvGrpSpPr>
          <p:grpSpPr bwMode="auto">
            <a:xfrm>
              <a:off x="324" y="2601"/>
              <a:ext cx="2352" cy="1332"/>
              <a:chOff x="324" y="2601"/>
              <a:chExt cx="2352" cy="1332"/>
            </a:xfrm>
          </p:grpSpPr>
          <p:sp>
            <p:nvSpPr>
              <p:cNvPr id="48135" name="Text Box 130"/>
              <p:cNvSpPr txBox="1">
                <a:spLocks noChangeArrowheads="1"/>
              </p:cNvSpPr>
              <p:nvPr/>
            </p:nvSpPr>
            <p:spPr bwMode="auto">
              <a:xfrm>
                <a:off x="1308" y="3645"/>
                <a:ext cx="5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( b )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6" name="Rectangle 132"/>
              <p:cNvSpPr>
                <a:spLocks noChangeArrowheads="1"/>
              </p:cNvSpPr>
              <p:nvPr/>
            </p:nvSpPr>
            <p:spPr bwMode="auto">
              <a:xfrm>
                <a:off x="1140" y="2637"/>
                <a:ext cx="720" cy="100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7" name="Line 133"/>
              <p:cNvSpPr>
                <a:spLocks noChangeShapeType="1"/>
              </p:cNvSpPr>
              <p:nvPr/>
            </p:nvSpPr>
            <p:spPr bwMode="auto">
              <a:xfrm>
                <a:off x="618" y="2775"/>
                <a:ext cx="528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8" name="Line 135"/>
              <p:cNvSpPr>
                <a:spLocks noChangeShapeType="1"/>
              </p:cNvSpPr>
              <p:nvPr/>
            </p:nvSpPr>
            <p:spPr bwMode="auto">
              <a:xfrm>
                <a:off x="594" y="3513"/>
                <a:ext cx="5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9" name="Line 136"/>
              <p:cNvSpPr>
                <a:spLocks noChangeShapeType="1"/>
              </p:cNvSpPr>
              <p:nvPr/>
            </p:nvSpPr>
            <p:spPr bwMode="auto">
              <a:xfrm flipV="1">
                <a:off x="1860" y="2787"/>
                <a:ext cx="6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40" name="Line 137"/>
              <p:cNvSpPr>
                <a:spLocks noChangeShapeType="1"/>
              </p:cNvSpPr>
              <p:nvPr/>
            </p:nvSpPr>
            <p:spPr bwMode="auto">
              <a:xfrm>
                <a:off x="2532" y="2787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41" name="Line 138"/>
              <p:cNvSpPr>
                <a:spLocks noChangeShapeType="1"/>
              </p:cNvSpPr>
              <p:nvPr/>
            </p:nvSpPr>
            <p:spPr bwMode="auto">
              <a:xfrm>
                <a:off x="1854" y="3495"/>
                <a:ext cx="684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42" name="Oval 141"/>
              <p:cNvSpPr>
                <a:spLocks noChangeArrowheads="1"/>
              </p:cNvSpPr>
              <p:nvPr/>
            </p:nvSpPr>
            <p:spPr bwMode="auto">
              <a:xfrm>
                <a:off x="2388" y="2997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43" name="Line 142"/>
              <p:cNvSpPr>
                <a:spLocks noChangeShapeType="1"/>
              </p:cNvSpPr>
              <p:nvPr/>
            </p:nvSpPr>
            <p:spPr bwMode="auto">
              <a:xfrm>
                <a:off x="2532" y="2997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44" name="Text Box 143"/>
              <p:cNvSpPr txBox="1">
                <a:spLocks noChangeArrowheads="1"/>
              </p:cNvSpPr>
              <p:nvPr/>
            </p:nvSpPr>
            <p:spPr bwMode="auto">
              <a:xfrm>
                <a:off x="1284" y="2877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4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48145" name="Text Box 145"/>
              <p:cNvSpPr txBox="1">
                <a:spLocks noChangeArrowheads="1"/>
              </p:cNvSpPr>
              <p:nvPr/>
            </p:nvSpPr>
            <p:spPr bwMode="auto">
              <a:xfrm>
                <a:off x="1965" y="3015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30V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8146" name="Text Box 146"/>
              <p:cNvSpPr txBox="1">
                <a:spLocks noChangeArrowheads="1"/>
              </p:cNvSpPr>
              <p:nvPr/>
            </p:nvSpPr>
            <p:spPr bwMode="auto">
              <a:xfrm>
                <a:off x="342" y="2601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8147" name="Text Box 147"/>
              <p:cNvSpPr txBox="1">
                <a:spLocks noChangeArrowheads="1"/>
              </p:cNvSpPr>
              <p:nvPr/>
            </p:nvSpPr>
            <p:spPr bwMode="auto">
              <a:xfrm>
                <a:off x="324" y="335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8148" name="Oval 148"/>
              <p:cNvSpPr>
                <a:spLocks noChangeArrowheads="1"/>
              </p:cNvSpPr>
              <p:nvPr/>
            </p:nvSpPr>
            <p:spPr bwMode="auto">
              <a:xfrm>
                <a:off x="556" y="2741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49" name="Text Box 150"/>
              <p:cNvSpPr txBox="1">
                <a:spLocks noChangeArrowheads="1"/>
              </p:cNvSpPr>
              <p:nvPr/>
            </p:nvSpPr>
            <p:spPr bwMode="auto">
              <a:xfrm>
                <a:off x="2318" y="323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48150" name="Text Box 151"/>
              <p:cNvSpPr txBox="1">
                <a:spLocks noChangeArrowheads="1"/>
              </p:cNvSpPr>
              <p:nvPr/>
            </p:nvSpPr>
            <p:spPr bwMode="auto">
              <a:xfrm>
                <a:off x="2306" y="275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48151" name="Oval 152"/>
              <p:cNvSpPr>
                <a:spLocks noChangeArrowheads="1"/>
              </p:cNvSpPr>
              <p:nvPr/>
            </p:nvSpPr>
            <p:spPr bwMode="auto">
              <a:xfrm>
                <a:off x="532" y="3473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134" name="Text Box 158"/>
            <p:cNvSpPr txBox="1">
              <a:spLocks noChangeArrowheads="1"/>
            </p:cNvSpPr>
            <p:nvPr/>
          </p:nvSpPr>
          <p:spPr bwMode="auto">
            <a:xfrm>
              <a:off x="146" y="214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0000"/>
                  </a:solidFill>
                </a:rPr>
                <a:t>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07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52413" y="211138"/>
            <a:ext cx="2776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、 </a:t>
            </a:r>
            <a:r>
              <a:rPr lang="zh-CN" altLang="en-US" sz="2800" b="1" dirty="0">
                <a:solidFill>
                  <a:srgbClr val="000000"/>
                </a:solidFill>
              </a:rPr>
              <a:t>求电流 </a:t>
            </a:r>
            <a:r>
              <a:rPr lang="en-US" altLang="zh-CN" sz="2800" b="1" i="1" dirty="0">
                <a:solidFill>
                  <a:srgbClr val="000000"/>
                </a:solidFill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" name="Group 193"/>
          <p:cNvGrpSpPr>
            <a:grpSpLocks/>
          </p:cNvGrpSpPr>
          <p:nvPr/>
        </p:nvGrpSpPr>
        <p:grpSpPr bwMode="auto">
          <a:xfrm>
            <a:off x="2168525" y="1371600"/>
            <a:ext cx="4953000" cy="3079750"/>
            <a:chOff x="1606" y="120"/>
            <a:chExt cx="3120" cy="1940"/>
          </a:xfrm>
        </p:grpSpPr>
        <p:sp>
          <p:nvSpPr>
            <p:cNvPr id="32772" name="Line 5"/>
            <p:cNvSpPr>
              <a:spLocks noChangeShapeType="1"/>
            </p:cNvSpPr>
            <p:nvPr/>
          </p:nvSpPr>
          <p:spPr bwMode="auto">
            <a:xfrm>
              <a:off x="1667" y="436"/>
              <a:ext cx="9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73" name="Line 8"/>
            <p:cNvSpPr>
              <a:spLocks noChangeShapeType="1"/>
            </p:cNvSpPr>
            <p:nvPr/>
          </p:nvSpPr>
          <p:spPr bwMode="auto">
            <a:xfrm>
              <a:off x="2984" y="430"/>
              <a:ext cx="1157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74" name="Line 9"/>
            <p:cNvSpPr>
              <a:spLocks noChangeShapeType="1"/>
            </p:cNvSpPr>
            <p:nvPr/>
          </p:nvSpPr>
          <p:spPr bwMode="auto">
            <a:xfrm>
              <a:off x="1667" y="436"/>
              <a:ext cx="0" cy="5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75" name="Rectangle 10"/>
            <p:cNvSpPr>
              <a:spLocks noChangeArrowheads="1"/>
            </p:cNvSpPr>
            <p:nvPr/>
          </p:nvSpPr>
          <p:spPr bwMode="auto">
            <a:xfrm>
              <a:off x="1606" y="947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76" name="Line 11"/>
            <p:cNvSpPr>
              <a:spLocks noChangeShapeType="1"/>
            </p:cNvSpPr>
            <p:nvPr/>
          </p:nvSpPr>
          <p:spPr bwMode="auto">
            <a:xfrm flipH="1">
              <a:off x="1667" y="1287"/>
              <a:ext cx="0" cy="4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77" name="Line 12"/>
            <p:cNvSpPr>
              <a:spLocks noChangeShapeType="1"/>
            </p:cNvSpPr>
            <p:nvPr/>
          </p:nvSpPr>
          <p:spPr bwMode="auto">
            <a:xfrm flipV="1">
              <a:off x="1661" y="1751"/>
              <a:ext cx="2482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78" name="Line 14"/>
            <p:cNvSpPr>
              <a:spLocks noChangeShapeType="1"/>
            </p:cNvSpPr>
            <p:nvPr/>
          </p:nvSpPr>
          <p:spPr bwMode="auto">
            <a:xfrm>
              <a:off x="2305" y="436"/>
              <a:ext cx="0" cy="13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79" name="Line 17"/>
            <p:cNvSpPr>
              <a:spLocks noChangeShapeType="1"/>
            </p:cNvSpPr>
            <p:nvPr/>
          </p:nvSpPr>
          <p:spPr bwMode="auto">
            <a:xfrm>
              <a:off x="3392" y="436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80" name="Line 18"/>
            <p:cNvSpPr>
              <a:spLocks noChangeShapeType="1"/>
            </p:cNvSpPr>
            <p:nvPr/>
          </p:nvSpPr>
          <p:spPr bwMode="auto">
            <a:xfrm>
              <a:off x="3392" y="436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81" name="Line 19"/>
            <p:cNvSpPr>
              <a:spLocks noChangeShapeType="1"/>
            </p:cNvSpPr>
            <p:nvPr/>
          </p:nvSpPr>
          <p:spPr bwMode="auto">
            <a:xfrm>
              <a:off x="3392" y="959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82" name="Line 20"/>
            <p:cNvSpPr>
              <a:spLocks noChangeShapeType="1"/>
            </p:cNvSpPr>
            <p:nvPr/>
          </p:nvSpPr>
          <p:spPr bwMode="auto">
            <a:xfrm flipH="1">
              <a:off x="3392" y="1549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83" name="Line 21"/>
            <p:cNvSpPr>
              <a:spLocks noChangeShapeType="1"/>
            </p:cNvSpPr>
            <p:nvPr/>
          </p:nvSpPr>
          <p:spPr bwMode="auto">
            <a:xfrm>
              <a:off x="2305" y="1075"/>
              <a:ext cx="1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84" name="Oval 25"/>
            <p:cNvSpPr>
              <a:spLocks noChangeArrowheads="1"/>
            </p:cNvSpPr>
            <p:nvPr/>
          </p:nvSpPr>
          <p:spPr bwMode="auto">
            <a:xfrm>
              <a:off x="2155" y="1288"/>
              <a:ext cx="300" cy="29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85" name="Line 26"/>
            <p:cNvSpPr>
              <a:spLocks noChangeShapeType="1"/>
            </p:cNvSpPr>
            <p:nvPr/>
          </p:nvSpPr>
          <p:spPr bwMode="auto">
            <a:xfrm flipH="1">
              <a:off x="4141" y="436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86" name="Line 28"/>
            <p:cNvSpPr>
              <a:spLocks noChangeShapeType="1"/>
            </p:cNvSpPr>
            <p:nvPr/>
          </p:nvSpPr>
          <p:spPr bwMode="auto">
            <a:xfrm>
              <a:off x="4270" y="528"/>
              <a:ext cx="0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87" name="Line 29"/>
            <p:cNvSpPr>
              <a:spLocks noChangeShapeType="1"/>
            </p:cNvSpPr>
            <p:nvPr/>
          </p:nvSpPr>
          <p:spPr bwMode="auto">
            <a:xfrm flipV="1">
              <a:off x="2497" y="1244"/>
              <a:ext cx="0" cy="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88" name="Line 45"/>
            <p:cNvSpPr>
              <a:spLocks noChangeShapeType="1"/>
            </p:cNvSpPr>
            <p:nvPr/>
          </p:nvSpPr>
          <p:spPr bwMode="auto">
            <a:xfrm>
              <a:off x="2305" y="564"/>
              <a:ext cx="0" cy="3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89" name="Oval 46"/>
            <p:cNvSpPr>
              <a:spLocks noChangeArrowheads="1"/>
            </p:cNvSpPr>
            <p:nvPr/>
          </p:nvSpPr>
          <p:spPr bwMode="auto">
            <a:xfrm>
              <a:off x="2155" y="606"/>
              <a:ext cx="300" cy="29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90" name="Line 47"/>
            <p:cNvSpPr>
              <a:spLocks noChangeShapeType="1"/>
            </p:cNvSpPr>
            <p:nvPr/>
          </p:nvSpPr>
          <p:spPr bwMode="auto">
            <a:xfrm>
              <a:off x="2155" y="145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91" name="Line 48"/>
            <p:cNvSpPr>
              <a:spLocks noChangeShapeType="1"/>
            </p:cNvSpPr>
            <p:nvPr/>
          </p:nvSpPr>
          <p:spPr bwMode="auto">
            <a:xfrm>
              <a:off x="2305" y="606"/>
              <a:ext cx="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92" name="Line 50"/>
            <p:cNvSpPr>
              <a:spLocks noChangeShapeType="1"/>
            </p:cNvSpPr>
            <p:nvPr/>
          </p:nvSpPr>
          <p:spPr bwMode="auto">
            <a:xfrm flipV="1">
              <a:off x="2155" y="1374"/>
              <a:ext cx="0" cy="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93" name="Line 52"/>
            <p:cNvSpPr>
              <a:spLocks noChangeShapeType="1"/>
            </p:cNvSpPr>
            <p:nvPr/>
          </p:nvSpPr>
          <p:spPr bwMode="auto">
            <a:xfrm>
              <a:off x="2155" y="1416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94" name="Line 53"/>
            <p:cNvSpPr>
              <a:spLocks noChangeShapeType="1"/>
            </p:cNvSpPr>
            <p:nvPr/>
          </p:nvSpPr>
          <p:spPr bwMode="auto">
            <a:xfrm flipV="1">
              <a:off x="2155" y="1374"/>
              <a:ext cx="0" cy="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95" name="Line 54"/>
            <p:cNvSpPr>
              <a:spLocks noChangeShapeType="1"/>
            </p:cNvSpPr>
            <p:nvPr/>
          </p:nvSpPr>
          <p:spPr bwMode="auto">
            <a:xfrm>
              <a:off x="2155" y="145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96" name="Line 55"/>
            <p:cNvSpPr>
              <a:spLocks noChangeShapeType="1"/>
            </p:cNvSpPr>
            <p:nvPr/>
          </p:nvSpPr>
          <p:spPr bwMode="auto">
            <a:xfrm>
              <a:off x="2155" y="1452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797" name="Text Box 59"/>
            <p:cNvSpPr txBox="1">
              <a:spLocks noChangeArrowheads="1"/>
            </p:cNvSpPr>
            <p:nvPr/>
          </p:nvSpPr>
          <p:spPr bwMode="auto">
            <a:xfrm>
              <a:off x="2426" y="534"/>
              <a:ext cx="52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 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s</a:t>
              </a:r>
              <a:r>
                <a:rPr lang="en-US" altLang="zh-CN" b="1">
                  <a:solidFill>
                    <a:srgbClr val="000000"/>
                  </a:solidFill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 45V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2798" name="Text Box 62"/>
            <p:cNvSpPr txBox="1">
              <a:spLocks noChangeArrowheads="1"/>
            </p:cNvSpPr>
            <p:nvPr/>
          </p:nvSpPr>
          <p:spPr bwMode="auto">
            <a:xfrm>
              <a:off x="2506" y="1090"/>
              <a:ext cx="48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s</a:t>
              </a:r>
              <a:r>
                <a:rPr lang="en-US" altLang="zh-CN" b="1" i="1">
                  <a:solidFill>
                    <a:srgbClr val="000000"/>
                  </a:solidFill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15A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2799" name="Text Box 63"/>
            <p:cNvSpPr txBox="1">
              <a:spLocks noChangeArrowheads="1"/>
            </p:cNvSpPr>
            <p:nvPr/>
          </p:nvSpPr>
          <p:spPr bwMode="auto">
            <a:xfrm>
              <a:off x="2649" y="120"/>
              <a:ext cx="4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2800" name="Text Box 69"/>
            <p:cNvSpPr txBox="1">
              <a:spLocks noChangeArrowheads="1"/>
            </p:cNvSpPr>
            <p:nvPr/>
          </p:nvSpPr>
          <p:spPr bwMode="auto">
            <a:xfrm>
              <a:off x="1705" y="959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2801" name="Text Box 70"/>
            <p:cNvSpPr txBox="1">
              <a:spLocks noChangeArrowheads="1"/>
            </p:cNvSpPr>
            <p:nvPr/>
          </p:nvSpPr>
          <p:spPr bwMode="auto">
            <a:xfrm>
              <a:off x="3461" y="636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2802" name="Text Box 71"/>
            <p:cNvSpPr txBox="1">
              <a:spLocks noChangeArrowheads="1"/>
            </p:cNvSpPr>
            <p:nvPr/>
          </p:nvSpPr>
          <p:spPr bwMode="auto">
            <a:xfrm>
              <a:off x="3461" y="1228"/>
              <a:ext cx="4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2803" name="Text Box 72"/>
            <p:cNvSpPr txBox="1">
              <a:spLocks noChangeArrowheads="1"/>
            </p:cNvSpPr>
            <p:nvPr/>
          </p:nvSpPr>
          <p:spPr bwMode="auto">
            <a:xfrm>
              <a:off x="2681" y="1772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2804" name="Text Box 73"/>
            <p:cNvSpPr txBox="1">
              <a:spLocks noChangeArrowheads="1"/>
            </p:cNvSpPr>
            <p:nvPr/>
          </p:nvSpPr>
          <p:spPr bwMode="auto">
            <a:xfrm>
              <a:off x="4185" y="967"/>
              <a:ext cx="5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6.4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2805" name="Text Box 74"/>
            <p:cNvSpPr txBox="1">
              <a:spLocks noChangeArrowheads="1"/>
            </p:cNvSpPr>
            <p:nvPr/>
          </p:nvSpPr>
          <p:spPr bwMode="auto">
            <a:xfrm>
              <a:off x="4282" y="552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2806" name="Oval 75"/>
            <p:cNvSpPr>
              <a:spLocks noChangeArrowheads="1"/>
            </p:cNvSpPr>
            <p:nvPr/>
          </p:nvSpPr>
          <p:spPr bwMode="auto">
            <a:xfrm>
              <a:off x="2283" y="413"/>
              <a:ext cx="37" cy="41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07" name="Oval 76"/>
            <p:cNvSpPr>
              <a:spLocks noChangeArrowheads="1"/>
            </p:cNvSpPr>
            <p:nvPr/>
          </p:nvSpPr>
          <p:spPr bwMode="auto">
            <a:xfrm>
              <a:off x="2286" y="1050"/>
              <a:ext cx="37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08" name="Oval 77"/>
            <p:cNvSpPr>
              <a:spLocks noChangeArrowheads="1"/>
            </p:cNvSpPr>
            <p:nvPr/>
          </p:nvSpPr>
          <p:spPr bwMode="auto">
            <a:xfrm>
              <a:off x="2277" y="1738"/>
              <a:ext cx="37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09" name="Oval 78"/>
            <p:cNvSpPr>
              <a:spLocks noChangeArrowheads="1"/>
            </p:cNvSpPr>
            <p:nvPr/>
          </p:nvSpPr>
          <p:spPr bwMode="auto">
            <a:xfrm>
              <a:off x="3370" y="412"/>
              <a:ext cx="37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10" name="Oval 79"/>
            <p:cNvSpPr>
              <a:spLocks noChangeArrowheads="1"/>
            </p:cNvSpPr>
            <p:nvPr/>
          </p:nvSpPr>
          <p:spPr bwMode="auto">
            <a:xfrm>
              <a:off x="3370" y="1053"/>
              <a:ext cx="36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11" name="Oval 80"/>
            <p:cNvSpPr>
              <a:spLocks noChangeArrowheads="1"/>
            </p:cNvSpPr>
            <p:nvPr/>
          </p:nvSpPr>
          <p:spPr bwMode="auto">
            <a:xfrm>
              <a:off x="3367" y="1732"/>
              <a:ext cx="36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12" name="Text Box 185"/>
            <p:cNvSpPr txBox="1">
              <a:spLocks noChangeArrowheads="1"/>
            </p:cNvSpPr>
            <p:nvPr/>
          </p:nvSpPr>
          <p:spPr bwMode="auto">
            <a:xfrm>
              <a:off x="2304" y="38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2813" name="Text Box 186"/>
            <p:cNvSpPr txBox="1">
              <a:spLocks noChangeArrowheads="1"/>
            </p:cNvSpPr>
            <p:nvPr/>
          </p:nvSpPr>
          <p:spPr bwMode="auto">
            <a:xfrm>
              <a:off x="2346" y="838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2814" name="Rectangle 187"/>
            <p:cNvSpPr>
              <a:spLocks noChangeArrowheads="1"/>
            </p:cNvSpPr>
            <p:nvPr/>
          </p:nvSpPr>
          <p:spPr bwMode="auto">
            <a:xfrm rot="5400000">
              <a:off x="2752" y="269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15" name="Rectangle 188"/>
            <p:cNvSpPr>
              <a:spLocks noChangeArrowheads="1"/>
            </p:cNvSpPr>
            <p:nvPr/>
          </p:nvSpPr>
          <p:spPr bwMode="auto">
            <a:xfrm>
              <a:off x="3328" y="605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16" name="Rectangle 189"/>
            <p:cNvSpPr>
              <a:spLocks noChangeArrowheads="1"/>
            </p:cNvSpPr>
            <p:nvPr/>
          </p:nvSpPr>
          <p:spPr bwMode="auto">
            <a:xfrm>
              <a:off x="3328" y="1205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17" name="Rectangle 190"/>
            <p:cNvSpPr>
              <a:spLocks noChangeArrowheads="1"/>
            </p:cNvSpPr>
            <p:nvPr/>
          </p:nvSpPr>
          <p:spPr bwMode="auto">
            <a:xfrm>
              <a:off x="4072" y="941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18" name="Line 191"/>
            <p:cNvSpPr>
              <a:spLocks noChangeShapeType="1"/>
            </p:cNvSpPr>
            <p:nvPr/>
          </p:nvSpPr>
          <p:spPr bwMode="auto">
            <a:xfrm flipH="1">
              <a:off x="4141" y="1282"/>
              <a:ext cx="0" cy="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819" name="Rectangle 192"/>
            <p:cNvSpPr>
              <a:spLocks noChangeArrowheads="1"/>
            </p:cNvSpPr>
            <p:nvPr/>
          </p:nvSpPr>
          <p:spPr bwMode="auto">
            <a:xfrm rot="5400000">
              <a:off x="2812" y="1583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849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450850" y="2345010"/>
            <a:ext cx="84613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设</a:t>
            </a:r>
            <a:r>
              <a:rPr lang="en-US" altLang="zh-CN" b="1" i="1">
                <a:solidFill>
                  <a:srgbClr val="FF3300"/>
                </a:solidFill>
              </a:rPr>
              <a:t>U</a:t>
            </a:r>
            <a:r>
              <a:rPr lang="en-US" altLang="zh-CN" b="1" baseline="-25000">
                <a:solidFill>
                  <a:srgbClr val="FF3300"/>
                </a:solidFill>
              </a:rPr>
              <a:t>S</a:t>
            </a:r>
            <a:r>
              <a:rPr lang="en-US" altLang="zh-CN" b="1">
                <a:solidFill>
                  <a:srgbClr val="FF3300"/>
                </a:solidFill>
              </a:rPr>
              <a:t>=10V</a:t>
            </a:r>
            <a:r>
              <a:rPr lang="zh-CN" altLang="en-US" b="1">
                <a:solidFill>
                  <a:srgbClr val="FF3300"/>
                </a:solidFill>
              </a:rPr>
              <a:t>单独作用</a:t>
            </a:r>
            <a:r>
              <a:rPr lang="zh-CN" altLang="en-US" b="1">
                <a:solidFill>
                  <a:srgbClr val="000000"/>
                </a:solidFill>
              </a:rPr>
              <a:t>时在两个支路产生的电流分别为</a:t>
            </a:r>
            <a:r>
              <a:rPr lang="zh-CN" altLang="en-US" b="1">
                <a:solidFill>
                  <a:srgbClr val="FF3300"/>
                </a:solidFill>
              </a:rPr>
              <a:t> </a:t>
            </a:r>
            <a:r>
              <a:rPr lang="en-US" altLang="zh-CN" b="1" i="1">
                <a:solidFill>
                  <a:srgbClr val="FF3300"/>
                </a:solidFill>
              </a:rPr>
              <a:t>I</a:t>
            </a:r>
            <a:r>
              <a:rPr lang="en-US" altLang="zh-CN" b="1" baseline="-25000">
                <a:solidFill>
                  <a:srgbClr val="FF3300"/>
                </a:solidFill>
              </a:rPr>
              <a:t>1</a:t>
            </a:r>
            <a:r>
              <a:rPr lang="en-US" altLang="zh-CN" b="1" i="1">
                <a:solidFill>
                  <a:srgbClr val="FF3300"/>
                </a:solidFill>
              </a:rPr>
              <a:t>'</a:t>
            </a:r>
            <a:r>
              <a:rPr lang="zh-CN" altLang="en-US" b="1">
                <a:solidFill>
                  <a:srgbClr val="000000"/>
                </a:solidFill>
              </a:rPr>
              <a:t>和</a:t>
            </a:r>
            <a:r>
              <a:rPr lang="zh-CN" altLang="en-US" b="1">
                <a:solidFill>
                  <a:srgbClr val="FF3300"/>
                </a:solidFill>
              </a:rPr>
              <a:t> </a:t>
            </a:r>
            <a:r>
              <a:rPr lang="en-US" altLang="zh-CN" b="1" i="1">
                <a:solidFill>
                  <a:srgbClr val="FF3300"/>
                </a:solidFill>
              </a:rPr>
              <a:t>I</a:t>
            </a:r>
            <a:r>
              <a:rPr lang="en-US" altLang="zh-CN" b="1" baseline="-25000">
                <a:solidFill>
                  <a:srgbClr val="FF3300"/>
                </a:solidFill>
              </a:rPr>
              <a:t>2</a:t>
            </a:r>
            <a:r>
              <a:rPr lang="en-US" altLang="zh-CN" b="1" i="1">
                <a:solidFill>
                  <a:srgbClr val="FF3300"/>
                </a:solidFill>
              </a:rPr>
              <a:t>'</a:t>
            </a:r>
            <a:r>
              <a:rPr lang="zh-CN" altLang="en-US" b="1">
                <a:solidFill>
                  <a:srgbClr val="FF3300"/>
                </a:solidFill>
              </a:rPr>
              <a:t>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3300"/>
                </a:solidFill>
              </a:rPr>
              <a:t>    </a:t>
            </a:r>
            <a:r>
              <a:rPr lang="en-US" altLang="zh-CN" b="1">
                <a:solidFill>
                  <a:srgbClr val="FF3300"/>
                </a:solidFill>
              </a:rPr>
              <a:t>A</a:t>
            </a:r>
            <a:r>
              <a:rPr lang="zh-CN" altLang="en-US" b="1">
                <a:solidFill>
                  <a:srgbClr val="FF3300"/>
                </a:solidFill>
              </a:rPr>
              <a:t>中电源单独作用</a:t>
            </a:r>
            <a:r>
              <a:rPr lang="zh-CN" altLang="en-US" b="1">
                <a:solidFill>
                  <a:srgbClr val="000000"/>
                </a:solidFill>
              </a:rPr>
              <a:t>时在两个支路产生的电流分别为</a:t>
            </a:r>
            <a:r>
              <a:rPr lang="en-US" altLang="zh-CN" b="1" i="1">
                <a:solidFill>
                  <a:srgbClr val="FF3300"/>
                </a:solidFill>
              </a:rPr>
              <a:t>I</a:t>
            </a:r>
            <a:r>
              <a:rPr lang="en-US" altLang="zh-CN" b="1" baseline="-25000">
                <a:solidFill>
                  <a:srgbClr val="FF3300"/>
                </a:solidFill>
              </a:rPr>
              <a:t>1</a:t>
            </a:r>
            <a:r>
              <a:rPr lang="en-US" altLang="zh-CN" b="1" i="1">
                <a:solidFill>
                  <a:srgbClr val="FF3300"/>
                </a:solidFill>
              </a:rPr>
              <a:t>''</a:t>
            </a:r>
            <a:r>
              <a:rPr lang="zh-CN" altLang="en-US" b="1">
                <a:solidFill>
                  <a:srgbClr val="000000"/>
                </a:solidFill>
              </a:rPr>
              <a:t>和</a:t>
            </a:r>
            <a:r>
              <a:rPr lang="en-US" altLang="zh-CN" b="1" i="1">
                <a:solidFill>
                  <a:srgbClr val="FF3300"/>
                </a:solidFill>
              </a:rPr>
              <a:t>I</a:t>
            </a:r>
            <a:r>
              <a:rPr lang="en-US" altLang="zh-CN" b="1" baseline="-25000">
                <a:solidFill>
                  <a:srgbClr val="FF3300"/>
                </a:solidFill>
              </a:rPr>
              <a:t>2</a:t>
            </a:r>
            <a:r>
              <a:rPr lang="en-US" altLang="zh-CN" b="1" i="1">
                <a:solidFill>
                  <a:srgbClr val="FF3300"/>
                </a:solidFill>
              </a:rPr>
              <a:t>''</a:t>
            </a:r>
            <a:r>
              <a:rPr lang="zh-CN" altLang="en-US" b="1">
                <a:solidFill>
                  <a:srgbClr val="FF3300"/>
                </a:solidFill>
              </a:rPr>
              <a:t>。</a:t>
            </a:r>
          </a:p>
        </p:txBody>
      </p:sp>
      <p:sp>
        <p:nvSpPr>
          <p:cNvPr id="100388" name="Text Box 36"/>
          <p:cNvSpPr txBox="1">
            <a:spLocks noChangeArrowheads="1"/>
          </p:cNvSpPr>
          <p:nvPr/>
        </p:nvSpPr>
        <p:spPr bwMode="auto">
          <a:xfrm>
            <a:off x="5391150" y="122899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( a )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971675" y="328885"/>
            <a:ext cx="3524250" cy="1895475"/>
            <a:chOff x="354" y="933"/>
            <a:chExt cx="2220" cy="1194"/>
          </a:xfrm>
        </p:grpSpPr>
        <p:sp>
          <p:nvSpPr>
            <p:cNvPr id="23572" name="Rectangle 38"/>
            <p:cNvSpPr>
              <a:spLocks noChangeArrowheads="1"/>
            </p:cNvSpPr>
            <p:nvPr/>
          </p:nvSpPr>
          <p:spPr bwMode="auto">
            <a:xfrm>
              <a:off x="1104" y="1119"/>
              <a:ext cx="720" cy="1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3" name="Line 39"/>
            <p:cNvSpPr>
              <a:spLocks noChangeShapeType="1"/>
            </p:cNvSpPr>
            <p:nvPr/>
          </p:nvSpPr>
          <p:spPr bwMode="auto">
            <a:xfrm flipV="1">
              <a:off x="492" y="1269"/>
              <a:ext cx="62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4" name="Line 40"/>
            <p:cNvSpPr>
              <a:spLocks noChangeShapeType="1"/>
            </p:cNvSpPr>
            <p:nvPr/>
          </p:nvSpPr>
          <p:spPr bwMode="auto">
            <a:xfrm>
              <a:off x="498" y="1263"/>
              <a:ext cx="0" cy="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5" name="Line 41"/>
            <p:cNvSpPr>
              <a:spLocks noChangeShapeType="1"/>
            </p:cNvSpPr>
            <p:nvPr/>
          </p:nvSpPr>
          <p:spPr bwMode="auto">
            <a:xfrm flipV="1">
              <a:off x="498" y="1983"/>
              <a:ext cx="6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6" name="Line 42"/>
            <p:cNvSpPr>
              <a:spLocks noChangeShapeType="1"/>
            </p:cNvSpPr>
            <p:nvPr/>
          </p:nvSpPr>
          <p:spPr bwMode="auto">
            <a:xfrm>
              <a:off x="1824" y="1275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7" name="Line 43"/>
            <p:cNvSpPr>
              <a:spLocks noChangeShapeType="1"/>
            </p:cNvSpPr>
            <p:nvPr/>
          </p:nvSpPr>
          <p:spPr bwMode="auto">
            <a:xfrm flipH="1">
              <a:off x="2310" y="1275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8" name="Line 44"/>
            <p:cNvSpPr>
              <a:spLocks noChangeShapeType="1"/>
            </p:cNvSpPr>
            <p:nvPr/>
          </p:nvSpPr>
          <p:spPr bwMode="auto">
            <a:xfrm>
              <a:off x="1824" y="1995"/>
              <a:ext cx="49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79" name="Oval 45"/>
            <p:cNvSpPr>
              <a:spLocks noChangeArrowheads="1"/>
            </p:cNvSpPr>
            <p:nvPr/>
          </p:nvSpPr>
          <p:spPr bwMode="auto">
            <a:xfrm>
              <a:off x="354" y="1491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0" name="Line 46"/>
            <p:cNvSpPr>
              <a:spLocks noChangeShapeType="1"/>
            </p:cNvSpPr>
            <p:nvPr/>
          </p:nvSpPr>
          <p:spPr bwMode="auto">
            <a:xfrm>
              <a:off x="498" y="149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1" name="Text Box 47"/>
            <p:cNvSpPr txBox="1">
              <a:spLocks noChangeArrowheads="1"/>
            </p:cNvSpPr>
            <p:nvPr/>
          </p:nvSpPr>
          <p:spPr bwMode="auto">
            <a:xfrm>
              <a:off x="1248" y="1359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4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82" name="Line 48"/>
            <p:cNvSpPr>
              <a:spLocks noChangeShapeType="1"/>
            </p:cNvSpPr>
            <p:nvPr/>
          </p:nvSpPr>
          <p:spPr bwMode="auto">
            <a:xfrm>
              <a:off x="1884" y="117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3" name="Line 49"/>
            <p:cNvSpPr>
              <a:spLocks noChangeShapeType="1"/>
            </p:cNvSpPr>
            <p:nvPr/>
          </p:nvSpPr>
          <p:spPr bwMode="auto">
            <a:xfrm flipV="1">
              <a:off x="720" y="1167"/>
              <a:ext cx="3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4" name="Text Box 50"/>
            <p:cNvSpPr txBox="1">
              <a:spLocks noChangeArrowheads="1"/>
            </p:cNvSpPr>
            <p:nvPr/>
          </p:nvSpPr>
          <p:spPr bwMode="auto">
            <a:xfrm>
              <a:off x="612" y="149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S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3585" name="Text Box 51"/>
            <p:cNvSpPr txBox="1">
              <a:spLocks noChangeArrowheads="1"/>
            </p:cNvSpPr>
            <p:nvPr/>
          </p:nvSpPr>
          <p:spPr bwMode="auto">
            <a:xfrm>
              <a:off x="486" y="93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23586" name="Text Box 52"/>
            <p:cNvSpPr txBox="1">
              <a:spLocks noChangeArrowheads="1"/>
            </p:cNvSpPr>
            <p:nvPr/>
          </p:nvSpPr>
          <p:spPr bwMode="auto">
            <a:xfrm>
              <a:off x="2190" y="98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2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23587" name="Text Box 53"/>
            <p:cNvSpPr txBox="1">
              <a:spLocks noChangeArrowheads="1"/>
            </p:cNvSpPr>
            <p:nvPr/>
          </p:nvSpPr>
          <p:spPr bwMode="auto">
            <a:xfrm>
              <a:off x="500" y="123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3588" name="Text Box 54"/>
            <p:cNvSpPr txBox="1">
              <a:spLocks noChangeArrowheads="1"/>
            </p:cNvSpPr>
            <p:nvPr/>
          </p:nvSpPr>
          <p:spPr bwMode="auto">
            <a:xfrm>
              <a:off x="506" y="17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685800" y="3329260"/>
            <a:ext cx="2940050" cy="1531938"/>
            <a:chOff x="432" y="1878"/>
            <a:chExt cx="1852" cy="965"/>
          </a:xfrm>
        </p:grpSpPr>
        <p:graphicFrame>
          <p:nvGraphicFramePr>
            <p:cNvPr id="23557" name="Object 24"/>
            <p:cNvGraphicFramePr>
              <a:graphicFrameLocks noChangeAspect="1"/>
            </p:cNvGraphicFramePr>
            <p:nvPr/>
          </p:nvGraphicFramePr>
          <p:xfrm>
            <a:off x="712" y="1878"/>
            <a:ext cx="1572" cy="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公式" r:id="rId3" imgW="1117440" imgH="685800" progId="Equation.3">
                    <p:embed/>
                  </p:oleObj>
                </mc:Choice>
                <mc:Fallback>
                  <p:oleObj name="公式" r:id="rId3" imgW="1117440" imgH="68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1878"/>
                          <a:ext cx="1572" cy="9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AutoShape 55"/>
            <p:cNvSpPr>
              <a:spLocks/>
            </p:cNvSpPr>
            <p:nvPr/>
          </p:nvSpPr>
          <p:spPr bwMode="auto">
            <a:xfrm>
              <a:off x="432" y="1908"/>
              <a:ext cx="132" cy="888"/>
            </a:xfrm>
            <a:prstGeom prst="leftBrace">
              <a:avLst>
                <a:gd name="adj1" fmla="val 5606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060825" y="3418160"/>
            <a:ext cx="4087813" cy="1457325"/>
            <a:chOff x="2558" y="1934"/>
            <a:chExt cx="2575" cy="918"/>
          </a:xfrm>
        </p:grpSpPr>
        <p:graphicFrame>
          <p:nvGraphicFramePr>
            <p:cNvPr id="23556" name="Object 27"/>
            <p:cNvGraphicFramePr>
              <a:graphicFrameLocks noChangeAspect="1"/>
            </p:cNvGraphicFramePr>
            <p:nvPr/>
          </p:nvGraphicFramePr>
          <p:xfrm>
            <a:off x="3520" y="1934"/>
            <a:ext cx="1613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公式" r:id="rId5" imgW="1206360" imgH="685800" progId="Equation.3">
                    <p:embed/>
                  </p:oleObj>
                </mc:Choice>
                <mc:Fallback>
                  <p:oleObj name="公式" r:id="rId5" imgW="1206360" imgH="68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1934"/>
                          <a:ext cx="1613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Text Box 28"/>
            <p:cNvSpPr txBox="1">
              <a:spLocks noChangeArrowheads="1"/>
            </p:cNvSpPr>
            <p:nvPr/>
          </p:nvSpPr>
          <p:spPr bwMode="auto">
            <a:xfrm>
              <a:off x="2558" y="2216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</a:rPr>
                <a:t>和</a:t>
              </a:r>
            </a:p>
          </p:txBody>
        </p:sp>
        <p:sp>
          <p:nvSpPr>
            <p:cNvPr id="23570" name="AutoShape 56"/>
            <p:cNvSpPr>
              <a:spLocks/>
            </p:cNvSpPr>
            <p:nvPr/>
          </p:nvSpPr>
          <p:spPr bwMode="auto">
            <a:xfrm>
              <a:off x="3156" y="1944"/>
              <a:ext cx="132" cy="888"/>
            </a:xfrm>
            <a:prstGeom prst="leftBrace">
              <a:avLst>
                <a:gd name="adj1" fmla="val 5606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837113" y="4946923"/>
            <a:ext cx="2279650" cy="1722437"/>
            <a:chOff x="3047" y="2897"/>
            <a:chExt cx="1436" cy="1085"/>
          </a:xfrm>
        </p:grpSpPr>
        <p:graphicFrame>
          <p:nvGraphicFramePr>
            <p:cNvPr id="23555" name="Object 31"/>
            <p:cNvGraphicFramePr>
              <a:graphicFrameLocks noChangeAspect="1"/>
            </p:cNvGraphicFramePr>
            <p:nvPr/>
          </p:nvGraphicFramePr>
          <p:xfrm>
            <a:off x="3358" y="3254"/>
            <a:ext cx="971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公式" r:id="rId7" imgW="609480" imgH="457200" progId="Equation.3">
                    <p:embed/>
                  </p:oleObj>
                </mc:Choice>
                <mc:Fallback>
                  <p:oleObj name="公式" r:id="rId7" imgW="609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3254"/>
                          <a:ext cx="971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Text Box 34"/>
            <p:cNvSpPr txBox="1">
              <a:spLocks noChangeArrowheads="1"/>
            </p:cNvSpPr>
            <p:nvPr/>
          </p:nvSpPr>
          <p:spPr bwMode="auto">
            <a:xfrm>
              <a:off x="3047" y="2897"/>
              <a:ext cx="1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由式</a:t>
              </a: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  <a:r>
                <a:rPr lang="zh-CN" altLang="en-US" b="1">
                  <a:solidFill>
                    <a:srgbClr val="000000"/>
                  </a:solidFill>
                </a:rPr>
                <a:t>、</a:t>
              </a:r>
              <a:r>
                <a:rPr lang="en-US" altLang="zh-CN" b="1">
                  <a:solidFill>
                    <a:srgbClr val="000000"/>
                  </a:solidFill>
                </a:rPr>
                <a:t>(4)  </a:t>
              </a:r>
              <a:r>
                <a:rPr lang="zh-CN" altLang="en-US" b="1">
                  <a:solidFill>
                    <a:srgbClr val="000000"/>
                  </a:solidFill>
                </a:rPr>
                <a:t>得</a:t>
              </a:r>
            </a:p>
          </p:txBody>
        </p:sp>
        <p:sp>
          <p:nvSpPr>
            <p:cNvPr id="23568" name="AutoShape 57"/>
            <p:cNvSpPr>
              <a:spLocks/>
            </p:cNvSpPr>
            <p:nvPr/>
          </p:nvSpPr>
          <p:spPr bwMode="auto">
            <a:xfrm>
              <a:off x="3204" y="3336"/>
              <a:ext cx="120" cy="48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742950" y="4961210"/>
            <a:ext cx="2390775" cy="1647825"/>
            <a:chOff x="468" y="2906"/>
            <a:chExt cx="1506" cy="1038"/>
          </a:xfrm>
        </p:grpSpPr>
        <p:graphicFrame>
          <p:nvGraphicFramePr>
            <p:cNvPr id="23554" name="Object 30"/>
            <p:cNvGraphicFramePr>
              <a:graphicFrameLocks noChangeAspect="1"/>
            </p:cNvGraphicFramePr>
            <p:nvPr/>
          </p:nvGraphicFramePr>
          <p:xfrm>
            <a:off x="652" y="3206"/>
            <a:ext cx="985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公式" r:id="rId9" imgW="609480" imgH="457200" progId="Equation.3">
                    <p:embed/>
                  </p:oleObj>
                </mc:Choice>
                <mc:Fallback>
                  <p:oleObj name="公式" r:id="rId9" imgW="609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3206"/>
                          <a:ext cx="985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Text Box 32"/>
            <p:cNvSpPr txBox="1">
              <a:spLocks noChangeArrowheads="1"/>
            </p:cNvSpPr>
            <p:nvPr/>
          </p:nvSpPr>
          <p:spPr bwMode="auto">
            <a:xfrm>
              <a:off x="538" y="2906"/>
              <a:ext cx="1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由式</a:t>
              </a:r>
              <a:r>
                <a:rPr lang="en-US" altLang="zh-CN" b="1">
                  <a:solidFill>
                    <a:srgbClr val="000000"/>
                  </a:solidFill>
                </a:rPr>
                <a:t>(1)</a:t>
              </a:r>
              <a:r>
                <a:rPr lang="zh-CN" altLang="en-US" b="1">
                  <a:solidFill>
                    <a:srgbClr val="000000"/>
                  </a:solidFill>
                </a:rPr>
                <a:t>、</a:t>
              </a:r>
              <a:r>
                <a:rPr lang="en-US" altLang="zh-CN" b="1">
                  <a:solidFill>
                    <a:srgbClr val="000000"/>
                  </a:solidFill>
                </a:rPr>
                <a:t>(3)  </a:t>
              </a:r>
              <a:r>
                <a:rPr lang="zh-CN" altLang="en-US" b="1">
                  <a:solidFill>
                    <a:srgbClr val="000000"/>
                  </a:solidFill>
                </a:rPr>
                <a:t>得</a:t>
              </a:r>
            </a:p>
          </p:txBody>
        </p:sp>
        <p:sp>
          <p:nvSpPr>
            <p:cNvPr id="23566" name="AutoShape 58"/>
            <p:cNvSpPr>
              <a:spLocks/>
            </p:cNvSpPr>
            <p:nvPr/>
          </p:nvSpPr>
          <p:spPr bwMode="auto">
            <a:xfrm>
              <a:off x="468" y="3264"/>
              <a:ext cx="120" cy="48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661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5" grpId="0" autoUpdateAnimBg="0"/>
      <p:bldP spid="10038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6496175" y="2020689"/>
            <a:ext cx="2493962" cy="1196975"/>
            <a:chOff x="716" y="1940"/>
            <a:chExt cx="1571" cy="754"/>
          </a:xfrm>
        </p:grpSpPr>
        <p:sp>
          <p:nvSpPr>
            <p:cNvPr id="49323" name="Oval 19"/>
            <p:cNvSpPr>
              <a:spLocks noChangeArrowheads="1"/>
            </p:cNvSpPr>
            <p:nvPr/>
          </p:nvSpPr>
          <p:spPr bwMode="auto">
            <a:xfrm>
              <a:off x="1642" y="2300"/>
              <a:ext cx="210" cy="19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24" name="Rectangle 12"/>
            <p:cNvSpPr>
              <a:spLocks noChangeArrowheads="1"/>
            </p:cNvSpPr>
            <p:nvPr/>
          </p:nvSpPr>
          <p:spPr bwMode="auto">
            <a:xfrm>
              <a:off x="1103" y="2115"/>
              <a:ext cx="341" cy="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25" name="Line 13"/>
            <p:cNvSpPr>
              <a:spLocks noChangeShapeType="1"/>
            </p:cNvSpPr>
            <p:nvPr/>
          </p:nvSpPr>
          <p:spPr bwMode="auto">
            <a:xfrm>
              <a:off x="716" y="2233"/>
              <a:ext cx="39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26" name="Line 14"/>
            <p:cNvSpPr>
              <a:spLocks noChangeShapeType="1"/>
            </p:cNvSpPr>
            <p:nvPr/>
          </p:nvSpPr>
          <p:spPr bwMode="auto">
            <a:xfrm flipH="1">
              <a:off x="720" y="2244"/>
              <a:ext cx="0" cy="3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27" name="Line 15"/>
            <p:cNvSpPr>
              <a:spLocks noChangeShapeType="1"/>
            </p:cNvSpPr>
            <p:nvPr/>
          </p:nvSpPr>
          <p:spPr bwMode="auto">
            <a:xfrm flipV="1">
              <a:off x="728" y="2612"/>
              <a:ext cx="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28" name="Line 16"/>
            <p:cNvSpPr>
              <a:spLocks noChangeShapeType="1"/>
            </p:cNvSpPr>
            <p:nvPr/>
          </p:nvSpPr>
          <p:spPr bwMode="auto">
            <a:xfrm flipV="1">
              <a:off x="1451" y="2220"/>
              <a:ext cx="30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29" name="Line 17"/>
            <p:cNvSpPr>
              <a:spLocks noChangeShapeType="1"/>
            </p:cNvSpPr>
            <p:nvPr/>
          </p:nvSpPr>
          <p:spPr bwMode="auto">
            <a:xfrm>
              <a:off x="1744" y="2230"/>
              <a:ext cx="0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30" name="Line 18"/>
            <p:cNvSpPr>
              <a:spLocks noChangeShapeType="1"/>
            </p:cNvSpPr>
            <p:nvPr/>
          </p:nvSpPr>
          <p:spPr bwMode="auto">
            <a:xfrm>
              <a:off x="1462" y="2608"/>
              <a:ext cx="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31" name="Text Box 21"/>
            <p:cNvSpPr txBox="1">
              <a:spLocks noChangeArrowheads="1"/>
            </p:cNvSpPr>
            <p:nvPr/>
          </p:nvSpPr>
          <p:spPr bwMode="auto">
            <a:xfrm>
              <a:off x="1138" y="2223"/>
              <a:ext cx="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49332" name="Text Box 24"/>
            <p:cNvSpPr txBox="1">
              <a:spLocks noChangeArrowheads="1"/>
            </p:cNvSpPr>
            <p:nvPr/>
          </p:nvSpPr>
          <p:spPr bwMode="auto">
            <a:xfrm>
              <a:off x="1834" y="2244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10V</a:t>
              </a:r>
            </a:p>
          </p:txBody>
        </p:sp>
        <p:sp>
          <p:nvSpPr>
            <p:cNvPr id="49333" name="Text Box 25"/>
            <p:cNvSpPr txBox="1">
              <a:spLocks noChangeArrowheads="1"/>
            </p:cNvSpPr>
            <p:nvPr/>
          </p:nvSpPr>
          <p:spPr bwMode="auto">
            <a:xfrm>
              <a:off x="766" y="1940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9334" name="Text Box 27"/>
            <p:cNvSpPr txBox="1">
              <a:spLocks noChangeArrowheads="1"/>
            </p:cNvSpPr>
            <p:nvPr/>
          </p:nvSpPr>
          <p:spPr bwMode="auto">
            <a:xfrm>
              <a:off x="1794" y="210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49335" name="Text Box 28"/>
            <p:cNvSpPr txBox="1">
              <a:spLocks noChangeArrowheads="1"/>
            </p:cNvSpPr>
            <p:nvPr/>
          </p:nvSpPr>
          <p:spPr bwMode="auto">
            <a:xfrm>
              <a:off x="1833" y="24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49336" name="Line 35"/>
            <p:cNvSpPr>
              <a:spLocks noChangeShapeType="1"/>
            </p:cNvSpPr>
            <p:nvPr/>
          </p:nvSpPr>
          <p:spPr bwMode="auto">
            <a:xfrm rot="-774873" flipH="1" flipV="1">
              <a:off x="831" y="2224"/>
              <a:ext cx="76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3722812" y="264914"/>
            <a:ext cx="1930400" cy="1149350"/>
            <a:chOff x="4438" y="230"/>
            <a:chExt cx="1216" cy="724"/>
          </a:xfrm>
        </p:grpSpPr>
        <p:sp>
          <p:nvSpPr>
            <p:cNvPr id="49311" name="Rectangle 82"/>
            <p:cNvSpPr>
              <a:spLocks noChangeArrowheads="1"/>
            </p:cNvSpPr>
            <p:nvPr/>
          </p:nvSpPr>
          <p:spPr bwMode="auto">
            <a:xfrm>
              <a:off x="4859" y="387"/>
              <a:ext cx="341" cy="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12" name="Line 83"/>
            <p:cNvSpPr>
              <a:spLocks noChangeShapeType="1"/>
            </p:cNvSpPr>
            <p:nvPr/>
          </p:nvSpPr>
          <p:spPr bwMode="auto">
            <a:xfrm>
              <a:off x="4472" y="505"/>
              <a:ext cx="39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13" name="Line 84"/>
            <p:cNvSpPr>
              <a:spLocks noChangeShapeType="1"/>
            </p:cNvSpPr>
            <p:nvPr/>
          </p:nvSpPr>
          <p:spPr bwMode="auto">
            <a:xfrm flipH="1">
              <a:off x="4484" y="508"/>
              <a:ext cx="0" cy="3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14" name="Line 85"/>
            <p:cNvSpPr>
              <a:spLocks noChangeShapeType="1"/>
            </p:cNvSpPr>
            <p:nvPr/>
          </p:nvSpPr>
          <p:spPr bwMode="auto">
            <a:xfrm flipV="1">
              <a:off x="4484" y="884"/>
              <a:ext cx="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15" name="Line 86"/>
            <p:cNvSpPr>
              <a:spLocks noChangeShapeType="1"/>
            </p:cNvSpPr>
            <p:nvPr/>
          </p:nvSpPr>
          <p:spPr bwMode="auto">
            <a:xfrm flipV="1">
              <a:off x="5207" y="492"/>
              <a:ext cx="30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16" name="Line 87"/>
            <p:cNvSpPr>
              <a:spLocks noChangeShapeType="1"/>
            </p:cNvSpPr>
            <p:nvPr/>
          </p:nvSpPr>
          <p:spPr bwMode="auto">
            <a:xfrm>
              <a:off x="5500" y="502"/>
              <a:ext cx="0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17" name="Line 88"/>
            <p:cNvSpPr>
              <a:spLocks noChangeShapeType="1"/>
            </p:cNvSpPr>
            <p:nvPr/>
          </p:nvSpPr>
          <p:spPr bwMode="auto">
            <a:xfrm>
              <a:off x="5218" y="880"/>
              <a:ext cx="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18" name="Text Box 89"/>
            <p:cNvSpPr txBox="1">
              <a:spLocks noChangeArrowheads="1"/>
            </p:cNvSpPr>
            <p:nvPr/>
          </p:nvSpPr>
          <p:spPr bwMode="auto">
            <a:xfrm>
              <a:off x="4894" y="495"/>
              <a:ext cx="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9319" name="Text Box 91"/>
            <p:cNvSpPr txBox="1">
              <a:spLocks noChangeArrowheads="1"/>
            </p:cNvSpPr>
            <p:nvPr/>
          </p:nvSpPr>
          <p:spPr bwMode="auto">
            <a:xfrm>
              <a:off x="4438" y="230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000000"/>
                  </a:solidFill>
                </a:rPr>
                <a:t>2A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9320" name="Line 94"/>
            <p:cNvSpPr>
              <a:spLocks noChangeShapeType="1"/>
            </p:cNvSpPr>
            <p:nvPr/>
          </p:nvSpPr>
          <p:spPr bwMode="auto">
            <a:xfrm rot="256709" flipV="1">
              <a:off x="4671" y="497"/>
              <a:ext cx="72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21" name="Line 95"/>
            <p:cNvSpPr>
              <a:spLocks noChangeShapeType="1"/>
            </p:cNvSpPr>
            <p:nvPr/>
          </p:nvSpPr>
          <p:spPr bwMode="auto">
            <a:xfrm rot="256709" flipV="1">
              <a:off x="5301" y="488"/>
              <a:ext cx="7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22" name="Text Box 96"/>
            <p:cNvSpPr txBox="1">
              <a:spLocks noChangeArrowheads="1"/>
            </p:cNvSpPr>
            <p:nvPr/>
          </p:nvSpPr>
          <p:spPr bwMode="auto">
            <a:xfrm>
              <a:off x="5207" y="233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000000"/>
                  </a:solidFill>
                </a:rPr>
                <a:t>1A</a:t>
              </a:r>
            </a:p>
          </p:txBody>
        </p:sp>
      </p:grp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6208837" y="276101"/>
            <a:ext cx="2565400" cy="1198563"/>
            <a:chOff x="2178" y="233"/>
            <a:chExt cx="1616" cy="755"/>
          </a:xfrm>
        </p:grpSpPr>
        <p:sp>
          <p:nvSpPr>
            <p:cNvPr id="49295" name="Oval 98"/>
            <p:cNvSpPr>
              <a:spLocks noChangeArrowheads="1"/>
            </p:cNvSpPr>
            <p:nvPr/>
          </p:nvSpPr>
          <p:spPr bwMode="auto">
            <a:xfrm>
              <a:off x="2578" y="588"/>
              <a:ext cx="210" cy="19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96" name="Rectangle 100"/>
            <p:cNvSpPr>
              <a:spLocks noChangeArrowheads="1"/>
            </p:cNvSpPr>
            <p:nvPr/>
          </p:nvSpPr>
          <p:spPr bwMode="auto">
            <a:xfrm>
              <a:off x="3047" y="387"/>
              <a:ext cx="341" cy="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97" name="Line 101"/>
            <p:cNvSpPr>
              <a:spLocks noChangeShapeType="1"/>
            </p:cNvSpPr>
            <p:nvPr/>
          </p:nvSpPr>
          <p:spPr bwMode="auto">
            <a:xfrm>
              <a:off x="2660" y="505"/>
              <a:ext cx="39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98" name="Line 102"/>
            <p:cNvSpPr>
              <a:spLocks noChangeShapeType="1"/>
            </p:cNvSpPr>
            <p:nvPr/>
          </p:nvSpPr>
          <p:spPr bwMode="auto">
            <a:xfrm flipH="1">
              <a:off x="2672" y="508"/>
              <a:ext cx="0" cy="3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99" name="Line 103"/>
            <p:cNvSpPr>
              <a:spLocks noChangeShapeType="1"/>
            </p:cNvSpPr>
            <p:nvPr/>
          </p:nvSpPr>
          <p:spPr bwMode="auto">
            <a:xfrm flipV="1">
              <a:off x="2672" y="884"/>
              <a:ext cx="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00" name="Line 104"/>
            <p:cNvSpPr>
              <a:spLocks noChangeShapeType="1"/>
            </p:cNvSpPr>
            <p:nvPr/>
          </p:nvSpPr>
          <p:spPr bwMode="auto">
            <a:xfrm flipV="1">
              <a:off x="3395" y="492"/>
              <a:ext cx="30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01" name="Line 105"/>
            <p:cNvSpPr>
              <a:spLocks noChangeShapeType="1"/>
            </p:cNvSpPr>
            <p:nvPr/>
          </p:nvSpPr>
          <p:spPr bwMode="auto">
            <a:xfrm>
              <a:off x="3688" y="502"/>
              <a:ext cx="0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02" name="Line 106"/>
            <p:cNvSpPr>
              <a:spLocks noChangeShapeType="1"/>
            </p:cNvSpPr>
            <p:nvPr/>
          </p:nvSpPr>
          <p:spPr bwMode="auto">
            <a:xfrm>
              <a:off x="3406" y="880"/>
              <a:ext cx="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03" name="Text Box 107"/>
            <p:cNvSpPr txBox="1">
              <a:spLocks noChangeArrowheads="1"/>
            </p:cNvSpPr>
            <p:nvPr/>
          </p:nvSpPr>
          <p:spPr bwMode="auto">
            <a:xfrm>
              <a:off x="3082" y="495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P</a:t>
              </a:r>
              <a:endParaRPr lang="en-US" altLang="zh-CN" sz="3200" b="1">
                <a:solidFill>
                  <a:srgbClr val="000000"/>
                </a:solidFill>
              </a:endParaRPr>
            </a:p>
          </p:txBody>
        </p:sp>
        <p:sp>
          <p:nvSpPr>
            <p:cNvPr id="49304" name="Text Box 108"/>
            <p:cNvSpPr txBox="1">
              <a:spLocks noChangeArrowheads="1"/>
            </p:cNvSpPr>
            <p:nvPr/>
          </p:nvSpPr>
          <p:spPr bwMode="auto">
            <a:xfrm>
              <a:off x="2178" y="55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10V</a:t>
              </a:r>
            </a:p>
          </p:txBody>
        </p:sp>
        <p:sp>
          <p:nvSpPr>
            <p:cNvPr id="49305" name="Text Box 109"/>
            <p:cNvSpPr txBox="1">
              <a:spLocks noChangeArrowheads="1"/>
            </p:cNvSpPr>
            <p:nvPr/>
          </p:nvSpPr>
          <p:spPr bwMode="auto">
            <a:xfrm>
              <a:off x="2740" y="242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9306" name="Text Box 110"/>
            <p:cNvSpPr txBox="1">
              <a:spLocks noChangeArrowheads="1"/>
            </p:cNvSpPr>
            <p:nvPr/>
          </p:nvSpPr>
          <p:spPr bwMode="auto">
            <a:xfrm>
              <a:off x="2432" y="39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49307" name="Text Box 111"/>
            <p:cNvSpPr txBox="1">
              <a:spLocks noChangeArrowheads="1"/>
            </p:cNvSpPr>
            <p:nvPr/>
          </p:nvSpPr>
          <p:spPr bwMode="auto">
            <a:xfrm>
              <a:off x="2453" y="7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49308" name="Line 112"/>
            <p:cNvSpPr>
              <a:spLocks noChangeShapeType="1"/>
            </p:cNvSpPr>
            <p:nvPr/>
          </p:nvSpPr>
          <p:spPr bwMode="auto">
            <a:xfrm rot="256709" flipV="1">
              <a:off x="2859" y="497"/>
              <a:ext cx="72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09" name="Line 113"/>
            <p:cNvSpPr>
              <a:spLocks noChangeShapeType="1"/>
            </p:cNvSpPr>
            <p:nvPr/>
          </p:nvSpPr>
          <p:spPr bwMode="auto">
            <a:xfrm rot="256709" flipV="1">
              <a:off x="3489" y="488"/>
              <a:ext cx="7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310" name="Text Box 114"/>
            <p:cNvSpPr txBox="1">
              <a:spLocks noChangeArrowheads="1"/>
            </p:cNvSpPr>
            <p:nvPr/>
          </p:nvSpPr>
          <p:spPr bwMode="auto">
            <a:xfrm>
              <a:off x="3443" y="233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2A</a:t>
              </a:r>
            </a:p>
          </p:txBody>
        </p: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179512" y="279202"/>
            <a:ext cx="2565400" cy="1552575"/>
            <a:chOff x="0" y="263"/>
            <a:chExt cx="1616" cy="978"/>
          </a:xfrm>
        </p:grpSpPr>
        <p:sp>
          <p:nvSpPr>
            <p:cNvPr id="49278" name="Oval 120"/>
            <p:cNvSpPr>
              <a:spLocks noChangeArrowheads="1"/>
            </p:cNvSpPr>
            <p:nvPr/>
          </p:nvSpPr>
          <p:spPr bwMode="auto">
            <a:xfrm>
              <a:off x="400" y="618"/>
              <a:ext cx="210" cy="19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79" name="Text Box 121"/>
            <p:cNvSpPr txBox="1">
              <a:spLocks noChangeArrowheads="1"/>
            </p:cNvSpPr>
            <p:nvPr/>
          </p:nvSpPr>
          <p:spPr bwMode="auto">
            <a:xfrm>
              <a:off x="858" y="953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( a )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9280" name="Rectangle 122"/>
            <p:cNvSpPr>
              <a:spLocks noChangeArrowheads="1"/>
            </p:cNvSpPr>
            <p:nvPr/>
          </p:nvSpPr>
          <p:spPr bwMode="auto">
            <a:xfrm>
              <a:off x="869" y="417"/>
              <a:ext cx="341" cy="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81" name="Line 123"/>
            <p:cNvSpPr>
              <a:spLocks noChangeShapeType="1"/>
            </p:cNvSpPr>
            <p:nvPr/>
          </p:nvSpPr>
          <p:spPr bwMode="auto">
            <a:xfrm>
              <a:off x="482" y="535"/>
              <a:ext cx="39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82" name="Line 124"/>
            <p:cNvSpPr>
              <a:spLocks noChangeShapeType="1"/>
            </p:cNvSpPr>
            <p:nvPr/>
          </p:nvSpPr>
          <p:spPr bwMode="auto">
            <a:xfrm flipH="1">
              <a:off x="494" y="538"/>
              <a:ext cx="0" cy="3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83" name="Line 125"/>
            <p:cNvSpPr>
              <a:spLocks noChangeShapeType="1"/>
            </p:cNvSpPr>
            <p:nvPr/>
          </p:nvSpPr>
          <p:spPr bwMode="auto">
            <a:xfrm flipV="1">
              <a:off x="494" y="914"/>
              <a:ext cx="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84" name="Line 126"/>
            <p:cNvSpPr>
              <a:spLocks noChangeShapeType="1"/>
            </p:cNvSpPr>
            <p:nvPr/>
          </p:nvSpPr>
          <p:spPr bwMode="auto">
            <a:xfrm flipV="1">
              <a:off x="1217" y="522"/>
              <a:ext cx="30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85" name="Line 127"/>
            <p:cNvSpPr>
              <a:spLocks noChangeShapeType="1"/>
            </p:cNvSpPr>
            <p:nvPr/>
          </p:nvSpPr>
          <p:spPr bwMode="auto">
            <a:xfrm>
              <a:off x="1510" y="532"/>
              <a:ext cx="0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86" name="Line 128"/>
            <p:cNvSpPr>
              <a:spLocks noChangeShapeType="1"/>
            </p:cNvSpPr>
            <p:nvPr/>
          </p:nvSpPr>
          <p:spPr bwMode="auto">
            <a:xfrm>
              <a:off x="1228" y="910"/>
              <a:ext cx="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87" name="Text Box 129"/>
            <p:cNvSpPr txBox="1">
              <a:spLocks noChangeArrowheads="1"/>
            </p:cNvSpPr>
            <p:nvPr/>
          </p:nvSpPr>
          <p:spPr bwMode="auto">
            <a:xfrm>
              <a:off x="904" y="525"/>
              <a:ext cx="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9288" name="Text Box 130"/>
            <p:cNvSpPr txBox="1">
              <a:spLocks noChangeArrowheads="1"/>
            </p:cNvSpPr>
            <p:nvPr/>
          </p:nvSpPr>
          <p:spPr bwMode="auto">
            <a:xfrm>
              <a:off x="0" y="58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10V</a:t>
              </a:r>
            </a:p>
          </p:txBody>
        </p:sp>
        <p:sp>
          <p:nvSpPr>
            <p:cNvPr id="49289" name="Text Box 131"/>
            <p:cNvSpPr txBox="1">
              <a:spLocks noChangeArrowheads="1"/>
            </p:cNvSpPr>
            <p:nvPr/>
          </p:nvSpPr>
          <p:spPr bwMode="auto">
            <a:xfrm>
              <a:off x="562" y="272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9290" name="Text Box 132"/>
            <p:cNvSpPr txBox="1">
              <a:spLocks noChangeArrowheads="1"/>
            </p:cNvSpPr>
            <p:nvPr/>
          </p:nvSpPr>
          <p:spPr bwMode="auto">
            <a:xfrm>
              <a:off x="254" y="425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49291" name="Text Box 133"/>
            <p:cNvSpPr txBox="1">
              <a:spLocks noChangeArrowheads="1"/>
            </p:cNvSpPr>
            <p:nvPr/>
          </p:nvSpPr>
          <p:spPr bwMode="auto">
            <a:xfrm>
              <a:off x="275" y="7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49292" name="Line 134"/>
            <p:cNvSpPr>
              <a:spLocks noChangeShapeType="1"/>
            </p:cNvSpPr>
            <p:nvPr/>
          </p:nvSpPr>
          <p:spPr bwMode="auto">
            <a:xfrm rot="256709" flipV="1">
              <a:off x="681" y="527"/>
              <a:ext cx="72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93" name="Line 135"/>
            <p:cNvSpPr>
              <a:spLocks noChangeShapeType="1"/>
            </p:cNvSpPr>
            <p:nvPr/>
          </p:nvSpPr>
          <p:spPr bwMode="auto">
            <a:xfrm rot="256709" flipV="1">
              <a:off x="1311" y="518"/>
              <a:ext cx="7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94" name="Text Box 136"/>
            <p:cNvSpPr txBox="1">
              <a:spLocks noChangeArrowheads="1"/>
            </p:cNvSpPr>
            <p:nvPr/>
          </p:nvSpPr>
          <p:spPr bwMode="auto">
            <a:xfrm>
              <a:off x="1265" y="263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1A</a:t>
              </a:r>
            </a:p>
          </p:txBody>
        </p:sp>
      </p:grpSp>
      <p:grpSp>
        <p:nvGrpSpPr>
          <p:cNvPr id="6" name="Group 140"/>
          <p:cNvGrpSpPr>
            <a:grpSpLocks/>
          </p:cNvGrpSpPr>
          <p:nvPr/>
        </p:nvGrpSpPr>
        <p:grpSpPr bwMode="auto">
          <a:xfrm>
            <a:off x="7026400" y="1499989"/>
            <a:ext cx="904875" cy="809625"/>
            <a:chOff x="450" y="1152"/>
            <a:chExt cx="570" cy="510"/>
          </a:xfrm>
        </p:grpSpPr>
        <p:sp>
          <p:nvSpPr>
            <p:cNvPr id="49276" name="AutoShape 138"/>
            <p:cNvSpPr>
              <a:spLocks noChangeArrowheads="1"/>
            </p:cNvSpPr>
            <p:nvPr/>
          </p:nvSpPr>
          <p:spPr bwMode="auto">
            <a:xfrm>
              <a:off x="931" y="1152"/>
              <a:ext cx="89" cy="510"/>
            </a:xfrm>
            <a:prstGeom prst="downArrow">
              <a:avLst>
                <a:gd name="adj1" fmla="val 50000"/>
                <a:gd name="adj2" fmla="val 14325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77" name="Text Box 139"/>
            <p:cNvSpPr txBox="1">
              <a:spLocks noChangeArrowheads="1"/>
            </p:cNvSpPr>
            <p:nvPr/>
          </p:nvSpPr>
          <p:spPr bwMode="auto">
            <a:xfrm>
              <a:off x="450" y="1224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00FF"/>
                  </a:solidFill>
                </a:rPr>
                <a:t>互易</a:t>
              </a:r>
            </a:p>
          </p:txBody>
        </p:sp>
      </p:grpSp>
      <p:grpSp>
        <p:nvGrpSpPr>
          <p:cNvPr id="7" name="Group 159"/>
          <p:cNvGrpSpPr>
            <a:grpSpLocks/>
          </p:cNvGrpSpPr>
          <p:nvPr/>
        </p:nvGrpSpPr>
        <p:grpSpPr bwMode="auto">
          <a:xfrm>
            <a:off x="6489825" y="3739976"/>
            <a:ext cx="2500312" cy="1255713"/>
            <a:chOff x="2656" y="2306"/>
            <a:chExt cx="1575" cy="791"/>
          </a:xfrm>
        </p:grpSpPr>
        <p:sp>
          <p:nvSpPr>
            <p:cNvPr id="49262" name="Oval 142"/>
            <p:cNvSpPr>
              <a:spLocks noChangeArrowheads="1"/>
            </p:cNvSpPr>
            <p:nvPr/>
          </p:nvSpPr>
          <p:spPr bwMode="auto">
            <a:xfrm>
              <a:off x="3586" y="2684"/>
              <a:ext cx="210" cy="19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63" name="Rectangle 143"/>
            <p:cNvSpPr>
              <a:spLocks noChangeArrowheads="1"/>
            </p:cNvSpPr>
            <p:nvPr/>
          </p:nvSpPr>
          <p:spPr bwMode="auto">
            <a:xfrm>
              <a:off x="3047" y="2499"/>
              <a:ext cx="341" cy="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64" name="Line 144"/>
            <p:cNvSpPr>
              <a:spLocks noChangeShapeType="1"/>
            </p:cNvSpPr>
            <p:nvPr/>
          </p:nvSpPr>
          <p:spPr bwMode="auto">
            <a:xfrm>
              <a:off x="2660" y="2617"/>
              <a:ext cx="39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65" name="Line 145"/>
            <p:cNvSpPr>
              <a:spLocks noChangeShapeType="1"/>
            </p:cNvSpPr>
            <p:nvPr/>
          </p:nvSpPr>
          <p:spPr bwMode="auto">
            <a:xfrm flipH="1">
              <a:off x="2664" y="2628"/>
              <a:ext cx="0" cy="3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66" name="Line 146"/>
            <p:cNvSpPr>
              <a:spLocks noChangeShapeType="1"/>
            </p:cNvSpPr>
            <p:nvPr/>
          </p:nvSpPr>
          <p:spPr bwMode="auto">
            <a:xfrm flipV="1">
              <a:off x="2672" y="2996"/>
              <a:ext cx="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67" name="Line 147"/>
            <p:cNvSpPr>
              <a:spLocks noChangeShapeType="1"/>
            </p:cNvSpPr>
            <p:nvPr/>
          </p:nvSpPr>
          <p:spPr bwMode="auto">
            <a:xfrm flipV="1">
              <a:off x="3395" y="2604"/>
              <a:ext cx="30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68" name="Line 148"/>
            <p:cNvSpPr>
              <a:spLocks noChangeShapeType="1"/>
            </p:cNvSpPr>
            <p:nvPr/>
          </p:nvSpPr>
          <p:spPr bwMode="auto">
            <a:xfrm>
              <a:off x="3688" y="2614"/>
              <a:ext cx="0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69" name="Line 149"/>
            <p:cNvSpPr>
              <a:spLocks noChangeShapeType="1"/>
            </p:cNvSpPr>
            <p:nvPr/>
          </p:nvSpPr>
          <p:spPr bwMode="auto">
            <a:xfrm>
              <a:off x="3406" y="2992"/>
              <a:ext cx="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70" name="Text Box 150"/>
            <p:cNvSpPr txBox="1">
              <a:spLocks noChangeArrowheads="1"/>
            </p:cNvSpPr>
            <p:nvPr/>
          </p:nvSpPr>
          <p:spPr bwMode="auto">
            <a:xfrm>
              <a:off x="3082" y="2607"/>
              <a:ext cx="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49271" name="Text Box 151"/>
            <p:cNvSpPr txBox="1">
              <a:spLocks noChangeArrowheads="1"/>
            </p:cNvSpPr>
            <p:nvPr/>
          </p:nvSpPr>
          <p:spPr bwMode="auto">
            <a:xfrm>
              <a:off x="3778" y="2628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30V</a:t>
              </a:r>
            </a:p>
          </p:txBody>
        </p:sp>
        <p:sp>
          <p:nvSpPr>
            <p:cNvPr id="49272" name="Text Box 152"/>
            <p:cNvSpPr txBox="1">
              <a:spLocks noChangeArrowheads="1"/>
            </p:cNvSpPr>
            <p:nvPr/>
          </p:nvSpPr>
          <p:spPr bwMode="auto">
            <a:xfrm>
              <a:off x="2656" y="230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-6A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9273" name="Text Box 153"/>
            <p:cNvSpPr txBox="1">
              <a:spLocks noChangeArrowheads="1"/>
            </p:cNvSpPr>
            <p:nvPr/>
          </p:nvSpPr>
          <p:spPr bwMode="auto">
            <a:xfrm>
              <a:off x="3804" y="280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49274" name="Text Box 154"/>
            <p:cNvSpPr txBox="1">
              <a:spLocks noChangeArrowheads="1"/>
            </p:cNvSpPr>
            <p:nvPr/>
          </p:nvSpPr>
          <p:spPr bwMode="auto">
            <a:xfrm>
              <a:off x="3777" y="24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49275" name="Line 155"/>
            <p:cNvSpPr>
              <a:spLocks noChangeShapeType="1"/>
            </p:cNvSpPr>
            <p:nvPr/>
          </p:nvSpPr>
          <p:spPr bwMode="auto">
            <a:xfrm rot="-774873" flipH="1" flipV="1">
              <a:off x="2775" y="2608"/>
              <a:ext cx="76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156"/>
          <p:cNvGrpSpPr>
            <a:grpSpLocks/>
          </p:cNvGrpSpPr>
          <p:nvPr/>
        </p:nvGrpSpPr>
        <p:grpSpPr bwMode="auto">
          <a:xfrm>
            <a:off x="7112125" y="3195439"/>
            <a:ext cx="904875" cy="809625"/>
            <a:chOff x="450" y="1152"/>
            <a:chExt cx="570" cy="510"/>
          </a:xfrm>
        </p:grpSpPr>
        <p:sp>
          <p:nvSpPr>
            <p:cNvPr id="49260" name="AutoShape 157"/>
            <p:cNvSpPr>
              <a:spLocks noChangeArrowheads="1"/>
            </p:cNvSpPr>
            <p:nvPr/>
          </p:nvSpPr>
          <p:spPr bwMode="auto">
            <a:xfrm>
              <a:off x="931" y="1152"/>
              <a:ext cx="89" cy="510"/>
            </a:xfrm>
            <a:prstGeom prst="downArrow">
              <a:avLst>
                <a:gd name="adj1" fmla="val 50000"/>
                <a:gd name="adj2" fmla="val 14325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61" name="Text Box 158"/>
            <p:cNvSpPr txBox="1">
              <a:spLocks noChangeArrowheads="1"/>
            </p:cNvSpPr>
            <p:nvPr/>
          </p:nvSpPr>
          <p:spPr bwMode="auto">
            <a:xfrm>
              <a:off x="450" y="1224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00FF"/>
                  </a:solidFill>
                </a:rPr>
                <a:t>齐次</a:t>
              </a:r>
            </a:p>
          </p:txBody>
        </p:sp>
      </p:grpSp>
      <p:grpSp>
        <p:nvGrpSpPr>
          <p:cNvPr id="9" name="Group 160"/>
          <p:cNvGrpSpPr>
            <a:grpSpLocks/>
          </p:cNvGrpSpPr>
          <p:nvPr/>
        </p:nvGrpSpPr>
        <p:grpSpPr bwMode="auto">
          <a:xfrm>
            <a:off x="3960937" y="3827289"/>
            <a:ext cx="1930400" cy="1149350"/>
            <a:chOff x="4438" y="230"/>
            <a:chExt cx="1216" cy="724"/>
          </a:xfrm>
        </p:grpSpPr>
        <p:sp>
          <p:nvSpPr>
            <p:cNvPr id="49248" name="Rectangle 161"/>
            <p:cNvSpPr>
              <a:spLocks noChangeArrowheads="1"/>
            </p:cNvSpPr>
            <p:nvPr/>
          </p:nvSpPr>
          <p:spPr bwMode="auto">
            <a:xfrm>
              <a:off x="4859" y="387"/>
              <a:ext cx="341" cy="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49" name="Line 162"/>
            <p:cNvSpPr>
              <a:spLocks noChangeShapeType="1"/>
            </p:cNvSpPr>
            <p:nvPr/>
          </p:nvSpPr>
          <p:spPr bwMode="auto">
            <a:xfrm>
              <a:off x="4472" y="505"/>
              <a:ext cx="39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50" name="Line 163"/>
            <p:cNvSpPr>
              <a:spLocks noChangeShapeType="1"/>
            </p:cNvSpPr>
            <p:nvPr/>
          </p:nvSpPr>
          <p:spPr bwMode="auto">
            <a:xfrm flipH="1">
              <a:off x="4484" y="508"/>
              <a:ext cx="0" cy="3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51" name="Line 164"/>
            <p:cNvSpPr>
              <a:spLocks noChangeShapeType="1"/>
            </p:cNvSpPr>
            <p:nvPr/>
          </p:nvSpPr>
          <p:spPr bwMode="auto">
            <a:xfrm flipV="1">
              <a:off x="4484" y="884"/>
              <a:ext cx="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52" name="Line 165"/>
            <p:cNvSpPr>
              <a:spLocks noChangeShapeType="1"/>
            </p:cNvSpPr>
            <p:nvPr/>
          </p:nvSpPr>
          <p:spPr bwMode="auto">
            <a:xfrm flipV="1">
              <a:off x="5207" y="492"/>
              <a:ext cx="30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53" name="Line 166"/>
            <p:cNvSpPr>
              <a:spLocks noChangeShapeType="1"/>
            </p:cNvSpPr>
            <p:nvPr/>
          </p:nvSpPr>
          <p:spPr bwMode="auto">
            <a:xfrm>
              <a:off x="5500" y="502"/>
              <a:ext cx="0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54" name="Line 167"/>
            <p:cNvSpPr>
              <a:spLocks noChangeShapeType="1"/>
            </p:cNvSpPr>
            <p:nvPr/>
          </p:nvSpPr>
          <p:spPr bwMode="auto">
            <a:xfrm>
              <a:off x="5218" y="880"/>
              <a:ext cx="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55" name="Text Box 168"/>
            <p:cNvSpPr txBox="1">
              <a:spLocks noChangeArrowheads="1"/>
            </p:cNvSpPr>
            <p:nvPr/>
          </p:nvSpPr>
          <p:spPr bwMode="auto">
            <a:xfrm>
              <a:off x="4894" y="495"/>
              <a:ext cx="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9256" name="Text Box 169"/>
            <p:cNvSpPr txBox="1">
              <a:spLocks noChangeArrowheads="1"/>
            </p:cNvSpPr>
            <p:nvPr/>
          </p:nvSpPr>
          <p:spPr bwMode="auto">
            <a:xfrm>
              <a:off x="4438" y="230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000000"/>
                  </a:solidFill>
                </a:rPr>
                <a:t>2A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9257" name="Line 170"/>
            <p:cNvSpPr>
              <a:spLocks noChangeShapeType="1"/>
            </p:cNvSpPr>
            <p:nvPr/>
          </p:nvSpPr>
          <p:spPr bwMode="auto">
            <a:xfrm rot="256709" flipV="1">
              <a:off x="4671" y="497"/>
              <a:ext cx="72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58" name="Line 171"/>
            <p:cNvSpPr>
              <a:spLocks noChangeShapeType="1"/>
            </p:cNvSpPr>
            <p:nvPr/>
          </p:nvSpPr>
          <p:spPr bwMode="auto">
            <a:xfrm rot="256709" flipV="1">
              <a:off x="5301" y="488"/>
              <a:ext cx="7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59" name="Text Box 172"/>
            <p:cNvSpPr txBox="1">
              <a:spLocks noChangeArrowheads="1"/>
            </p:cNvSpPr>
            <p:nvPr/>
          </p:nvSpPr>
          <p:spPr bwMode="auto">
            <a:xfrm>
              <a:off x="5207" y="233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000000"/>
                  </a:solidFill>
                </a:rPr>
                <a:t>1A</a:t>
              </a:r>
            </a:p>
          </p:txBody>
        </p:sp>
      </p:grpSp>
      <p:grpSp>
        <p:nvGrpSpPr>
          <p:cNvPr id="10" name="Group 197"/>
          <p:cNvGrpSpPr>
            <a:grpSpLocks/>
          </p:cNvGrpSpPr>
          <p:nvPr/>
        </p:nvGrpSpPr>
        <p:grpSpPr bwMode="auto">
          <a:xfrm>
            <a:off x="2687762" y="4044776"/>
            <a:ext cx="828675" cy="676275"/>
            <a:chOff x="2046" y="2412"/>
            <a:chExt cx="522" cy="426"/>
          </a:xfrm>
        </p:grpSpPr>
        <p:sp>
          <p:nvSpPr>
            <p:cNvPr id="49246" name="AutoShape 174"/>
            <p:cNvSpPr>
              <a:spLocks noChangeArrowheads="1"/>
            </p:cNvSpPr>
            <p:nvPr/>
          </p:nvSpPr>
          <p:spPr bwMode="auto">
            <a:xfrm>
              <a:off x="2046" y="2707"/>
              <a:ext cx="498" cy="131"/>
            </a:xfrm>
            <a:prstGeom prst="leftArrow">
              <a:avLst>
                <a:gd name="adj1" fmla="val 50000"/>
                <a:gd name="adj2" fmla="val 9503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47" name="Text Box 190"/>
            <p:cNvSpPr txBox="1">
              <a:spLocks noChangeArrowheads="1"/>
            </p:cNvSpPr>
            <p:nvPr/>
          </p:nvSpPr>
          <p:spPr bwMode="auto">
            <a:xfrm>
              <a:off x="2064" y="241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00FF"/>
                  </a:solidFill>
                </a:rPr>
                <a:t>叠加</a:t>
              </a:r>
            </a:p>
          </p:txBody>
        </p:sp>
      </p:grpSp>
      <p:grpSp>
        <p:nvGrpSpPr>
          <p:cNvPr id="11" name="Group 198"/>
          <p:cNvGrpSpPr>
            <a:grpSpLocks/>
          </p:cNvGrpSpPr>
          <p:nvPr/>
        </p:nvGrpSpPr>
        <p:grpSpPr bwMode="auto">
          <a:xfrm>
            <a:off x="2741737" y="423664"/>
            <a:ext cx="800100" cy="684213"/>
            <a:chOff x="1824" y="348"/>
            <a:chExt cx="504" cy="431"/>
          </a:xfrm>
        </p:grpSpPr>
        <p:sp>
          <p:nvSpPr>
            <p:cNvPr id="49244" name="AutoShape 41"/>
            <p:cNvSpPr>
              <a:spLocks noChangeArrowheads="1"/>
            </p:cNvSpPr>
            <p:nvPr/>
          </p:nvSpPr>
          <p:spPr bwMode="auto">
            <a:xfrm>
              <a:off x="1902" y="672"/>
              <a:ext cx="342" cy="107"/>
            </a:xfrm>
            <a:prstGeom prst="rightArrow">
              <a:avLst>
                <a:gd name="adj1" fmla="val 50000"/>
                <a:gd name="adj2" fmla="val 7990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45" name="Text Box 191"/>
            <p:cNvSpPr txBox="1">
              <a:spLocks noChangeArrowheads="1"/>
            </p:cNvSpPr>
            <p:nvPr/>
          </p:nvSpPr>
          <p:spPr bwMode="auto">
            <a:xfrm>
              <a:off x="1824" y="348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00FF"/>
                  </a:solidFill>
                </a:rPr>
                <a:t>叠加</a:t>
              </a:r>
            </a:p>
          </p:txBody>
        </p:sp>
      </p:grpSp>
      <p:sp>
        <p:nvSpPr>
          <p:cNvPr id="110786" name="Text Box 194"/>
          <p:cNvSpPr txBox="1">
            <a:spLocks noChangeArrowheads="1"/>
          </p:cNvSpPr>
          <p:nvPr/>
        </p:nvSpPr>
        <p:spPr bwMode="auto">
          <a:xfrm>
            <a:off x="4113337" y="2642989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</a:rPr>
              <a:t>R</a:t>
            </a:r>
            <a:r>
              <a:rPr lang="en-US" altLang="en-US" b="1" baseline="-25000">
                <a:solidFill>
                  <a:srgbClr val="000000"/>
                </a:solidFill>
              </a:rPr>
              <a:t>ab</a:t>
            </a:r>
            <a:r>
              <a:rPr lang="en-US" altLang="en-US" b="1">
                <a:solidFill>
                  <a:srgbClr val="000000"/>
                </a:solidFill>
              </a:rPr>
              <a:t>=10/4=2.5</a:t>
            </a:r>
            <a:r>
              <a:rPr lang="en-US" altLang="en-US" b="1">
                <a:solidFill>
                  <a:srgbClr val="000000"/>
                </a:solidFill>
                <a:sym typeface="Symbol" pitchFamily="18" charset="2"/>
              </a:rPr>
              <a:t></a:t>
            </a:r>
            <a:endParaRPr lang="en-US" altLang="zh-CN" b="1">
              <a:solidFill>
                <a:srgbClr val="000000"/>
              </a:solidFill>
            </a:endParaRPr>
          </a:p>
        </p:txBody>
      </p:sp>
      <p:grpSp>
        <p:nvGrpSpPr>
          <p:cNvPr id="12" name="Group 196"/>
          <p:cNvGrpSpPr>
            <a:grpSpLocks/>
          </p:cNvGrpSpPr>
          <p:nvPr/>
        </p:nvGrpSpPr>
        <p:grpSpPr bwMode="auto">
          <a:xfrm>
            <a:off x="5162675" y="1636514"/>
            <a:ext cx="1606550" cy="457200"/>
            <a:chOff x="1677" y="1128"/>
            <a:chExt cx="1012" cy="288"/>
          </a:xfrm>
        </p:grpSpPr>
        <p:sp>
          <p:nvSpPr>
            <p:cNvPr id="49242" name="AutoShape 193"/>
            <p:cNvSpPr>
              <a:spLocks noChangeArrowheads="1"/>
            </p:cNvSpPr>
            <p:nvPr/>
          </p:nvSpPr>
          <p:spPr bwMode="auto">
            <a:xfrm rot="-2161497">
              <a:off x="1677" y="1212"/>
              <a:ext cx="1012" cy="152"/>
            </a:xfrm>
            <a:prstGeom prst="leftArrow">
              <a:avLst>
                <a:gd name="adj1" fmla="val 50000"/>
                <a:gd name="adj2" fmla="val 16644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43" name="Text Box 195"/>
            <p:cNvSpPr txBox="1">
              <a:spLocks noChangeArrowheads="1"/>
            </p:cNvSpPr>
            <p:nvPr/>
          </p:nvSpPr>
          <p:spPr bwMode="auto">
            <a:xfrm>
              <a:off x="1763" y="1128"/>
              <a:ext cx="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3333CC"/>
                  </a:solidFill>
                </a:rPr>
                <a:t>求内阻</a:t>
              </a:r>
              <a:endParaRPr lang="zh-CN" altLang="en-US" b="1">
                <a:solidFill>
                  <a:srgbClr val="CC3399"/>
                </a:solidFill>
              </a:endParaRPr>
            </a:p>
          </p:txBody>
        </p:sp>
      </p:grpSp>
      <p:grpSp>
        <p:nvGrpSpPr>
          <p:cNvPr id="13" name="Group 201"/>
          <p:cNvGrpSpPr>
            <a:grpSpLocks/>
          </p:cNvGrpSpPr>
          <p:nvPr/>
        </p:nvGrpSpPr>
        <p:grpSpPr bwMode="auto">
          <a:xfrm>
            <a:off x="220787" y="3974926"/>
            <a:ext cx="2500313" cy="1077913"/>
            <a:chOff x="436" y="2412"/>
            <a:chExt cx="1575" cy="679"/>
          </a:xfrm>
        </p:grpSpPr>
        <p:sp>
          <p:nvSpPr>
            <p:cNvPr id="49226" name="Oval 176"/>
            <p:cNvSpPr>
              <a:spLocks noChangeArrowheads="1"/>
            </p:cNvSpPr>
            <p:nvPr/>
          </p:nvSpPr>
          <p:spPr bwMode="auto">
            <a:xfrm>
              <a:off x="1366" y="2678"/>
              <a:ext cx="210" cy="19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27" name="Rectangle 177"/>
            <p:cNvSpPr>
              <a:spLocks noChangeArrowheads="1"/>
            </p:cNvSpPr>
            <p:nvPr/>
          </p:nvSpPr>
          <p:spPr bwMode="auto">
            <a:xfrm>
              <a:off x="827" y="2493"/>
              <a:ext cx="341" cy="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28" name="Line 178"/>
            <p:cNvSpPr>
              <a:spLocks noChangeShapeType="1"/>
            </p:cNvSpPr>
            <p:nvPr/>
          </p:nvSpPr>
          <p:spPr bwMode="auto">
            <a:xfrm>
              <a:off x="440" y="2611"/>
              <a:ext cx="39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29" name="Line 179"/>
            <p:cNvSpPr>
              <a:spLocks noChangeShapeType="1"/>
            </p:cNvSpPr>
            <p:nvPr/>
          </p:nvSpPr>
          <p:spPr bwMode="auto">
            <a:xfrm flipH="1">
              <a:off x="444" y="2622"/>
              <a:ext cx="0" cy="3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30" name="Line 180"/>
            <p:cNvSpPr>
              <a:spLocks noChangeShapeType="1"/>
            </p:cNvSpPr>
            <p:nvPr/>
          </p:nvSpPr>
          <p:spPr bwMode="auto">
            <a:xfrm flipV="1">
              <a:off x="452" y="2990"/>
              <a:ext cx="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31" name="Line 181"/>
            <p:cNvSpPr>
              <a:spLocks noChangeShapeType="1"/>
            </p:cNvSpPr>
            <p:nvPr/>
          </p:nvSpPr>
          <p:spPr bwMode="auto">
            <a:xfrm flipV="1">
              <a:off x="1175" y="2598"/>
              <a:ext cx="30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32" name="Line 182"/>
            <p:cNvSpPr>
              <a:spLocks noChangeShapeType="1"/>
            </p:cNvSpPr>
            <p:nvPr/>
          </p:nvSpPr>
          <p:spPr bwMode="auto">
            <a:xfrm>
              <a:off x="1468" y="2608"/>
              <a:ext cx="0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33" name="Line 183"/>
            <p:cNvSpPr>
              <a:spLocks noChangeShapeType="1"/>
            </p:cNvSpPr>
            <p:nvPr/>
          </p:nvSpPr>
          <p:spPr bwMode="auto">
            <a:xfrm>
              <a:off x="1186" y="2986"/>
              <a:ext cx="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34" name="Text Box 184"/>
            <p:cNvSpPr txBox="1">
              <a:spLocks noChangeArrowheads="1"/>
            </p:cNvSpPr>
            <p:nvPr/>
          </p:nvSpPr>
          <p:spPr bwMode="auto">
            <a:xfrm>
              <a:off x="862" y="2601"/>
              <a:ext cx="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9235" name="Text Box 185"/>
            <p:cNvSpPr txBox="1">
              <a:spLocks noChangeArrowheads="1"/>
            </p:cNvSpPr>
            <p:nvPr/>
          </p:nvSpPr>
          <p:spPr bwMode="auto">
            <a:xfrm>
              <a:off x="1558" y="2622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30V</a:t>
              </a:r>
            </a:p>
          </p:txBody>
        </p:sp>
        <p:sp>
          <p:nvSpPr>
            <p:cNvPr id="49236" name="Text Box 186"/>
            <p:cNvSpPr txBox="1">
              <a:spLocks noChangeArrowheads="1"/>
            </p:cNvSpPr>
            <p:nvPr/>
          </p:nvSpPr>
          <p:spPr bwMode="auto">
            <a:xfrm>
              <a:off x="436" y="2642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FF0000"/>
                  </a:solidFill>
                </a:rPr>
                <a:t>4A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9237" name="Text Box 187"/>
            <p:cNvSpPr txBox="1">
              <a:spLocks noChangeArrowheads="1"/>
            </p:cNvSpPr>
            <p:nvPr/>
          </p:nvSpPr>
          <p:spPr bwMode="auto">
            <a:xfrm>
              <a:off x="1584" y="280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49238" name="Text Box 188"/>
            <p:cNvSpPr txBox="1">
              <a:spLocks noChangeArrowheads="1"/>
            </p:cNvSpPr>
            <p:nvPr/>
          </p:nvSpPr>
          <p:spPr bwMode="auto">
            <a:xfrm>
              <a:off x="1557" y="24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49239" name="Line 189"/>
            <p:cNvSpPr>
              <a:spLocks noChangeShapeType="1"/>
            </p:cNvSpPr>
            <p:nvPr/>
          </p:nvSpPr>
          <p:spPr bwMode="auto">
            <a:xfrm rot="-6174873" flipH="1" flipV="1">
              <a:off x="405" y="2818"/>
              <a:ext cx="76" cy="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40" name="Oval 199"/>
            <p:cNvSpPr>
              <a:spLocks noChangeArrowheads="1"/>
            </p:cNvSpPr>
            <p:nvPr/>
          </p:nvSpPr>
          <p:spPr bwMode="auto">
            <a:xfrm>
              <a:off x="462" y="2586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41" name="Oval 200"/>
            <p:cNvSpPr>
              <a:spLocks noChangeArrowheads="1"/>
            </p:cNvSpPr>
            <p:nvPr/>
          </p:nvSpPr>
          <p:spPr bwMode="auto">
            <a:xfrm>
              <a:off x="474" y="2964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225"/>
          <p:cNvGrpSpPr>
            <a:grpSpLocks/>
          </p:cNvGrpSpPr>
          <p:nvPr/>
        </p:nvGrpSpPr>
        <p:grpSpPr bwMode="auto">
          <a:xfrm>
            <a:off x="355725" y="1890514"/>
            <a:ext cx="4092575" cy="1816100"/>
            <a:chOff x="321" y="1272"/>
            <a:chExt cx="2578" cy="1144"/>
          </a:xfrm>
        </p:grpSpPr>
        <p:grpSp>
          <p:nvGrpSpPr>
            <p:cNvPr id="49207" name="Group 222"/>
            <p:cNvGrpSpPr>
              <a:grpSpLocks/>
            </p:cNvGrpSpPr>
            <p:nvPr/>
          </p:nvGrpSpPr>
          <p:grpSpPr bwMode="auto">
            <a:xfrm>
              <a:off x="321" y="1272"/>
              <a:ext cx="1768" cy="904"/>
              <a:chOff x="249" y="1312"/>
              <a:chExt cx="1768" cy="904"/>
            </a:xfrm>
          </p:grpSpPr>
          <p:sp>
            <p:nvSpPr>
              <p:cNvPr id="49210" name="Oval 203"/>
              <p:cNvSpPr>
                <a:spLocks noChangeArrowheads="1"/>
              </p:cNvSpPr>
              <p:nvPr/>
            </p:nvSpPr>
            <p:spPr bwMode="auto">
              <a:xfrm>
                <a:off x="1372" y="1578"/>
                <a:ext cx="210" cy="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11" name="Rectangle 204"/>
              <p:cNvSpPr>
                <a:spLocks noChangeArrowheads="1"/>
              </p:cNvSpPr>
              <p:nvPr/>
            </p:nvSpPr>
            <p:spPr bwMode="auto">
              <a:xfrm>
                <a:off x="833" y="1393"/>
                <a:ext cx="341" cy="5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12" name="Line 205"/>
              <p:cNvSpPr>
                <a:spLocks noChangeShapeType="1"/>
              </p:cNvSpPr>
              <p:nvPr/>
            </p:nvSpPr>
            <p:spPr bwMode="auto">
              <a:xfrm>
                <a:off x="446" y="1511"/>
                <a:ext cx="39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13" name="Line 207"/>
              <p:cNvSpPr>
                <a:spLocks noChangeShapeType="1"/>
              </p:cNvSpPr>
              <p:nvPr/>
            </p:nvSpPr>
            <p:spPr bwMode="auto">
              <a:xfrm flipV="1">
                <a:off x="458" y="1890"/>
                <a:ext cx="3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14" name="Line 208"/>
              <p:cNvSpPr>
                <a:spLocks noChangeShapeType="1"/>
              </p:cNvSpPr>
              <p:nvPr/>
            </p:nvSpPr>
            <p:spPr bwMode="auto">
              <a:xfrm>
                <a:off x="1181" y="1495"/>
                <a:ext cx="309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15" name="Line 209"/>
              <p:cNvSpPr>
                <a:spLocks noChangeShapeType="1"/>
              </p:cNvSpPr>
              <p:nvPr/>
            </p:nvSpPr>
            <p:spPr bwMode="auto">
              <a:xfrm>
                <a:off x="1474" y="1508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16" name="Line 210"/>
              <p:cNvSpPr>
                <a:spLocks noChangeShapeType="1"/>
              </p:cNvSpPr>
              <p:nvPr/>
            </p:nvSpPr>
            <p:spPr bwMode="auto">
              <a:xfrm>
                <a:off x="1192" y="1886"/>
                <a:ext cx="2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17" name="Text Box 211"/>
              <p:cNvSpPr txBox="1">
                <a:spLocks noChangeArrowheads="1"/>
              </p:cNvSpPr>
              <p:nvPr/>
            </p:nvSpPr>
            <p:spPr bwMode="auto">
              <a:xfrm>
                <a:off x="868" y="1501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32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49218" name="Text Box 212"/>
              <p:cNvSpPr txBox="1">
                <a:spLocks noChangeArrowheads="1"/>
              </p:cNvSpPr>
              <p:nvPr/>
            </p:nvSpPr>
            <p:spPr bwMode="auto">
              <a:xfrm>
                <a:off x="1564" y="1522"/>
                <a:ext cx="4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30V</a:t>
                </a:r>
              </a:p>
            </p:txBody>
          </p:sp>
          <p:sp>
            <p:nvSpPr>
              <p:cNvPr id="49219" name="Text Box 214"/>
              <p:cNvSpPr txBox="1">
                <a:spLocks noChangeArrowheads="1"/>
              </p:cNvSpPr>
              <p:nvPr/>
            </p:nvSpPr>
            <p:spPr bwMode="auto">
              <a:xfrm>
                <a:off x="1590" y="1703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49220" name="Text Box 215"/>
              <p:cNvSpPr txBox="1">
                <a:spLocks noChangeArrowheads="1"/>
              </p:cNvSpPr>
              <p:nvPr/>
            </p:nvSpPr>
            <p:spPr bwMode="auto">
              <a:xfrm>
                <a:off x="1563" y="131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49221" name="Oval 217"/>
              <p:cNvSpPr>
                <a:spLocks noChangeArrowheads="1"/>
              </p:cNvSpPr>
              <p:nvPr/>
            </p:nvSpPr>
            <p:spPr bwMode="auto">
              <a:xfrm>
                <a:off x="436" y="1478"/>
                <a:ext cx="47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22" name="Oval 218"/>
              <p:cNvSpPr>
                <a:spLocks noChangeArrowheads="1"/>
              </p:cNvSpPr>
              <p:nvPr/>
            </p:nvSpPr>
            <p:spPr bwMode="auto">
              <a:xfrm>
                <a:off x="440" y="1864"/>
                <a:ext cx="47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23" name="Text Box 219"/>
              <p:cNvSpPr txBox="1">
                <a:spLocks noChangeArrowheads="1"/>
              </p:cNvSpPr>
              <p:nvPr/>
            </p:nvSpPr>
            <p:spPr bwMode="auto">
              <a:xfrm>
                <a:off x="841" y="1928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(b)</a:t>
                </a:r>
              </a:p>
            </p:txBody>
          </p:sp>
          <p:sp>
            <p:nvSpPr>
              <p:cNvPr id="49224" name="Text Box 220"/>
              <p:cNvSpPr txBox="1">
                <a:spLocks noChangeArrowheads="1"/>
              </p:cNvSpPr>
              <p:nvPr/>
            </p:nvSpPr>
            <p:spPr bwMode="auto">
              <a:xfrm>
                <a:off x="255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49225" name="Text Box 221"/>
              <p:cNvSpPr txBox="1">
                <a:spLocks noChangeArrowheads="1"/>
              </p:cNvSpPr>
              <p:nvPr/>
            </p:nvSpPr>
            <p:spPr bwMode="auto">
              <a:xfrm>
                <a:off x="249" y="172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49208" name="Text Box 223"/>
            <p:cNvSpPr txBox="1">
              <a:spLocks noChangeArrowheads="1"/>
            </p:cNvSpPr>
            <p:nvPr/>
          </p:nvSpPr>
          <p:spPr bwMode="auto">
            <a:xfrm>
              <a:off x="442" y="2128"/>
              <a:ext cx="1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3333CC"/>
                  </a:solidFill>
                </a:rPr>
                <a:t>求</a:t>
              </a:r>
              <a:r>
                <a:rPr lang="en-US" altLang="zh-CN" b="1">
                  <a:solidFill>
                    <a:srgbClr val="3333CC"/>
                  </a:solidFill>
                </a:rPr>
                <a:t>(b)</a:t>
              </a:r>
              <a:r>
                <a:rPr lang="zh-CN" altLang="en-US" b="1">
                  <a:solidFill>
                    <a:srgbClr val="3333CC"/>
                  </a:solidFill>
                </a:rPr>
                <a:t>短路电流</a:t>
              </a:r>
            </a:p>
          </p:txBody>
        </p:sp>
        <p:sp>
          <p:nvSpPr>
            <p:cNvPr id="49209" name="Text Box 224"/>
            <p:cNvSpPr txBox="1">
              <a:spLocks noChangeArrowheads="1"/>
            </p:cNvSpPr>
            <p:nvPr/>
          </p:nvSpPr>
          <p:spPr bwMode="auto">
            <a:xfrm>
              <a:off x="1966" y="1400"/>
              <a:ext cx="9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3333CC"/>
                  </a:solidFill>
                </a:rPr>
                <a:t>求</a:t>
              </a:r>
              <a:r>
                <a:rPr lang="en-US" altLang="zh-CN" b="1">
                  <a:solidFill>
                    <a:srgbClr val="3333CC"/>
                  </a:solidFill>
                </a:rPr>
                <a:t>(b)</a:t>
              </a:r>
              <a:r>
                <a:rPr lang="zh-CN" altLang="en-US" b="1">
                  <a:solidFill>
                    <a:srgbClr val="3333CC"/>
                  </a:solidFill>
                </a:rPr>
                <a:t>内阻</a:t>
              </a:r>
            </a:p>
          </p:txBody>
        </p:sp>
      </p:grpSp>
      <p:sp>
        <p:nvSpPr>
          <p:cNvPr id="110836" name="Text Box 244"/>
          <p:cNvSpPr txBox="1">
            <a:spLocks noChangeArrowheads="1"/>
          </p:cNvSpPr>
          <p:nvPr/>
        </p:nvSpPr>
        <p:spPr bwMode="auto">
          <a:xfrm>
            <a:off x="427162" y="5422751"/>
            <a:ext cx="14160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得到诺顿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等效电路</a:t>
            </a:r>
          </a:p>
        </p:txBody>
      </p:sp>
      <p:grpSp>
        <p:nvGrpSpPr>
          <p:cNvPr id="16" name="Group 268"/>
          <p:cNvGrpSpPr>
            <a:grpSpLocks/>
          </p:cNvGrpSpPr>
          <p:nvPr/>
        </p:nvGrpSpPr>
        <p:grpSpPr bwMode="auto">
          <a:xfrm>
            <a:off x="1981325" y="5093717"/>
            <a:ext cx="2179637" cy="1568450"/>
            <a:chOff x="1453" y="3292"/>
            <a:chExt cx="1373" cy="988"/>
          </a:xfrm>
        </p:grpSpPr>
        <p:sp>
          <p:nvSpPr>
            <p:cNvPr id="49193" name="Line 247"/>
            <p:cNvSpPr>
              <a:spLocks noChangeShapeType="1"/>
            </p:cNvSpPr>
            <p:nvPr/>
          </p:nvSpPr>
          <p:spPr bwMode="auto">
            <a:xfrm>
              <a:off x="1988" y="3457"/>
              <a:ext cx="0" cy="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94" name="Line 248"/>
            <p:cNvSpPr>
              <a:spLocks noChangeShapeType="1"/>
            </p:cNvSpPr>
            <p:nvPr/>
          </p:nvSpPr>
          <p:spPr bwMode="auto">
            <a:xfrm>
              <a:off x="2407" y="3457"/>
              <a:ext cx="0" cy="6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95" name="Oval 249"/>
            <p:cNvSpPr>
              <a:spLocks noChangeArrowheads="1"/>
            </p:cNvSpPr>
            <p:nvPr/>
          </p:nvSpPr>
          <p:spPr bwMode="auto">
            <a:xfrm>
              <a:off x="1645" y="4123"/>
              <a:ext cx="46" cy="4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96" name="Oval 250"/>
            <p:cNvSpPr>
              <a:spLocks noChangeArrowheads="1"/>
            </p:cNvSpPr>
            <p:nvPr/>
          </p:nvSpPr>
          <p:spPr bwMode="auto">
            <a:xfrm>
              <a:off x="2294" y="3734"/>
              <a:ext cx="216" cy="2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97" name="Rectangle 251"/>
            <p:cNvSpPr>
              <a:spLocks noChangeArrowheads="1"/>
            </p:cNvSpPr>
            <p:nvPr/>
          </p:nvSpPr>
          <p:spPr bwMode="auto">
            <a:xfrm>
              <a:off x="1946" y="3699"/>
              <a:ext cx="77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98" name="Text Box 252"/>
            <p:cNvSpPr txBox="1">
              <a:spLocks noChangeArrowheads="1"/>
            </p:cNvSpPr>
            <p:nvPr/>
          </p:nvSpPr>
          <p:spPr bwMode="auto">
            <a:xfrm>
              <a:off x="1453" y="32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9199" name="Text Box 253"/>
            <p:cNvSpPr txBox="1">
              <a:spLocks noChangeArrowheads="1"/>
            </p:cNvSpPr>
            <p:nvPr/>
          </p:nvSpPr>
          <p:spPr bwMode="auto">
            <a:xfrm>
              <a:off x="1455" y="399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9200" name="Text Box 254"/>
            <p:cNvSpPr txBox="1">
              <a:spLocks noChangeArrowheads="1"/>
            </p:cNvSpPr>
            <p:nvPr/>
          </p:nvSpPr>
          <p:spPr bwMode="auto">
            <a:xfrm>
              <a:off x="1491" y="3637"/>
              <a:ext cx="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2.5</a:t>
              </a:r>
            </a:p>
          </p:txBody>
        </p:sp>
        <p:sp>
          <p:nvSpPr>
            <p:cNvPr id="49201" name="Line 255"/>
            <p:cNvSpPr>
              <a:spLocks noChangeShapeType="1"/>
            </p:cNvSpPr>
            <p:nvPr/>
          </p:nvSpPr>
          <p:spPr bwMode="auto">
            <a:xfrm>
              <a:off x="2285" y="383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02" name="Line 256"/>
            <p:cNvSpPr>
              <a:spLocks noChangeShapeType="1"/>
            </p:cNvSpPr>
            <p:nvPr/>
          </p:nvSpPr>
          <p:spPr bwMode="auto">
            <a:xfrm>
              <a:off x="1668" y="3449"/>
              <a:ext cx="7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03" name="Line 257"/>
            <p:cNvSpPr>
              <a:spLocks noChangeShapeType="1"/>
            </p:cNvSpPr>
            <p:nvPr/>
          </p:nvSpPr>
          <p:spPr bwMode="auto">
            <a:xfrm flipH="1">
              <a:off x="1688" y="4150"/>
              <a:ext cx="7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04" name="Oval 258"/>
            <p:cNvSpPr>
              <a:spLocks noChangeArrowheads="1"/>
            </p:cNvSpPr>
            <p:nvPr/>
          </p:nvSpPr>
          <p:spPr bwMode="auto">
            <a:xfrm>
              <a:off x="1624" y="3430"/>
              <a:ext cx="47" cy="4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05" name="Line 259"/>
            <p:cNvSpPr>
              <a:spLocks noChangeShapeType="1"/>
            </p:cNvSpPr>
            <p:nvPr/>
          </p:nvSpPr>
          <p:spPr bwMode="auto">
            <a:xfrm flipV="1">
              <a:off x="2408" y="356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206" name="Text Box 260"/>
            <p:cNvSpPr txBox="1">
              <a:spLocks noChangeArrowheads="1"/>
            </p:cNvSpPr>
            <p:nvPr/>
          </p:nvSpPr>
          <p:spPr bwMode="auto">
            <a:xfrm>
              <a:off x="2518" y="36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17" name="Group 267"/>
          <p:cNvGrpSpPr>
            <a:grpSpLocks/>
          </p:cNvGrpSpPr>
          <p:nvPr/>
        </p:nvGrpSpPr>
        <p:grpSpPr bwMode="auto">
          <a:xfrm>
            <a:off x="4394325" y="4797152"/>
            <a:ext cx="2871787" cy="1924050"/>
            <a:chOff x="2865" y="3114"/>
            <a:chExt cx="1809" cy="1212"/>
          </a:xfrm>
        </p:grpSpPr>
        <p:sp>
          <p:nvSpPr>
            <p:cNvPr id="49174" name="Line 228"/>
            <p:cNvSpPr>
              <a:spLocks noChangeShapeType="1"/>
            </p:cNvSpPr>
            <p:nvPr/>
          </p:nvSpPr>
          <p:spPr bwMode="auto">
            <a:xfrm>
              <a:off x="3836" y="3393"/>
              <a:ext cx="0" cy="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75" name="Line 229"/>
            <p:cNvSpPr>
              <a:spLocks noChangeShapeType="1"/>
            </p:cNvSpPr>
            <p:nvPr/>
          </p:nvSpPr>
          <p:spPr bwMode="auto">
            <a:xfrm>
              <a:off x="4255" y="3393"/>
              <a:ext cx="0" cy="6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76" name="Oval 230"/>
            <p:cNvSpPr>
              <a:spLocks noChangeArrowheads="1"/>
            </p:cNvSpPr>
            <p:nvPr/>
          </p:nvSpPr>
          <p:spPr bwMode="auto">
            <a:xfrm>
              <a:off x="3493" y="4059"/>
              <a:ext cx="46" cy="4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77" name="Oval 231"/>
            <p:cNvSpPr>
              <a:spLocks noChangeArrowheads="1"/>
            </p:cNvSpPr>
            <p:nvPr/>
          </p:nvSpPr>
          <p:spPr bwMode="auto">
            <a:xfrm>
              <a:off x="4142" y="3670"/>
              <a:ext cx="216" cy="2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78" name="Rectangle 232"/>
            <p:cNvSpPr>
              <a:spLocks noChangeArrowheads="1"/>
            </p:cNvSpPr>
            <p:nvPr/>
          </p:nvSpPr>
          <p:spPr bwMode="auto">
            <a:xfrm>
              <a:off x="3794" y="3635"/>
              <a:ext cx="77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79" name="Text Box 233"/>
            <p:cNvSpPr txBox="1">
              <a:spLocks noChangeArrowheads="1"/>
            </p:cNvSpPr>
            <p:nvPr/>
          </p:nvSpPr>
          <p:spPr bwMode="auto">
            <a:xfrm>
              <a:off x="3399" y="31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9180" name="Text Box 234"/>
            <p:cNvSpPr txBox="1">
              <a:spLocks noChangeArrowheads="1"/>
            </p:cNvSpPr>
            <p:nvPr/>
          </p:nvSpPr>
          <p:spPr bwMode="auto">
            <a:xfrm>
              <a:off x="3435" y="40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9181" name="Text Box 236"/>
            <p:cNvSpPr txBox="1">
              <a:spLocks noChangeArrowheads="1"/>
            </p:cNvSpPr>
            <p:nvPr/>
          </p:nvSpPr>
          <p:spPr bwMode="auto">
            <a:xfrm>
              <a:off x="3339" y="3573"/>
              <a:ext cx="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2.5</a:t>
              </a:r>
            </a:p>
          </p:txBody>
        </p:sp>
        <p:sp>
          <p:nvSpPr>
            <p:cNvPr id="49182" name="Line 237"/>
            <p:cNvSpPr>
              <a:spLocks noChangeShapeType="1"/>
            </p:cNvSpPr>
            <p:nvPr/>
          </p:nvSpPr>
          <p:spPr bwMode="auto">
            <a:xfrm>
              <a:off x="4133" y="377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83" name="Line 238"/>
            <p:cNvSpPr>
              <a:spLocks noChangeShapeType="1"/>
            </p:cNvSpPr>
            <p:nvPr/>
          </p:nvSpPr>
          <p:spPr bwMode="auto">
            <a:xfrm flipV="1">
              <a:off x="3316" y="3385"/>
              <a:ext cx="9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84" name="Line 239"/>
            <p:cNvSpPr>
              <a:spLocks noChangeShapeType="1"/>
            </p:cNvSpPr>
            <p:nvPr/>
          </p:nvSpPr>
          <p:spPr bwMode="auto">
            <a:xfrm flipH="1">
              <a:off x="3350" y="4086"/>
              <a:ext cx="9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85" name="Oval 241"/>
            <p:cNvSpPr>
              <a:spLocks noChangeArrowheads="1"/>
            </p:cNvSpPr>
            <p:nvPr/>
          </p:nvSpPr>
          <p:spPr bwMode="auto">
            <a:xfrm>
              <a:off x="3472" y="3366"/>
              <a:ext cx="47" cy="4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86" name="Line 242"/>
            <p:cNvSpPr>
              <a:spLocks noChangeShapeType="1"/>
            </p:cNvSpPr>
            <p:nvPr/>
          </p:nvSpPr>
          <p:spPr bwMode="auto">
            <a:xfrm flipV="1">
              <a:off x="4256" y="35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87" name="Text Box 243"/>
            <p:cNvSpPr txBox="1">
              <a:spLocks noChangeArrowheads="1"/>
            </p:cNvSpPr>
            <p:nvPr/>
          </p:nvSpPr>
          <p:spPr bwMode="auto">
            <a:xfrm>
              <a:off x="4366" y="360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9188" name="Line 262"/>
            <p:cNvSpPr>
              <a:spLocks noChangeShapeType="1"/>
            </p:cNvSpPr>
            <p:nvPr/>
          </p:nvSpPr>
          <p:spPr bwMode="auto">
            <a:xfrm>
              <a:off x="3340" y="3373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89" name="Rectangle 263"/>
            <p:cNvSpPr>
              <a:spLocks noChangeArrowheads="1"/>
            </p:cNvSpPr>
            <p:nvPr/>
          </p:nvSpPr>
          <p:spPr bwMode="auto">
            <a:xfrm>
              <a:off x="3298" y="3729"/>
              <a:ext cx="77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90" name="Text Box 264"/>
            <p:cNvSpPr txBox="1">
              <a:spLocks noChangeArrowheads="1"/>
            </p:cNvSpPr>
            <p:nvPr/>
          </p:nvSpPr>
          <p:spPr bwMode="auto">
            <a:xfrm>
              <a:off x="2865" y="3711"/>
              <a:ext cx="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2.5</a:t>
              </a:r>
            </a:p>
          </p:txBody>
        </p:sp>
        <p:sp>
          <p:nvSpPr>
            <p:cNvPr id="49191" name="Line 265"/>
            <p:cNvSpPr>
              <a:spLocks noChangeShapeType="1"/>
            </p:cNvSpPr>
            <p:nvPr/>
          </p:nvSpPr>
          <p:spPr bwMode="auto">
            <a:xfrm>
              <a:off x="3338" y="35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192" name="Text Box 266"/>
            <p:cNvSpPr txBox="1">
              <a:spLocks noChangeArrowheads="1"/>
            </p:cNvSpPr>
            <p:nvPr/>
          </p:nvSpPr>
          <p:spPr bwMode="auto">
            <a:xfrm>
              <a:off x="2994" y="337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i="1">
                  <a:solidFill>
                    <a:srgbClr val="000000"/>
                  </a:solidFill>
                </a:rPr>
                <a:t>I</a:t>
              </a:r>
              <a:r>
                <a:rPr lang="en-US" altLang="en-US" b="1" baseline="-25000">
                  <a:solidFill>
                    <a:srgbClr val="000000"/>
                  </a:solidFill>
                </a:rPr>
                <a:t>ab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110861" name="Text Box 269"/>
          <p:cNvSpPr txBox="1">
            <a:spLocks noChangeArrowheads="1"/>
          </p:cNvSpPr>
          <p:nvPr/>
        </p:nvSpPr>
        <p:spPr bwMode="auto">
          <a:xfrm>
            <a:off x="7316912" y="5498951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FF0000"/>
                </a:solidFill>
              </a:rPr>
              <a:t>I</a:t>
            </a:r>
            <a:r>
              <a:rPr lang="en-US" altLang="en-US" b="1" baseline="-25000">
                <a:solidFill>
                  <a:srgbClr val="FF0000"/>
                </a:solidFill>
              </a:rPr>
              <a:t>ab</a:t>
            </a:r>
            <a:r>
              <a:rPr lang="en-US" altLang="en-US" b="1">
                <a:solidFill>
                  <a:srgbClr val="FF0000"/>
                </a:solidFill>
              </a:rPr>
              <a:t>=</a:t>
            </a:r>
            <a:r>
              <a:rPr lang="en-US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en-US" b="1">
                <a:solidFill>
                  <a:srgbClr val="FF0000"/>
                </a:solidFill>
              </a:rPr>
              <a:t>2A</a:t>
            </a:r>
            <a:endParaRPr lang="en-US" altLang="zh-CN" b="1" baseline="-25000">
              <a:solidFill>
                <a:srgbClr val="FF0000"/>
              </a:solidFill>
            </a:endParaRPr>
          </a:p>
        </p:txBody>
      </p:sp>
      <p:sp>
        <p:nvSpPr>
          <p:cNvPr id="110864" name="Text Box 272"/>
          <p:cNvSpPr txBox="1">
            <a:spLocks noChangeArrowheads="1"/>
          </p:cNvSpPr>
          <p:nvPr/>
        </p:nvSpPr>
        <p:spPr bwMode="auto">
          <a:xfrm>
            <a:off x="5705600" y="568127"/>
            <a:ext cx="47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0865" name="Text Box 273"/>
          <p:cNvSpPr txBox="1">
            <a:spLocks noChangeArrowheads="1"/>
          </p:cNvSpPr>
          <p:nvPr/>
        </p:nvSpPr>
        <p:spPr bwMode="auto">
          <a:xfrm>
            <a:off x="5896100" y="4163839"/>
            <a:ext cx="47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75011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0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0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0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11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0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86" grpId="0" build="p" autoUpdateAnimBg="0"/>
      <p:bldP spid="110836" grpId="0" autoUpdateAnimBg="0"/>
      <p:bldP spid="110861" grpId="0" build="p" autoUpdateAnimBg="0"/>
      <p:bldP spid="110864" grpId="0" build="p" autoUpdateAnimBg="0"/>
      <p:bldP spid="11086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578172" y="705396"/>
            <a:ext cx="397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法二：叠加、特勒根、替代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4669160" y="414883"/>
            <a:ext cx="3524250" cy="1895475"/>
            <a:chOff x="354" y="933"/>
            <a:chExt cx="2220" cy="1194"/>
          </a:xfrm>
        </p:grpSpPr>
        <p:sp>
          <p:nvSpPr>
            <p:cNvPr id="24614" name="Rectangle 5"/>
            <p:cNvSpPr>
              <a:spLocks noChangeArrowheads="1"/>
            </p:cNvSpPr>
            <p:nvPr/>
          </p:nvSpPr>
          <p:spPr bwMode="auto">
            <a:xfrm>
              <a:off x="1104" y="1119"/>
              <a:ext cx="720" cy="1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15" name="Line 6"/>
            <p:cNvSpPr>
              <a:spLocks noChangeShapeType="1"/>
            </p:cNvSpPr>
            <p:nvPr/>
          </p:nvSpPr>
          <p:spPr bwMode="auto">
            <a:xfrm flipV="1">
              <a:off x="492" y="1269"/>
              <a:ext cx="62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16" name="Line 7"/>
            <p:cNvSpPr>
              <a:spLocks noChangeShapeType="1"/>
            </p:cNvSpPr>
            <p:nvPr/>
          </p:nvSpPr>
          <p:spPr bwMode="auto">
            <a:xfrm>
              <a:off x="498" y="1263"/>
              <a:ext cx="0" cy="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17" name="Line 8"/>
            <p:cNvSpPr>
              <a:spLocks noChangeShapeType="1"/>
            </p:cNvSpPr>
            <p:nvPr/>
          </p:nvSpPr>
          <p:spPr bwMode="auto">
            <a:xfrm flipV="1">
              <a:off x="498" y="1983"/>
              <a:ext cx="6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18" name="Line 9"/>
            <p:cNvSpPr>
              <a:spLocks noChangeShapeType="1"/>
            </p:cNvSpPr>
            <p:nvPr/>
          </p:nvSpPr>
          <p:spPr bwMode="auto">
            <a:xfrm>
              <a:off x="1824" y="1275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19" name="Line 10"/>
            <p:cNvSpPr>
              <a:spLocks noChangeShapeType="1"/>
            </p:cNvSpPr>
            <p:nvPr/>
          </p:nvSpPr>
          <p:spPr bwMode="auto">
            <a:xfrm flipH="1">
              <a:off x="2310" y="1275"/>
              <a:ext cx="0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20" name="Line 11"/>
            <p:cNvSpPr>
              <a:spLocks noChangeShapeType="1"/>
            </p:cNvSpPr>
            <p:nvPr/>
          </p:nvSpPr>
          <p:spPr bwMode="auto">
            <a:xfrm>
              <a:off x="1824" y="1995"/>
              <a:ext cx="49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21" name="Oval 12"/>
            <p:cNvSpPr>
              <a:spLocks noChangeArrowheads="1"/>
            </p:cNvSpPr>
            <p:nvPr/>
          </p:nvSpPr>
          <p:spPr bwMode="auto">
            <a:xfrm>
              <a:off x="354" y="1491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22" name="Line 13"/>
            <p:cNvSpPr>
              <a:spLocks noChangeShapeType="1"/>
            </p:cNvSpPr>
            <p:nvPr/>
          </p:nvSpPr>
          <p:spPr bwMode="auto">
            <a:xfrm>
              <a:off x="498" y="1497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23" name="Text Box 14"/>
            <p:cNvSpPr txBox="1">
              <a:spLocks noChangeArrowheads="1"/>
            </p:cNvSpPr>
            <p:nvPr/>
          </p:nvSpPr>
          <p:spPr bwMode="auto">
            <a:xfrm>
              <a:off x="1248" y="1359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4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4624" name="Line 15"/>
            <p:cNvSpPr>
              <a:spLocks noChangeShapeType="1"/>
            </p:cNvSpPr>
            <p:nvPr/>
          </p:nvSpPr>
          <p:spPr bwMode="auto">
            <a:xfrm>
              <a:off x="1884" y="117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25" name="Line 16"/>
            <p:cNvSpPr>
              <a:spLocks noChangeShapeType="1"/>
            </p:cNvSpPr>
            <p:nvPr/>
          </p:nvSpPr>
          <p:spPr bwMode="auto">
            <a:xfrm flipV="1">
              <a:off x="720" y="1167"/>
              <a:ext cx="34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626" name="Text Box 17"/>
            <p:cNvSpPr txBox="1">
              <a:spLocks noChangeArrowheads="1"/>
            </p:cNvSpPr>
            <p:nvPr/>
          </p:nvSpPr>
          <p:spPr bwMode="auto">
            <a:xfrm>
              <a:off x="612" y="149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S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4627" name="Text Box 18"/>
            <p:cNvSpPr txBox="1">
              <a:spLocks noChangeArrowheads="1"/>
            </p:cNvSpPr>
            <p:nvPr/>
          </p:nvSpPr>
          <p:spPr bwMode="auto">
            <a:xfrm>
              <a:off x="486" y="93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24628" name="Text Box 19"/>
            <p:cNvSpPr txBox="1">
              <a:spLocks noChangeArrowheads="1"/>
            </p:cNvSpPr>
            <p:nvPr/>
          </p:nvSpPr>
          <p:spPr bwMode="auto">
            <a:xfrm>
              <a:off x="2190" y="98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2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24629" name="Text Box 20"/>
            <p:cNvSpPr txBox="1">
              <a:spLocks noChangeArrowheads="1"/>
            </p:cNvSpPr>
            <p:nvPr/>
          </p:nvSpPr>
          <p:spPr bwMode="auto">
            <a:xfrm>
              <a:off x="500" y="123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4630" name="Text Box 21"/>
            <p:cNvSpPr txBox="1">
              <a:spLocks noChangeArrowheads="1"/>
            </p:cNvSpPr>
            <p:nvPr/>
          </p:nvSpPr>
          <p:spPr bwMode="auto">
            <a:xfrm>
              <a:off x="506" y="17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44797" y="2992983"/>
            <a:ext cx="8575675" cy="2308225"/>
            <a:chOff x="166" y="1288"/>
            <a:chExt cx="5402" cy="1454"/>
          </a:xfrm>
        </p:grpSpPr>
        <p:sp>
          <p:nvSpPr>
            <p:cNvPr id="24583" name="Text Box 3"/>
            <p:cNvSpPr txBox="1">
              <a:spLocks noChangeArrowheads="1"/>
            </p:cNvSpPr>
            <p:nvPr/>
          </p:nvSpPr>
          <p:spPr bwMode="auto">
            <a:xfrm>
              <a:off x="166" y="1288"/>
              <a:ext cx="533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设</a:t>
              </a: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S</a:t>
              </a:r>
              <a:r>
                <a:rPr lang="en-US" altLang="zh-CN" b="1">
                  <a:solidFill>
                    <a:srgbClr val="FF3300"/>
                  </a:solidFill>
                </a:rPr>
                <a:t>=10V</a:t>
              </a:r>
              <a:r>
                <a:rPr lang="zh-CN" altLang="en-US" b="1">
                  <a:solidFill>
                    <a:srgbClr val="FF3300"/>
                  </a:solidFill>
                </a:rPr>
                <a:t>单独作用</a:t>
              </a:r>
              <a:r>
                <a:rPr lang="zh-CN" altLang="en-US" b="1">
                  <a:solidFill>
                    <a:srgbClr val="000000"/>
                  </a:solidFill>
                </a:rPr>
                <a:t>时在两个支路产生的电流分别为</a:t>
              </a:r>
              <a:r>
                <a:rPr lang="zh-CN" altLang="en-US" b="1">
                  <a:solidFill>
                    <a:srgbClr val="FF3300"/>
                  </a:solidFill>
                </a:rPr>
                <a:t> </a:t>
              </a:r>
              <a:r>
                <a:rPr lang="en-US" altLang="zh-CN" b="1" i="1">
                  <a:solidFill>
                    <a:srgbClr val="FF3300"/>
                  </a:solidFill>
                </a:rPr>
                <a:t>I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1</a:t>
              </a:r>
              <a:r>
                <a:rPr lang="en-US" altLang="zh-CN" b="1" i="1">
                  <a:solidFill>
                    <a:srgbClr val="FF3300"/>
                  </a:solidFill>
                </a:rPr>
                <a:t>'</a:t>
              </a:r>
              <a:r>
                <a:rPr lang="zh-CN" altLang="en-US" b="1">
                  <a:solidFill>
                    <a:srgbClr val="000000"/>
                  </a:solidFill>
                </a:rPr>
                <a:t>和</a:t>
              </a:r>
              <a:r>
                <a:rPr lang="zh-CN" altLang="en-US" b="1">
                  <a:solidFill>
                    <a:srgbClr val="FF3300"/>
                  </a:solidFill>
                </a:rPr>
                <a:t> </a:t>
              </a:r>
              <a:r>
                <a:rPr lang="en-US" altLang="zh-CN" b="1" i="1">
                  <a:solidFill>
                    <a:srgbClr val="FF3300"/>
                  </a:solidFill>
                </a:rPr>
                <a:t>I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2</a:t>
              </a:r>
              <a:r>
                <a:rPr lang="en-US" altLang="zh-CN" b="1" i="1">
                  <a:solidFill>
                    <a:srgbClr val="FF3300"/>
                  </a:solidFill>
                </a:rPr>
                <a:t>'</a:t>
              </a:r>
              <a:r>
                <a:rPr lang="zh-CN" altLang="en-US" b="1">
                  <a:solidFill>
                    <a:srgbClr val="FF3300"/>
                  </a:solidFill>
                </a:rPr>
                <a:t>；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3300"/>
                  </a:solidFill>
                </a:rPr>
                <a:t>    </a:t>
              </a:r>
              <a:r>
                <a:rPr lang="en-US" altLang="zh-CN" b="1">
                  <a:solidFill>
                    <a:srgbClr val="FF3300"/>
                  </a:solidFill>
                </a:rPr>
                <a:t>A</a:t>
              </a:r>
              <a:r>
                <a:rPr lang="zh-CN" altLang="en-US" b="1">
                  <a:solidFill>
                    <a:srgbClr val="FF3300"/>
                  </a:solidFill>
                </a:rPr>
                <a:t>中电源单独作用</a:t>
              </a:r>
              <a:r>
                <a:rPr lang="zh-CN" altLang="en-US" b="1">
                  <a:solidFill>
                    <a:srgbClr val="000000"/>
                  </a:solidFill>
                </a:rPr>
                <a:t>时在两个支路产生的电流分别为</a:t>
              </a:r>
              <a:r>
                <a:rPr lang="en-US" altLang="zh-CN" b="1" i="1">
                  <a:solidFill>
                    <a:srgbClr val="FF3300"/>
                  </a:solidFill>
                </a:rPr>
                <a:t>I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1</a:t>
              </a:r>
              <a:r>
                <a:rPr lang="en-US" altLang="zh-CN" b="1" i="1">
                  <a:solidFill>
                    <a:srgbClr val="FF3300"/>
                  </a:solidFill>
                </a:rPr>
                <a:t>''</a:t>
              </a:r>
              <a:r>
                <a:rPr lang="zh-CN" altLang="en-US" b="1">
                  <a:solidFill>
                    <a:srgbClr val="000000"/>
                  </a:solidFill>
                </a:rPr>
                <a:t>和</a:t>
              </a:r>
              <a:r>
                <a:rPr lang="en-US" altLang="zh-CN" b="1" i="1">
                  <a:solidFill>
                    <a:srgbClr val="FF3300"/>
                  </a:solidFill>
                </a:rPr>
                <a:t>I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2</a:t>
              </a:r>
              <a:r>
                <a:rPr lang="en-US" altLang="zh-CN" b="1" i="1">
                  <a:solidFill>
                    <a:srgbClr val="FF3300"/>
                  </a:solidFill>
                </a:rPr>
                <a:t>''</a:t>
              </a:r>
              <a:r>
                <a:rPr lang="zh-CN" altLang="en-US" b="1">
                  <a:solidFill>
                    <a:srgbClr val="FF3300"/>
                  </a:solidFill>
                </a:rPr>
                <a:t>。</a:t>
              </a:r>
            </a:p>
          </p:txBody>
        </p:sp>
        <p:graphicFrame>
          <p:nvGraphicFramePr>
            <p:cNvPr id="24578" name="Object 22"/>
            <p:cNvGraphicFramePr>
              <a:graphicFrameLocks noChangeAspect="1"/>
            </p:cNvGraphicFramePr>
            <p:nvPr/>
          </p:nvGraphicFramePr>
          <p:xfrm>
            <a:off x="489" y="1990"/>
            <a:ext cx="985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公式" r:id="rId3" imgW="609480" imgH="457200" progId="Equation.3">
                    <p:embed/>
                  </p:oleObj>
                </mc:Choice>
                <mc:Fallback>
                  <p:oleObj name="公式" r:id="rId3" imgW="609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1990"/>
                          <a:ext cx="985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23"/>
            <p:cNvGraphicFramePr>
              <a:graphicFrameLocks noChangeAspect="1"/>
            </p:cNvGraphicFramePr>
            <p:nvPr/>
          </p:nvGraphicFramePr>
          <p:xfrm>
            <a:off x="3375" y="2014"/>
            <a:ext cx="971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公式" r:id="rId5" imgW="609480" imgH="457200" progId="Equation.3">
                    <p:embed/>
                  </p:oleObj>
                </mc:Choice>
                <mc:Fallback>
                  <p:oleObj name="公式" r:id="rId5" imgW="609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5" y="2014"/>
                          <a:ext cx="971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4" name="Group 24"/>
            <p:cNvGrpSpPr>
              <a:grpSpLocks/>
            </p:cNvGrpSpPr>
            <p:nvPr/>
          </p:nvGrpSpPr>
          <p:grpSpPr bwMode="auto">
            <a:xfrm>
              <a:off x="4352" y="1974"/>
              <a:ext cx="1216" cy="724"/>
              <a:chOff x="4438" y="230"/>
              <a:chExt cx="1216" cy="724"/>
            </a:xfrm>
          </p:grpSpPr>
          <p:sp>
            <p:nvSpPr>
              <p:cNvPr id="24602" name="Rectangle 25"/>
              <p:cNvSpPr>
                <a:spLocks noChangeArrowheads="1"/>
              </p:cNvSpPr>
              <p:nvPr/>
            </p:nvSpPr>
            <p:spPr bwMode="auto">
              <a:xfrm>
                <a:off x="4859" y="387"/>
                <a:ext cx="341" cy="5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3" name="Line 26"/>
              <p:cNvSpPr>
                <a:spLocks noChangeShapeType="1"/>
              </p:cNvSpPr>
              <p:nvPr/>
            </p:nvSpPr>
            <p:spPr bwMode="auto">
              <a:xfrm>
                <a:off x="4472" y="505"/>
                <a:ext cx="39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4" name="Line 27"/>
              <p:cNvSpPr>
                <a:spLocks noChangeShapeType="1"/>
              </p:cNvSpPr>
              <p:nvPr/>
            </p:nvSpPr>
            <p:spPr bwMode="auto">
              <a:xfrm flipH="1">
                <a:off x="4484" y="508"/>
                <a:ext cx="0" cy="3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5" name="Line 28"/>
              <p:cNvSpPr>
                <a:spLocks noChangeShapeType="1"/>
              </p:cNvSpPr>
              <p:nvPr/>
            </p:nvSpPr>
            <p:spPr bwMode="auto">
              <a:xfrm flipV="1">
                <a:off x="4484" y="884"/>
                <a:ext cx="3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6" name="Line 29"/>
              <p:cNvSpPr>
                <a:spLocks noChangeShapeType="1"/>
              </p:cNvSpPr>
              <p:nvPr/>
            </p:nvSpPr>
            <p:spPr bwMode="auto">
              <a:xfrm flipV="1">
                <a:off x="5207" y="492"/>
                <a:ext cx="309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7" name="Line 30"/>
              <p:cNvSpPr>
                <a:spLocks noChangeShapeType="1"/>
              </p:cNvSpPr>
              <p:nvPr/>
            </p:nvSpPr>
            <p:spPr bwMode="auto">
              <a:xfrm>
                <a:off x="5500" y="502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8" name="Line 31"/>
              <p:cNvSpPr>
                <a:spLocks noChangeShapeType="1"/>
              </p:cNvSpPr>
              <p:nvPr/>
            </p:nvSpPr>
            <p:spPr bwMode="auto">
              <a:xfrm>
                <a:off x="5218" y="880"/>
                <a:ext cx="2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9" name="Text Box 32"/>
              <p:cNvSpPr txBox="1">
                <a:spLocks noChangeArrowheads="1"/>
              </p:cNvSpPr>
              <p:nvPr/>
            </p:nvSpPr>
            <p:spPr bwMode="auto">
              <a:xfrm>
                <a:off x="4894" y="495"/>
                <a:ext cx="2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32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4610" name="Text Box 33"/>
              <p:cNvSpPr txBox="1">
                <a:spLocks noChangeArrowheads="1"/>
              </p:cNvSpPr>
              <p:nvPr/>
            </p:nvSpPr>
            <p:spPr bwMode="auto">
              <a:xfrm>
                <a:off x="4438" y="230"/>
                <a:ext cx="5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r>
                  <a:rPr lang="en-US" altLang="zh-CN" b="1">
                    <a:solidFill>
                      <a:srgbClr val="000000"/>
                    </a:solidFill>
                  </a:rPr>
                  <a:t>2A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1" name="Line 34"/>
              <p:cNvSpPr>
                <a:spLocks noChangeShapeType="1"/>
              </p:cNvSpPr>
              <p:nvPr/>
            </p:nvSpPr>
            <p:spPr bwMode="auto">
              <a:xfrm rot="256709" flipV="1">
                <a:off x="4671" y="497"/>
                <a:ext cx="72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2" name="Line 35"/>
              <p:cNvSpPr>
                <a:spLocks noChangeShapeType="1"/>
              </p:cNvSpPr>
              <p:nvPr/>
            </p:nvSpPr>
            <p:spPr bwMode="auto">
              <a:xfrm rot="256709" flipV="1">
                <a:off x="5301" y="488"/>
                <a:ext cx="7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3" name="Text Box 36"/>
              <p:cNvSpPr txBox="1">
                <a:spLocks noChangeArrowheads="1"/>
              </p:cNvSpPr>
              <p:nvPr/>
            </p:nvSpPr>
            <p:spPr bwMode="auto">
              <a:xfrm>
                <a:off x="5207" y="233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r>
                  <a:rPr lang="en-US" altLang="zh-CN" b="1">
                    <a:solidFill>
                      <a:srgbClr val="000000"/>
                    </a:solidFill>
                  </a:rPr>
                  <a:t>1A</a:t>
                </a:r>
              </a:p>
            </p:txBody>
          </p:sp>
        </p:grpSp>
        <p:grpSp>
          <p:nvGrpSpPr>
            <p:cNvPr id="24585" name="Group 37"/>
            <p:cNvGrpSpPr>
              <a:grpSpLocks/>
            </p:cNvGrpSpPr>
            <p:nvPr/>
          </p:nvGrpSpPr>
          <p:grpSpPr bwMode="auto">
            <a:xfrm>
              <a:off x="1489" y="1960"/>
              <a:ext cx="1616" cy="755"/>
              <a:chOff x="2178" y="233"/>
              <a:chExt cx="1616" cy="755"/>
            </a:xfrm>
          </p:grpSpPr>
          <p:sp>
            <p:nvSpPr>
              <p:cNvPr id="24586" name="Oval 38"/>
              <p:cNvSpPr>
                <a:spLocks noChangeArrowheads="1"/>
              </p:cNvSpPr>
              <p:nvPr/>
            </p:nvSpPr>
            <p:spPr bwMode="auto">
              <a:xfrm>
                <a:off x="2578" y="588"/>
                <a:ext cx="210" cy="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7" name="Rectangle 39"/>
              <p:cNvSpPr>
                <a:spLocks noChangeArrowheads="1"/>
              </p:cNvSpPr>
              <p:nvPr/>
            </p:nvSpPr>
            <p:spPr bwMode="auto">
              <a:xfrm>
                <a:off x="3047" y="387"/>
                <a:ext cx="341" cy="5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8" name="Line 40"/>
              <p:cNvSpPr>
                <a:spLocks noChangeShapeType="1"/>
              </p:cNvSpPr>
              <p:nvPr/>
            </p:nvSpPr>
            <p:spPr bwMode="auto">
              <a:xfrm>
                <a:off x="2660" y="505"/>
                <a:ext cx="39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9" name="Line 41"/>
              <p:cNvSpPr>
                <a:spLocks noChangeShapeType="1"/>
              </p:cNvSpPr>
              <p:nvPr/>
            </p:nvSpPr>
            <p:spPr bwMode="auto">
              <a:xfrm flipH="1">
                <a:off x="2672" y="508"/>
                <a:ext cx="0" cy="3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0" name="Line 42"/>
              <p:cNvSpPr>
                <a:spLocks noChangeShapeType="1"/>
              </p:cNvSpPr>
              <p:nvPr/>
            </p:nvSpPr>
            <p:spPr bwMode="auto">
              <a:xfrm flipV="1">
                <a:off x="2672" y="884"/>
                <a:ext cx="3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1" name="Line 43"/>
              <p:cNvSpPr>
                <a:spLocks noChangeShapeType="1"/>
              </p:cNvSpPr>
              <p:nvPr/>
            </p:nvSpPr>
            <p:spPr bwMode="auto">
              <a:xfrm flipV="1">
                <a:off x="3395" y="492"/>
                <a:ext cx="309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2" name="Line 44"/>
              <p:cNvSpPr>
                <a:spLocks noChangeShapeType="1"/>
              </p:cNvSpPr>
              <p:nvPr/>
            </p:nvSpPr>
            <p:spPr bwMode="auto">
              <a:xfrm>
                <a:off x="3688" y="502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3" name="Line 45"/>
              <p:cNvSpPr>
                <a:spLocks noChangeShapeType="1"/>
              </p:cNvSpPr>
              <p:nvPr/>
            </p:nvSpPr>
            <p:spPr bwMode="auto">
              <a:xfrm>
                <a:off x="3406" y="880"/>
                <a:ext cx="2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4" name="Text Box 46"/>
              <p:cNvSpPr txBox="1">
                <a:spLocks noChangeArrowheads="1"/>
              </p:cNvSpPr>
              <p:nvPr/>
            </p:nvSpPr>
            <p:spPr bwMode="auto">
              <a:xfrm>
                <a:off x="3082" y="495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P</a:t>
                </a:r>
                <a:endParaRPr lang="en-US" altLang="zh-CN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5" name="Text Box 47"/>
              <p:cNvSpPr txBox="1">
                <a:spLocks noChangeArrowheads="1"/>
              </p:cNvSpPr>
              <p:nvPr/>
            </p:nvSpPr>
            <p:spPr bwMode="auto">
              <a:xfrm>
                <a:off x="2178" y="550"/>
                <a:ext cx="4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10V</a:t>
                </a:r>
              </a:p>
            </p:txBody>
          </p:sp>
          <p:sp>
            <p:nvSpPr>
              <p:cNvPr id="24596" name="Text Box 48"/>
              <p:cNvSpPr txBox="1">
                <a:spLocks noChangeArrowheads="1"/>
              </p:cNvSpPr>
              <p:nvPr/>
            </p:nvSpPr>
            <p:spPr bwMode="auto">
              <a:xfrm>
                <a:off x="2740" y="242"/>
                <a:ext cx="3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4A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7" name="Text Box 49"/>
              <p:cNvSpPr txBox="1">
                <a:spLocks noChangeArrowheads="1"/>
              </p:cNvSpPr>
              <p:nvPr/>
            </p:nvSpPr>
            <p:spPr bwMode="auto">
              <a:xfrm>
                <a:off x="2432" y="39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4598" name="Text Box 50"/>
              <p:cNvSpPr txBox="1">
                <a:spLocks noChangeArrowheads="1"/>
              </p:cNvSpPr>
              <p:nvPr/>
            </p:nvSpPr>
            <p:spPr bwMode="auto">
              <a:xfrm>
                <a:off x="2453" y="7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24599" name="Line 51"/>
              <p:cNvSpPr>
                <a:spLocks noChangeShapeType="1"/>
              </p:cNvSpPr>
              <p:nvPr/>
            </p:nvSpPr>
            <p:spPr bwMode="auto">
              <a:xfrm rot="256709" flipV="1">
                <a:off x="2859" y="497"/>
                <a:ext cx="72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0" name="Line 52"/>
              <p:cNvSpPr>
                <a:spLocks noChangeShapeType="1"/>
              </p:cNvSpPr>
              <p:nvPr/>
            </p:nvSpPr>
            <p:spPr bwMode="auto">
              <a:xfrm rot="256709" flipV="1">
                <a:off x="3489" y="488"/>
                <a:ext cx="7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1" name="Text Box 53"/>
              <p:cNvSpPr txBox="1">
                <a:spLocks noChangeArrowheads="1"/>
              </p:cNvSpPr>
              <p:nvPr/>
            </p:nvSpPr>
            <p:spPr bwMode="auto">
              <a:xfrm>
                <a:off x="3443" y="233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229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98" name="Object 22"/>
          <p:cNvGraphicFramePr>
            <a:graphicFrameLocks noChangeAspect="1"/>
          </p:cNvGraphicFramePr>
          <p:nvPr/>
        </p:nvGraphicFramePr>
        <p:xfrm>
          <a:off x="1063625" y="3246438"/>
          <a:ext cx="571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3" imgW="2286000" imgH="431640" progId="Equation.3">
                  <p:embed/>
                </p:oleObj>
              </mc:Choice>
              <mc:Fallback>
                <p:oleObj name="公式" r:id="rId3" imgW="2286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3246438"/>
                        <a:ext cx="5715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9" name="Object 23"/>
          <p:cNvGraphicFramePr>
            <a:graphicFrameLocks noChangeAspect="1"/>
          </p:cNvGraphicFramePr>
          <p:nvPr/>
        </p:nvGraphicFramePr>
        <p:xfrm>
          <a:off x="1428750" y="3932238"/>
          <a:ext cx="4603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公式" r:id="rId5" imgW="1841400" imgH="431640" progId="Equation.3">
                  <p:embed/>
                </p:oleObj>
              </mc:Choice>
              <mc:Fallback>
                <p:oleObj name="公式" r:id="rId5" imgW="1841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932238"/>
                        <a:ext cx="4603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47663" y="784225"/>
            <a:ext cx="8166100" cy="2430463"/>
            <a:chOff x="219" y="494"/>
            <a:chExt cx="5144" cy="1531"/>
          </a:xfrm>
        </p:grpSpPr>
        <p:sp>
          <p:nvSpPr>
            <p:cNvPr id="25608" name="Text Box 2"/>
            <p:cNvSpPr txBox="1">
              <a:spLocks noChangeArrowheads="1"/>
            </p:cNvSpPr>
            <p:nvPr/>
          </p:nvSpPr>
          <p:spPr bwMode="auto">
            <a:xfrm>
              <a:off x="219" y="571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对于</a:t>
              </a:r>
            </a:p>
          </p:txBody>
        </p:sp>
        <p:grpSp>
          <p:nvGrpSpPr>
            <p:cNvPr id="25609" name="Group 3"/>
            <p:cNvGrpSpPr>
              <a:grpSpLocks/>
            </p:cNvGrpSpPr>
            <p:nvPr/>
          </p:nvGrpSpPr>
          <p:grpSpPr bwMode="auto">
            <a:xfrm>
              <a:off x="463" y="605"/>
              <a:ext cx="2079" cy="1006"/>
              <a:chOff x="2178" y="242"/>
              <a:chExt cx="1572" cy="712"/>
            </a:xfrm>
          </p:grpSpPr>
          <p:sp>
            <p:nvSpPr>
              <p:cNvPr id="25636" name="Oval 4"/>
              <p:cNvSpPr>
                <a:spLocks noChangeArrowheads="1"/>
              </p:cNvSpPr>
              <p:nvPr/>
            </p:nvSpPr>
            <p:spPr bwMode="auto">
              <a:xfrm>
                <a:off x="2578" y="588"/>
                <a:ext cx="210" cy="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7" name="Rectangle 5"/>
              <p:cNvSpPr>
                <a:spLocks noChangeArrowheads="1"/>
              </p:cNvSpPr>
              <p:nvPr/>
            </p:nvSpPr>
            <p:spPr bwMode="auto">
              <a:xfrm>
                <a:off x="3047" y="387"/>
                <a:ext cx="341" cy="5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8" name="Line 6"/>
              <p:cNvSpPr>
                <a:spLocks noChangeShapeType="1"/>
              </p:cNvSpPr>
              <p:nvPr/>
            </p:nvSpPr>
            <p:spPr bwMode="auto">
              <a:xfrm>
                <a:off x="2660" y="505"/>
                <a:ext cx="39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9" name="Line 7"/>
              <p:cNvSpPr>
                <a:spLocks noChangeShapeType="1"/>
              </p:cNvSpPr>
              <p:nvPr/>
            </p:nvSpPr>
            <p:spPr bwMode="auto">
              <a:xfrm flipH="1">
                <a:off x="2672" y="508"/>
                <a:ext cx="0" cy="3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0" name="Line 8"/>
              <p:cNvSpPr>
                <a:spLocks noChangeShapeType="1"/>
              </p:cNvSpPr>
              <p:nvPr/>
            </p:nvSpPr>
            <p:spPr bwMode="auto">
              <a:xfrm flipV="1">
                <a:off x="2672" y="884"/>
                <a:ext cx="3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1" name="Line 9"/>
              <p:cNvSpPr>
                <a:spLocks noChangeShapeType="1"/>
              </p:cNvSpPr>
              <p:nvPr/>
            </p:nvSpPr>
            <p:spPr bwMode="auto">
              <a:xfrm flipV="1">
                <a:off x="3395" y="492"/>
                <a:ext cx="309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2" name="Line 10"/>
              <p:cNvSpPr>
                <a:spLocks noChangeShapeType="1"/>
              </p:cNvSpPr>
              <p:nvPr/>
            </p:nvSpPr>
            <p:spPr bwMode="auto">
              <a:xfrm>
                <a:off x="3688" y="502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3" name="Line 11"/>
              <p:cNvSpPr>
                <a:spLocks noChangeShapeType="1"/>
              </p:cNvSpPr>
              <p:nvPr/>
            </p:nvSpPr>
            <p:spPr bwMode="auto">
              <a:xfrm>
                <a:off x="3406" y="880"/>
                <a:ext cx="2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4" name="Text Box 12"/>
              <p:cNvSpPr txBox="1">
                <a:spLocks noChangeArrowheads="1"/>
              </p:cNvSpPr>
              <p:nvPr/>
            </p:nvSpPr>
            <p:spPr bwMode="auto">
              <a:xfrm>
                <a:off x="3082" y="495"/>
                <a:ext cx="23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P</a:t>
                </a:r>
                <a:endParaRPr lang="en-US" altLang="zh-CN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5" name="Text Box 13"/>
              <p:cNvSpPr txBox="1">
                <a:spLocks noChangeArrowheads="1"/>
              </p:cNvSpPr>
              <p:nvPr/>
            </p:nvSpPr>
            <p:spPr bwMode="auto">
              <a:xfrm>
                <a:off x="2178" y="550"/>
                <a:ext cx="45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10V</a:t>
                </a:r>
              </a:p>
            </p:txBody>
          </p:sp>
          <p:sp>
            <p:nvSpPr>
              <p:cNvPr id="25646" name="Text Box 14"/>
              <p:cNvSpPr txBox="1">
                <a:spLocks noChangeArrowheads="1"/>
              </p:cNvSpPr>
              <p:nvPr/>
            </p:nvSpPr>
            <p:spPr bwMode="auto">
              <a:xfrm>
                <a:off x="2740" y="242"/>
                <a:ext cx="39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4A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7" name="Text Box 15"/>
              <p:cNvSpPr txBox="1">
                <a:spLocks noChangeArrowheads="1"/>
              </p:cNvSpPr>
              <p:nvPr/>
            </p:nvSpPr>
            <p:spPr bwMode="auto">
              <a:xfrm>
                <a:off x="2459" y="437"/>
                <a:ext cx="170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5648" name="Text Box 16"/>
              <p:cNvSpPr txBox="1">
                <a:spLocks noChangeArrowheads="1"/>
              </p:cNvSpPr>
              <p:nvPr/>
            </p:nvSpPr>
            <p:spPr bwMode="auto">
              <a:xfrm>
                <a:off x="2478" y="742"/>
                <a:ext cx="16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25649" name="Line 17"/>
              <p:cNvSpPr>
                <a:spLocks noChangeShapeType="1"/>
              </p:cNvSpPr>
              <p:nvPr/>
            </p:nvSpPr>
            <p:spPr bwMode="auto">
              <a:xfrm rot="256709" flipV="1">
                <a:off x="2859" y="497"/>
                <a:ext cx="72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50" name="Line 18"/>
              <p:cNvSpPr>
                <a:spLocks noChangeShapeType="1"/>
              </p:cNvSpPr>
              <p:nvPr/>
            </p:nvSpPr>
            <p:spPr bwMode="auto">
              <a:xfrm rot="256709" flipV="1">
                <a:off x="3489" y="488"/>
                <a:ext cx="7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51" name="Text Box 19"/>
              <p:cNvSpPr txBox="1">
                <a:spLocks noChangeArrowheads="1"/>
              </p:cNvSpPr>
              <p:nvPr/>
            </p:nvSpPr>
            <p:spPr bwMode="auto">
              <a:xfrm>
                <a:off x="3484" y="275"/>
                <a:ext cx="26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2A</a:t>
                </a:r>
              </a:p>
            </p:txBody>
          </p:sp>
        </p:grpSp>
        <p:sp>
          <p:nvSpPr>
            <p:cNvPr id="25610" name="Text Box 20"/>
            <p:cNvSpPr txBox="1">
              <a:spLocks noChangeArrowheads="1"/>
            </p:cNvSpPr>
            <p:nvPr/>
          </p:nvSpPr>
          <p:spPr bwMode="auto">
            <a:xfrm>
              <a:off x="2589" y="55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和</a:t>
              </a:r>
            </a:p>
          </p:txBody>
        </p:sp>
        <p:sp>
          <p:nvSpPr>
            <p:cNvPr id="25611" name="Text Box 21"/>
            <p:cNvSpPr txBox="1">
              <a:spLocks noChangeArrowheads="1"/>
            </p:cNvSpPr>
            <p:nvPr/>
          </p:nvSpPr>
          <p:spPr bwMode="auto">
            <a:xfrm>
              <a:off x="471" y="1737"/>
              <a:ext cx="1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用特勒根定理</a:t>
              </a:r>
            </a:p>
          </p:txBody>
        </p:sp>
        <p:grpSp>
          <p:nvGrpSpPr>
            <p:cNvPr id="25612" name="Group 50"/>
            <p:cNvGrpSpPr>
              <a:grpSpLocks/>
            </p:cNvGrpSpPr>
            <p:nvPr/>
          </p:nvGrpSpPr>
          <p:grpSpPr bwMode="auto">
            <a:xfrm>
              <a:off x="3081" y="494"/>
              <a:ext cx="2282" cy="1297"/>
              <a:chOff x="3081" y="86"/>
              <a:chExt cx="2282" cy="1297"/>
            </a:xfrm>
          </p:grpSpPr>
          <p:sp>
            <p:nvSpPr>
              <p:cNvPr id="25613" name="Rectangle 25"/>
              <p:cNvSpPr>
                <a:spLocks noChangeArrowheads="1"/>
              </p:cNvSpPr>
              <p:nvPr/>
            </p:nvSpPr>
            <p:spPr bwMode="auto">
              <a:xfrm>
                <a:off x="3828" y="320"/>
                <a:ext cx="719" cy="9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4" name="Line 26"/>
              <p:cNvSpPr>
                <a:spLocks noChangeShapeType="1"/>
              </p:cNvSpPr>
              <p:nvPr/>
            </p:nvSpPr>
            <p:spPr bwMode="auto">
              <a:xfrm>
                <a:off x="3126" y="444"/>
                <a:ext cx="708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5" name="Line 27"/>
              <p:cNvSpPr>
                <a:spLocks noChangeShapeType="1"/>
              </p:cNvSpPr>
              <p:nvPr/>
            </p:nvSpPr>
            <p:spPr bwMode="auto">
              <a:xfrm flipH="1">
                <a:off x="3126" y="444"/>
                <a:ext cx="6" cy="6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6" name="Line 28"/>
              <p:cNvSpPr>
                <a:spLocks noChangeShapeType="1"/>
              </p:cNvSpPr>
              <p:nvPr/>
            </p:nvSpPr>
            <p:spPr bwMode="auto">
              <a:xfrm>
                <a:off x="3120" y="1106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7" name="Line 29"/>
              <p:cNvSpPr>
                <a:spLocks noChangeShapeType="1"/>
              </p:cNvSpPr>
              <p:nvPr/>
            </p:nvSpPr>
            <p:spPr bwMode="auto">
              <a:xfrm flipV="1">
                <a:off x="4547" y="455"/>
                <a:ext cx="6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8" name="Line 30"/>
              <p:cNvSpPr>
                <a:spLocks noChangeShapeType="1"/>
              </p:cNvSpPr>
              <p:nvPr/>
            </p:nvSpPr>
            <p:spPr bwMode="auto">
              <a:xfrm>
                <a:off x="5219" y="455"/>
                <a:ext cx="0" cy="6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9" name="Line 31"/>
              <p:cNvSpPr>
                <a:spLocks noChangeShapeType="1"/>
              </p:cNvSpPr>
              <p:nvPr/>
            </p:nvSpPr>
            <p:spPr bwMode="auto">
              <a:xfrm>
                <a:off x="4541" y="1090"/>
                <a:ext cx="684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0" name="Rectangle 32"/>
              <p:cNvSpPr>
                <a:spLocks noChangeArrowheads="1"/>
              </p:cNvSpPr>
              <p:nvPr/>
            </p:nvSpPr>
            <p:spPr bwMode="auto">
              <a:xfrm>
                <a:off x="3084" y="638"/>
                <a:ext cx="96" cy="25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1" name="Text Box 33"/>
              <p:cNvSpPr txBox="1">
                <a:spLocks noChangeArrowheads="1"/>
              </p:cNvSpPr>
              <p:nvPr/>
            </p:nvSpPr>
            <p:spPr bwMode="auto">
              <a:xfrm>
                <a:off x="3164" y="649"/>
                <a:ext cx="5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2.5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2" name="Oval 34"/>
              <p:cNvSpPr>
                <a:spLocks noChangeArrowheads="1"/>
              </p:cNvSpPr>
              <p:nvPr/>
            </p:nvSpPr>
            <p:spPr bwMode="auto">
              <a:xfrm>
                <a:off x="5075" y="643"/>
                <a:ext cx="288" cy="25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3" name="Line 35"/>
              <p:cNvSpPr>
                <a:spLocks noChangeShapeType="1"/>
              </p:cNvSpPr>
              <p:nvPr/>
            </p:nvSpPr>
            <p:spPr bwMode="auto">
              <a:xfrm>
                <a:off x="5219" y="643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4" name="Text Box 36"/>
              <p:cNvSpPr txBox="1">
                <a:spLocks noChangeArrowheads="1"/>
              </p:cNvSpPr>
              <p:nvPr/>
            </p:nvSpPr>
            <p:spPr bwMode="auto">
              <a:xfrm>
                <a:off x="3972" y="535"/>
                <a:ext cx="47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4400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25625" name="Line 37"/>
              <p:cNvSpPr>
                <a:spLocks noChangeShapeType="1"/>
              </p:cNvSpPr>
              <p:nvPr/>
            </p:nvSpPr>
            <p:spPr bwMode="auto">
              <a:xfrm flipH="1">
                <a:off x="3126" y="369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6" name="Text Box 38"/>
              <p:cNvSpPr txBox="1">
                <a:spLocks noChangeArrowheads="1"/>
              </p:cNvSpPr>
              <p:nvPr/>
            </p:nvSpPr>
            <p:spPr bwMode="auto">
              <a:xfrm>
                <a:off x="4652" y="659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30V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7" name="Text Box 39"/>
              <p:cNvSpPr txBox="1">
                <a:spLocks noChangeArrowheads="1"/>
              </p:cNvSpPr>
              <p:nvPr/>
            </p:nvSpPr>
            <p:spPr bwMode="auto">
              <a:xfrm>
                <a:off x="3444" y="175"/>
                <a:ext cx="2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8" name="Text Box 40"/>
              <p:cNvSpPr txBox="1">
                <a:spLocks noChangeArrowheads="1"/>
              </p:cNvSpPr>
              <p:nvPr/>
            </p:nvSpPr>
            <p:spPr bwMode="auto">
              <a:xfrm>
                <a:off x="3444" y="1095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9" name="Oval 41"/>
              <p:cNvSpPr>
                <a:spLocks noChangeArrowheads="1"/>
              </p:cNvSpPr>
              <p:nvPr/>
            </p:nvSpPr>
            <p:spPr bwMode="auto">
              <a:xfrm>
                <a:off x="3526" y="430"/>
                <a:ext cx="47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0" name="Oval 42"/>
              <p:cNvSpPr>
                <a:spLocks noChangeArrowheads="1"/>
              </p:cNvSpPr>
              <p:nvPr/>
            </p:nvSpPr>
            <p:spPr bwMode="auto">
              <a:xfrm>
                <a:off x="3528" y="1083"/>
                <a:ext cx="47" cy="43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1" name="Text Box 43"/>
              <p:cNvSpPr txBox="1">
                <a:spLocks noChangeArrowheads="1"/>
              </p:cNvSpPr>
              <p:nvPr/>
            </p:nvSpPr>
            <p:spPr bwMode="auto">
              <a:xfrm>
                <a:off x="5011" y="84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+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2" name="Text Box 44"/>
              <p:cNvSpPr txBox="1">
                <a:spLocks noChangeArrowheads="1"/>
              </p:cNvSpPr>
              <p:nvPr/>
            </p:nvSpPr>
            <p:spPr bwMode="auto">
              <a:xfrm>
                <a:off x="4993" y="41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00"/>
                    </a:solidFill>
                    <a:ea typeface="黑体" pitchFamily="2" charset="-122"/>
                  </a:rPr>
                  <a:t>–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3" name="Text Box 45"/>
              <p:cNvSpPr txBox="1">
                <a:spLocks noChangeArrowheads="1"/>
              </p:cNvSpPr>
              <p:nvPr/>
            </p:nvSpPr>
            <p:spPr bwMode="auto">
              <a:xfrm>
                <a:off x="3081" y="86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4" name="Line 46"/>
              <p:cNvSpPr>
                <a:spLocks noChangeShapeType="1"/>
              </p:cNvSpPr>
              <p:nvPr/>
            </p:nvSpPr>
            <p:spPr bwMode="auto">
              <a:xfrm>
                <a:off x="4666" y="382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5" name="Text Box 47"/>
              <p:cNvSpPr txBox="1">
                <a:spLocks noChangeArrowheads="1"/>
              </p:cNvSpPr>
              <p:nvPr/>
            </p:nvSpPr>
            <p:spPr bwMode="auto">
              <a:xfrm>
                <a:off x="4922" y="120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 </a:t>
                </a:r>
                <a:r>
                  <a:rPr lang="en-US" altLang="zh-CN" b="1">
                    <a:solidFill>
                      <a:srgbClr val="000000"/>
                    </a:solidFill>
                    <a:cs typeface="Times New Roman" pitchFamily="18" charset="0"/>
                  </a:rPr>
                  <a:t>'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7024" name="Text Box 48"/>
          <p:cNvSpPr txBox="1">
            <a:spLocks noChangeArrowheads="1"/>
          </p:cNvSpPr>
          <p:nvPr/>
        </p:nvSpPr>
        <p:spPr bwMode="auto">
          <a:xfrm>
            <a:off x="838200" y="5824538"/>
            <a:ext cx="678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得 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>
                <a:solidFill>
                  <a:srgbClr val="000000"/>
                </a:solidFill>
              </a:rPr>
              <a:t>=</a:t>
            </a:r>
            <a:r>
              <a:rPr lang="en-US" altLang="zh-CN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000000"/>
                </a:solidFill>
              </a:rPr>
              <a:t>3A</a:t>
            </a:r>
            <a:r>
              <a:rPr lang="zh-CN" altLang="en-US" b="1">
                <a:solidFill>
                  <a:srgbClr val="000000"/>
                </a:solidFill>
              </a:rPr>
              <a:t>，即</a:t>
            </a:r>
            <a:r>
              <a:rPr lang="en-US" altLang="zh-CN" b="1">
                <a:solidFill>
                  <a:srgbClr val="000000"/>
                </a:solidFill>
              </a:rPr>
              <a:t>30V</a:t>
            </a:r>
            <a:r>
              <a:rPr lang="zh-CN" altLang="en-US" b="1">
                <a:solidFill>
                  <a:srgbClr val="000000"/>
                </a:solidFill>
              </a:rPr>
              <a:t>电压源作用于无源网络时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>
                <a:solidFill>
                  <a:srgbClr val="000000"/>
                </a:solidFill>
              </a:rPr>
              <a:t>= </a:t>
            </a:r>
            <a:r>
              <a:rPr lang="en-US" altLang="zh-CN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000000"/>
                </a:solidFill>
              </a:rPr>
              <a:t>3A</a:t>
            </a:r>
          </a:p>
        </p:txBody>
      </p:sp>
      <p:graphicFrame>
        <p:nvGraphicFramePr>
          <p:cNvPr id="127025" name="Object 49"/>
          <p:cNvGraphicFramePr>
            <a:graphicFrameLocks noChangeAspect="1"/>
          </p:cNvGraphicFramePr>
          <p:nvPr/>
        </p:nvGraphicFramePr>
        <p:xfrm>
          <a:off x="1539875" y="4729163"/>
          <a:ext cx="4984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7" imgW="1993680" imgH="431640" progId="Equation.3">
                  <p:embed/>
                </p:oleObj>
              </mc:Choice>
              <mc:Fallback>
                <p:oleObj name="公式" r:id="rId7" imgW="1993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4729163"/>
                        <a:ext cx="4984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52"/>
          <p:cNvSpPr txBox="1">
            <a:spLocks noChangeArrowheads="1"/>
          </p:cNvSpPr>
          <p:nvPr/>
        </p:nvSpPr>
        <p:spPr bwMode="auto">
          <a:xfrm>
            <a:off x="357188" y="342900"/>
            <a:ext cx="6265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第一步：先求</a:t>
            </a:r>
            <a:r>
              <a:rPr lang="en-US" altLang="zh-CN" b="1">
                <a:solidFill>
                  <a:srgbClr val="FF0000"/>
                </a:solidFill>
              </a:rPr>
              <a:t>30V</a:t>
            </a:r>
            <a:r>
              <a:rPr lang="zh-CN" altLang="en-US" b="1">
                <a:solidFill>
                  <a:srgbClr val="FF0000"/>
                </a:solidFill>
              </a:rPr>
              <a:t>电压源作用于无源网络时</a:t>
            </a:r>
            <a:r>
              <a:rPr lang="en-US" altLang="zh-CN" b="1" i="1">
                <a:solidFill>
                  <a:srgbClr val="FF0000"/>
                </a:solidFill>
              </a:rPr>
              <a:t>I   </a:t>
            </a:r>
          </a:p>
        </p:txBody>
      </p:sp>
    </p:spTree>
    <p:extLst>
      <p:ext uri="{BB962C8B-B14F-4D97-AF65-F5344CB8AC3E}">
        <p14:creationId xmlns:p14="http://schemas.microsoft.com/office/powerpoint/2010/main" val="1357590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2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48842" y="2243467"/>
            <a:ext cx="904875" cy="770353"/>
            <a:chOff x="450" y="1152"/>
            <a:chExt cx="570" cy="510"/>
          </a:xfrm>
        </p:grpSpPr>
        <p:sp>
          <p:nvSpPr>
            <p:cNvPr id="50277" name="AutoShape 21"/>
            <p:cNvSpPr>
              <a:spLocks noChangeArrowheads="1"/>
            </p:cNvSpPr>
            <p:nvPr/>
          </p:nvSpPr>
          <p:spPr bwMode="auto">
            <a:xfrm>
              <a:off x="931" y="1152"/>
              <a:ext cx="89" cy="510"/>
            </a:xfrm>
            <a:prstGeom prst="downArrow">
              <a:avLst>
                <a:gd name="adj1" fmla="val 50000"/>
                <a:gd name="adj2" fmla="val 14325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0278" name="Text Box 22"/>
            <p:cNvSpPr txBox="1">
              <a:spLocks noChangeArrowheads="1"/>
            </p:cNvSpPr>
            <p:nvPr/>
          </p:nvSpPr>
          <p:spPr bwMode="auto">
            <a:xfrm>
              <a:off x="450" y="1224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00FF"/>
                  </a:solidFill>
                </a:rPr>
                <a:t>替代</a:t>
              </a: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536129" y="2953658"/>
            <a:ext cx="4075113" cy="1715924"/>
            <a:chOff x="460" y="1888"/>
            <a:chExt cx="2567" cy="1136"/>
          </a:xfrm>
        </p:grpSpPr>
        <p:sp>
          <p:nvSpPr>
            <p:cNvPr id="50256" name="Text Box 25"/>
            <p:cNvSpPr txBox="1">
              <a:spLocks noChangeArrowheads="1"/>
            </p:cNvSpPr>
            <p:nvPr/>
          </p:nvSpPr>
          <p:spPr bwMode="auto">
            <a:xfrm>
              <a:off x="1365" y="1888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grpSp>
          <p:nvGrpSpPr>
            <p:cNvPr id="50257" name="Group 26"/>
            <p:cNvGrpSpPr>
              <a:grpSpLocks/>
            </p:cNvGrpSpPr>
            <p:nvPr/>
          </p:nvGrpSpPr>
          <p:grpSpPr bwMode="auto">
            <a:xfrm>
              <a:off x="880" y="2061"/>
              <a:ext cx="2147" cy="963"/>
              <a:chOff x="888" y="2109"/>
              <a:chExt cx="2346" cy="1232"/>
            </a:xfrm>
          </p:grpSpPr>
          <p:grpSp>
            <p:nvGrpSpPr>
              <p:cNvPr id="50260" name="Group 27"/>
              <p:cNvGrpSpPr>
                <a:grpSpLocks/>
              </p:cNvGrpSpPr>
              <p:nvPr/>
            </p:nvGrpSpPr>
            <p:grpSpPr bwMode="auto">
              <a:xfrm>
                <a:off x="888" y="2163"/>
                <a:ext cx="385" cy="848"/>
                <a:chOff x="5122" y="435"/>
                <a:chExt cx="385" cy="848"/>
              </a:xfrm>
            </p:grpSpPr>
            <p:sp>
              <p:nvSpPr>
                <p:cNvPr id="50274" name="Oval 28"/>
                <p:cNvSpPr>
                  <a:spLocks noChangeArrowheads="1"/>
                </p:cNvSpPr>
                <p:nvPr/>
              </p:nvSpPr>
              <p:spPr bwMode="auto">
                <a:xfrm>
                  <a:off x="5219" y="717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7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146" y="914"/>
                  <a:ext cx="232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>
                      <a:solidFill>
                        <a:srgbClr val="000000"/>
                      </a:solidFill>
                      <a:latin typeface="黑体" pitchFamily="2" charset="-122"/>
                      <a:ea typeface="黑体" pitchFamily="2" charset="-122"/>
                    </a:rPr>
                    <a:t>-</a:t>
                  </a:r>
                  <a:endParaRPr lang="en-US" altLang="zh-CN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5027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122" y="435"/>
                  <a:ext cx="246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50261" name="Rectangle 31"/>
              <p:cNvSpPr>
                <a:spLocks noChangeArrowheads="1"/>
              </p:cNvSpPr>
              <p:nvPr/>
            </p:nvSpPr>
            <p:spPr bwMode="auto">
              <a:xfrm>
                <a:off x="1836" y="2109"/>
                <a:ext cx="720" cy="100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62" name="Line 32"/>
              <p:cNvSpPr>
                <a:spLocks noChangeShapeType="1"/>
              </p:cNvSpPr>
              <p:nvPr/>
            </p:nvSpPr>
            <p:spPr bwMode="auto">
              <a:xfrm>
                <a:off x="1134" y="2247"/>
                <a:ext cx="708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63" name="Line 33"/>
              <p:cNvSpPr>
                <a:spLocks noChangeShapeType="1"/>
              </p:cNvSpPr>
              <p:nvPr/>
            </p:nvSpPr>
            <p:spPr bwMode="auto">
              <a:xfrm flipH="1">
                <a:off x="1134" y="2247"/>
                <a:ext cx="6" cy="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64" name="Line 34"/>
              <p:cNvSpPr>
                <a:spLocks noChangeShapeType="1"/>
              </p:cNvSpPr>
              <p:nvPr/>
            </p:nvSpPr>
            <p:spPr bwMode="auto">
              <a:xfrm>
                <a:off x="1128" y="2985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65" name="Line 35"/>
              <p:cNvSpPr>
                <a:spLocks noChangeShapeType="1"/>
              </p:cNvSpPr>
              <p:nvPr/>
            </p:nvSpPr>
            <p:spPr bwMode="auto">
              <a:xfrm flipV="1">
                <a:off x="2556" y="2259"/>
                <a:ext cx="6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66" name="Line 36"/>
              <p:cNvSpPr>
                <a:spLocks noChangeShapeType="1"/>
              </p:cNvSpPr>
              <p:nvPr/>
            </p:nvSpPr>
            <p:spPr bwMode="auto">
              <a:xfrm>
                <a:off x="3228" y="2259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67" name="Line 37"/>
              <p:cNvSpPr>
                <a:spLocks noChangeShapeType="1"/>
              </p:cNvSpPr>
              <p:nvPr/>
            </p:nvSpPr>
            <p:spPr bwMode="auto">
              <a:xfrm>
                <a:off x="2550" y="2967"/>
                <a:ext cx="684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68" name="Line 38"/>
              <p:cNvSpPr>
                <a:spLocks noChangeShapeType="1"/>
              </p:cNvSpPr>
              <p:nvPr/>
            </p:nvSpPr>
            <p:spPr bwMode="auto">
              <a:xfrm>
                <a:off x="3228" y="2469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69" name="Text Box 39"/>
              <p:cNvSpPr txBox="1">
                <a:spLocks noChangeArrowheads="1"/>
              </p:cNvSpPr>
              <p:nvPr/>
            </p:nvSpPr>
            <p:spPr bwMode="auto">
              <a:xfrm>
                <a:off x="1981" y="2349"/>
                <a:ext cx="479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4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50270" name="Line 40"/>
              <p:cNvSpPr>
                <a:spLocks noChangeShapeType="1"/>
              </p:cNvSpPr>
              <p:nvPr/>
            </p:nvSpPr>
            <p:spPr bwMode="auto">
              <a:xfrm flipH="1">
                <a:off x="1134" y="2163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71" name="Text Box 41"/>
              <p:cNvSpPr txBox="1">
                <a:spLocks noChangeArrowheads="1"/>
              </p:cNvSpPr>
              <p:nvPr/>
            </p:nvSpPr>
            <p:spPr bwMode="auto">
              <a:xfrm>
                <a:off x="1452" y="2972"/>
                <a:ext cx="287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0272" name="Oval 42"/>
              <p:cNvSpPr>
                <a:spLocks noChangeArrowheads="1"/>
              </p:cNvSpPr>
              <p:nvPr/>
            </p:nvSpPr>
            <p:spPr bwMode="auto">
              <a:xfrm>
                <a:off x="1534" y="2231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73" name="Oval 43"/>
              <p:cNvSpPr>
                <a:spLocks noChangeArrowheads="1"/>
              </p:cNvSpPr>
              <p:nvPr/>
            </p:nvSpPr>
            <p:spPr bwMode="auto">
              <a:xfrm>
                <a:off x="1536" y="2960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0258" name="Text Box 44"/>
            <p:cNvSpPr txBox="1">
              <a:spLocks noChangeArrowheads="1"/>
            </p:cNvSpPr>
            <p:nvPr/>
          </p:nvSpPr>
          <p:spPr bwMode="auto">
            <a:xfrm>
              <a:off x="460" y="2279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2.5</a:t>
              </a: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0259" name="Text Box 45"/>
            <p:cNvSpPr txBox="1">
              <a:spLocks noChangeArrowheads="1"/>
            </p:cNvSpPr>
            <p:nvPr/>
          </p:nvSpPr>
          <p:spPr bwMode="auto">
            <a:xfrm>
              <a:off x="1129" y="189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1461642" y="595059"/>
            <a:ext cx="3057525" cy="1848847"/>
            <a:chOff x="1043" y="314"/>
            <a:chExt cx="2142" cy="1422"/>
          </a:xfrm>
        </p:grpSpPr>
        <p:grpSp>
          <p:nvGrpSpPr>
            <p:cNvPr id="50238" name="Group 3"/>
            <p:cNvGrpSpPr>
              <a:grpSpLocks/>
            </p:cNvGrpSpPr>
            <p:nvPr/>
          </p:nvGrpSpPr>
          <p:grpSpPr bwMode="auto">
            <a:xfrm>
              <a:off x="1043" y="376"/>
              <a:ext cx="2142" cy="1360"/>
              <a:chOff x="1151" y="160"/>
              <a:chExt cx="2142" cy="1360"/>
            </a:xfrm>
          </p:grpSpPr>
          <p:sp>
            <p:nvSpPr>
              <p:cNvPr id="50240" name="Rectangle 4"/>
              <p:cNvSpPr>
                <a:spLocks noChangeArrowheads="1"/>
              </p:cNvSpPr>
              <p:nvPr/>
            </p:nvSpPr>
            <p:spPr bwMode="auto">
              <a:xfrm>
                <a:off x="1895" y="322"/>
                <a:ext cx="720" cy="100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41" name="Line 5"/>
              <p:cNvSpPr>
                <a:spLocks noChangeShapeType="1"/>
              </p:cNvSpPr>
              <p:nvPr/>
            </p:nvSpPr>
            <p:spPr bwMode="auto">
              <a:xfrm>
                <a:off x="1193" y="460"/>
                <a:ext cx="708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42" name="Line 6"/>
              <p:cNvSpPr>
                <a:spLocks noChangeShapeType="1"/>
              </p:cNvSpPr>
              <p:nvPr/>
            </p:nvSpPr>
            <p:spPr bwMode="auto">
              <a:xfrm flipH="1">
                <a:off x="1193" y="460"/>
                <a:ext cx="6" cy="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43" name="Line 7"/>
              <p:cNvSpPr>
                <a:spLocks noChangeShapeType="1"/>
              </p:cNvSpPr>
              <p:nvPr/>
            </p:nvSpPr>
            <p:spPr bwMode="auto">
              <a:xfrm>
                <a:off x="1187" y="119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44" name="Line 8"/>
              <p:cNvSpPr>
                <a:spLocks noChangeShapeType="1"/>
              </p:cNvSpPr>
              <p:nvPr/>
            </p:nvSpPr>
            <p:spPr bwMode="auto">
              <a:xfrm flipV="1">
                <a:off x="2615" y="472"/>
                <a:ext cx="6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45" name="Line 9"/>
              <p:cNvSpPr>
                <a:spLocks noChangeShapeType="1"/>
              </p:cNvSpPr>
              <p:nvPr/>
            </p:nvSpPr>
            <p:spPr bwMode="auto">
              <a:xfrm>
                <a:off x="3287" y="47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46" name="Line 10"/>
              <p:cNvSpPr>
                <a:spLocks noChangeShapeType="1"/>
              </p:cNvSpPr>
              <p:nvPr/>
            </p:nvSpPr>
            <p:spPr bwMode="auto">
              <a:xfrm>
                <a:off x="2609" y="1180"/>
                <a:ext cx="684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47" name="Rectangle 11"/>
              <p:cNvSpPr>
                <a:spLocks noChangeArrowheads="1"/>
              </p:cNvSpPr>
              <p:nvPr/>
            </p:nvSpPr>
            <p:spPr bwMode="auto">
              <a:xfrm>
                <a:off x="1151" y="676"/>
                <a:ext cx="96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48" name="Text Box 12"/>
              <p:cNvSpPr txBox="1">
                <a:spLocks noChangeArrowheads="1"/>
              </p:cNvSpPr>
              <p:nvPr/>
            </p:nvSpPr>
            <p:spPr bwMode="auto">
              <a:xfrm>
                <a:off x="1231" y="688"/>
                <a:ext cx="58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2.5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0249" name="Line 13"/>
              <p:cNvSpPr>
                <a:spLocks noChangeShapeType="1"/>
              </p:cNvSpPr>
              <p:nvPr/>
            </p:nvSpPr>
            <p:spPr bwMode="auto">
              <a:xfrm>
                <a:off x="3287" y="68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50" name="Text Box 14"/>
              <p:cNvSpPr txBox="1">
                <a:spLocks noChangeArrowheads="1"/>
              </p:cNvSpPr>
              <p:nvPr/>
            </p:nvSpPr>
            <p:spPr bwMode="auto">
              <a:xfrm>
                <a:off x="2038" y="562"/>
                <a:ext cx="48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4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50251" name="Line 15"/>
              <p:cNvSpPr>
                <a:spLocks noChangeShapeType="1"/>
              </p:cNvSpPr>
              <p:nvPr/>
            </p:nvSpPr>
            <p:spPr bwMode="auto">
              <a:xfrm flipH="1">
                <a:off x="1193" y="37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52" name="Text Box 16"/>
              <p:cNvSpPr txBox="1">
                <a:spLocks noChangeArrowheads="1"/>
              </p:cNvSpPr>
              <p:nvPr/>
            </p:nvSpPr>
            <p:spPr bwMode="auto">
              <a:xfrm>
                <a:off x="1511" y="160"/>
                <a:ext cx="23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0253" name="Text Box 17"/>
              <p:cNvSpPr txBox="1">
                <a:spLocks noChangeArrowheads="1"/>
              </p:cNvSpPr>
              <p:nvPr/>
            </p:nvSpPr>
            <p:spPr bwMode="auto">
              <a:xfrm>
                <a:off x="1511" y="1186"/>
                <a:ext cx="28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0254" name="Oval 18"/>
              <p:cNvSpPr>
                <a:spLocks noChangeArrowheads="1"/>
              </p:cNvSpPr>
              <p:nvPr/>
            </p:nvSpPr>
            <p:spPr bwMode="auto">
              <a:xfrm>
                <a:off x="1593" y="444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55" name="Oval 19"/>
              <p:cNvSpPr>
                <a:spLocks noChangeArrowheads="1"/>
              </p:cNvSpPr>
              <p:nvPr/>
            </p:nvSpPr>
            <p:spPr bwMode="auto">
              <a:xfrm>
                <a:off x="1595" y="1173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0239" name="Text Box 46"/>
            <p:cNvSpPr txBox="1">
              <a:spLocks noChangeArrowheads="1"/>
            </p:cNvSpPr>
            <p:nvPr/>
          </p:nvSpPr>
          <p:spPr bwMode="auto">
            <a:xfrm>
              <a:off x="1145" y="314"/>
              <a:ext cx="21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128047" name="Text Box 47"/>
          <p:cNvSpPr txBox="1">
            <a:spLocks noChangeArrowheads="1"/>
          </p:cNvSpPr>
          <p:nvPr/>
        </p:nvSpPr>
        <p:spPr bwMode="auto">
          <a:xfrm>
            <a:off x="197992" y="4880720"/>
            <a:ext cx="27225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zh-CN" altLang="en-US" b="1">
                <a:solidFill>
                  <a:srgbClr val="000000"/>
                </a:solidFill>
              </a:rPr>
              <a:t>＝</a:t>
            </a:r>
            <a:r>
              <a:rPr lang="en-US" altLang="zh-CN" i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 i="1">
                <a:solidFill>
                  <a:srgbClr val="000000"/>
                </a:solidFill>
              </a:rPr>
              <a:t> I</a:t>
            </a:r>
            <a:r>
              <a:rPr lang="en-US" altLang="zh-CN" b="1" baseline="-25000">
                <a:solidFill>
                  <a:srgbClr val="000000"/>
                </a:solidFill>
              </a:rPr>
              <a:t>1 </a:t>
            </a:r>
            <a:r>
              <a:rPr lang="en-US" altLang="zh-CN" b="1">
                <a:solidFill>
                  <a:srgbClr val="000000"/>
                </a:solidFill>
              </a:rPr>
              <a:t>= </a:t>
            </a:r>
            <a:r>
              <a:rPr lang="en-US" altLang="zh-CN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000000"/>
                </a:solidFill>
              </a:rPr>
              <a:t> 0.4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i="1" baseline="-25000">
                <a:solidFill>
                  <a:srgbClr val="000000"/>
                </a:solidFill>
              </a:rPr>
              <a:t>s </a:t>
            </a:r>
            <a:r>
              <a:rPr lang="en-US" altLang="zh-CN" b="1">
                <a:solidFill>
                  <a:srgbClr val="000000"/>
                </a:solidFill>
              </a:rPr>
              <a:t>+ 2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</a:rPr>
              <a:t>I </a:t>
            </a:r>
            <a:r>
              <a:rPr lang="en-US" altLang="zh-CN" b="1">
                <a:solidFill>
                  <a:srgbClr val="000000"/>
                </a:solidFill>
              </a:rPr>
              <a:t>= </a:t>
            </a:r>
            <a:r>
              <a:rPr lang="en-US" altLang="zh-CN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b="1">
                <a:solidFill>
                  <a:srgbClr val="000000"/>
                </a:solidFill>
              </a:rPr>
              <a:t>0.4</a:t>
            </a:r>
            <a:r>
              <a:rPr lang="en-US" altLang="zh-CN" b="1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altLang="zh-CN" b="1">
                <a:solidFill>
                  <a:srgbClr val="000000"/>
                </a:solidFill>
              </a:rPr>
              <a:t>2.5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b="1">
                <a:solidFill>
                  <a:srgbClr val="000000"/>
                </a:solidFill>
              </a:rPr>
              <a:t>+2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</a:rPr>
              <a:t>I </a:t>
            </a:r>
            <a:r>
              <a:rPr lang="en-US" altLang="zh-CN" b="1">
                <a:solidFill>
                  <a:srgbClr val="000000"/>
                </a:solidFill>
              </a:rPr>
              <a:t>= 1A</a:t>
            </a:r>
          </a:p>
        </p:txBody>
      </p:sp>
      <p:sp>
        <p:nvSpPr>
          <p:cNvPr id="128048" name="Text Box 48"/>
          <p:cNvSpPr txBox="1">
            <a:spLocks noChangeArrowheads="1"/>
          </p:cNvSpPr>
          <p:nvPr/>
        </p:nvSpPr>
        <p:spPr bwMode="auto">
          <a:xfrm>
            <a:off x="3076129" y="5222032"/>
            <a:ext cx="3021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网络内部电源作用下是</a:t>
            </a:r>
            <a:r>
              <a:rPr lang="en-US" altLang="zh-CN" b="1" i="1">
                <a:solidFill>
                  <a:srgbClr val="000000"/>
                </a:solidFill>
              </a:rPr>
              <a:t>I </a:t>
            </a:r>
            <a:r>
              <a:rPr lang="en-US" altLang="zh-CN" b="1">
                <a:solidFill>
                  <a:srgbClr val="000000"/>
                </a:solidFill>
              </a:rPr>
              <a:t>= 1A</a:t>
            </a:r>
          </a:p>
        </p:txBody>
      </p: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6422579" y="2821594"/>
            <a:ext cx="2308225" cy="1959113"/>
            <a:chOff x="4168" y="1797"/>
            <a:chExt cx="1454" cy="1297"/>
          </a:xfrm>
        </p:grpSpPr>
        <p:sp>
          <p:nvSpPr>
            <p:cNvPr id="50221" name="Text Box 81"/>
            <p:cNvSpPr txBox="1">
              <a:spLocks noChangeArrowheads="1"/>
            </p:cNvSpPr>
            <p:nvPr/>
          </p:nvSpPr>
          <p:spPr bwMode="auto">
            <a:xfrm>
              <a:off x="4440" y="2806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r>
                <a:rPr lang="en-US" altLang="zh-CN" b="1">
                  <a:solidFill>
                    <a:srgbClr val="000000"/>
                  </a:solidFill>
                </a:rPr>
                <a:t>=0.4</a:t>
              </a: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i="1" baseline="-25000">
                  <a:solidFill>
                    <a:srgbClr val="000000"/>
                  </a:solidFill>
                </a:rPr>
                <a:t>s </a:t>
              </a: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000000"/>
                  </a:solidFill>
                </a:rPr>
                <a:t> 2</a:t>
              </a:r>
            </a:p>
          </p:txBody>
        </p:sp>
        <p:sp>
          <p:nvSpPr>
            <p:cNvPr id="50222" name="Oval 82"/>
            <p:cNvSpPr>
              <a:spLocks noChangeArrowheads="1"/>
            </p:cNvSpPr>
            <p:nvPr/>
          </p:nvSpPr>
          <p:spPr bwMode="auto">
            <a:xfrm>
              <a:off x="4496" y="2191"/>
              <a:ext cx="210" cy="19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0223" name="Rectangle 83"/>
            <p:cNvSpPr>
              <a:spLocks noChangeArrowheads="1"/>
            </p:cNvSpPr>
            <p:nvPr/>
          </p:nvSpPr>
          <p:spPr bwMode="auto">
            <a:xfrm>
              <a:off x="4965" y="1990"/>
              <a:ext cx="341" cy="5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0224" name="Line 84"/>
            <p:cNvSpPr>
              <a:spLocks noChangeShapeType="1"/>
            </p:cNvSpPr>
            <p:nvPr/>
          </p:nvSpPr>
          <p:spPr bwMode="auto">
            <a:xfrm>
              <a:off x="4578" y="2108"/>
              <a:ext cx="39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0225" name="Line 85"/>
            <p:cNvSpPr>
              <a:spLocks noChangeShapeType="1"/>
            </p:cNvSpPr>
            <p:nvPr/>
          </p:nvSpPr>
          <p:spPr bwMode="auto">
            <a:xfrm flipH="1">
              <a:off x="4590" y="2111"/>
              <a:ext cx="0" cy="3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0226" name="Line 86"/>
            <p:cNvSpPr>
              <a:spLocks noChangeShapeType="1"/>
            </p:cNvSpPr>
            <p:nvPr/>
          </p:nvSpPr>
          <p:spPr bwMode="auto">
            <a:xfrm flipV="1">
              <a:off x="4590" y="2487"/>
              <a:ext cx="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0227" name="Line 87"/>
            <p:cNvSpPr>
              <a:spLocks noChangeShapeType="1"/>
            </p:cNvSpPr>
            <p:nvPr/>
          </p:nvSpPr>
          <p:spPr bwMode="auto">
            <a:xfrm flipV="1">
              <a:off x="5313" y="2095"/>
              <a:ext cx="309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0228" name="Line 88"/>
            <p:cNvSpPr>
              <a:spLocks noChangeShapeType="1"/>
            </p:cNvSpPr>
            <p:nvPr/>
          </p:nvSpPr>
          <p:spPr bwMode="auto">
            <a:xfrm>
              <a:off x="5606" y="2105"/>
              <a:ext cx="0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0229" name="Line 89"/>
            <p:cNvSpPr>
              <a:spLocks noChangeShapeType="1"/>
            </p:cNvSpPr>
            <p:nvPr/>
          </p:nvSpPr>
          <p:spPr bwMode="auto">
            <a:xfrm>
              <a:off x="5324" y="2483"/>
              <a:ext cx="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0230" name="Text Box 90"/>
            <p:cNvSpPr txBox="1">
              <a:spLocks noChangeArrowheads="1"/>
            </p:cNvSpPr>
            <p:nvPr/>
          </p:nvSpPr>
          <p:spPr bwMode="auto">
            <a:xfrm>
              <a:off x="5000" y="2098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  <a:endParaRPr lang="en-US" altLang="zh-CN" sz="3200" b="1">
                <a:solidFill>
                  <a:srgbClr val="000000"/>
                </a:solidFill>
              </a:endParaRPr>
            </a:p>
          </p:txBody>
        </p:sp>
        <p:sp>
          <p:nvSpPr>
            <p:cNvPr id="50231" name="Text Box 91"/>
            <p:cNvSpPr txBox="1">
              <a:spLocks noChangeArrowheads="1"/>
            </p:cNvSpPr>
            <p:nvPr/>
          </p:nvSpPr>
          <p:spPr bwMode="auto">
            <a:xfrm>
              <a:off x="4168" y="2117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i="1" baseline="-25000">
                  <a:solidFill>
                    <a:srgbClr val="000000"/>
                  </a:solidFill>
                </a:rPr>
                <a:t>S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  <p:sp>
          <p:nvSpPr>
            <p:cNvPr id="50232" name="Text Box 92"/>
            <p:cNvSpPr txBox="1">
              <a:spLocks noChangeArrowheads="1"/>
            </p:cNvSpPr>
            <p:nvPr/>
          </p:nvSpPr>
          <p:spPr bwMode="auto">
            <a:xfrm>
              <a:off x="4610" y="1797"/>
              <a:ext cx="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0233" name="Text Box 93"/>
            <p:cNvSpPr txBox="1">
              <a:spLocks noChangeArrowheads="1"/>
            </p:cNvSpPr>
            <p:nvPr/>
          </p:nvSpPr>
          <p:spPr bwMode="auto">
            <a:xfrm>
              <a:off x="4350" y="199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50234" name="Text Box 94"/>
            <p:cNvSpPr txBox="1">
              <a:spLocks noChangeArrowheads="1"/>
            </p:cNvSpPr>
            <p:nvPr/>
          </p:nvSpPr>
          <p:spPr bwMode="auto">
            <a:xfrm>
              <a:off x="4371" y="23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50235" name="Line 95"/>
            <p:cNvSpPr>
              <a:spLocks noChangeShapeType="1"/>
            </p:cNvSpPr>
            <p:nvPr/>
          </p:nvSpPr>
          <p:spPr bwMode="auto">
            <a:xfrm rot="256709" flipV="1">
              <a:off x="4777" y="2100"/>
              <a:ext cx="72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0236" name="Line 96"/>
            <p:cNvSpPr>
              <a:spLocks noChangeShapeType="1"/>
            </p:cNvSpPr>
            <p:nvPr/>
          </p:nvSpPr>
          <p:spPr bwMode="auto">
            <a:xfrm rot="256709" flipV="1">
              <a:off x="5407" y="2091"/>
              <a:ext cx="7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0237" name="Text Box 97"/>
            <p:cNvSpPr txBox="1">
              <a:spLocks noChangeArrowheads="1"/>
            </p:cNvSpPr>
            <p:nvPr/>
          </p:nvSpPr>
          <p:spPr bwMode="auto">
            <a:xfrm>
              <a:off x="5478" y="183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zh-CN" b="1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6149529" y="201638"/>
            <a:ext cx="2800350" cy="6525344"/>
            <a:chOff x="3996" y="0"/>
            <a:chExt cx="1764" cy="4320"/>
          </a:xfrm>
        </p:grpSpPr>
        <p:sp>
          <p:nvSpPr>
            <p:cNvPr id="50186" name="Line 79"/>
            <p:cNvSpPr>
              <a:spLocks noChangeShapeType="1"/>
            </p:cNvSpPr>
            <p:nvPr/>
          </p:nvSpPr>
          <p:spPr bwMode="auto">
            <a:xfrm>
              <a:off x="3996" y="0"/>
              <a:ext cx="0" cy="4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50187" name="Group 104"/>
            <p:cNvGrpSpPr>
              <a:grpSpLocks/>
            </p:cNvGrpSpPr>
            <p:nvPr/>
          </p:nvGrpSpPr>
          <p:grpSpPr bwMode="auto">
            <a:xfrm>
              <a:off x="4045" y="0"/>
              <a:ext cx="1715" cy="1716"/>
              <a:chOff x="4045" y="0"/>
              <a:chExt cx="1715" cy="1716"/>
            </a:xfrm>
          </p:grpSpPr>
          <p:grpSp>
            <p:nvGrpSpPr>
              <p:cNvPr id="50188" name="Group 49"/>
              <p:cNvGrpSpPr>
                <a:grpSpLocks/>
              </p:cNvGrpSpPr>
              <p:nvPr/>
            </p:nvGrpSpPr>
            <p:grpSpPr bwMode="auto">
              <a:xfrm>
                <a:off x="4484" y="846"/>
                <a:ext cx="1216" cy="724"/>
                <a:chOff x="4438" y="230"/>
                <a:chExt cx="1216" cy="724"/>
              </a:xfrm>
            </p:grpSpPr>
            <p:sp>
              <p:nvSpPr>
                <p:cNvPr id="50209" name="Rectangle 50"/>
                <p:cNvSpPr>
                  <a:spLocks noChangeArrowheads="1"/>
                </p:cNvSpPr>
                <p:nvPr/>
              </p:nvSpPr>
              <p:spPr bwMode="auto">
                <a:xfrm>
                  <a:off x="4859" y="387"/>
                  <a:ext cx="341" cy="56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10" name="Line 51"/>
                <p:cNvSpPr>
                  <a:spLocks noChangeShapeType="1"/>
                </p:cNvSpPr>
                <p:nvPr/>
              </p:nvSpPr>
              <p:spPr bwMode="auto">
                <a:xfrm>
                  <a:off x="4472" y="505"/>
                  <a:ext cx="39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1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84" y="508"/>
                  <a:ext cx="0" cy="3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1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484" y="884"/>
                  <a:ext cx="3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1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5207" y="492"/>
                  <a:ext cx="309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14" name="Line 55"/>
                <p:cNvSpPr>
                  <a:spLocks noChangeShapeType="1"/>
                </p:cNvSpPr>
                <p:nvPr/>
              </p:nvSpPr>
              <p:spPr bwMode="auto">
                <a:xfrm>
                  <a:off x="5500" y="502"/>
                  <a:ext cx="0" cy="3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15" name="Line 56"/>
                <p:cNvSpPr>
                  <a:spLocks noChangeShapeType="1"/>
                </p:cNvSpPr>
                <p:nvPr/>
              </p:nvSpPr>
              <p:spPr bwMode="auto">
                <a:xfrm>
                  <a:off x="5218" y="880"/>
                  <a:ext cx="28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1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894" y="495"/>
                  <a:ext cx="232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32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5021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438" y="230"/>
                  <a:ext cx="5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黑体" pitchFamily="2" charset="-122"/>
                      <a:ea typeface="黑体" pitchFamily="2" charset="-122"/>
                    </a:rPr>
                    <a:t>-</a:t>
                  </a:r>
                  <a:r>
                    <a:rPr lang="en-US" altLang="zh-CN" b="1">
                      <a:solidFill>
                        <a:srgbClr val="000000"/>
                      </a:solidFill>
                    </a:rPr>
                    <a:t>2A</a:t>
                  </a:r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18" name="Line 59"/>
                <p:cNvSpPr>
                  <a:spLocks noChangeShapeType="1"/>
                </p:cNvSpPr>
                <p:nvPr/>
              </p:nvSpPr>
              <p:spPr bwMode="auto">
                <a:xfrm rot="256709" flipV="1">
                  <a:off x="4671" y="497"/>
                  <a:ext cx="72" cy="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19" name="Line 60"/>
                <p:cNvSpPr>
                  <a:spLocks noChangeShapeType="1"/>
                </p:cNvSpPr>
                <p:nvPr/>
              </p:nvSpPr>
              <p:spPr bwMode="auto">
                <a:xfrm rot="256709" flipV="1">
                  <a:off x="5301" y="488"/>
                  <a:ext cx="72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2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5207" y="233"/>
                  <a:ext cx="44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黑体" pitchFamily="2" charset="-122"/>
                      <a:ea typeface="黑体" pitchFamily="2" charset="-122"/>
                    </a:rPr>
                    <a:t>-</a:t>
                  </a:r>
                  <a:r>
                    <a:rPr lang="en-US" altLang="zh-CN" b="1">
                      <a:solidFill>
                        <a:srgbClr val="000000"/>
                      </a:solidFill>
                    </a:rPr>
                    <a:t>1A</a:t>
                  </a:r>
                </a:p>
              </p:txBody>
            </p:sp>
          </p:grpSp>
          <p:grpSp>
            <p:nvGrpSpPr>
              <p:cNvPr id="50189" name="Group 62"/>
              <p:cNvGrpSpPr>
                <a:grpSpLocks/>
              </p:cNvGrpSpPr>
              <p:nvPr/>
            </p:nvGrpSpPr>
            <p:grpSpPr bwMode="auto">
              <a:xfrm>
                <a:off x="4144" y="0"/>
                <a:ext cx="1616" cy="755"/>
                <a:chOff x="2178" y="233"/>
                <a:chExt cx="1616" cy="755"/>
              </a:xfrm>
            </p:grpSpPr>
            <p:sp>
              <p:nvSpPr>
                <p:cNvPr id="50193" name="Oval 63"/>
                <p:cNvSpPr>
                  <a:spLocks noChangeArrowheads="1"/>
                </p:cNvSpPr>
                <p:nvPr/>
              </p:nvSpPr>
              <p:spPr bwMode="auto">
                <a:xfrm>
                  <a:off x="2578" y="588"/>
                  <a:ext cx="210" cy="198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194" name="Rectangle 64"/>
                <p:cNvSpPr>
                  <a:spLocks noChangeArrowheads="1"/>
                </p:cNvSpPr>
                <p:nvPr/>
              </p:nvSpPr>
              <p:spPr bwMode="auto">
                <a:xfrm>
                  <a:off x="3047" y="387"/>
                  <a:ext cx="341" cy="56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195" name="Line 65"/>
                <p:cNvSpPr>
                  <a:spLocks noChangeShapeType="1"/>
                </p:cNvSpPr>
                <p:nvPr/>
              </p:nvSpPr>
              <p:spPr bwMode="auto">
                <a:xfrm>
                  <a:off x="2660" y="505"/>
                  <a:ext cx="39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19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672" y="508"/>
                  <a:ext cx="0" cy="3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19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672" y="884"/>
                  <a:ext cx="3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19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395" y="492"/>
                  <a:ext cx="309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199" name="Line 69"/>
                <p:cNvSpPr>
                  <a:spLocks noChangeShapeType="1"/>
                </p:cNvSpPr>
                <p:nvPr/>
              </p:nvSpPr>
              <p:spPr bwMode="auto">
                <a:xfrm>
                  <a:off x="3688" y="502"/>
                  <a:ext cx="0" cy="3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00" name="Line 70"/>
                <p:cNvSpPr>
                  <a:spLocks noChangeShapeType="1"/>
                </p:cNvSpPr>
                <p:nvPr/>
              </p:nvSpPr>
              <p:spPr bwMode="auto">
                <a:xfrm>
                  <a:off x="3406" y="880"/>
                  <a:ext cx="28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0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082" y="495"/>
                  <a:ext cx="2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P</a:t>
                  </a:r>
                  <a:endParaRPr lang="en-US" altLang="zh-CN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0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178" y="550"/>
                  <a:ext cx="45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10V</a:t>
                  </a:r>
                </a:p>
              </p:txBody>
            </p:sp>
            <p:sp>
              <p:nvSpPr>
                <p:cNvPr id="5020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740" y="242"/>
                  <a:ext cx="3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4A</a:t>
                  </a:r>
                  <a:endParaRPr lang="en-US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0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32" y="395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  <p:sp>
              <p:nvSpPr>
                <p:cNvPr id="5020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453" y="70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–</a:t>
                  </a:r>
                </a:p>
              </p:txBody>
            </p:sp>
            <p:sp>
              <p:nvSpPr>
                <p:cNvPr id="50206" name="Line 76"/>
                <p:cNvSpPr>
                  <a:spLocks noChangeShapeType="1"/>
                </p:cNvSpPr>
                <p:nvPr/>
              </p:nvSpPr>
              <p:spPr bwMode="auto">
                <a:xfrm rot="256709" flipV="1">
                  <a:off x="2859" y="497"/>
                  <a:ext cx="72" cy="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07" name="Line 77"/>
                <p:cNvSpPr>
                  <a:spLocks noChangeShapeType="1"/>
                </p:cNvSpPr>
                <p:nvPr/>
              </p:nvSpPr>
              <p:spPr bwMode="auto">
                <a:xfrm rot="256709" flipV="1">
                  <a:off x="3489" y="488"/>
                  <a:ext cx="72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20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443" y="233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b="1">
                      <a:solidFill>
                        <a:srgbClr val="000000"/>
                      </a:solidFill>
                    </a:rPr>
                    <a:t>2A</a:t>
                  </a:r>
                </a:p>
              </p:txBody>
            </p:sp>
          </p:grpSp>
          <p:grpSp>
            <p:nvGrpSpPr>
              <p:cNvPr id="50190" name="Group 98"/>
              <p:cNvGrpSpPr>
                <a:grpSpLocks/>
              </p:cNvGrpSpPr>
              <p:nvPr/>
            </p:nvGrpSpPr>
            <p:grpSpPr bwMode="auto">
              <a:xfrm>
                <a:off x="4045" y="864"/>
                <a:ext cx="1607" cy="852"/>
                <a:chOff x="4045" y="864"/>
                <a:chExt cx="1607" cy="852"/>
              </a:xfrm>
            </p:grpSpPr>
            <p:sp>
              <p:nvSpPr>
                <p:cNvPr id="50191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045" y="864"/>
                  <a:ext cx="3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b="1">
                      <a:solidFill>
                        <a:srgbClr val="FF0000"/>
                      </a:solidFill>
                    </a:rPr>
                    <a:t>＋</a:t>
                  </a:r>
                </a:p>
              </p:txBody>
            </p:sp>
            <p:sp>
              <p:nvSpPr>
                <p:cNvPr id="50192" name="Line 100"/>
                <p:cNvSpPr>
                  <a:spLocks noChangeShapeType="1"/>
                </p:cNvSpPr>
                <p:nvPr/>
              </p:nvSpPr>
              <p:spPr bwMode="auto">
                <a:xfrm>
                  <a:off x="4212" y="1716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50185" name="Text Box 101"/>
          <p:cNvSpPr txBox="1">
            <a:spLocks noChangeArrowheads="1"/>
          </p:cNvSpPr>
          <p:nvPr/>
        </p:nvSpPr>
        <p:spPr bwMode="auto">
          <a:xfrm>
            <a:off x="107504" y="116632"/>
            <a:ext cx="482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第二步：求网络内部电源作用时</a:t>
            </a:r>
            <a:r>
              <a:rPr lang="en-US" altLang="zh-CN" b="1" i="1">
                <a:solidFill>
                  <a:srgbClr val="FF0000"/>
                </a:solidFill>
              </a:rPr>
              <a:t>I   </a:t>
            </a:r>
          </a:p>
        </p:txBody>
      </p:sp>
    </p:spTree>
    <p:extLst>
      <p:ext uri="{BB962C8B-B14F-4D97-AF65-F5344CB8AC3E}">
        <p14:creationId xmlns:p14="http://schemas.microsoft.com/office/powerpoint/2010/main" val="2854801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7" grpId="0" build="p" autoUpdateAnimBg="0"/>
      <p:bldP spid="12804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69925" y="619125"/>
            <a:ext cx="3717925" cy="2328863"/>
            <a:chOff x="422" y="390"/>
            <a:chExt cx="2342" cy="1467"/>
          </a:xfrm>
        </p:grpSpPr>
        <p:sp>
          <p:nvSpPr>
            <p:cNvPr id="51249" name="Rectangle 3"/>
            <p:cNvSpPr>
              <a:spLocks noChangeArrowheads="1"/>
            </p:cNvSpPr>
            <p:nvPr/>
          </p:nvSpPr>
          <p:spPr bwMode="auto">
            <a:xfrm>
              <a:off x="1228" y="705"/>
              <a:ext cx="720" cy="1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50" name="Line 4"/>
            <p:cNvSpPr>
              <a:spLocks noChangeShapeType="1"/>
            </p:cNvSpPr>
            <p:nvPr/>
          </p:nvSpPr>
          <p:spPr bwMode="auto">
            <a:xfrm>
              <a:off x="526" y="843"/>
              <a:ext cx="70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51" name="Line 5"/>
            <p:cNvSpPr>
              <a:spLocks noChangeShapeType="1"/>
            </p:cNvSpPr>
            <p:nvPr/>
          </p:nvSpPr>
          <p:spPr bwMode="auto">
            <a:xfrm flipH="1">
              <a:off x="526" y="843"/>
              <a:ext cx="6" cy="7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52" name="Line 6"/>
            <p:cNvSpPr>
              <a:spLocks noChangeShapeType="1"/>
            </p:cNvSpPr>
            <p:nvPr/>
          </p:nvSpPr>
          <p:spPr bwMode="auto">
            <a:xfrm>
              <a:off x="520" y="1581"/>
              <a:ext cx="7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53" name="Line 7"/>
            <p:cNvSpPr>
              <a:spLocks noChangeShapeType="1"/>
            </p:cNvSpPr>
            <p:nvPr/>
          </p:nvSpPr>
          <p:spPr bwMode="auto">
            <a:xfrm flipV="1">
              <a:off x="1948" y="855"/>
              <a:ext cx="6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54" name="Line 8"/>
            <p:cNvSpPr>
              <a:spLocks noChangeShapeType="1"/>
            </p:cNvSpPr>
            <p:nvPr/>
          </p:nvSpPr>
          <p:spPr bwMode="auto">
            <a:xfrm>
              <a:off x="2620" y="855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55" name="Line 9"/>
            <p:cNvSpPr>
              <a:spLocks noChangeShapeType="1"/>
            </p:cNvSpPr>
            <p:nvPr/>
          </p:nvSpPr>
          <p:spPr bwMode="auto">
            <a:xfrm>
              <a:off x="1942" y="1563"/>
              <a:ext cx="68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56" name="Rectangle 10"/>
            <p:cNvSpPr>
              <a:spLocks noChangeArrowheads="1"/>
            </p:cNvSpPr>
            <p:nvPr/>
          </p:nvSpPr>
          <p:spPr bwMode="auto">
            <a:xfrm>
              <a:off x="484" y="1059"/>
              <a:ext cx="96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57" name="Text Box 11"/>
            <p:cNvSpPr txBox="1">
              <a:spLocks noChangeArrowheads="1"/>
            </p:cNvSpPr>
            <p:nvPr/>
          </p:nvSpPr>
          <p:spPr bwMode="auto">
            <a:xfrm>
              <a:off x="564" y="1072"/>
              <a:ext cx="5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2.5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1258" name="Oval 12"/>
            <p:cNvSpPr>
              <a:spLocks noChangeArrowheads="1"/>
            </p:cNvSpPr>
            <p:nvPr/>
          </p:nvSpPr>
          <p:spPr bwMode="auto">
            <a:xfrm>
              <a:off x="2476" y="1065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59" name="Line 13"/>
            <p:cNvSpPr>
              <a:spLocks noChangeShapeType="1"/>
            </p:cNvSpPr>
            <p:nvPr/>
          </p:nvSpPr>
          <p:spPr bwMode="auto">
            <a:xfrm>
              <a:off x="2620" y="106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60" name="Text Box 14"/>
            <p:cNvSpPr txBox="1">
              <a:spLocks noChangeArrowheads="1"/>
            </p:cNvSpPr>
            <p:nvPr/>
          </p:nvSpPr>
          <p:spPr bwMode="auto">
            <a:xfrm>
              <a:off x="1372" y="945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440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51261" name="Line 15"/>
            <p:cNvSpPr>
              <a:spLocks noChangeShapeType="1"/>
            </p:cNvSpPr>
            <p:nvPr/>
          </p:nvSpPr>
          <p:spPr bwMode="auto">
            <a:xfrm flipH="1">
              <a:off x="526" y="759"/>
              <a:ext cx="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62" name="Text Box 16"/>
            <p:cNvSpPr txBox="1">
              <a:spLocks noChangeArrowheads="1"/>
            </p:cNvSpPr>
            <p:nvPr/>
          </p:nvSpPr>
          <p:spPr bwMode="auto">
            <a:xfrm>
              <a:off x="2053" y="1083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30V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1263" name="Text Box 17"/>
            <p:cNvSpPr txBox="1">
              <a:spLocks noChangeArrowheads="1"/>
            </p:cNvSpPr>
            <p:nvPr/>
          </p:nvSpPr>
          <p:spPr bwMode="auto">
            <a:xfrm>
              <a:off x="844" y="54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1264" name="Text Box 18"/>
            <p:cNvSpPr txBox="1">
              <a:spLocks noChangeArrowheads="1"/>
            </p:cNvSpPr>
            <p:nvPr/>
          </p:nvSpPr>
          <p:spPr bwMode="auto">
            <a:xfrm>
              <a:off x="844" y="156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1265" name="Oval 19"/>
            <p:cNvSpPr>
              <a:spLocks noChangeArrowheads="1"/>
            </p:cNvSpPr>
            <p:nvPr/>
          </p:nvSpPr>
          <p:spPr bwMode="auto">
            <a:xfrm>
              <a:off x="926" y="827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66" name="Oval 20"/>
            <p:cNvSpPr>
              <a:spLocks noChangeArrowheads="1"/>
            </p:cNvSpPr>
            <p:nvPr/>
          </p:nvSpPr>
          <p:spPr bwMode="auto">
            <a:xfrm>
              <a:off x="928" y="1556"/>
              <a:ext cx="47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67" name="Text Box 21"/>
            <p:cNvSpPr txBox="1">
              <a:spLocks noChangeArrowheads="1"/>
            </p:cNvSpPr>
            <p:nvPr/>
          </p:nvSpPr>
          <p:spPr bwMode="auto">
            <a:xfrm>
              <a:off x="2406" y="130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51268" name="Text Box 22"/>
            <p:cNvSpPr txBox="1">
              <a:spLocks noChangeArrowheads="1"/>
            </p:cNvSpPr>
            <p:nvPr/>
          </p:nvSpPr>
          <p:spPr bwMode="auto">
            <a:xfrm>
              <a:off x="2394" y="8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51269" name="Text Box 23"/>
            <p:cNvSpPr txBox="1">
              <a:spLocks noChangeArrowheads="1"/>
            </p:cNvSpPr>
            <p:nvPr/>
          </p:nvSpPr>
          <p:spPr bwMode="auto">
            <a:xfrm>
              <a:off x="422" y="39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825500" y="2998788"/>
            <a:ext cx="3400425" cy="2287587"/>
            <a:chOff x="520" y="1889"/>
            <a:chExt cx="2142" cy="1441"/>
          </a:xfrm>
        </p:grpSpPr>
        <p:grpSp>
          <p:nvGrpSpPr>
            <p:cNvPr id="51231" name="Group 25"/>
            <p:cNvGrpSpPr>
              <a:grpSpLocks/>
            </p:cNvGrpSpPr>
            <p:nvPr/>
          </p:nvGrpSpPr>
          <p:grpSpPr bwMode="auto">
            <a:xfrm>
              <a:off x="520" y="2016"/>
              <a:ext cx="2142" cy="1314"/>
              <a:chOff x="1151" y="160"/>
              <a:chExt cx="2142" cy="1314"/>
            </a:xfrm>
          </p:grpSpPr>
          <p:sp>
            <p:nvSpPr>
              <p:cNvPr id="51233" name="Rectangle 26"/>
              <p:cNvSpPr>
                <a:spLocks noChangeArrowheads="1"/>
              </p:cNvSpPr>
              <p:nvPr/>
            </p:nvSpPr>
            <p:spPr bwMode="auto">
              <a:xfrm>
                <a:off x="1895" y="322"/>
                <a:ext cx="720" cy="100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4" name="Line 27"/>
              <p:cNvSpPr>
                <a:spLocks noChangeShapeType="1"/>
              </p:cNvSpPr>
              <p:nvPr/>
            </p:nvSpPr>
            <p:spPr bwMode="auto">
              <a:xfrm>
                <a:off x="1193" y="460"/>
                <a:ext cx="708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5" name="Line 28"/>
              <p:cNvSpPr>
                <a:spLocks noChangeShapeType="1"/>
              </p:cNvSpPr>
              <p:nvPr/>
            </p:nvSpPr>
            <p:spPr bwMode="auto">
              <a:xfrm flipH="1">
                <a:off x="1193" y="460"/>
                <a:ext cx="6" cy="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6" name="Line 29"/>
              <p:cNvSpPr>
                <a:spLocks noChangeShapeType="1"/>
              </p:cNvSpPr>
              <p:nvPr/>
            </p:nvSpPr>
            <p:spPr bwMode="auto">
              <a:xfrm>
                <a:off x="1187" y="119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7" name="Line 30"/>
              <p:cNvSpPr>
                <a:spLocks noChangeShapeType="1"/>
              </p:cNvSpPr>
              <p:nvPr/>
            </p:nvSpPr>
            <p:spPr bwMode="auto">
              <a:xfrm flipV="1">
                <a:off x="2615" y="472"/>
                <a:ext cx="6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8" name="Line 31"/>
              <p:cNvSpPr>
                <a:spLocks noChangeShapeType="1"/>
              </p:cNvSpPr>
              <p:nvPr/>
            </p:nvSpPr>
            <p:spPr bwMode="auto">
              <a:xfrm>
                <a:off x="3287" y="47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9" name="Line 32"/>
              <p:cNvSpPr>
                <a:spLocks noChangeShapeType="1"/>
              </p:cNvSpPr>
              <p:nvPr/>
            </p:nvSpPr>
            <p:spPr bwMode="auto">
              <a:xfrm>
                <a:off x="2609" y="1180"/>
                <a:ext cx="684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40" name="Rectangle 33"/>
              <p:cNvSpPr>
                <a:spLocks noChangeArrowheads="1"/>
              </p:cNvSpPr>
              <p:nvPr/>
            </p:nvSpPr>
            <p:spPr bwMode="auto">
              <a:xfrm>
                <a:off x="1151" y="676"/>
                <a:ext cx="96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41" name="Text Box 34"/>
              <p:cNvSpPr txBox="1">
                <a:spLocks noChangeArrowheads="1"/>
              </p:cNvSpPr>
              <p:nvPr/>
            </p:nvSpPr>
            <p:spPr bwMode="auto">
              <a:xfrm>
                <a:off x="1231" y="689"/>
                <a:ext cx="5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2.5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242" name="Line 35"/>
              <p:cNvSpPr>
                <a:spLocks noChangeShapeType="1"/>
              </p:cNvSpPr>
              <p:nvPr/>
            </p:nvSpPr>
            <p:spPr bwMode="auto">
              <a:xfrm>
                <a:off x="3287" y="68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43" name="Text Box 36"/>
              <p:cNvSpPr txBox="1">
                <a:spLocks noChangeArrowheads="1"/>
              </p:cNvSpPr>
              <p:nvPr/>
            </p:nvSpPr>
            <p:spPr bwMode="auto">
              <a:xfrm>
                <a:off x="2039" y="562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4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51244" name="Line 37"/>
              <p:cNvSpPr>
                <a:spLocks noChangeShapeType="1"/>
              </p:cNvSpPr>
              <p:nvPr/>
            </p:nvSpPr>
            <p:spPr bwMode="auto">
              <a:xfrm flipH="1">
                <a:off x="1193" y="37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45" name="Text Box 38"/>
              <p:cNvSpPr txBox="1">
                <a:spLocks noChangeArrowheads="1"/>
              </p:cNvSpPr>
              <p:nvPr/>
            </p:nvSpPr>
            <p:spPr bwMode="auto">
              <a:xfrm>
                <a:off x="1511" y="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246" name="Text Box 39"/>
              <p:cNvSpPr txBox="1">
                <a:spLocks noChangeArrowheads="1"/>
              </p:cNvSpPr>
              <p:nvPr/>
            </p:nvSpPr>
            <p:spPr bwMode="auto">
              <a:xfrm>
                <a:off x="1511" y="118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247" name="Oval 40"/>
              <p:cNvSpPr>
                <a:spLocks noChangeArrowheads="1"/>
              </p:cNvSpPr>
              <p:nvPr/>
            </p:nvSpPr>
            <p:spPr bwMode="auto">
              <a:xfrm>
                <a:off x="1593" y="444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48" name="Oval 41"/>
              <p:cNvSpPr>
                <a:spLocks noChangeArrowheads="1"/>
              </p:cNvSpPr>
              <p:nvPr/>
            </p:nvSpPr>
            <p:spPr bwMode="auto">
              <a:xfrm>
                <a:off x="1595" y="1173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232" name="Text Box 42"/>
            <p:cNvSpPr txBox="1">
              <a:spLocks noChangeArrowheads="1"/>
            </p:cNvSpPr>
            <p:nvPr/>
          </p:nvSpPr>
          <p:spPr bwMode="auto">
            <a:xfrm>
              <a:off x="561" y="18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405313" y="2813050"/>
            <a:ext cx="800100" cy="684213"/>
            <a:chOff x="1824" y="348"/>
            <a:chExt cx="504" cy="431"/>
          </a:xfrm>
        </p:grpSpPr>
        <p:sp>
          <p:nvSpPr>
            <p:cNvPr id="51229" name="AutoShape 44"/>
            <p:cNvSpPr>
              <a:spLocks noChangeArrowheads="1"/>
            </p:cNvSpPr>
            <p:nvPr/>
          </p:nvSpPr>
          <p:spPr bwMode="auto">
            <a:xfrm>
              <a:off x="1902" y="672"/>
              <a:ext cx="342" cy="107"/>
            </a:xfrm>
            <a:prstGeom prst="rightArrow">
              <a:avLst>
                <a:gd name="adj1" fmla="val 50000"/>
                <a:gd name="adj2" fmla="val 7990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1230" name="Text Box 45"/>
            <p:cNvSpPr txBox="1">
              <a:spLocks noChangeArrowheads="1"/>
            </p:cNvSpPr>
            <p:nvPr/>
          </p:nvSpPr>
          <p:spPr bwMode="auto">
            <a:xfrm>
              <a:off x="1824" y="348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FF00FF"/>
                  </a:solidFill>
                </a:rPr>
                <a:t>叠加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222875" y="1895475"/>
            <a:ext cx="3619500" cy="2359025"/>
            <a:chOff x="3290" y="1194"/>
            <a:chExt cx="2280" cy="1486"/>
          </a:xfrm>
        </p:grpSpPr>
        <p:grpSp>
          <p:nvGrpSpPr>
            <p:cNvPr id="51207" name="Group 47"/>
            <p:cNvGrpSpPr>
              <a:grpSpLocks/>
            </p:cNvGrpSpPr>
            <p:nvPr/>
          </p:nvGrpSpPr>
          <p:grpSpPr bwMode="auto">
            <a:xfrm>
              <a:off x="3290" y="1366"/>
              <a:ext cx="2280" cy="1314"/>
              <a:chOff x="3144" y="903"/>
              <a:chExt cx="2280" cy="1314"/>
            </a:xfrm>
          </p:grpSpPr>
          <p:sp>
            <p:nvSpPr>
              <p:cNvPr id="51209" name="Rectangle 48"/>
              <p:cNvSpPr>
                <a:spLocks noChangeArrowheads="1"/>
              </p:cNvSpPr>
              <p:nvPr/>
            </p:nvSpPr>
            <p:spPr bwMode="auto">
              <a:xfrm>
                <a:off x="3888" y="1065"/>
                <a:ext cx="720" cy="100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0" name="Line 49"/>
              <p:cNvSpPr>
                <a:spLocks noChangeShapeType="1"/>
              </p:cNvSpPr>
              <p:nvPr/>
            </p:nvSpPr>
            <p:spPr bwMode="auto">
              <a:xfrm>
                <a:off x="3186" y="1203"/>
                <a:ext cx="708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1" name="Line 50"/>
              <p:cNvSpPr>
                <a:spLocks noChangeShapeType="1"/>
              </p:cNvSpPr>
              <p:nvPr/>
            </p:nvSpPr>
            <p:spPr bwMode="auto">
              <a:xfrm flipH="1">
                <a:off x="3186" y="1203"/>
                <a:ext cx="6" cy="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2" name="Line 51"/>
              <p:cNvSpPr>
                <a:spLocks noChangeShapeType="1"/>
              </p:cNvSpPr>
              <p:nvPr/>
            </p:nvSpPr>
            <p:spPr bwMode="auto">
              <a:xfrm>
                <a:off x="3180" y="1941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3" name="Line 52"/>
              <p:cNvSpPr>
                <a:spLocks noChangeShapeType="1"/>
              </p:cNvSpPr>
              <p:nvPr/>
            </p:nvSpPr>
            <p:spPr bwMode="auto">
              <a:xfrm flipV="1">
                <a:off x="4608" y="1215"/>
                <a:ext cx="6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4" name="Line 53"/>
              <p:cNvSpPr>
                <a:spLocks noChangeShapeType="1"/>
              </p:cNvSpPr>
              <p:nvPr/>
            </p:nvSpPr>
            <p:spPr bwMode="auto">
              <a:xfrm>
                <a:off x="5280" y="1215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5" name="Line 54"/>
              <p:cNvSpPr>
                <a:spLocks noChangeShapeType="1"/>
              </p:cNvSpPr>
              <p:nvPr/>
            </p:nvSpPr>
            <p:spPr bwMode="auto">
              <a:xfrm>
                <a:off x="4602" y="1923"/>
                <a:ext cx="684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6" name="Rectangle 55"/>
              <p:cNvSpPr>
                <a:spLocks noChangeArrowheads="1"/>
              </p:cNvSpPr>
              <p:nvPr/>
            </p:nvSpPr>
            <p:spPr bwMode="auto">
              <a:xfrm>
                <a:off x="3144" y="1419"/>
                <a:ext cx="96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7" name="Text Box 56"/>
              <p:cNvSpPr txBox="1">
                <a:spLocks noChangeArrowheads="1"/>
              </p:cNvSpPr>
              <p:nvPr/>
            </p:nvSpPr>
            <p:spPr bwMode="auto">
              <a:xfrm>
                <a:off x="3224" y="1432"/>
                <a:ext cx="5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2.5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8" name="Oval 57"/>
              <p:cNvSpPr>
                <a:spLocks noChangeArrowheads="1"/>
              </p:cNvSpPr>
              <p:nvPr/>
            </p:nvSpPr>
            <p:spPr bwMode="auto">
              <a:xfrm>
                <a:off x="5136" y="1425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9" name="Line 58"/>
              <p:cNvSpPr>
                <a:spLocks noChangeShapeType="1"/>
              </p:cNvSpPr>
              <p:nvPr/>
            </p:nvSpPr>
            <p:spPr bwMode="auto">
              <a:xfrm>
                <a:off x="5280" y="1425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0" name="Text Box 59"/>
              <p:cNvSpPr txBox="1">
                <a:spLocks noChangeArrowheads="1"/>
              </p:cNvSpPr>
              <p:nvPr/>
            </p:nvSpPr>
            <p:spPr bwMode="auto">
              <a:xfrm>
                <a:off x="4032" y="1305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4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51221" name="Line 60"/>
              <p:cNvSpPr>
                <a:spLocks noChangeShapeType="1"/>
              </p:cNvSpPr>
              <p:nvPr/>
            </p:nvSpPr>
            <p:spPr bwMode="auto">
              <a:xfrm flipH="1">
                <a:off x="3186" y="1119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2" name="Text Box 61"/>
              <p:cNvSpPr txBox="1">
                <a:spLocks noChangeArrowheads="1"/>
              </p:cNvSpPr>
              <p:nvPr/>
            </p:nvSpPr>
            <p:spPr bwMode="auto">
              <a:xfrm>
                <a:off x="4713" y="1443"/>
                <a:ext cx="4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30V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3" name="Text Box 62"/>
              <p:cNvSpPr txBox="1">
                <a:spLocks noChangeArrowheads="1"/>
              </p:cNvSpPr>
              <p:nvPr/>
            </p:nvSpPr>
            <p:spPr bwMode="auto">
              <a:xfrm>
                <a:off x="3504" y="90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4" name="Text Box 63"/>
              <p:cNvSpPr txBox="1">
                <a:spLocks noChangeArrowheads="1"/>
              </p:cNvSpPr>
              <p:nvPr/>
            </p:nvSpPr>
            <p:spPr bwMode="auto">
              <a:xfrm>
                <a:off x="3504" y="192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5" name="Oval 64"/>
              <p:cNvSpPr>
                <a:spLocks noChangeArrowheads="1"/>
              </p:cNvSpPr>
              <p:nvPr/>
            </p:nvSpPr>
            <p:spPr bwMode="auto">
              <a:xfrm>
                <a:off x="3586" y="1187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6" name="Oval 65"/>
              <p:cNvSpPr>
                <a:spLocks noChangeArrowheads="1"/>
              </p:cNvSpPr>
              <p:nvPr/>
            </p:nvSpPr>
            <p:spPr bwMode="auto">
              <a:xfrm>
                <a:off x="3588" y="1916"/>
                <a:ext cx="47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7" name="Text Box 66"/>
              <p:cNvSpPr txBox="1">
                <a:spLocks noChangeArrowheads="1"/>
              </p:cNvSpPr>
              <p:nvPr/>
            </p:nvSpPr>
            <p:spPr bwMode="auto">
              <a:xfrm>
                <a:off x="5066" y="166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51228" name="Text Box 67"/>
              <p:cNvSpPr txBox="1">
                <a:spLocks noChangeArrowheads="1"/>
              </p:cNvSpPr>
              <p:nvPr/>
            </p:nvSpPr>
            <p:spPr bwMode="auto">
              <a:xfrm>
                <a:off x="5054" y="11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</p:grpSp>
        <p:sp>
          <p:nvSpPr>
            <p:cNvPr id="51208" name="Text Box 68"/>
            <p:cNvSpPr txBox="1">
              <a:spLocks noChangeArrowheads="1"/>
            </p:cNvSpPr>
            <p:nvPr/>
          </p:nvSpPr>
          <p:spPr bwMode="auto">
            <a:xfrm>
              <a:off x="3310" y="119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129093" name="Text Box 69"/>
          <p:cNvSpPr txBox="1">
            <a:spLocks noChangeArrowheads="1"/>
          </p:cNvSpPr>
          <p:nvPr/>
        </p:nvSpPr>
        <p:spPr bwMode="auto">
          <a:xfrm>
            <a:off x="5260975" y="508635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FF0000"/>
                </a:solidFill>
              </a:rPr>
              <a:t>I</a:t>
            </a:r>
            <a:r>
              <a:rPr lang="en-US" altLang="en-US" b="1" baseline="-25000">
                <a:solidFill>
                  <a:srgbClr val="FF0000"/>
                </a:solidFill>
              </a:rPr>
              <a:t>ab</a:t>
            </a:r>
            <a:r>
              <a:rPr lang="en-US" altLang="en-US" b="1">
                <a:solidFill>
                  <a:srgbClr val="FF0000"/>
                </a:solidFill>
              </a:rPr>
              <a:t>=</a:t>
            </a:r>
            <a:r>
              <a:rPr lang="en-US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en-US" b="1">
                <a:solidFill>
                  <a:srgbClr val="FF0000"/>
                </a:solidFill>
              </a:rPr>
              <a:t>2A</a:t>
            </a:r>
            <a:endParaRPr lang="en-US" altLang="zh-CN" b="1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91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9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997075" y="274638"/>
            <a:ext cx="3551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00"/>
                </a:solidFill>
              </a:rPr>
              <a:t>一般方框题思路小结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646113" y="4972050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定理的综合应用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514350" y="825500"/>
            <a:ext cx="86296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方框内有源 </a:t>
            </a:r>
            <a:r>
              <a:rPr kumimoji="1" lang="en-US" altLang="zh-CN" sz="2400" b="1">
                <a:solidFill>
                  <a:srgbClr val="000000"/>
                </a:solidFill>
              </a:rPr>
              <a:t>or </a:t>
            </a:r>
            <a:r>
              <a:rPr kumimoji="1" lang="zh-CN" altLang="en-US" sz="2400" b="1">
                <a:solidFill>
                  <a:srgbClr val="000000"/>
                </a:solidFill>
              </a:rPr>
              <a:t>无源</a:t>
            </a:r>
            <a:r>
              <a:rPr kumimoji="1" lang="en-US" altLang="zh-CN" sz="2400" b="1">
                <a:solidFill>
                  <a:srgbClr val="000000"/>
                </a:solidFill>
              </a:rPr>
              <a:t>?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</a:rPr>
              <a:t>有源</a:t>
            </a:r>
            <a:r>
              <a:rPr kumimoji="1" lang="zh-CN" altLang="en-US" sz="2400" b="1">
                <a:solidFill>
                  <a:srgbClr val="000000"/>
                </a:solidFill>
              </a:rPr>
              <a:t>：  一般需要用叠加定理将内部源和外部源的作用分开。</a:t>
            </a:r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552450" y="2503488"/>
            <a:ext cx="859155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方框内有无受控源？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</a:rPr>
              <a:t>无受控源</a:t>
            </a:r>
            <a:r>
              <a:rPr kumimoji="1" lang="zh-CN" altLang="en-US" sz="2400" b="1">
                <a:solidFill>
                  <a:srgbClr val="000000"/>
                </a:solidFill>
              </a:rPr>
              <a:t>：可考虑互易定理和特勒根定理。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</a:rPr>
              <a:t>有受控源</a:t>
            </a:r>
            <a:r>
              <a:rPr kumimoji="1" lang="zh-CN" altLang="en-US" sz="2400" b="1">
                <a:solidFill>
                  <a:srgbClr val="000000"/>
                </a:solidFill>
              </a:rPr>
              <a:t>：则互易定理一般不成立、特勒根定理难以使用，</a:t>
            </a:r>
          </a:p>
          <a:p>
            <a:pPr lvl="2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       考虑采用其他有效的求解方法。</a:t>
            </a:r>
          </a:p>
        </p:txBody>
      </p:sp>
    </p:spTree>
    <p:extLst>
      <p:ext uri="{BB962C8B-B14F-4D97-AF65-F5344CB8AC3E}">
        <p14:creationId xmlns:p14="http://schemas.microsoft.com/office/powerpoint/2010/main" val="1774971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5" name="Group 70"/>
          <p:cNvGrpSpPr>
            <a:grpSpLocks/>
          </p:cNvGrpSpPr>
          <p:nvPr/>
        </p:nvGrpSpPr>
        <p:grpSpPr bwMode="auto">
          <a:xfrm>
            <a:off x="304800" y="295994"/>
            <a:ext cx="8207375" cy="3079750"/>
            <a:chOff x="192" y="0"/>
            <a:chExt cx="5170" cy="1940"/>
          </a:xfrm>
        </p:grpSpPr>
        <p:grpSp>
          <p:nvGrpSpPr>
            <p:cNvPr id="12307" name="Group 4"/>
            <p:cNvGrpSpPr>
              <a:grpSpLocks/>
            </p:cNvGrpSpPr>
            <p:nvPr/>
          </p:nvGrpSpPr>
          <p:grpSpPr bwMode="auto">
            <a:xfrm>
              <a:off x="2242" y="0"/>
              <a:ext cx="3120" cy="1940"/>
              <a:chOff x="1606" y="120"/>
              <a:chExt cx="3120" cy="1940"/>
            </a:xfrm>
          </p:grpSpPr>
          <p:sp>
            <p:nvSpPr>
              <p:cNvPr id="12310" name="Line 5"/>
              <p:cNvSpPr>
                <a:spLocks noChangeShapeType="1"/>
              </p:cNvSpPr>
              <p:nvPr/>
            </p:nvSpPr>
            <p:spPr bwMode="auto">
              <a:xfrm>
                <a:off x="1667" y="436"/>
                <a:ext cx="98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11" name="Line 6"/>
              <p:cNvSpPr>
                <a:spLocks noChangeShapeType="1"/>
              </p:cNvSpPr>
              <p:nvPr/>
            </p:nvSpPr>
            <p:spPr bwMode="auto">
              <a:xfrm>
                <a:off x="2984" y="430"/>
                <a:ext cx="1157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12" name="Line 7"/>
              <p:cNvSpPr>
                <a:spLocks noChangeShapeType="1"/>
              </p:cNvSpPr>
              <p:nvPr/>
            </p:nvSpPr>
            <p:spPr bwMode="auto">
              <a:xfrm>
                <a:off x="1667" y="436"/>
                <a:ext cx="0" cy="5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13" name="Rectangle 8"/>
              <p:cNvSpPr>
                <a:spLocks noChangeArrowheads="1"/>
              </p:cNvSpPr>
              <p:nvPr/>
            </p:nvSpPr>
            <p:spPr bwMode="auto">
              <a:xfrm>
                <a:off x="1606" y="947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14" name="Line 9"/>
              <p:cNvSpPr>
                <a:spLocks noChangeShapeType="1"/>
              </p:cNvSpPr>
              <p:nvPr/>
            </p:nvSpPr>
            <p:spPr bwMode="auto">
              <a:xfrm flipH="1">
                <a:off x="1667" y="1287"/>
                <a:ext cx="0" cy="4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15" name="Line 10"/>
              <p:cNvSpPr>
                <a:spLocks noChangeShapeType="1"/>
              </p:cNvSpPr>
              <p:nvPr/>
            </p:nvSpPr>
            <p:spPr bwMode="auto">
              <a:xfrm flipV="1">
                <a:off x="1661" y="1751"/>
                <a:ext cx="2482" cy="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16" name="Line 11"/>
              <p:cNvSpPr>
                <a:spLocks noChangeShapeType="1"/>
              </p:cNvSpPr>
              <p:nvPr/>
            </p:nvSpPr>
            <p:spPr bwMode="auto">
              <a:xfrm>
                <a:off x="2305" y="436"/>
                <a:ext cx="0" cy="13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17" name="Line 12"/>
              <p:cNvSpPr>
                <a:spLocks noChangeShapeType="1"/>
              </p:cNvSpPr>
              <p:nvPr/>
            </p:nvSpPr>
            <p:spPr bwMode="auto">
              <a:xfrm>
                <a:off x="3392" y="436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18" name="Line 13"/>
              <p:cNvSpPr>
                <a:spLocks noChangeShapeType="1"/>
              </p:cNvSpPr>
              <p:nvPr/>
            </p:nvSpPr>
            <p:spPr bwMode="auto">
              <a:xfrm>
                <a:off x="3392" y="436"/>
                <a:ext cx="0" cy="1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19" name="Line 14"/>
              <p:cNvSpPr>
                <a:spLocks noChangeShapeType="1"/>
              </p:cNvSpPr>
              <p:nvPr/>
            </p:nvSpPr>
            <p:spPr bwMode="auto">
              <a:xfrm>
                <a:off x="3392" y="959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0" name="Line 15"/>
              <p:cNvSpPr>
                <a:spLocks noChangeShapeType="1"/>
              </p:cNvSpPr>
              <p:nvPr/>
            </p:nvSpPr>
            <p:spPr bwMode="auto">
              <a:xfrm flipH="1">
                <a:off x="3392" y="1549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1" name="Line 16"/>
              <p:cNvSpPr>
                <a:spLocks noChangeShapeType="1"/>
              </p:cNvSpPr>
              <p:nvPr/>
            </p:nvSpPr>
            <p:spPr bwMode="auto">
              <a:xfrm>
                <a:off x="2305" y="1075"/>
                <a:ext cx="108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2" name="Oval 17"/>
              <p:cNvSpPr>
                <a:spLocks noChangeArrowheads="1"/>
              </p:cNvSpPr>
              <p:nvPr/>
            </p:nvSpPr>
            <p:spPr bwMode="auto">
              <a:xfrm>
                <a:off x="2155" y="1288"/>
                <a:ext cx="300" cy="29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3" name="Line 18"/>
              <p:cNvSpPr>
                <a:spLocks noChangeShapeType="1"/>
              </p:cNvSpPr>
              <p:nvPr/>
            </p:nvSpPr>
            <p:spPr bwMode="auto">
              <a:xfrm flipH="1">
                <a:off x="4141" y="436"/>
                <a:ext cx="0" cy="4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4" name="Line 19"/>
              <p:cNvSpPr>
                <a:spLocks noChangeShapeType="1"/>
              </p:cNvSpPr>
              <p:nvPr/>
            </p:nvSpPr>
            <p:spPr bwMode="auto">
              <a:xfrm>
                <a:off x="4270" y="528"/>
                <a:ext cx="0" cy="3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5" name="Line 20"/>
              <p:cNvSpPr>
                <a:spLocks noChangeShapeType="1"/>
              </p:cNvSpPr>
              <p:nvPr/>
            </p:nvSpPr>
            <p:spPr bwMode="auto">
              <a:xfrm flipV="1">
                <a:off x="2497" y="1244"/>
                <a:ext cx="0" cy="3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6" name="Line 21"/>
              <p:cNvSpPr>
                <a:spLocks noChangeShapeType="1"/>
              </p:cNvSpPr>
              <p:nvPr/>
            </p:nvSpPr>
            <p:spPr bwMode="auto">
              <a:xfrm>
                <a:off x="2305" y="564"/>
                <a:ext cx="0" cy="3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7" name="Oval 22"/>
              <p:cNvSpPr>
                <a:spLocks noChangeArrowheads="1"/>
              </p:cNvSpPr>
              <p:nvPr/>
            </p:nvSpPr>
            <p:spPr bwMode="auto">
              <a:xfrm>
                <a:off x="2155" y="606"/>
                <a:ext cx="300" cy="29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8" name="Line 23"/>
              <p:cNvSpPr>
                <a:spLocks noChangeShapeType="1"/>
              </p:cNvSpPr>
              <p:nvPr/>
            </p:nvSpPr>
            <p:spPr bwMode="auto">
              <a:xfrm>
                <a:off x="2155" y="1459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9" name="Line 24"/>
              <p:cNvSpPr>
                <a:spLocks noChangeShapeType="1"/>
              </p:cNvSpPr>
              <p:nvPr/>
            </p:nvSpPr>
            <p:spPr bwMode="auto">
              <a:xfrm>
                <a:off x="2305" y="606"/>
                <a:ext cx="0" cy="2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0" name="Line 25"/>
              <p:cNvSpPr>
                <a:spLocks noChangeShapeType="1"/>
              </p:cNvSpPr>
              <p:nvPr/>
            </p:nvSpPr>
            <p:spPr bwMode="auto">
              <a:xfrm flipV="1">
                <a:off x="2155" y="1374"/>
                <a:ext cx="0" cy="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1" name="Line 26"/>
              <p:cNvSpPr>
                <a:spLocks noChangeShapeType="1"/>
              </p:cNvSpPr>
              <p:nvPr/>
            </p:nvSpPr>
            <p:spPr bwMode="auto">
              <a:xfrm>
                <a:off x="2155" y="1416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2" name="Line 27"/>
              <p:cNvSpPr>
                <a:spLocks noChangeShapeType="1"/>
              </p:cNvSpPr>
              <p:nvPr/>
            </p:nvSpPr>
            <p:spPr bwMode="auto">
              <a:xfrm flipV="1">
                <a:off x="2155" y="1374"/>
                <a:ext cx="0" cy="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3" name="Line 28"/>
              <p:cNvSpPr>
                <a:spLocks noChangeShapeType="1"/>
              </p:cNvSpPr>
              <p:nvPr/>
            </p:nvSpPr>
            <p:spPr bwMode="auto">
              <a:xfrm>
                <a:off x="2155" y="1459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4" name="Line 29"/>
              <p:cNvSpPr>
                <a:spLocks noChangeShapeType="1"/>
              </p:cNvSpPr>
              <p:nvPr/>
            </p:nvSpPr>
            <p:spPr bwMode="auto">
              <a:xfrm>
                <a:off x="2155" y="1452"/>
                <a:ext cx="3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5" name="Text Box 30"/>
              <p:cNvSpPr txBox="1">
                <a:spLocks noChangeArrowheads="1"/>
              </p:cNvSpPr>
              <p:nvPr/>
            </p:nvSpPr>
            <p:spPr bwMode="auto">
              <a:xfrm>
                <a:off x="2426" y="534"/>
                <a:ext cx="52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 U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s</a:t>
                </a:r>
                <a:r>
                  <a:rPr lang="en-US" altLang="zh-CN" b="1">
                    <a:solidFill>
                      <a:srgbClr val="000000"/>
                    </a:solidFill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 45V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6" name="Text Box 31"/>
              <p:cNvSpPr txBox="1">
                <a:spLocks noChangeArrowheads="1"/>
              </p:cNvSpPr>
              <p:nvPr/>
            </p:nvSpPr>
            <p:spPr bwMode="auto">
              <a:xfrm>
                <a:off x="2506" y="1090"/>
                <a:ext cx="481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s</a:t>
                </a:r>
                <a:r>
                  <a:rPr lang="en-US" altLang="zh-CN" b="1" i="1">
                    <a:solidFill>
                      <a:srgbClr val="000000"/>
                    </a:solidFill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15A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7" name="Text Box 32"/>
              <p:cNvSpPr txBox="1">
                <a:spLocks noChangeArrowheads="1"/>
              </p:cNvSpPr>
              <p:nvPr/>
            </p:nvSpPr>
            <p:spPr bwMode="auto">
              <a:xfrm>
                <a:off x="2649" y="120"/>
                <a:ext cx="4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3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8" name="Text Box 33"/>
              <p:cNvSpPr txBox="1">
                <a:spLocks noChangeArrowheads="1"/>
              </p:cNvSpPr>
              <p:nvPr/>
            </p:nvSpPr>
            <p:spPr bwMode="auto">
              <a:xfrm>
                <a:off x="1705" y="959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9" name="Text Box 34"/>
              <p:cNvSpPr txBox="1">
                <a:spLocks noChangeArrowheads="1"/>
              </p:cNvSpPr>
              <p:nvPr/>
            </p:nvSpPr>
            <p:spPr bwMode="auto">
              <a:xfrm>
                <a:off x="3461" y="636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0" name="Text Box 35"/>
              <p:cNvSpPr txBox="1">
                <a:spLocks noChangeArrowheads="1"/>
              </p:cNvSpPr>
              <p:nvPr/>
            </p:nvSpPr>
            <p:spPr bwMode="auto">
              <a:xfrm>
                <a:off x="3461" y="1228"/>
                <a:ext cx="4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1" name="Text Box 36"/>
              <p:cNvSpPr txBox="1">
                <a:spLocks noChangeArrowheads="1"/>
              </p:cNvSpPr>
              <p:nvPr/>
            </p:nvSpPr>
            <p:spPr bwMode="auto">
              <a:xfrm>
                <a:off x="2681" y="1772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2" name="Text Box 37"/>
              <p:cNvSpPr txBox="1">
                <a:spLocks noChangeArrowheads="1"/>
              </p:cNvSpPr>
              <p:nvPr/>
            </p:nvSpPr>
            <p:spPr bwMode="auto">
              <a:xfrm>
                <a:off x="4185" y="967"/>
                <a:ext cx="5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6.4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3" name="Text Box 38"/>
              <p:cNvSpPr txBox="1">
                <a:spLocks noChangeArrowheads="1"/>
              </p:cNvSpPr>
              <p:nvPr/>
            </p:nvSpPr>
            <p:spPr bwMode="auto">
              <a:xfrm>
                <a:off x="4282" y="552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4" name="Oval 39"/>
              <p:cNvSpPr>
                <a:spLocks noChangeArrowheads="1"/>
              </p:cNvSpPr>
              <p:nvPr/>
            </p:nvSpPr>
            <p:spPr bwMode="auto">
              <a:xfrm>
                <a:off x="2283" y="413"/>
                <a:ext cx="37" cy="41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5" name="Oval 40"/>
              <p:cNvSpPr>
                <a:spLocks noChangeArrowheads="1"/>
              </p:cNvSpPr>
              <p:nvPr/>
            </p:nvSpPr>
            <p:spPr bwMode="auto">
              <a:xfrm>
                <a:off x="2286" y="1050"/>
                <a:ext cx="37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6" name="Oval 41"/>
              <p:cNvSpPr>
                <a:spLocks noChangeArrowheads="1"/>
              </p:cNvSpPr>
              <p:nvPr/>
            </p:nvSpPr>
            <p:spPr bwMode="auto">
              <a:xfrm>
                <a:off x="2277" y="1738"/>
                <a:ext cx="37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7" name="Oval 42"/>
              <p:cNvSpPr>
                <a:spLocks noChangeArrowheads="1"/>
              </p:cNvSpPr>
              <p:nvPr/>
            </p:nvSpPr>
            <p:spPr bwMode="auto">
              <a:xfrm>
                <a:off x="3370" y="412"/>
                <a:ext cx="37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8" name="Oval 43"/>
              <p:cNvSpPr>
                <a:spLocks noChangeArrowheads="1"/>
              </p:cNvSpPr>
              <p:nvPr/>
            </p:nvSpPr>
            <p:spPr bwMode="auto">
              <a:xfrm>
                <a:off x="3370" y="1053"/>
                <a:ext cx="36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9" name="Oval 44"/>
              <p:cNvSpPr>
                <a:spLocks noChangeArrowheads="1"/>
              </p:cNvSpPr>
              <p:nvPr/>
            </p:nvSpPr>
            <p:spPr bwMode="auto">
              <a:xfrm>
                <a:off x="3367" y="1732"/>
                <a:ext cx="36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0" name="Text Box 45"/>
              <p:cNvSpPr txBox="1">
                <a:spLocks noChangeArrowheads="1"/>
              </p:cNvSpPr>
              <p:nvPr/>
            </p:nvSpPr>
            <p:spPr bwMode="auto">
              <a:xfrm>
                <a:off x="2304" y="38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12351" name="Text Box 46"/>
              <p:cNvSpPr txBox="1">
                <a:spLocks noChangeArrowheads="1"/>
              </p:cNvSpPr>
              <p:nvPr/>
            </p:nvSpPr>
            <p:spPr bwMode="auto">
              <a:xfrm>
                <a:off x="2346" y="838"/>
                <a:ext cx="1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2" name="Rectangle 47"/>
              <p:cNvSpPr>
                <a:spLocks noChangeArrowheads="1"/>
              </p:cNvSpPr>
              <p:nvPr/>
            </p:nvSpPr>
            <p:spPr bwMode="auto">
              <a:xfrm rot="5400000">
                <a:off x="2752" y="269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3" name="Rectangle 48"/>
              <p:cNvSpPr>
                <a:spLocks noChangeArrowheads="1"/>
              </p:cNvSpPr>
              <p:nvPr/>
            </p:nvSpPr>
            <p:spPr bwMode="auto">
              <a:xfrm>
                <a:off x="3328" y="605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4" name="Rectangle 49"/>
              <p:cNvSpPr>
                <a:spLocks noChangeArrowheads="1"/>
              </p:cNvSpPr>
              <p:nvPr/>
            </p:nvSpPr>
            <p:spPr bwMode="auto">
              <a:xfrm>
                <a:off x="3328" y="1205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5" name="Rectangle 50"/>
              <p:cNvSpPr>
                <a:spLocks noChangeArrowheads="1"/>
              </p:cNvSpPr>
              <p:nvPr/>
            </p:nvSpPr>
            <p:spPr bwMode="auto">
              <a:xfrm>
                <a:off x="4072" y="941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6" name="Line 51"/>
              <p:cNvSpPr>
                <a:spLocks noChangeShapeType="1"/>
              </p:cNvSpPr>
              <p:nvPr/>
            </p:nvSpPr>
            <p:spPr bwMode="auto">
              <a:xfrm flipH="1">
                <a:off x="4141" y="1282"/>
                <a:ext cx="0" cy="4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7" name="Rectangle 52"/>
              <p:cNvSpPr>
                <a:spLocks noChangeArrowheads="1"/>
              </p:cNvSpPr>
              <p:nvPr/>
            </p:nvSpPr>
            <p:spPr bwMode="auto">
              <a:xfrm rot="5400000">
                <a:off x="2812" y="1583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308" name="Text Box 53"/>
            <p:cNvSpPr txBox="1">
              <a:spLocks noChangeArrowheads="1"/>
            </p:cNvSpPr>
            <p:nvPr/>
          </p:nvSpPr>
          <p:spPr bwMode="auto">
            <a:xfrm>
              <a:off x="622" y="204"/>
              <a:ext cx="15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回路法</a:t>
              </a: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2309" name="Text Box 54"/>
            <p:cNvSpPr txBox="1">
              <a:spLocks noChangeArrowheads="1"/>
            </p:cNvSpPr>
            <p:nvPr/>
          </p:nvSpPr>
          <p:spPr bwMode="auto">
            <a:xfrm>
              <a:off x="192" y="216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3333CC"/>
                  </a:solidFill>
                </a:rPr>
                <a:t>解：</a:t>
              </a:r>
            </a:p>
          </p:txBody>
        </p:sp>
      </p:grpSp>
      <p:sp>
        <p:nvSpPr>
          <p:cNvPr id="119863" name="Freeform 55"/>
          <p:cNvSpPr>
            <a:spLocks/>
          </p:cNvSpPr>
          <p:nvPr/>
        </p:nvSpPr>
        <p:spPr bwMode="auto">
          <a:xfrm>
            <a:off x="5124450" y="1946994"/>
            <a:ext cx="955675" cy="727075"/>
          </a:xfrm>
          <a:custGeom>
            <a:avLst/>
            <a:gdLst>
              <a:gd name="T0" fmla="*/ 171450 w 602"/>
              <a:gd name="T1" fmla="*/ 82550 h 458"/>
              <a:gd name="T2" fmla="*/ 457200 w 602"/>
              <a:gd name="T3" fmla="*/ 6350 h 458"/>
              <a:gd name="T4" fmla="*/ 800100 w 602"/>
              <a:gd name="T5" fmla="*/ 44450 h 458"/>
              <a:gd name="T6" fmla="*/ 914400 w 602"/>
              <a:gd name="T7" fmla="*/ 273050 h 458"/>
              <a:gd name="T8" fmla="*/ 876300 w 602"/>
              <a:gd name="T9" fmla="*/ 615950 h 458"/>
              <a:gd name="T10" fmla="*/ 438150 w 602"/>
              <a:gd name="T11" fmla="*/ 711200 h 458"/>
              <a:gd name="T12" fmla="*/ 0 w 602"/>
              <a:gd name="T13" fmla="*/ 711200 h 4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2"/>
              <a:gd name="T22" fmla="*/ 0 h 458"/>
              <a:gd name="T23" fmla="*/ 602 w 602"/>
              <a:gd name="T24" fmla="*/ 458 h 4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2" h="458">
                <a:moveTo>
                  <a:pt x="108" y="52"/>
                </a:moveTo>
                <a:cubicBezTo>
                  <a:pt x="138" y="46"/>
                  <a:pt x="222" y="8"/>
                  <a:pt x="288" y="4"/>
                </a:cubicBezTo>
                <a:cubicBezTo>
                  <a:pt x="354" y="0"/>
                  <a:pt x="456" y="0"/>
                  <a:pt x="504" y="28"/>
                </a:cubicBezTo>
                <a:cubicBezTo>
                  <a:pt x="552" y="56"/>
                  <a:pt x="568" y="112"/>
                  <a:pt x="576" y="172"/>
                </a:cubicBezTo>
                <a:cubicBezTo>
                  <a:pt x="584" y="232"/>
                  <a:pt x="602" y="342"/>
                  <a:pt x="552" y="388"/>
                </a:cubicBezTo>
                <a:cubicBezTo>
                  <a:pt x="502" y="434"/>
                  <a:pt x="368" y="438"/>
                  <a:pt x="276" y="448"/>
                </a:cubicBezTo>
                <a:cubicBezTo>
                  <a:pt x="184" y="458"/>
                  <a:pt x="57" y="448"/>
                  <a:pt x="0" y="44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5257800" y="1013544"/>
            <a:ext cx="955675" cy="727075"/>
            <a:chOff x="3312" y="452"/>
            <a:chExt cx="602" cy="458"/>
          </a:xfrm>
        </p:grpSpPr>
        <p:sp>
          <p:nvSpPr>
            <p:cNvPr id="12305" name="Freeform 57"/>
            <p:cNvSpPr>
              <a:spLocks/>
            </p:cNvSpPr>
            <p:nvPr/>
          </p:nvSpPr>
          <p:spPr bwMode="auto">
            <a:xfrm>
              <a:off x="3312" y="452"/>
              <a:ext cx="602" cy="458"/>
            </a:xfrm>
            <a:custGeom>
              <a:avLst/>
              <a:gdLst>
                <a:gd name="T0" fmla="*/ 108 w 602"/>
                <a:gd name="T1" fmla="*/ 52 h 458"/>
                <a:gd name="T2" fmla="*/ 288 w 602"/>
                <a:gd name="T3" fmla="*/ 4 h 458"/>
                <a:gd name="T4" fmla="*/ 504 w 602"/>
                <a:gd name="T5" fmla="*/ 28 h 458"/>
                <a:gd name="T6" fmla="*/ 576 w 602"/>
                <a:gd name="T7" fmla="*/ 172 h 458"/>
                <a:gd name="T8" fmla="*/ 552 w 602"/>
                <a:gd name="T9" fmla="*/ 388 h 458"/>
                <a:gd name="T10" fmla="*/ 276 w 602"/>
                <a:gd name="T11" fmla="*/ 448 h 458"/>
                <a:gd name="T12" fmla="*/ 0 w 602"/>
                <a:gd name="T13" fmla="*/ 448 h 4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2"/>
                <a:gd name="T22" fmla="*/ 0 h 458"/>
                <a:gd name="T23" fmla="*/ 602 w 602"/>
                <a:gd name="T24" fmla="*/ 458 h 4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2" h="458">
                  <a:moveTo>
                    <a:pt x="108" y="52"/>
                  </a:moveTo>
                  <a:cubicBezTo>
                    <a:pt x="138" y="46"/>
                    <a:pt x="222" y="8"/>
                    <a:pt x="288" y="4"/>
                  </a:cubicBezTo>
                  <a:cubicBezTo>
                    <a:pt x="354" y="0"/>
                    <a:pt x="456" y="0"/>
                    <a:pt x="504" y="28"/>
                  </a:cubicBezTo>
                  <a:cubicBezTo>
                    <a:pt x="552" y="56"/>
                    <a:pt x="568" y="112"/>
                    <a:pt x="576" y="172"/>
                  </a:cubicBezTo>
                  <a:cubicBezTo>
                    <a:pt x="584" y="232"/>
                    <a:pt x="602" y="342"/>
                    <a:pt x="552" y="388"/>
                  </a:cubicBezTo>
                  <a:cubicBezTo>
                    <a:pt x="502" y="434"/>
                    <a:pt x="368" y="438"/>
                    <a:pt x="276" y="448"/>
                  </a:cubicBezTo>
                  <a:cubicBezTo>
                    <a:pt x="184" y="458"/>
                    <a:pt x="57" y="448"/>
                    <a:pt x="0" y="4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306" name="Text Box 58"/>
            <p:cNvSpPr txBox="1">
              <a:spLocks noChangeArrowheads="1"/>
            </p:cNvSpPr>
            <p:nvPr/>
          </p:nvSpPr>
          <p:spPr bwMode="auto">
            <a:xfrm>
              <a:off x="3530" y="549"/>
              <a:ext cx="261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2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6534150" y="1242144"/>
            <a:ext cx="955675" cy="898525"/>
            <a:chOff x="3312" y="452"/>
            <a:chExt cx="602" cy="458"/>
          </a:xfrm>
        </p:grpSpPr>
        <p:sp>
          <p:nvSpPr>
            <p:cNvPr id="12303" name="Freeform 60"/>
            <p:cNvSpPr>
              <a:spLocks/>
            </p:cNvSpPr>
            <p:nvPr/>
          </p:nvSpPr>
          <p:spPr bwMode="auto">
            <a:xfrm>
              <a:off x="3312" y="452"/>
              <a:ext cx="602" cy="458"/>
            </a:xfrm>
            <a:custGeom>
              <a:avLst/>
              <a:gdLst>
                <a:gd name="T0" fmla="*/ 108 w 602"/>
                <a:gd name="T1" fmla="*/ 52 h 458"/>
                <a:gd name="T2" fmla="*/ 288 w 602"/>
                <a:gd name="T3" fmla="*/ 4 h 458"/>
                <a:gd name="T4" fmla="*/ 504 w 602"/>
                <a:gd name="T5" fmla="*/ 28 h 458"/>
                <a:gd name="T6" fmla="*/ 576 w 602"/>
                <a:gd name="T7" fmla="*/ 172 h 458"/>
                <a:gd name="T8" fmla="*/ 552 w 602"/>
                <a:gd name="T9" fmla="*/ 388 h 458"/>
                <a:gd name="T10" fmla="*/ 276 w 602"/>
                <a:gd name="T11" fmla="*/ 448 h 458"/>
                <a:gd name="T12" fmla="*/ 0 w 602"/>
                <a:gd name="T13" fmla="*/ 448 h 4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2"/>
                <a:gd name="T22" fmla="*/ 0 h 458"/>
                <a:gd name="T23" fmla="*/ 602 w 602"/>
                <a:gd name="T24" fmla="*/ 458 h 4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2" h="458">
                  <a:moveTo>
                    <a:pt x="108" y="52"/>
                  </a:moveTo>
                  <a:cubicBezTo>
                    <a:pt x="138" y="46"/>
                    <a:pt x="222" y="8"/>
                    <a:pt x="288" y="4"/>
                  </a:cubicBezTo>
                  <a:cubicBezTo>
                    <a:pt x="354" y="0"/>
                    <a:pt x="456" y="0"/>
                    <a:pt x="504" y="28"/>
                  </a:cubicBezTo>
                  <a:cubicBezTo>
                    <a:pt x="552" y="56"/>
                    <a:pt x="568" y="112"/>
                    <a:pt x="576" y="172"/>
                  </a:cubicBezTo>
                  <a:cubicBezTo>
                    <a:pt x="584" y="232"/>
                    <a:pt x="602" y="342"/>
                    <a:pt x="552" y="388"/>
                  </a:cubicBezTo>
                  <a:cubicBezTo>
                    <a:pt x="502" y="434"/>
                    <a:pt x="368" y="438"/>
                    <a:pt x="276" y="448"/>
                  </a:cubicBezTo>
                  <a:cubicBezTo>
                    <a:pt x="184" y="458"/>
                    <a:pt x="57" y="448"/>
                    <a:pt x="0" y="4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304" name="Text Box 61"/>
            <p:cNvSpPr txBox="1">
              <a:spLocks noChangeArrowheads="1"/>
            </p:cNvSpPr>
            <p:nvPr/>
          </p:nvSpPr>
          <p:spPr bwMode="auto">
            <a:xfrm>
              <a:off x="3530" y="577"/>
              <a:ext cx="261" cy="23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3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2765425" y="343619"/>
            <a:ext cx="5384800" cy="3079750"/>
            <a:chOff x="1742" y="30"/>
            <a:chExt cx="3392" cy="1940"/>
          </a:xfrm>
        </p:grpSpPr>
        <p:sp>
          <p:nvSpPr>
            <p:cNvPr id="12301" name="Freeform 63"/>
            <p:cNvSpPr>
              <a:spLocks/>
            </p:cNvSpPr>
            <p:nvPr/>
          </p:nvSpPr>
          <p:spPr bwMode="auto">
            <a:xfrm>
              <a:off x="1878" y="30"/>
              <a:ext cx="3256" cy="1940"/>
            </a:xfrm>
            <a:custGeom>
              <a:avLst/>
              <a:gdLst>
                <a:gd name="T0" fmla="*/ 150 w 3256"/>
                <a:gd name="T1" fmla="*/ 1434 h 1940"/>
                <a:gd name="T2" fmla="*/ 342 w 3256"/>
                <a:gd name="T3" fmla="*/ 234 h 1940"/>
                <a:gd name="T4" fmla="*/ 2202 w 3256"/>
                <a:gd name="T5" fmla="*/ 30 h 1940"/>
                <a:gd name="T6" fmla="*/ 2814 w 3256"/>
                <a:gd name="T7" fmla="*/ 90 h 1940"/>
                <a:gd name="T8" fmla="*/ 3174 w 3256"/>
                <a:gd name="T9" fmla="*/ 378 h 1940"/>
                <a:gd name="T10" fmla="*/ 3090 w 3256"/>
                <a:gd name="T11" fmla="*/ 1662 h 1940"/>
                <a:gd name="T12" fmla="*/ 2178 w 3256"/>
                <a:gd name="T13" fmla="*/ 1866 h 1940"/>
                <a:gd name="T14" fmla="*/ 498 w 3256"/>
                <a:gd name="T15" fmla="*/ 1866 h 1940"/>
                <a:gd name="T16" fmla="*/ 150 w 3256"/>
                <a:gd name="T17" fmla="*/ 1422 h 19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56"/>
                <a:gd name="T28" fmla="*/ 0 h 1940"/>
                <a:gd name="T29" fmla="*/ 3256 w 3256"/>
                <a:gd name="T30" fmla="*/ 1940 h 19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56" h="1940">
                  <a:moveTo>
                    <a:pt x="150" y="1434"/>
                  </a:moveTo>
                  <a:cubicBezTo>
                    <a:pt x="182" y="1234"/>
                    <a:pt x="0" y="468"/>
                    <a:pt x="342" y="234"/>
                  </a:cubicBezTo>
                  <a:cubicBezTo>
                    <a:pt x="684" y="0"/>
                    <a:pt x="1790" y="54"/>
                    <a:pt x="2202" y="30"/>
                  </a:cubicBezTo>
                  <a:cubicBezTo>
                    <a:pt x="2614" y="6"/>
                    <a:pt x="2652" y="32"/>
                    <a:pt x="2814" y="90"/>
                  </a:cubicBezTo>
                  <a:cubicBezTo>
                    <a:pt x="2976" y="148"/>
                    <a:pt x="3128" y="116"/>
                    <a:pt x="3174" y="378"/>
                  </a:cubicBezTo>
                  <a:cubicBezTo>
                    <a:pt x="3220" y="640"/>
                    <a:pt x="3256" y="1414"/>
                    <a:pt x="3090" y="1662"/>
                  </a:cubicBezTo>
                  <a:cubicBezTo>
                    <a:pt x="2924" y="1910"/>
                    <a:pt x="2610" y="1832"/>
                    <a:pt x="2178" y="1866"/>
                  </a:cubicBezTo>
                  <a:cubicBezTo>
                    <a:pt x="1746" y="1900"/>
                    <a:pt x="836" y="1940"/>
                    <a:pt x="498" y="1866"/>
                  </a:cubicBezTo>
                  <a:cubicBezTo>
                    <a:pt x="160" y="1792"/>
                    <a:pt x="222" y="1514"/>
                    <a:pt x="150" y="142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302" name="Text Box 64"/>
            <p:cNvSpPr txBox="1">
              <a:spLocks noChangeArrowheads="1"/>
            </p:cNvSpPr>
            <p:nvPr/>
          </p:nvSpPr>
          <p:spPr bwMode="auto">
            <a:xfrm>
              <a:off x="1742" y="1161"/>
              <a:ext cx="261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1028700" y="3534494"/>
            <a:ext cx="4879975" cy="1733550"/>
            <a:chOff x="648" y="2040"/>
            <a:chExt cx="3074" cy="1092"/>
          </a:xfrm>
        </p:grpSpPr>
        <p:graphicFrame>
          <p:nvGraphicFramePr>
            <p:cNvPr id="12292" name="Object 65"/>
            <p:cNvGraphicFramePr>
              <a:graphicFrameLocks noChangeAspect="1"/>
            </p:cNvGraphicFramePr>
            <p:nvPr/>
          </p:nvGraphicFramePr>
          <p:xfrm>
            <a:off x="648" y="2040"/>
            <a:ext cx="30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公式" r:id="rId3" imgW="2057400" imgH="228600" progId="Equation.3">
                    <p:embed/>
                  </p:oleObj>
                </mc:Choice>
                <mc:Fallback>
                  <p:oleObj name="公式" r:id="rId3" imgW="2057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2040"/>
                          <a:ext cx="30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66"/>
            <p:cNvGraphicFramePr>
              <a:graphicFrameLocks noChangeAspect="1"/>
            </p:cNvGraphicFramePr>
            <p:nvPr/>
          </p:nvGraphicFramePr>
          <p:xfrm>
            <a:off x="664" y="2448"/>
            <a:ext cx="196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公式" r:id="rId5" imgW="1333440" imgH="228600" progId="Equation.3">
                    <p:embed/>
                  </p:oleObj>
                </mc:Choice>
                <mc:Fallback>
                  <p:oleObj name="公式" r:id="rId5" imgW="1333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2448"/>
                          <a:ext cx="196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67"/>
            <p:cNvGraphicFramePr>
              <a:graphicFrameLocks noChangeAspect="1"/>
            </p:cNvGraphicFramePr>
            <p:nvPr/>
          </p:nvGraphicFramePr>
          <p:xfrm>
            <a:off x="717" y="2796"/>
            <a:ext cx="30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公式" r:id="rId7" imgW="2044440" imgH="228600" progId="Equation.3">
                    <p:embed/>
                  </p:oleObj>
                </mc:Choice>
                <mc:Fallback>
                  <p:oleObj name="公式" r:id="rId7" imgW="2044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" y="2796"/>
                          <a:ext cx="300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7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40150"/>
              </p:ext>
            </p:extLst>
          </p:nvPr>
        </p:nvGraphicFramePr>
        <p:xfrm>
          <a:off x="1039813" y="5382344"/>
          <a:ext cx="6340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9" imgW="2717640" imgH="228600" progId="Equation.3">
                  <p:embed/>
                </p:oleObj>
              </mc:Choice>
              <mc:Fallback>
                <p:oleObj name="公式" r:id="rId9" imgW="271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5382344"/>
                        <a:ext cx="6340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7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56097"/>
              </p:ext>
            </p:extLst>
          </p:nvPr>
        </p:nvGraphicFramePr>
        <p:xfrm>
          <a:off x="1182688" y="5991944"/>
          <a:ext cx="2816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11" imgW="1206360" imgH="228600" progId="Equation.3">
                  <p:embed/>
                </p:oleObj>
              </mc:Choice>
              <mc:Fallback>
                <p:oleObj name="公式" r:id="rId11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5991944"/>
                        <a:ext cx="28162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93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3" name="Group 141"/>
          <p:cNvGrpSpPr>
            <a:grpSpLocks/>
          </p:cNvGrpSpPr>
          <p:nvPr/>
        </p:nvGrpSpPr>
        <p:grpSpPr bwMode="auto">
          <a:xfrm>
            <a:off x="304800" y="171400"/>
            <a:ext cx="8207375" cy="3079750"/>
            <a:chOff x="192" y="0"/>
            <a:chExt cx="5170" cy="1940"/>
          </a:xfrm>
        </p:grpSpPr>
        <p:grpSp>
          <p:nvGrpSpPr>
            <p:cNvPr id="13336" name="Group 72"/>
            <p:cNvGrpSpPr>
              <a:grpSpLocks/>
            </p:cNvGrpSpPr>
            <p:nvPr/>
          </p:nvGrpSpPr>
          <p:grpSpPr bwMode="auto">
            <a:xfrm>
              <a:off x="2242" y="0"/>
              <a:ext cx="3120" cy="1940"/>
              <a:chOff x="1606" y="120"/>
              <a:chExt cx="3120" cy="1940"/>
            </a:xfrm>
          </p:grpSpPr>
          <p:sp>
            <p:nvSpPr>
              <p:cNvPr id="13339" name="Line 73"/>
              <p:cNvSpPr>
                <a:spLocks noChangeShapeType="1"/>
              </p:cNvSpPr>
              <p:nvPr/>
            </p:nvSpPr>
            <p:spPr bwMode="auto">
              <a:xfrm>
                <a:off x="1667" y="436"/>
                <a:ext cx="98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0" name="Line 74"/>
              <p:cNvSpPr>
                <a:spLocks noChangeShapeType="1"/>
              </p:cNvSpPr>
              <p:nvPr/>
            </p:nvSpPr>
            <p:spPr bwMode="auto">
              <a:xfrm>
                <a:off x="2984" y="430"/>
                <a:ext cx="1157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1" name="Line 75"/>
              <p:cNvSpPr>
                <a:spLocks noChangeShapeType="1"/>
              </p:cNvSpPr>
              <p:nvPr/>
            </p:nvSpPr>
            <p:spPr bwMode="auto">
              <a:xfrm>
                <a:off x="1667" y="436"/>
                <a:ext cx="0" cy="5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2" name="Rectangle 76"/>
              <p:cNvSpPr>
                <a:spLocks noChangeArrowheads="1"/>
              </p:cNvSpPr>
              <p:nvPr/>
            </p:nvSpPr>
            <p:spPr bwMode="auto">
              <a:xfrm>
                <a:off x="1606" y="947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Line 77"/>
              <p:cNvSpPr>
                <a:spLocks noChangeShapeType="1"/>
              </p:cNvSpPr>
              <p:nvPr/>
            </p:nvSpPr>
            <p:spPr bwMode="auto">
              <a:xfrm flipH="1">
                <a:off x="1667" y="1287"/>
                <a:ext cx="0" cy="4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4" name="Line 78"/>
              <p:cNvSpPr>
                <a:spLocks noChangeShapeType="1"/>
              </p:cNvSpPr>
              <p:nvPr/>
            </p:nvSpPr>
            <p:spPr bwMode="auto">
              <a:xfrm flipV="1">
                <a:off x="1661" y="1751"/>
                <a:ext cx="2482" cy="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5" name="Line 79"/>
              <p:cNvSpPr>
                <a:spLocks noChangeShapeType="1"/>
              </p:cNvSpPr>
              <p:nvPr/>
            </p:nvSpPr>
            <p:spPr bwMode="auto">
              <a:xfrm>
                <a:off x="2305" y="436"/>
                <a:ext cx="0" cy="13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6" name="Line 80"/>
              <p:cNvSpPr>
                <a:spLocks noChangeShapeType="1"/>
              </p:cNvSpPr>
              <p:nvPr/>
            </p:nvSpPr>
            <p:spPr bwMode="auto">
              <a:xfrm>
                <a:off x="3392" y="436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7" name="Line 81"/>
              <p:cNvSpPr>
                <a:spLocks noChangeShapeType="1"/>
              </p:cNvSpPr>
              <p:nvPr/>
            </p:nvSpPr>
            <p:spPr bwMode="auto">
              <a:xfrm>
                <a:off x="3392" y="436"/>
                <a:ext cx="0" cy="1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8" name="Line 82"/>
              <p:cNvSpPr>
                <a:spLocks noChangeShapeType="1"/>
              </p:cNvSpPr>
              <p:nvPr/>
            </p:nvSpPr>
            <p:spPr bwMode="auto">
              <a:xfrm>
                <a:off x="3392" y="959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9" name="Line 83"/>
              <p:cNvSpPr>
                <a:spLocks noChangeShapeType="1"/>
              </p:cNvSpPr>
              <p:nvPr/>
            </p:nvSpPr>
            <p:spPr bwMode="auto">
              <a:xfrm flipH="1">
                <a:off x="3392" y="1549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0" name="Line 84"/>
              <p:cNvSpPr>
                <a:spLocks noChangeShapeType="1"/>
              </p:cNvSpPr>
              <p:nvPr/>
            </p:nvSpPr>
            <p:spPr bwMode="auto">
              <a:xfrm>
                <a:off x="2305" y="1075"/>
                <a:ext cx="108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1" name="Oval 85"/>
              <p:cNvSpPr>
                <a:spLocks noChangeArrowheads="1"/>
              </p:cNvSpPr>
              <p:nvPr/>
            </p:nvSpPr>
            <p:spPr bwMode="auto">
              <a:xfrm>
                <a:off x="2155" y="1288"/>
                <a:ext cx="300" cy="29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2" name="Line 86"/>
              <p:cNvSpPr>
                <a:spLocks noChangeShapeType="1"/>
              </p:cNvSpPr>
              <p:nvPr/>
            </p:nvSpPr>
            <p:spPr bwMode="auto">
              <a:xfrm flipH="1">
                <a:off x="4141" y="436"/>
                <a:ext cx="0" cy="4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3" name="Line 87"/>
              <p:cNvSpPr>
                <a:spLocks noChangeShapeType="1"/>
              </p:cNvSpPr>
              <p:nvPr/>
            </p:nvSpPr>
            <p:spPr bwMode="auto">
              <a:xfrm>
                <a:off x="4270" y="528"/>
                <a:ext cx="0" cy="3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4" name="Line 88"/>
              <p:cNvSpPr>
                <a:spLocks noChangeShapeType="1"/>
              </p:cNvSpPr>
              <p:nvPr/>
            </p:nvSpPr>
            <p:spPr bwMode="auto">
              <a:xfrm flipV="1">
                <a:off x="2497" y="1244"/>
                <a:ext cx="0" cy="3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5" name="Line 89"/>
              <p:cNvSpPr>
                <a:spLocks noChangeShapeType="1"/>
              </p:cNvSpPr>
              <p:nvPr/>
            </p:nvSpPr>
            <p:spPr bwMode="auto">
              <a:xfrm>
                <a:off x="2305" y="564"/>
                <a:ext cx="0" cy="3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6" name="Oval 90"/>
              <p:cNvSpPr>
                <a:spLocks noChangeArrowheads="1"/>
              </p:cNvSpPr>
              <p:nvPr/>
            </p:nvSpPr>
            <p:spPr bwMode="auto">
              <a:xfrm>
                <a:off x="2155" y="606"/>
                <a:ext cx="300" cy="29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7" name="Line 91"/>
              <p:cNvSpPr>
                <a:spLocks noChangeShapeType="1"/>
              </p:cNvSpPr>
              <p:nvPr/>
            </p:nvSpPr>
            <p:spPr bwMode="auto">
              <a:xfrm>
                <a:off x="2155" y="1459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8" name="Line 92"/>
              <p:cNvSpPr>
                <a:spLocks noChangeShapeType="1"/>
              </p:cNvSpPr>
              <p:nvPr/>
            </p:nvSpPr>
            <p:spPr bwMode="auto">
              <a:xfrm>
                <a:off x="2305" y="606"/>
                <a:ext cx="0" cy="2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9" name="Line 93"/>
              <p:cNvSpPr>
                <a:spLocks noChangeShapeType="1"/>
              </p:cNvSpPr>
              <p:nvPr/>
            </p:nvSpPr>
            <p:spPr bwMode="auto">
              <a:xfrm flipV="1">
                <a:off x="2155" y="1374"/>
                <a:ext cx="0" cy="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0" name="Line 94"/>
              <p:cNvSpPr>
                <a:spLocks noChangeShapeType="1"/>
              </p:cNvSpPr>
              <p:nvPr/>
            </p:nvSpPr>
            <p:spPr bwMode="auto">
              <a:xfrm>
                <a:off x="2155" y="1416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1" name="Line 95"/>
              <p:cNvSpPr>
                <a:spLocks noChangeShapeType="1"/>
              </p:cNvSpPr>
              <p:nvPr/>
            </p:nvSpPr>
            <p:spPr bwMode="auto">
              <a:xfrm flipV="1">
                <a:off x="2155" y="1374"/>
                <a:ext cx="0" cy="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2" name="Line 96"/>
              <p:cNvSpPr>
                <a:spLocks noChangeShapeType="1"/>
              </p:cNvSpPr>
              <p:nvPr/>
            </p:nvSpPr>
            <p:spPr bwMode="auto">
              <a:xfrm>
                <a:off x="2155" y="1459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3" name="Line 97"/>
              <p:cNvSpPr>
                <a:spLocks noChangeShapeType="1"/>
              </p:cNvSpPr>
              <p:nvPr/>
            </p:nvSpPr>
            <p:spPr bwMode="auto">
              <a:xfrm>
                <a:off x="2155" y="1452"/>
                <a:ext cx="3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4" name="Text Box 98"/>
              <p:cNvSpPr txBox="1">
                <a:spLocks noChangeArrowheads="1"/>
              </p:cNvSpPr>
              <p:nvPr/>
            </p:nvSpPr>
            <p:spPr bwMode="auto">
              <a:xfrm>
                <a:off x="2426" y="534"/>
                <a:ext cx="52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 U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s</a:t>
                </a:r>
                <a:r>
                  <a:rPr lang="en-US" altLang="zh-CN" b="1">
                    <a:solidFill>
                      <a:srgbClr val="000000"/>
                    </a:solidFill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 45V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5" name="Text Box 99"/>
              <p:cNvSpPr txBox="1">
                <a:spLocks noChangeArrowheads="1"/>
              </p:cNvSpPr>
              <p:nvPr/>
            </p:nvSpPr>
            <p:spPr bwMode="auto">
              <a:xfrm>
                <a:off x="2506" y="1090"/>
                <a:ext cx="481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s</a:t>
                </a:r>
                <a:r>
                  <a:rPr lang="en-US" altLang="zh-CN" b="1" i="1">
                    <a:solidFill>
                      <a:srgbClr val="000000"/>
                    </a:solidFill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15A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6" name="Text Box 100"/>
              <p:cNvSpPr txBox="1">
                <a:spLocks noChangeArrowheads="1"/>
              </p:cNvSpPr>
              <p:nvPr/>
            </p:nvSpPr>
            <p:spPr bwMode="auto">
              <a:xfrm>
                <a:off x="2649" y="120"/>
                <a:ext cx="4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3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7" name="Text Box 101"/>
              <p:cNvSpPr txBox="1">
                <a:spLocks noChangeArrowheads="1"/>
              </p:cNvSpPr>
              <p:nvPr/>
            </p:nvSpPr>
            <p:spPr bwMode="auto">
              <a:xfrm>
                <a:off x="1705" y="959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8" name="Text Box 102"/>
              <p:cNvSpPr txBox="1">
                <a:spLocks noChangeArrowheads="1"/>
              </p:cNvSpPr>
              <p:nvPr/>
            </p:nvSpPr>
            <p:spPr bwMode="auto">
              <a:xfrm>
                <a:off x="3461" y="636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9" name="Text Box 103"/>
              <p:cNvSpPr txBox="1">
                <a:spLocks noChangeArrowheads="1"/>
              </p:cNvSpPr>
              <p:nvPr/>
            </p:nvSpPr>
            <p:spPr bwMode="auto">
              <a:xfrm>
                <a:off x="3461" y="1228"/>
                <a:ext cx="4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0" name="Text Box 104"/>
              <p:cNvSpPr txBox="1">
                <a:spLocks noChangeArrowheads="1"/>
              </p:cNvSpPr>
              <p:nvPr/>
            </p:nvSpPr>
            <p:spPr bwMode="auto">
              <a:xfrm>
                <a:off x="2681" y="1772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1" name="Text Box 105"/>
              <p:cNvSpPr txBox="1">
                <a:spLocks noChangeArrowheads="1"/>
              </p:cNvSpPr>
              <p:nvPr/>
            </p:nvSpPr>
            <p:spPr bwMode="auto">
              <a:xfrm>
                <a:off x="4185" y="967"/>
                <a:ext cx="5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6.4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2" name="Text Box 106"/>
              <p:cNvSpPr txBox="1">
                <a:spLocks noChangeArrowheads="1"/>
              </p:cNvSpPr>
              <p:nvPr/>
            </p:nvSpPr>
            <p:spPr bwMode="auto">
              <a:xfrm>
                <a:off x="4282" y="552"/>
                <a:ext cx="2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3" name="Oval 107"/>
              <p:cNvSpPr>
                <a:spLocks noChangeArrowheads="1"/>
              </p:cNvSpPr>
              <p:nvPr/>
            </p:nvSpPr>
            <p:spPr bwMode="auto">
              <a:xfrm>
                <a:off x="2283" y="413"/>
                <a:ext cx="37" cy="41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4" name="Oval 108"/>
              <p:cNvSpPr>
                <a:spLocks noChangeArrowheads="1"/>
              </p:cNvSpPr>
              <p:nvPr/>
            </p:nvSpPr>
            <p:spPr bwMode="auto">
              <a:xfrm>
                <a:off x="2286" y="1050"/>
                <a:ext cx="37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5" name="Oval 109"/>
              <p:cNvSpPr>
                <a:spLocks noChangeArrowheads="1"/>
              </p:cNvSpPr>
              <p:nvPr/>
            </p:nvSpPr>
            <p:spPr bwMode="auto">
              <a:xfrm>
                <a:off x="2277" y="1738"/>
                <a:ext cx="37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6" name="Oval 110"/>
              <p:cNvSpPr>
                <a:spLocks noChangeArrowheads="1"/>
              </p:cNvSpPr>
              <p:nvPr/>
            </p:nvSpPr>
            <p:spPr bwMode="auto">
              <a:xfrm>
                <a:off x="3370" y="412"/>
                <a:ext cx="37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7" name="Oval 111"/>
              <p:cNvSpPr>
                <a:spLocks noChangeArrowheads="1"/>
              </p:cNvSpPr>
              <p:nvPr/>
            </p:nvSpPr>
            <p:spPr bwMode="auto">
              <a:xfrm>
                <a:off x="3370" y="1053"/>
                <a:ext cx="36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8" name="Oval 112"/>
              <p:cNvSpPr>
                <a:spLocks noChangeArrowheads="1"/>
              </p:cNvSpPr>
              <p:nvPr/>
            </p:nvSpPr>
            <p:spPr bwMode="auto">
              <a:xfrm>
                <a:off x="3367" y="1732"/>
                <a:ext cx="36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9" name="Text Box 113"/>
              <p:cNvSpPr txBox="1">
                <a:spLocks noChangeArrowheads="1"/>
              </p:cNvSpPr>
              <p:nvPr/>
            </p:nvSpPr>
            <p:spPr bwMode="auto">
              <a:xfrm>
                <a:off x="2304" y="38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13380" name="Text Box 114"/>
              <p:cNvSpPr txBox="1">
                <a:spLocks noChangeArrowheads="1"/>
              </p:cNvSpPr>
              <p:nvPr/>
            </p:nvSpPr>
            <p:spPr bwMode="auto">
              <a:xfrm>
                <a:off x="2346" y="838"/>
                <a:ext cx="1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1" name="Rectangle 115"/>
              <p:cNvSpPr>
                <a:spLocks noChangeArrowheads="1"/>
              </p:cNvSpPr>
              <p:nvPr/>
            </p:nvSpPr>
            <p:spPr bwMode="auto">
              <a:xfrm rot="5400000">
                <a:off x="2752" y="269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2" name="Rectangle 116"/>
              <p:cNvSpPr>
                <a:spLocks noChangeArrowheads="1"/>
              </p:cNvSpPr>
              <p:nvPr/>
            </p:nvSpPr>
            <p:spPr bwMode="auto">
              <a:xfrm>
                <a:off x="3328" y="605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3" name="Rectangle 117"/>
              <p:cNvSpPr>
                <a:spLocks noChangeArrowheads="1"/>
              </p:cNvSpPr>
              <p:nvPr/>
            </p:nvSpPr>
            <p:spPr bwMode="auto">
              <a:xfrm>
                <a:off x="3328" y="1205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4" name="Rectangle 118"/>
              <p:cNvSpPr>
                <a:spLocks noChangeArrowheads="1"/>
              </p:cNvSpPr>
              <p:nvPr/>
            </p:nvSpPr>
            <p:spPr bwMode="auto">
              <a:xfrm>
                <a:off x="4072" y="941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5" name="Line 119"/>
              <p:cNvSpPr>
                <a:spLocks noChangeShapeType="1"/>
              </p:cNvSpPr>
              <p:nvPr/>
            </p:nvSpPr>
            <p:spPr bwMode="auto">
              <a:xfrm flipH="1">
                <a:off x="4141" y="1282"/>
                <a:ext cx="0" cy="4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6" name="Rectangle 120"/>
              <p:cNvSpPr>
                <a:spLocks noChangeArrowheads="1"/>
              </p:cNvSpPr>
              <p:nvPr/>
            </p:nvSpPr>
            <p:spPr bwMode="auto">
              <a:xfrm rot="5400000">
                <a:off x="2812" y="1583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37" name="Text Box 121"/>
            <p:cNvSpPr txBox="1">
              <a:spLocks noChangeArrowheads="1"/>
            </p:cNvSpPr>
            <p:nvPr/>
          </p:nvSpPr>
          <p:spPr bwMode="auto">
            <a:xfrm>
              <a:off x="622" y="204"/>
              <a:ext cx="15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节点法</a:t>
              </a: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3338" name="Text Box 122"/>
            <p:cNvSpPr txBox="1">
              <a:spLocks noChangeArrowheads="1"/>
            </p:cNvSpPr>
            <p:nvPr/>
          </p:nvSpPr>
          <p:spPr bwMode="auto">
            <a:xfrm>
              <a:off x="192" y="216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3333CC"/>
                  </a:solidFill>
                </a:rPr>
                <a:t>解：</a:t>
              </a:r>
            </a:p>
          </p:txBody>
        </p:sp>
      </p:grpSp>
      <p:graphicFrame>
        <p:nvGraphicFramePr>
          <p:cNvPr id="120957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80644"/>
              </p:ext>
            </p:extLst>
          </p:nvPr>
        </p:nvGraphicFramePr>
        <p:xfrm>
          <a:off x="1728068" y="5805264"/>
          <a:ext cx="42957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3" imgW="1841400" imgH="406080" progId="Equation.3">
                  <p:embed/>
                </p:oleObj>
              </mc:Choice>
              <mc:Fallback>
                <p:oleObj name="公式" r:id="rId3" imgW="1841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068" y="5805264"/>
                        <a:ext cx="42957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3810000" y="1695400"/>
            <a:ext cx="838200" cy="647700"/>
            <a:chOff x="2400" y="960"/>
            <a:chExt cx="528" cy="408"/>
          </a:xfrm>
        </p:grpSpPr>
        <p:sp>
          <p:nvSpPr>
            <p:cNvPr id="13334" name="Line 127"/>
            <p:cNvSpPr>
              <a:spLocks noChangeShapeType="1"/>
            </p:cNvSpPr>
            <p:nvPr/>
          </p:nvSpPr>
          <p:spPr bwMode="auto">
            <a:xfrm flipH="1">
              <a:off x="2496" y="960"/>
              <a:ext cx="432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35" name="Line 128"/>
            <p:cNvSpPr>
              <a:spLocks noChangeShapeType="1"/>
            </p:cNvSpPr>
            <p:nvPr/>
          </p:nvSpPr>
          <p:spPr bwMode="auto">
            <a:xfrm>
              <a:off x="2400" y="1212"/>
              <a:ext cx="168" cy="1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29"/>
          <p:cNvGrpSpPr>
            <a:grpSpLocks/>
          </p:cNvGrpSpPr>
          <p:nvPr/>
        </p:nvGrpSpPr>
        <p:grpSpPr bwMode="auto">
          <a:xfrm>
            <a:off x="4338638" y="171400"/>
            <a:ext cx="2316162" cy="3124200"/>
            <a:chOff x="2733" y="0"/>
            <a:chExt cx="1459" cy="1968"/>
          </a:xfrm>
        </p:grpSpPr>
        <p:sp>
          <p:nvSpPr>
            <p:cNvPr id="13330" name="Text Box 130"/>
            <p:cNvSpPr txBox="1">
              <a:spLocks noChangeArrowheads="1"/>
            </p:cNvSpPr>
            <p:nvPr/>
          </p:nvSpPr>
          <p:spPr bwMode="auto">
            <a:xfrm>
              <a:off x="2733" y="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331" name="Text Box 131"/>
            <p:cNvSpPr txBox="1">
              <a:spLocks noChangeArrowheads="1"/>
            </p:cNvSpPr>
            <p:nvPr/>
          </p:nvSpPr>
          <p:spPr bwMode="auto">
            <a:xfrm>
              <a:off x="3873" y="1668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4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332" name="Text Box 132"/>
            <p:cNvSpPr txBox="1">
              <a:spLocks noChangeArrowheads="1"/>
            </p:cNvSpPr>
            <p:nvPr/>
          </p:nvSpPr>
          <p:spPr bwMode="auto">
            <a:xfrm>
              <a:off x="2757" y="168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3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333" name="Text Box 133"/>
            <p:cNvSpPr txBox="1">
              <a:spLocks noChangeArrowheads="1"/>
            </p:cNvSpPr>
            <p:nvPr/>
          </p:nvSpPr>
          <p:spPr bwMode="auto">
            <a:xfrm>
              <a:off x="3801" y="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247650" y="2701875"/>
            <a:ext cx="5688013" cy="3181350"/>
            <a:chOff x="156" y="1594"/>
            <a:chExt cx="3583" cy="2004"/>
          </a:xfrm>
        </p:grpSpPr>
        <p:graphicFrame>
          <p:nvGraphicFramePr>
            <p:cNvPr id="13319" name="Object 134"/>
            <p:cNvGraphicFramePr>
              <a:graphicFrameLocks noChangeAspect="1"/>
            </p:cNvGraphicFramePr>
            <p:nvPr/>
          </p:nvGraphicFramePr>
          <p:xfrm>
            <a:off x="156" y="2499"/>
            <a:ext cx="3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公式" r:id="rId5" imgW="2108160" imgH="406080" progId="Equation.3">
                    <p:embed/>
                  </p:oleObj>
                </mc:Choice>
                <mc:Fallback>
                  <p:oleObj name="公式" r:id="rId5" imgW="21081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" y="2499"/>
                          <a:ext cx="3098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9" name="Group 142"/>
            <p:cNvGrpSpPr>
              <a:grpSpLocks/>
            </p:cNvGrpSpPr>
            <p:nvPr/>
          </p:nvGrpSpPr>
          <p:grpSpPr bwMode="auto">
            <a:xfrm>
              <a:off x="162" y="1594"/>
              <a:ext cx="3577" cy="2004"/>
              <a:chOff x="162" y="1594"/>
              <a:chExt cx="3577" cy="2004"/>
            </a:xfrm>
          </p:grpSpPr>
          <p:graphicFrame>
            <p:nvGraphicFramePr>
              <p:cNvPr id="13320" name="Object 123"/>
              <p:cNvGraphicFramePr>
                <a:graphicFrameLocks noChangeAspect="1"/>
              </p:cNvGraphicFramePr>
              <p:nvPr/>
            </p:nvGraphicFramePr>
            <p:xfrm>
              <a:off x="200" y="1594"/>
              <a:ext cx="800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1" name="公式" r:id="rId7" imgW="545760" imgH="215640" progId="Equation.3">
                      <p:embed/>
                    </p:oleObj>
                  </mc:Choice>
                  <mc:Fallback>
                    <p:oleObj name="公式" r:id="rId7" imgW="5457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" y="1594"/>
                            <a:ext cx="800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1" name="Object 124"/>
              <p:cNvGraphicFramePr>
                <a:graphicFrameLocks noChangeAspect="1"/>
              </p:cNvGraphicFramePr>
              <p:nvPr/>
            </p:nvGraphicFramePr>
            <p:xfrm>
              <a:off x="174" y="1947"/>
              <a:ext cx="3565" cy="5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" name="公式" r:id="rId9" imgW="2425680" imgH="406080" progId="Equation.3">
                      <p:embed/>
                    </p:oleObj>
                  </mc:Choice>
                  <mc:Fallback>
                    <p:oleObj name="公式" r:id="rId9" imgW="242568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" y="1947"/>
                            <a:ext cx="3565" cy="5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2" name="Object 135"/>
              <p:cNvGraphicFramePr>
                <a:graphicFrameLocks noChangeAspect="1"/>
              </p:cNvGraphicFramePr>
              <p:nvPr/>
            </p:nvGraphicFramePr>
            <p:xfrm>
              <a:off x="162" y="3003"/>
              <a:ext cx="3565" cy="5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" name="公式" r:id="rId11" imgW="2425680" imgH="406080" progId="Equation.3">
                      <p:embed/>
                    </p:oleObj>
                  </mc:Choice>
                  <mc:Fallback>
                    <p:oleObj name="公式" r:id="rId11" imgW="242568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" y="3003"/>
                            <a:ext cx="3565" cy="5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145"/>
          <p:cNvGrpSpPr>
            <a:grpSpLocks/>
          </p:cNvGrpSpPr>
          <p:nvPr/>
        </p:nvGrpSpPr>
        <p:grpSpPr bwMode="auto">
          <a:xfrm>
            <a:off x="6572250" y="3505150"/>
            <a:ext cx="2413000" cy="2211388"/>
            <a:chOff x="4140" y="2100"/>
            <a:chExt cx="1520" cy="1393"/>
          </a:xfrm>
        </p:grpSpPr>
        <p:graphicFrame>
          <p:nvGraphicFramePr>
            <p:cNvPr id="13315" name="Object 136"/>
            <p:cNvGraphicFramePr>
              <a:graphicFrameLocks noChangeAspect="1"/>
            </p:cNvGraphicFramePr>
            <p:nvPr/>
          </p:nvGraphicFramePr>
          <p:xfrm>
            <a:off x="4419" y="2110"/>
            <a:ext cx="93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13" imgW="634680" imgH="215640" progId="Equation.3">
                    <p:embed/>
                  </p:oleObj>
                </mc:Choice>
                <mc:Fallback>
                  <p:oleObj name="Equation" r:id="rId13" imgW="634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2110"/>
                          <a:ext cx="93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Line 137"/>
            <p:cNvSpPr>
              <a:spLocks noChangeShapeType="1"/>
            </p:cNvSpPr>
            <p:nvPr/>
          </p:nvSpPr>
          <p:spPr bwMode="auto">
            <a:xfrm>
              <a:off x="4140" y="210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13316" name="Object 138"/>
            <p:cNvGraphicFramePr>
              <a:graphicFrameLocks noChangeAspect="1"/>
            </p:cNvGraphicFramePr>
            <p:nvPr/>
          </p:nvGraphicFramePr>
          <p:xfrm>
            <a:off x="4410" y="3178"/>
            <a:ext cx="112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15" imgW="761760" imgH="215640" progId="Equation.3">
                    <p:embed/>
                  </p:oleObj>
                </mc:Choice>
                <mc:Fallback>
                  <p:oleObj name="Equation" r:id="rId15" imgW="761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3178"/>
                          <a:ext cx="112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139"/>
            <p:cNvGraphicFramePr>
              <a:graphicFrameLocks noChangeAspect="1"/>
            </p:cNvGraphicFramePr>
            <p:nvPr/>
          </p:nvGraphicFramePr>
          <p:xfrm>
            <a:off x="4410" y="2784"/>
            <a:ext cx="125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17" imgW="850680" imgH="228600" progId="Equation.3">
                    <p:embed/>
                  </p:oleObj>
                </mc:Choice>
                <mc:Fallback>
                  <p:oleObj name="Equation" r:id="rId17" imgW="850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2784"/>
                          <a:ext cx="125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40"/>
            <p:cNvGraphicFramePr>
              <a:graphicFrameLocks noChangeAspect="1"/>
            </p:cNvGraphicFramePr>
            <p:nvPr/>
          </p:nvGraphicFramePr>
          <p:xfrm>
            <a:off x="4410" y="2446"/>
            <a:ext cx="112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19" imgW="761760" imgH="215640" progId="Equation.3">
                    <p:embed/>
                  </p:oleObj>
                </mc:Choice>
                <mc:Fallback>
                  <p:oleObj name="Equation" r:id="rId19" imgW="761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2446"/>
                          <a:ext cx="112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982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5"/>
          <p:cNvGrpSpPr>
            <a:grpSpLocks/>
          </p:cNvGrpSpPr>
          <p:nvPr/>
        </p:nvGrpSpPr>
        <p:grpSpPr bwMode="auto">
          <a:xfrm>
            <a:off x="2876550" y="293960"/>
            <a:ext cx="4953000" cy="3079750"/>
            <a:chOff x="1606" y="120"/>
            <a:chExt cx="3120" cy="1940"/>
          </a:xfrm>
        </p:grpSpPr>
        <p:sp>
          <p:nvSpPr>
            <p:cNvPr id="33865" name="Line 6"/>
            <p:cNvSpPr>
              <a:spLocks noChangeShapeType="1"/>
            </p:cNvSpPr>
            <p:nvPr/>
          </p:nvSpPr>
          <p:spPr bwMode="auto">
            <a:xfrm>
              <a:off x="1667" y="436"/>
              <a:ext cx="9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66" name="Line 7"/>
            <p:cNvSpPr>
              <a:spLocks noChangeShapeType="1"/>
            </p:cNvSpPr>
            <p:nvPr/>
          </p:nvSpPr>
          <p:spPr bwMode="auto">
            <a:xfrm>
              <a:off x="2984" y="430"/>
              <a:ext cx="1157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67" name="Line 8"/>
            <p:cNvSpPr>
              <a:spLocks noChangeShapeType="1"/>
            </p:cNvSpPr>
            <p:nvPr/>
          </p:nvSpPr>
          <p:spPr bwMode="auto">
            <a:xfrm>
              <a:off x="1667" y="436"/>
              <a:ext cx="0" cy="5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68" name="Rectangle 9"/>
            <p:cNvSpPr>
              <a:spLocks noChangeArrowheads="1"/>
            </p:cNvSpPr>
            <p:nvPr/>
          </p:nvSpPr>
          <p:spPr bwMode="auto">
            <a:xfrm>
              <a:off x="1606" y="947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69" name="Line 10"/>
            <p:cNvSpPr>
              <a:spLocks noChangeShapeType="1"/>
            </p:cNvSpPr>
            <p:nvPr/>
          </p:nvSpPr>
          <p:spPr bwMode="auto">
            <a:xfrm flipH="1">
              <a:off x="1667" y="1287"/>
              <a:ext cx="0" cy="4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70" name="Line 11"/>
            <p:cNvSpPr>
              <a:spLocks noChangeShapeType="1"/>
            </p:cNvSpPr>
            <p:nvPr/>
          </p:nvSpPr>
          <p:spPr bwMode="auto">
            <a:xfrm flipV="1">
              <a:off x="1661" y="1751"/>
              <a:ext cx="2482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71" name="Line 12"/>
            <p:cNvSpPr>
              <a:spLocks noChangeShapeType="1"/>
            </p:cNvSpPr>
            <p:nvPr/>
          </p:nvSpPr>
          <p:spPr bwMode="auto">
            <a:xfrm>
              <a:off x="2305" y="436"/>
              <a:ext cx="0" cy="13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72" name="Line 13"/>
            <p:cNvSpPr>
              <a:spLocks noChangeShapeType="1"/>
            </p:cNvSpPr>
            <p:nvPr/>
          </p:nvSpPr>
          <p:spPr bwMode="auto">
            <a:xfrm>
              <a:off x="3392" y="436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73" name="Line 14"/>
            <p:cNvSpPr>
              <a:spLocks noChangeShapeType="1"/>
            </p:cNvSpPr>
            <p:nvPr/>
          </p:nvSpPr>
          <p:spPr bwMode="auto">
            <a:xfrm>
              <a:off x="3392" y="436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74" name="Line 15"/>
            <p:cNvSpPr>
              <a:spLocks noChangeShapeType="1"/>
            </p:cNvSpPr>
            <p:nvPr/>
          </p:nvSpPr>
          <p:spPr bwMode="auto">
            <a:xfrm>
              <a:off x="3392" y="959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75" name="Line 16"/>
            <p:cNvSpPr>
              <a:spLocks noChangeShapeType="1"/>
            </p:cNvSpPr>
            <p:nvPr/>
          </p:nvSpPr>
          <p:spPr bwMode="auto">
            <a:xfrm flipH="1">
              <a:off x="3392" y="1549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76" name="Line 17"/>
            <p:cNvSpPr>
              <a:spLocks noChangeShapeType="1"/>
            </p:cNvSpPr>
            <p:nvPr/>
          </p:nvSpPr>
          <p:spPr bwMode="auto">
            <a:xfrm>
              <a:off x="2305" y="1075"/>
              <a:ext cx="1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77" name="Oval 18"/>
            <p:cNvSpPr>
              <a:spLocks noChangeArrowheads="1"/>
            </p:cNvSpPr>
            <p:nvPr/>
          </p:nvSpPr>
          <p:spPr bwMode="auto">
            <a:xfrm>
              <a:off x="2155" y="1288"/>
              <a:ext cx="300" cy="29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78" name="Line 19"/>
            <p:cNvSpPr>
              <a:spLocks noChangeShapeType="1"/>
            </p:cNvSpPr>
            <p:nvPr/>
          </p:nvSpPr>
          <p:spPr bwMode="auto">
            <a:xfrm flipH="1">
              <a:off x="4141" y="436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79" name="Line 20"/>
            <p:cNvSpPr>
              <a:spLocks noChangeShapeType="1"/>
            </p:cNvSpPr>
            <p:nvPr/>
          </p:nvSpPr>
          <p:spPr bwMode="auto">
            <a:xfrm>
              <a:off x="4270" y="528"/>
              <a:ext cx="0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80" name="Line 21"/>
            <p:cNvSpPr>
              <a:spLocks noChangeShapeType="1"/>
            </p:cNvSpPr>
            <p:nvPr/>
          </p:nvSpPr>
          <p:spPr bwMode="auto">
            <a:xfrm flipV="1">
              <a:off x="2497" y="1244"/>
              <a:ext cx="0" cy="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81" name="Line 22"/>
            <p:cNvSpPr>
              <a:spLocks noChangeShapeType="1"/>
            </p:cNvSpPr>
            <p:nvPr/>
          </p:nvSpPr>
          <p:spPr bwMode="auto">
            <a:xfrm>
              <a:off x="2305" y="564"/>
              <a:ext cx="0" cy="3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82" name="Oval 23"/>
            <p:cNvSpPr>
              <a:spLocks noChangeArrowheads="1"/>
            </p:cNvSpPr>
            <p:nvPr/>
          </p:nvSpPr>
          <p:spPr bwMode="auto">
            <a:xfrm>
              <a:off x="2155" y="606"/>
              <a:ext cx="300" cy="29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83" name="Line 24"/>
            <p:cNvSpPr>
              <a:spLocks noChangeShapeType="1"/>
            </p:cNvSpPr>
            <p:nvPr/>
          </p:nvSpPr>
          <p:spPr bwMode="auto">
            <a:xfrm>
              <a:off x="2155" y="145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84" name="Line 25"/>
            <p:cNvSpPr>
              <a:spLocks noChangeShapeType="1"/>
            </p:cNvSpPr>
            <p:nvPr/>
          </p:nvSpPr>
          <p:spPr bwMode="auto">
            <a:xfrm>
              <a:off x="2305" y="606"/>
              <a:ext cx="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85" name="Line 26"/>
            <p:cNvSpPr>
              <a:spLocks noChangeShapeType="1"/>
            </p:cNvSpPr>
            <p:nvPr/>
          </p:nvSpPr>
          <p:spPr bwMode="auto">
            <a:xfrm flipV="1">
              <a:off x="2155" y="1374"/>
              <a:ext cx="0" cy="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86" name="Line 27"/>
            <p:cNvSpPr>
              <a:spLocks noChangeShapeType="1"/>
            </p:cNvSpPr>
            <p:nvPr/>
          </p:nvSpPr>
          <p:spPr bwMode="auto">
            <a:xfrm>
              <a:off x="2155" y="1416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87" name="Line 28"/>
            <p:cNvSpPr>
              <a:spLocks noChangeShapeType="1"/>
            </p:cNvSpPr>
            <p:nvPr/>
          </p:nvSpPr>
          <p:spPr bwMode="auto">
            <a:xfrm flipV="1">
              <a:off x="2155" y="1374"/>
              <a:ext cx="0" cy="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88" name="Line 29"/>
            <p:cNvSpPr>
              <a:spLocks noChangeShapeType="1"/>
            </p:cNvSpPr>
            <p:nvPr/>
          </p:nvSpPr>
          <p:spPr bwMode="auto">
            <a:xfrm>
              <a:off x="2155" y="145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89" name="Line 30"/>
            <p:cNvSpPr>
              <a:spLocks noChangeShapeType="1"/>
            </p:cNvSpPr>
            <p:nvPr/>
          </p:nvSpPr>
          <p:spPr bwMode="auto">
            <a:xfrm>
              <a:off x="2155" y="1452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90" name="Text Box 31"/>
            <p:cNvSpPr txBox="1">
              <a:spLocks noChangeArrowheads="1"/>
            </p:cNvSpPr>
            <p:nvPr/>
          </p:nvSpPr>
          <p:spPr bwMode="auto">
            <a:xfrm>
              <a:off x="2426" y="534"/>
              <a:ext cx="52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 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s</a:t>
              </a:r>
              <a:r>
                <a:rPr lang="en-US" altLang="zh-CN" b="1">
                  <a:solidFill>
                    <a:srgbClr val="000000"/>
                  </a:solidFill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 45V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3891" name="Text Box 32"/>
            <p:cNvSpPr txBox="1">
              <a:spLocks noChangeArrowheads="1"/>
            </p:cNvSpPr>
            <p:nvPr/>
          </p:nvSpPr>
          <p:spPr bwMode="auto">
            <a:xfrm>
              <a:off x="2506" y="1090"/>
              <a:ext cx="48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s</a:t>
              </a:r>
              <a:r>
                <a:rPr lang="en-US" altLang="zh-CN" b="1" i="1">
                  <a:solidFill>
                    <a:srgbClr val="000000"/>
                  </a:solidFill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15A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3892" name="Text Box 33"/>
            <p:cNvSpPr txBox="1">
              <a:spLocks noChangeArrowheads="1"/>
            </p:cNvSpPr>
            <p:nvPr/>
          </p:nvSpPr>
          <p:spPr bwMode="auto">
            <a:xfrm>
              <a:off x="2649" y="120"/>
              <a:ext cx="4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3893" name="Text Box 34"/>
            <p:cNvSpPr txBox="1">
              <a:spLocks noChangeArrowheads="1"/>
            </p:cNvSpPr>
            <p:nvPr/>
          </p:nvSpPr>
          <p:spPr bwMode="auto">
            <a:xfrm>
              <a:off x="1705" y="959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3894" name="Text Box 35"/>
            <p:cNvSpPr txBox="1">
              <a:spLocks noChangeArrowheads="1"/>
            </p:cNvSpPr>
            <p:nvPr/>
          </p:nvSpPr>
          <p:spPr bwMode="auto">
            <a:xfrm>
              <a:off x="3461" y="636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3895" name="Text Box 36"/>
            <p:cNvSpPr txBox="1">
              <a:spLocks noChangeArrowheads="1"/>
            </p:cNvSpPr>
            <p:nvPr/>
          </p:nvSpPr>
          <p:spPr bwMode="auto">
            <a:xfrm>
              <a:off x="3461" y="1228"/>
              <a:ext cx="4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3896" name="Text Box 37"/>
            <p:cNvSpPr txBox="1">
              <a:spLocks noChangeArrowheads="1"/>
            </p:cNvSpPr>
            <p:nvPr/>
          </p:nvSpPr>
          <p:spPr bwMode="auto">
            <a:xfrm>
              <a:off x="2681" y="1772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3897" name="Text Box 38"/>
            <p:cNvSpPr txBox="1">
              <a:spLocks noChangeArrowheads="1"/>
            </p:cNvSpPr>
            <p:nvPr/>
          </p:nvSpPr>
          <p:spPr bwMode="auto">
            <a:xfrm>
              <a:off x="4185" y="967"/>
              <a:ext cx="5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6.4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3898" name="Text Box 39"/>
            <p:cNvSpPr txBox="1">
              <a:spLocks noChangeArrowheads="1"/>
            </p:cNvSpPr>
            <p:nvPr/>
          </p:nvSpPr>
          <p:spPr bwMode="auto">
            <a:xfrm>
              <a:off x="4282" y="552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3899" name="Oval 40"/>
            <p:cNvSpPr>
              <a:spLocks noChangeArrowheads="1"/>
            </p:cNvSpPr>
            <p:nvPr/>
          </p:nvSpPr>
          <p:spPr bwMode="auto">
            <a:xfrm>
              <a:off x="2283" y="413"/>
              <a:ext cx="37" cy="41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900" name="Oval 41"/>
            <p:cNvSpPr>
              <a:spLocks noChangeArrowheads="1"/>
            </p:cNvSpPr>
            <p:nvPr/>
          </p:nvSpPr>
          <p:spPr bwMode="auto">
            <a:xfrm>
              <a:off x="2286" y="1050"/>
              <a:ext cx="37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901" name="Oval 42"/>
            <p:cNvSpPr>
              <a:spLocks noChangeArrowheads="1"/>
            </p:cNvSpPr>
            <p:nvPr/>
          </p:nvSpPr>
          <p:spPr bwMode="auto">
            <a:xfrm>
              <a:off x="2277" y="1738"/>
              <a:ext cx="37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902" name="Oval 43"/>
            <p:cNvSpPr>
              <a:spLocks noChangeArrowheads="1"/>
            </p:cNvSpPr>
            <p:nvPr/>
          </p:nvSpPr>
          <p:spPr bwMode="auto">
            <a:xfrm>
              <a:off x="3370" y="412"/>
              <a:ext cx="37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903" name="Oval 44"/>
            <p:cNvSpPr>
              <a:spLocks noChangeArrowheads="1"/>
            </p:cNvSpPr>
            <p:nvPr/>
          </p:nvSpPr>
          <p:spPr bwMode="auto">
            <a:xfrm>
              <a:off x="3370" y="1053"/>
              <a:ext cx="36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904" name="Oval 45"/>
            <p:cNvSpPr>
              <a:spLocks noChangeArrowheads="1"/>
            </p:cNvSpPr>
            <p:nvPr/>
          </p:nvSpPr>
          <p:spPr bwMode="auto">
            <a:xfrm>
              <a:off x="3367" y="1732"/>
              <a:ext cx="36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905" name="Text Box 46"/>
            <p:cNvSpPr txBox="1">
              <a:spLocks noChangeArrowheads="1"/>
            </p:cNvSpPr>
            <p:nvPr/>
          </p:nvSpPr>
          <p:spPr bwMode="auto">
            <a:xfrm>
              <a:off x="2304" y="38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3906" name="Text Box 47"/>
            <p:cNvSpPr txBox="1">
              <a:spLocks noChangeArrowheads="1"/>
            </p:cNvSpPr>
            <p:nvPr/>
          </p:nvSpPr>
          <p:spPr bwMode="auto">
            <a:xfrm>
              <a:off x="2346" y="838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3907" name="Rectangle 48"/>
            <p:cNvSpPr>
              <a:spLocks noChangeArrowheads="1"/>
            </p:cNvSpPr>
            <p:nvPr/>
          </p:nvSpPr>
          <p:spPr bwMode="auto">
            <a:xfrm rot="5400000">
              <a:off x="2752" y="269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908" name="Rectangle 49"/>
            <p:cNvSpPr>
              <a:spLocks noChangeArrowheads="1"/>
            </p:cNvSpPr>
            <p:nvPr/>
          </p:nvSpPr>
          <p:spPr bwMode="auto">
            <a:xfrm>
              <a:off x="3328" y="605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909" name="Rectangle 50"/>
            <p:cNvSpPr>
              <a:spLocks noChangeArrowheads="1"/>
            </p:cNvSpPr>
            <p:nvPr/>
          </p:nvSpPr>
          <p:spPr bwMode="auto">
            <a:xfrm>
              <a:off x="3328" y="1205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910" name="Rectangle 51"/>
            <p:cNvSpPr>
              <a:spLocks noChangeArrowheads="1"/>
            </p:cNvSpPr>
            <p:nvPr/>
          </p:nvSpPr>
          <p:spPr bwMode="auto">
            <a:xfrm>
              <a:off x="4072" y="941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911" name="Line 52"/>
            <p:cNvSpPr>
              <a:spLocks noChangeShapeType="1"/>
            </p:cNvSpPr>
            <p:nvPr/>
          </p:nvSpPr>
          <p:spPr bwMode="auto">
            <a:xfrm flipH="1">
              <a:off x="4141" y="1282"/>
              <a:ext cx="0" cy="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912" name="Rectangle 53"/>
            <p:cNvSpPr>
              <a:spLocks noChangeArrowheads="1"/>
            </p:cNvSpPr>
            <p:nvPr/>
          </p:nvSpPr>
          <p:spPr bwMode="auto">
            <a:xfrm rot="5400000">
              <a:off x="2812" y="1583"/>
              <a:ext cx="125" cy="3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323850" y="3189560"/>
            <a:ext cx="5291138" cy="3479800"/>
            <a:chOff x="204" y="1824"/>
            <a:chExt cx="3333" cy="2192"/>
          </a:xfrm>
        </p:grpSpPr>
        <p:sp>
          <p:nvSpPr>
            <p:cNvPr id="33813" name="Text Box 4"/>
            <p:cNvSpPr txBox="1">
              <a:spLocks noChangeArrowheads="1"/>
            </p:cNvSpPr>
            <p:nvPr/>
          </p:nvSpPr>
          <p:spPr bwMode="auto">
            <a:xfrm>
              <a:off x="562" y="1848"/>
              <a:ext cx="15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</a:rPr>
                <a:t>用戴维南定理</a:t>
              </a:r>
              <a:endParaRPr lang="zh-CN" altLang="en-US" sz="2800">
                <a:solidFill>
                  <a:srgbClr val="000000"/>
                </a:solidFill>
              </a:endParaRPr>
            </a:p>
          </p:txBody>
        </p:sp>
        <p:grpSp>
          <p:nvGrpSpPr>
            <p:cNvPr id="33814" name="Group 54"/>
            <p:cNvGrpSpPr>
              <a:grpSpLocks/>
            </p:cNvGrpSpPr>
            <p:nvPr/>
          </p:nvGrpSpPr>
          <p:grpSpPr bwMode="auto">
            <a:xfrm>
              <a:off x="658" y="2076"/>
              <a:ext cx="2879" cy="1940"/>
              <a:chOff x="658" y="2016"/>
              <a:chExt cx="2879" cy="1940"/>
            </a:xfrm>
          </p:grpSpPr>
          <p:sp>
            <p:nvSpPr>
              <p:cNvPr id="33816" name="Oval 55"/>
              <p:cNvSpPr>
                <a:spLocks noChangeArrowheads="1"/>
              </p:cNvSpPr>
              <p:nvPr/>
            </p:nvSpPr>
            <p:spPr bwMode="auto">
              <a:xfrm>
                <a:off x="3187" y="2298"/>
                <a:ext cx="68" cy="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7" name="Text Box 56"/>
              <p:cNvSpPr txBox="1">
                <a:spLocks noChangeArrowheads="1"/>
              </p:cNvSpPr>
              <p:nvPr/>
            </p:nvSpPr>
            <p:spPr bwMode="auto">
              <a:xfrm>
                <a:off x="3310" y="2165"/>
                <a:ext cx="2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33818" name="Text Box 57"/>
              <p:cNvSpPr txBox="1">
                <a:spLocks noChangeArrowheads="1"/>
              </p:cNvSpPr>
              <p:nvPr/>
            </p:nvSpPr>
            <p:spPr bwMode="auto">
              <a:xfrm>
                <a:off x="3296" y="3483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9" name="Text Box 58"/>
              <p:cNvSpPr txBox="1">
                <a:spLocks noChangeArrowheads="1"/>
              </p:cNvSpPr>
              <p:nvPr/>
            </p:nvSpPr>
            <p:spPr bwMode="auto">
              <a:xfrm>
                <a:off x="3065" y="2839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oc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0" name="Line 59"/>
              <p:cNvSpPr>
                <a:spLocks noChangeShapeType="1"/>
              </p:cNvSpPr>
              <p:nvPr/>
            </p:nvSpPr>
            <p:spPr bwMode="auto">
              <a:xfrm>
                <a:off x="719" y="2332"/>
                <a:ext cx="98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1" name="Line 60"/>
              <p:cNvSpPr>
                <a:spLocks noChangeShapeType="1"/>
              </p:cNvSpPr>
              <p:nvPr/>
            </p:nvSpPr>
            <p:spPr bwMode="auto">
              <a:xfrm>
                <a:off x="2036" y="2326"/>
                <a:ext cx="1157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2" name="Line 61"/>
              <p:cNvSpPr>
                <a:spLocks noChangeShapeType="1"/>
              </p:cNvSpPr>
              <p:nvPr/>
            </p:nvSpPr>
            <p:spPr bwMode="auto">
              <a:xfrm>
                <a:off x="719" y="2332"/>
                <a:ext cx="0" cy="5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3" name="Rectangle 62"/>
              <p:cNvSpPr>
                <a:spLocks noChangeArrowheads="1"/>
              </p:cNvSpPr>
              <p:nvPr/>
            </p:nvSpPr>
            <p:spPr bwMode="auto">
              <a:xfrm>
                <a:off x="658" y="2843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4" name="Line 63"/>
              <p:cNvSpPr>
                <a:spLocks noChangeShapeType="1"/>
              </p:cNvSpPr>
              <p:nvPr/>
            </p:nvSpPr>
            <p:spPr bwMode="auto">
              <a:xfrm flipH="1">
                <a:off x="719" y="3183"/>
                <a:ext cx="0" cy="4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5" name="Line 64"/>
              <p:cNvSpPr>
                <a:spLocks noChangeShapeType="1"/>
              </p:cNvSpPr>
              <p:nvPr/>
            </p:nvSpPr>
            <p:spPr bwMode="auto">
              <a:xfrm flipV="1">
                <a:off x="713" y="3647"/>
                <a:ext cx="2482" cy="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6" name="Line 65"/>
              <p:cNvSpPr>
                <a:spLocks noChangeShapeType="1"/>
              </p:cNvSpPr>
              <p:nvPr/>
            </p:nvSpPr>
            <p:spPr bwMode="auto">
              <a:xfrm>
                <a:off x="1357" y="2332"/>
                <a:ext cx="0" cy="13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7" name="Line 66"/>
              <p:cNvSpPr>
                <a:spLocks noChangeShapeType="1"/>
              </p:cNvSpPr>
              <p:nvPr/>
            </p:nvSpPr>
            <p:spPr bwMode="auto">
              <a:xfrm>
                <a:off x="2444" y="2332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8" name="Line 67"/>
              <p:cNvSpPr>
                <a:spLocks noChangeShapeType="1"/>
              </p:cNvSpPr>
              <p:nvPr/>
            </p:nvSpPr>
            <p:spPr bwMode="auto">
              <a:xfrm>
                <a:off x="2444" y="2332"/>
                <a:ext cx="0" cy="1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9" name="Line 68"/>
              <p:cNvSpPr>
                <a:spLocks noChangeShapeType="1"/>
              </p:cNvSpPr>
              <p:nvPr/>
            </p:nvSpPr>
            <p:spPr bwMode="auto">
              <a:xfrm>
                <a:off x="2444" y="2855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0" name="Line 69"/>
              <p:cNvSpPr>
                <a:spLocks noChangeShapeType="1"/>
              </p:cNvSpPr>
              <p:nvPr/>
            </p:nvSpPr>
            <p:spPr bwMode="auto">
              <a:xfrm flipH="1">
                <a:off x="2444" y="3445"/>
                <a:ext cx="0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1" name="Line 70"/>
              <p:cNvSpPr>
                <a:spLocks noChangeShapeType="1"/>
              </p:cNvSpPr>
              <p:nvPr/>
            </p:nvSpPr>
            <p:spPr bwMode="auto">
              <a:xfrm>
                <a:off x="1357" y="2971"/>
                <a:ext cx="108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2" name="Oval 71"/>
              <p:cNvSpPr>
                <a:spLocks noChangeArrowheads="1"/>
              </p:cNvSpPr>
              <p:nvPr/>
            </p:nvSpPr>
            <p:spPr bwMode="auto">
              <a:xfrm>
                <a:off x="1207" y="3184"/>
                <a:ext cx="300" cy="29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3" name="Line 72"/>
              <p:cNvSpPr>
                <a:spLocks noChangeShapeType="1"/>
              </p:cNvSpPr>
              <p:nvPr/>
            </p:nvSpPr>
            <p:spPr bwMode="auto">
              <a:xfrm flipV="1">
                <a:off x="1549" y="3140"/>
                <a:ext cx="0" cy="3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4" name="Line 73"/>
              <p:cNvSpPr>
                <a:spLocks noChangeShapeType="1"/>
              </p:cNvSpPr>
              <p:nvPr/>
            </p:nvSpPr>
            <p:spPr bwMode="auto">
              <a:xfrm>
                <a:off x="1357" y="2460"/>
                <a:ext cx="0" cy="3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5" name="Oval 74"/>
              <p:cNvSpPr>
                <a:spLocks noChangeArrowheads="1"/>
              </p:cNvSpPr>
              <p:nvPr/>
            </p:nvSpPr>
            <p:spPr bwMode="auto">
              <a:xfrm>
                <a:off x="1207" y="2502"/>
                <a:ext cx="300" cy="29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6" name="Line 75"/>
              <p:cNvSpPr>
                <a:spLocks noChangeShapeType="1"/>
              </p:cNvSpPr>
              <p:nvPr/>
            </p:nvSpPr>
            <p:spPr bwMode="auto">
              <a:xfrm>
                <a:off x="1207" y="3355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7" name="Line 76"/>
              <p:cNvSpPr>
                <a:spLocks noChangeShapeType="1"/>
              </p:cNvSpPr>
              <p:nvPr/>
            </p:nvSpPr>
            <p:spPr bwMode="auto">
              <a:xfrm>
                <a:off x="1357" y="2502"/>
                <a:ext cx="0" cy="2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8" name="Line 77"/>
              <p:cNvSpPr>
                <a:spLocks noChangeShapeType="1"/>
              </p:cNvSpPr>
              <p:nvPr/>
            </p:nvSpPr>
            <p:spPr bwMode="auto">
              <a:xfrm flipV="1">
                <a:off x="1207" y="3270"/>
                <a:ext cx="0" cy="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9" name="Line 78"/>
              <p:cNvSpPr>
                <a:spLocks noChangeShapeType="1"/>
              </p:cNvSpPr>
              <p:nvPr/>
            </p:nvSpPr>
            <p:spPr bwMode="auto">
              <a:xfrm>
                <a:off x="1207" y="3312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0" name="Line 79"/>
              <p:cNvSpPr>
                <a:spLocks noChangeShapeType="1"/>
              </p:cNvSpPr>
              <p:nvPr/>
            </p:nvSpPr>
            <p:spPr bwMode="auto">
              <a:xfrm flipV="1">
                <a:off x="1207" y="3270"/>
                <a:ext cx="0" cy="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1" name="Line 80"/>
              <p:cNvSpPr>
                <a:spLocks noChangeShapeType="1"/>
              </p:cNvSpPr>
              <p:nvPr/>
            </p:nvSpPr>
            <p:spPr bwMode="auto">
              <a:xfrm>
                <a:off x="1207" y="3355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2" name="Line 81"/>
              <p:cNvSpPr>
                <a:spLocks noChangeShapeType="1"/>
              </p:cNvSpPr>
              <p:nvPr/>
            </p:nvSpPr>
            <p:spPr bwMode="auto">
              <a:xfrm>
                <a:off x="1207" y="3348"/>
                <a:ext cx="3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3" name="Text Box 82"/>
              <p:cNvSpPr txBox="1">
                <a:spLocks noChangeArrowheads="1"/>
              </p:cNvSpPr>
              <p:nvPr/>
            </p:nvSpPr>
            <p:spPr bwMode="auto">
              <a:xfrm>
                <a:off x="1478" y="2430"/>
                <a:ext cx="52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 U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s</a:t>
                </a:r>
                <a:r>
                  <a:rPr lang="en-US" altLang="zh-CN" b="1">
                    <a:solidFill>
                      <a:srgbClr val="000000"/>
                    </a:solidFill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 45V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4" name="Text Box 83"/>
              <p:cNvSpPr txBox="1">
                <a:spLocks noChangeArrowheads="1"/>
              </p:cNvSpPr>
              <p:nvPr/>
            </p:nvSpPr>
            <p:spPr bwMode="auto">
              <a:xfrm>
                <a:off x="1558" y="2986"/>
                <a:ext cx="481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s</a:t>
                </a:r>
                <a:r>
                  <a:rPr lang="en-US" altLang="zh-CN" b="1" i="1">
                    <a:solidFill>
                      <a:srgbClr val="000000"/>
                    </a:solidFill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15A</a:t>
                </a:r>
                <a:endParaRPr lang="en-US" altLang="zh-CN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5" name="Text Box 84"/>
              <p:cNvSpPr txBox="1">
                <a:spLocks noChangeArrowheads="1"/>
              </p:cNvSpPr>
              <p:nvPr/>
            </p:nvSpPr>
            <p:spPr bwMode="auto">
              <a:xfrm>
                <a:off x="1701" y="2016"/>
                <a:ext cx="4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3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6" name="Text Box 85"/>
              <p:cNvSpPr txBox="1">
                <a:spLocks noChangeArrowheads="1"/>
              </p:cNvSpPr>
              <p:nvPr/>
            </p:nvSpPr>
            <p:spPr bwMode="auto">
              <a:xfrm>
                <a:off x="757" y="2855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7" name="Text Box 86"/>
              <p:cNvSpPr txBox="1">
                <a:spLocks noChangeArrowheads="1"/>
              </p:cNvSpPr>
              <p:nvPr/>
            </p:nvSpPr>
            <p:spPr bwMode="auto">
              <a:xfrm>
                <a:off x="2513" y="2532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8" name="Text Box 87"/>
              <p:cNvSpPr txBox="1">
                <a:spLocks noChangeArrowheads="1"/>
              </p:cNvSpPr>
              <p:nvPr/>
            </p:nvSpPr>
            <p:spPr bwMode="auto">
              <a:xfrm>
                <a:off x="2513" y="3124"/>
                <a:ext cx="4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9" name="Text Box 88"/>
              <p:cNvSpPr txBox="1">
                <a:spLocks noChangeArrowheads="1"/>
              </p:cNvSpPr>
              <p:nvPr/>
            </p:nvSpPr>
            <p:spPr bwMode="auto">
              <a:xfrm>
                <a:off x="1733" y="3668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0" name="Oval 89"/>
              <p:cNvSpPr>
                <a:spLocks noChangeArrowheads="1"/>
              </p:cNvSpPr>
              <p:nvPr/>
            </p:nvSpPr>
            <p:spPr bwMode="auto">
              <a:xfrm>
                <a:off x="1335" y="2309"/>
                <a:ext cx="37" cy="41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1" name="Oval 90"/>
              <p:cNvSpPr>
                <a:spLocks noChangeArrowheads="1"/>
              </p:cNvSpPr>
              <p:nvPr/>
            </p:nvSpPr>
            <p:spPr bwMode="auto">
              <a:xfrm>
                <a:off x="1338" y="2946"/>
                <a:ext cx="37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2" name="Oval 91"/>
              <p:cNvSpPr>
                <a:spLocks noChangeArrowheads="1"/>
              </p:cNvSpPr>
              <p:nvPr/>
            </p:nvSpPr>
            <p:spPr bwMode="auto">
              <a:xfrm>
                <a:off x="1335" y="3634"/>
                <a:ext cx="37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3" name="Oval 92"/>
              <p:cNvSpPr>
                <a:spLocks noChangeArrowheads="1"/>
              </p:cNvSpPr>
              <p:nvPr/>
            </p:nvSpPr>
            <p:spPr bwMode="auto">
              <a:xfrm>
                <a:off x="2422" y="2308"/>
                <a:ext cx="37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4" name="Oval 93"/>
              <p:cNvSpPr>
                <a:spLocks noChangeArrowheads="1"/>
              </p:cNvSpPr>
              <p:nvPr/>
            </p:nvSpPr>
            <p:spPr bwMode="auto">
              <a:xfrm>
                <a:off x="2422" y="2949"/>
                <a:ext cx="36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5" name="Oval 94"/>
              <p:cNvSpPr>
                <a:spLocks noChangeArrowheads="1"/>
              </p:cNvSpPr>
              <p:nvPr/>
            </p:nvSpPr>
            <p:spPr bwMode="auto">
              <a:xfrm>
                <a:off x="2419" y="3628"/>
                <a:ext cx="36" cy="42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6" name="Text Box 95"/>
              <p:cNvSpPr txBox="1">
                <a:spLocks noChangeArrowheads="1"/>
              </p:cNvSpPr>
              <p:nvPr/>
            </p:nvSpPr>
            <p:spPr bwMode="auto">
              <a:xfrm>
                <a:off x="1356" y="228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33857" name="Text Box 96"/>
              <p:cNvSpPr txBox="1">
                <a:spLocks noChangeArrowheads="1"/>
              </p:cNvSpPr>
              <p:nvPr/>
            </p:nvSpPr>
            <p:spPr bwMode="auto">
              <a:xfrm>
                <a:off x="1398" y="2734"/>
                <a:ext cx="1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8" name="Rectangle 97"/>
              <p:cNvSpPr>
                <a:spLocks noChangeArrowheads="1"/>
              </p:cNvSpPr>
              <p:nvPr/>
            </p:nvSpPr>
            <p:spPr bwMode="auto">
              <a:xfrm rot="5400000">
                <a:off x="1804" y="2165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59" name="Rectangle 98"/>
              <p:cNvSpPr>
                <a:spLocks noChangeArrowheads="1"/>
              </p:cNvSpPr>
              <p:nvPr/>
            </p:nvSpPr>
            <p:spPr bwMode="auto">
              <a:xfrm>
                <a:off x="2380" y="2501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0" name="Rectangle 99"/>
              <p:cNvSpPr>
                <a:spLocks noChangeArrowheads="1"/>
              </p:cNvSpPr>
              <p:nvPr/>
            </p:nvSpPr>
            <p:spPr bwMode="auto">
              <a:xfrm>
                <a:off x="2380" y="3101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1" name="Rectangle 100"/>
              <p:cNvSpPr>
                <a:spLocks noChangeArrowheads="1"/>
              </p:cNvSpPr>
              <p:nvPr/>
            </p:nvSpPr>
            <p:spPr bwMode="auto">
              <a:xfrm rot="5400000">
                <a:off x="1864" y="3479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2" name="Oval 101"/>
              <p:cNvSpPr>
                <a:spLocks noChangeArrowheads="1"/>
              </p:cNvSpPr>
              <p:nvPr/>
            </p:nvSpPr>
            <p:spPr bwMode="auto">
              <a:xfrm>
                <a:off x="3187" y="3618"/>
                <a:ext cx="68" cy="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3" name="Text Box 102"/>
              <p:cNvSpPr txBox="1">
                <a:spLocks noChangeArrowheads="1"/>
              </p:cNvSpPr>
              <p:nvPr/>
            </p:nvSpPr>
            <p:spPr bwMode="auto">
              <a:xfrm>
                <a:off x="3081" y="235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33864" name="Text Box 103"/>
              <p:cNvSpPr txBox="1">
                <a:spLocks noChangeArrowheads="1"/>
              </p:cNvSpPr>
              <p:nvPr/>
            </p:nvSpPr>
            <p:spPr bwMode="auto">
              <a:xfrm>
                <a:off x="3098" y="3306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815" name="Text Box 104"/>
            <p:cNvSpPr txBox="1">
              <a:spLocks noChangeArrowheads="1"/>
            </p:cNvSpPr>
            <p:nvPr/>
          </p:nvSpPr>
          <p:spPr bwMode="auto">
            <a:xfrm>
              <a:off x="204" y="1824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3333CC"/>
                  </a:solidFill>
                </a:rPr>
                <a:t>解：</a:t>
              </a:r>
            </a:p>
          </p:txBody>
        </p:sp>
      </p:grp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5657850" y="3648348"/>
            <a:ext cx="2603500" cy="2855912"/>
            <a:chOff x="3564" y="2113"/>
            <a:chExt cx="1640" cy="1799"/>
          </a:xfrm>
        </p:grpSpPr>
        <p:grpSp>
          <p:nvGrpSpPr>
            <p:cNvPr id="33797" name="Group 105"/>
            <p:cNvGrpSpPr>
              <a:grpSpLocks/>
            </p:cNvGrpSpPr>
            <p:nvPr/>
          </p:nvGrpSpPr>
          <p:grpSpPr bwMode="auto">
            <a:xfrm>
              <a:off x="3984" y="2113"/>
              <a:ext cx="1220" cy="1799"/>
              <a:chOff x="4056" y="2101"/>
              <a:chExt cx="1220" cy="1799"/>
            </a:xfrm>
          </p:grpSpPr>
          <p:sp>
            <p:nvSpPr>
              <p:cNvPr id="33799" name="Line 106"/>
              <p:cNvSpPr>
                <a:spLocks noChangeShapeType="1"/>
              </p:cNvSpPr>
              <p:nvPr/>
            </p:nvSpPr>
            <p:spPr bwMode="auto">
              <a:xfrm>
                <a:off x="4247" y="2296"/>
                <a:ext cx="0" cy="2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0" name="Oval 107"/>
              <p:cNvSpPr>
                <a:spLocks noChangeArrowheads="1"/>
              </p:cNvSpPr>
              <p:nvPr/>
            </p:nvSpPr>
            <p:spPr bwMode="auto">
              <a:xfrm>
                <a:off x="4954" y="3721"/>
                <a:ext cx="68" cy="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1" name="Oval 108"/>
              <p:cNvSpPr>
                <a:spLocks noChangeArrowheads="1"/>
              </p:cNvSpPr>
              <p:nvPr/>
            </p:nvSpPr>
            <p:spPr bwMode="auto">
              <a:xfrm>
                <a:off x="4056" y="3158"/>
                <a:ext cx="366" cy="36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2" name="Rectangle 109"/>
              <p:cNvSpPr>
                <a:spLocks noChangeArrowheads="1"/>
              </p:cNvSpPr>
              <p:nvPr/>
            </p:nvSpPr>
            <p:spPr bwMode="auto">
              <a:xfrm>
                <a:off x="4189" y="2529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3" name="Line 110"/>
              <p:cNvSpPr>
                <a:spLocks noChangeShapeType="1"/>
              </p:cNvSpPr>
              <p:nvPr/>
            </p:nvSpPr>
            <p:spPr bwMode="auto">
              <a:xfrm>
                <a:off x="4244" y="3760"/>
                <a:ext cx="7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4" name="Line 111"/>
              <p:cNvSpPr>
                <a:spLocks noChangeShapeType="1"/>
              </p:cNvSpPr>
              <p:nvPr/>
            </p:nvSpPr>
            <p:spPr bwMode="auto">
              <a:xfrm>
                <a:off x="4244" y="2293"/>
                <a:ext cx="7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5" name="Text Box 112"/>
              <p:cNvSpPr txBox="1">
                <a:spLocks noChangeArrowheads="1"/>
              </p:cNvSpPr>
              <p:nvPr/>
            </p:nvSpPr>
            <p:spPr bwMode="auto">
              <a:xfrm>
                <a:off x="5022" y="2101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33806" name="Text Box 113"/>
              <p:cNvSpPr txBox="1">
                <a:spLocks noChangeArrowheads="1"/>
              </p:cNvSpPr>
              <p:nvPr/>
            </p:nvSpPr>
            <p:spPr bwMode="auto">
              <a:xfrm>
                <a:off x="5035" y="3573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7" name="Text Box 114"/>
              <p:cNvSpPr txBox="1">
                <a:spLocks noChangeArrowheads="1"/>
              </p:cNvSpPr>
              <p:nvPr/>
            </p:nvSpPr>
            <p:spPr bwMode="auto">
              <a:xfrm>
                <a:off x="4455" y="3215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oc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8" name="Text Box 115"/>
              <p:cNvSpPr txBox="1">
                <a:spLocks noChangeArrowheads="1"/>
              </p:cNvSpPr>
              <p:nvPr/>
            </p:nvSpPr>
            <p:spPr bwMode="auto">
              <a:xfrm>
                <a:off x="4326" y="2532"/>
                <a:ext cx="2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R</a:t>
                </a:r>
                <a:r>
                  <a:rPr lang="en-US" altLang="zh-CN" b="1" baseline="-25000">
                    <a:solidFill>
                      <a:srgbClr val="000000"/>
                    </a:solidFill>
                  </a:rPr>
                  <a:t>i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9" name="Line 116"/>
              <p:cNvSpPr>
                <a:spLocks noChangeShapeType="1"/>
              </p:cNvSpPr>
              <p:nvPr/>
            </p:nvSpPr>
            <p:spPr bwMode="auto">
              <a:xfrm>
                <a:off x="4247" y="2874"/>
                <a:ext cx="0" cy="8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0" name="Oval 117"/>
              <p:cNvSpPr>
                <a:spLocks noChangeArrowheads="1"/>
              </p:cNvSpPr>
              <p:nvPr/>
            </p:nvSpPr>
            <p:spPr bwMode="auto">
              <a:xfrm>
                <a:off x="4936" y="2257"/>
                <a:ext cx="68" cy="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1" name="Text Box 118"/>
              <p:cNvSpPr txBox="1">
                <a:spLocks noChangeArrowheads="1"/>
              </p:cNvSpPr>
              <p:nvPr/>
            </p:nvSpPr>
            <p:spPr bwMode="auto">
              <a:xfrm>
                <a:off x="4278" y="2907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33812" name="Text Box 119"/>
              <p:cNvSpPr txBox="1">
                <a:spLocks noChangeArrowheads="1"/>
              </p:cNvSpPr>
              <p:nvPr/>
            </p:nvSpPr>
            <p:spPr bwMode="auto">
              <a:xfrm>
                <a:off x="4284" y="347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altLang="zh-CN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798" name="AutoShape 120"/>
            <p:cNvSpPr>
              <a:spLocks noChangeArrowheads="1"/>
            </p:cNvSpPr>
            <p:nvPr/>
          </p:nvSpPr>
          <p:spPr bwMode="auto">
            <a:xfrm>
              <a:off x="3564" y="3000"/>
              <a:ext cx="396" cy="18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255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80" name="Text Box 136"/>
          <p:cNvSpPr txBox="1">
            <a:spLocks noChangeArrowheads="1"/>
          </p:cNvSpPr>
          <p:nvPr/>
        </p:nvSpPr>
        <p:spPr bwMode="auto">
          <a:xfrm>
            <a:off x="5708204" y="1389063"/>
            <a:ext cx="33305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3300"/>
                </a:solidFill>
              </a:rPr>
              <a:t>U</a:t>
            </a:r>
            <a:r>
              <a:rPr lang="en-US" altLang="zh-CN" b="1" baseline="-25000">
                <a:solidFill>
                  <a:srgbClr val="FF3300"/>
                </a:solidFill>
              </a:rPr>
              <a:t>oc</a:t>
            </a:r>
            <a:r>
              <a:rPr lang="en-US" altLang="zh-CN" b="1" i="1">
                <a:solidFill>
                  <a:srgbClr val="FF3300"/>
                </a:solidFill>
              </a:rPr>
              <a:t>'=U</a:t>
            </a:r>
            <a:r>
              <a:rPr lang="en-US" altLang="zh-CN" b="1" baseline="-25000">
                <a:solidFill>
                  <a:srgbClr val="FF3300"/>
                </a:solidFill>
              </a:rPr>
              <a:t>1</a:t>
            </a:r>
            <a:r>
              <a:rPr lang="en-US" altLang="zh-CN" b="1" i="1">
                <a:solidFill>
                  <a:srgbClr val="FF3300"/>
                </a:solidFill>
              </a:rPr>
              <a:t>'+U</a:t>
            </a:r>
            <a:r>
              <a:rPr lang="en-US" altLang="zh-CN" b="1" baseline="-25000">
                <a:solidFill>
                  <a:srgbClr val="FF3300"/>
                </a:solidFill>
              </a:rPr>
              <a:t>2</a:t>
            </a:r>
            <a:r>
              <a:rPr lang="en-US" altLang="zh-CN" b="1" i="1">
                <a:solidFill>
                  <a:srgbClr val="FF3300"/>
                </a:solidFill>
              </a:rPr>
              <a:t>'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3300"/>
                </a:solidFill>
              </a:rPr>
              <a:t>       = </a:t>
            </a:r>
            <a:r>
              <a:rPr lang="en-US" altLang="zh-CN" b="1">
                <a:solidFill>
                  <a:srgbClr val="FF3300"/>
                </a:solidFill>
              </a:rPr>
              <a:t>45</a:t>
            </a:r>
            <a:r>
              <a:rPr lang="en-US" altLang="zh-CN" b="1">
                <a:solidFill>
                  <a:srgbClr val="FF3300"/>
                </a:solidFill>
                <a:sym typeface="Symbol" pitchFamily="18" charset="2"/>
              </a:rPr>
              <a:t>6/9</a:t>
            </a:r>
            <a:r>
              <a:rPr lang="en-US" altLang="zh-CN" b="1">
                <a:solidFill>
                  <a:srgbClr val="FF33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</a:t>
            </a:r>
            <a:r>
              <a:rPr lang="en-US" altLang="zh-CN" b="1">
                <a:solidFill>
                  <a:srgbClr val="FF3300"/>
                </a:solidFill>
                <a:ea typeface="黑体" pitchFamily="2" charset="-122"/>
                <a:sym typeface="Symbol" pitchFamily="18" charset="2"/>
              </a:rPr>
              <a:t>45</a:t>
            </a:r>
            <a:r>
              <a:rPr lang="en-US" altLang="zh-CN" b="1">
                <a:solidFill>
                  <a:srgbClr val="FF3300"/>
                </a:solidFill>
                <a:sym typeface="Symbol" pitchFamily="18" charset="2"/>
              </a:rPr>
              <a:t>2/10</a:t>
            </a:r>
            <a:endParaRPr lang="en-US" altLang="zh-CN" b="1" i="1">
              <a:solidFill>
                <a:srgbClr val="FF33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00"/>
                </a:solidFill>
              </a:rPr>
              <a:t>       </a:t>
            </a:r>
            <a:r>
              <a:rPr lang="en-US" altLang="zh-CN" b="1" i="1">
                <a:solidFill>
                  <a:srgbClr val="FF3300"/>
                </a:solidFill>
              </a:rPr>
              <a:t>=</a:t>
            </a:r>
            <a:r>
              <a:rPr lang="en-US" altLang="zh-CN" b="1">
                <a:solidFill>
                  <a:srgbClr val="FF3300"/>
                </a:solidFill>
              </a:rPr>
              <a:t>30-9=21V</a:t>
            </a:r>
          </a:p>
        </p:txBody>
      </p:sp>
      <p:sp>
        <p:nvSpPr>
          <p:cNvPr id="83081" name="Text Box 137"/>
          <p:cNvSpPr txBox="1">
            <a:spLocks noChangeArrowheads="1"/>
          </p:cNvSpPr>
          <p:nvPr/>
        </p:nvSpPr>
        <p:spPr bwMode="auto">
          <a:xfrm>
            <a:off x="5692329" y="3508375"/>
            <a:ext cx="31591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3300"/>
                </a:solidFill>
              </a:rPr>
              <a:t>U</a:t>
            </a:r>
            <a:r>
              <a:rPr lang="en-US" altLang="zh-CN" b="1" baseline="-25000">
                <a:solidFill>
                  <a:srgbClr val="FF3300"/>
                </a:solidFill>
              </a:rPr>
              <a:t>oc</a:t>
            </a:r>
            <a:r>
              <a:rPr lang="en-US" altLang="zh-CN" b="1" i="1">
                <a:solidFill>
                  <a:srgbClr val="FF3300"/>
                </a:solidFill>
              </a:rPr>
              <a:t>''=U</a:t>
            </a:r>
            <a:r>
              <a:rPr lang="en-US" altLang="zh-CN" b="1" baseline="-25000">
                <a:solidFill>
                  <a:srgbClr val="FF3300"/>
                </a:solidFill>
              </a:rPr>
              <a:t>1</a:t>
            </a:r>
            <a:r>
              <a:rPr lang="en-US" altLang="zh-CN" b="1" i="1">
                <a:solidFill>
                  <a:srgbClr val="FF3300"/>
                </a:solidFill>
              </a:rPr>
              <a:t>''</a:t>
            </a:r>
            <a:r>
              <a:rPr lang="en-US" altLang="zh-CN" b="1">
                <a:solidFill>
                  <a:srgbClr val="FF3300"/>
                </a:solidFill>
              </a:rPr>
              <a:t>+</a:t>
            </a:r>
            <a:r>
              <a:rPr lang="en-US" altLang="zh-CN" b="1" i="1">
                <a:solidFill>
                  <a:srgbClr val="FF3300"/>
                </a:solidFill>
              </a:rPr>
              <a:t>U</a:t>
            </a:r>
            <a:r>
              <a:rPr lang="en-US" altLang="zh-CN" b="1" baseline="-25000">
                <a:solidFill>
                  <a:srgbClr val="FF3300"/>
                </a:solidFill>
              </a:rPr>
              <a:t>2</a:t>
            </a:r>
            <a:r>
              <a:rPr lang="en-US" altLang="zh-CN" b="1" i="1">
                <a:solidFill>
                  <a:srgbClr val="FF3300"/>
                </a:solidFill>
              </a:rPr>
              <a:t>''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3300"/>
                </a:solidFill>
              </a:rPr>
              <a:t>        =0+(15 </a:t>
            </a:r>
            <a:r>
              <a:rPr lang="en-US" altLang="zh-CN" b="1">
                <a:solidFill>
                  <a:srgbClr val="FF3300"/>
                </a:solidFill>
                <a:sym typeface="Symbol" pitchFamily="18" charset="2"/>
              </a:rPr>
              <a:t>4/10) 2</a:t>
            </a:r>
            <a:endParaRPr lang="en-US" altLang="zh-CN" b="1">
              <a:solidFill>
                <a:srgbClr val="FF33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3300"/>
                </a:solidFill>
              </a:rPr>
              <a:t>        =</a:t>
            </a:r>
            <a:r>
              <a:rPr lang="en-US" altLang="zh-CN" b="1">
                <a:solidFill>
                  <a:srgbClr val="FF3300"/>
                </a:solidFill>
              </a:rPr>
              <a:t>0+12=12V</a:t>
            </a:r>
          </a:p>
        </p:txBody>
      </p:sp>
      <p:sp>
        <p:nvSpPr>
          <p:cNvPr id="83082" name="Text Box 138"/>
          <p:cNvSpPr txBox="1">
            <a:spLocks noChangeArrowheads="1"/>
          </p:cNvSpPr>
          <p:nvPr/>
        </p:nvSpPr>
        <p:spPr bwMode="auto">
          <a:xfrm>
            <a:off x="6176517" y="5322888"/>
            <a:ext cx="20208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3300"/>
                </a:solidFill>
              </a:rPr>
              <a:t>U</a:t>
            </a:r>
            <a:r>
              <a:rPr lang="en-US" altLang="zh-CN" b="1" baseline="-25000">
                <a:solidFill>
                  <a:srgbClr val="FF3300"/>
                </a:solidFill>
              </a:rPr>
              <a:t>oc</a:t>
            </a:r>
            <a:r>
              <a:rPr lang="en-US" altLang="zh-CN" b="1" i="1">
                <a:solidFill>
                  <a:srgbClr val="FF3300"/>
                </a:solidFill>
              </a:rPr>
              <a:t>=U</a:t>
            </a:r>
            <a:r>
              <a:rPr lang="en-US" altLang="zh-CN" b="1" baseline="-25000">
                <a:solidFill>
                  <a:srgbClr val="FF3300"/>
                </a:solidFill>
              </a:rPr>
              <a:t>oc</a:t>
            </a:r>
            <a:r>
              <a:rPr lang="en-US" altLang="zh-CN" b="1" i="1">
                <a:solidFill>
                  <a:srgbClr val="FF3300"/>
                </a:solidFill>
              </a:rPr>
              <a:t>'+U</a:t>
            </a:r>
            <a:r>
              <a:rPr lang="en-US" altLang="zh-CN" b="1" baseline="-25000">
                <a:solidFill>
                  <a:srgbClr val="FF3300"/>
                </a:solidFill>
              </a:rPr>
              <a:t>oc</a:t>
            </a:r>
            <a:r>
              <a:rPr lang="en-US" altLang="zh-CN" b="1" i="1">
                <a:solidFill>
                  <a:srgbClr val="FF3300"/>
                </a:solidFill>
              </a:rPr>
              <a:t>''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3300"/>
                </a:solidFill>
              </a:rPr>
              <a:t>=</a:t>
            </a:r>
            <a:r>
              <a:rPr lang="en-US" altLang="zh-CN" b="1">
                <a:solidFill>
                  <a:srgbClr val="FF3300"/>
                </a:solidFill>
              </a:rPr>
              <a:t>21+12=33V</a:t>
            </a:r>
          </a:p>
        </p:txBody>
      </p:sp>
      <p:sp>
        <p:nvSpPr>
          <p:cNvPr id="83087" name="Text Box 143"/>
          <p:cNvSpPr txBox="1">
            <a:spLocks noChangeArrowheads="1"/>
          </p:cNvSpPr>
          <p:nvPr/>
        </p:nvSpPr>
        <p:spPr bwMode="auto">
          <a:xfrm>
            <a:off x="107504" y="250825"/>
            <a:ext cx="305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求开路电压</a:t>
            </a:r>
            <a:r>
              <a:rPr lang="en-US" altLang="zh-CN" b="1" i="1">
                <a:solidFill>
                  <a:srgbClr val="000000"/>
                </a:solidFill>
              </a:rPr>
              <a:t>U</a:t>
            </a:r>
            <a:r>
              <a:rPr lang="en-US" altLang="zh-CN" b="1" baseline="-25000">
                <a:solidFill>
                  <a:srgbClr val="000000"/>
                </a:solidFill>
              </a:rPr>
              <a:t>oc</a:t>
            </a: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zh-CN" altLang="en-US" b="1">
                <a:solidFill>
                  <a:srgbClr val="000000"/>
                </a:solidFill>
              </a:rPr>
              <a:t>叠加</a:t>
            </a:r>
            <a:r>
              <a:rPr lang="en-US" altLang="zh-CN" b="1">
                <a:solidFill>
                  <a:srgbClr val="000000"/>
                </a:solidFill>
              </a:rPr>
              <a:t>):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261"/>
          <p:cNvGrpSpPr>
            <a:grpSpLocks/>
          </p:cNvGrpSpPr>
          <p:nvPr/>
        </p:nvGrpSpPr>
        <p:grpSpPr bwMode="auto">
          <a:xfrm>
            <a:off x="767904" y="571500"/>
            <a:ext cx="4570413" cy="3079750"/>
            <a:chOff x="550" y="372"/>
            <a:chExt cx="2879" cy="1940"/>
          </a:xfrm>
        </p:grpSpPr>
        <p:sp>
          <p:nvSpPr>
            <p:cNvPr id="34874" name="Oval 145"/>
            <p:cNvSpPr>
              <a:spLocks noChangeArrowheads="1"/>
            </p:cNvSpPr>
            <p:nvPr/>
          </p:nvSpPr>
          <p:spPr bwMode="auto">
            <a:xfrm>
              <a:off x="3079" y="654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5" name="Text Box 146"/>
            <p:cNvSpPr txBox="1">
              <a:spLocks noChangeArrowheads="1"/>
            </p:cNvSpPr>
            <p:nvPr/>
          </p:nvSpPr>
          <p:spPr bwMode="auto">
            <a:xfrm>
              <a:off x="3202" y="521"/>
              <a:ext cx="2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4876" name="Text Box 147"/>
            <p:cNvSpPr txBox="1">
              <a:spLocks noChangeArrowheads="1"/>
            </p:cNvSpPr>
            <p:nvPr/>
          </p:nvSpPr>
          <p:spPr bwMode="auto">
            <a:xfrm>
              <a:off x="3188" y="1839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877" name="Text Box 148"/>
            <p:cNvSpPr txBox="1">
              <a:spLocks noChangeArrowheads="1"/>
            </p:cNvSpPr>
            <p:nvPr/>
          </p:nvSpPr>
          <p:spPr bwMode="auto">
            <a:xfrm>
              <a:off x="2957" y="1195"/>
              <a:ext cx="4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oc</a:t>
              </a:r>
              <a:r>
                <a:rPr lang="en-US" altLang="zh-CN" b="1" i="1">
                  <a:solidFill>
                    <a:srgbClr val="FF3300"/>
                  </a:solidFill>
                </a:rPr>
                <a:t>'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34878" name="Line 149"/>
            <p:cNvSpPr>
              <a:spLocks noChangeShapeType="1"/>
            </p:cNvSpPr>
            <p:nvPr/>
          </p:nvSpPr>
          <p:spPr bwMode="auto">
            <a:xfrm>
              <a:off x="611" y="688"/>
              <a:ext cx="9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9" name="Line 150"/>
            <p:cNvSpPr>
              <a:spLocks noChangeShapeType="1"/>
            </p:cNvSpPr>
            <p:nvPr/>
          </p:nvSpPr>
          <p:spPr bwMode="auto">
            <a:xfrm>
              <a:off x="1928" y="682"/>
              <a:ext cx="115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0" name="Line 151"/>
            <p:cNvSpPr>
              <a:spLocks noChangeShapeType="1"/>
            </p:cNvSpPr>
            <p:nvPr/>
          </p:nvSpPr>
          <p:spPr bwMode="auto">
            <a:xfrm>
              <a:off x="611" y="688"/>
              <a:ext cx="0" cy="5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1" name="Rectangle 152"/>
            <p:cNvSpPr>
              <a:spLocks noChangeArrowheads="1"/>
            </p:cNvSpPr>
            <p:nvPr/>
          </p:nvSpPr>
          <p:spPr bwMode="auto">
            <a:xfrm>
              <a:off x="550" y="1199"/>
              <a:ext cx="125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2" name="Line 153"/>
            <p:cNvSpPr>
              <a:spLocks noChangeShapeType="1"/>
            </p:cNvSpPr>
            <p:nvPr/>
          </p:nvSpPr>
          <p:spPr bwMode="auto">
            <a:xfrm flipH="1">
              <a:off x="611" y="1539"/>
              <a:ext cx="0" cy="4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3" name="Line 154"/>
            <p:cNvSpPr>
              <a:spLocks noChangeShapeType="1"/>
            </p:cNvSpPr>
            <p:nvPr/>
          </p:nvSpPr>
          <p:spPr bwMode="auto">
            <a:xfrm flipV="1">
              <a:off x="605" y="2003"/>
              <a:ext cx="2482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4" name="Line 156"/>
            <p:cNvSpPr>
              <a:spLocks noChangeShapeType="1"/>
            </p:cNvSpPr>
            <p:nvPr/>
          </p:nvSpPr>
          <p:spPr bwMode="auto">
            <a:xfrm>
              <a:off x="2336" y="6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5" name="Line 157"/>
            <p:cNvSpPr>
              <a:spLocks noChangeShapeType="1"/>
            </p:cNvSpPr>
            <p:nvPr/>
          </p:nvSpPr>
          <p:spPr bwMode="auto">
            <a:xfrm>
              <a:off x="2336" y="688"/>
              <a:ext cx="0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6" name="Line 158"/>
            <p:cNvSpPr>
              <a:spLocks noChangeShapeType="1"/>
            </p:cNvSpPr>
            <p:nvPr/>
          </p:nvSpPr>
          <p:spPr bwMode="auto">
            <a:xfrm>
              <a:off x="2336" y="1211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7" name="Line 159"/>
            <p:cNvSpPr>
              <a:spLocks noChangeShapeType="1"/>
            </p:cNvSpPr>
            <p:nvPr/>
          </p:nvSpPr>
          <p:spPr bwMode="auto">
            <a:xfrm flipH="1">
              <a:off x="2336" y="1801"/>
              <a:ext cx="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8" name="Line 160"/>
            <p:cNvSpPr>
              <a:spLocks noChangeShapeType="1"/>
            </p:cNvSpPr>
            <p:nvPr/>
          </p:nvSpPr>
          <p:spPr bwMode="auto">
            <a:xfrm>
              <a:off x="1249" y="1327"/>
              <a:ext cx="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9" name="Line 163"/>
            <p:cNvSpPr>
              <a:spLocks noChangeShapeType="1"/>
            </p:cNvSpPr>
            <p:nvPr/>
          </p:nvSpPr>
          <p:spPr bwMode="auto">
            <a:xfrm>
              <a:off x="1249" y="690"/>
              <a:ext cx="0" cy="6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90" name="Oval 164"/>
            <p:cNvSpPr>
              <a:spLocks noChangeArrowheads="1"/>
            </p:cNvSpPr>
            <p:nvPr/>
          </p:nvSpPr>
          <p:spPr bwMode="auto">
            <a:xfrm>
              <a:off x="1099" y="858"/>
              <a:ext cx="300" cy="29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91" name="Line 165"/>
            <p:cNvSpPr>
              <a:spLocks noChangeShapeType="1"/>
            </p:cNvSpPr>
            <p:nvPr/>
          </p:nvSpPr>
          <p:spPr bwMode="auto">
            <a:xfrm>
              <a:off x="1099" y="171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92" name="Line 166"/>
            <p:cNvSpPr>
              <a:spLocks noChangeShapeType="1"/>
            </p:cNvSpPr>
            <p:nvPr/>
          </p:nvSpPr>
          <p:spPr bwMode="auto">
            <a:xfrm>
              <a:off x="1249" y="858"/>
              <a:ext cx="0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93" name="Line 168"/>
            <p:cNvSpPr>
              <a:spLocks noChangeShapeType="1"/>
            </p:cNvSpPr>
            <p:nvPr/>
          </p:nvSpPr>
          <p:spPr bwMode="auto">
            <a:xfrm>
              <a:off x="1099" y="166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94" name="Line 170"/>
            <p:cNvSpPr>
              <a:spLocks noChangeShapeType="1"/>
            </p:cNvSpPr>
            <p:nvPr/>
          </p:nvSpPr>
          <p:spPr bwMode="auto">
            <a:xfrm>
              <a:off x="1099" y="171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95" name="Text Box 172"/>
            <p:cNvSpPr txBox="1">
              <a:spLocks noChangeArrowheads="1"/>
            </p:cNvSpPr>
            <p:nvPr/>
          </p:nvSpPr>
          <p:spPr bwMode="auto">
            <a:xfrm>
              <a:off x="1370" y="786"/>
              <a:ext cx="52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 U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s</a:t>
              </a:r>
              <a:r>
                <a:rPr lang="en-US" altLang="zh-CN" b="1">
                  <a:solidFill>
                    <a:srgbClr val="000000"/>
                  </a:solidFill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 45V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4896" name="Text Box 174"/>
            <p:cNvSpPr txBox="1">
              <a:spLocks noChangeArrowheads="1"/>
            </p:cNvSpPr>
            <p:nvPr/>
          </p:nvSpPr>
          <p:spPr bwMode="auto">
            <a:xfrm>
              <a:off x="1593" y="372"/>
              <a:ext cx="4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897" name="Text Box 175"/>
            <p:cNvSpPr txBox="1">
              <a:spLocks noChangeArrowheads="1"/>
            </p:cNvSpPr>
            <p:nvPr/>
          </p:nvSpPr>
          <p:spPr bwMode="auto">
            <a:xfrm>
              <a:off x="649" y="1211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898" name="Text Box 176"/>
            <p:cNvSpPr txBox="1">
              <a:spLocks noChangeArrowheads="1"/>
            </p:cNvSpPr>
            <p:nvPr/>
          </p:nvSpPr>
          <p:spPr bwMode="auto">
            <a:xfrm>
              <a:off x="2381" y="876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899" name="Text Box 177"/>
            <p:cNvSpPr txBox="1">
              <a:spLocks noChangeArrowheads="1"/>
            </p:cNvSpPr>
            <p:nvPr/>
          </p:nvSpPr>
          <p:spPr bwMode="auto">
            <a:xfrm>
              <a:off x="2405" y="1480"/>
              <a:ext cx="4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900" name="Text Box 178"/>
            <p:cNvSpPr txBox="1">
              <a:spLocks noChangeArrowheads="1"/>
            </p:cNvSpPr>
            <p:nvPr/>
          </p:nvSpPr>
          <p:spPr bwMode="auto">
            <a:xfrm>
              <a:off x="1625" y="2024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901" name="Oval 179"/>
            <p:cNvSpPr>
              <a:spLocks noChangeArrowheads="1"/>
            </p:cNvSpPr>
            <p:nvPr/>
          </p:nvSpPr>
          <p:spPr bwMode="auto">
            <a:xfrm>
              <a:off x="1227" y="665"/>
              <a:ext cx="37" cy="4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902" name="Oval 180"/>
            <p:cNvSpPr>
              <a:spLocks noChangeArrowheads="1"/>
            </p:cNvSpPr>
            <p:nvPr/>
          </p:nvSpPr>
          <p:spPr bwMode="auto">
            <a:xfrm>
              <a:off x="1230" y="1302"/>
              <a:ext cx="37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903" name="Oval 181"/>
            <p:cNvSpPr>
              <a:spLocks noChangeArrowheads="1"/>
            </p:cNvSpPr>
            <p:nvPr/>
          </p:nvSpPr>
          <p:spPr bwMode="auto">
            <a:xfrm>
              <a:off x="1227" y="1990"/>
              <a:ext cx="37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904" name="Oval 182"/>
            <p:cNvSpPr>
              <a:spLocks noChangeArrowheads="1"/>
            </p:cNvSpPr>
            <p:nvPr/>
          </p:nvSpPr>
          <p:spPr bwMode="auto">
            <a:xfrm>
              <a:off x="2314" y="664"/>
              <a:ext cx="37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905" name="Oval 183"/>
            <p:cNvSpPr>
              <a:spLocks noChangeArrowheads="1"/>
            </p:cNvSpPr>
            <p:nvPr/>
          </p:nvSpPr>
          <p:spPr bwMode="auto">
            <a:xfrm>
              <a:off x="2314" y="1305"/>
              <a:ext cx="36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906" name="Oval 184"/>
            <p:cNvSpPr>
              <a:spLocks noChangeArrowheads="1"/>
            </p:cNvSpPr>
            <p:nvPr/>
          </p:nvSpPr>
          <p:spPr bwMode="auto">
            <a:xfrm>
              <a:off x="2311" y="1984"/>
              <a:ext cx="36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907" name="Text Box 185"/>
            <p:cNvSpPr txBox="1">
              <a:spLocks noChangeArrowheads="1"/>
            </p:cNvSpPr>
            <p:nvPr/>
          </p:nvSpPr>
          <p:spPr bwMode="auto">
            <a:xfrm>
              <a:off x="1248" y="64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4908" name="Text Box 186"/>
            <p:cNvSpPr txBox="1">
              <a:spLocks noChangeArrowheads="1"/>
            </p:cNvSpPr>
            <p:nvPr/>
          </p:nvSpPr>
          <p:spPr bwMode="auto">
            <a:xfrm>
              <a:off x="1290" y="1090"/>
              <a:ext cx="1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34909" name="Rectangle 187"/>
            <p:cNvSpPr>
              <a:spLocks noChangeArrowheads="1"/>
            </p:cNvSpPr>
            <p:nvPr/>
          </p:nvSpPr>
          <p:spPr bwMode="auto">
            <a:xfrm rot="5400000">
              <a:off x="1696" y="521"/>
              <a:ext cx="125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910" name="Rectangle 188"/>
            <p:cNvSpPr>
              <a:spLocks noChangeArrowheads="1"/>
            </p:cNvSpPr>
            <p:nvPr/>
          </p:nvSpPr>
          <p:spPr bwMode="auto">
            <a:xfrm>
              <a:off x="2272" y="857"/>
              <a:ext cx="125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911" name="Rectangle 189"/>
            <p:cNvSpPr>
              <a:spLocks noChangeArrowheads="1"/>
            </p:cNvSpPr>
            <p:nvPr/>
          </p:nvSpPr>
          <p:spPr bwMode="auto">
            <a:xfrm>
              <a:off x="2272" y="1457"/>
              <a:ext cx="125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912" name="Rectangle 190"/>
            <p:cNvSpPr>
              <a:spLocks noChangeArrowheads="1"/>
            </p:cNvSpPr>
            <p:nvPr/>
          </p:nvSpPr>
          <p:spPr bwMode="auto">
            <a:xfrm rot="5400000">
              <a:off x="1756" y="1835"/>
              <a:ext cx="125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913" name="Oval 191"/>
            <p:cNvSpPr>
              <a:spLocks noChangeArrowheads="1"/>
            </p:cNvSpPr>
            <p:nvPr/>
          </p:nvSpPr>
          <p:spPr bwMode="auto">
            <a:xfrm>
              <a:off x="3079" y="1974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914" name="Text Box 192"/>
            <p:cNvSpPr txBox="1">
              <a:spLocks noChangeArrowheads="1"/>
            </p:cNvSpPr>
            <p:nvPr/>
          </p:nvSpPr>
          <p:spPr bwMode="auto">
            <a:xfrm>
              <a:off x="2973" y="71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4915" name="Text Box 193"/>
            <p:cNvSpPr txBox="1">
              <a:spLocks noChangeArrowheads="1"/>
            </p:cNvSpPr>
            <p:nvPr/>
          </p:nvSpPr>
          <p:spPr bwMode="auto">
            <a:xfrm>
              <a:off x="2990" y="1662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34916" name="Group 248"/>
            <p:cNvGrpSpPr>
              <a:grpSpLocks/>
            </p:cNvGrpSpPr>
            <p:nvPr/>
          </p:nvGrpSpPr>
          <p:grpSpPr bwMode="auto">
            <a:xfrm>
              <a:off x="2663" y="636"/>
              <a:ext cx="376" cy="744"/>
              <a:chOff x="2663" y="636"/>
              <a:chExt cx="376" cy="744"/>
            </a:xfrm>
          </p:grpSpPr>
          <p:sp>
            <p:nvSpPr>
              <p:cNvPr id="34921" name="Text Box 244"/>
              <p:cNvSpPr txBox="1">
                <a:spLocks noChangeArrowheads="1"/>
              </p:cNvSpPr>
              <p:nvPr/>
            </p:nvSpPr>
            <p:spPr bwMode="auto">
              <a:xfrm>
                <a:off x="2673" y="636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34922" name="Text Box 245"/>
              <p:cNvSpPr txBox="1">
                <a:spLocks noChangeArrowheads="1"/>
              </p:cNvSpPr>
              <p:nvPr/>
            </p:nvSpPr>
            <p:spPr bwMode="auto">
              <a:xfrm>
                <a:off x="2690" y="1092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altLang="zh-CN" sz="1800">
                  <a:solidFill>
                    <a:srgbClr val="FF3300"/>
                  </a:solidFill>
                </a:endParaRPr>
              </a:p>
            </p:txBody>
          </p:sp>
          <p:sp>
            <p:nvSpPr>
              <p:cNvPr id="34923" name="Text Box 247"/>
              <p:cNvSpPr txBox="1">
                <a:spLocks noChangeArrowheads="1"/>
              </p:cNvSpPr>
              <p:nvPr/>
            </p:nvSpPr>
            <p:spPr bwMode="auto">
              <a:xfrm>
                <a:off x="2663" y="865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1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'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34917" name="Group 249"/>
            <p:cNvGrpSpPr>
              <a:grpSpLocks/>
            </p:cNvGrpSpPr>
            <p:nvPr/>
          </p:nvGrpSpPr>
          <p:grpSpPr bwMode="auto">
            <a:xfrm>
              <a:off x="2669" y="1272"/>
              <a:ext cx="436" cy="744"/>
              <a:chOff x="2663" y="636"/>
              <a:chExt cx="376" cy="744"/>
            </a:xfrm>
          </p:grpSpPr>
          <p:sp>
            <p:nvSpPr>
              <p:cNvPr id="34918" name="Text Box 250"/>
              <p:cNvSpPr txBox="1">
                <a:spLocks noChangeArrowheads="1"/>
              </p:cNvSpPr>
              <p:nvPr/>
            </p:nvSpPr>
            <p:spPr bwMode="auto">
              <a:xfrm>
                <a:off x="2689" y="636"/>
                <a:ext cx="19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34919" name="Text Box 251"/>
              <p:cNvSpPr txBox="1">
                <a:spLocks noChangeArrowheads="1"/>
              </p:cNvSpPr>
              <p:nvPr/>
            </p:nvSpPr>
            <p:spPr bwMode="auto">
              <a:xfrm>
                <a:off x="2690" y="1092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altLang="zh-CN" sz="1800">
                  <a:solidFill>
                    <a:srgbClr val="FF3300"/>
                  </a:solidFill>
                </a:endParaRPr>
              </a:p>
            </p:txBody>
          </p:sp>
          <p:sp>
            <p:nvSpPr>
              <p:cNvPr id="34920" name="Text Box 252"/>
              <p:cNvSpPr txBox="1">
                <a:spLocks noChangeArrowheads="1"/>
              </p:cNvSpPr>
              <p:nvPr/>
            </p:nvSpPr>
            <p:spPr bwMode="auto">
              <a:xfrm>
                <a:off x="2663" y="865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2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'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</p:grpSp>
      </p:grpSp>
      <p:grpSp>
        <p:nvGrpSpPr>
          <p:cNvPr id="5" name="Group 265"/>
          <p:cNvGrpSpPr>
            <a:grpSpLocks/>
          </p:cNvGrpSpPr>
          <p:nvPr/>
        </p:nvGrpSpPr>
        <p:grpSpPr bwMode="auto">
          <a:xfrm>
            <a:off x="799654" y="3511550"/>
            <a:ext cx="4627563" cy="3079750"/>
            <a:chOff x="570" y="2212"/>
            <a:chExt cx="2915" cy="1940"/>
          </a:xfrm>
        </p:grpSpPr>
        <p:sp>
          <p:nvSpPr>
            <p:cNvPr id="34824" name="Oval 195"/>
            <p:cNvSpPr>
              <a:spLocks noChangeArrowheads="1"/>
            </p:cNvSpPr>
            <p:nvPr/>
          </p:nvSpPr>
          <p:spPr bwMode="auto">
            <a:xfrm>
              <a:off x="3099" y="248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25" name="Text Box 196"/>
            <p:cNvSpPr txBox="1">
              <a:spLocks noChangeArrowheads="1"/>
            </p:cNvSpPr>
            <p:nvPr/>
          </p:nvSpPr>
          <p:spPr bwMode="auto">
            <a:xfrm>
              <a:off x="3222" y="2361"/>
              <a:ext cx="2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4826" name="Text Box 197"/>
            <p:cNvSpPr txBox="1">
              <a:spLocks noChangeArrowheads="1"/>
            </p:cNvSpPr>
            <p:nvPr/>
          </p:nvSpPr>
          <p:spPr bwMode="auto">
            <a:xfrm>
              <a:off x="3208" y="3679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827" name="Text Box 198"/>
            <p:cNvSpPr txBox="1">
              <a:spLocks noChangeArrowheads="1"/>
            </p:cNvSpPr>
            <p:nvPr/>
          </p:nvSpPr>
          <p:spPr bwMode="auto">
            <a:xfrm>
              <a:off x="2977" y="3035"/>
              <a:ext cx="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oc</a:t>
              </a:r>
              <a:r>
                <a:rPr lang="en-US" altLang="zh-CN" b="1" i="1">
                  <a:solidFill>
                    <a:srgbClr val="FF3300"/>
                  </a:solidFill>
                </a:rPr>
                <a:t>''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34828" name="Line 199"/>
            <p:cNvSpPr>
              <a:spLocks noChangeShapeType="1"/>
            </p:cNvSpPr>
            <p:nvPr/>
          </p:nvSpPr>
          <p:spPr bwMode="auto">
            <a:xfrm>
              <a:off x="631" y="2528"/>
              <a:ext cx="9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29" name="Line 200"/>
            <p:cNvSpPr>
              <a:spLocks noChangeShapeType="1"/>
            </p:cNvSpPr>
            <p:nvPr/>
          </p:nvSpPr>
          <p:spPr bwMode="auto">
            <a:xfrm flipV="1">
              <a:off x="1948" y="2516"/>
              <a:ext cx="115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30" name="Line 201"/>
            <p:cNvSpPr>
              <a:spLocks noChangeShapeType="1"/>
            </p:cNvSpPr>
            <p:nvPr/>
          </p:nvSpPr>
          <p:spPr bwMode="auto">
            <a:xfrm>
              <a:off x="631" y="2528"/>
              <a:ext cx="0" cy="5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31" name="Rectangle 202"/>
            <p:cNvSpPr>
              <a:spLocks noChangeArrowheads="1"/>
            </p:cNvSpPr>
            <p:nvPr/>
          </p:nvSpPr>
          <p:spPr bwMode="auto">
            <a:xfrm>
              <a:off x="570" y="3039"/>
              <a:ext cx="125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32" name="Line 203"/>
            <p:cNvSpPr>
              <a:spLocks noChangeShapeType="1"/>
            </p:cNvSpPr>
            <p:nvPr/>
          </p:nvSpPr>
          <p:spPr bwMode="auto">
            <a:xfrm flipH="1">
              <a:off x="631" y="3379"/>
              <a:ext cx="0" cy="4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33" name="Line 204"/>
            <p:cNvSpPr>
              <a:spLocks noChangeShapeType="1"/>
            </p:cNvSpPr>
            <p:nvPr/>
          </p:nvSpPr>
          <p:spPr bwMode="auto">
            <a:xfrm flipV="1">
              <a:off x="625" y="3843"/>
              <a:ext cx="2482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34" name="Line 205"/>
            <p:cNvSpPr>
              <a:spLocks noChangeShapeType="1"/>
            </p:cNvSpPr>
            <p:nvPr/>
          </p:nvSpPr>
          <p:spPr bwMode="auto">
            <a:xfrm>
              <a:off x="1269" y="2528"/>
              <a:ext cx="0" cy="1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35" name="Line 206"/>
            <p:cNvSpPr>
              <a:spLocks noChangeShapeType="1"/>
            </p:cNvSpPr>
            <p:nvPr/>
          </p:nvSpPr>
          <p:spPr bwMode="auto">
            <a:xfrm>
              <a:off x="2356" y="252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36" name="Line 207"/>
            <p:cNvSpPr>
              <a:spLocks noChangeShapeType="1"/>
            </p:cNvSpPr>
            <p:nvPr/>
          </p:nvSpPr>
          <p:spPr bwMode="auto">
            <a:xfrm>
              <a:off x="2356" y="2528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37" name="Line 208"/>
            <p:cNvSpPr>
              <a:spLocks noChangeShapeType="1"/>
            </p:cNvSpPr>
            <p:nvPr/>
          </p:nvSpPr>
          <p:spPr bwMode="auto">
            <a:xfrm>
              <a:off x="2356" y="3051"/>
              <a:ext cx="0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38" name="Line 209"/>
            <p:cNvSpPr>
              <a:spLocks noChangeShapeType="1"/>
            </p:cNvSpPr>
            <p:nvPr/>
          </p:nvSpPr>
          <p:spPr bwMode="auto">
            <a:xfrm flipH="1">
              <a:off x="2356" y="3641"/>
              <a:ext cx="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39" name="Line 210"/>
            <p:cNvSpPr>
              <a:spLocks noChangeShapeType="1"/>
            </p:cNvSpPr>
            <p:nvPr/>
          </p:nvSpPr>
          <p:spPr bwMode="auto">
            <a:xfrm>
              <a:off x="1261" y="2543"/>
              <a:ext cx="1095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40" name="Oval 211"/>
            <p:cNvSpPr>
              <a:spLocks noChangeArrowheads="1"/>
            </p:cNvSpPr>
            <p:nvPr/>
          </p:nvSpPr>
          <p:spPr bwMode="auto">
            <a:xfrm>
              <a:off x="1107" y="3380"/>
              <a:ext cx="300" cy="29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41" name="Line 212"/>
            <p:cNvSpPr>
              <a:spLocks noChangeShapeType="1"/>
            </p:cNvSpPr>
            <p:nvPr/>
          </p:nvSpPr>
          <p:spPr bwMode="auto">
            <a:xfrm flipV="1">
              <a:off x="1461" y="3336"/>
              <a:ext cx="0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42" name="Line 213"/>
            <p:cNvSpPr>
              <a:spLocks noChangeShapeType="1"/>
            </p:cNvSpPr>
            <p:nvPr/>
          </p:nvSpPr>
          <p:spPr bwMode="auto">
            <a:xfrm>
              <a:off x="1269" y="2656"/>
              <a:ext cx="0" cy="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43" name="Line 215"/>
            <p:cNvSpPr>
              <a:spLocks noChangeShapeType="1"/>
            </p:cNvSpPr>
            <p:nvPr/>
          </p:nvSpPr>
          <p:spPr bwMode="auto">
            <a:xfrm>
              <a:off x="1119" y="355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44" name="Line 218"/>
            <p:cNvSpPr>
              <a:spLocks noChangeShapeType="1"/>
            </p:cNvSpPr>
            <p:nvPr/>
          </p:nvSpPr>
          <p:spPr bwMode="auto">
            <a:xfrm>
              <a:off x="1119" y="35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45" name="Line 220"/>
            <p:cNvSpPr>
              <a:spLocks noChangeShapeType="1"/>
            </p:cNvSpPr>
            <p:nvPr/>
          </p:nvSpPr>
          <p:spPr bwMode="auto">
            <a:xfrm>
              <a:off x="1119" y="355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46" name="Line 221"/>
            <p:cNvSpPr>
              <a:spLocks noChangeShapeType="1"/>
            </p:cNvSpPr>
            <p:nvPr/>
          </p:nvSpPr>
          <p:spPr bwMode="auto">
            <a:xfrm>
              <a:off x="1107" y="3544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47" name="Text Box 223"/>
            <p:cNvSpPr txBox="1">
              <a:spLocks noChangeArrowheads="1"/>
            </p:cNvSpPr>
            <p:nvPr/>
          </p:nvSpPr>
          <p:spPr bwMode="auto">
            <a:xfrm>
              <a:off x="1470" y="3182"/>
              <a:ext cx="48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I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s</a:t>
              </a:r>
              <a:r>
                <a:rPr lang="en-US" altLang="zh-CN" b="1" i="1">
                  <a:solidFill>
                    <a:srgbClr val="000000"/>
                  </a:solidFill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15A</a:t>
              </a:r>
              <a:endParaRPr lang="en-US" altLang="zh-CN" i="1">
                <a:solidFill>
                  <a:srgbClr val="000000"/>
                </a:solidFill>
              </a:endParaRPr>
            </a:p>
          </p:txBody>
        </p:sp>
        <p:sp>
          <p:nvSpPr>
            <p:cNvPr id="34848" name="Text Box 224"/>
            <p:cNvSpPr txBox="1">
              <a:spLocks noChangeArrowheads="1"/>
            </p:cNvSpPr>
            <p:nvPr/>
          </p:nvSpPr>
          <p:spPr bwMode="auto">
            <a:xfrm>
              <a:off x="1613" y="2212"/>
              <a:ext cx="4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849" name="Text Box 225"/>
            <p:cNvSpPr txBox="1">
              <a:spLocks noChangeArrowheads="1"/>
            </p:cNvSpPr>
            <p:nvPr/>
          </p:nvSpPr>
          <p:spPr bwMode="auto">
            <a:xfrm>
              <a:off x="669" y="3051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850" name="Text Box 226"/>
            <p:cNvSpPr txBox="1">
              <a:spLocks noChangeArrowheads="1"/>
            </p:cNvSpPr>
            <p:nvPr/>
          </p:nvSpPr>
          <p:spPr bwMode="auto">
            <a:xfrm>
              <a:off x="2425" y="2728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851" name="Text Box 227"/>
            <p:cNvSpPr txBox="1">
              <a:spLocks noChangeArrowheads="1"/>
            </p:cNvSpPr>
            <p:nvPr/>
          </p:nvSpPr>
          <p:spPr bwMode="auto">
            <a:xfrm>
              <a:off x="2425" y="3320"/>
              <a:ext cx="4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852" name="Text Box 228"/>
            <p:cNvSpPr txBox="1">
              <a:spLocks noChangeArrowheads="1"/>
            </p:cNvSpPr>
            <p:nvPr/>
          </p:nvSpPr>
          <p:spPr bwMode="auto">
            <a:xfrm>
              <a:off x="1645" y="3864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853" name="Oval 229"/>
            <p:cNvSpPr>
              <a:spLocks noChangeArrowheads="1"/>
            </p:cNvSpPr>
            <p:nvPr/>
          </p:nvSpPr>
          <p:spPr bwMode="auto">
            <a:xfrm>
              <a:off x="1247" y="2505"/>
              <a:ext cx="37" cy="4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54" name="Oval 230"/>
            <p:cNvSpPr>
              <a:spLocks noChangeArrowheads="1"/>
            </p:cNvSpPr>
            <p:nvPr/>
          </p:nvSpPr>
          <p:spPr bwMode="auto">
            <a:xfrm>
              <a:off x="1250" y="3142"/>
              <a:ext cx="37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55" name="Oval 231"/>
            <p:cNvSpPr>
              <a:spLocks noChangeArrowheads="1"/>
            </p:cNvSpPr>
            <p:nvPr/>
          </p:nvSpPr>
          <p:spPr bwMode="auto">
            <a:xfrm>
              <a:off x="1247" y="3830"/>
              <a:ext cx="37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56" name="Oval 232"/>
            <p:cNvSpPr>
              <a:spLocks noChangeArrowheads="1"/>
            </p:cNvSpPr>
            <p:nvPr/>
          </p:nvSpPr>
          <p:spPr bwMode="auto">
            <a:xfrm>
              <a:off x="2346" y="2504"/>
              <a:ext cx="37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57" name="Oval 233"/>
            <p:cNvSpPr>
              <a:spLocks noChangeArrowheads="1"/>
            </p:cNvSpPr>
            <p:nvPr/>
          </p:nvSpPr>
          <p:spPr bwMode="auto">
            <a:xfrm>
              <a:off x="2334" y="3145"/>
              <a:ext cx="36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58" name="Oval 234"/>
            <p:cNvSpPr>
              <a:spLocks noChangeArrowheads="1"/>
            </p:cNvSpPr>
            <p:nvPr/>
          </p:nvSpPr>
          <p:spPr bwMode="auto">
            <a:xfrm>
              <a:off x="2331" y="3824"/>
              <a:ext cx="36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59" name="Rectangle 237"/>
            <p:cNvSpPr>
              <a:spLocks noChangeArrowheads="1"/>
            </p:cNvSpPr>
            <p:nvPr/>
          </p:nvSpPr>
          <p:spPr bwMode="auto">
            <a:xfrm rot="5400000">
              <a:off x="1716" y="2361"/>
              <a:ext cx="125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0" name="Rectangle 238"/>
            <p:cNvSpPr>
              <a:spLocks noChangeArrowheads="1"/>
            </p:cNvSpPr>
            <p:nvPr/>
          </p:nvSpPr>
          <p:spPr bwMode="auto">
            <a:xfrm>
              <a:off x="2292" y="2697"/>
              <a:ext cx="125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1" name="Rectangle 239"/>
            <p:cNvSpPr>
              <a:spLocks noChangeArrowheads="1"/>
            </p:cNvSpPr>
            <p:nvPr/>
          </p:nvSpPr>
          <p:spPr bwMode="auto">
            <a:xfrm>
              <a:off x="2292" y="3297"/>
              <a:ext cx="125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2" name="Rectangle 240"/>
            <p:cNvSpPr>
              <a:spLocks noChangeArrowheads="1"/>
            </p:cNvSpPr>
            <p:nvPr/>
          </p:nvSpPr>
          <p:spPr bwMode="auto">
            <a:xfrm rot="5400000">
              <a:off x="1776" y="3675"/>
              <a:ext cx="125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3" name="Oval 241"/>
            <p:cNvSpPr>
              <a:spLocks noChangeArrowheads="1"/>
            </p:cNvSpPr>
            <p:nvPr/>
          </p:nvSpPr>
          <p:spPr bwMode="auto">
            <a:xfrm>
              <a:off x="3099" y="3814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4" name="Text Box 242"/>
            <p:cNvSpPr txBox="1">
              <a:spLocks noChangeArrowheads="1"/>
            </p:cNvSpPr>
            <p:nvPr/>
          </p:nvSpPr>
          <p:spPr bwMode="auto">
            <a:xfrm>
              <a:off x="2993" y="255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4865" name="Text Box 243"/>
            <p:cNvSpPr txBox="1">
              <a:spLocks noChangeArrowheads="1"/>
            </p:cNvSpPr>
            <p:nvPr/>
          </p:nvSpPr>
          <p:spPr bwMode="auto">
            <a:xfrm>
              <a:off x="3010" y="3502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-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34866" name="Group 253"/>
            <p:cNvGrpSpPr>
              <a:grpSpLocks/>
            </p:cNvGrpSpPr>
            <p:nvPr/>
          </p:nvGrpSpPr>
          <p:grpSpPr bwMode="auto">
            <a:xfrm>
              <a:off x="2659" y="2508"/>
              <a:ext cx="484" cy="744"/>
              <a:chOff x="2663" y="636"/>
              <a:chExt cx="376" cy="744"/>
            </a:xfrm>
          </p:grpSpPr>
          <p:sp>
            <p:nvSpPr>
              <p:cNvPr id="34871" name="Text Box 254"/>
              <p:cNvSpPr txBox="1">
                <a:spLocks noChangeArrowheads="1"/>
              </p:cNvSpPr>
              <p:nvPr/>
            </p:nvSpPr>
            <p:spPr bwMode="auto">
              <a:xfrm>
                <a:off x="2698" y="636"/>
                <a:ext cx="1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34872" name="Text Box 255"/>
              <p:cNvSpPr txBox="1">
                <a:spLocks noChangeArrowheads="1"/>
              </p:cNvSpPr>
              <p:nvPr/>
            </p:nvSpPr>
            <p:spPr bwMode="auto">
              <a:xfrm>
                <a:off x="2690" y="1092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altLang="zh-CN" sz="1800">
                  <a:solidFill>
                    <a:srgbClr val="FF3300"/>
                  </a:solidFill>
                </a:endParaRPr>
              </a:p>
            </p:txBody>
          </p:sp>
          <p:sp>
            <p:nvSpPr>
              <p:cNvPr id="34873" name="Text Box 256"/>
              <p:cNvSpPr txBox="1">
                <a:spLocks noChangeArrowheads="1"/>
              </p:cNvSpPr>
              <p:nvPr/>
            </p:nvSpPr>
            <p:spPr bwMode="auto">
              <a:xfrm>
                <a:off x="2663" y="865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1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''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34867" name="Group 257"/>
            <p:cNvGrpSpPr>
              <a:grpSpLocks/>
            </p:cNvGrpSpPr>
            <p:nvPr/>
          </p:nvGrpSpPr>
          <p:grpSpPr bwMode="auto">
            <a:xfrm>
              <a:off x="2683" y="3132"/>
              <a:ext cx="484" cy="744"/>
              <a:chOff x="2663" y="636"/>
              <a:chExt cx="376" cy="744"/>
            </a:xfrm>
          </p:grpSpPr>
          <p:sp>
            <p:nvSpPr>
              <p:cNvPr id="34868" name="Text Box 258"/>
              <p:cNvSpPr txBox="1">
                <a:spLocks noChangeArrowheads="1"/>
              </p:cNvSpPr>
              <p:nvPr/>
            </p:nvSpPr>
            <p:spPr bwMode="auto">
              <a:xfrm>
                <a:off x="2698" y="636"/>
                <a:ext cx="1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34869" name="Text Box 259"/>
              <p:cNvSpPr txBox="1">
                <a:spLocks noChangeArrowheads="1"/>
              </p:cNvSpPr>
              <p:nvPr/>
            </p:nvSpPr>
            <p:spPr bwMode="auto">
              <a:xfrm>
                <a:off x="2690" y="1092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FF3300"/>
                    </a:solidFill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altLang="zh-CN" sz="1800">
                  <a:solidFill>
                    <a:srgbClr val="FF3300"/>
                  </a:solidFill>
                </a:endParaRPr>
              </a:p>
            </p:txBody>
          </p:sp>
          <p:sp>
            <p:nvSpPr>
              <p:cNvPr id="34870" name="Text Box 260"/>
              <p:cNvSpPr txBox="1">
                <a:spLocks noChangeArrowheads="1"/>
              </p:cNvSpPr>
              <p:nvPr/>
            </p:nvSpPr>
            <p:spPr bwMode="auto">
              <a:xfrm>
                <a:off x="2663" y="865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2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''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3981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80" grpId="0" autoUpdateAnimBg="0"/>
      <p:bldP spid="83081" grpId="0" autoUpdateAnimBg="0"/>
      <p:bldP spid="83082" grpId="0" autoUpdateAnimBg="0"/>
      <p:bldP spid="8308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70"/>
          <p:cNvSpPr txBox="1">
            <a:spLocks noChangeArrowheads="1"/>
          </p:cNvSpPr>
          <p:nvPr/>
        </p:nvSpPr>
        <p:spPr bwMode="auto">
          <a:xfrm>
            <a:off x="200025" y="45085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求内阻</a:t>
            </a:r>
            <a:r>
              <a:rPr lang="en-US" altLang="zh-CN" b="1" i="1">
                <a:solidFill>
                  <a:srgbClr val="000000"/>
                </a:solidFill>
              </a:rPr>
              <a:t>R</a:t>
            </a:r>
            <a:r>
              <a:rPr lang="en-US" altLang="zh-CN" b="1" baseline="-25000">
                <a:solidFill>
                  <a:srgbClr val="000000"/>
                </a:solidFill>
              </a:rPr>
              <a:t>i </a:t>
            </a:r>
            <a:r>
              <a:rPr lang="zh-CN" altLang="en-US" b="1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84039" name="Text Box 71"/>
          <p:cNvSpPr txBox="1">
            <a:spLocks noChangeArrowheads="1"/>
          </p:cNvSpPr>
          <p:nvPr/>
        </p:nvSpPr>
        <p:spPr bwMode="auto">
          <a:xfrm>
            <a:off x="5040313" y="3270250"/>
            <a:ext cx="303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3333CC"/>
                </a:solidFill>
              </a:rPr>
              <a:t>R</a:t>
            </a:r>
            <a:r>
              <a:rPr lang="en-US" altLang="zh-CN" b="1" baseline="-25000">
                <a:solidFill>
                  <a:srgbClr val="3333CC"/>
                </a:solidFill>
              </a:rPr>
              <a:t>i</a:t>
            </a:r>
            <a:r>
              <a:rPr lang="en-US" altLang="zh-CN" b="1" i="1">
                <a:solidFill>
                  <a:srgbClr val="3333CC"/>
                </a:solidFill>
              </a:rPr>
              <a:t>=</a:t>
            </a:r>
            <a:r>
              <a:rPr lang="en-US" altLang="zh-CN" b="1">
                <a:solidFill>
                  <a:srgbClr val="3333CC"/>
                </a:solidFill>
              </a:rPr>
              <a:t>2+1.6=3.6</a:t>
            </a:r>
            <a:r>
              <a:rPr lang="en-US" altLang="zh-CN" b="1">
                <a:solidFill>
                  <a:srgbClr val="3333CC"/>
                </a:solidFill>
                <a:sym typeface="Symbol" pitchFamily="18" charset="2"/>
              </a:rPr>
              <a:t></a:t>
            </a:r>
            <a:endParaRPr lang="en-US" altLang="zh-CN" b="1" i="1">
              <a:solidFill>
                <a:srgbClr val="000000"/>
              </a:solidFill>
            </a:endParaRPr>
          </a:p>
        </p:txBody>
      </p:sp>
      <p:sp>
        <p:nvSpPr>
          <p:cNvPr id="84070" name="Text Box 102"/>
          <p:cNvSpPr txBox="1">
            <a:spLocks noChangeArrowheads="1"/>
          </p:cNvSpPr>
          <p:nvPr/>
        </p:nvSpPr>
        <p:spPr bwMode="auto">
          <a:xfrm>
            <a:off x="4630738" y="5113338"/>
            <a:ext cx="277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3333CC"/>
                </a:solidFill>
              </a:rPr>
              <a:t>I=</a:t>
            </a:r>
            <a:r>
              <a:rPr lang="en-US" altLang="zh-CN" b="1">
                <a:solidFill>
                  <a:srgbClr val="3333CC"/>
                </a:solidFill>
              </a:rPr>
              <a:t>33/(3.6+6.4)=3.3A</a:t>
            </a:r>
            <a:endParaRPr lang="en-US" altLang="zh-CN" b="1" i="1">
              <a:solidFill>
                <a:srgbClr val="000000"/>
              </a:solidFill>
            </a:endParaRPr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1968500" y="3675063"/>
            <a:ext cx="1628775" cy="2346325"/>
            <a:chOff x="1240" y="2315"/>
            <a:chExt cx="1026" cy="1478"/>
          </a:xfrm>
        </p:grpSpPr>
        <p:sp>
          <p:nvSpPr>
            <p:cNvPr id="35897" name="Line 98"/>
            <p:cNvSpPr>
              <a:spLocks noChangeShapeType="1"/>
            </p:cNvSpPr>
            <p:nvPr/>
          </p:nvSpPr>
          <p:spPr bwMode="auto">
            <a:xfrm>
              <a:off x="1928" y="2318"/>
              <a:ext cx="0" cy="1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898" name="Rectangle 92"/>
            <p:cNvSpPr>
              <a:spLocks noChangeArrowheads="1"/>
            </p:cNvSpPr>
            <p:nvPr/>
          </p:nvSpPr>
          <p:spPr bwMode="auto">
            <a:xfrm>
              <a:off x="1861" y="2892"/>
              <a:ext cx="136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899" name="Line 93"/>
            <p:cNvSpPr>
              <a:spLocks noChangeShapeType="1"/>
            </p:cNvSpPr>
            <p:nvPr/>
          </p:nvSpPr>
          <p:spPr bwMode="auto">
            <a:xfrm>
              <a:off x="1240" y="2315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900" name="Line 97"/>
            <p:cNvSpPr>
              <a:spLocks noChangeShapeType="1"/>
            </p:cNvSpPr>
            <p:nvPr/>
          </p:nvSpPr>
          <p:spPr bwMode="auto">
            <a:xfrm>
              <a:off x="1258" y="3787"/>
              <a:ext cx="690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901" name="Text Box 99"/>
            <p:cNvSpPr txBox="1">
              <a:spLocks noChangeArrowheads="1"/>
            </p:cNvSpPr>
            <p:nvPr/>
          </p:nvSpPr>
          <p:spPr bwMode="auto">
            <a:xfrm>
              <a:off x="1276" y="290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6.4</a:t>
              </a:r>
              <a:r>
                <a:rPr lang="en-US" altLang="zh-CN" sz="2800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35902" name="Line 100"/>
            <p:cNvSpPr>
              <a:spLocks noChangeShapeType="1"/>
            </p:cNvSpPr>
            <p:nvPr/>
          </p:nvSpPr>
          <p:spPr bwMode="auto">
            <a:xfrm>
              <a:off x="2030" y="2418"/>
              <a:ext cx="0" cy="3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903" name="Text Box 101"/>
            <p:cNvSpPr txBox="1">
              <a:spLocks noChangeArrowheads="1"/>
            </p:cNvSpPr>
            <p:nvPr/>
          </p:nvSpPr>
          <p:spPr bwMode="auto">
            <a:xfrm>
              <a:off x="2050" y="2397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 i="1">
                  <a:solidFill>
                    <a:srgbClr val="000000"/>
                  </a:solidFill>
                </a:rPr>
                <a:t>I</a:t>
              </a:r>
            </a:p>
          </p:txBody>
        </p:sp>
      </p:grpSp>
      <p:grpSp>
        <p:nvGrpSpPr>
          <p:cNvPr id="3" name="Group 206"/>
          <p:cNvGrpSpPr>
            <a:grpSpLocks/>
          </p:cNvGrpSpPr>
          <p:nvPr/>
        </p:nvGrpSpPr>
        <p:grpSpPr bwMode="auto">
          <a:xfrm>
            <a:off x="1671638" y="309563"/>
            <a:ext cx="4616450" cy="3079750"/>
            <a:chOff x="1162" y="168"/>
            <a:chExt cx="2908" cy="1940"/>
          </a:xfrm>
        </p:grpSpPr>
        <p:grpSp>
          <p:nvGrpSpPr>
            <p:cNvPr id="35862" name="Group 195"/>
            <p:cNvGrpSpPr>
              <a:grpSpLocks/>
            </p:cNvGrpSpPr>
            <p:nvPr/>
          </p:nvGrpSpPr>
          <p:grpSpPr bwMode="auto">
            <a:xfrm>
              <a:off x="1162" y="168"/>
              <a:ext cx="2685" cy="1940"/>
              <a:chOff x="1162" y="168"/>
              <a:chExt cx="2685" cy="1940"/>
            </a:xfrm>
          </p:grpSpPr>
          <p:sp>
            <p:nvSpPr>
              <p:cNvPr id="35865" name="Text Box 47"/>
              <p:cNvSpPr txBox="1">
                <a:spLocks noChangeArrowheads="1"/>
              </p:cNvSpPr>
              <p:nvPr/>
            </p:nvSpPr>
            <p:spPr bwMode="auto">
              <a:xfrm>
                <a:off x="3608" y="46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35866" name="Text Box 48"/>
              <p:cNvSpPr txBox="1">
                <a:spLocks noChangeArrowheads="1"/>
              </p:cNvSpPr>
              <p:nvPr/>
            </p:nvSpPr>
            <p:spPr bwMode="auto">
              <a:xfrm>
                <a:off x="3606" y="1472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b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867" name="Oval 123"/>
              <p:cNvSpPr>
                <a:spLocks noChangeArrowheads="1"/>
              </p:cNvSpPr>
              <p:nvPr/>
            </p:nvSpPr>
            <p:spPr bwMode="auto">
              <a:xfrm>
                <a:off x="3691" y="450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68" name="Line 127"/>
              <p:cNvSpPr>
                <a:spLocks noChangeShapeType="1"/>
              </p:cNvSpPr>
              <p:nvPr/>
            </p:nvSpPr>
            <p:spPr bwMode="auto">
              <a:xfrm>
                <a:off x="1223" y="484"/>
                <a:ext cx="9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69" name="Line 128"/>
              <p:cNvSpPr>
                <a:spLocks noChangeShapeType="1"/>
              </p:cNvSpPr>
              <p:nvPr/>
            </p:nvSpPr>
            <p:spPr bwMode="auto">
              <a:xfrm>
                <a:off x="2540" y="478"/>
                <a:ext cx="115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0" name="Line 129"/>
              <p:cNvSpPr>
                <a:spLocks noChangeShapeType="1"/>
              </p:cNvSpPr>
              <p:nvPr/>
            </p:nvSpPr>
            <p:spPr bwMode="auto">
              <a:xfrm>
                <a:off x="1223" y="484"/>
                <a:ext cx="0" cy="5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1" name="Rectangle 130"/>
              <p:cNvSpPr>
                <a:spLocks noChangeArrowheads="1"/>
              </p:cNvSpPr>
              <p:nvPr/>
            </p:nvSpPr>
            <p:spPr bwMode="auto">
              <a:xfrm>
                <a:off x="1162" y="995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2" name="Line 131"/>
              <p:cNvSpPr>
                <a:spLocks noChangeShapeType="1"/>
              </p:cNvSpPr>
              <p:nvPr/>
            </p:nvSpPr>
            <p:spPr bwMode="auto">
              <a:xfrm flipH="1">
                <a:off x="1223" y="1335"/>
                <a:ext cx="0" cy="4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3" name="Line 132"/>
              <p:cNvSpPr>
                <a:spLocks noChangeShapeType="1"/>
              </p:cNvSpPr>
              <p:nvPr/>
            </p:nvSpPr>
            <p:spPr bwMode="auto">
              <a:xfrm flipV="1">
                <a:off x="1229" y="1799"/>
                <a:ext cx="2482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4" name="Line 133"/>
              <p:cNvSpPr>
                <a:spLocks noChangeShapeType="1"/>
              </p:cNvSpPr>
              <p:nvPr/>
            </p:nvSpPr>
            <p:spPr bwMode="auto">
              <a:xfrm>
                <a:off x="2948" y="48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5" name="Line 134"/>
              <p:cNvSpPr>
                <a:spLocks noChangeShapeType="1"/>
              </p:cNvSpPr>
              <p:nvPr/>
            </p:nvSpPr>
            <p:spPr bwMode="auto">
              <a:xfrm>
                <a:off x="2948" y="484"/>
                <a:ext cx="0" cy="1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6" name="Line 135"/>
              <p:cNvSpPr>
                <a:spLocks noChangeShapeType="1"/>
              </p:cNvSpPr>
              <p:nvPr/>
            </p:nvSpPr>
            <p:spPr bwMode="auto">
              <a:xfrm>
                <a:off x="2948" y="983"/>
                <a:ext cx="0" cy="2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7" name="Line 136"/>
              <p:cNvSpPr>
                <a:spLocks noChangeShapeType="1"/>
              </p:cNvSpPr>
              <p:nvPr/>
            </p:nvSpPr>
            <p:spPr bwMode="auto">
              <a:xfrm flipH="1">
                <a:off x="2948" y="1597"/>
                <a:ext cx="0" cy="2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8" name="Line 137"/>
              <p:cNvSpPr>
                <a:spLocks noChangeShapeType="1"/>
              </p:cNvSpPr>
              <p:nvPr/>
            </p:nvSpPr>
            <p:spPr bwMode="auto">
              <a:xfrm>
                <a:off x="1861" y="1123"/>
                <a:ext cx="108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9" name="Line 138"/>
              <p:cNvSpPr>
                <a:spLocks noChangeShapeType="1"/>
              </p:cNvSpPr>
              <p:nvPr/>
            </p:nvSpPr>
            <p:spPr bwMode="auto">
              <a:xfrm>
                <a:off x="1861" y="486"/>
                <a:ext cx="0" cy="6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0" name="Line 140"/>
              <p:cNvSpPr>
                <a:spLocks noChangeShapeType="1"/>
              </p:cNvSpPr>
              <p:nvPr/>
            </p:nvSpPr>
            <p:spPr bwMode="auto">
              <a:xfrm>
                <a:off x="1711" y="15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1" name="Line 141"/>
              <p:cNvSpPr>
                <a:spLocks noChangeShapeType="1"/>
              </p:cNvSpPr>
              <p:nvPr/>
            </p:nvSpPr>
            <p:spPr bwMode="auto">
              <a:xfrm>
                <a:off x="1861" y="654"/>
                <a:ext cx="0" cy="2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2" name="Line 142"/>
              <p:cNvSpPr>
                <a:spLocks noChangeShapeType="1"/>
              </p:cNvSpPr>
              <p:nvPr/>
            </p:nvSpPr>
            <p:spPr bwMode="auto">
              <a:xfrm>
                <a:off x="1711" y="146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3" name="Line 143"/>
              <p:cNvSpPr>
                <a:spLocks noChangeShapeType="1"/>
              </p:cNvSpPr>
              <p:nvPr/>
            </p:nvSpPr>
            <p:spPr bwMode="auto">
              <a:xfrm>
                <a:off x="1711" y="150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4" name="Text Box 145"/>
              <p:cNvSpPr txBox="1">
                <a:spLocks noChangeArrowheads="1"/>
              </p:cNvSpPr>
              <p:nvPr/>
            </p:nvSpPr>
            <p:spPr bwMode="auto">
              <a:xfrm>
                <a:off x="2205" y="168"/>
                <a:ext cx="4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3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5" name="Text Box 146"/>
              <p:cNvSpPr txBox="1">
                <a:spLocks noChangeArrowheads="1"/>
              </p:cNvSpPr>
              <p:nvPr/>
            </p:nvSpPr>
            <p:spPr bwMode="auto">
              <a:xfrm>
                <a:off x="1261" y="1007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6" name="Text Box 147"/>
              <p:cNvSpPr txBox="1">
                <a:spLocks noChangeArrowheads="1"/>
              </p:cNvSpPr>
              <p:nvPr/>
            </p:nvSpPr>
            <p:spPr bwMode="auto">
              <a:xfrm>
                <a:off x="2993" y="672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7" name="Text Box 148"/>
              <p:cNvSpPr txBox="1">
                <a:spLocks noChangeArrowheads="1"/>
              </p:cNvSpPr>
              <p:nvPr/>
            </p:nvSpPr>
            <p:spPr bwMode="auto">
              <a:xfrm>
                <a:off x="3017" y="1276"/>
                <a:ext cx="4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8" name="Text Box 149"/>
              <p:cNvSpPr txBox="1">
                <a:spLocks noChangeArrowheads="1"/>
              </p:cNvSpPr>
              <p:nvPr/>
            </p:nvSpPr>
            <p:spPr bwMode="auto">
              <a:xfrm>
                <a:off x="2237" y="1820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9" name="Oval 153"/>
              <p:cNvSpPr>
                <a:spLocks noChangeArrowheads="1"/>
              </p:cNvSpPr>
              <p:nvPr/>
            </p:nvSpPr>
            <p:spPr bwMode="auto">
              <a:xfrm>
                <a:off x="2926" y="460"/>
                <a:ext cx="37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0" name="Oval 154"/>
              <p:cNvSpPr>
                <a:spLocks noChangeArrowheads="1"/>
              </p:cNvSpPr>
              <p:nvPr/>
            </p:nvSpPr>
            <p:spPr bwMode="auto">
              <a:xfrm>
                <a:off x="2926" y="1101"/>
                <a:ext cx="3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1" name="Oval 155"/>
              <p:cNvSpPr>
                <a:spLocks noChangeArrowheads="1"/>
              </p:cNvSpPr>
              <p:nvPr/>
            </p:nvSpPr>
            <p:spPr bwMode="auto">
              <a:xfrm>
                <a:off x="2923" y="1780"/>
                <a:ext cx="3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2" name="Rectangle 158"/>
              <p:cNvSpPr>
                <a:spLocks noChangeArrowheads="1"/>
              </p:cNvSpPr>
              <p:nvPr/>
            </p:nvSpPr>
            <p:spPr bwMode="auto">
              <a:xfrm rot="5400000">
                <a:off x="2308" y="317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3" name="Rectangle 159"/>
              <p:cNvSpPr>
                <a:spLocks noChangeArrowheads="1"/>
              </p:cNvSpPr>
              <p:nvPr/>
            </p:nvSpPr>
            <p:spPr bwMode="auto">
              <a:xfrm>
                <a:off x="2884" y="653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4" name="Rectangle 160"/>
              <p:cNvSpPr>
                <a:spLocks noChangeArrowheads="1"/>
              </p:cNvSpPr>
              <p:nvPr/>
            </p:nvSpPr>
            <p:spPr bwMode="auto">
              <a:xfrm>
                <a:off x="2884" y="1253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5" name="Rectangle 161"/>
              <p:cNvSpPr>
                <a:spLocks noChangeArrowheads="1"/>
              </p:cNvSpPr>
              <p:nvPr/>
            </p:nvSpPr>
            <p:spPr bwMode="auto">
              <a:xfrm rot="5400000">
                <a:off x="2368" y="1631"/>
                <a:ext cx="125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96" name="Oval 162"/>
              <p:cNvSpPr>
                <a:spLocks noChangeArrowheads="1"/>
              </p:cNvSpPr>
              <p:nvPr/>
            </p:nvSpPr>
            <p:spPr bwMode="auto">
              <a:xfrm>
                <a:off x="3691" y="1766"/>
                <a:ext cx="68" cy="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863" name="AutoShape 197"/>
            <p:cNvSpPr>
              <a:spLocks noChangeArrowheads="1"/>
            </p:cNvSpPr>
            <p:nvPr/>
          </p:nvSpPr>
          <p:spPr bwMode="auto">
            <a:xfrm>
              <a:off x="3420" y="1080"/>
              <a:ext cx="276" cy="228"/>
            </a:xfrm>
            <a:prstGeom prst="leftArrow">
              <a:avLst>
                <a:gd name="adj1" fmla="val 50000"/>
                <a:gd name="adj2" fmla="val 30263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864" name="Text Box 198"/>
            <p:cNvSpPr txBox="1">
              <a:spLocks noChangeArrowheads="1"/>
            </p:cNvSpPr>
            <p:nvPr/>
          </p:nvSpPr>
          <p:spPr bwMode="auto">
            <a:xfrm>
              <a:off x="3718" y="1056"/>
              <a:ext cx="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3300"/>
                  </a:solidFill>
                </a:rPr>
                <a:t>R</a:t>
              </a:r>
              <a:r>
                <a:rPr lang="en-US" altLang="zh-CN" sz="1200" b="1">
                  <a:solidFill>
                    <a:srgbClr val="FF3300"/>
                  </a:solidFill>
                </a:rPr>
                <a:t>i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457200" y="3621088"/>
            <a:ext cx="1708150" cy="2432050"/>
            <a:chOff x="288" y="2281"/>
            <a:chExt cx="1076" cy="1532"/>
          </a:xfrm>
        </p:grpSpPr>
        <p:sp>
          <p:nvSpPr>
            <p:cNvPr id="35848" name="Line 177"/>
            <p:cNvSpPr>
              <a:spLocks noChangeShapeType="1"/>
            </p:cNvSpPr>
            <p:nvPr/>
          </p:nvSpPr>
          <p:spPr bwMode="auto">
            <a:xfrm>
              <a:off x="479" y="2320"/>
              <a:ext cx="0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849" name="Oval 178"/>
            <p:cNvSpPr>
              <a:spLocks noChangeArrowheads="1"/>
            </p:cNvSpPr>
            <p:nvPr/>
          </p:nvSpPr>
          <p:spPr bwMode="auto">
            <a:xfrm>
              <a:off x="1186" y="3745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850" name="Oval 179"/>
            <p:cNvSpPr>
              <a:spLocks noChangeArrowheads="1"/>
            </p:cNvSpPr>
            <p:nvPr/>
          </p:nvSpPr>
          <p:spPr bwMode="auto">
            <a:xfrm>
              <a:off x="288" y="3182"/>
              <a:ext cx="366" cy="36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851" name="Rectangle 180"/>
            <p:cNvSpPr>
              <a:spLocks noChangeArrowheads="1"/>
            </p:cNvSpPr>
            <p:nvPr/>
          </p:nvSpPr>
          <p:spPr bwMode="auto">
            <a:xfrm>
              <a:off x="421" y="2553"/>
              <a:ext cx="125" cy="3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852" name="Line 181"/>
            <p:cNvSpPr>
              <a:spLocks noChangeShapeType="1"/>
            </p:cNvSpPr>
            <p:nvPr/>
          </p:nvSpPr>
          <p:spPr bwMode="auto">
            <a:xfrm>
              <a:off x="476" y="3784"/>
              <a:ext cx="7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853" name="Line 182"/>
            <p:cNvSpPr>
              <a:spLocks noChangeShapeType="1"/>
            </p:cNvSpPr>
            <p:nvPr/>
          </p:nvSpPr>
          <p:spPr bwMode="auto">
            <a:xfrm>
              <a:off x="476" y="2317"/>
              <a:ext cx="7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854" name="Text Box 183"/>
            <p:cNvSpPr txBox="1">
              <a:spLocks noChangeArrowheads="1"/>
            </p:cNvSpPr>
            <p:nvPr/>
          </p:nvSpPr>
          <p:spPr bwMode="auto">
            <a:xfrm>
              <a:off x="1074" y="230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5855" name="Text Box 184"/>
            <p:cNvSpPr txBox="1">
              <a:spLocks noChangeArrowheads="1"/>
            </p:cNvSpPr>
            <p:nvPr/>
          </p:nvSpPr>
          <p:spPr bwMode="auto">
            <a:xfrm>
              <a:off x="1123" y="345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</a:rPr>
                <a:t>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5856" name="Text Box 185"/>
            <p:cNvSpPr txBox="1">
              <a:spLocks noChangeArrowheads="1"/>
            </p:cNvSpPr>
            <p:nvPr/>
          </p:nvSpPr>
          <p:spPr bwMode="auto">
            <a:xfrm>
              <a:off x="651" y="3239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33V</a:t>
              </a:r>
            </a:p>
          </p:txBody>
        </p:sp>
        <p:sp>
          <p:nvSpPr>
            <p:cNvPr id="35857" name="Text Box 186"/>
            <p:cNvSpPr txBox="1">
              <a:spLocks noChangeArrowheads="1"/>
            </p:cNvSpPr>
            <p:nvPr/>
          </p:nvSpPr>
          <p:spPr bwMode="auto">
            <a:xfrm>
              <a:off x="518" y="2556"/>
              <a:ext cx="5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3.6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5858" name="Line 187"/>
            <p:cNvSpPr>
              <a:spLocks noChangeShapeType="1"/>
            </p:cNvSpPr>
            <p:nvPr/>
          </p:nvSpPr>
          <p:spPr bwMode="auto">
            <a:xfrm>
              <a:off x="479" y="2898"/>
              <a:ext cx="0" cy="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859" name="Oval 188"/>
            <p:cNvSpPr>
              <a:spLocks noChangeArrowheads="1"/>
            </p:cNvSpPr>
            <p:nvPr/>
          </p:nvSpPr>
          <p:spPr bwMode="auto">
            <a:xfrm>
              <a:off x="1168" y="2281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860" name="Text Box 189"/>
            <p:cNvSpPr txBox="1">
              <a:spLocks noChangeArrowheads="1"/>
            </p:cNvSpPr>
            <p:nvPr/>
          </p:nvSpPr>
          <p:spPr bwMode="auto">
            <a:xfrm>
              <a:off x="510" y="293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5861" name="Line 202"/>
            <p:cNvSpPr>
              <a:spLocks noChangeShapeType="1"/>
            </p:cNvSpPr>
            <p:nvPr/>
          </p:nvSpPr>
          <p:spPr bwMode="auto">
            <a:xfrm>
              <a:off x="588" y="3612"/>
              <a:ext cx="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699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9" grpId="0" autoUpdateAnimBg="0"/>
      <p:bldP spid="840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16"/>
          <p:cNvGrpSpPr>
            <a:grpSpLocks/>
          </p:cNvGrpSpPr>
          <p:nvPr/>
        </p:nvGrpSpPr>
        <p:grpSpPr bwMode="auto">
          <a:xfrm>
            <a:off x="324743" y="282277"/>
            <a:ext cx="7113587" cy="3419475"/>
            <a:chOff x="99" y="41"/>
            <a:chExt cx="4481" cy="2154"/>
          </a:xfrm>
        </p:grpSpPr>
        <p:sp>
          <p:nvSpPr>
            <p:cNvPr id="36913" name="Text Box 2"/>
            <p:cNvSpPr txBox="1">
              <a:spLocks noChangeArrowheads="1"/>
            </p:cNvSpPr>
            <p:nvPr/>
          </p:nvSpPr>
          <p:spPr bwMode="auto">
            <a:xfrm>
              <a:off x="99" y="41"/>
              <a:ext cx="26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000000"/>
                  </a:solidFill>
                </a:rPr>
                <a:t>3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</a:rPr>
                <a:t>、用戴维南定理求 </a:t>
              </a:r>
              <a:r>
                <a:rPr lang="en-US" altLang="zh-CN" b="1" i="1" dirty="0">
                  <a:solidFill>
                    <a:srgbClr val="000000"/>
                  </a:solidFill>
                </a:rPr>
                <a:t>I</a:t>
              </a:r>
              <a:r>
                <a:rPr lang="zh-CN" altLang="en-US" b="1" dirty="0">
                  <a:solidFill>
                    <a:srgbClr val="000000"/>
                  </a:solidFill>
                </a:rPr>
                <a:t>。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6914" name="Group 313"/>
            <p:cNvGrpSpPr>
              <a:grpSpLocks/>
            </p:cNvGrpSpPr>
            <p:nvPr/>
          </p:nvGrpSpPr>
          <p:grpSpPr bwMode="auto">
            <a:xfrm>
              <a:off x="963" y="359"/>
              <a:ext cx="3617" cy="1836"/>
              <a:chOff x="963" y="359"/>
              <a:chExt cx="3617" cy="1836"/>
            </a:xfrm>
          </p:grpSpPr>
          <p:sp>
            <p:nvSpPr>
              <p:cNvPr id="36915" name="Line 192"/>
              <p:cNvSpPr>
                <a:spLocks noChangeShapeType="1"/>
              </p:cNvSpPr>
              <p:nvPr/>
            </p:nvSpPr>
            <p:spPr bwMode="auto">
              <a:xfrm>
                <a:off x="1025" y="503"/>
                <a:ext cx="2419" cy="13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16" name="Text Box 193"/>
              <p:cNvSpPr txBox="1">
                <a:spLocks noChangeArrowheads="1"/>
              </p:cNvSpPr>
              <p:nvPr/>
            </p:nvSpPr>
            <p:spPr bwMode="auto">
              <a:xfrm>
                <a:off x="1106" y="1574"/>
                <a:ext cx="1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FF00FF"/>
                    </a:solidFill>
                  </a:rPr>
                  <a:t>I</a:t>
                </a:r>
                <a:endParaRPr lang="en-US" altLang="zh-CN" i="1">
                  <a:solidFill>
                    <a:srgbClr val="FF00FF"/>
                  </a:solidFill>
                </a:endParaRPr>
              </a:p>
            </p:txBody>
          </p:sp>
          <p:sp>
            <p:nvSpPr>
              <p:cNvPr id="36917" name="Line 194"/>
              <p:cNvSpPr>
                <a:spLocks noChangeShapeType="1"/>
              </p:cNvSpPr>
              <p:nvPr/>
            </p:nvSpPr>
            <p:spPr bwMode="auto">
              <a:xfrm flipV="1">
                <a:off x="1023" y="503"/>
                <a:ext cx="85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18" name="Line 195"/>
              <p:cNvSpPr>
                <a:spLocks noChangeShapeType="1"/>
              </p:cNvSpPr>
              <p:nvPr/>
            </p:nvSpPr>
            <p:spPr bwMode="auto">
              <a:xfrm>
                <a:off x="3045" y="503"/>
                <a:ext cx="9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19" name="Line 196"/>
              <p:cNvSpPr>
                <a:spLocks noChangeShapeType="1"/>
              </p:cNvSpPr>
              <p:nvPr/>
            </p:nvSpPr>
            <p:spPr bwMode="auto">
              <a:xfrm>
                <a:off x="1025" y="497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20" name="Line 198"/>
              <p:cNvSpPr>
                <a:spLocks noChangeShapeType="1"/>
              </p:cNvSpPr>
              <p:nvPr/>
            </p:nvSpPr>
            <p:spPr bwMode="auto">
              <a:xfrm flipV="1">
                <a:off x="1019" y="1887"/>
                <a:ext cx="60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21" name="Line 199"/>
              <p:cNvSpPr>
                <a:spLocks noChangeShapeType="1"/>
              </p:cNvSpPr>
              <p:nvPr/>
            </p:nvSpPr>
            <p:spPr bwMode="auto">
              <a:xfrm>
                <a:off x="1961" y="1889"/>
                <a:ext cx="19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22" name="Rectangle 200"/>
              <p:cNvSpPr>
                <a:spLocks noChangeArrowheads="1"/>
              </p:cNvSpPr>
              <p:nvPr/>
            </p:nvSpPr>
            <p:spPr bwMode="auto">
              <a:xfrm>
                <a:off x="963" y="1031"/>
                <a:ext cx="125" cy="35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23" name="Line 202"/>
              <p:cNvSpPr>
                <a:spLocks noChangeShapeType="1"/>
              </p:cNvSpPr>
              <p:nvPr/>
            </p:nvSpPr>
            <p:spPr bwMode="auto">
              <a:xfrm>
                <a:off x="3896" y="1493"/>
                <a:ext cx="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24" name="Line 203"/>
              <p:cNvSpPr>
                <a:spLocks noChangeShapeType="1"/>
              </p:cNvSpPr>
              <p:nvPr/>
            </p:nvSpPr>
            <p:spPr bwMode="auto">
              <a:xfrm>
                <a:off x="3960" y="497"/>
                <a:ext cx="0" cy="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25" name="Line 204"/>
              <p:cNvSpPr>
                <a:spLocks noChangeShapeType="1"/>
              </p:cNvSpPr>
              <p:nvPr/>
            </p:nvSpPr>
            <p:spPr bwMode="auto">
              <a:xfrm>
                <a:off x="3960" y="1133"/>
                <a:ext cx="0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26" name="Line 205"/>
              <p:cNvSpPr>
                <a:spLocks noChangeShapeType="1"/>
              </p:cNvSpPr>
              <p:nvPr/>
            </p:nvSpPr>
            <p:spPr bwMode="auto">
              <a:xfrm>
                <a:off x="3960" y="1493"/>
                <a:ext cx="0" cy="4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27" name="Line 206"/>
              <p:cNvSpPr>
                <a:spLocks noChangeShapeType="1"/>
              </p:cNvSpPr>
              <p:nvPr/>
            </p:nvSpPr>
            <p:spPr bwMode="auto">
              <a:xfrm>
                <a:off x="3807" y="1409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28" name="AutoShape 207"/>
              <p:cNvSpPr>
                <a:spLocks noChangeArrowheads="1"/>
              </p:cNvSpPr>
              <p:nvPr/>
            </p:nvSpPr>
            <p:spPr bwMode="auto">
              <a:xfrm>
                <a:off x="1871" y="359"/>
                <a:ext cx="489" cy="282"/>
              </a:xfrm>
              <a:prstGeom prst="diamond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29" name="Line 208"/>
              <p:cNvSpPr>
                <a:spLocks noChangeShapeType="1"/>
              </p:cNvSpPr>
              <p:nvPr/>
            </p:nvSpPr>
            <p:spPr bwMode="auto">
              <a:xfrm flipH="1">
                <a:off x="2444" y="497"/>
                <a:ext cx="1097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30" name="Oval 209"/>
              <p:cNvSpPr>
                <a:spLocks noChangeArrowheads="1"/>
              </p:cNvSpPr>
              <p:nvPr/>
            </p:nvSpPr>
            <p:spPr bwMode="auto">
              <a:xfrm>
                <a:off x="1638" y="779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31" name="Line 210"/>
              <p:cNvSpPr>
                <a:spLocks noChangeShapeType="1"/>
              </p:cNvSpPr>
              <p:nvPr/>
            </p:nvSpPr>
            <p:spPr bwMode="auto">
              <a:xfrm rot="1039763" flipH="1">
                <a:off x="1754" y="784"/>
                <a:ext cx="100" cy="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32" name="Text Box 212"/>
              <p:cNvSpPr txBox="1">
                <a:spLocks noChangeArrowheads="1"/>
              </p:cNvSpPr>
              <p:nvPr/>
            </p:nvSpPr>
            <p:spPr bwMode="auto">
              <a:xfrm>
                <a:off x="1090" y="1073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8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933" name="Text Box 213"/>
              <p:cNvSpPr txBox="1">
                <a:spLocks noChangeArrowheads="1"/>
              </p:cNvSpPr>
              <p:nvPr/>
            </p:nvSpPr>
            <p:spPr bwMode="auto">
              <a:xfrm>
                <a:off x="1600" y="1907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934" name="Text Box 214"/>
              <p:cNvSpPr txBox="1">
                <a:spLocks noChangeArrowheads="1"/>
              </p:cNvSpPr>
              <p:nvPr/>
            </p:nvSpPr>
            <p:spPr bwMode="auto">
              <a:xfrm>
                <a:off x="2702" y="518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4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935" name="Text Box 215"/>
              <p:cNvSpPr txBox="1">
                <a:spLocks noChangeArrowheads="1"/>
              </p:cNvSpPr>
              <p:nvPr/>
            </p:nvSpPr>
            <p:spPr bwMode="auto">
              <a:xfrm>
                <a:off x="2995" y="899"/>
                <a:ext cx="4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936" name="Text Box 216"/>
              <p:cNvSpPr txBox="1">
                <a:spLocks noChangeArrowheads="1"/>
              </p:cNvSpPr>
              <p:nvPr/>
            </p:nvSpPr>
            <p:spPr bwMode="auto">
              <a:xfrm>
                <a:off x="2968" y="1295"/>
                <a:ext cx="4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937" name="Text Box 217"/>
              <p:cNvSpPr txBox="1">
                <a:spLocks noChangeArrowheads="1"/>
              </p:cNvSpPr>
              <p:nvPr/>
            </p:nvSpPr>
            <p:spPr bwMode="auto">
              <a:xfrm>
                <a:off x="4048" y="785"/>
                <a:ext cx="4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6</a:t>
                </a:r>
                <a:r>
                  <a:rPr lang="en-US" altLang="zh-CN" b="1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938" name="Text Box 218"/>
              <p:cNvSpPr txBox="1">
                <a:spLocks noChangeArrowheads="1"/>
              </p:cNvSpPr>
              <p:nvPr/>
            </p:nvSpPr>
            <p:spPr bwMode="auto">
              <a:xfrm>
                <a:off x="1950" y="593"/>
                <a:ext cx="4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5</a:t>
                </a:r>
                <a:r>
                  <a:rPr lang="en-US" altLang="zh-CN" b="1" i="1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000000"/>
                    </a:solidFill>
                    <a:latin typeface="宋体" pitchFamily="2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939" name="Text Box 219"/>
              <p:cNvSpPr txBox="1">
                <a:spLocks noChangeArrowheads="1"/>
              </p:cNvSpPr>
              <p:nvPr/>
            </p:nvSpPr>
            <p:spPr bwMode="auto">
              <a:xfrm>
                <a:off x="1839" y="1160"/>
                <a:ext cx="3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1A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940" name="Text Box 220"/>
              <p:cNvSpPr txBox="1">
                <a:spLocks noChangeArrowheads="1"/>
              </p:cNvSpPr>
              <p:nvPr/>
            </p:nvSpPr>
            <p:spPr bwMode="auto">
              <a:xfrm>
                <a:off x="4057" y="1302"/>
                <a:ext cx="5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12V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941" name="Oval 221"/>
              <p:cNvSpPr>
                <a:spLocks noChangeArrowheads="1"/>
              </p:cNvSpPr>
              <p:nvPr/>
            </p:nvSpPr>
            <p:spPr bwMode="auto">
              <a:xfrm>
                <a:off x="1005" y="483"/>
                <a:ext cx="48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42" name="Oval 222"/>
              <p:cNvSpPr>
                <a:spLocks noChangeArrowheads="1"/>
              </p:cNvSpPr>
              <p:nvPr/>
            </p:nvSpPr>
            <p:spPr bwMode="auto">
              <a:xfrm>
                <a:off x="3425" y="1863"/>
                <a:ext cx="48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43" name="Oval 223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48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44" name="Oval 224"/>
              <p:cNvSpPr>
                <a:spLocks noChangeArrowheads="1"/>
              </p:cNvSpPr>
              <p:nvPr/>
            </p:nvSpPr>
            <p:spPr bwMode="auto">
              <a:xfrm>
                <a:off x="2428" y="1293"/>
                <a:ext cx="48" cy="4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45" name="Line 237"/>
              <p:cNvSpPr>
                <a:spLocks noChangeShapeType="1"/>
              </p:cNvSpPr>
              <p:nvPr/>
            </p:nvSpPr>
            <p:spPr bwMode="auto">
              <a:xfrm>
                <a:off x="1883" y="505"/>
                <a:ext cx="4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46" name="Line 239"/>
              <p:cNvSpPr>
                <a:spLocks noChangeShapeType="1"/>
              </p:cNvSpPr>
              <p:nvPr/>
            </p:nvSpPr>
            <p:spPr bwMode="auto">
              <a:xfrm>
                <a:off x="1540" y="1058"/>
                <a:ext cx="32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47" name="Rectangle 249"/>
              <p:cNvSpPr>
                <a:spLocks noChangeArrowheads="1"/>
              </p:cNvSpPr>
              <p:nvPr/>
            </p:nvSpPr>
            <p:spPr bwMode="auto">
              <a:xfrm rot="5400000">
                <a:off x="1729" y="1715"/>
                <a:ext cx="125" cy="35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48" name="Rectangle 250"/>
              <p:cNvSpPr>
                <a:spLocks noChangeArrowheads="1"/>
              </p:cNvSpPr>
              <p:nvPr/>
            </p:nvSpPr>
            <p:spPr bwMode="auto">
              <a:xfrm rot="5400000">
                <a:off x="2821" y="323"/>
                <a:ext cx="125" cy="35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49" name="Line 251"/>
              <p:cNvSpPr>
                <a:spLocks noChangeShapeType="1"/>
              </p:cNvSpPr>
              <p:nvPr/>
            </p:nvSpPr>
            <p:spPr bwMode="auto">
              <a:xfrm>
                <a:off x="2352" y="498"/>
                <a:ext cx="348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50" name="Rectangle 252"/>
              <p:cNvSpPr>
                <a:spLocks noChangeArrowheads="1"/>
              </p:cNvSpPr>
              <p:nvPr/>
            </p:nvSpPr>
            <p:spPr bwMode="auto">
              <a:xfrm>
                <a:off x="3895" y="785"/>
                <a:ext cx="125" cy="35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51" name="Rectangle 253"/>
              <p:cNvSpPr>
                <a:spLocks noChangeArrowheads="1"/>
              </p:cNvSpPr>
              <p:nvPr/>
            </p:nvSpPr>
            <p:spPr bwMode="auto">
              <a:xfrm rot="-3558161">
                <a:off x="2817" y="1385"/>
                <a:ext cx="125" cy="35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52" name="Rectangle 254"/>
              <p:cNvSpPr>
                <a:spLocks noChangeArrowheads="1"/>
              </p:cNvSpPr>
              <p:nvPr/>
            </p:nvSpPr>
            <p:spPr bwMode="auto">
              <a:xfrm rot="3147054">
                <a:off x="2895" y="761"/>
                <a:ext cx="125" cy="35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53" name="Text Box 255"/>
              <p:cNvSpPr txBox="1">
                <a:spLocks noChangeArrowheads="1"/>
              </p:cNvSpPr>
              <p:nvPr/>
            </p:nvSpPr>
            <p:spPr bwMode="auto">
              <a:xfrm>
                <a:off x="1661" y="43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36954" name="Text Box 256"/>
              <p:cNvSpPr txBox="1">
                <a:spLocks noChangeArrowheads="1"/>
              </p:cNvSpPr>
              <p:nvPr/>
            </p:nvSpPr>
            <p:spPr bwMode="auto">
              <a:xfrm>
                <a:off x="2354" y="41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  <p:sp>
            <p:nvSpPr>
              <p:cNvPr id="36955" name="Text Box 258"/>
              <p:cNvSpPr txBox="1">
                <a:spLocks noChangeArrowheads="1"/>
              </p:cNvSpPr>
              <p:nvPr/>
            </p:nvSpPr>
            <p:spPr bwMode="auto">
              <a:xfrm>
                <a:off x="1656" y="1523"/>
                <a:ext cx="3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i="1">
                    <a:solidFill>
                      <a:srgbClr val="00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000000"/>
                    </a:solidFill>
                    <a:latin typeface="宋体" pitchFamily="2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6956" name="Text Box 260"/>
              <p:cNvSpPr txBox="1">
                <a:spLocks noChangeArrowheads="1"/>
              </p:cNvSpPr>
              <p:nvPr/>
            </p:nvSpPr>
            <p:spPr bwMode="auto">
              <a:xfrm>
                <a:off x="2045" y="157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36957" name="Text Box 261"/>
              <p:cNvSpPr txBox="1">
                <a:spLocks noChangeArrowheads="1"/>
              </p:cNvSpPr>
              <p:nvPr/>
            </p:nvSpPr>
            <p:spPr bwMode="auto">
              <a:xfrm>
                <a:off x="1370" y="15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00"/>
                    </a:solidFill>
                  </a:rPr>
                  <a:t>–</a:t>
                </a:r>
              </a:p>
            </p:txBody>
          </p:sp>
        </p:grpSp>
      </p:grpSp>
      <p:grpSp>
        <p:nvGrpSpPr>
          <p:cNvPr id="4" name="Group 310"/>
          <p:cNvGrpSpPr>
            <a:grpSpLocks/>
          </p:cNvGrpSpPr>
          <p:nvPr/>
        </p:nvGrpSpPr>
        <p:grpSpPr bwMode="auto">
          <a:xfrm>
            <a:off x="1347093" y="3639839"/>
            <a:ext cx="6110287" cy="2957513"/>
            <a:chOff x="743" y="2156"/>
            <a:chExt cx="3849" cy="1863"/>
          </a:xfrm>
        </p:grpSpPr>
        <p:sp>
          <p:nvSpPr>
            <p:cNvPr id="36871" name="Text Box 242"/>
            <p:cNvSpPr txBox="1">
              <a:spLocks noChangeArrowheads="1"/>
            </p:cNvSpPr>
            <p:nvPr/>
          </p:nvSpPr>
          <p:spPr bwMode="auto">
            <a:xfrm>
              <a:off x="743" y="21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72" name="Text Box 243"/>
            <p:cNvSpPr txBox="1">
              <a:spLocks noChangeArrowheads="1"/>
            </p:cNvSpPr>
            <p:nvPr/>
          </p:nvSpPr>
          <p:spPr bwMode="auto">
            <a:xfrm>
              <a:off x="754" y="353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6873" name="Line 264"/>
            <p:cNvSpPr>
              <a:spLocks noChangeShapeType="1"/>
            </p:cNvSpPr>
            <p:nvPr/>
          </p:nvSpPr>
          <p:spPr bwMode="auto">
            <a:xfrm>
              <a:off x="1037" y="2327"/>
              <a:ext cx="2419" cy="13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74" name="Line 266"/>
            <p:cNvSpPr>
              <a:spLocks noChangeShapeType="1"/>
            </p:cNvSpPr>
            <p:nvPr/>
          </p:nvSpPr>
          <p:spPr bwMode="auto">
            <a:xfrm flipV="1">
              <a:off x="1035" y="2327"/>
              <a:ext cx="85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75" name="Line 267"/>
            <p:cNvSpPr>
              <a:spLocks noChangeShapeType="1"/>
            </p:cNvSpPr>
            <p:nvPr/>
          </p:nvSpPr>
          <p:spPr bwMode="auto">
            <a:xfrm>
              <a:off x="3057" y="2327"/>
              <a:ext cx="9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76" name="Line 269"/>
            <p:cNvSpPr>
              <a:spLocks noChangeShapeType="1"/>
            </p:cNvSpPr>
            <p:nvPr/>
          </p:nvSpPr>
          <p:spPr bwMode="auto">
            <a:xfrm flipV="1">
              <a:off x="1031" y="3711"/>
              <a:ext cx="6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77" name="Line 270"/>
            <p:cNvSpPr>
              <a:spLocks noChangeShapeType="1"/>
            </p:cNvSpPr>
            <p:nvPr/>
          </p:nvSpPr>
          <p:spPr bwMode="auto">
            <a:xfrm>
              <a:off x="1973" y="3713"/>
              <a:ext cx="19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78" name="Line 272"/>
            <p:cNvSpPr>
              <a:spLocks noChangeShapeType="1"/>
            </p:cNvSpPr>
            <p:nvPr/>
          </p:nvSpPr>
          <p:spPr bwMode="auto">
            <a:xfrm>
              <a:off x="3908" y="3317"/>
              <a:ext cx="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79" name="Line 273"/>
            <p:cNvSpPr>
              <a:spLocks noChangeShapeType="1"/>
            </p:cNvSpPr>
            <p:nvPr/>
          </p:nvSpPr>
          <p:spPr bwMode="auto">
            <a:xfrm>
              <a:off x="3972" y="2321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80" name="Line 274"/>
            <p:cNvSpPr>
              <a:spLocks noChangeShapeType="1"/>
            </p:cNvSpPr>
            <p:nvPr/>
          </p:nvSpPr>
          <p:spPr bwMode="auto">
            <a:xfrm>
              <a:off x="3972" y="2957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81" name="Line 275"/>
            <p:cNvSpPr>
              <a:spLocks noChangeShapeType="1"/>
            </p:cNvSpPr>
            <p:nvPr/>
          </p:nvSpPr>
          <p:spPr bwMode="auto">
            <a:xfrm>
              <a:off x="3972" y="3317"/>
              <a:ext cx="0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82" name="Line 276"/>
            <p:cNvSpPr>
              <a:spLocks noChangeShapeType="1"/>
            </p:cNvSpPr>
            <p:nvPr/>
          </p:nvSpPr>
          <p:spPr bwMode="auto">
            <a:xfrm>
              <a:off x="3819" y="3233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83" name="AutoShape 277"/>
            <p:cNvSpPr>
              <a:spLocks noChangeArrowheads="1"/>
            </p:cNvSpPr>
            <p:nvPr/>
          </p:nvSpPr>
          <p:spPr bwMode="auto">
            <a:xfrm>
              <a:off x="1883" y="2183"/>
              <a:ext cx="489" cy="282"/>
            </a:xfrm>
            <a:prstGeom prst="diamond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84" name="Line 278"/>
            <p:cNvSpPr>
              <a:spLocks noChangeShapeType="1"/>
            </p:cNvSpPr>
            <p:nvPr/>
          </p:nvSpPr>
          <p:spPr bwMode="auto">
            <a:xfrm flipH="1">
              <a:off x="2456" y="2321"/>
              <a:ext cx="1097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85" name="Oval 279"/>
            <p:cNvSpPr>
              <a:spLocks noChangeArrowheads="1"/>
            </p:cNvSpPr>
            <p:nvPr/>
          </p:nvSpPr>
          <p:spPr bwMode="auto">
            <a:xfrm>
              <a:off x="1650" y="2603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86" name="Line 280"/>
            <p:cNvSpPr>
              <a:spLocks noChangeShapeType="1"/>
            </p:cNvSpPr>
            <p:nvPr/>
          </p:nvSpPr>
          <p:spPr bwMode="auto">
            <a:xfrm rot="1039763" flipH="1">
              <a:off x="1766" y="2608"/>
              <a:ext cx="10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87" name="Text Box 282"/>
            <p:cNvSpPr txBox="1">
              <a:spLocks noChangeArrowheads="1"/>
            </p:cNvSpPr>
            <p:nvPr/>
          </p:nvSpPr>
          <p:spPr bwMode="auto">
            <a:xfrm>
              <a:off x="1612" y="3731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88" name="Text Box 283"/>
            <p:cNvSpPr txBox="1">
              <a:spLocks noChangeArrowheads="1"/>
            </p:cNvSpPr>
            <p:nvPr/>
          </p:nvSpPr>
          <p:spPr bwMode="auto">
            <a:xfrm>
              <a:off x="2714" y="2342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4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89" name="Text Box 284"/>
            <p:cNvSpPr txBox="1">
              <a:spLocks noChangeArrowheads="1"/>
            </p:cNvSpPr>
            <p:nvPr/>
          </p:nvSpPr>
          <p:spPr bwMode="auto">
            <a:xfrm>
              <a:off x="3007" y="2723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90" name="Text Box 285"/>
            <p:cNvSpPr txBox="1">
              <a:spLocks noChangeArrowheads="1"/>
            </p:cNvSpPr>
            <p:nvPr/>
          </p:nvSpPr>
          <p:spPr bwMode="auto">
            <a:xfrm>
              <a:off x="2980" y="3119"/>
              <a:ext cx="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91" name="Text Box 286"/>
            <p:cNvSpPr txBox="1">
              <a:spLocks noChangeArrowheads="1"/>
            </p:cNvSpPr>
            <p:nvPr/>
          </p:nvSpPr>
          <p:spPr bwMode="auto">
            <a:xfrm>
              <a:off x="4060" y="2609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6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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92" name="Text Box 287"/>
            <p:cNvSpPr txBox="1">
              <a:spLocks noChangeArrowheads="1"/>
            </p:cNvSpPr>
            <p:nvPr/>
          </p:nvSpPr>
          <p:spPr bwMode="auto">
            <a:xfrm>
              <a:off x="1962" y="2417"/>
              <a:ext cx="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93" name="Text Box 288"/>
            <p:cNvSpPr txBox="1">
              <a:spLocks noChangeArrowheads="1"/>
            </p:cNvSpPr>
            <p:nvPr/>
          </p:nvSpPr>
          <p:spPr bwMode="auto">
            <a:xfrm>
              <a:off x="1851" y="2984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1A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94" name="Text Box 289"/>
            <p:cNvSpPr txBox="1">
              <a:spLocks noChangeArrowheads="1"/>
            </p:cNvSpPr>
            <p:nvPr/>
          </p:nvSpPr>
          <p:spPr bwMode="auto">
            <a:xfrm>
              <a:off x="4069" y="3126"/>
              <a:ext cx="5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12V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95" name="Oval 291"/>
            <p:cNvSpPr>
              <a:spLocks noChangeArrowheads="1"/>
            </p:cNvSpPr>
            <p:nvPr/>
          </p:nvSpPr>
          <p:spPr bwMode="auto">
            <a:xfrm>
              <a:off x="3437" y="3687"/>
              <a:ext cx="48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96" name="Oval 292"/>
            <p:cNvSpPr>
              <a:spLocks noChangeArrowheads="1"/>
            </p:cNvSpPr>
            <p:nvPr/>
          </p:nvSpPr>
          <p:spPr bwMode="auto">
            <a:xfrm>
              <a:off x="3523" y="2304"/>
              <a:ext cx="48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97" name="Oval 293"/>
            <p:cNvSpPr>
              <a:spLocks noChangeArrowheads="1"/>
            </p:cNvSpPr>
            <p:nvPr/>
          </p:nvSpPr>
          <p:spPr bwMode="auto">
            <a:xfrm>
              <a:off x="2440" y="3117"/>
              <a:ext cx="48" cy="4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98" name="Line 294"/>
            <p:cNvSpPr>
              <a:spLocks noChangeShapeType="1"/>
            </p:cNvSpPr>
            <p:nvPr/>
          </p:nvSpPr>
          <p:spPr bwMode="auto">
            <a:xfrm>
              <a:off x="1895" y="2329"/>
              <a:ext cx="4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899" name="Line 295"/>
            <p:cNvSpPr>
              <a:spLocks noChangeShapeType="1"/>
            </p:cNvSpPr>
            <p:nvPr/>
          </p:nvSpPr>
          <p:spPr bwMode="auto">
            <a:xfrm>
              <a:off x="1552" y="2882"/>
              <a:ext cx="32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00" name="Rectangle 297"/>
            <p:cNvSpPr>
              <a:spLocks noChangeArrowheads="1"/>
            </p:cNvSpPr>
            <p:nvPr/>
          </p:nvSpPr>
          <p:spPr bwMode="auto">
            <a:xfrm rot="5400000">
              <a:off x="1741" y="3539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01" name="Rectangle 298"/>
            <p:cNvSpPr>
              <a:spLocks noChangeArrowheads="1"/>
            </p:cNvSpPr>
            <p:nvPr/>
          </p:nvSpPr>
          <p:spPr bwMode="auto">
            <a:xfrm rot="5400000">
              <a:off x="2833" y="2147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02" name="Line 299"/>
            <p:cNvSpPr>
              <a:spLocks noChangeShapeType="1"/>
            </p:cNvSpPr>
            <p:nvPr/>
          </p:nvSpPr>
          <p:spPr bwMode="auto">
            <a:xfrm>
              <a:off x="2364" y="2322"/>
              <a:ext cx="34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03" name="Rectangle 300"/>
            <p:cNvSpPr>
              <a:spLocks noChangeArrowheads="1"/>
            </p:cNvSpPr>
            <p:nvPr/>
          </p:nvSpPr>
          <p:spPr bwMode="auto">
            <a:xfrm>
              <a:off x="3907" y="2609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04" name="Rectangle 301"/>
            <p:cNvSpPr>
              <a:spLocks noChangeArrowheads="1"/>
            </p:cNvSpPr>
            <p:nvPr/>
          </p:nvSpPr>
          <p:spPr bwMode="auto">
            <a:xfrm rot="-3558161">
              <a:off x="2829" y="3209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05" name="Rectangle 302"/>
            <p:cNvSpPr>
              <a:spLocks noChangeArrowheads="1"/>
            </p:cNvSpPr>
            <p:nvPr/>
          </p:nvSpPr>
          <p:spPr bwMode="auto">
            <a:xfrm rot="3147054">
              <a:off x="2907" y="2585"/>
              <a:ext cx="125" cy="35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06" name="Text Box 303"/>
            <p:cNvSpPr txBox="1">
              <a:spLocks noChangeArrowheads="1"/>
            </p:cNvSpPr>
            <p:nvPr/>
          </p:nvSpPr>
          <p:spPr bwMode="auto">
            <a:xfrm>
              <a:off x="1673" y="226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6907" name="Text Box 304"/>
            <p:cNvSpPr txBox="1">
              <a:spLocks noChangeArrowheads="1"/>
            </p:cNvSpPr>
            <p:nvPr/>
          </p:nvSpPr>
          <p:spPr bwMode="auto">
            <a:xfrm>
              <a:off x="2366" y="22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36908" name="Text Box 305"/>
            <p:cNvSpPr txBox="1">
              <a:spLocks noChangeArrowheads="1"/>
            </p:cNvSpPr>
            <p:nvPr/>
          </p:nvSpPr>
          <p:spPr bwMode="auto">
            <a:xfrm>
              <a:off x="1668" y="3347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r>
                <a:rPr lang="en-US" altLang="zh-CN" b="1" baseline="-2500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909" name="Text Box 306"/>
            <p:cNvSpPr txBox="1">
              <a:spLocks noChangeArrowheads="1"/>
            </p:cNvSpPr>
            <p:nvPr/>
          </p:nvSpPr>
          <p:spPr bwMode="auto">
            <a:xfrm>
              <a:off x="2057" y="340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6910" name="Text Box 307"/>
            <p:cNvSpPr txBox="1">
              <a:spLocks noChangeArrowheads="1"/>
            </p:cNvSpPr>
            <p:nvPr/>
          </p:nvSpPr>
          <p:spPr bwMode="auto">
            <a:xfrm>
              <a:off x="1382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36911" name="Oval 308"/>
            <p:cNvSpPr>
              <a:spLocks noChangeArrowheads="1"/>
            </p:cNvSpPr>
            <p:nvPr/>
          </p:nvSpPr>
          <p:spPr bwMode="auto">
            <a:xfrm>
              <a:off x="960" y="3678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12" name="Oval 309"/>
            <p:cNvSpPr>
              <a:spLocks noChangeArrowheads="1"/>
            </p:cNvSpPr>
            <p:nvPr/>
          </p:nvSpPr>
          <p:spPr bwMode="auto">
            <a:xfrm>
              <a:off x="960" y="2292"/>
              <a:ext cx="68" cy="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36868" name="Line 312"/>
          <p:cNvSpPr>
            <a:spLocks noChangeShapeType="1"/>
          </p:cNvSpPr>
          <p:nvPr/>
        </p:nvSpPr>
        <p:spPr bwMode="auto">
          <a:xfrm>
            <a:off x="1869380" y="3214389"/>
            <a:ext cx="2921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23866" name="Text Box 314"/>
          <p:cNvSpPr txBox="1">
            <a:spLocks noChangeArrowheads="1"/>
          </p:cNvSpPr>
          <p:nvPr/>
        </p:nvSpPr>
        <p:spPr bwMode="auto">
          <a:xfrm>
            <a:off x="7295455" y="1477664"/>
            <a:ext cx="1597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FF"/>
                </a:solidFill>
              </a:rPr>
              <a:t>从哪断开</a:t>
            </a:r>
            <a:r>
              <a:rPr lang="zh-CN" altLang="en-US" sz="3200" b="1">
                <a:solidFill>
                  <a:srgbClr val="FF00FF"/>
                </a:solidFill>
                <a:sym typeface="Symbol" pitchFamily="18" charset="2"/>
              </a:rPr>
              <a:t></a:t>
            </a:r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23867" name="Text Box 315"/>
          <p:cNvSpPr txBox="1">
            <a:spLocks noChangeArrowheads="1"/>
          </p:cNvSpPr>
          <p:nvPr/>
        </p:nvSpPr>
        <p:spPr bwMode="auto">
          <a:xfrm>
            <a:off x="7530405" y="4420889"/>
            <a:ext cx="116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3300"/>
                </a:solidFill>
              </a:rPr>
              <a:t>控制量</a:t>
            </a:r>
            <a:r>
              <a:rPr lang="en-US" altLang="zh-CN" b="1" i="1">
                <a:solidFill>
                  <a:srgbClr val="FF3300"/>
                </a:solidFill>
              </a:rPr>
              <a:t>U</a:t>
            </a:r>
            <a:r>
              <a:rPr lang="en-US" altLang="zh-CN" b="1" baseline="-25000">
                <a:solidFill>
                  <a:srgbClr val="FF3300"/>
                </a:solidFill>
              </a:rPr>
              <a:t>1</a:t>
            </a:r>
            <a:r>
              <a:rPr lang="en-US" altLang="zh-CN" b="1" i="1">
                <a:solidFill>
                  <a:srgbClr val="FF3300"/>
                </a:solidFill>
              </a:rPr>
              <a:t>= </a:t>
            </a:r>
            <a:r>
              <a:rPr lang="en-US" altLang="zh-CN" b="1">
                <a:solidFill>
                  <a:srgbClr val="FF3300"/>
                </a:solidFill>
              </a:rPr>
              <a:t>0</a:t>
            </a:r>
            <a:endParaRPr lang="en-US" altLang="zh-CN" b="1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63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6" grpId="0" build="p" autoUpdateAnimBg="0"/>
      <p:bldP spid="2386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1843</Words>
  <Application>Microsoft Office PowerPoint</Application>
  <PresentationFormat>全屏显示(4:3)</PresentationFormat>
  <Paragraphs>880</Paragraphs>
  <Slides>36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Office 主题​​</vt:lpstr>
      <vt:lpstr>空演示文稿</vt:lpstr>
      <vt:lpstr>Microsoft Equation 3.0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彭洪</dc:creator>
  <cp:lastModifiedBy>彭洪</cp:lastModifiedBy>
  <cp:revision>4</cp:revision>
  <dcterms:created xsi:type="dcterms:W3CDTF">2014-03-20T15:31:59Z</dcterms:created>
  <dcterms:modified xsi:type="dcterms:W3CDTF">2014-03-20T16:31:14Z</dcterms:modified>
</cp:coreProperties>
</file>