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69" r:id="rId3"/>
    <p:sldId id="270" r:id="rId4"/>
    <p:sldId id="274" r:id="rId5"/>
    <p:sldId id="271" r:id="rId6"/>
    <p:sldId id="277" r:id="rId7"/>
    <p:sldId id="275" r:id="rId8"/>
    <p:sldId id="278" r:id="rId9"/>
    <p:sldId id="272" r:id="rId10"/>
    <p:sldId id="276" r:id="rId11"/>
    <p:sldId id="266" r:id="rId12"/>
    <p:sldId id="264" r:id="rId13"/>
  </p:sldIdLst>
  <p:sldSz cx="12192000" cy="6858000"/>
  <p:notesSz cx="6858000" cy="9144000"/>
  <p:defaultTextStyle>
    <a:defPPr rtl="0"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1" autoAdjust="0"/>
    <p:restoredTop sz="91655" autoAdjust="0"/>
  </p:normalViewPr>
  <p:slideViewPr>
    <p:cSldViewPr snapToGrid="0">
      <p:cViewPr varScale="1">
        <p:scale>
          <a:sx n="106" d="100"/>
          <a:sy n="106" d="100"/>
        </p:scale>
        <p:origin x="84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439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7AB184-7F40-4EB6-B252-3AEE9591D70E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2024/12/22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B64D2B8-7AFA-4F86-9DF3-A6BBE4E238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2E7556F-63DA-4712-A2A4-D855DAE8FCC4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5D79418-37EB-4378-AD22-89DBB000B0DA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5675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299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面向演示者的注释： </a:t>
            </a:r>
          </a:p>
          <a:p>
            <a:pPr rtl="0"/>
            <a:r>
              <a:rPr lang="zh-CN" altLang="en-US" b="0" i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在一侧用自己的表述说明你所学的内容。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b="0" i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包含主题信息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b="0" i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主题详细信息在此处也很有用。  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zh-CN" altLang="en-US" b="0" i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讲述你的学习经验。就像讲故事一样，应始终有开头、中间和结尾。</a:t>
            </a:r>
          </a:p>
          <a:p>
            <a:pPr rtl="0"/>
            <a:r>
              <a:rPr lang="zh-CN" altLang="en-US" b="0" i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可在另一侧添加能证明你所学内容的图形。</a:t>
            </a:r>
          </a:p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请随意使用多张幻灯片来反映你的进度。添加一些进度视频也很有帮助。</a:t>
            </a:r>
          </a:p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2591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面向演示者的注释： </a:t>
            </a:r>
          </a:p>
          <a:p>
            <a:pPr rtl="0"/>
            <a:r>
              <a:rPr lang="zh-CN" altLang="en-US" b="0" i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你在拥有此学习经验中将采取哪些行动？</a:t>
            </a:r>
          </a:p>
          <a:p>
            <a:pPr rtl="0"/>
            <a:r>
              <a:rPr lang="zh-CN" altLang="en-US" b="0" i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你从失败经历中学到内容了吗？你将如何按不同的方式行事？</a:t>
            </a:r>
          </a:p>
          <a:p>
            <a:pPr rtl="0"/>
            <a:r>
              <a:rPr lang="zh-CN" altLang="en-US" b="0" i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你将给予其他人哪些建议来让他们能从你的经验中学到内容？</a:t>
            </a:r>
          </a:p>
          <a:p>
            <a:pPr rtl="0"/>
            <a:r>
              <a:rPr lang="zh-CN" altLang="en-US" b="0" i="1">
                <a:latin typeface="Microsoft YaHei UI" panose="020B0503020204020204" pitchFamily="34" charset="-122"/>
                <a:ea typeface="Microsoft YaHei UI" panose="020B0503020204020204" pitchFamily="34" charset="-122"/>
                <a:cs typeface="Segoe UI" panose="020B0502040204020203" pitchFamily="34" charset="0"/>
              </a:rPr>
              <a:t>你可如何与实际观众分享你学到的内容？  </a:t>
            </a:r>
          </a:p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b="1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后续步骤可能是（略举一二）： </a:t>
            </a:r>
          </a:p>
          <a:p>
            <a:pPr marL="228600" indent="-228600" rtl="0">
              <a:buAutoNum type="arabicPeriod"/>
            </a:pP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在进行我的第一个极具说服力的演示后，我在思考加入辩论队。</a:t>
            </a:r>
          </a:p>
          <a:p>
            <a:pPr marL="228600" indent="-228600" rtl="0">
              <a:buAutoNum type="arabicPeriod"/>
            </a:pP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在制作了我的第一部电影之后，我在思考用它来参加我们的学校电影节或当地电影节。</a:t>
            </a:r>
          </a:p>
          <a:p>
            <a:pPr marL="228600" indent="-228600" rtl="0">
              <a:buAutoNum type="arabicPeriod"/>
            </a:pP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在与此职业专家联系后，我向就该职业领域做一些研究，因为它听起来很有趣。</a:t>
            </a:r>
          </a:p>
          <a:p>
            <a:pPr marL="0" indent="0" rtl="0">
              <a:buNone/>
            </a:pPr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借助此 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SmartArt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，你可添加图像和文本来帮助概述你的进度。一图胜千言，图片和文字定会帮助你完美地阐述该项学习反思！你可随时单击“插入”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&gt;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altLang="zh-CN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SmartArt”</a:t>
            </a:r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来更改此图形，或者选择图形，再打击“设计”上下文菜单来更改颜色。</a:t>
            </a:r>
          </a:p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请随意使用多张幻灯片来分享你的未来行动。添加一些内容视频来解释你的说明也很有用。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5D79418-37EB-4378-AD22-89DBB000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9571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785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3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313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467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119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8710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84929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5D79418-37EB-4378-AD22-89DBB000B0DA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81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图形 9" descr="单个齿轮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图形 10" descr="单个齿轮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长方形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rtlCol="0" anchor="b">
            <a:noAutofit/>
          </a:bodyPr>
          <a:lstStyle>
            <a:lvl1pPr algn="ctr"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799" y="4394039"/>
            <a:ext cx="8493957" cy="11176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39F5AD5-BE66-486D-8EC9-10959CB8021E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图形 7" descr="单个齿轮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图形 8" descr="单个齿轮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图形 9" descr="单个齿轮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图形 10" descr="单个齿轮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图片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长方形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D61AEB-FE6B-4255-879E-A73191C7BB49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3DDE6ADE-4257-4F6D-98BB-E0D555CDFB7F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图形 17" descr="单个齿轮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图形 18" descr="单个齿轮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图形 19" descr="单个齿轮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 rtlCol="0"/>
          <a:lstStyle/>
          <a:p>
            <a:pPr rtl="0"/>
            <a:fld id="{94E6B8D6-3DE6-4E1B-B02E-00C91411F187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16" name="图片占位符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213022" y="2327474"/>
            <a:ext cx="6833757" cy="3608712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单击图标，添加图片</a:t>
            </a:r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题注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rtlCol="0" anchor="ctr" anchorCtr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4C8CB03-516F-4453-AA95-8BD4653F5976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3" name="SmartArt 占位符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 hasCustomPrompt="1"/>
          </p:nvPr>
        </p:nvSpPr>
        <p:spPr>
          <a:xfrm>
            <a:off x="680321" y="386862"/>
            <a:ext cx="9614617" cy="38676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rtlCol="0" anchor="ctr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A9872F-02C5-449F-9FE0-B55AB0FA06B2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图形 18" descr="单个齿轮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图形 19" descr="单个齿轮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图片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图片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长方形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长方形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rtlCol="0" anchor="ctr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667C0BB-A700-463C-A80A-684D50EE3DC6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6" name="文本框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zh-CN" altLang="en-US" sz="72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zh-CN" altLang="en-US" sz="7200" noProof="0">
                <a:solidFill>
                  <a:schemeClr val="tx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图片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长方形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长方形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rtlCol="0"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 rtlCol="0"/>
          <a:lstStyle/>
          <a:p>
            <a:pPr rtl="0"/>
            <a:fld id="{C59F4315-7316-4524-9572-FE1CC2C2721A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图形 23" descr="单个齿轮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图形 24" descr="单个齿轮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图形 25" descr="单个齿轮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图形 26" descr="单个齿轮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标题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7" name="文本占位符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8" name="文本占位符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0" name="文本占位符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1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文本占位符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0270D92-903F-48BA-A023-F4EF0C172922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图形 18" descr="单个齿轮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图形 19" descr="单个齿轮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图形 20" descr="单个齿轮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图形 21" descr="单个齿轮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图形 22" descr="单个齿轮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图片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图片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长方形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长方形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5C30EF-BA36-4904-83A9-B15E70D5B2BF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33" name="直接连接符​​(S)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标题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endParaRPr lang="zh-CN" altLang="en-US" sz="2400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8" name="直接连接符​​(S)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标题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rtlCol="0" anchor="ctr" anchorCtr="0"/>
          <a:lstStyle>
            <a:lvl1pPr algn="ctr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3" name="文本占位符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5" name="文本占位符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7" name="内容占位符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8" name="内容占位符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9" name="内容占位符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列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图形 28" descr="单个齿轮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图形 30" descr="单个齿轮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图形 31" descr="单个齿轮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图形 32" descr="单个齿轮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长方形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标题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19" name="文本占位符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图片占位符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1" name="文本占位符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文本占位符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3" name="图片占位符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4" name="文本占位符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文本占位符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图片占位符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27" name="文本占位符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E65148E-6F44-4179-AB4A-AFB05ABAECF2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多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占位符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grpSp>
        <p:nvGrpSpPr>
          <p:cNvPr id="11" name="组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图形 11" descr="单个齿轮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图形 18" descr="单个齿轮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图片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图片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长方形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长方形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88AC92-0FF2-46A2-879F-BDB22F98441C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24" name="文本占位符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5" name="文本占位符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6" name="文本占位符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rtlCol="0" anchor="ctr" anchorCtr="0"/>
          <a:lstStyle>
            <a:lvl1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algn="l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图形 11" descr="单个齿轮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图片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图片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长方形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长方形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rtlCol="0" anchor="ctr">
            <a:normAutofit/>
          </a:bodyPr>
          <a:lstStyle>
            <a:lvl1pPr algn="r">
              <a:defRPr sz="3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832429D-1C51-4DF0-9A59-3C6CC8709631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图片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396E29-6FE7-4991-9B9A-2053F66DF9ED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两个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rtlCol="0"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/>
          <a:p>
            <a:pPr rtl="0"/>
            <a:fld id="{07F9A3CD-AD60-48C4-B6DB-011320655EE0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图形 15" descr="单个齿轮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图形 16" descr="单个齿轮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图形 17" descr="单个齿轮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图形 18" descr="单个齿轮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图片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图片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长方形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长方形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rtlCol="0" anchor="b"/>
          <a:lstStyle>
            <a:lvl1pPr marL="0" indent="0">
              <a:buNone/>
              <a:defRPr sz="2400" b="1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609E865-CAB8-4864-9E15-6CDBA7128121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图形 15" descr="单个齿轮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图形 16" descr="单个齿轮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图片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长方形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长方形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32546A4-0F5D-4758-8B4A-1E42D8AE396C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长方形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2156E1-9826-4073-B1FE-39A377EFA9BD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图形 10" descr="单个齿轮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图形 11" descr="单个齿轮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图形 12" descr="单个齿轮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图形 13" descr="单个齿轮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图形 14" descr="单个齿轮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图片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图片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长方形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长方形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1AFDD6-9F23-46BF-BC3A-585752E1A482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添加页脚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9E3FA76C-C565-46B6-8652-D75785E2521F}" type="slidenum">
              <a:rPr lang="en-US" altLang="zh-CN" noProof="0" smtClean="0"/>
              <a:t>‹#›</a:t>
            </a:fld>
            <a:endParaRPr lang="zh-CN" altLang="en-US" noProof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F340DDA-B6C7-4C27-86F2-7566A350817B}" type="datetime1">
              <a:rPr lang="zh-CN" altLang="en-US" noProof="0" smtClean="0"/>
              <a:t>2024/12/22</a:t>
            </a:fld>
            <a:endParaRPr lang="zh-CN" altLang="en-US" noProof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添加页脚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3FA76C-C565-46B6-8652-D75785E2521F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jpg"/><Relationship Id="rId4" Type="http://schemas.openxmlformats.org/officeDocument/2006/relationships/image" Target="../media/image2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ctr" anchorCtr="0"/>
          <a:lstStyle/>
          <a:p>
            <a:pPr rtl="0"/>
            <a:r>
              <a:rPr lang="zh-CN" altLang="en-US" dirty="0"/>
              <a:t>汇编实验讲解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zh-CN" altLang="en-US" sz="2800" dirty="0"/>
              <a:t>讲解人：宋浩元</a:t>
            </a:r>
          </a:p>
        </p:txBody>
      </p:sp>
      <p:pic>
        <p:nvPicPr>
          <p:cNvPr id="9" name="图形 8" descr="图书图标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堆栈传参实现（</a:t>
            </a:r>
            <a:r>
              <a:rPr lang="en-US" altLang="zh-CN" dirty="0"/>
              <a:t>Fact</a:t>
            </a:r>
            <a:r>
              <a:rPr lang="zh-CN" altLang="en-US" dirty="0"/>
              <a:t>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4F59997-41FA-43CA-9B31-B80438FDD6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107145"/>
            <a:ext cx="3531469" cy="475085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F842D02-4575-4D3D-9C75-8583B7E9F64E}"/>
              </a:ext>
            </a:extLst>
          </p:cNvPr>
          <p:cNvSpPr txBox="1"/>
          <p:nvPr/>
        </p:nvSpPr>
        <p:spPr>
          <a:xfrm>
            <a:off x="4800370" y="2658979"/>
            <a:ext cx="682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	</a:t>
            </a:r>
            <a:r>
              <a:rPr lang="zh-CN" altLang="en-US" dirty="0"/>
              <a:t>首先先保存调用的寄存器，然后用栈加载数据。</a:t>
            </a:r>
            <a:endParaRPr lang="en-US" altLang="zh-CN" dirty="0"/>
          </a:p>
          <a:p>
            <a:r>
              <a:rPr lang="zh-CN" altLang="en-US" dirty="0"/>
              <a:t>接着初始化循环。</a:t>
            </a:r>
            <a:r>
              <a:rPr lang="en-US" altLang="zh-CN" dirty="0"/>
              <a:t>Loop</a:t>
            </a:r>
            <a:r>
              <a:rPr lang="zh-CN" altLang="en-US" dirty="0"/>
              <a:t>部分和之前一样。最后有</a:t>
            </a:r>
            <a:r>
              <a:rPr lang="en-US" altLang="zh-CN" dirty="0" err="1"/>
              <a:t>endcase</a:t>
            </a:r>
            <a:r>
              <a:rPr lang="zh-CN" altLang="en-US" dirty="0"/>
              <a:t>的处理。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728516A-C105-4247-B621-1F0465323159}"/>
              </a:ext>
            </a:extLst>
          </p:cNvPr>
          <p:cNvCxnSpPr/>
          <p:nvPr/>
        </p:nvCxnSpPr>
        <p:spPr>
          <a:xfrm flipH="1">
            <a:off x="1678405" y="3248526"/>
            <a:ext cx="3320716" cy="8542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14D8707-F4E2-4531-8D6E-4A7779622A12}"/>
              </a:ext>
            </a:extLst>
          </p:cNvPr>
          <p:cNvCxnSpPr/>
          <p:nvPr/>
        </p:nvCxnSpPr>
        <p:spPr>
          <a:xfrm flipH="1">
            <a:off x="1792705" y="3305310"/>
            <a:ext cx="3964406" cy="17185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368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8D0989-E3E5-41DB-A78D-61E19949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总结</a:t>
            </a:r>
          </a:p>
        </p:txBody>
      </p:sp>
      <p:pic>
        <p:nvPicPr>
          <p:cNvPr id="6" name="图形 5" descr="学习图标">
            <a:extLst>
              <a:ext uri="{FF2B5EF4-FFF2-40B4-BE49-F238E27FC236}">
                <a16:creationId xmlns:a16="http://schemas.microsoft.com/office/drawing/2014/main" id="{FE130EDC-6F0A-417B-A698-CF2C65F0A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8946" y="613889"/>
            <a:ext cx="1440000" cy="1440000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23205-1719-4B43-A690-268E347D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4874" y="2144367"/>
            <a:ext cx="7688180" cy="4274479"/>
          </a:xfrm>
        </p:spPr>
        <p:txBody>
          <a:bodyPr rtlCol="0">
            <a:normAutofit/>
          </a:bodyPr>
          <a:lstStyle/>
          <a:p>
            <a:pPr rtl="0"/>
            <a:endParaRPr lang="zh-CN" altLang="en-US" sz="1600" dirty="0"/>
          </a:p>
          <a:p>
            <a:pPr marL="0" indent="0" rtl="0">
              <a:buNone/>
            </a:pPr>
            <a:r>
              <a:rPr lang="zh-CN" altLang="en-US" sz="1800" dirty="0">
                <a:latin typeface="+mn-lt"/>
                <a:ea typeface="+mn-ea"/>
              </a:rPr>
              <a:t>参数传递：理解了两种主要的参数传递方式：变量传参和堆栈传参。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 rtl="0">
              <a:buNone/>
            </a:pPr>
            <a:r>
              <a:rPr lang="zh-CN" altLang="en-US" sz="1800" dirty="0">
                <a:latin typeface="+mn-lt"/>
                <a:ea typeface="+mn-ea"/>
              </a:rPr>
              <a:t>堆栈传参更模块化，适合复杂程序设计。循环与判断：学习了如何通过计数器和变址寄存器实现高效数组遍历。通过条件跳转实现多分支逻辑，并合理设计条件判断顺序。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 rtl="0">
              <a:buNone/>
            </a:pPr>
            <a:r>
              <a:rPr lang="zh-CN" altLang="en-US" sz="1800" dirty="0">
                <a:latin typeface="+mn-lt"/>
                <a:ea typeface="+mn-ea"/>
              </a:rPr>
              <a:t>寄存器管理：掌握了通用寄存器和变址寄存器的用法。理解了保护寄存器现场的重要性。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 rtl="0">
              <a:buNone/>
            </a:pPr>
            <a:r>
              <a:rPr lang="zh-CN" altLang="en-US" sz="1800" dirty="0">
                <a:latin typeface="+mn-lt"/>
                <a:ea typeface="+mn-ea"/>
              </a:rPr>
              <a:t>数组操作：学习了如何安全高效地操作数组，特别是边界检查和插入逻辑的实现。</a:t>
            </a:r>
            <a:endParaRPr lang="en-US" altLang="zh-CN" sz="1800" dirty="0">
              <a:latin typeface="+mn-lt"/>
              <a:ea typeface="+mn-ea"/>
            </a:endParaRPr>
          </a:p>
          <a:p>
            <a:pPr marL="0" indent="0" rtl="0">
              <a:buNone/>
            </a:pPr>
            <a:r>
              <a:rPr lang="zh-CN" altLang="en-US" sz="1800" dirty="0">
                <a:latin typeface="+mn-lt"/>
                <a:ea typeface="+mn-ea"/>
              </a:rPr>
              <a:t>模块化设计：主程序与子程序的分离使得程序更加清晰和易于维护。</a:t>
            </a:r>
          </a:p>
        </p:txBody>
      </p:sp>
      <p:pic>
        <p:nvPicPr>
          <p:cNvPr id="12" name="图片 11" descr="下班后使用笔记本电脑工作的人员">
            <a:extLst>
              <a:ext uri="{FF2B5EF4-FFF2-40B4-BE49-F238E27FC236}">
                <a16:creationId xmlns:a16="http://schemas.microsoft.com/office/drawing/2014/main" id="{547C6634-334B-44A4-9934-90BD75571E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46" y="2535150"/>
            <a:ext cx="4093998" cy="272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207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42C4B6-A44A-491A-9345-D554EBE1B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768" y="2513865"/>
            <a:ext cx="8494463" cy="1373070"/>
          </a:xfrm>
        </p:spPr>
        <p:txBody>
          <a:bodyPr rtlCol="0"/>
          <a:lstStyle/>
          <a:p>
            <a:pPr rtl="0"/>
            <a:r>
              <a:rPr lang="zh-CN" altLang="en-US" dirty="0"/>
              <a:t>谢谢聆听！</a:t>
            </a:r>
          </a:p>
        </p:txBody>
      </p:sp>
      <p:pic>
        <p:nvPicPr>
          <p:cNvPr id="7" name="图形 6" descr="步骤图标">
            <a:extLst>
              <a:ext uri="{FF2B5EF4-FFF2-40B4-BE49-F238E27FC236}">
                <a16:creationId xmlns:a16="http://schemas.microsoft.com/office/drawing/2014/main" id="{CFAFD888-408F-42CB-B314-5A856047E6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14505" y="817447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45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题目概要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066" y="2290763"/>
            <a:ext cx="10763075" cy="3623476"/>
          </a:xfrm>
        </p:spPr>
        <p:txBody>
          <a:bodyPr rtlCol="0">
            <a:normAutofit/>
          </a:bodyPr>
          <a:lstStyle/>
          <a:p>
            <a:pPr lvl="0" algn="just">
              <a:lnSpc>
                <a:spcPct val="150000"/>
              </a:lnSpc>
              <a:tabLst>
                <a:tab pos="630555" algn="l"/>
              </a:tabLst>
            </a:pPr>
            <a:r>
              <a:rPr lang="en-US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个字节的数据表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array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，表内元素已按从小到大的顺序排列好。现给定一元素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，试编制子程序，实现在表内查找给定元素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w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的任务，若表内已有此元素，则显示</a:t>
            </a:r>
            <a:r>
              <a:rPr lang="en-US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“Y”</a:t>
            </a:r>
            <a:r>
              <a:rPr lang="zh-CN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；否则，按顺序将此元素插入表中适当的位置。</a:t>
            </a:r>
            <a:r>
              <a:rPr lang="en-US" altLang="zh-CN" sz="2800" b="1" kern="100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等线" panose="02010600030101010101" pitchFamily="2" charset="-122"/>
                <a:cs typeface="Times New Roman" panose="02020603050405020304" pitchFamily="18" charset="0"/>
              </a:rPr>
              <a:t>*** 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数据表需要自行进行初始化，数值或字符类型均可；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主程序和子程序之间采用变量方式进行传参。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zh-CN" altLang="zh-CN" sz="2400" b="1" kern="100" dirty="0">
                <a:effectLst/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若主程序和子程序采用堆栈方式进行传参，原始代码将如何修改？</a:t>
            </a:r>
            <a:endParaRPr lang="zh-CN" altLang="zh-CN" sz="18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思路分析</a:t>
            </a:r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F2A5814-BC40-4A37-9064-C44C73C883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3474" y="2051384"/>
            <a:ext cx="10016289" cy="4186989"/>
          </a:xfrm>
        </p:spPr>
        <p:txBody>
          <a:bodyPr rtlCol="0"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altLang="zh-CN" sz="1800" dirty="0"/>
              <a:t>	</a:t>
            </a:r>
            <a:r>
              <a:rPr lang="zh-CN" altLang="en-US" sz="1800" dirty="0"/>
              <a:t>如果 </a:t>
            </a:r>
            <a:r>
              <a:rPr lang="en-US" altLang="zh-CN" sz="1800" dirty="0"/>
              <a:t>ARRAY </a:t>
            </a:r>
            <a:r>
              <a:rPr lang="zh-CN" altLang="en-US" sz="1800" dirty="0"/>
              <a:t>中没有元素 </a:t>
            </a:r>
            <a:r>
              <a:rPr lang="en-US" altLang="zh-CN" sz="1800" dirty="0"/>
              <a:t>w</a:t>
            </a:r>
            <a:r>
              <a:rPr lang="zh-CN" altLang="en-US" sz="1800" dirty="0"/>
              <a:t>，则按顺序插入到表中，保持表的有序性。</a:t>
            </a:r>
            <a:endParaRPr lang="en-US" altLang="zh-CN" sz="1800" dirty="0"/>
          </a:p>
          <a:p>
            <a:pPr algn="l" rtl="0">
              <a:lnSpc>
                <a:spcPct val="100000"/>
              </a:lnSpc>
            </a:pPr>
            <a:r>
              <a:rPr lang="en-US" altLang="zh-CN" sz="1800" dirty="0"/>
              <a:t>	</a:t>
            </a:r>
            <a:r>
              <a:rPr lang="zh-CN" altLang="en-US" sz="1800" dirty="0"/>
              <a:t>输出：若找到 </a:t>
            </a:r>
            <a:r>
              <a:rPr lang="en-US" altLang="zh-CN" sz="1800" dirty="0"/>
              <a:t>w</a:t>
            </a:r>
            <a:r>
              <a:rPr lang="zh-CN" altLang="en-US" sz="1800" dirty="0"/>
              <a:t>，输出 </a:t>
            </a:r>
            <a:r>
              <a:rPr lang="en-US" altLang="zh-CN" sz="1800" dirty="0"/>
              <a:t>Y</a:t>
            </a:r>
            <a:r>
              <a:rPr lang="zh-CN" altLang="en-US" sz="1800" dirty="0"/>
              <a:t>。若未找到 </a:t>
            </a:r>
            <a:r>
              <a:rPr lang="en-US" altLang="zh-CN" sz="1800" dirty="0"/>
              <a:t>w</a:t>
            </a:r>
            <a:r>
              <a:rPr lang="zh-CN" altLang="en-US" sz="1800" dirty="0"/>
              <a:t>，将其插入到适当位置后返回。</a:t>
            </a:r>
            <a:endParaRPr lang="en-US" altLang="zh-CN" sz="1800" dirty="0"/>
          </a:p>
          <a:p>
            <a:pPr algn="l" rtl="0">
              <a:lnSpc>
                <a:spcPct val="100000"/>
              </a:lnSpc>
            </a:pPr>
            <a:r>
              <a:rPr lang="en-US" altLang="zh-CN" sz="1800" dirty="0"/>
              <a:t>	</a:t>
            </a:r>
            <a:r>
              <a:rPr lang="zh-CN" altLang="en-US" sz="1800" dirty="0"/>
              <a:t>遍历数组 </a:t>
            </a:r>
            <a:r>
              <a:rPr lang="en-US" altLang="zh-CN" sz="1800" dirty="0"/>
              <a:t>ARRAY</a:t>
            </a:r>
            <a:r>
              <a:rPr lang="zh-CN" altLang="en-US" sz="1800" dirty="0"/>
              <a:t>：如果当前元素等于 </a:t>
            </a:r>
            <a:r>
              <a:rPr lang="en-US" altLang="zh-CN" sz="1800" dirty="0"/>
              <a:t>w</a:t>
            </a:r>
            <a:r>
              <a:rPr lang="zh-CN" altLang="en-US" sz="1800" dirty="0"/>
              <a:t>，表示找到，输出 </a:t>
            </a:r>
            <a:r>
              <a:rPr lang="en-US" altLang="zh-CN" sz="1800" dirty="0"/>
              <a:t>Y</a:t>
            </a:r>
            <a:r>
              <a:rPr lang="zh-CN" altLang="en-US" sz="1800" dirty="0"/>
              <a:t>。如果当前元素大于 </a:t>
            </a:r>
            <a:r>
              <a:rPr lang="en-US" altLang="zh-CN" sz="1800" dirty="0"/>
              <a:t>w</a:t>
            </a:r>
            <a:r>
              <a:rPr lang="zh-CN" altLang="en-US" sz="1800" dirty="0"/>
              <a:t>，表示 </a:t>
            </a:r>
            <a:r>
              <a:rPr lang="en-US" altLang="zh-CN" sz="1800" dirty="0"/>
              <a:t>w </a:t>
            </a:r>
            <a:r>
              <a:rPr lang="zh-CN" altLang="en-US" sz="1800" dirty="0"/>
              <a:t>不在数组中，跳转到插入逻辑。插入逻辑从数组尾部开始，将大于 </a:t>
            </a:r>
            <a:r>
              <a:rPr lang="en-US" altLang="zh-CN" sz="1800" dirty="0"/>
              <a:t>w </a:t>
            </a:r>
            <a:r>
              <a:rPr lang="zh-CN" altLang="en-US" sz="1800" dirty="0"/>
              <a:t>的元素向后移动一位，为 </a:t>
            </a:r>
            <a:r>
              <a:rPr lang="en-US" altLang="zh-CN" sz="1800" dirty="0"/>
              <a:t>w </a:t>
            </a:r>
            <a:r>
              <a:rPr lang="zh-CN" altLang="en-US" sz="1800" dirty="0"/>
              <a:t>腾出位置。将 </a:t>
            </a:r>
            <a:r>
              <a:rPr lang="en-US" altLang="zh-CN" sz="1800" dirty="0"/>
              <a:t>w </a:t>
            </a:r>
            <a:r>
              <a:rPr lang="zh-CN" altLang="en-US" sz="1800" dirty="0"/>
              <a:t>插入到正确的位置，保持数组的有序性。</a:t>
            </a:r>
            <a:endParaRPr lang="en-US" altLang="zh-CN" sz="1800" dirty="0"/>
          </a:p>
          <a:p>
            <a:pPr algn="l" rtl="0">
              <a:lnSpc>
                <a:spcPct val="100000"/>
              </a:lnSpc>
            </a:pPr>
            <a:r>
              <a:rPr lang="en-US" altLang="zh-CN" sz="1800" dirty="0"/>
              <a:t>	</a:t>
            </a:r>
            <a:r>
              <a:rPr lang="zh-CN" altLang="en-US" sz="1800" dirty="0"/>
              <a:t>主程序与子程序的交互两种实现方式：变量传参：主程序通过寄存器直接传递参数（如 </a:t>
            </a:r>
            <a:r>
              <a:rPr lang="en-US" altLang="zh-CN" sz="1800" dirty="0"/>
              <a:t>w </a:t>
            </a:r>
            <a:r>
              <a:rPr lang="zh-CN" altLang="en-US" sz="1800" dirty="0"/>
              <a:t>的值和数组地址）。子程序从寄存器中读取参数，完成查找和插入任务。堆栈传参：主程序将参数（</a:t>
            </a:r>
            <a:r>
              <a:rPr lang="en-US" altLang="zh-CN" sz="1800" dirty="0"/>
              <a:t>w </a:t>
            </a:r>
            <a:r>
              <a:rPr lang="zh-CN" altLang="en-US" sz="1800" dirty="0"/>
              <a:t>和数组地址）压入堆栈。子程序通过堆栈帧读取参数。返回后清理堆栈，恢复主程序环境。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58DDB52-BDFB-4B88-B2C7-09119B14C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778" y="282614"/>
            <a:ext cx="8164705" cy="60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0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程序设计难点分析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83D5350-6563-42F7-A50F-DA73E44F6E09}"/>
              </a:ext>
            </a:extLst>
          </p:cNvPr>
          <p:cNvSpPr txBox="1"/>
          <p:nvPr/>
        </p:nvSpPr>
        <p:spPr>
          <a:xfrm>
            <a:off x="680320" y="2418347"/>
            <a:ext cx="52452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</a:t>
            </a:r>
            <a:r>
              <a:rPr lang="zh-CN" altLang="en-US" sz="2400" dirty="0"/>
              <a:t>变量传参的设计：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变量传参：使用全局变量。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堆栈传参：使用堆栈保存，并访问。</a:t>
            </a:r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判断条件的设计：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如果相等，即</a:t>
            </a:r>
            <a:r>
              <a:rPr lang="en-US" altLang="zh-CN" sz="2400" dirty="0" err="1"/>
              <a:t>cmp</a:t>
            </a:r>
            <a:r>
              <a:rPr lang="zh-CN" altLang="en-US" sz="2400" dirty="0"/>
              <a:t>后</a:t>
            </a:r>
            <a:r>
              <a:rPr lang="en-US" altLang="zh-CN" sz="2400" dirty="0"/>
              <a:t>je</a:t>
            </a:r>
            <a:r>
              <a:rPr lang="zh-CN" altLang="en-US" sz="2400" dirty="0"/>
              <a:t>，跳转</a:t>
            </a:r>
            <a:r>
              <a:rPr lang="en-US" altLang="zh-CN" sz="2400" dirty="0"/>
              <a:t>case1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如果大于，即</a:t>
            </a:r>
            <a:r>
              <a:rPr lang="en-US" altLang="zh-CN" sz="2400" dirty="0" err="1"/>
              <a:t>cmp</a:t>
            </a:r>
            <a:r>
              <a:rPr lang="zh-CN" altLang="en-US" sz="2400" dirty="0"/>
              <a:t>后</a:t>
            </a:r>
            <a:r>
              <a:rPr lang="en-US" altLang="zh-CN" sz="2400" dirty="0" err="1"/>
              <a:t>jg</a:t>
            </a:r>
            <a:r>
              <a:rPr lang="zh-CN" altLang="en-US" sz="2400" dirty="0"/>
              <a:t>，跳转</a:t>
            </a:r>
            <a:r>
              <a:rPr lang="en-US" altLang="zh-CN" sz="2400" dirty="0"/>
              <a:t>case2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49E392-D528-4611-8F25-46B309EDC20B}"/>
              </a:ext>
            </a:extLst>
          </p:cNvPr>
          <p:cNvSpPr txBox="1"/>
          <p:nvPr/>
        </p:nvSpPr>
        <p:spPr>
          <a:xfrm>
            <a:off x="6166183" y="2418347"/>
            <a:ext cx="495975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3. </a:t>
            </a:r>
            <a:r>
              <a:rPr lang="zh-CN" altLang="en-US" sz="2400" dirty="0"/>
              <a:t>遍历数组的实现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使用基址变址实现</a:t>
            </a:r>
            <a:r>
              <a:rPr lang="en-US" altLang="zh-CN" sz="2400" dirty="0"/>
              <a:t>[BX + SI]/[array + SI]</a:t>
            </a:r>
            <a:r>
              <a:rPr lang="zh-CN" altLang="en-US" sz="2400" dirty="0"/>
              <a:t>访问数组</a:t>
            </a:r>
            <a:endParaRPr lang="en-US" altLang="zh-CN" sz="2400" dirty="0"/>
          </a:p>
          <a:p>
            <a:r>
              <a:rPr lang="en-US" altLang="zh-CN" sz="2400" dirty="0"/>
              <a:t>4. </a:t>
            </a:r>
            <a:r>
              <a:rPr lang="zh-CN" altLang="en-US" sz="2400" dirty="0"/>
              <a:t>插入元素的实现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zh-CN" altLang="en-US" sz="2400" dirty="0"/>
              <a:t>从后往前遍历，把后面的字向后移一位。（利用循环）</a:t>
            </a:r>
            <a:endParaRPr lang="en-US" altLang="zh-CN" sz="2400" dirty="0"/>
          </a:p>
          <a:p>
            <a:endParaRPr lang="zh-CN" altLang="en-US" sz="240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C5EFCDF-5807-441A-B8C0-E14A8BCD7C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844" r="31262"/>
          <a:stretch/>
        </p:blipFill>
        <p:spPr>
          <a:xfrm>
            <a:off x="4382503" y="0"/>
            <a:ext cx="30861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变量传参实现（主程序）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CFFC63-17EE-416F-A900-5383932E635C}"/>
              </a:ext>
            </a:extLst>
          </p:cNvPr>
          <p:cNvSpPr txBox="1"/>
          <p:nvPr/>
        </p:nvSpPr>
        <p:spPr>
          <a:xfrm>
            <a:off x="680321" y="218373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数据段定义：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4D3953C-719B-414B-BA77-8262108ED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669324"/>
            <a:ext cx="3908759" cy="329232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7053EA7-E89A-44B4-9625-3DBC764A72AB}"/>
              </a:ext>
            </a:extLst>
          </p:cNvPr>
          <p:cNvSpPr txBox="1"/>
          <p:nvPr/>
        </p:nvSpPr>
        <p:spPr>
          <a:xfrm>
            <a:off x="5745078" y="218373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主程序部分：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0024248-D5D4-4CB0-91AD-466544B385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6237"/>
          <a:stretch/>
        </p:blipFill>
        <p:spPr>
          <a:xfrm>
            <a:off x="5492416" y="2602125"/>
            <a:ext cx="3075321" cy="14224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DD03D5B-BF9F-4043-889F-52A012812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251" y="4121678"/>
            <a:ext cx="4051508" cy="2724290"/>
          </a:xfrm>
          <a:prstGeom prst="rect">
            <a:avLst/>
          </a:prstGeom>
        </p:spPr>
      </p:pic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1402BD9-9149-4B0B-879C-1BD3AB1F2FCE}"/>
              </a:ext>
            </a:extLst>
          </p:cNvPr>
          <p:cNvCxnSpPr/>
          <p:nvPr/>
        </p:nvCxnSpPr>
        <p:spPr>
          <a:xfrm>
            <a:off x="4114800" y="2959768"/>
            <a:ext cx="2915276" cy="247249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3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变量传参实现（</a:t>
            </a:r>
            <a:r>
              <a:rPr lang="en-US" altLang="zh-CN" dirty="0"/>
              <a:t>Fact</a:t>
            </a:r>
            <a:r>
              <a:rPr lang="zh-CN" altLang="en-US" dirty="0"/>
              <a:t>）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EAD70E7-6A79-48E4-BE42-487DB202F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4" y="2110288"/>
            <a:ext cx="3629025" cy="4562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AD8BE9-DC97-49D1-B855-59B323D0C3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34"/>
          <a:stretch/>
        </p:blipFill>
        <p:spPr>
          <a:xfrm>
            <a:off x="4236593" y="1943100"/>
            <a:ext cx="3718813" cy="232209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7D7C1C9-2CC0-4BE9-BD36-3813749EB6F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486"/>
          <a:stretch/>
        </p:blipFill>
        <p:spPr>
          <a:xfrm>
            <a:off x="4177490" y="4374128"/>
            <a:ext cx="3975304" cy="2508583"/>
          </a:xfrm>
          <a:prstGeom prst="rect">
            <a:avLst/>
          </a:prstGeom>
        </p:spPr>
      </p:pic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05C930A-5B76-4822-9479-8611D04EB044}"/>
              </a:ext>
            </a:extLst>
          </p:cNvPr>
          <p:cNvCxnSpPr/>
          <p:nvPr/>
        </p:nvCxnSpPr>
        <p:spPr>
          <a:xfrm flipV="1">
            <a:off x="2165684" y="2899611"/>
            <a:ext cx="2070909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94EFDD4-6BE3-47F4-97A4-84996CBEC51B}"/>
              </a:ext>
            </a:extLst>
          </p:cNvPr>
          <p:cNvCxnSpPr>
            <a:cxnSpLocks/>
          </p:cNvCxnSpPr>
          <p:nvPr/>
        </p:nvCxnSpPr>
        <p:spPr>
          <a:xfrm>
            <a:off x="2251911" y="5818566"/>
            <a:ext cx="2632910" cy="647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58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变量传参实现（</a:t>
            </a:r>
            <a:r>
              <a:rPr lang="en-US" altLang="zh-CN" dirty="0"/>
              <a:t>case1</a:t>
            </a:r>
            <a:r>
              <a:rPr lang="zh-CN" altLang="en-US" dirty="0"/>
              <a:t>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CFFC63-17EE-416F-A900-5383932E635C}"/>
              </a:ext>
            </a:extLst>
          </p:cNvPr>
          <p:cNvSpPr txBox="1"/>
          <p:nvPr/>
        </p:nvSpPr>
        <p:spPr>
          <a:xfrm>
            <a:off x="680321" y="2183732"/>
            <a:ext cx="9925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case1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67F415-0590-44F4-B072-31C116B2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2712119"/>
            <a:ext cx="3187832" cy="18669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E95EC73-D551-49F9-A3D7-B3F61DE9A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009" y="2359628"/>
            <a:ext cx="3981655" cy="2571882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064EAFA-51BB-4728-8B2B-30E81722A9C7}"/>
              </a:ext>
            </a:extLst>
          </p:cNvPr>
          <p:cNvCxnSpPr/>
          <p:nvPr/>
        </p:nvCxnSpPr>
        <p:spPr>
          <a:xfrm flipV="1">
            <a:off x="2725153" y="2506897"/>
            <a:ext cx="2610852" cy="113867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571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变量传参实现（</a:t>
            </a:r>
            <a:r>
              <a:rPr lang="en-US" altLang="zh-CN" dirty="0"/>
              <a:t>case2</a:t>
            </a:r>
            <a:r>
              <a:rPr lang="zh-CN" altLang="en-US" dirty="0"/>
              <a:t>）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053EA7-E89A-44B4-9625-3DBC764A72AB}"/>
              </a:ext>
            </a:extLst>
          </p:cNvPr>
          <p:cNvSpPr txBox="1"/>
          <p:nvPr/>
        </p:nvSpPr>
        <p:spPr>
          <a:xfrm>
            <a:off x="680321" y="207157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case2</a:t>
            </a:r>
            <a:r>
              <a:rPr lang="zh-CN" altLang="en-US" dirty="0"/>
              <a:t>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3ECA8A-D4F8-4619-9088-E61BF1CA0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577" y="4156511"/>
            <a:ext cx="3988005" cy="252743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B98C1E1-0A9E-4D60-86FD-73E3E2C61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87" y="2440910"/>
            <a:ext cx="2648451" cy="4316259"/>
          </a:xfrm>
          <a:prstGeom prst="rect">
            <a:avLst/>
          </a:prstGeom>
        </p:spPr>
      </p:pic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22B7336-1A65-49B0-87F8-1A7D7F478781}"/>
              </a:ext>
            </a:extLst>
          </p:cNvPr>
          <p:cNvCxnSpPr/>
          <p:nvPr/>
        </p:nvCxnSpPr>
        <p:spPr>
          <a:xfrm>
            <a:off x="2844698" y="4788569"/>
            <a:ext cx="3717757" cy="101666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447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堆栈传参实现（主程序）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B365E4-E52B-4DBF-9B9C-83EAC7836A62}"/>
              </a:ext>
            </a:extLst>
          </p:cNvPr>
          <p:cNvSpPr txBox="1"/>
          <p:nvPr/>
        </p:nvSpPr>
        <p:spPr>
          <a:xfrm>
            <a:off x="680321" y="23581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主程序：</a:t>
            </a:r>
            <a:endParaRPr lang="en-US" altLang="zh-CN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2B10565-E178-49BB-9A4B-C70A4A1D2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21" y="3136869"/>
            <a:ext cx="3080707" cy="350080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53CFB9E9-4C65-4984-80EE-6228AA28E008}"/>
              </a:ext>
            </a:extLst>
          </p:cNvPr>
          <p:cNvSpPr txBox="1"/>
          <p:nvPr/>
        </p:nvSpPr>
        <p:spPr>
          <a:xfrm>
            <a:off x="5534526" y="295220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对数据进行压栈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A528802-E176-4752-8BD6-153C4AB79046}"/>
              </a:ext>
            </a:extLst>
          </p:cNvPr>
          <p:cNvCxnSpPr>
            <a:stCxn id="22" idx="1"/>
          </p:cNvCxnSpPr>
          <p:nvPr/>
        </p:nvCxnSpPr>
        <p:spPr>
          <a:xfrm flipH="1">
            <a:off x="1985211" y="3136869"/>
            <a:ext cx="3549315" cy="184420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4272088"/>
      </p:ext>
    </p:extLst>
  </p:cSld>
  <p:clrMapOvr>
    <a:masterClrMapping/>
  </p:clrMapOvr>
</p:sld>
</file>

<file path=ppt/theme/theme1.xml><?xml version="1.0" encoding="utf-8"?>
<a:theme xmlns:a="http://schemas.openxmlformats.org/drawingml/2006/main" name="柏林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61208595_TF67421116_Win32" id="{DEE28652-99C8-4E27-A6D4-2E281BA2C86F}" vid="{D3442A9E-A176-488E-9990-7E14D32E522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学习反思 </Template>
  <TotalTime>375</TotalTime>
  <Words>973</Words>
  <Application>Microsoft Office PowerPoint</Application>
  <PresentationFormat>宽屏</PresentationFormat>
  <Paragraphs>79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Microsoft YaHei UI</vt:lpstr>
      <vt:lpstr>等线</vt:lpstr>
      <vt:lpstr>微软雅黑</vt:lpstr>
      <vt:lpstr>Arial</vt:lpstr>
      <vt:lpstr>Trebuchet MS</vt:lpstr>
      <vt:lpstr>Wingdings</vt:lpstr>
      <vt:lpstr>柏林</vt:lpstr>
      <vt:lpstr>汇编实验讲解</vt:lpstr>
      <vt:lpstr>题目概要</vt:lpstr>
      <vt:lpstr>思路分析</vt:lpstr>
      <vt:lpstr>程序设计难点分析</vt:lpstr>
      <vt:lpstr>变量传参实现（主程序）</vt:lpstr>
      <vt:lpstr>变量传参实现（Fact）</vt:lpstr>
      <vt:lpstr>变量传参实现（case1）</vt:lpstr>
      <vt:lpstr>变量传参实现（case2）</vt:lpstr>
      <vt:lpstr>堆栈传参实现（主程序）</vt:lpstr>
      <vt:lpstr>堆栈传参实现（Fact）</vt:lpstr>
      <vt:lpstr>总结</vt:lpstr>
      <vt:lpstr>谢谢聆听！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汇编实验讲解</dc:title>
  <dc:creator>浩元 宋</dc:creator>
  <cp:lastModifiedBy>浩元 宋</cp:lastModifiedBy>
  <cp:revision>40</cp:revision>
  <dcterms:created xsi:type="dcterms:W3CDTF">2024-12-22T05:03:05Z</dcterms:created>
  <dcterms:modified xsi:type="dcterms:W3CDTF">2024-12-22T11:18:08Z</dcterms:modified>
</cp:coreProperties>
</file>