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321"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 id="291" r:id="rId33"/>
    <p:sldId id="292" r:id="rId34"/>
    <p:sldId id="289" r:id="rId35"/>
    <p:sldId id="293" r:id="rId36"/>
    <p:sldId id="294" r:id="rId37"/>
    <p:sldId id="295" r:id="rId38"/>
    <p:sldId id="296" r:id="rId39"/>
    <p:sldId id="297" r:id="rId40"/>
    <p:sldId id="298" r:id="rId41"/>
    <p:sldId id="299" r:id="rId42"/>
    <p:sldId id="300" r:id="rId43"/>
    <p:sldId id="301"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A38F12C-28B7-40A4-B1B0-071960169525}" type="datetimeFigureOut">
              <a:rPr lang="zh-CN" altLang="en-US" smtClean="0"/>
              <a:t>2023-12-18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C87B9-AE1F-401C-B052-CBA9020209E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38F12C-28B7-40A4-B1B0-071960169525}" type="datetimeFigureOut">
              <a:rPr lang="zh-CN" altLang="en-US" smtClean="0"/>
              <a:t>2023-12-18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C87B9-AE1F-401C-B052-CBA9020209ED}" type="slidenum">
              <a:rPr lang="zh-CN" altLang="en-US" smtClean="0"/>
              <a:t>‹#›</a:t>
            </a:fld>
            <a:endParaRPr lang="zh-CN" altLang="en-US"/>
          </a:p>
        </p:txBody>
      </p:sp>
    </p:spTree>
    <p:extLst>
      <p:ext uri="{BB962C8B-B14F-4D97-AF65-F5344CB8AC3E}">
        <p14:creationId xmlns:p14="http://schemas.microsoft.com/office/powerpoint/2010/main" val="315661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38F12C-28B7-40A4-B1B0-071960169525}" type="datetimeFigureOut">
              <a:rPr lang="zh-CN" altLang="en-US" smtClean="0"/>
              <a:t>2023-12-18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C87B9-AE1F-401C-B052-CBA9020209ED}" type="slidenum">
              <a:rPr lang="zh-CN" altLang="en-US" smtClean="0"/>
              <a:t>‹#›</a:t>
            </a:fld>
            <a:endParaRPr lang="zh-CN" altLang="en-US"/>
          </a:p>
        </p:txBody>
      </p:sp>
    </p:spTree>
    <p:extLst>
      <p:ext uri="{BB962C8B-B14F-4D97-AF65-F5344CB8AC3E}">
        <p14:creationId xmlns:p14="http://schemas.microsoft.com/office/powerpoint/2010/main" val="168796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38F12C-28B7-40A4-B1B0-071960169525}" type="datetimeFigureOut">
              <a:rPr lang="zh-CN" altLang="en-US" smtClean="0"/>
              <a:t>2023-12-18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C87B9-AE1F-401C-B052-CBA9020209ED}" type="slidenum">
              <a:rPr lang="zh-CN" altLang="en-US" smtClean="0"/>
              <a:t>‹#›</a:t>
            </a:fld>
            <a:endParaRPr lang="zh-CN" altLang="en-US"/>
          </a:p>
        </p:txBody>
      </p:sp>
    </p:spTree>
    <p:extLst>
      <p:ext uri="{BB962C8B-B14F-4D97-AF65-F5344CB8AC3E}">
        <p14:creationId xmlns:p14="http://schemas.microsoft.com/office/powerpoint/2010/main" val="395478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A38F12C-28B7-40A4-B1B0-071960169525}" type="datetimeFigureOut">
              <a:rPr lang="zh-CN" altLang="en-US" smtClean="0"/>
              <a:t>2023-12-18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C87B9-AE1F-401C-B052-CBA9020209E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95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A38F12C-28B7-40A4-B1B0-071960169525}" type="datetimeFigureOut">
              <a:rPr lang="zh-CN" altLang="en-US" smtClean="0"/>
              <a:t>2023-12-18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4C87B9-AE1F-401C-B052-CBA9020209ED}" type="slidenum">
              <a:rPr lang="zh-CN" altLang="en-US" smtClean="0"/>
              <a:t>‹#›</a:t>
            </a:fld>
            <a:endParaRPr lang="zh-CN" altLang="en-US"/>
          </a:p>
        </p:txBody>
      </p:sp>
    </p:spTree>
    <p:extLst>
      <p:ext uri="{BB962C8B-B14F-4D97-AF65-F5344CB8AC3E}">
        <p14:creationId xmlns:p14="http://schemas.microsoft.com/office/powerpoint/2010/main" val="222937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A38F12C-28B7-40A4-B1B0-071960169525}" type="datetimeFigureOut">
              <a:rPr lang="zh-CN" altLang="en-US" smtClean="0"/>
              <a:t>2023-12-18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94C87B9-AE1F-401C-B052-CBA9020209ED}" type="slidenum">
              <a:rPr lang="zh-CN" altLang="en-US" smtClean="0"/>
              <a:t>‹#›</a:t>
            </a:fld>
            <a:endParaRPr lang="zh-CN" altLang="en-US"/>
          </a:p>
        </p:txBody>
      </p:sp>
    </p:spTree>
    <p:extLst>
      <p:ext uri="{BB962C8B-B14F-4D97-AF65-F5344CB8AC3E}">
        <p14:creationId xmlns:p14="http://schemas.microsoft.com/office/powerpoint/2010/main" val="164863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38F12C-28B7-40A4-B1B0-071960169525}" type="datetimeFigureOut">
              <a:rPr lang="zh-CN" altLang="en-US" smtClean="0"/>
              <a:t>2023-12-18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94C87B9-AE1F-401C-B052-CBA9020209ED}" type="slidenum">
              <a:rPr lang="zh-CN" altLang="en-US" smtClean="0"/>
              <a:t>‹#›</a:t>
            </a:fld>
            <a:endParaRPr lang="zh-CN" altLang="en-US"/>
          </a:p>
        </p:txBody>
      </p:sp>
    </p:spTree>
    <p:extLst>
      <p:ext uri="{BB962C8B-B14F-4D97-AF65-F5344CB8AC3E}">
        <p14:creationId xmlns:p14="http://schemas.microsoft.com/office/powerpoint/2010/main" val="386522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38F12C-28B7-40A4-B1B0-071960169525}" type="datetimeFigureOut">
              <a:rPr lang="zh-CN" altLang="en-US" smtClean="0"/>
              <a:t>2023-12-18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194C87B9-AE1F-401C-B052-CBA9020209ED}" type="slidenum">
              <a:rPr lang="zh-CN" altLang="en-US" smtClean="0"/>
              <a:t>‹#›</a:t>
            </a:fld>
            <a:endParaRPr lang="zh-CN" altLang="en-US"/>
          </a:p>
        </p:txBody>
      </p:sp>
    </p:spTree>
    <p:extLst>
      <p:ext uri="{BB962C8B-B14F-4D97-AF65-F5344CB8AC3E}">
        <p14:creationId xmlns:p14="http://schemas.microsoft.com/office/powerpoint/2010/main" val="99361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38F12C-28B7-40A4-B1B0-071960169525}" type="datetimeFigureOut">
              <a:rPr lang="zh-CN" altLang="en-US" smtClean="0"/>
              <a:t>2023-12-18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4C87B9-AE1F-401C-B052-CBA9020209ED}" type="slidenum">
              <a:rPr lang="zh-CN" altLang="en-US" smtClean="0"/>
              <a:t>‹#›</a:t>
            </a:fld>
            <a:endParaRPr lang="zh-CN" altLang="en-US"/>
          </a:p>
        </p:txBody>
      </p:sp>
    </p:spTree>
    <p:extLst>
      <p:ext uri="{BB962C8B-B14F-4D97-AF65-F5344CB8AC3E}">
        <p14:creationId xmlns:p14="http://schemas.microsoft.com/office/powerpoint/2010/main" val="186138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A38F12C-28B7-40A4-B1B0-071960169525}" type="datetimeFigureOut">
              <a:rPr lang="zh-CN" altLang="en-US" smtClean="0"/>
              <a:t>2023-12-18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4C87B9-AE1F-401C-B052-CBA9020209ED}" type="slidenum">
              <a:rPr lang="zh-CN" altLang="en-US" smtClean="0"/>
              <a:t>‹#›</a:t>
            </a:fld>
            <a:endParaRPr lang="zh-CN" altLang="en-US"/>
          </a:p>
        </p:txBody>
      </p:sp>
    </p:spTree>
    <p:extLst>
      <p:ext uri="{BB962C8B-B14F-4D97-AF65-F5344CB8AC3E}">
        <p14:creationId xmlns:p14="http://schemas.microsoft.com/office/powerpoint/2010/main" val="4388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38F12C-28B7-40A4-B1B0-071960169525}" type="datetimeFigureOut">
              <a:rPr lang="zh-CN" altLang="en-US" smtClean="0"/>
              <a:t>2023-12-18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4C87B9-AE1F-401C-B052-CBA9020209E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1159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3E89E-891E-4445-B5FA-ED686D6DD1EF}"/>
              </a:ext>
            </a:extLst>
          </p:cNvPr>
          <p:cNvSpPr>
            <a:spLocks noGrp="1"/>
          </p:cNvSpPr>
          <p:nvPr>
            <p:ph type="ctrTitle"/>
          </p:nvPr>
        </p:nvSpPr>
        <p:spPr>
          <a:xfrm>
            <a:off x="1097280" y="1357744"/>
            <a:ext cx="10058400" cy="1397185"/>
          </a:xfrm>
        </p:spPr>
        <p:txBody>
          <a:bodyPr/>
          <a:lstStyle/>
          <a:p>
            <a:pPr algn="ctr"/>
            <a:r>
              <a:rPr lang="zh-CN" altLang="en-US" dirty="0"/>
              <a:t>汇编语言程序设计</a:t>
            </a:r>
          </a:p>
        </p:txBody>
      </p:sp>
      <p:sp>
        <p:nvSpPr>
          <p:cNvPr id="3" name="副标题 2">
            <a:extLst>
              <a:ext uri="{FF2B5EF4-FFF2-40B4-BE49-F238E27FC236}">
                <a16:creationId xmlns:a16="http://schemas.microsoft.com/office/drawing/2014/main" id="{AE33ADE8-09C8-4414-BCB4-B7D2FD9ED1A0}"/>
              </a:ext>
            </a:extLst>
          </p:cNvPr>
          <p:cNvSpPr>
            <a:spLocks noGrp="1"/>
          </p:cNvSpPr>
          <p:nvPr>
            <p:ph type="subTitle" idx="1"/>
          </p:nvPr>
        </p:nvSpPr>
        <p:spPr>
          <a:xfrm>
            <a:off x="1097280" y="2960072"/>
            <a:ext cx="10058400" cy="1143000"/>
          </a:xfrm>
        </p:spPr>
        <p:txBody>
          <a:bodyPr>
            <a:normAutofit fontScale="92500" lnSpcReduction="20000"/>
          </a:bodyPr>
          <a:lstStyle/>
          <a:p>
            <a:pPr algn="ctr"/>
            <a:r>
              <a:rPr lang="zh-CN" altLang="en-US" sz="4000" dirty="0"/>
              <a:t>期末总复习</a:t>
            </a:r>
            <a:endParaRPr lang="en-US" altLang="zh-CN" sz="4000" dirty="0"/>
          </a:p>
          <a:p>
            <a:pPr algn="ctr"/>
            <a:r>
              <a:rPr lang="en-US" altLang="zh-CN" sz="4000" dirty="0"/>
              <a:t>2023</a:t>
            </a:r>
            <a:endParaRPr lang="zh-CN" altLang="en-US" sz="4000" dirty="0"/>
          </a:p>
        </p:txBody>
      </p:sp>
    </p:spTree>
    <p:extLst>
      <p:ext uri="{BB962C8B-B14F-4D97-AF65-F5344CB8AC3E}">
        <p14:creationId xmlns:p14="http://schemas.microsoft.com/office/powerpoint/2010/main" val="4151598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DB03C-031F-4E21-AAE1-D9679DA32818}"/>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1293FFB0-2596-4104-84FF-3F982E73A055}"/>
              </a:ext>
            </a:extLst>
          </p:cNvPr>
          <p:cNvSpPr>
            <a:spLocks noGrp="1"/>
          </p:cNvSpPr>
          <p:nvPr>
            <p:ph idx="1"/>
          </p:nvPr>
        </p:nvSpPr>
        <p:spPr/>
        <p:txBody>
          <a:bodyPr/>
          <a:lstStyle/>
          <a:p>
            <a:r>
              <a:rPr lang="en-US" altLang="zh-CN" sz="2800" dirty="0"/>
              <a:t>2.2 </a:t>
            </a:r>
            <a:r>
              <a:rPr lang="zh-CN" altLang="en-US" sz="2800" dirty="0"/>
              <a:t>算术运算指令</a:t>
            </a:r>
          </a:p>
          <a:p>
            <a:r>
              <a:rPr lang="zh-CN" altLang="en-US" sz="2400" dirty="0"/>
              <a:t>      </a:t>
            </a:r>
            <a:r>
              <a:rPr lang="en-US" altLang="zh-CN" sz="2400" dirty="0"/>
              <a:t>ADD/ADC/INC	</a:t>
            </a:r>
          </a:p>
          <a:p>
            <a:r>
              <a:rPr lang="en-US" altLang="zh-CN" sz="2400" dirty="0"/>
              <a:t>      SUB/SBB/DEC/</a:t>
            </a:r>
            <a:r>
              <a:rPr lang="en-US" altLang="zh-CN" sz="2800" dirty="0">
                <a:solidFill>
                  <a:srgbClr val="002060"/>
                </a:solidFill>
              </a:rPr>
              <a:t>NEG/CMP</a:t>
            </a:r>
          </a:p>
          <a:p>
            <a:pPr marL="932688" lvl="2" indent="-457200">
              <a:buClr>
                <a:schemeClr val="tx1"/>
              </a:buClr>
              <a:buSzPct val="90000"/>
              <a:buFont typeface="+mj-ea"/>
              <a:buAutoNum type="circleNumDbPlain"/>
            </a:pPr>
            <a:r>
              <a:rPr lang="zh-CN" altLang="en-US" sz="2400" dirty="0"/>
              <a:t>加法指令对标志的影响：</a:t>
            </a:r>
            <a:r>
              <a:rPr lang="en-US" altLang="zh-CN" sz="2400" dirty="0">
                <a:solidFill>
                  <a:srgbClr val="002060"/>
                </a:solidFill>
              </a:rPr>
              <a:t>ADD</a:t>
            </a:r>
            <a:r>
              <a:rPr lang="zh-CN" altLang="en-US" sz="2400" dirty="0">
                <a:solidFill>
                  <a:srgbClr val="002060"/>
                </a:solidFill>
              </a:rPr>
              <a:t>和</a:t>
            </a:r>
            <a:r>
              <a:rPr lang="en-US" altLang="zh-CN" sz="2400" dirty="0">
                <a:solidFill>
                  <a:srgbClr val="002060"/>
                </a:solidFill>
              </a:rPr>
              <a:t>ADC</a:t>
            </a:r>
            <a:r>
              <a:rPr lang="zh-CN" altLang="en-US" sz="2400" dirty="0"/>
              <a:t>指令对所有的</a:t>
            </a:r>
            <a:r>
              <a:rPr lang="en-US" altLang="zh-CN" sz="2400" dirty="0">
                <a:solidFill>
                  <a:srgbClr val="FF9933"/>
                </a:solidFill>
              </a:rPr>
              <a:t>6</a:t>
            </a:r>
            <a:r>
              <a:rPr lang="zh-CN" altLang="en-US" sz="2400" dirty="0">
                <a:solidFill>
                  <a:srgbClr val="FF9933"/>
                </a:solidFill>
              </a:rPr>
              <a:t>个</a:t>
            </a:r>
            <a:r>
              <a:rPr lang="zh-CN" altLang="en-US" sz="2400" dirty="0"/>
              <a:t>状态标志都有影响，</a:t>
            </a:r>
            <a:r>
              <a:rPr lang="en-US" altLang="zh-CN" sz="2400" dirty="0">
                <a:solidFill>
                  <a:srgbClr val="C00000"/>
                </a:solidFill>
              </a:rPr>
              <a:t>INC</a:t>
            </a:r>
            <a:r>
              <a:rPr lang="zh-CN" altLang="en-US" sz="2400" dirty="0">
                <a:solidFill>
                  <a:srgbClr val="C00000"/>
                </a:solidFill>
              </a:rPr>
              <a:t>指令不影响</a:t>
            </a:r>
            <a:r>
              <a:rPr lang="en-US" altLang="zh-CN" sz="2400" dirty="0">
                <a:solidFill>
                  <a:srgbClr val="C00000"/>
                </a:solidFill>
              </a:rPr>
              <a:t>CF</a:t>
            </a:r>
            <a:r>
              <a:rPr lang="zh-CN" altLang="en-US" sz="2400" dirty="0"/>
              <a:t>，影响其他五个标志。</a:t>
            </a:r>
            <a:r>
              <a:rPr lang="zh-CN" altLang="en-US" sz="2400" dirty="0">
                <a:solidFill>
                  <a:srgbClr val="C00000"/>
                </a:solidFill>
              </a:rPr>
              <a:t>学习加减法指令要会设置标志、使用标志。</a:t>
            </a:r>
          </a:p>
          <a:p>
            <a:pPr marL="932688" lvl="2" indent="-457200">
              <a:buClr>
                <a:schemeClr val="tx1"/>
              </a:buClr>
              <a:buSzPct val="90000"/>
              <a:buFont typeface="+mj-ea"/>
              <a:buAutoNum type="circleNumDbPlain"/>
            </a:pPr>
            <a:r>
              <a:rPr lang="zh-CN" altLang="en-US" sz="2400" dirty="0"/>
              <a:t>加减法运算</a:t>
            </a:r>
            <a:r>
              <a:rPr lang="zh-CN" altLang="en-US" sz="2400" dirty="0">
                <a:solidFill>
                  <a:srgbClr val="C00000"/>
                </a:solidFill>
              </a:rPr>
              <a:t>要注意</a:t>
            </a:r>
            <a:r>
              <a:rPr lang="en-US" altLang="zh-CN" sz="2400" dirty="0">
                <a:solidFill>
                  <a:srgbClr val="C00000"/>
                </a:solidFill>
              </a:rPr>
              <a:t>OF</a:t>
            </a:r>
            <a:r>
              <a:rPr lang="zh-CN" altLang="en-US" sz="2400" dirty="0">
                <a:solidFill>
                  <a:srgbClr val="C00000"/>
                </a:solidFill>
              </a:rPr>
              <a:t>和</a:t>
            </a:r>
            <a:r>
              <a:rPr lang="en-US" altLang="zh-CN" sz="2400" dirty="0">
                <a:solidFill>
                  <a:srgbClr val="C00000"/>
                </a:solidFill>
              </a:rPr>
              <a:t>CF</a:t>
            </a:r>
            <a:r>
              <a:rPr lang="zh-CN" altLang="en-US" sz="2400" dirty="0">
                <a:solidFill>
                  <a:srgbClr val="C00000"/>
                </a:solidFill>
              </a:rPr>
              <a:t>的意义不同，用法不同</a:t>
            </a:r>
            <a:r>
              <a:rPr lang="zh-CN" altLang="en-US" sz="2400" dirty="0"/>
              <a:t>。</a:t>
            </a:r>
          </a:p>
          <a:p>
            <a:pPr marL="932688" lvl="2" indent="-457200">
              <a:buClr>
                <a:schemeClr val="tx1"/>
              </a:buClr>
              <a:buSzPct val="90000"/>
              <a:buFont typeface="+mj-ea"/>
              <a:buAutoNum type="circleNumDbPlain"/>
            </a:pPr>
            <a:r>
              <a:rPr lang="zh-CN" altLang="en-US" sz="2400" dirty="0">
                <a:solidFill>
                  <a:srgbClr val="C00000"/>
                </a:solidFill>
              </a:rPr>
              <a:t>注意</a:t>
            </a:r>
            <a:r>
              <a:rPr lang="en-US" altLang="zh-CN" sz="2400" dirty="0">
                <a:solidFill>
                  <a:srgbClr val="C00000"/>
                </a:solidFill>
              </a:rPr>
              <a:t>NEG/CMP</a:t>
            </a:r>
            <a:r>
              <a:rPr lang="zh-CN" altLang="en-US" sz="2400" dirty="0">
                <a:solidFill>
                  <a:srgbClr val="C00000"/>
                </a:solidFill>
              </a:rPr>
              <a:t>指令的用法</a:t>
            </a:r>
            <a:r>
              <a:rPr lang="zh-CN" altLang="en-US" sz="2000" dirty="0">
                <a:solidFill>
                  <a:srgbClr val="FF0B0B"/>
                </a:solidFill>
              </a:rPr>
              <a:t>。</a:t>
            </a:r>
          </a:p>
          <a:p>
            <a:endParaRPr lang="zh-CN" altLang="en-US" dirty="0"/>
          </a:p>
        </p:txBody>
      </p:sp>
    </p:spTree>
    <p:extLst>
      <p:ext uri="{BB962C8B-B14F-4D97-AF65-F5344CB8AC3E}">
        <p14:creationId xmlns:p14="http://schemas.microsoft.com/office/powerpoint/2010/main" val="147761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C9E82B-8F19-4C29-A662-B36659690D54}"/>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5B31625C-9153-4B89-ABA5-FF4279E2B9C7}"/>
              </a:ext>
            </a:extLst>
          </p:cNvPr>
          <p:cNvSpPr>
            <a:spLocks noGrp="1"/>
          </p:cNvSpPr>
          <p:nvPr>
            <p:ph idx="1"/>
          </p:nvPr>
        </p:nvSpPr>
        <p:spPr/>
        <p:txBody>
          <a:bodyPr>
            <a:normAutofit lnSpcReduction="10000"/>
          </a:bodyPr>
          <a:lstStyle/>
          <a:p>
            <a:r>
              <a:rPr lang="en-US" altLang="zh-CN" sz="2800" dirty="0"/>
              <a:t>2.2 </a:t>
            </a:r>
            <a:r>
              <a:rPr lang="zh-CN" altLang="en-US" sz="2800" dirty="0"/>
              <a:t>算术运算类指令</a:t>
            </a:r>
            <a:endParaRPr lang="en-US" altLang="zh-CN" sz="2800" dirty="0"/>
          </a:p>
          <a:p>
            <a:r>
              <a:rPr lang="en-US" altLang="zh-CN" sz="2800" dirty="0"/>
              <a:t> MUL/IMUL</a:t>
            </a:r>
          </a:p>
          <a:p>
            <a:pPr>
              <a:lnSpc>
                <a:spcPct val="110000"/>
              </a:lnSpc>
            </a:pPr>
            <a:r>
              <a:rPr lang="en-US" altLang="zh-CN" dirty="0"/>
              <a:t>    ①</a:t>
            </a:r>
            <a:r>
              <a:rPr lang="zh-CN" altLang="en-US" dirty="0"/>
              <a:t>指令指定的是乘数，</a:t>
            </a:r>
            <a:r>
              <a:rPr lang="zh-CN" altLang="en-US" dirty="0">
                <a:solidFill>
                  <a:srgbClr val="C00000"/>
                </a:solidFill>
              </a:rPr>
              <a:t>被乘数是隐含的</a:t>
            </a:r>
            <a:r>
              <a:rPr lang="zh-CN" altLang="en-US" dirty="0"/>
              <a:t>。</a:t>
            </a:r>
            <a:r>
              <a:rPr lang="zh-CN" altLang="en-US" dirty="0">
                <a:solidFill>
                  <a:srgbClr val="0066FF"/>
                </a:solidFill>
              </a:rPr>
              <a:t>如乘数类型为字节，则被乘数为</a:t>
            </a:r>
            <a:r>
              <a:rPr lang="en-US" altLang="zh-CN" dirty="0">
                <a:solidFill>
                  <a:srgbClr val="0066FF"/>
                </a:solidFill>
              </a:rPr>
              <a:t>AL</a:t>
            </a:r>
            <a:r>
              <a:rPr lang="zh-CN" altLang="en-US" dirty="0">
                <a:solidFill>
                  <a:srgbClr val="0066FF"/>
                </a:solidFill>
              </a:rPr>
              <a:t>，</a:t>
            </a:r>
            <a:r>
              <a:rPr lang="en-US" altLang="zh-CN" dirty="0">
                <a:solidFill>
                  <a:srgbClr val="0066FF"/>
                </a:solidFill>
              </a:rPr>
              <a:t>16</a:t>
            </a:r>
            <a:r>
              <a:rPr lang="zh-CN" altLang="en-US" dirty="0">
                <a:solidFill>
                  <a:srgbClr val="0066FF"/>
                </a:solidFill>
              </a:rPr>
              <a:t>位乘积用</a:t>
            </a:r>
            <a:r>
              <a:rPr lang="en-US" altLang="zh-CN" dirty="0">
                <a:solidFill>
                  <a:srgbClr val="0066FF"/>
                </a:solidFill>
              </a:rPr>
              <a:t>AX</a:t>
            </a:r>
            <a:r>
              <a:rPr lang="zh-CN" altLang="en-US" dirty="0"/>
              <a:t>；</a:t>
            </a:r>
            <a:r>
              <a:rPr lang="zh-CN" altLang="en-US" dirty="0">
                <a:solidFill>
                  <a:srgbClr val="C00000"/>
                </a:solidFill>
              </a:rPr>
              <a:t>如乘数类型为字，则被乘数为</a:t>
            </a:r>
            <a:r>
              <a:rPr lang="en-US" altLang="zh-CN" dirty="0">
                <a:solidFill>
                  <a:srgbClr val="C00000"/>
                </a:solidFill>
              </a:rPr>
              <a:t>AX</a:t>
            </a:r>
            <a:r>
              <a:rPr lang="zh-CN" altLang="en-US" dirty="0">
                <a:solidFill>
                  <a:srgbClr val="C00000"/>
                </a:solidFill>
              </a:rPr>
              <a:t>，</a:t>
            </a:r>
            <a:r>
              <a:rPr lang="en-US" altLang="zh-CN" dirty="0">
                <a:solidFill>
                  <a:srgbClr val="C00000"/>
                </a:solidFill>
              </a:rPr>
              <a:t>32</a:t>
            </a:r>
            <a:r>
              <a:rPr lang="zh-CN" altLang="en-US" dirty="0">
                <a:solidFill>
                  <a:srgbClr val="C00000"/>
                </a:solidFill>
              </a:rPr>
              <a:t>位乘积用</a:t>
            </a:r>
            <a:r>
              <a:rPr lang="en-US" altLang="zh-CN" dirty="0">
                <a:solidFill>
                  <a:srgbClr val="C00000"/>
                </a:solidFill>
              </a:rPr>
              <a:t>DX</a:t>
            </a:r>
            <a:r>
              <a:rPr lang="zh-CN" altLang="en-US" dirty="0">
                <a:solidFill>
                  <a:srgbClr val="C00000"/>
                </a:solidFill>
              </a:rPr>
              <a:t>，</a:t>
            </a:r>
            <a:r>
              <a:rPr lang="en-US" altLang="zh-CN" dirty="0">
                <a:solidFill>
                  <a:srgbClr val="C00000"/>
                </a:solidFill>
              </a:rPr>
              <a:t>AX</a:t>
            </a:r>
            <a:r>
              <a:rPr lang="zh-CN" altLang="en-US" dirty="0">
                <a:solidFill>
                  <a:srgbClr val="C00000"/>
                </a:solidFill>
              </a:rPr>
              <a:t>。</a:t>
            </a:r>
          </a:p>
          <a:p>
            <a:pPr>
              <a:lnSpc>
                <a:spcPct val="110000"/>
              </a:lnSpc>
            </a:pPr>
            <a:r>
              <a:rPr lang="zh-CN" altLang="en-US" dirty="0"/>
              <a:t>    ②影响 </a:t>
            </a:r>
            <a:r>
              <a:rPr lang="en-US" altLang="zh-CN" dirty="0"/>
              <a:t>CF </a:t>
            </a:r>
            <a:r>
              <a:rPr lang="zh-CN" altLang="en-US" dirty="0"/>
              <a:t>、</a:t>
            </a:r>
            <a:r>
              <a:rPr lang="en-US" altLang="zh-CN" dirty="0"/>
              <a:t>OF </a:t>
            </a:r>
            <a:r>
              <a:rPr lang="zh-CN" altLang="en-US" dirty="0"/>
              <a:t>标志：如果乘积的高一半为零，或</a:t>
            </a:r>
            <a:r>
              <a:rPr lang="zh-CN" altLang="en-US" dirty="0">
                <a:latin typeface="Times New Roman" panose="02020603050405020304" pitchFamily="18" charset="0"/>
              </a:rPr>
              <a:t>高一半为低一半的符号扩展，</a:t>
            </a:r>
            <a:r>
              <a:rPr lang="zh-CN" altLang="en-US" dirty="0"/>
              <a:t>则  </a:t>
            </a:r>
            <a:r>
              <a:rPr lang="en-US" altLang="zh-CN" dirty="0"/>
              <a:t>CF=OF=0</a:t>
            </a:r>
            <a:r>
              <a:rPr lang="zh-CN" altLang="en-US" dirty="0"/>
              <a:t>，否则，</a:t>
            </a:r>
            <a:r>
              <a:rPr lang="en-US" altLang="zh-CN" dirty="0"/>
              <a:t>CF=OF=1</a:t>
            </a:r>
            <a:r>
              <a:rPr lang="zh-CN" altLang="en-US" dirty="0"/>
              <a:t>。对其他标志</a:t>
            </a:r>
            <a:r>
              <a:rPr lang="zh-CN" altLang="en-US" dirty="0">
                <a:solidFill>
                  <a:srgbClr val="C00000"/>
                </a:solidFill>
              </a:rPr>
              <a:t>无定义</a:t>
            </a:r>
            <a:r>
              <a:rPr lang="zh-CN" altLang="en-US" dirty="0"/>
              <a:t>。</a:t>
            </a:r>
          </a:p>
          <a:p>
            <a:r>
              <a:rPr lang="zh-CN" altLang="en-US" dirty="0"/>
              <a:t>    </a:t>
            </a:r>
            <a:r>
              <a:rPr lang="zh-CN" altLang="en-US" dirty="0">
                <a:solidFill>
                  <a:schemeClr val="tx1"/>
                </a:solidFill>
              </a:rPr>
              <a:t>③单操作数指令，涉及</a:t>
            </a:r>
            <a:r>
              <a:rPr lang="en-US" altLang="zh-CN" dirty="0">
                <a:solidFill>
                  <a:schemeClr val="tx1"/>
                </a:solidFill>
              </a:rPr>
              <a:t>mem</a:t>
            </a:r>
            <a:r>
              <a:rPr lang="zh-CN" altLang="en-US" dirty="0">
                <a:solidFill>
                  <a:schemeClr val="tx1"/>
                </a:solidFill>
              </a:rPr>
              <a:t>时，须指定类型。</a:t>
            </a:r>
          </a:p>
          <a:p>
            <a:pPr>
              <a:spcBef>
                <a:spcPct val="50000"/>
              </a:spcBef>
              <a:buSzPct val="85000"/>
            </a:pPr>
            <a:r>
              <a:rPr lang="zh-CN" altLang="en-US" dirty="0">
                <a:latin typeface="Arial" panose="020B0604020202020204" pitchFamily="34" charset="0"/>
              </a:rPr>
              <a:t>         </a:t>
            </a:r>
            <a:r>
              <a:rPr lang="en-US" altLang="zh-CN" dirty="0">
                <a:latin typeface="Arial" panose="020B0604020202020204" pitchFamily="34" charset="0"/>
              </a:rPr>
              <a:t>MUL  </a:t>
            </a:r>
            <a:r>
              <a:rPr lang="en-US" altLang="zh-CN" dirty="0">
                <a:solidFill>
                  <a:srgbClr val="3333FF"/>
                </a:solidFill>
                <a:latin typeface="Arial" panose="020B0604020202020204" pitchFamily="34" charset="0"/>
              </a:rPr>
              <a:t>BYTR  PTR</a:t>
            </a:r>
            <a:r>
              <a:rPr lang="en-US" altLang="zh-CN" dirty="0">
                <a:latin typeface="Arial" panose="020B0604020202020204" pitchFamily="34" charset="0"/>
              </a:rPr>
              <a:t>[BX+SI]</a:t>
            </a:r>
          </a:p>
          <a:p>
            <a:pPr>
              <a:spcBef>
                <a:spcPct val="50000"/>
              </a:spcBef>
              <a:buSzPct val="85000"/>
            </a:pPr>
            <a:r>
              <a:rPr lang="en-US" altLang="zh-CN" dirty="0">
                <a:latin typeface="Arial" panose="020B0604020202020204" pitchFamily="34" charset="0"/>
              </a:rPr>
              <a:t>         MUL  </a:t>
            </a:r>
            <a:r>
              <a:rPr lang="en-US" altLang="zh-CN" dirty="0">
                <a:solidFill>
                  <a:srgbClr val="3333FF"/>
                </a:solidFill>
                <a:latin typeface="Arial" panose="020B0604020202020204" pitchFamily="34" charset="0"/>
              </a:rPr>
              <a:t>WORD PTR</a:t>
            </a:r>
            <a:r>
              <a:rPr lang="en-US" altLang="zh-CN" dirty="0">
                <a:latin typeface="Arial" panose="020B0604020202020204" pitchFamily="34" charset="0"/>
              </a:rPr>
              <a:t>[BX+SI]</a:t>
            </a:r>
            <a:r>
              <a:rPr lang="en-US" altLang="zh-CN" dirty="0"/>
              <a:t>		</a:t>
            </a:r>
            <a:endParaRPr lang="zh-CN" altLang="en-US" dirty="0"/>
          </a:p>
        </p:txBody>
      </p:sp>
    </p:spTree>
    <p:extLst>
      <p:ext uri="{BB962C8B-B14F-4D97-AF65-F5344CB8AC3E}">
        <p14:creationId xmlns:p14="http://schemas.microsoft.com/office/powerpoint/2010/main" val="208871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1E172-2E03-425D-BBD2-6EFD3509E8FF}"/>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808DD5B1-89E7-49D8-A333-3AB0C1718839}"/>
              </a:ext>
            </a:extLst>
          </p:cNvPr>
          <p:cNvSpPr>
            <a:spLocks noGrp="1"/>
          </p:cNvSpPr>
          <p:nvPr>
            <p:ph idx="1"/>
          </p:nvPr>
        </p:nvSpPr>
        <p:spPr/>
        <p:txBody>
          <a:bodyPr>
            <a:normAutofit fontScale="92500" lnSpcReduction="20000"/>
          </a:bodyPr>
          <a:lstStyle/>
          <a:p>
            <a:pPr>
              <a:lnSpc>
                <a:spcPct val="100000"/>
              </a:lnSpc>
            </a:pPr>
            <a:r>
              <a:rPr lang="en-US" altLang="zh-CN" sz="2800" dirty="0">
                <a:latin typeface="Arial" panose="020B0604020202020204" pitchFamily="34" charset="0"/>
              </a:rPr>
              <a:t>2.2 </a:t>
            </a:r>
            <a:r>
              <a:rPr lang="zh-CN" altLang="en-US" sz="2800" dirty="0">
                <a:latin typeface="Arial" panose="020B0604020202020204" pitchFamily="34" charset="0"/>
              </a:rPr>
              <a:t>算术运算类指令</a:t>
            </a:r>
            <a:endParaRPr lang="en-US" altLang="zh-CN" sz="2800" dirty="0">
              <a:latin typeface="Arial" panose="020B0604020202020204" pitchFamily="34" charset="0"/>
            </a:endParaRPr>
          </a:p>
          <a:p>
            <a:pPr>
              <a:lnSpc>
                <a:spcPct val="100000"/>
              </a:lnSpc>
            </a:pPr>
            <a:r>
              <a:rPr lang="en-US" altLang="zh-CN" sz="2400" dirty="0">
                <a:latin typeface="Arial" panose="020B0604020202020204" pitchFamily="34" charset="0"/>
              </a:rPr>
              <a:t>    DIV / IDIV</a:t>
            </a:r>
          </a:p>
          <a:p>
            <a:pPr>
              <a:lnSpc>
                <a:spcPct val="100000"/>
              </a:lnSpc>
            </a:pPr>
            <a:r>
              <a:rPr lang="en-US" altLang="zh-CN" sz="2400" dirty="0">
                <a:latin typeface="Times New Roman" panose="02020603050405020304" pitchFamily="18" charset="0"/>
              </a:rPr>
              <a:t>    </a:t>
            </a:r>
            <a:r>
              <a:rPr lang="en-US" altLang="zh-CN" sz="2400" dirty="0"/>
              <a:t>①</a:t>
            </a:r>
            <a:r>
              <a:rPr lang="zh-CN" altLang="en-US" sz="2400" dirty="0"/>
              <a:t>指令指定的是除数，被除数是隐含的；</a:t>
            </a:r>
            <a:r>
              <a:rPr lang="zh-CN" altLang="en-US" sz="2400" dirty="0">
                <a:solidFill>
                  <a:srgbClr val="C00000"/>
                </a:solidFill>
              </a:rPr>
              <a:t>除数为字节，则称为</a:t>
            </a:r>
            <a:r>
              <a:rPr lang="zh-CN" altLang="en-US" sz="2400" dirty="0">
                <a:solidFill>
                  <a:srgbClr val="C00000"/>
                </a:solidFill>
                <a:latin typeface="Times New Roman" panose="02020603050405020304" pitchFamily="18" charset="0"/>
              </a:rPr>
              <a:t>“</a:t>
            </a:r>
            <a:r>
              <a:rPr lang="zh-CN" altLang="en-US" sz="2400" dirty="0">
                <a:solidFill>
                  <a:srgbClr val="C00000"/>
                </a:solidFill>
              </a:rPr>
              <a:t>字节除</a:t>
            </a:r>
            <a:r>
              <a:rPr lang="zh-CN" altLang="en-US" sz="2400" dirty="0">
                <a:solidFill>
                  <a:srgbClr val="C00000"/>
                </a:solidFill>
                <a:latin typeface="Times New Roman" panose="02020603050405020304" pitchFamily="18" charset="0"/>
              </a:rPr>
              <a:t>”</a:t>
            </a:r>
            <a:r>
              <a:rPr lang="zh-CN" altLang="en-US" sz="2400" dirty="0">
                <a:solidFill>
                  <a:srgbClr val="C00000"/>
                </a:solidFill>
              </a:rPr>
              <a:t>，</a:t>
            </a:r>
            <a:endParaRPr lang="en-US" altLang="zh-CN" sz="2400" dirty="0">
              <a:solidFill>
                <a:srgbClr val="C00000"/>
              </a:solidFill>
            </a:endParaRPr>
          </a:p>
          <a:p>
            <a:pPr>
              <a:lnSpc>
                <a:spcPct val="100000"/>
              </a:lnSpc>
            </a:pPr>
            <a:r>
              <a:rPr lang="zh-CN" altLang="en-US" sz="2400" dirty="0">
                <a:solidFill>
                  <a:srgbClr val="C00000"/>
                </a:solidFill>
              </a:rPr>
              <a:t>       被除数使用</a:t>
            </a:r>
            <a:r>
              <a:rPr lang="en-US" altLang="zh-CN" sz="2400" dirty="0">
                <a:solidFill>
                  <a:srgbClr val="C00000"/>
                </a:solidFill>
              </a:rPr>
              <a:t>AX</a:t>
            </a:r>
            <a:r>
              <a:rPr lang="zh-CN" altLang="en-US" sz="2400" dirty="0">
                <a:solidFill>
                  <a:srgbClr val="C00000"/>
                </a:solidFill>
              </a:rPr>
              <a:t>；除数为字，称为</a:t>
            </a:r>
            <a:r>
              <a:rPr lang="zh-CN" altLang="en-US" sz="2400" dirty="0">
                <a:solidFill>
                  <a:srgbClr val="C00000"/>
                </a:solidFill>
                <a:latin typeface="Times New Roman" panose="02020603050405020304" pitchFamily="18" charset="0"/>
              </a:rPr>
              <a:t>“</a:t>
            </a:r>
            <a:r>
              <a:rPr lang="zh-CN" altLang="en-US" sz="2400" dirty="0">
                <a:solidFill>
                  <a:srgbClr val="C00000"/>
                </a:solidFill>
              </a:rPr>
              <a:t>字除</a:t>
            </a:r>
            <a:r>
              <a:rPr lang="zh-CN" altLang="en-US" sz="2400" dirty="0">
                <a:solidFill>
                  <a:srgbClr val="C00000"/>
                </a:solidFill>
                <a:latin typeface="Times New Roman" panose="02020603050405020304" pitchFamily="18" charset="0"/>
              </a:rPr>
              <a:t>”</a:t>
            </a:r>
            <a:r>
              <a:rPr lang="zh-CN" altLang="en-US" sz="2400" dirty="0">
                <a:solidFill>
                  <a:srgbClr val="C00000"/>
                </a:solidFill>
              </a:rPr>
              <a:t>，被除数使用</a:t>
            </a:r>
            <a:r>
              <a:rPr lang="en-US" altLang="zh-CN" sz="2400" dirty="0">
                <a:solidFill>
                  <a:srgbClr val="C00000"/>
                </a:solidFill>
              </a:rPr>
              <a:t>DX AX</a:t>
            </a:r>
            <a:r>
              <a:rPr lang="zh-CN" altLang="en-US" sz="2400" dirty="0">
                <a:solidFill>
                  <a:srgbClr val="FF9933"/>
                </a:solidFill>
              </a:rPr>
              <a:t>。</a:t>
            </a:r>
          </a:p>
          <a:p>
            <a:pPr>
              <a:lnSpc>
                <a:spcPct val="100000"/>
              </a:lnSpc>
            </a:pPr>
            <a:r>
              <a:rPr lang="zh-CN" altLang="en-US" sz="2400" dirty="0"/>
              <a:t>   ②操作数的格式与乘法指令相同。</a:t>
            </a:r>
          </a:p>
          <a:p>
            <a:pPr>
              <a:lnSpc>
                <a:spcPct val="100000"/>
              </a:lnSpc>
            </a:pPr>
            <a:r>
              <a:rPr lang="zh-CN" altLang="en-US" sz="2400" dirty="0"/>
              <a:t>   ③指令对状态标志无定义。</a:t>
            </a:r>
          </a:p>
          <a:p>
            <a:pPr>
              <a:lnSpc>
                <a:spcPct val="100000"/>
              </a:lnSpc>
              <a:spcBef>
                <a:spcPct val="25000"/>
              </a:spcBef>
              <a:buNone/>
            </a:pPr>
            <a:r>
              <a:rPr lang="zh-CN" altLang="en-US" sz="2400" dirty="0">
                <a:latin typeface="Times New Roman" panose="02020603050405020304" pitchFamily="18" charset="0"/>
              </a:rPr>
              <a:t>    ④当产生除法溢出，</a:t>
            </a:r>
            <a:r>
              <a:rPr lang="en-US" altLang="zh-CN" sz="2400" dirty="0">
                <a:latin typeface="Times New Roman" panose="02020603050405020304" pitchFamily="18" charset="0"/>
              </a:rPr>
              <a:t>CPU</a:t>
            </a:r>
            <a:r>
              <a:rPr lang="zh-CN" altLang="en-US" sz="2400" dirty="0">
                <a:latin typeface="Times New Roman" panose="02020603050405020304" pitchFamily="18" charset="0"/>
              </a:rPr>
              <a:t>自动产生“</a:t>
            </a:r>
            <a:r>
              <a:rPr lang="en-US" altLang="zh-CN" sz="2400" dirty="0">
                <a:latin typeface="Times New Roman" panose="02020603050405020304" pitchFamily="18" charset="0"/>
              </a:rPr>
              <a:t>0</a:t>
            </a:r>
            <a:r>
              <a:rPr lang="zh-CN" altLang="en-US" sz="2400" dirty="0">
                <a:latin typeface="Times New Roman" panose="02020603050405020304" pitchFamily="18" charset="0"/>
              </a:rPr>
              <a:t>号”中断，运行相应中断服务程序。</a:t>
            </a:r>
            <a:r>
              <a:rPr lang="zh-CN" altLang="en-US" sz="2400" dirty="0">
                <a:solidFill>
                  <a:srgbClr val="CC3300"/>
                </a:solidFill>
                <a:latin typeface="Times New Roman" panose="02020603050405020304" pitchFamily="18" charset="0"/>
              </a:rPr>
              <a:t>程</a:t>
            </a:r>
            <a:endParaRPr lang="en-US" altLang="zh-CN" sz="2400" dirty="0">
              <a:solidFill>
                <a:srgbClr val="CC3300"/>
              </a:solidFill>
              <a:latin typeface="Times New Roman" panose="02020603050405020304" pitchFamily="18" charset="0"/>
            </a:endParaRPr>
          </a:p>
          <a:p>
            <a:pPr>
              <a:lnSpc>
                <a:spcPct val="100000"/>
              </a:lnSpc>
              <a:spcBef>
                <a:spcPct val="25000"/>
              </a:spcBef>
              <a:buNone/>
            </a:pPr>
            <a:r>
              <a:rPr lang="en-US" altLang="zh-CN" sz="2400" dirty="0">
                <a:solidFill>
                  <a:srgbClr val="CC3300"/>
                </a:solidFill>
                <a:latin typeface="Times New Roman" panose="02020603050405020304" pitchFamily="18" charset="0"/>
              </a:rPr>
              <a:t>       </a:t>
            </a:r>
            <a:r>
              <a:rPr lang="zh-CN" altLang="en-US" sz="2400" dirty="0">
                <a:solidFill>
                  <a:srgbClr val="CC3300"/>
                </a:solidFill>
                <a:latin typeface="Times New Roman" panose="02020603050405020304" pitchFamily="18" charset="0"/>
              </a:rPr>
              <a:t>序设计时，应避免产生除法溢出。</a:t>
            </a:r>
            <a:endParaRPr lang="zh-CN" altLang="en-US" sz="2400" dirty="0">
              <a:solidFill>
                <a:srgbClr val="CC3300"/>
              </a:solidFill>
            </a:endParaRPr>
          </a:p>
          <a:p>
            <a:pPr>
              <a:lnSpc>
                <a:spcPct val="100000"/>
              </a:lnSpc>
            </a:pPr>
            <a:r>
              <a:rPr lang="zh-CN" altLang="en-US" sz="2400" dirty="0"/>
              <a:t>		 </a:t>
            </a:r>
          </a:p>
          <a:p>
            <a:pPr>
              <a:lnSpc>
                <a:spcPct val="100000"/>
              </a:lnSpc>
            </a:pPr>
            <a:endParaRPr lang="zh-CN" altLang="en-US" sz="2400" dirty="0"/>
          </a:p>
        </p:txBody>
      </p:sp>
    </p:spTree>
    <p:extLst>
      <p:ext uri="{BB962C8B-B14F-4D97-AF65-F5344CB8AC3E}">
        <p14:creationId xmlns:p14="http://schemas.microsoft.com/office/powerpoint/2010/main" val="292097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7DE5C-1E39-4177-B2E3-D6862F572C5A}"/>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4C7B41D0-60A5-469B-AEEE-3906D2A2E72E}"/>
              </a:ext>
            </a:extLst>
          </p:cNvPr>
          <p:cNvSpPr>
            <a:spLocks noGrp="1"/>
          </p:cNvSpPr>
          <p:nvPr>
            <p:ph idx="1"/>
          </p:nvPr>
        </p:nvSpPr>
        <p:spPr/>
        <p:txBody>
          <a:bodyPr>
            <a:normAutofit lnSpcReduction="10000"/>
          </a:bodyPr>
          <a:lstStyle/>
          <a:p>
            <a:r>
              <a:rPr lang="en-US" altLang="zh-CN" sz="2600" dirty="0"/>
              <a:t>2. 2</a:t>
            </a:r>
            <a:r>
              <a:rPr lang="zh-CN" altLang="en-US" sz="2600" dirty="0"/>
              <a:t> 算术运算类指令</a:t>
            </a:r>
            <a:endParaRPr lang="en-US" altLang="zh-CN" sz="2600" dirty="0"/>
          </a:p>
          <a:p>
            <a:r>
              <a:rPr lang="en-US" altLang="zh-CN" dirty="0"/>
              <a:t>  CBW/CWD</a:t>
            </a:r>
          </a:p>
          <a:p>
            <a:r>
              <a:rPr lang="en-US" altLang="zh-CN" sz="2200" dirty="0">
                <a:latin typeface="Times New Roman" panose="02020603050405020304" pitchFamily="18" charset="0"/>
              </a:rPr>
              <a:t>    ①</a:t>
            </a:r>
            <a:r>
              <a:rPr lang="zh-CN" altLang="en-US" sz="2200" dirty="0">
                <a:latin typeface="Times New Roman" panose="02020603050405020304" pitchFamily="18" charset="0"/>
              </a:rPr>
              <a:t>注意符号扩展涉及的对象是</a:t>
            </a:r>
            <a:r>
              <a:rPr lang="en-US" altLang="zh-CN" sz="2200" dirty="0">
                <a:solidFill>
                  <a:srgbClr val="6666FF"/>
                </a:solidFill>
                <a:latin typeface="Times New Roman" panose="02020603050405020304" pitchFamily="18" charset="0"/>
              </a:rPr>
              <a:t>AL</a:t>
            </a:r>
            <a:r>
              <a:rPr lang="zh-CN" altLang="en-US" sz="2200" dirty="0">
                <a:latin typeface="Times New Roman" panose="02020603050405020304" pitchFamily="18" charset="0"/>
              </a:rPr>
              <a:t>和</a:t>
            </a:r>
            <a:r>
              <a:rPr lang="en-US" altLang="zh-CN" sz="2200" dirty="0">
                <a:solidFill>
                  <a:srgbClr val="6666FF"/>
                </a:solidFill>
                <a:latin typeface="Times New Roman" panose="02020603050405020304" pitchFamily="18" charset="0"/>
              </a:rPr>
              <a:t>AH</a:t>
            </a:r>
            <a:r>
              <a:rPr lang="zh-CN" altLang="en-US" sz="2200" dirty="0">
                <a:latin typeface="Times New Roman" panose="02020603050405020304" pitchFamily="18" charset="0"/>
              </a:rPr>
              <a:t>以及</a:t>
            </a:r>
            <a:r>
              <a:rPr lang="en-US" altLang="zh-CN" sz="2200" dirty="0">
                <a:solidFill>
                  <a:srgbClr val="6666FF"/>
                </a:solidFill>
                <a:latin typeface="Times New Roman" panose="02020603050405020304" pitchFamily="18" charset="0"/>
              </a:rPr>
              <a:t>AX</a:t>
            </a:r>
            <a:r>
              <a:rPr lang="zh-CN" altLang="en-US" sz="2200" dirty="0">
                <a:latin typeface="Times New Roman" panose="02020603050405020304" pitchFamily="18" charset="0"/>
              </a:rPr>
              <a:t>和</a:t>
            </a:r>
            <a:r>
              <a:rPr lang="en-US" altLang="zh-CN" sz="2200" dirty="0">
                <a:solidFill>
                  <a:srgbClr val="6666FF"/>
                </a:solidFill>
                <a:latin typeface="Times New Roman" panose="02020603050405020304" pitchFamily="18" charset="0"/>
              </a:rPr>
              <a:t>DX</a:t>
            </a:r>
            <a:r>
              <a:rPr lang="en-US" altLang="zh-CN" sz="2200" dirty="0">
                <a:latin typeface="Times New Roman" panose="02020603050405020304" pitchFamily="18" charset="0"/>
              </a:rPr>
              <a:t>,</a:t>
            </a:r>
            <a:r>
              <a:rPr lang="zh-CN" altLang="en-US" sz="2200" dirty="0">
                <a:latin typeface="Times New Roman" panose="02020603050405020304" pitchFamily="18" charset="0"/>
              </a:rPr>
              <a:t>与其他寄存器无关。</a:t>
            </a:r>
          </a:p>
          <a:p>
            <a:r>
              <a:rPr lang="zh-CN" altLang="en-US" sz="2200" dirty="0">
                <a:latin typeface="Times New Roman" panose="02020603050405020304" pitchFamily="18" charset="0"/>
              </a:rPr>
              <a:t>    ②用来为有符号数除法准备被除数（</a:t>
            </a:r>
            <a:r>
              <a:rPr lang="en-US" altLang="zh-CN" sz="2200" dirty="0">
                <a:latin typeface="Times New Roman" panose="02020603050405020304" pitchFamily="18" charset="0"/>
              </a:rPr>
              <a:t>16</a:t>
            </a:r>
            <a:r>
              <a:rPr lang="zh-CN" altLang="en-US" sz="2200" dirty="0">
                <a:latin typeface="Times New Roman" panose="02020603050405020304" pitchFamily="18" charset="0"/>
              </a:rPr>
              <a:t>位被除数和</a:t>
            </a:r>
            <a:r>
              <a:rPr lang="en-US" altLang="zh-CN" sz="2200" dirty="0">
                <a:latin typeface="Times New Roman" panose="02020603050405020304" pitchFamily="18" charset="0"/>
              </a:rPr>
              <a:t>32</a:t>
            </a:r>
            <a:r>
              <a:rPr lang="zh-CN" altLang="en-US" sz="2200" dirty="0">
                <a:latin typeface="Times New Roman" panose="02020603050405020304" pitchFamily="18" charset="0"/>
              </a:rPr>
              <a:t>位被除数）。</a:t>
            </a:r>
          </a:p>
          <a:p>
            <a:r>
              <a:rPr lang="zh-CN" altLang="en-US" sz="2200" dirty="0">
                <a:latin typeface="Times New Roman" panose="02020603050405020304" pitchFamily="18" charset="0"/>
              </a:rPr>
              <a:t>    ③为无符号数除法准备被除数，用“</a:t>
            </a:r>
            <a:r>
              <a:rPr lang="en-US" altLang="zh-CN" sz="2200" dirty="0">
                <a:latin typeface="Times New Roman" panose="02020603050405020304" pitchFamily="18" charset="0"/>
              </a:rPr>
              <a:t>0</a:t>
            </a:r>
            <a:r>
              <a:rPr lang="zh-CN" altLang="en-US" sz="2200" dirty="0">
                <a:latin typeface="Times New Roman" panose="02020603050405020304" pitchFamily="18" charset="0"/>
              </a:rPr>
              <a:t>扩展”。</a:t>
            </a:r>
            <a:endParaRPr lang="zh-CN" altLang="en-US" sz="2200" dirty="0"/>
          </a:p>
          <a:p>
            <a:r>
              <a:rPr lang="zh-CN" altLang="en-US" sz="2400" dirty="0"/>
              <a:t>   </a:t>
            </a:r>
            <a:r>
              <a:rPr lang="en-US" altLang="zh-CN" sz="2200" dirty="0">
                <a:solidFill>
                  <a:srgbClr val="FF0B0B"/>
                </a:solidFill>
              </a:rPr>
              <a:t>DAA/DAS</a:t>
            </a:r>
            <a:r>
              <a:rPr lang="en-US" altLang="zh-CN" sz="2200" dirty="0"/>
              <a:t>/AAA/AAS/AAM/AAD</a:t>
            </a:r>
          </a:p>
          <a:p>
            <a:pPr lvl="2">
              <a:buClr>
                <a:srgbClr val="0066FF"/>
              </a:buClr>
              <a:buFont typeface="Wingdings" panose="05000000000000000000" pitchFamily="2" charset="2"/>
              <a:buChar char="ü"/>
            </a:pPr>
            <a:r>
              <a:rPr lang="zh-CN" altLang="en-US" sz="2000" dirty="0">
                <a:latin typeface="Times New Roman" panose="02020603050405020304" pitchFamily="18" charset="0"/>
              </a:rPr>
              <a:t>如果做</a:t>
            </a:r>
            <a:r>
              <a:rPr lang="en-US" altLang="zh-CN" sz="2000" dirty="0">
                <a:latin typeface="Times New Roman" panose="02020603050405020304" pitchFamily="18" charset="0"/>
              </a:rPr>
              <a:t>BCD</a:t>
            </a:r>
            <a:r>
              <a:rPr lang="zh-CN" altLang="en-US" sz="2000" dirty="0">
                <a:latin typeface="Times New Roman" panose="02020603050405020304" pitchFamily="18" charset="0"/>
              </a:rPr>
              <a:t>码加法运算，</a:t>
            </a:r>
            <a:r>
              <a:rPr lang="en-US" altLang="zh-CN" sz="2000" dirty="0">
                <a:latin typeface="Times New Roman" panose="02020603050405020304" pitchFamily="18" charset="0"/>
              </a:rPr>
              <a:t>ADD</a:t>
            </a:r>
            <a:r>
              <a:rPr lang="zh-CN" altLang="en-US" sz="2000" dirty="0">
                <a:latin typeface="Times New Roman" panose="02020603050405020304" pitchFamily="18" charset="0"/>
              </a:rPr>
              <a:t>、</a:t>
            </a:r>
            <a:r>
              <a:rPr lang="en-US" altLang="zh-CN" sz="2000" dirty="0">
                <a:latin typeface="Times New Roman" panose="02020603050405020304" pitchFamily="18" charset="0"/>
              </a:rPr>
              <a:t>ADC</a:t>
            </a:r>
            <a:r>
              <a:rPr lang="zh-CN" altLang="en-US" sz="2000" dirty="0">
                <a:latin typeface="Times New Roman" panose="02020603050405020304" pitchFamily="18" charset="0"/>
              </a:rPr>
              <a:t>指令后应紧跟</a:t>
            </a:r>
            <a:r>
              <a:rPr lang="en-US" altLang="zh-CN" sz="2000" dirty="0">
                <a:latin typeface="Times New Roman" panose="02020603050405020304" pitchFamily="18" charset="0"/>
              </a:rPr>
              <a:t>DAA</a:t>
            </a:r>
            <a:r>
              <a:rPr lang="zh-CN" altLang="en-US" sz="2000" dirty="0">
                <a:latin typeface="Times New Roman" panose="02020603050405020304" pitchFamily="18" charset="0"/>
              </a:rPr>
              <a:t>指令，以保证结果正确。</a:t>
            </a:r>
          </a:p>
          <a:p>
            <a:pPr lvl="2">
              <a:buClr>
                <a:srgbClr val="0066FF"/>
              </a:buClr>
              <a:buFont typeface="Wingdings" panose="05000000000000000000" pitchFamily="2" charset="2"/>
              <a:buChar char="ü"/>
            </a:pPr>
            <a:r>
              <a:rPr lang="zh-CN" altLang="en-US" sz="2000" dirty="0">
                <a:solidFill>
                  <a:srgbClr val="FF0B0B"/>
                </a:solidFill>
                <a:latin typeface="Times New Roman" panose="02020603050405020304" pitchFamily="18" charset="0"/>
              </a:rPr>
              <a:t>调整对象只能是</a:t>
            </a:r>
            <a:r>
              <a:rPr lang="en-US" altLang="zh-CN" sz="2000" dirty="0">
                <a:solidFill>
                  <a:srgbClr val="FF0B0B"/>
                </a:solidFill>
                <a:latin typeface="Times New Roman" panose="02020603050405020304" pitchFamily="18" charset="0"/>
              </a:rPr>
              <a:t>AL</a:t>
            </a:r>
            <a:r>
              <a:rPr lang="zh-CN" altLang="en-US" sz="2000" dirty="0">
                <a:solidFill>
                  <a:srgbClr val="FF0B0B"/>
                </a:solidFill>
                <a:latin typeface="Times New Roman" panose="02020603050405020304" pitchFamily="18" charset="0"/>
              </a:rPr>
              <a:t>寄存器（</a:t>
            </a:r>
            <a:r>
              <a:rPr lang="en-US" altLang="zh-CN" sz="2000" dirty="0">
                <a:solidFill>
                  <a:srgbClr val="FF0B0B"/>
                </a:solidFill>
                <a:latin typeface="Times New Roman" panose="02020603050405020304" pitchFamily="18" charset="0"/>
              </a:rPr>
              <a:t>BCD</a:t>
            </a:r>
            <a:r>
              <a:rPr lang="zh-CN" altLang="en-US" sz="2000" dirty="0">
                <a:solidFill>
                  <a:srgbClr val="FF0B0B"/>
                </a:solidFill>
                <a:latin typeface="Times New Roman" panose="02020603050405020304" pitchFamily="18" charset="0"/>
              </a:rPr>
              <a:t>码运算只能使用以</a:t>
            </a:r>
            <a:r>
              <a:rPr lang="en-US" altLang="zh-CN" sz="2000" dirty="0">
                <a:solidFill>
                  <a:srgbClr val="FF0B0B"/>
                </a:solidFill>
                <a:latin typeface="Times New Roman" panose="02020603050405020304" pitchFamily="18" charset="0"/>
              </a:rPr>
              <a:t>AL</a:t>
            </a:r>
            <a:r>
              <a:rPr lang="zh-CN" altLang="en-US" sz="2000" dirty="0">
                <a:solidFill>
                  <a:srgbClr val="FF0B0B"/>
                </a:solidFill>
                <a:latin typeface="Times New Roman" panose="02020603050405020304" pitchFamily="18" charset="0"/>
              </a:rPr>
              <a:t>寄存器为目的操作数的</a:t>
            </a:r>
            <a:r>
              <a:rPr lang="en-US" altLang="zh-CN" sz="2000" dirty="0">
                <a:solidFill>
                  <a:srgbClr val="FF0B0B"/>
                </a:solidFill>
                <a:latin typeface="Times New Roman" panose="02020603050405020304" pitchFamily="18" charset="0"/>
              </a:rPr>
              <a:t>8</a:t>
            </a:r>
            <a:r>
              <a:rPr lang="zh-CN" altLang="en-US" sz="2000" dirty="0">
                <a:solidFill>
                  <a:srgbClr val="FF0B0B"/>
                </a:solidFill>
                <a:latin typeface="Times New Roman" panose="02020603050405020304" pitchFamily="18" charset="0"/>
              </a:rPr>
              <a:t>位数运算指令）。</a:t>
            </a:r>
          </a:p>
          <a:p>
            <a:pPr lvl="2">
              <a:buClr>
                <a:srgbClr val="0066FF"/>
              </a:buClr>
              <a:buFont typeface="Wingdings" panose="05000000000000000000" pitchFamily="2" charset="2"/>
              <a:buChar char="ü"/>
            </a:pPr>
            <a:r>
              <a:rPr lang="zh-CN" altLang="en-US" sz="2000" dirty="0">
                <a:latin typeface="Times New Roman" panose="02020603050405020304" pitchFamily="18" charset="0"/>
              </a:rPr>
              <a:t>对</a:t>
            </a:r>
            <a:r>
              <a:rPr lang="en-US" altLang="zh-CN" sz="2000" dirty="0">
                <a:latin typeface="Times New Roman" panose="02020603050405020304" pitchFamily="18" charset="0"/>
              </a:rPr>
              <a:t>OF</a:t>
            </a:r>
            <a:r>
              <a:rPr lang="zh-CN" altLang="en-US" sz="2000" dirty="0">
                <a:latin typeface="Times New Roman" panose="02020603050405020304" pitchFamily="18" charset="0"/>
              </a:rPr>
              <a:t>标志无定义，设置其他标志</a:t>
            </a:r>
          </a:p>
          <a:p>
            <a:endParaRPr lang="zh-CN" altLang="en-US" dirty="0"/>
          </a:p>
        </p:txBody>
      </p:sp>
    </p:spTree>
    <p:extLst>
      <p:ext uri="{BB962C8B-B14F-4D97-AF65-F5344CB8AC3E}">
        <p14:creationId xmlns:p14="http://schemas.microsoft.com/office/powerpoint/2010/main" val="104274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F8E1F-BFC7-41F5-87CB-DECB7761C32C}"/>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499594A4-BB3E-46E2-80B7-FAA2AF44806E}"/>
              </a:ext>
            </a:extLst>
          </p:cNvPr>
          <p:cNvSpPr>
            <a:spLocks noGrp="1"/>
          </p:cNvSpPr>
          <p:nvPr>
            <p:ph idx="1"/>
          </p:nvPr>
        </p:nvSpPr>
        <p:spPr/>
        <p:txBody>
          <a:bodyPr/>
          <a:lstStyle/>
          <a:p>
            <a:pPr>
              <a:lnSpc>
                <a:spcPct val="120000"/>
              </a:lnSpc>
            </a:pPr>
            <a:r>
              <a:rPr lang="en-US" altLang="zh-CN" sz="2800" dirty="0"/>
              <a:t>2.3 </a:t>
            </a:r>
            <a:r>
              <a:rPr lang="zh-CN" altLang="en-US" sz="2800" dirty="0"/>
              <a:t>位操作指令</a:t>
            </a:r>
          </a:p>
          <a:p>
            <a:pPr>
              <a:lnSpc>
                <a:spcPct val="120000"/>
              </a:lnSpc>
            </a:pPr>
            <a:r>
              <a:rPr lang="zh-CN" altLang="en-US" sz="2800" dirty="0"/>
              <a:t>    </a:t>
            </a:r>
            <a:r>
              <a:rPr lang="en-US" altLang="zh-CN" sz="2800" dirty="0"/>
              <a:t>AND/OR/XOR/</a:t>
            </a:r>
            <a:r>
              <a:rPr lang="en-US" altLang="zh-CN" sz="2800" dirty="0">
                <a:solidFill>
                  <a:srgbClr val="FF3300"/>
                </a:solidFill>
              </a:rPr>
              <a:t>TEST</a:t>
            </a:r>
            <a:r>
              <a:rPr lang="en-US" altLang="zh-CN" sz="2800" dirty="0"/>
              <a:t>/NOT</a:t>
            </a:r>
          </a:p>
          <a:p>
            <a:pPr>
              <a:lnSpc>
                <a:spcPct val="110000"/>
              </a:lnSpc>
            </a:pPr>
            <a:r>
              <a:rPr lang="en-US" altLang="zh-CN" dirty="0">
                <a:latin typeface="Times New Roman" panose="02020603050405020304" pitchFamily="18" charset="0"/>
              </a:rPr>
              <a:t>①</a:t>
            </a:r>
            <a:r>
              <a:rPr lang="zh-CN" altLang="en-US" dirty="0">
                <a:latin typeface="Times New Roman" panose="02020603050405020304" pitchFamily="18" charset="0"/>
              </a:rPr>
              <a:t>操作数格式同加减法指令。</a:t>
            </a:r>
          </a:p>
          <a:p>
            <a:pPr>
              <a:lnSpc>
                <a:spcPct val="80000"/>
              </a:lnSpc>
            </a:pPr>
            <a:r>
              <a:rPr lang="zh-CN" altLang="en-US" dirty="0">
                <a:latin typeface="Times New Roman" panose="02020603050405020304" pitchFamily="18" charset="0"/>
              </a:rPr>
              <a:t>②设置</a:t>
            </a:r>
            <a:r>
              <a:rPr lang="en-US" altLang="zh-CN" dirty="0">
                <a:solidFill>
                  <a:srgbClr val="FF0B0B"/>
                </a:solidFill>
                <a:latin typeface="Times New Roman" panose="02020603050405020304" pitchFamily="18" charset="0"/>
              </a:rPr>
              <a:t>CF=OF=0</a:t>
            </a:r>
            <a:r>
              <a:rPr lang="zh-CN" altLang="en-US" dirty="0">
                <a:latin typeface="Times New Roman" panose="02020603050405020304" pitchFamily="18" charset="0"/>
              </a:rPr>
              <a:t>，影响</a:t>
            </a:r>
            <a:r>
              <a:rPr lang="en-US" altLang="zh-CN" dirty="0">
                <a:latin typeface="Times New Roman" panose="02020603050405020304" pitchFamily="18" charset="0"/>
              </a:rPr>
              <a:t>SF</a:t>
            </a:r>
            <a:r>
              <a:rPr lang="zh-CN" altLang="en-US" dirty="0">
                <a:latin typeface="Times New Roman" panose="02020603050405020304" pitchFamily="18" charset="0"/>
              </a:rPr>
              <a:t>、</a:t>
            </a:r>
            <a:r>
              <a:rPr lang="en-US" altLang="zh-CN" dirty="0">
                <a:latin typeface="Times New Roman" panose="02020603050405020304" pitchFamily="18" charset="0"/>
              </a:rPr>
              <a:t>ZF</a:t>
            </a:r>
            <a:r>
              <a:rPr lang="zh-CN" altLang="en-US" dirty="0">
                <a:latin typeface="Times New Roman" panose="02020603050405020304" pitchFamily="18" charset="0"/>
              </a:rPr>
              <a:t>、</a:t>
            </a:r>
            <a:r>
              <a:rPr lang="en-US" altLang="zh-CN" dirty="0">
                <a:latin typeface="Times New Roman" panose="02020603050405020304" pitchFamily="18" charset="0"/>
              </a:rPr>
              <a:t>PF</a:t>
            </a:r>
            <a:r>
              <a:rPr lang="zh-CN" altLang="en-US" dirty="0">
                <a:latin typeface="Times New Roman" panose="02020603050405020304" pitchFamily="18" charset="0"/>
              </a:rPr>
              <a:t>，对</a:t>
            </a:r>
            <a:r>
              <a:rPr lang="en-US" altLang="zh-CN" dirty="0">
                <a:latin typeface="Times New Roman" panose="02020603050405020304" pitchFamily="18" charset="0"/>
              </a:rPr>
              <a:t>AF</a:t>
            </a:r>
            <a:r>
              <a:rPr lang="zh-CN" altLang="en-US" dirty="0">
                <a:latin typeface="Times New Roman" panose="02020603050405020304" pitchFamily="18" charset="0"/>
              </a:rPr>
              <a:t>无定义。</a:t>
            </a:r>
          </a:p>
          <a:p>
            <a:pPr>
              <a:lnSpc>
                <a:spcPct val="120000"/>
              </a:lnSpc>
            </a:pPr>
            <a:r>
              <a:rPr lang="zh-CN" altLang="en-US" dirty="0">
                <a:latin typeface="Times New Roman" panose="02020603050405020304" pitchFamily="18" charset="0"/>
              </a:rPr>
              <a:t>③</a:t>
            </a:r>
            <a:r>
              <a:rPr lang="zh-CN" altLang="en-US" dirty="0">
                <a:solidFill>
                  <a:srgbClr val="FF0000"/>
                </a:solidFill>
                <a:latin typeface="Times New Roman" panose="02020603050405020304" pitchFamily="18" charset="0"/>
              </a:rPr>
              <a:t> </a:t>
            </a:r>
            <a:r>
              <a:rPr lang="en-US" altLang="zh-CN" dirty="0"/>
              <a:t>TEST</a:t>
            </a:r>
            <a:r>
              <a:rPr lang="zh-CN" altLang="en-US" dirty="0">
                <a:latin typeface="Times New Roman" panose="02020603050405020304" pitchFamily="18" charset="0"/>
              </a:rPr>
              <a:t>不影响目的操作数，只根据运算结果设置标志。</a:t>
            </a:r>
            <a:r>
              <a:rPr lang="zh-CN" altLang="en-US" dirty="0">
                <a:solidFill>
                  <a:srgbClr val="FF0000"/>
                </a:solidFill>
                <a:latin typeface="Times New Roman" panose="02020603050405020304" pitchFamily="18" charset="0"/>
              </a:rPr>
              <a:t> </a:t>
            </a:r>
            <a:endParaRPr lang="zh-CN" altLang="en-US" dirty="0">
              <a:solidFill>
                <a:srgbClr val="FF0B0B"/>
              </a:solidFill>
              <a:latin typeface="Times New Roman" panose="02020603050405020304" pitchFamily="18" charset="0"/>
            </a:endParaRPr>
          </a:p>
          <a:p>
            <a:pPr>
              <a:lnSpc>
                <a:spcPct val="120000"/>
              </a:lnSpc>
            </a:pPr>
            <a:r>
              <a:rPr lang="zh-CN" altLang="en-US" dirty="0"/>
              <a:t>④</a:t>
            </a:r>
            <a:r>
              <a:rPr lang="en-US" altLang="zh-CN" dirty="0">
                <a:latin typeface="Times New Roman" panose="02020603050405020304" pitchFamily="18" charset="0"/>
              </a:rPr>
              <a:t>NOT   reg/mem       </a:t>
            </a:r>
            <a:r>
              <a:rPr lang="zh-CN" altLang="en-US" dirty="0">
                <a:solidFill>
                  <a:srgbClr val="FF0B0B"/>
                </a:solidFill>
                <a:latin typeface="Times New Roman" panose="02020603050405020304" pitchFamily="18" charset="0"/>
              </a:rPr>
              <a:t>不影响任何标志。</a:t>
            </a:r>
            <a:endParaRPr lang="zh-CN" altLang="en-US" dirty="0"/>
          </a:p>
          <a:p>
            <a:endParaRPr lang="zh-CN" altLang="en-US" dirty="0"/>
          </a:p>
        </p:txBody>
      </p:sp>
    </p:spTree>
    <p:extLst>
      <p:ext uri="{BB962C8B-B14F-4D97-AF65-F5344CB8AC3E}">
        <p14:creationId xmlns:p14="http://schemas.microsoft.com/office/powerpoint/2010/main" val="88130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AA996-DFBB-4138-9A72-67806C97A8DD}"/>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58FF6C87-664B-442E-B80E-D1CF71E0A727}"/>
              </a:ext>
            </a:extLst>
          </p:cNvPr>
          <p:cNvSpPr>
            <a:spLocks noGrp="1"/>
          </p:cNvSpPr>
          <p:nvPr>
            <p:ph idx="1"/>
          </p:nvPr>
        </p:nvSpPr>
        <p:spPr/>
        <p:txBody>
          <a:bodyPr>
            <a:normAutofit fontScale="92500" lnSpcReduction="20000"/>
          </a:bodyPr>
          <a:lstStyle/>
          <a:p>
            <a:pPr>
              <a:lnSpc>
                <a:spcPct val="110000"/>
              </a:lnSpc>
            </a:pPr>
            <a:r>
              <a:rPr lang="en-US" altLang="zh-CN" dirty="0">
                <a:latin typeface="Times New Roman" panose="02020603050405020304" pitchFamily="18" charset="0"/>
              </a:rPr>
              <a:t>①</a:t>
            </a:r>
            <a:r>
              <a:rPr lang="zh-CN" altLang="en-US" dirty="0">
                <a:latin typeface="Times New Roman" panose="02020603050405020304" pitchFamily="18" charset="0"/>
              </a:rPr>
              <a:t>屏蔽若干位。 （常用指令）</a:t>
            </a:r>
          </a:p>
          <a:p>
            <a:pPr>
              <a:lnSpc>
                <a:spcPct val="110000"/>
              </a:lnSpc>
            </a:pPr>
            <a:r>
              <a:rPr lang="zh-CN" altLang="en-US" dirty="0">
                <a:latin typeface="Times New Roman" panose="02020603050405020304" pitchFamily="18" charset="0"/>
              </a:rPr>
              <a:t>      </a:t>
            </a:r>
            <a:r>
              <a:rPr lang="en-US" altLang="zh-CN" dirty="0">
                <a:latin typeface="Times New Roman" panose="02020603050405020304" pitchFamily="18" charset="0"/>
              </a:rPr>
              <a:t>AND  AL</a:t>
            </a:r>
            <a:r>
              <a:rPr lang="zh-CN" altLang="en-US" dirty="0">
                <a:latin typeface="Times New Roman" panose="02020603050405020304" pitchFamily="18" charset="0"/>
              </a:rPr>
              <a:t>，</a:t>
            </a:r>
            <a:r>
              <a:rPr lang="en-US" altLang="zh-CN" dirty="0">
                <a:latin typeface="Times New Roman" panose="02020603050405020304" pitchFamily="18" charset="0"/>
              </a:rPr>
              <a:t>01H</a:t>
            </a:r>
            <a:r>
              <a:rPr lang="zh-CN" altLang="en-US" dirty="0">
                <a:latin typeface="Times New Roman" panose="02020603050405020304" pitchFamily="18" charset="0"/>
              </a:rPr>
              <a:t>；屏蔽</a:t>
            </a:r>
            <a:r>
              <a:rPr lang="en-US" altLang="zh-CN" dirty="0">
                <a:latin typeface="Times New Roman" panose="02020603050405020304" pitchFamily="18" charset="0"/>
              </a:rPr>
              <a:t>AL</a:t>
            </a:r>
            <a:r>
              <a:rPr lang="zh-CN" altLang="en-US" dirty="0">
                <a:latin typeface="Times New Roman" panose="02020603050405020304" pitchFamily="18" charset="0"/>
              </a:rPr>
              <a:t>的</a:t>
            </a:r>
            <a:r>
              <a:rPr lang="en-US" altLang="zh-CN" dirty="0">
                <a:latin typeface="Times New Roman" panose="02020603050405020304" pitchFamily="18" charset="0"/>
              </a:rPr>
              <a:t>D7~D1</a:t>
            </a:r>
            <a:r>
              <a:rPr lang="zh-CN" altLang="en-US" dirty="0">
                <a:latin typeface="Times New Roman" panose="02020603050405020304" pitchFamily="18" charset="0"/>
              </a:rPr>
              <a:t>，保留</a:t>
            </a:r>
            <a:r>
              <a:rPr lang="en-US" altLang="zh-CN" dirty="0">
                <a:latin typeface="Times New Roman" panose="02020603050405020304" pitchFamily="18" charset="0"/>
              </a:rPr>
              <a:t>D0</a:t>
            </a:r>
          </a:p>
          <a:p>
            <a:pPr>
              <a:lnSpc>
                <a:spcPct val="110000"/>
              </a:lnSpc>
            </a:pPr>
            <a:r>
              <a:rPr lang="en-US" altLang="zh-CN" dirty="0">
                <a:latin typeface="Times New Roman" panose="02020603050405020304" pitchFamily="18" charset="0"/>
              </a:rPr>
              <a:t>      AND  AL</a:t>
            </a:r>
            <a:r>
              <a:rPr lang="zh-CN" altLang="en-US" dirty="0">
                <a:latin typeface="Times New Roman" panose="02020603050405020304" pitchFamily="18" charset="0"/>
              </a:rPr>
              <a:t>，</a:t>
            </a:r>
            <a:r>
              <a:rPr lang="en-US" altLang="zh-CN" dirty="0">
                <a:latin typeface="Times New Roman" panose="02020603050405020304" pitchFamily="18" charset="0"/>
              </a:rPr>
              <a:t>0FH</a:t>
            </a:r>
            <a:r>
              <a:rPr lang="zh-CN" altLang="en-US" dirty="0">
                <a:latin typeface="Times New Roman" panose="02020603050405020304" pitchFamily="18" charset="0"/>
              </a:rPr>
              <a:t>；屏蔽</a:t>
            </a:r>
            <a:r>
              <a:rPr lang="en-US" altLang="zh-CN" dirty="0">
                <a:latin typeface="Times New Roman" panose="02020603050405020304" pitchFamily="18" charset="0"/>
              </a:rPr>
              <a:t>AL</a:t>
            </a:r>
            <a:r>
              <a:rPr lang="zh-CN" altLang="en-US" dirty="0">
                <a:latin typeface="Times New Roman" panose="02020603050405020304" pitchFamily="18" charset="0"/>
              </a:rPr>
              <a:t>高</a:t>
            </a:r>
            <a:r>
              <a:rPr lang="en-US" altLang="zh-CN" dirty="0">
                <a:latin typeface="Times New Roman" panose="02020603050405020304" pitchFamily="18" charset="0"/>
              </a:rPr>
              <a:t>4</a:t>
            </a:r>
            <a:r>
              <a:rPr lang="zh-CN" altLang="en-US" dirty="0">
                <a:latin typeface="Times New Roman" panose="02020603050405020304" pitchFamily="18" charset="0"/>
              </a:rPr>
              <a:t>位，保留低</a:t>
            </a:r>
            <a:r>
              <a:rPr lang="en-US" altLang="zh-CN" dirty="0">
                <a:latin typeface="Times New Roman" panose="02020603050405020304" pitchFamily="18" charset="0"/>
              </a:rPr>
              <a:t>4</a:t>
            </a:r>
            <a:r>
              <a:rPr lang="zh-CN" altLang="en-US" dirty="0">
                <a:latin typeface="Times New Roman" panose="02020603050405020304" pitchFamily="18" charset="0"/>
              </a:rPr>
              <a:t>位</a:t>
            </a:r>
          </a:p>
          <a:p>
            <a:pPr>
              <a:lnSpc>
                <a:spcPct val="110000"/>
              </a:lnSpc>
            </a:pPr>
            <a:r>
              <a:rPr lang="zh-CN" altLang="en-US" dirty="0">
                <a:latin typeface="Times New Roman" panose="02020603050405020304" pitchFamily="18" charset="0"/>
              </a:rPr>
              <a:t>②使若干位置</a:t>
            </a:r>
            <a:r>
              <a:rPr lang="en-US" altLang="zh-CN" dirty="0">
                <a:latin typeface="Times New Roman" panose="02020603050405020304" pitchFamily="18" charset="0"/>
              </a:rPr>
              <a:t>1 </a:t>
            </a:r>
            <a:r>
              <a:rPr lang="zh-CN" altLang="en-US" dirty="0">
                <a:latin typeface="Times New Roman" panose="02020603050405020304" pitchFamily="18" charset="0"/>
              </a:rPr>
              <a:t>（常用指令）</a:t>
            </a:r>
          </a:p>
          <a:p>
            <a:pPr>
              <a:lnSpc>
                <a:spcPct val="110000"/>
              </a:lnSpc>
            </a:pPr>
            <a:r>
              <a:rPr lang="zh-CN" altLang="en-US" dirty="0">
                <a:latin typeface="Times New Roman" panose="02020603050405020304" pitchFamily="18" charset="0"/>
              </a:rPr>
              <a:t>   </a:t>
            </a:r>
            <a:r>
              <a:rPr lang="en-US" altLang="zh-CN" dirty="0">
                <a:latin typeface="Times New Roman" panose="02020603050405020304" pitchFamily="18" charset="0"/>
              </a:rPr>
              <a:t>OR  BL</a:t>
            </a:r>
            <a:r>
              <a:rPr lang="zh-CN" altLang="en-US" dirty="0">
                <a:latin typeface="Times New Roman" panose="02020603050405020304" pitchFamily="18" charset="0"/>
              </a:rPr>
              <a:t>，</a:t>
            </a:r>
            <a:r>
              <a:rPr lang="en-US" altLang="zh-CN" dirty="0">
                <a:latin typeface="Times New Roman" panose="02020603050405020304" pitchFamily="18" charset="0"/>
              </a:rPr>
              <a:t>0F0H</a:t>
            </a:r>
            <a:r>
              <a:rPr lang="zh-CN" altLang="en-US" dirty="0">
                <a:latin typeface="Times New Roman" panose="02020603050405020304" pitchFamily="18" charset="0"/>
              </a:rPr>
              <a:t>；使</a:t>
            </a:r>
            <a:r>
              <a:rPr lang="en-US" altLang="zh-CN" dirty="0">
                <a:latin typeface="Times New Roman" panose="02020603050405020304" pitchFamily="18" charset="0"/>
              </a:rPr>
              <a:t>BL</a:t>
            </a:r>
            <a:r>
              <a:rPr lang="zh-CN" altLang="en-US" dirty="0">
                <a:latin typeface="Times New Roman" panose="02020603050405020304" pitchFamily="18" charset="0"/>
              </a:rPr>
              <a:t>高</a:t>
            </a:r>
            <a:r>
              <a:rPr lang="en-US" altLang="zh-CN" dirty="0">
                <a:latin typeface="Times New Roman" panose="02020603050405020304" pitchFamily="18" charset="0"/>
              </a:rPr>
              <a:t>4</a:t>
            </a:r>
            <a:r>
              <a:rPr lang="zh-CN" altLang="en-US" dirty="0">
                <a:latin typeface="Times New Roman" panose="02020603050405020304" pitchFamily="18" charset="0"/>
              </a:rPr>
              <a:t>位置</a:t>
            </a:r>
            <a:r>
              <a:rPr lang="en-US" altLang="zh-CN" dirty="0">
                <a:latin typeface="Times New Roman" panose="02020603050405020304" pitchFamily="18" charset="0"/>
              </a:rPr>
              <a:t>1</a:t>
            </a:r>
            <a:r>
              <a:rPr lang="zh-CN" altLang="en-US" dirty="0">
                <a:latin typeface="Times New Roman" panose="02020603050405020304" pitchFamily="18" charset="0"/>
              </a:rPr>
              <a:t>，低</a:t>
            </a:r>
            <a:r>
              <a:rPr lang="en-US" altLang="zh-CN" dirty="0">
                <a:latin typeface="Times New Roman" panose="02020603050405020304" pitchFamily="18" charset="0"/>
              </a:rPr>
              <a:t>4</a:t>
            </a:r>
            <a:r>
              <a:rPr lang="zh-CN" altLang="en-US" dirty="0">
                <a:latin typeface="Times New Roman" panose="02020603050405020304" pitchFamily="18" charset="0"/>
              </a:rPr>
              <a:t>位不变</a:t>
            </a:r>
          </a:p>
          <a:p>
            <a:pPr>
              <a:lnSpc>
                <a:spcPct val="110000"/>
              </a:lnSpc>
            </a:pPr>
            <a:r>
              <a:rPr lang="zh-CN" altLang="en-US" dirty="0">
                <a:latin typeface="Times New Roman" panose="02020603050405020304" pitchFamily="18" charset="0"/>
              </a:rPr>
              <a:t>③清除</a:t>
            </a:r>
            <a:r>
              <a:rPr lang="en-US" altLang="zh-CN" dirty="0">
                <a:latin typeface="Times New Roman" panose="02020603050405020304" pitchFamily="18" charset="0"/>
              </a:rPr>
              <a:t>CF</a:t>
            </a:r>
            <a:r>
              <a:rPr lang="zh-CN" altLang="en-US" dirty="0">
                <a:latin typeface="Times New Roman" panose="02020603050405020304" pitchFamily="18" charset="0"/>
              </a:rPr>
              <a:t>、</a:t>
            </a:r>
            <a:r>
              <a:rPr lang="en-US" altLang="zh-CN" dirty="0">
                <a:latin typeface="Times New Roman" panose="02020603050405020304" pitchFamily="18" charset="0"/>
              </a:rPr>
              <a:t>OF </a:t>
            </a:r>
            <a:r>
              <a:rPr lang="zh-CN" altLang="en-US" dirty="0">
                <a:latin typeface="Times New Roman" panose="02020603050405020304" pitchFamily="18" charset="0"/>
              </a:rPr>
              <a:t>或 设置标志</a:t>
            </a:r>
          </a:p>
          <a:p>
            <a:pPr>
              <a:lnSpc>
                <a:spcPct val="110000"/>
              </a:lnSpc>
            </a:pPr>
            <a:r>
              <a:rPr lang="zh-CN" altLang="en-US" dirty="0">
                <a:latin typeface="Times New Roman" panose="02020603050405020304" pitchFamily="18" charset="0"/>
              </a:rPr>
              <a:t>   </a:t>
            </a:r>
            <a:r>
              <a:rPr lang="en-US" altLang="zh-CN" dirty="0">
                <a:latin typeface="Times New Roman" panose="02020603050405020304" pitchFamily="18" charset="0"/>
              </a:rPr>
              <a:t>AND AL,AL (AND  AL,0FFH</a:t>
            </a:r>
            <a:r>
              <a:rPr lang="zh-CN" altLang="en-US" dirty="0">
                <a:latin typeface="Times New Roman" panose="02020603050405020304" pitchFamily="18" charset="0"/>
              </a:rPr>
              <a:t>；</a:t>
            </a:r>
            <a:r>
              <a:rPr lang="en-US" altLang="zh-CN" dirty="0">
                <a:latin typeface="Times New Roman" panose="02020603050405020304" pitchFamily="18" charset="0"/>
              </a:rPr>
              <a:t>OR BL,BL</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a:t>
            </a:r>
          </a:p>
          <a:p>
            <a:pPr>
              <a:lnSpc>
                <a:spcPct val="110000"/>
              </a:lnSpc>
            </a:pPr>
            <a:r>
              <a:rPr lang="zh-CN" altLang="en-US"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类似指令没有改变目的操作数，但使</a:t>
            </a:r>
            <a:r>
              <a:rPr lang="en-US" altLang="zh-CN" dirty="0">
                <a:latin typeface="Times New Roman" panose="02020603050405020304" pitchFamily="18" charset="0"/>
              </a:rPr>
              <a:t>CF=OF=0</a:t>
            </a:r>
            <a:r>
              <a:rPr lang="zh-CN" altLang="en-US" dirty="0">
                <a:latin typeface="Times New Roman" panose="02020603050405020304" pitchFamily="18" charset="0"/>
              </a:rPr>
              <a:t>，也</a:t>
            </a:r>
          </a:p>
          <a:p>
            <a:pPr>
              <a:lnSpc>
                <a:spcPct val="110000"/>
              </a:lnSpc>
            </a:pPr>
            <a:r>
              <a:rPr lang="zh-CN" altLang="en-US" dirty="0">
                <a:latin typeface="Times New Roman" panose="02020603050405020304" pitchFamily="18" charset="0"/>
              </a:rPr>
              <a:t>      可能纯粹以设置其他标志（</a:t>
            </a:r>
            <a:r>
              <a:rPr lang="en-US" altLang="zh-CN" dirty="0">
                <a:latin typeface="Times New Roman" panose="02020603050405020304" pitchFamily="18" charset="0"/>
              </a:rPr>
              <a:t>ZF</a:t>
            </a:r>
            <a:r>
              <a:rPr lang="zh-CN" altLang="en-US" dirty="0">
                <a:latin typeface="Times New Roman" panose="02020603050405020304" pitchFamily="18" charset="0"/>
              </a:rPr>
              <a:t>）为目的。</a:t>
            </a:r>
            <a:r>
              <a:rPr lang="zh-CN" altLang="en-US" sz="1800" dirty="0">
                <a:latin typeface="Times New Roman" panose="02020603050405020304" pitchFamily="18" charset="0"/>
              </a:rPr>
              <a:t>  </a:t>
            </a:r>
          </a:p>
          <a:p>
            <a:endParaRPr lang="zh-CN" altLang="en-US" dirty="0"/>
          </a:p>
        </p:txBody>
      </p:sp>
    </p:spTree>
    <p:extLst>
      <p:ext uri="{BB962C8B-B14F-4D97-AF65-F5344CB8AC3E}">
        <p14:creationId xmlns:p14="http://schemas.microsoft.com/office/powerpoint/2010/main" val="1738554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99078-545B-4798-BEDA-A78AFB3BE88D}"/>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3DAF544C-C50A-40D4-AD09-4BFFB06F7783}"/>
              </a:ext>
            </a:extLst>
          </p:cNvPr>
          <p:cNvSpPr>
            <a:spLocks noGrp="1"/>
          </p:cNvSpPr>
          <p:nvPr>
            <p:ph idx="1"/>
          </p:nvPr>
        </p:nvSpPr>
        <p:spPr/>
        <p:txBody>
          <a:bodyPr/>
          <a:lstStyle/>
          <a:p>
            <a:r>
              <a:rPr lang="en-US" altLang="zh-CN" dirty="0">
                <a:latin typeface="Times New Roman" panose="02020603050405020304" pitchFamily="18" charset="0"/>
              </a:rPr>
              <a:t>  ④</a:t>
            </a:r>
            <a:r>
              <a:rPr lang="zh-CN" altLang="en-US" dirty="0">
                <a:latin typeface="Times New Roman" panose="02020603050405020304" pitchFamily="18" charset="0"/>
              </a:rPr>
              <a:t>求反    </a:t>
            </a:r>
            <a:r>
              <a:rPr lang="en-US" altLang="zh-CN" sz="1800" dirty="0">
                <a:latin typeface="Times New Roman" panose="02020603050405020304" pitchFamily="18" charset="0"/>
              </a:rPr>
              <a:t>NOT  AL </a:t>
            </a:r>
            <a:r>
              <a:rPr lang="en-US" altLang="zh-CN" sz="1800" dirty="0"/>
              <a:t>/ </a:t>
            </a:r>
            <a:r>
              <a:rPr lang="en-US" altLang="zh-CN" sz="1800" dirty="0">
                <a:latin typeface="Times New Roman" panose="02020603050405020304" pitchFamily="18" charset="0"/>
              </a:rPr>
              <a:t>NOT  WORD</a:t>
            </a:r>
            <a:r>
              <a:rPr lang="en-US" altLang="zh-CN" dirty="0">
                <a:latin typeface="Times New Roman" panose="02020603050405020304" pitchFamily="18" charset="0"/>
              </a:rPr>
              <a:t> </a:t>
            </a:r>
            <a:r>
              <a:rPr lang="en-US" altLang="zh-CN" sz="1800" dirty="0">
                <a:latin typeface="Times New Roman" panose="02020603050405020304" pitchFamily="18" charset="0"/>
              </a:rPr>
              <a:t>PTR</a:t>
            </a:r>
            <a:r>
              <a:rPr lang="en-US" altLang="zh-CN" sz="1800" dirty="0"/>
              <a:t>[</a:t>
            </a:r>
            <a:r>
              <a:rPr lang="en-US" altLang="zh-CN" sz="1800" dirty="0">
                <a:latin typeface="Times New Roman" panose="02020603050405020304" pitchFamily="18" charset="0"/>
              </a:rPr>
              <a:t>BX+DI</a:t>
            </a:r>
            <a:r>
              <a:rPr lang="en-US" altLang="zh-CN" sz="1800" dirty="0"/>
              <a:t>]</a:t>
            </a:r>
          </a:p>
          <a:p>
            <a:r>
              <a:rPr lang="en-US" altLang="zh-CN" dirty="0">
                <a:latin typeface="Times New Roman" panose="02020603050405020304" pitchFamily="18" charset="0"/>
              </a:rPr>
              <a:t>  ⑤</a:t>
            </a:r>
            <a:r>
              <a:rPr lang="zh-CN" altLang="en-US" dirty="0">
                <a:latin typeface="Times New Roman" panose="02020603050405020304" pitchFamily="18" charset="0"/>
              </a:rPr>
              <a:t>对指定位求反</a:t>
            </a:r>
          </a:p>
          <a:p>
            <a:r>
              <a:rPr lang="zh-CN" altLang="en-US" dirty="0">
                <a:latin typeface="Times New Roman" panose="02020603050405020304" pitchFamily="18" charset="0"/>
              </a:rPr>
              <a:t>    </a:t>
            </a:r>
            <a:r>
              <a:rPr lang="en-US" altLang="zh-CN" dirty="0">
                <a:latin typeface="Times New Roman" panose="02020603050405020304" pitchFamily="18" charset="0"/>
              </a:rPr>
              <a:t>XOR  AL</a:t>
            </a:r>
            <a:r>
              <a:rPr lang="zh-CN" altLang="en-US" dirty="0">
                <a:latin typeface="Times New Roman" panose="02020603050405020304" pitchFamily="18" charset="0"/>
              </a:rPr>
              <a:t>，</a:t>
            </a:r>
            <a:r>
              <a:rPr lang="en-US" altLang="zh-CN" dirty="0">
                <a:latin typeface="Times New Roman" panose="02020603050405020304" pitchFamily="18" charset="0"/>
              </a:rPr>
              <a:t>0FH</a:t>
            </a:r>
            <a:r>
              <a:rPr lang="zh-CN" altLang="en-US" dirty="0">
                <a:latin typeface="Times New Roman" panose="02020603050405020304" pitchFamily="18" charset="0"/>
              </a:rPr>
              <a:t>；</a:t>
            </a:r>
            <a:r>
              <a:rPr lang="en-US" altLang="zh-CN" dirty="0">
                <a:latin typeface="Times New Roman" panose="02020603050405020304" pitchFamily="18" charset="0"/>
              </a:rPr>
              <a:t>AL</a:t>
            </a:r>
            <a:r>
              <a:rPr lang="zh-CN" altLang="en-US" dirty="0">
                <a:latin typeface="Times New Roman" panose="02020603050405020304" pitchFamily="18" charset="0"/>
              </a:rPr>
              <a:t>高</a:t>
            </a:r>
            <a:r>
              <a:rPr lang="en-US" altLang="zh-CN" dirty="0">
                <a:latin typeface="Times New Roman" panose="02020603050405020304" pitchFamily="18" charset="0"/>
              </a:rPr>
              <a:t>4</a:t>
            </a:r>
            <a:r>
              <a:rPr lang="zh-CN" altLang="en-US" dirty="0">
                <a:latin typeface="Times New Roman" panose="02020603050405020304" pitchFamily="18" charset="0"/>
              </a:rPr>
              <a:t>位不变，低</a:t>
            </a:r>
            <a:r>
              <a:rPr lang="en-US" altLang="zh-CN" dirty="0">
                <a:latin typeface="Times New Roman" panose="02020603050405020304" pitchFamily="18" charset="0"/>
              </a:rPr>
              <a:t>4</a:t>
            </a:r>
            <a:r>
              <a:rPr lang="zh-CN" altLang="en-US" dirty="0">
                <a:latin typeface="Times New Roman" panose="02020603050405020304" pitchFamily="18" charset="0"/>
              </a:rPr>
              <a:t>位求反</a:t>
            </a:r>
          </a:p>
          <a:p>
            <a:r>
              <a:rPr lang="zh-CN" altLang="en-US" dirty="0">
                <a:latin typeface="Times New Roman" panose="02020603050405020304" pitchFamily="18" charset="0"/>
              </a:rPr>
              <a:t>    </a:t>
            </a:r>
            <a:r>
              <a:rPr lang="en-US" altLang="zh-CN" dirty="0">
                <a:latin typeface="Times New Roman" panose="02020603050405020304" pitchFamily="18" charset="0"/>
              </a:rPr>
              <a:t>XOR  CL</a:t>
            </a:r>
            <a:r>
              <a:rPr lang="zh-CN" altLang="en-US" dirty="0">
                <a:latin typeface="Times New Roman" panose="02020603050405020304" pitchFamily="18" charset="0"/>
              </a:rPr>
              <a:t>，</a:t>
            </a:r>
            <a:r>
              <a:rPr lang="en-US" altLang="zh-CN" dirty="0">
                <a:latin typeface="Times New Roman" panose="02020603050405020304" pitchFamily="18" charset="0"/>
              </a:rPr>
              <a:t>55H</a:t>
            </a:r>
            <a:r>
              <a:rPr lang="zh-CN" altLang="en-US" dirty="0">
                <a:latin typeface="Times New Roman" panose="02020603050405020304" pitchFamily="18" charset="0"/>
              </a:rPr>
              <a:t>；</a:t>
            </a:r>
            <a:r>
              <a:rPr lang="en-US" altLang="zh-CN" dirty="0">
                <a:latin typeface="Times New Roman" panose="02020603050405020304" pitchFamily="18" charset="0"/>
              </a:rPr>
              <a:t>CL</a:t>
            </a:r>
            <a:r>
              <a:rPr lang="zh-CN" altLang="en-US" dirty="0">
                <a:latin typeface="Times New Roman" panose="02020603050405020304" pitchFamily="18" charset="0"/>
              </a:rPr>
              <a:t>偶数位求反，奇数位不变</a:t>
            </a:r>
          </a:p>
          <a:p>
            <a:endParaRPr lang="zh-CN" altLang="en-US" dirty="0"/>
          </a:p>
          <a:p>
            <a:r>
              <a:rPr lang="zh-CN" altLang="en-US" dirty="0">
                <a:latin typeface="Times New Roman" panose="02020603050405020304" pitchFamily="18" charset="0"/>
              </a:rPr>
              <a:t>  ⑥清除寄存器及</a:t>
            </a:r>
            <a:r>
              <a:rPr lang="en-US" altLang="zh-CN" dirty="0">
                <a:latin typeface="Times New Roman" panose="02020603050405020304" pitchFamily="18" charset="0"/>
              </a:rPr>
              <a:t>CF</a:t>
            </a:r>
            <a:r>
              <a:rPr lang="zh-CN" altLang="en-US" dirty="0">
                <a:latin typeface="Times New Roman" panose="02020603050405020304" pitchFamily="18" charset="0"/>
              </a:rPr>
              <a:t>（常用指令）</a:t>
            </a:r>
          </a:p>
          <a:p>
            <a:r>
              <a:rPr lang="zh-CN" altLang="en-US" dirty="0">
                <a:latin typeface="Times New Roman" panose="02020603050405020304" pitchFamily="18" charset="0"/>
              </a:rPr>
              <a:t>    </a:t>
            </a:r>
            <a:r>
              <a:rPr lang="en-US" altLang="zh-CN" dirty="0">
                <a:latin typeface="Times New Roman" panose="02020603050405020304" pitchFamily="18" charset="0"/>
              </a:rPr>
              <a:t>XOR   AX,AX /  XOR  BX,BX   </a:t>
            </a:r>
          </a:p>
          <a:p>
            <a:r>
              <a:rPr lang="en-US" altLang="zh-CN" dirty="0">
                <a:solidFill>
                  <a:srgbClr val="C00000"/>
                </a:solidFill>
                <a:latin typeface="Times New Roman" panose="02020603050405020304" pitchFamily="18" charset="0"/>
              </a:rPr>
              <a:t>    XOR</a:t>
            </a:r>
            <a:r>
              <a:rPr lang="en-US" altLang="zh-CN" dirty="0">
                <a:solidFill>
                  <a:srgbClr val="C00000"/>
                </a:solidFill>
              </a:rPr>
              <a:t> </a:t>
            </a:r>
            <a:r>
              <a:rPr lang="en-US" altLang="zh-CN" dirty="0">
                <a:solidFill>
                  <a:srgbClr val="C00000"/>
                </a:solidFill>
                <a:latin typeface="Times New Roman" panose="02020603050405020304" pitchFamily="18" charset="0"/>
              </a:rPr>
              <a:t>BYTE PTR</a:t>
            </a:r>
            <a:r>
              <a:rPr lang="en-US" altLang="zh-CN" dirty="0">
                <a:solidFill>
                  <a:srgbClr val="C00000"/>
                </a:solidFill>
              </a:rPr>
              <a:t>[</a:t>
            </a:r>
            <a:r>
              <a:rPr lang="en-US" altLang="zh-CN" dirty="0">
                <a:solidFill>
                  <a:srgbClr val="C00000"/>
                </a:solidFill>
                <a:latin typeface="Times New Roman" panose="02020603050405020304" pitchFamily="18" charset="0"/>
              </a:rPr>
              <a:t>BX</a:t>
            </a:r>
            <a:r>
              <a:rPr lang="en-US" altLang="zh-CN" dirty="0">
                <a:solidFill>
                  <a:srgbClr val="C00000"/>
                </a:solidFill>
              </a:rPr>
              <a:t>]</a:t>
            </a:r>
            <a:r>
              <a:rPr lang="zh-CN" altLang="en-US" dirty="0">
                <a:solidFill>
                  <a:srgbClr val="C00000"/>
                </a:solidFill>
              </a:rPr>
              <a:t>，</a:t>
            </a:r>
            <a:r>
              <a:rPr lang="en-US" altLang="zh-CN" dirty="0">
                <a:solidFill>
                  <a:srgbClr val="C00000"/>
                </a:solidFill>
                <a:latin typeface="Times New Roman" panose="02020603050405020304" pitchFamily="18" charset="0"/>
              </a:rPr>
              <a:t>BYTE PTR</a:t>
            </a:r>
            <a:r>
              <a:rPr lang="en-US" altLang="zh-CN" dirty="0">
                <a:solidFill>
                  <a:srgbClr val="C00000"/>
                </a:solidFill>
              </a:rPr>
              <a:t>[</a:t>
            </a:r>
            <a:r>
              <a:rPr lang="en-US" altLang="zh-CN" dirty="0">
                <a:solidFill>
                  <a:srgbClr val="C00000"/>
                </a:solidFill>
                <a:latin typeface="Times New Roman" panose="02020603050405020304" pitchFamily="18" charset="0"/>
              </a:rPr>
              <a:t>BX</a:t>
            </a:r>
            <a:r>
              <a:rPr lang="en-US" altLang="zh-CN" dirty="0">
                <a:solidFill>
                  <a:srgbClr val="C00000"/>
                </a:solidFill>
              </a:rPr>
              <a:t>]  </a:t>
            </a:r>
          </a:p>
          <a:p>
            <a:endParaRPr lang="zh-CN" altLang="en-US" dirty="0"/>
          </a:p>
        </p:txBody>
      </p:sp>
    </p:spTree>
    <p:extLst>
      <p:ext uri="{BB962C8B-B14F-4D97-AF65-F5344CB8AC3E}">
        <p14:creationId xmlns:p14="http://schemas.microsoft.com/office/powerpoint/2010/main" val="3062097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8B992-5896-4A6D-80D1-324A07FE5C03}"/>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AC419CDC-7611-4748-A591-BC41C24B8FD5}"/>
              </a:ext>
            </a:extLst>
          </p:cNvPr>
          <p:cNvSpPr>
            <a:spLocks noGrp="1"/>
          </p:cNvSpPr>
          <p:nvPr>
            <p:ph idx="1"/>
          </p:nvPr>
        </p:nvSpPr>
        <p:spPr/>
        <p:txBody>
          <a:bodyPr/>
          <a:lstStyle/>
          <a:p>
            <a:r>
              <a:rPr lang="en-US" altLang="zh-CN" dirty="0"/>
              <a:t>⑦</a:t>
            </a:r>
            <a:r>
              <a:rPr lang="zh-CN" altLang="en-US" dirty="0"/>
              <a:t>不改变操作数，测试操作数或操作数的指定位</a:t>
            </a:r>
          </a:p>
          <a:p>
            <a:r>
              <a:rPr lang="en-US" altLang="zh-CN" dirty="0">
                <a:latin typeface="Times New Roman" panose="02020603050405020304" pitchFamily="18" charset="0"/>
              </a:rPr>
              <a:t>TEST  AL</a:t>
            </a:r>
            <a:r>
              <a:rPr lang="zh-CN" altLang="en-US" dirty="0">
                <a:latin typeface="Times New Roman" panose="02020603050405020304" pitchFamily="18" charset="0"/>
              </a:rPr>
              <a:t>，</a:t>
            </a:r>
            <a:r>
              <a:rPr lang="en-US" altLang="zh-CN" dirty="0">
                <a:latin typeface="Times New Roman" panose="02020603050405020304" pitchFamily="18" charset="0"/>
              </a:rPr>
              <a:t>0FFH</a:t>
            </a:r>
            <a:r>
              <a:rPr lang="zh-CN" altLang="en-US" dirty="0">
                <a:latin typeface="Times New Roman" panose="02020603050405020304" pitchFamily="18" charset="0"/>
              </a:rPr>
              <a:t>；由</a:t>
            </a:r>
            <a:r>
              <a:rPr lang="en-US" altLang="zh-CN" dirty="0">
                <a:latin typeface="Times New Roman" panose="02020603050405020304" pitchFamily="18" charset="0"/>
              </a:rPr>
              <a:t>ZF</a:t>
            </a:r>
            <a:r>
              <a:rPr lang="zh-CN" altLang="en-US" dirty="0">
                <a:latin typeface="Times New Roman" panose="02020603050405020304" pitchFamily="18" charset="0"/>
              </a:rPr>
              <a:t>标志判断</a:t>
            </a:r>
            <a:r>
              <a:rPr lang="en-US" altLang="zh-CN" dirty="0">
                <a:latin typeface="Times New Roman" panose="02020603050405020304" pitchFamily="18" charset="0"/>
              </a:rPr>
              <a:t>AL</a:t>
            </a:r>
            <a:r>
              <a:rPr lang="zh-CN" altLang="en-US" dirty="0">
                <a:latin typeface="Times New Roman" panose="02020603050405020304" pitchFamily="18" charset="0"/>
              </a:rPr>
              <a:t>是否为零</a:t>
            </a:r>
          </a:p>
          <a:p>
            <a:r>
              <a:rPr lang="zh-CN" altLang="en-US" dirty="0">
                <a:latin typeface="Times New Roman" panose="02020603050405020304" pitchFamily="18" charset="0"/>
              </a:rPr>
              <a:t>                                ；也可以用</a:t>
            </a:r>
            <a:r>
              <a:rPr lang="en-US" altLang="zh-CN" dirty="0">
                <a:latin typeface="Times New Roman" panose="02020603050405020304" pitchFamily="18" charset="0"/>
              </a:rPr>
              <a:t>CMP</a:t>
            </a:r>
            <a:r>
              <a:rPr lang="zh-CN" altLang="en-US" dirty="0">
                <a:latin typeface="Times New Roman" panose="02020603050405020304" pitchFamily="18" charset="0"/>
              </a:rPr>
              <a:t>指令。</a:t>
            </a:r>
          </a:p>
          <a:p>
            <a:r>
              <a:rPr lang="en-US" altLang="zh-CN" dirty="0">
                <a:latin typeface="Times New Roman" panose="02020603050405020304" pitchFamily="18" charset="0"/>
              </a:rPr>
              <a:t>TEST  AL</a:t>
            </a:r>
            <a:r>
              <a:rPr lang="zh-CN" altLang="en-US" dirty="0">
                <a:latin typeface="Times New Roman" panose="02020603050405020304" pitchFamily="18" charset="0"/>
              </a:rPr>
              <a:t>，</a:t>
            </a:r>
            <a:r>
              <a:rPr lang="en-US" altLang="zh-CN" dirty="0">
                <a:latin typeface="Times New Roman" panose="02020603050405020304" pitchFamily="18" charset="0"/>
              </a:rPr>
              <a:t>01</a:t>
            </a:r>
            <a:r>
              <a:rPr lang="zh-CN" altLang="en-US" dirty="0">
                <a:latin typeface="Times New Roman" panose="02020603050405020304" pitchFamily="18" charset="0"/>
              </a:rPr>
              <a:t>；由</a:t>
            </a:r>
            <a:r>
              <a:rPr lang="en-US" altLang="zh-CN" dirty="0">
                <a:latin typeface="Times New Roman" panose="02020603050405020304" pitchFamily="18" charset="0"/>
              </a:rPr>
              <a:t>ZF</a:t>
            </a:r>
            <a:r>
              <a:rPr lang="zh-CN" altLang="en-US" dirty="0">
                <a:latin typeface="Times New Roman" panose="02020603050405020304" pitchFamily="18" charset="0"/>
              </a:rPr>
              <a:t>标志判断</a:t>
            </a:r>
            <a:r>
              <a:rPr lang="en-US" altLang="zh-CN" dirty="0">
                <a:latin typeface="Times New Roman" panose="02020603050405020304" pitchFamily="18" charset="0"/>
              </a:rPr>
              <a:t>AL</a:t>
            </a:r>
            <a:r>
              <a:rPr lang="zh-CN" altLang="en-US" dirty="0">
                <a:latin typeface="Times New Roman" panose="02020603050405020304" pitchFamily="18" charset="0"/>
              </a:rPr>
              <a:t>的</a:t>
            </a:r>
            <a:r>
              <a:rPr lang="en-US" altLang="zh-CN" dirty="0">
                <a:latin typeface="Times New Roman" panose="02020603050405020304" pitchFamily="18" charset="0"/>
              </a:rPr>
              <a:t>D0</a:t>
            </a:r>
            <a:r>
              <a:rPr lang="zh-CN" altLang="en-US" dirty="0">
                <a:latin typeface="Times New Roman" panose="02020603050405020304" pitchFamily="18" charset="0"/>
              </a:rPr>
              <a:t>是否为零，</a:t>
            </a:r>
          </a:p>
          <a:p>
            <a:r>
              <a:rPr lang="zh-CN" altLang="en-US" dirty="0">
                <a:latin typeface="Times New Roman" panose="02020603050405020304" pitchFamily="18" charset="0"/>
              </a:rPr>
              <a:t>                          ；</a:t>
            </a:r>
            <a:r>
              <a:rPr lang="en-US" altLang="zh-CN" dirty="0">
                <a:latin typeface="Times New Roman" panose="02020603050405020304" pitchFamily="18" charset="0"/>
              </a:rPr>
              <a:t>ZF=1</a:t>
            </a:r>
            <a:r>
              <a:rPr lang="zh-CN" altLang="en-US" dirty="0">
                <a:latin typeface="Times New Roman" panose="02020603050405020304" pitchFamily="18" charset="0"/>
              </a:rPr>
              <a:t>，则</a:t>
            </a:r>
            <a:r>
              <a:rPr lang="en-US" altLang="zh-CN" dirty="0">
                <a:latin typeface="Times New Roman" panose="02020603050405020304" pitchFamily="18" charset="0"/>
              </a:rPr>
              <a:t>AL.D0=0                 </a:t>
            </a:r>
          </a:p>
          <a:p>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dirty="0">
                <a:latin typeface="Times New Roman" panose="02020603050405020304" pitchFamily="18" charset="0"/>
              </a:rPr>
              <a:t>ZF=0</a:t>
            </a:r>
            <a:r>
              <a:rPr lang="zh-CN" altLang="en-US" dirty="0">
                <a:latin typeface="Times New Roman" panose="02020603050405020304" pitchFamily="18" charset="0"/>
              </a:rPr>
              <a:t>，则</a:t>
            </a:r>
            <a:r>
              <a:rPr lang="en-US" altLang="zh-CN" dirty="0">
                <a:latin typeface="Times New Roman" panose="02020603050405020304" pitchFamily="18" charset="0"/>
              </a:rPr>
              <a:t>AL.D0=1</a:t>
            </a:r>
          </a:p>
          <a:p>
            <a:r>
              <a:rPr lang="en-US" altLang="zh-CN" dirty="0">
                <a:latin typeface="Times New Roman" panose="02020603050405020304" pitchFamily="18" charset="0"/>
              </a:rPr>
              <a:t>AND   AL</a:t>
            </a:r>
            <a:r>
              <a:rPr lang="zh-CN" altLang="en-US" dirty="0">
                <a:latin typeface="Times New Roman" panose="02020603050405020304" pitchFamily="18" charset="0"/>
              </a:rPr>
              <a:t>，</a:t>
            </a:r>
            <a:r>
              <a:rPr lang="en-US" altLang="zh-CN" dirty="0">
                <a:latin typeface="Times New Roman" panose="02020603050405020304" pitchFamily="18" charset="0"/>
              </a:rPr>
              <a:t>01 </a:t>
            </a:r>
            <a:r>
              <a:rPr lang="zh-CN" altLang="en-US" dirty="0">
                <a:latin typeface="Times New Roman" panose="02020603050405020304" pitchFamily="18" charset="0"/>
              </a:rPr>
              <a:t>；也可完成上述功能，但是改变了</a:t>
            </a:r>
          </a:p>
          <a:p>
            <a:r>
              <a:rPr lang="zh-CN" altLang="en-US" dirty="0">
                <a:latin typeface="Times New Roman" panose="02020603050405020304" pitchFamily="18" charset="0"/>
              </a:rPr>
              <a:t>                               目的操作数</a:t>
            </a:r>
            <a:endParaRPr lang="zh-CN" altLang="en-US" dirty="0"/>
          </a:p>
          <a:p>
            <a:endParaRPr lang="zh-CN" altLang="en-US" dirty="0"/>
          </a:p>
        </p:txBody>
      </p:sp>
    </p:spTree>
    <p:extLst>
      <p:ext uri="{BB962C8B-B14F-4D97-AF65-F5344CB8AC3E}">
        <p14:creationId xmlns:p14="http://schemas.microsoft.com/office/powerpoint/2010/main" val="30640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26308-4900-4E20-B87A-5178CB253EB0}"/>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EF180DD2-761B-4DC1-B8C9-6B52A61262C1}"/>
              </a:ext>
            </a:extLst>
          </p:cNvPr>
          <p:cNvSpPr>
            <a:spLocks noGrp="1"/>
          </p:cNvSpPr>
          <p:nvPr>
            <p:ph idx="1"/>
          </p:nvPr>
        </p:nvSpPr>
        <p:spPr/>
        <p:txBody>
          <a:bodyPr>
            <a:normAutofit fontScale="92500" lnSpcReduction="20000"/>
          </a:bodyPr>
          <a:lstStyle/>
          <a:p>
            <a:pPr>
              <a:lnSpc>
                <a:spcPct val="80000"/>
              </a:lnSpc>
            </a:pPr>
            <a:r>
              <a:rPr lang="en-US" altLang="zh-CN" sz="2800" dirty="0">
                <a:solidFill>
                  <a:srgbClr val="0066FF"/>
                </a:solidFill>
              </a:rPr>
              <a:t>SHL/SAL</a:t>
            </a:r>
            <a:r>
              <a:rPr lang="en-US" altLang="zh-CN" sz="2800" dirty="0"/>
              <a:t>/</a:t>
            </a:r>
            <a:r>
              <a:rPr lang="en-US" altLang="zh-CN" sz="2800" dirty="0">
                <a:solidFill>
                  <a:srgbClr val="FF9933"/>
                </a:solidFill>
              </a:rPr>
              <a:t>SHR</a:t>
            </a:r>
            <a:r>
              <a:rPr lang="en-US" altLang="zh-CN" sz="2800" dirty="0">
                <a:solidFill>
                  <a:srgbClr val="CC3300"/>
                </a:solidFill>
              </a:rPr>
              <a:t>/SAR</a:t>
            </a:r>
          </a:p>
          <a:p>
            <a:r>
              <a:rPr lang="en-US" altLang="zh-CN" dirty="0">
                <a:latin typeface="Times New Roman" panose="02020603050405020304" pitchFamily="18" charset="0"/>
              </a:rPr>
              <a:t>①</a:t>
            </a:r>
            <a:r>
              <a:rPr lang="zh-CN" altLang="en-US" dirty="0">
                <a:latin typeface="Times New Roman" panose="02020603050405020304" pitchFamily="18" charset="0"/>
              </a:rPr>
              <a:t>标志设置    </a:t>
            </a:r>
            <a:r>
              <a:rPr lang="en-US" altLang="zh-CN" sz="1800" dirty="0">
                <a:latin typeface="Times New Roman" panose="02020603050405020304" pitchFamily="18" charset="0"/>
              </a:rPr>
              <a:t>AF</a:t>
            </a:r>
            <a:r>
              <a:rPr lang="zh-CN" altLang="en-US" sz="1800" dirty="0">
                <a:latin typeface="Times New Roman" panose="02020603050405020304" pitchFamily="18" charset="0"/>
              </a:rPr>
              <a:t>：对</a:t>
            </a:r>
            <a:r>
              <a:rPr lang="en-US" altLang="zh-CN" sz="1800" dirty="0">
                <a:latin typeface="Times New Roman" panose="02020603050405020304" pitchFamily="18" charset="0"/>
              </a:rPr>
              <a:t>AF</a:t>
            </a:r>
            <a:r>
              <a:rPr lang="zh-CN" altLang="en-US" sz="1800" dirty="0">
                <a:latin typeface="Times New Roman" panose="02020603050405020304" pitchFamily="18" charset="0"/>
              </a:rPr>
              <a:t>无定义；</a:t>
            </a:r>
            <a:r>
              <a:rPr lang="en-US" altLang="zh-CN" dirty="0">
                <a:solidFill>
                  <a:srgbClr val="CC3300"/>
                </a:solidFill>
                <a:latin typeface="Times New Roman" panose="02020603050405020304" pitchFamily="18" charset="0"/>
              </a:rPr>
              <a:t>CF</a:t>
            </a:r>
            <a:r>
              <a:rPr lang="zh-CN" altLang="en-US" dirty="0">
                <a:solidFill>
                  <a:srgbClr val="CC3300"/>
                </a:solidFill>
                <a:latin typeface="Times New Roman" panose="02020603050405020304" pitchFamily="18" charset="0"/>
              </a:rPr>
              <a:t>：按移入的值或为</a:t>
            </a:r>
            <a:r>
              <a:rPr lang="en-US" altLang="zh-CN" dirty="0">
                <a:solidFill>
                  <a:srgbClr val="CC3300"/>
                </a:solidFill>
                <a:latin typeface="Times New Roman" panose="02020603050405020304" pitchFamily="18" charset="0"/>
              </a:rPr>
              <a:t>0</a:t>
            </a:r>
            <a:r>
              <a:rPr lang="zh-CN" altLang="en-US" dirty="0">
                <a:solidFill>
                  <a:srgbClr val="CC3300"/>
                </a:solidFill>
                <a:latin typeface="Times New Roman" panose="02020603050405020304" pitchFamily="18" charset="0"/>
              </a:rPr>
              <a:t>或为</a:t>
            </a:r>
            <a:r>
              <a:rPr lang="en-US" altLang="zh-CN" dirty="0">
                <a:solidFill>
                  <a:srgbClr val="CC3300"/>
                </a:solidFill>
                <a:latin typeface="Times New Roman" panose="02020603050405020304" pitchFamily="18" charset="0"/>
              </a:rPr>
              <a:t>1</a:t>
            </a:r>
            <a:r>
              <a:rPr lang="zh-CN" altLang="en-US" dirty="0">
                <a:solidFill>
                  <a:srgbClr val="CC3300"/>
                </a:solidFill>
                <a:latin typeface="Times New Roman" panose="02020603050405020304" pitchFamily="18" charset="0"/>
              </a:rPr>
              <a:t>；</a:t>
            </a:r>
          </a:p>
          <a:p>
            <a:r>
              <a:rPr lang="zh-CN" altLang="en-US" dirty="0">
                <a:latin typeface="Times New Roman" panose="02020603050405020304" pitchFamily="18" charset="0"/>
              </a:rPr>
              <a:t>     根据移位后的结果设置</a:t>
            </a:r>
            <a:r>
              <a:rPr lang="en-US" altLang="zh-CN" dirty="0">
                <a:latin typeface="Times New Roman" panose="02020603050405020304" pitchFamily="18" charset="0"/>
              </a:rPr>
              <a:t>SF</a:t>
            </a:r>
            <a:r>
              <a:rPr lang="zh-CN" altLang="en-US" dirty="0">
                <a:latin typeface="Times New Roman" panose="02020603050405020304" pitchFamily="18" charset="0"/>
              </a:rPr>
              <a:t>、</a:t>
            </a:r>
            <a:r>
              <a:rPr lang="en-US" altLang="zh-CN" dirty="0">
                <a:latin typeface="Times New Roman" panose="02020603050405020304" pitchFamily="18" charset="0"/>
              </a:rPr>
              <a:t>ZF</a:t>
            </a:r>
            <a:r>
              <a:rPr lang="zh-CN" altLang="en-US" dirty="0">
                <a:latin typeface="Times New Roman" panose="02020603050405020304" pitchFamily="18" charset="0"/>
              </a:rPr>
              <a:t>、</a:t>
            </a:r>
            <a:r>
              <a:rPr lang="en-US" altLang="zh-CN" dirty="0">
                <a:latin typeface="Times New Roman" panose="02020603050405020304" pitchFamily="18" charset="0"/>
              </a:rPr>
              <a:t>PF</a:t>
            </a:r>
            <a:r>
              <a:rPr lang="zh-CN" altLang="en-US" dirty="0">
                <a:latin typeface="Times New Roman" panose="02020603050405020304" pitchFamily="18" charset="0"/>
              </a:rPr>
              <a:t>；</a:t>
            </a:r>
          </a:p>
          <a:p>
            <a:r>
              <a:rPr lang="zh-CN" altLang="en-US" dirty="0">
                <a:latin typeface="Times New Roman" panose="02020603050405020304" pitchFamily="18" charset="0"/>
              </a:rPr>
              <a:t>    </a:t>
            </a:r>
            <a:r>
              <a:rPr lang="en-US" altLang="zh-CN" sz="1800" dirty="0">
                <a:latin typeface="Times New Roman" panose="02020603050405020304" pitchFamily="18" charset="0"/>
              </a:rPr>
              <a:t>OF</a:t>
            </a:r>
            <a:r>
              <a:rPr lang="zh-CN" altLang="en-US" sz="1800" dirty="0">
                <a:latin typeface="Times New Roman" panose="02020603050405020304" pitchFamily="18" charset="0"/>
              </a:rPr>
              <a:t>：当移动一位时，移位后如果符号位发生变化，则</a:t>
            </a:r>
            <a:r>
              <a:rPr lang="en-US" altLang="zh-CN" sz="1800" dirty="0">
                <a:latin typeface="Times New Roman" panose="02020603050405020304" pitchFamily="18" charset="0"/>
              </a:rPr>
              <a:t>OF=1,</a:t>
            </a:r>
            <a:r>
              <a:rPr lang="zh-CN" altLang="en-US" sz="1800" dirty="0">
                <a:latin typeface="Times New Roman" panose="02020603050405020304" pitchFamily="18" charset="0"/>
              </a:rPr>
              <a:t>符号位不发生变化，则</a:t>
            </a:r>
            <a:r>
              <a:rPr lang="en-US" altLang="zh-CN" sz="1800" dirty="0">
                <a:latin typeface="Times New Roman" panose="02020603050405020304" pitchFamily="18" charset="0"/>
              </a:rPr>
              <a:t>OF=0</a:t>
            </a:r>
            <a:r>
              <a:rPr lang="zh-CN" altLang="en-US" sz="1800" dirty="0">
                <a:latin typeface="Times New Roman" panose="02020603050405020304" pitchFamily="18" charset="0"/>
              </a:rPr>
              <a:t>，移位</a:t>
            </a:r>
            <a:endParaRPr lang="en-US" altLang="zh-CN" sz="1800" dirty="0">
              <a:latin typeface="Times New Roman" panose="02020603050405020304" pitchFamily="18" charset="0"/>
            </a:endParaRPr>
          </a:p>
          <a:p>
            <a:r>
              <a:rPr lang="zh-CN" altLang="en-US" sz="1800" dirty="0">
                <a:latin typeface="Times New Roman" panose="02020603050405020304" pitchFamily="18" charset="0"/>
              </a:rPr>
              <a:t>    次数大于一时，</a:t>
            </a:r>
            <a:r>
              <a:rPr lang="en-US" altLang="zh-CN" sz="1800" dirty="0">
                <a:latin typeface="Times New Roman" panose="02020603050405020304" pitchFamily="18" charset="0"/>
              </a:rPr>
              <a:t>OF</a:t>
            </a:r>
            <a:r>
              <a:rPr lang="zh-CN" altLang="en-US" sz="1800" dirty="0">
                <a:latin typeface="Times New Roman" panose="02020603050405020304" pitchFamily="18" charset="0"/>
              </a:rPr>
              <a:t>不定。</a:t>
            </a:r>
          </a:p>
          <a:p>
            <a:pPr>
              <a:lnSpc>
                <a:spcPct val="120000"/>
              </a:lnSpc>
            </a:pPr>
            <a:r>
              <a:rPr lang="zh-CN" altLang="en-US" dirty="0">
                <a:latin typeface="Times New Roman" panose="02020603050405020304" pitchFamily="18" charset="0"/>
              </a:rPr>
              <a:t>②操作数左移一位，相当于乘</a:t>
            </a:r>
            <a:r>
              <a:rPr lang="en-US" altLang="zh-CN" dirty="0">
                <a:latin typeface="Times New Roman" panose="02020603050405020304" pitchFamily="18" charset="0"/>
              </a:rPr>
              <a:t>2</a:t>
            </a:r>
            <a:r>
              <a:rPr lang="zh-CN" altLang="en-US" dirty="0">
                <a:latin typeface="Times New Roman" panose="02020603050405020304" pitchFamily="18" charset="0"/>
              </a:rPr>
              <a:t>（对有符号数同理，只要</a:t>
            </a:r>
            <a:r>
              <a:rPr lang="en-US" altLang="zh-CN" dirty="0">
                <a:latin typeface="Times New Roman" panose="02020603050405020304" pitchFamily="18" charset="0"/>
              </a:rPr>
              <a:t>OF=0</a:t>
            </a:r>
            <a:r>
              <a:rPr lang="zh-CN" altLang="en-US" dirty="0">
                <a:latin typeface="Times New Roman" panose="02020603050405020304" pitchFamily="18" charset="0"/>
              </a:rPr>
              <a:t>，结果就对）。</a:t>
            </a:r>
          </a:p>
          <a:p>
            <a:r>
              <a:rPr lang="zh-CN" altLang="en-US" dirty="0">
                <a:latin typeface="Times New Roman" panose="02020603050405020304" pitchFamily="18" charset="0"/>
              </a:rPr>
              <a:t>③操作数</a:t>
            </a:r>
            <a:r>
              <a:rPr lang="zh-CN" altLang="en-US" dirty="0">
                <a:solidFill>
                  <a:srgbClr val="CC3300"/>
                </a:solidFill>
                <a:latin typeface="Times New Roman" panose="02020603050405020304" pitchFamily="18" charset="0"/>
              </a:rPr>
              <a:t>逻辑右移（</a:t>
            </a:r>
            <a:r>
              <a:rPr lang="en-US" altLang="zh-CN" dirty="0">
                <a:solidFill>
                  <a:srgbClr val="CC3300"/>
                </a:solidFill>
                <a:latin typeface="Times New Roman" panose="02020603050405020304" pitchFamily="18" charset="0"/>
              </a:rPr>
              <a:t>SHR</a:t>
            </a:r>
            <a:r>
              <a:rPr lang="zh-CN" altLang="en-US" dirty="0">
                <a:solidFill>
                  <a:srgbClr val="CC3300"/>
                </a:solidFill>
                <a:latin typeface="Times New Roman" panose="02020603050405020304" pitchFamily="18" charset="0"/>
              </a:rPr>
              <a:t>）</a:t>
            </a:r>
            <a:r>
              <a:rPr lang="zh-CN" altLang="en-US" dirty="0">
                <a:latin typeface="Times New Roman" panose="02020603050405020304" pitchFamily="18" charset="0"/>
              </a:rPr>
              <a:t>一位，相当于</a:t>
            </a:r>
            <a:r>
              <a:rPr lang="zh-CN" altLang="en-US" dirty="0">
                <a:solidFill>
                  <a:srgbClr val="CC3300"/>
                </a:solidFill>
                <a:latin typeface="Times New Roman" panose="02020603050405020304" pitchFamily="18" charset="0"/>
              </a:rPr>
              <a:t>无符号数</a:t>
            </a:r>
            <a:r>
              <a:rPr lang="zh-CN" altLang="en-US" dirty="0">
                <a:latin typeface="Times New Roman" panose="02020603050405020304" pitchFamily="18" charset="0"/>
              </a:rPr>
              <a:t>除以</a:t>
            </a:r>
            <a:r>
              <a:rPr lang="en-US" altLang="zh-CN" dirty="0">
                <a:latin typeface="Times New Roman" panose="02020603050405020304" pitchFamily="18" charset="0"/>
              </a:rPr>
              <a:t>2</a:t>
            </a:r>
            <a:r>
              <a:rPr lang="zh-CN" altLang="en-US" dirty="0">
                <a:latin typeface="Times New Roman" panose="02020603050405020304" pitchFamily="18" charset="0"/>
              </a:rPr>
              <a:t>；操作数</a:t>
            </a:r>
            <a:r>
              <a:rPr lang="zh-CN" altLang="en-US" dirty="0">
                <a:solidFill>
                  <a:srgbClr val="339933"/>
                </a:solidFill>
                <a:latin typeface="Times New Roman" panose="02020603050405020304" pitchFamily="18" charset="0"/>
              </a:rPr>
              <a:t>算术右移（</a:t>
            </a:r>
            <a:r>
              <a:rPr lang="en-US" altLang="zh-CN" dirty="0">
                <a:solidFill>
                  <a:srgbClr val="339933"/>
                </a:solidFill>
                <a:latin typeface="Times New Roman" panose="02020603050405020304" pitchFamily="18" charset="0"/>
              </a:rPr>
              <a:t>SAR</a:t>
            </a:r>
            <a:r>
              <a:rPr lang="zh-CN" altLang="en-US" dirty="0">
                <a:solidFill>
                  <a:srgbClr val="339933"/>
                </a:solidFill>
                <a:latin typeface="Times New Roman" panose="02020603050405020304" pitchFamily="18" charset="0"/>
              </a:rPr>
              <a:t>）</a:t>
            </a:r>
            <a:r>
              <a:rPr lang="zh-CN" altLang="en-US" dirty="0">
                <a:latin typeface="Times New Roman" panose="02020603050405020304" pitchFamily="18" charset="0"/>
              </a:rPr>
              <a:t>一位，</a:t>
            </a:r>
            <a:endParaRPr lang="en-US" altLang="zh-CN" dirty="0">
              <a:latin typeface="Times New Roman" panose="02020603050405020304" pitchFamily="18" charset="0"/>
            </a:endParaRPr>
          </a:p>
          <a:p>
            <a:r>
              <a:rPr lang="zh-CN" altLang="en-US" dirty="0">
                <a:latin typeface="Times New Roman" panose="02020603050405020304" pitchFamily="18" charset="0"/>
              </a:rPr>
              <a:t>    相当于</a:t>
            </a:r>
            <a:r>
              <a:rPr lang="zh-CN" altLang="en-US" dirty="0">
                <a:solidFill>
                  <a:srgbClr val="339933"/>
                </a:solidFill>
                <a:latin typeface="Times New Roman" panose="02020603050405020304" pitchFamily="18" charset="0"/>
              </a:rPr>
              <a:t>有符号数</a:t>
            </a:r>
            <a:r>
              <a:rPr lang="zh-CN" altLang="en-US" dirty="0">
                <a:latin typeface="Times New Roman" panose="02020603050405020304" pitchFamily="18" charset="0"/>
              </a:rPr>
              <a:t>除以</a:t>
            </a:r>
            <a:r>
              <a:rPr lang="en-US" altLang="zh-CN" dirty="0">
                <a:latin typeface="Times New Roman" panose="02020603050405020304" pitchFamily="18" charset="0"/>
              </a:rPr>
              <a:t>2</a:t>
            </a:r>
            <a:r>
              <a:rPr lang="zh-CN" altLang="en-US" dirty="0">
                <a:latin typeface="Times New Roman" panose="02020603050405020304" pitchFamily="18" charset="0"/>
              </a:rPr>
              <a:t>。</a:t>
            </a:r>
          </a:p>
          <a:p>
            <a:r>
              <a:rPr lang="en-US" altLang="zh-CN" dirty="0">
                <a:solidFill>
                  <a:srgbClr val="0066FF"/>
                </a:solidFill>
              </a:rPr>
              <a:t>     ROL/ROR/RCL/RCR</a:t>
            </a:r>
          </a:p>
          <a:p>
            <a:r>
              <a:rPr lang="en-US" altLang="zh-CN" dirty="0">
                <a:latin typeface="Times New Roman" panose="02020603050405020304" pitchFamily="18" charset="0"/>
              </a:rPr>
              <a:t>    </a:t>
            </a:r>
            <a:r>
              <a:rPr lang="zh-CN" altLang="en-US" dirty="0">
                <a:latin typeface="Times New Roman" panose="02020603050405020304" pitchFamily="18" charset="0"/>
              </a:rPr>
              <a:t>移位指令和循环移位指令结合，可实现</a:t>
            </a:r>
            <a:r>
              <a:rPr lang="en-US" altLang="zh-CN" dirty="0">
                <a:latin typeface="Times New Roman" panose="02020603050405020304" pitchFamily="18" charset="0"/>
              </a:rPr>
              <a:t>32</a:t>
            </a:r>
            <a:r>
              <a:rPr lang="zh-CN" altLang="en-US" dirty="0">
                <a:latin typeface="Times New Roman" panose="02020603050405020304" pitchFamily="18" charset="0"/>
              </a:rPr>
              <a:t>位数左移</a:t>
            </a:r>
            <a:r>
              <a:rPr lang="zh-CN" altLang="en-US" dirty="0">
                <a:solidFill>
                  <a:srgbClr val="CC3300"/>
                </a:solidFill>
                <a:latin typeface="Times New Roman" panose="02020603050405020304" pitchFamily="18" charset="0"/>
              </a:rPr>
              <a:t>右移</a:t>
            </a:r>
            <a:endParaRPr lang="zh-CN" altLang="en-US" dirty="0"/>
          </a:p>
        </p:txBody>
      </p:sp>
    </p:spTree>
    <p:extLst>
      <p:ext uri="{BB962C8B-B14F-4D97-AF65-F5344CB8AC3E}">
        <p14:creationId xmlns:p14="http://schemas.microsoft.com/office/powerpoint/2010/main" val="3676635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522E1-F8F4-464A-8DE1-E4D1FADB640B}"/>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15E0DC28-2662-4E4B-BC33-6DE399FD2615}"/>
              </a:ext>
            </a:extLst>
          </p:cNvPr>
          <p:cNvSpPr>
            <a:spLocks noGrp="1"/>
          </p:cNvSpPr>
          <p:nvPr>
            <p:ph idx="1"/>
          </p:nvPr>
        </p:nvSpPr>
        <p:spPr/>
        <p:txBody>
          <a:bodyPr>
            <a:normAutofit/>
          </a:bodyPr>
          <a:lstStyle/>
          <a:p>
            <a:r>
              <a:rPr lang="en-US" altLang="zh-CN" sz="2800" dirty="0"/>
              <a:t>2.4 </a:t>
            </a:r>
            <a:r>
              <a:rPr lang="zh-CN" altLang="en-US" sz="2800" dirty="0"/>
              <a:t>控制转移类指令</a:t>
            </a:r>
          </a:p>
          <a:p>
            <a:r>
              <a:rPr lang="zh-CN" altLang="en-US" sz="2800" dirty="0"/>
              <a:t>  </a:t>
            </a:r>
            <a:r>
              <a:rPr lang="en-US" altLang="zh-CN" sz="2400" dirty="0"/>
              <a:t>2.4.1 </a:t>
            </a:r>
            <a:r>
              <a:rPr lang="zh-CN" altLang="en-US" sz="2400" dirty="0"/>
              <a:t>无条件转移指令</a:t>
            </a:r>
          </a:p>
          <a:p>
            <a:pPr marL="534988" lvl="4" indent="-182563">
              <a:buFont typeface="Wingdings" panose="05000000000000000000" pitchFamily="2" charset="2"/>
              <a:buChar char="ü"/>
            </a:pPr>
            <a:r>
              <a:rPr lang="en-US" altLang="zh-CN" sz="2000" dirty="0">
                <a:solidFill>
                  <a:srgbClr val="0066FF"/>
                </a:solidFill>
                <a:latin typeface="Times New Roman" panose="02020603050405020304" pitchFamily="18" charset="0"/>
              </a:rPr>
              <a:t>JMP   SHORT   LABEL</a:t>
            </a:r>
            <a:r>
              <a:rPr lang="zh-CN" altLang="en-US" sz="2000" dirty="0">
                <a:solidFill>
                  <a:srgbClr val="0066FF"/>
                </a:solidFill>
                <a:latin typeface="Times New Roman" panose="02020603050405020304" pitchFamily="18" charset="0"/>
              </a:rPr>
              <a:t>；</a:t>
            </a:r>
            <a:endParaRPr lang="en-US" altLang="zh-CN" sz="2000" dirty="0">
              <a:solidFill>
                <a:srgbClr val="0066FF"/>
              </a:solidFill>
              <a:latin typeface="Times New Roman" panose="02020603050405020304" pitchFamily="18" charset="0"/>
            </a:endParaRPr>
          </a:p>
          <a:p>
            <a:pPr marL="534988" lvl="4" indent="-182563">
              <a:buFont typeface="Wingdings" panose="05000000000000000000" pitchFamily="2" charset="2"/>
              <a:buChar char="ü"/>
            </a:pPr>
            <a:r>
              <a:rPr lang="en-US" altLang="zh-CN" sz="2000" dirty="0">
                <a:solidFill>
                  <a:srgbClr val="0066FF"/>
                </a:solidFill>
                <a:latin typeface="Times New Roman" panose="02020603050405020304" pitchFamily="18" charset="0"/>
              </a:rPr>
              <a:t>JMP   NEAR  PTR   LABEL</a:t>
            </a:r>
            <a:r>
              <a:rPr lang="en-US" altLang="zh-CN" sz="2000" dirty="0">
                <a:solidFill>
                  <a:srgbClr val="FF0000"/>
                </a:solidFill>
                <a:latin typeface="Times New Roman" panose="02020603050405020304" pitchFamily="18" charset="0"/>
              </a:rPr>
              <a:t>;</a:t>
            </a:r>
            <a:r>
              <a:rPr lang="en-US" altLang="zh-CN" sz="2000" dirty="0">
                <a:latin typeface="Times New Roman" panose="02020603050405020304" pitchFamily="18" charset="0"/>
              </a:rPr>
              <a:t> </a:t>
            </a:r>
          </a:p>
          <a:p>
            <a:pPr marL="534988" lvl="4" indent="-182563">
              <a:lnSpc>
                <a:spcPct val="120000"/>
              </a:lnSpc>
              <a:buFont typeface="Wingdings" panose="05000000000000000000" pitchFamily="2" charset="2"/>
              <a:buChar char="ü"/>
            </a:pPr>
            <a:r>
              <a:rPr lang="en-US" altLang="zh-CN" sz="2000" dirty="0">
                <a:solidFill>
                  <a:srgbClr val="0066FF"/>
                </a:solidFill>
                <a:latin typeface="Times New Roman" panose="02020603050405020304" pitchFamily="18" charset="0"/>
              </a:rPr>
              <a:t>JMP  r16    </a:t>
            </a:r>
            <a:r>
              <a:rPr lang="zh-CN" altLang="en-US" sz="2000" dirty="0">
                <a:solidFill>
                  <a:srgbClr val="0066FF"/>
                </a:solidFill>
                <a:latin typeface="Times New Roman" panose="02020603050405020304" pitchFamily="18" charset="0"/>
              </a:rPr>
              <a:t>；</a:t>
            </a:r>
            <a:r>
              <a:rPr lang="en-US" altLang="zh-CN" sz="2000" dirty="0">
                <a:solidFill>
                  <a:srgbClr val="0066FF"/>
                </a:solidFill>
                <a:latin typeface="Times New Roman" panose="02020603050405020304" pitchFamily="18" charset="0"/>
              </a:rPr>
              <a:t>JMP  </a:t>
            </a:r>
            <a:r>
              <a:rPr lang="en-US" altLang="zh-CN" sz="2000" dirty="0">
                <a:solidFill>
                  <a:srgbClr val="FF0B0B"/>
                </a:solidFill>
                <a:latin typeface="Times New Roman" panose="02020603050405020304" pitchFamily="18" charset="0"/>
              </a:rPr>
              <a:t>WORD  PTR</a:t>
            </a:r>
            <a:r>
              <a:rPr lang="en-US" altLang="zh-CN" sz="2000" dirty="0">
                <a:solidFill>
                  <a:srgbClr val="0066FF"/>
                </a:solidFill>
                <a:latin typeface="Times New Roman" panose="02020603050405020304" pitchFamily="18" charset="0"/>
              </a:rPr>
              <a:t> </a:t>
            </a:r>
            <a:r>
              <a:rPr lang="en-US" altLang="zh-CN" sz="2000" dirty="0">
                <a:solidFill>
                  <a:srgbClr val="6666FF"/>
                </a:solidFill>
                <a:latin typeface="Times New Roman" panose="02020603050405020304" pitchFamily="18" charset="0"/>
              </a:rPr>
              <a:t>mem</a:t>
            </a:r>
          </a:p>
          <a:p>
            <a:pPr marL="534988" lvl="4" indent="-182563">
              <a:lnSpc>
                <a:spcPct val="120000"/>
              </a:lnSpc>
              <a:buFont typeface="Wingdings" panose="05000000000000000000" pitchFamily="2" charset="2"/>
              <a:buChar char="ü"/>
            </a:pPr>
            <a:r>
              <a:rPr lang="en-US" altLang="zh-CN" sz="2000" dirty="0">
                <a:solidFill>
                  <a:srgbClr val="0066FF"/>
                </a:solidFill>
                <a:latin typeface="Times New Roman" panose="02020603050405020304" pitchFamily="18" charset="0"/>
              </a:rPr>
              <a:t>JMP   </a:t>
            </a:r>
            <a:r>
              <a:rPr lang="en-US" altLang="zh-CN" sz="2000" dirty="0">
                <a:solidFill>
                  <a:srgbClr val="0066FF"/>
                </a:solidFill>
              </a:rPr>
              <a:t>(</a:t>
            </a:r>
            <a:r>
              <a:rPr lang="en-US" altLang="zh-CN" sz="2000" dirty="0">
                <a:solidFill>
                  <a:srgbClr val="A50021"/>
                </a:solidFill>
                <a:latin typeface="Times New Roman" panose="02020603050405020304" pitchFamily="18" charset="0"/>
              </a:rPr>
              <a:t>FAR  PTR</a:t>
            </a:r>
            <a:r>
              <a:rPr lang="en-US" altLang="zh-CN" sz="2000" dirty="0">
                <a:solidFill>
                  <a:srgbClr val="0066FF"/>
                </a:solidFill>
              </a:rPr>
              <a:t>)</a:t>
            </a:r>
            <a:r>
              <a:rPr lang="en-US" altLang="zh-CN" sz="2000" dirty="0">
                <a:solidFill>
                  <a:srgbClr val="0066FF"/>
                </a:solidFill>
                <a:latin typeface="Times New Roman" panose="02020603050405020304" pitchFamily="18" charset="0"/>
              </a:rPr>
              <a:t>    LABEL</a:t>
            </a:r>
          </a:p>
          <a:p>
            <a:pPr marL="534988" lvl="4" indent="-182563">
              <a:buFont typeface="Wingdings" panose="05000000000000000000" pitchFamily="2" charset="2"/>
              <a:buChar char="ü"/>
            </a:pPr>
            <a:r>
              <a:rPr lang="en-US" altLang="zh-CN" sz="2000" dirty="0">
                <a:solidFill>
                  <a:srgbClr val="0066FF"/>
                </a:solidFill>
                <a:latin typeface="Times New Roman" panose="02020603050405020304" pitchFamily="18" charset="0"/>
              </a:rPr>
              <a:t>JMP  </a:t>
            </a:r>
            <a:r>
              <a:rPr lang="en-US" altLang="zh-CN" sz="2000" dirty="0">
                <a:solidFill>
                  <a:srgbClr val="A50021"/>
                </a:solidFill>
                <a:latin typeface="Times New Roman" panose="02020603050405020304" pitchFamily="18" charset="0"/>
              </a:rPr>
              <a:t>FAR  PTR</a:t>
            </a:r>
            <a:r>
              <a:rPr lang="en-US" altLang="zh-CN" sz="2000" dirty="0">
                <a:solidFill>
                  <a:srgbClr val="0066FF"/>
                </a:solidFill>
                <a:latin typeface="Times New Roman" panose="02020603050405020304" pitchFamily="18" charset="0"/>
              </a:rPr>
              <a:t>  mem (JMP </a:t>
            </a:r>
            <a:r>
              <a:rPr lang="en-US" altLang="zh-CN" sz="2000" dirty="0">
                <a:solidFill>
                  <a:srgbClr val="A50021"/>
                </a:solidFill>
                <a:latin typeface="Times New Roman" panose="02020603050405020304" pitchFamily="18" charset="0"/>
              </a:rPr>
              <a:t>DWORD PTR</a:t>
            </a:r>
            <a:r>
              <a:rPr lang="en-US" altLang="zh-CN" sz="2000" dirty="0">
                <a:solidFill>
                  <a:srgbClr val="0066FF"/>
                </a:solidFill>
                <a:latin typeface="Times New Roman" panose="02020603050405020304" pitchFamily="18" charset="0"/>
              </a:rPr>
              <a:t>  mem)</a:t>
            </a:r>
          </a:p>
          <a:p>
            <a:pPr>
              <a:lnSpc>
                <a:spcPct val="120000"/>
              </a:lnSpc>
            </a:pPr>
            <a:endParaRPr lang="en-US" altLang="zh-CN" sz="2800" dirty="0">
              <a:solidFill>
                <a:srgbClr val="0066FF"/>
              </a:solidFill>
            </a:endParaRPr>
          </a:p>
          <a:p>
            <a:endParaRPr lang="zh-CN" altLang="en-US" sz="2800" dirty="0"/>
          </a:p>
        </p:txBody>
      </p:sp>
    </p:spTree>
    <p:extLst>
      <p:ext uri="{BB962C8B-B14F-4D97-AF65-F5344CB8AC3E}">
        <p14:creationId xmlns:p14="http://schemas.microsoft.com/office/powerpoint/2010/main" val="155891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6A1C0-E646-43BA-B69E-24CA5DF503E9}"/>
              </a:ext>
            </a:extLst>
          </p:cNvPr>
          <p:cNvSpPr>
            <a:spLocks noGrp="1"/>
          </p:cNvSpPr>
          <p:nvPr>
            <p:ph type="title"/>
          </p:nvPr>
        </p:nvSpPr>
        <p:spPr/>
        <p:txBody>
          <a:bodyPr/>
          <a:lstStyle/>
          <a:p>
            <a:r>
              <a:rPr lang="zh-CN" altLang="en-US" dirty="0"/>
              <a:t>第一章  汇编语言基础知识</a:t>
            </a:r>
          </a:p>
        </p:txBody>
      </p:sp>
      <p:sp>
        <p:nvSpPr>
          <p:cNvPr id="3" name="内容占位符 2">
            <a:extLst>
              <a:ext uri="{FF2B5EF4-FFF2-40B4-BE49-F238E27FC236}">
                <a16:creationId xmlns:a16="http://schemas.microsoft.com/office/drawing/2014/main" id="{0DBF0E1D-B376-46FD-97F9-23361C07B082}"/>
              </a:ext>
            </a:extLst>
          </p:cNvPr>
          <p:cNvSpPr>
            <a:spLocks noGrp="1"/>
          </p:cNvSpPr>
          <p:nvPr>
            <p:ph idx="1"/>
          </p:nvPr>
        </p:nvSpPr>
        <p:spPr>
          <a:xfrm>
            <a:off x="1171171" y="1737360"/>
            <a:ext cx="10058400" cy="4453466"/>
          </a:xfrm>
        </p:spPr>
        <p:txBody>
          <a:bodyPr>
            <a:normAutofit fontScale="92500" lnSpcReduction="10000"/>
          </a:bodyPr>
          <a:lstStyle/>
          <a:p>
            <a:pPr>
              <a:lnSpc>
                <a:spcPct val="110000"/>
              </a:lnSpc>
            </a:pPr>
            <a:r>
              <a:rPr lang="en-US" altLang="zh-CN" sz="2600" dirty="0"/>
              <a:t>1.2 </a:t>
            </a:r>
            <a:r>
              <a:rPr lang="zh-CN" altLang="en-US" sz="2600" dirty="0"/>
              <a:t>数据表示</a:t>
            </a:r>
          </a:p>
          <a:p>
            <a:pPr>
              <a:lnSpc>
                <a:spcPct val="110000"/>
              </a:lnSpc>
            </a:pPr>
            <a:r>
              <a:rPr lang="zh-CN" altLang="en-US" sz="2200" dirty="0">
                <a:solidFill>
                  <a:srgbClr val="FFFFFF"/>
                </a:solidFill>
              </a:rPr>
              <a:t>  </a:t>
            </a:r>
            <a:r>
              <a:rPr lang="en-US" altLang="zh-CN" sz="2200" dirty="0"/>
              <a:t>1.</a:t>
            </a:r>
            <a:r>
              <a:rPr lang="zh-CN" altLang="en-US" sz="2200" dirty="0"/>
              <a:t>十进制数转换二进制数；</a:t>
            </a:r>
          </a:p>
          <a:p>
            <a:pPr lvl="1">
              <a:lnSpc>
                <a:spcPct val="110000"/>
              </a:lnSpc>
              <a:buClr>
                <a:srgbClr val="002060"/>
              </a:buClr>
              <a:buFont typeface="Wingdings" panose="05000000000000000000" pitchFamily="2" charset="2"/>
              <a:buChar char="ü"/>
            </a:pPr>
            <a:r>
              <a:rPr lang="zh-CN" altLang="en-US" sz="1900" dirty="0">
                <a:solidFill>
                  <a:srgbClr val="C00000"/>
                </a:solidFill>
              </a:rPr>
              <a:t>整数部分：</a:t>
            </a:r>
            <a:r>
              <a:rPr lang="zh-CN" altLang="en-US" sz="1900" dirty="0"/>
              <a:t>不断除以</a:t>
            </a:r>
            <a:r>
              <a:rPr lang="en-US" altLang="zh-CN" sz="1900" dirty="0"/>
              <a:t>2</a:t>
            </a:r>
            <a:r>
              <a:rPr lang="zh-CN" altLang="en-US" sz="1900" dirty="0"/>
              <a:t>，记下每次得到的余数，直到商为零；余数倒排，即最后得到的余数排在最高位，第一个余数排在最低位。</a:t>
            </a:r>
            <a:endParaRPr lang="en-US" altLang="zh-CN" sz="1900" dirty="0"/>
          </a:p>
          <a:p>
            <a:pPr lvl="1">
              <a:lnSpc>
                <a:spcPct val="110000"/>
              </a:lnSpc>
              <a:buClr>
                <a:srgbClr val="002060"/>
              </a:buClr>
              <a:buFont typeface="Wingdings" panose="05000000000000000000" pitchFamily="2" charset="2"/>
              <a:buChar char="ü"/>
            </a:pPr>
            <a:r>
              <a:rPr lang="zh-CN" altLang="en-US" sz="1900" dirty="0">
                <a:solidFill>
                  <a:srgbClr val="C00000"/>
                </a:solidFill>
              </a:rPr>
              <a:t>小数部分</a:t>
            </a:r>
            <a:r>
              <a:rPr lang="zh-CN" altLang="en-US" sz="1900" dirty="0"/>
              <a:t>转换：乘</a:t>
            </a:r>
            <a:r>
              <a:rPr lang="en-US" altLang="zh-CN" sz="1900" dirty="0"/>
              <a:t>2</a:t>
            </a:r>
            <a:r>
              <a:rPr lang="zh-CN" altLang="en-US" sz="1900" dirty="0"/>
              <a:t>取整，顺序排列得到的整数。</a:t>
            </a:r>
            <a:endParaRPr lang="en-US" altLang="zh-CN" sz="1900" dirty="0"/>
          </a:p>
          <a:p>
            <a:pPr>
              <a:lnSpc>
                <a:spcPct val="110000"/>
              </a:lnSpc>
            </a:pPr>
            <a:r>
              <a:rPr lang="en-US" altLang="zh-CN" dirty="0"/>
              <a:t>2.</a:t>
            </a:r>
            <a:r>
              <a:rPr lang="zh-CN" altLang="en-US" dirty="0"/>
              <a:t>二进制数十六进制数互相转换</a:t>
            </a:r>
          </a:p>
          <a:p>
            <a:pPr>
              <a:lnSpc>
                <a:spcPct val="110000"/>
              </a:lnSpc>
            </a:pPr>
            <a:r>
              <a:rPr lang="zh-CN" altLang="en-US" dirty="0"/>
              <a:t>	</a:t>
            </a:r>
            <a:r>
              <a:rPr lang="en-US" altLang="zh-CN" dirty="0"/>
              <a:t>1101001.101B=</a:t>
            </a:r>
            <a:r>
              <a:rPr lang="en-US" altLang="zh-CN" dirty="0">
                <a:solidFill>
                  <a:srgbClr val="C00000"/>
                </a:solidFill>
              </a:rPr>
              <a:t>68.AH </a:t>
            </a:r>
            <a:r>
              <a:rPr lang="zh-CN" altLang="en-US" dirty="0"/>
              <a:t>（</a:t>
            </a:r>
            <a:r>
              <a:rPr lang="en-US" altLang="zh-CN" dirty="0"/>
              <a:t>68.5H</a:t>
            </a:r>
            <a:r>
              <a:rPr lang="zh-CN" altLang="en-US" dirty="0"/>
              <a:t>）</a:t>
            </a:r>
          </a:p>
          <a:p>
            <a:pPr>
              <a:lnSpc>
                <a:spcPct val="110000"/>
              </a:lnSpc>
            </a:pPr>
            <a:r>
              <a:rPr lang="en-US" altLang="zh-CN" dirty="0"/>
              <a:t>3.BCD </a:t>
            </a:r>
            <a:r>
              <a:rPr lang="zh-CN" altLang="en-US" dirty="0"/>
              <a:t>码（</a:t>
            </a:r>
            <a:r>
              <a:rPr lang="en-US" altLang="zh-CN" dirty="0"/>
              <a:t>8421</a:t>
            </a:r>
            <a:r>
              <a:rPr lang="zh-CN" altLang="en-US" dirty="0"/>
              <a:t>码、二──十进制数）</a:t>
            </a:r>
          </a:p>
          <a:p>
            <a:pPr lvl="1">
              <a:lnSpc>
                <a:spcPct val="110000"/>
              </a:lnSpc>
              <a:buClr>
                <a:srgbClr val="002060"/>
              </a:buClr>
              <a:buFont typeface="Wingdings" panose="05000000000000000000" pitchFamily="2" charset="2"/>
              <a:buChar char="ü"/>
            </a:pPr>
            <a:r>
              <a:rPr lang="zh-CN" altLang="en-US" sz="1900" dirty="0"/>
              <a:t> 解决十进制数在计算机内部如何表示。</a:t>
            </a:r>
            <a:r>
              <a:rPr lang="en-US" altLang="zh-CN" sz="1900" dirty="0"/>
              <a:t>BCD</a:t>
            </a:r>
            <a:r>
              <a:rPr lang="zh-CN" altLang="en-US" sz="1900" dirty="0"/>
              <a:t>码  规定用四位二进制数表示一位十进制数。</a:t>
            </a:r>
          </a:p>
          <a:p>
            <a:pPr lvl="1">
              <a:lnSpc>
                <a:spcPct val="110000"/>
              </a:lnSpc>
              <a:buClr>
                <a:srgbClr val="002060"/>
              </a:buClr>
              <a:buFont typeface="Wingdings" panose="05000000000000000000" pitchFamily="2" charset="2"/>
              <a:buChar char="ü"/>
            </a:pPr>
            <a:r>
              <a:rPr lang="zh-CN" altLang="en-US" sz="1900" dirty="0"/>
              <a:t> 对多位十进制数，只要把每一位十进制数分别表示为四位二进制数即可。</a:t>
            </a:r>
          </a:p>
          <a:p>
            <a:pPr lvl="1">
              <a:lnSpc>
                <a:spcPct val="110000"/>
              </a:lnSpc>
              <a:buClr>
                <a:srgbClr val="002060"/>
              </a:buClr>
              <a:buFont typeface="Wingdings" panose="05000000000000000000" pitchFamily="2" charset="2"/>
              <a:buChar char="ü"/>
            </a:pPr>
            <a:r>
              <a:rPr lang="zh-CN" altLang="en-US" sz="1900" dirty="0"/>
              <a:t> 压缩</a:t>
            </a:r>
            <a:r>
              <a:rPr lang="en-US" altLang="zh-CN" sz="1900" dirty="0"/>
              <a:t>BCD</a:t>
            </a:r>
            <a:r>
              <a:rPr lang="zh-CN" altLang="en-US" sz="1900" dirty="0"/>
              <a:t>码和非压缩</a:t>
            </a:r>
            <a:r>
              <a:rPr lang="en-US" altLang="zh-CN" sz="1900" dirty="0"/>
              <a:t>BCD</a:t>
            </a:r>
            <a:r>
              <a:rPr lang="zh-CN" altLang="en-US" sz="1900" dirty="0"/>
              <a:t>码。</a:t>
            </a:r>
          </a:p>
          <a:p>
            <a:pPr>
              <a:lnSpc>
                <a:spcPct val="110000"/>
              </a:lnSpc>
            </a:pPr>
            <a:endParaRPr lang="zh-CN" altLang="en-US" dirty="0"/>
          </a:p>
          <a:p>
            <a:pPr>
              <a:lnSpc>
                <a:spcPct val="110000"/>
              </a:lnSpc>
            </a:pPr>
            <a:endParaRPr lang="zh-CN" altLang="en-US" sz="1800" dirty="0"/>
          </a:p>
        </p:txBody>
      </p:sp>
    </p:spTree>
    <p:extLst>
      <p:ext uri="{BB962C8B-B14F-4D97-AF65-F5344CB8AC3E}">
        <p14:creationId xmlns:p14="http://schemas.microsoft.com/office/powerpoint/2010/main" val="2051427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68023-35FF-4E70-82DD-76D92240E899}"/>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1C794DCF-38D2-451F-BA56-52BD34997281}"/>
              </a:ext>
            </a:extLst>
          </p:cNvPr>
          <p:cNvSpPr>
            <a:spLocks noGrp="1"/>
          </p:cNvSpPr>
          <p:nvPr>
            <p:ph idx="1"/>
          </p:nvPr>
        </p:nvSpPr>
        <p:spPr>
          <a:xfrm>
            <a:off x="1097280" y="1845734"/>
            <a:ext cx="10058400" cy="4555066"/>
          </a:xfrm>
        </p:spPr>
        <p:txBody>
          <a:bodyPr>
            <a:normAutofit lnSpcReduction="10000"/>
          </a:bodyPr>
          <a:lstStyle/>
          <a:p>
            <a:pPr>
              <a:lnSpc>
                <a:spcPct val="110000"/>
              </a:lnSpc>
              <a:spcBef>
                <a:spcPts val="0"/>
              </a:spcBef>
              <a:spcAft>
                <a:spcPts val="0"/>
              </a:spcAft>
            </a:pPr>
            <a:r>
              <a:rPr lang="en-US" altLang="zh-CN" sz="2800" dirty="0"/>
              <a:t>2.4.2 </a:t>
            </a:r>
            <a:r>
              <a:rPr lang="zh-CN" altLang="en-US" sz="2800" dirty="0"/>
              <a:t>条件转移指令</a:t>
            </a:r>
          </a:p>
          <a:p>
            <a:pPr lvl="1">
              <a:lnSpc>
                <a:spcPct val="110000"/>
              </a:lnSpc>
              <a:spcBef>
                <a:spcPts val="0"/>
              </a:spcBef>
              <a:spcAft>
                <a:spcPts val="0"/>
              </a:spcAft>
              <a:buFont typeface="Wingdings" panose="05000000000000000000" pitchFamily="2" charset="2"/>
              <a:buChar char="ü"/>
            </a:pPr>
            <a:r>
              <a:rPr lang="en-US" altLang="zh-CN" sz="2400" dirty="0">
                <a:solidFill>
                  <a:schemeClr val="tx1"/>
                </a:solidFill>
              </a:rPr>
              <a:t>1</a:t>
            </a:r>
            <a:r>
              <a:rPr lang="en-US" altLang="zh-CN" sz="1700" dirty="0">
                <a:solidFill>
                  <a:schemeClr val="tx1"/>
                </a:solidFill>
              </a:rPr>
              <a:t>.</a:t>
            </a:r>
            <a:r>
              <a:rPr lang="zh-CN" altLang="en-US" sz="2400" dirty="0">
                <a:solidFill>
                  <a:schemeClr val="tx1"/>
                </a:solidFill>
              </a:rPr>
              <a:t>判断单个状态标志</a:t>
            </a:r>
          </a:p>
          <a:p>
            <a:pPr lvl="3">
              <a:lnSpc>
                <a:spcPct val="110000"/>
              </a:lnSpc>
              <a:spcBef>
                <a:spcPts val="0"/>
              </a:spcBef>
              <a:spcAft>
                <a:spcPts val="0"/>
              </a:spcAft>
            </a:pPr>
            <a:r>
              <a:rPr lang="zh-CN" altLang="en-US" sz="1900" dirty="0"/>
              <a:t> 助记符         标 志       说      明 </a:t>
            </a:r>
          </a:p>
          <a:p>
            <a:pPr lvl="3">
              <a:lnSpc>
                <a:spcPct val="110000"/>
              </a:lnSpc>
              <a:spcBef>
                <a:spcPts val="0"/>
              </a:spcBef>
              <a:spcAft>
                <a:spcPts val="0"/>
              </a:spcAft>
            </a:pPr>
            <a:r>
              <a:rPr lang="zh-CN" altLang="en-US" sz="1900" dirty="0"/>
              <a:t>  </a:t>
            </a:r>
            <a:r>
              <a:rPr lang="en-US" altLang="zh-CN" sz="1900" dirty="0">
                <a:solidFill>
                  <a:srgbClr val="0066FF"/>
                </a:solidFill>
              </a:rPr>
              <a:t>JZ/JE</a:t>
            </a:r>
            <a:r>
              <a:rPr lang="en-US" altLang="zh-CN" sz="1900" dirty="0"/>
              <a:t>               ZF=1       </a:t>
            </a:r>
            <a:r>
              <a:rPr lang="zh-CN" altLang="en-US" sz="1900" dirty="0"/>
              <a:t>结果为</a:t>
            </a:r>
            <a:r>
              <a:rPr lang="en-US" altLang="zh-CN" sz="1900" dirty="0"/>
              <a:t>0</a:t>
            </a:r>
            <a:r>
              <a:rPr lang="zh-CN" altLang="en-US" sz="1900" dirty="0"/>
              <a:t>；两数相等                     </a:t>
            </a:r>
            <a:r>
              <a:rPr lang="en-US" altLang="zh-CN" sz="1900" dirty="0"/>
              <a:t>ZR</a:t>
            </a:r>
            <a:endParaRPr lang="zh-CN" altLang="en-US" sz="1900" dirty="0"/>
          </a:p>
          <a:p>
            <a:pPr lvl="3">
              <a:lnSpc>
                <a:spcPct val="110000"/>
              </a:lnSpc>
              <a:spcBef>
                <a:spcPts val="0"/>
              </a:spcBef>
              <a:spcAft>
                <a:spcPts val="0"/>
              </a:spcAft>
            </a:pPr>
            <a:r>
              <a:rPr lang="zh-CN" altLang="en-US" sz="1900" dirty="0"/>
              <a:t>  </a:t>
            </a:r>
            <a:r>
              <a:rPr lang="en-US" altLang="zh-CN" sz="1900" dirty="0">
                <a:solidFill>
                  <a:srgbClr val="0066FF"/>
                </a:solidFill>
              </a:rPr>
              <a:t>JNZ/JNE</a:t>
            </a:r>
            <a:r>
              <a:rPr lang="en-US" altLang="zh-CN" sz="1900" dirty="0"/>
              <a:t>         ZF=0       </a:t>
            </a:r>
            <a:r>
              <a:rPr lang="zh-CN" altLang="en-US" sz="1900" dirty="0"/>
              <a:t>不为</a:t>
            </a:r>
            <a:r>
              <a:rPr lang="en-US" altLang="zh-CN" sz="1900" dirty="0"/>
              <a:t>0</a:t>
            </a:r>
            <a:r>
              <a:rPr lang="zh-CN" altLang="en-US" sz="1900" dirty="0"/>
              <a:t>；不相等                              </a:t>
            </a:r>
            <a:r>
              <a:rPr lang="en-US" altLang="zh-CN" sz="1900" dirty="0"/>
              <a:t>NZ</a:t>
            </a:r>
            <a:endParaRPr lang="zh-CN" altLang="en-US" sz="1900" dirty="0"/>
          </a:p>
          <a:p>
            <a:pPr lvl="3">
              <a:lnSpc>
                <a:spcPct val="110000"/>
              </a:lnSpc>
              <a:spcBef>
                <a:spcPts val="0"/>
              </a:spcBef>
              <a:spcAft>
                <a:spcPts val="0"/>
              </a:spcAft>
            </a:pPr>
            <a:r>
              <a:rPr lang="zh-CN" altLang="en-US" sz="1900" dirty="0"/>
              <a:t>  </a:t>
            </a:r>
            <a:r>
              <a:rPr lang="en-US" altLang="zh-CN" sz="1900" dirty="0">
                <a:solidFill>
                  <a:srgbClr val="0066FF"/>
                </a:solidFill>
              </a:rPr>
              <a:t>JC/JB</a:t>
            </a:r>
            <a:r>
              <a:rPr lang="en-US" altLang="zh-CN" sz="1900" dirty="0"/>
              <a:t>/JNAE    CF=1      </a:t>
            </a:r>
            <a:r>
              <a:rPr lang="zh-CN" altLang="en-US" sz="1900" dirty="0"/>
              <a:t>加有进位；减有借位；其他      </a:t>
            </a:r>
            <a:r>
              <a:rPr lang="en-US" altLang="zh-CN" sz="1900" dirty="0"/>
              <a:t>CY</a:t>
            </a:r>
            <a:endParaRPr lang="zh-CN" altLang="en-US" sz="1900" dirty="0"/>
          </a:p>
          <a:p>
            <a:pPr lvl="3">
              <a:lnSpc>
                <a:spcPct val="110000"/>
              </a:lnSpc>
              <a:spcBef>
                <a:spcPts val="0"/>
              </a:spcBef>
              <a:spcAft>
                <a:spcPts val="0"/>
              </a:spcAft>
            </a:pPr>
            <a:r>
              <a:rPr lang="zh-CN" altLang="en-US" sz="1900" dirty="0"/>
              <a:t>  </a:t>
            </a:r>
            <a:r>
              <a:rPr lang="en-US" altLang="zh-CN" sz="1900" dirty="0">
                <a:solidFill>
                  <a:srgbClr val="0066FF"/>
                </a:solidFill>
              </a:rPr>
              <a:t>JNC/JNB</a:t>
            </a:r>
            <a:r>
              <a:rPr lang="en-US" altLang="zh-CN" sz="1900" dirty="0"/>
              <a:t>/JAE CF=0      </a:t>
            </a:r>
            <a:r>
              <a:rPr lang="zh-CN" altLang="en-US" sz="1900" dirty="0"/>
              <a:t>无进位；  无借位；其他             </a:t>
            </a:r>
            <a:r>
              <a:rPr lang="en-US" altLang="zh-CN" sz="1900" dirty="0"/>
              <a:t>NC</a:t>
            </a:r>
            <a:endParaRPr lang="zh-CN" altLang="en-US" sz="1900" dirty="0"/>
          </a:p>
          <a:p>
            <a:pPr lvl="3">
              <a:lnSpc>
                <a:spcPct val="110000"/>
              </a:lnSpc>
              <a:spcBef>
                <a:spcPts val="0"/>
              </a:spcBef>
              <a:spcAft>
                <a:spcPts val="0"/>
              </a:spcAft>
            </a:pPr>
            <a:r>
              <a:rPr lang="zh-CN" altLang="en-US" sz="1900" dirty="0"/>
              <a:t>  </a:t>
            </a:r>
            <a:r>
              <a:rPr lang="en-US" altLang="zh-CN" sz="1900" dirty="0"/>
              <a:t>JS                    SF=1       </a:t>
            </a:r>
            <a:r>
              <a:rPr lang="zh-CN" altLang="en-US" sz="1900" dirty="0"/>
              <a:t>结果为负                                         </a:t>
            </a:r>
            <a:r>
              <a:rPr lang="en-US" altLang="zh-CN" sz="1900" dirty="0"/>
              <a:t>NG</a:t>
            </a:r>
            <a:endParaRPr lang="zh-CN" altLang="en-US" sz="1900" dirty="0"/>
          </a:p>
          <a:p>
            <a:pPr lvl="3">
              <a:lnSpc>
                <a:spcPct val="110000"/>
              </a:lnSpc>
              <a:spcBef>
                <a:spcPts val="0"/>
              </a:spcBef>
              <a:spcAft>
                <a:spcPts val="0"/>
              </a:spcAft>
            </a:pPr>
            <a:r>
              <a:rPr lang="zh-CN" altLang="en-US" sz="1900" dirty="0"/>
              <a:t>  </a:t>
            </a:r>
            <a:r>
              <a:rPr lang="en-US" altLang="zh-CN" sz="1900" dirty="0"/>
              <a:t>JNS                 SF=0       </a:t>
            </a:r>
            <a:r>
              <a:rPr lang="zh-CN" altLang="en-US" sz="1900" dirty="0"/>
              <a:t>结果为正                                         </a:t>
            </a:r>
            <a:r>
              <a:rPr lang="en-US" altLang="zh-CN" sz="1900" dirty="0"/>
              <a:t>PL</a:t>
            </a:r>
            <a:endParaRPr lang="zh-CN" altLang="en-US" sz="1900" dirty="0"/>
          </a:p>
          <a:p>
            <a:pPr lvl="3">
              <a:lnSpc>
                <a:spcPct val="110000"/>
              </a:lnSpc>
              <a:spcBef>
                <a:spcPts val="0"/>
              </a:spcBef>
              <a:spcAft>
                <a:spcPts val="0"/>
              </a:spcAft>
            </a:pPr>
            <a:r>
              <a:rPr lang="zh-CN" altLang="en-US" sz="1900" dirty="0"/>
              <a:t>  </a:t>
            </a:r>
            <a:r>
              <a:rPr lang="en-US" altLang="zh-CN" sz="1900" dirty="0"/>
              <a:t>JP/JPE             PF=1      </a:t>
            </a:r>
            <a:r>
              <a:rPr lang="zh-CN" altLang="en-US" sz="1900" dirty="0"/>
              <a:t>结果的低</a:t>
            </a:r>
            <a:r>
              <a:rPr lang="en-US" altLang="zh-CN" sz="1900" dirty="0"/>
              <a:t>8</a:t>
            </a:r>
            <a:r>
              <a:rPr lang="zh-CN" altLang="en-US" sz="1900" dirty="0"/>
              <a:t>位含偶数个</a:t>
            </a:r>
            <a:r>
              <a:rPr lang="zh-CN" altLang="en-US" sz="1900" dirty="0">
                <a:latin typeface="Times New Roman" panose="02020603050405020304" pitchFamily="18" charset="0"/>
              </a:rPr>
              <a:t>“</a:t>
            </a:r>
            <a:r>
              <a:rPr lang="en-US" altLang="zh-CN" sz="1900" dirty="0"/>
              <a:t>1</a:t>
            </a:r>
            <a:r>
              <a:rPr lang="en-US" altLang="zh-CN" sz="1900" dirty="0">
                <a:latin typeface="Times New Roman" panose="02020603050405020304" pitchFamily="18" charset="0"/>
              </a:rPr>
              <a:t>”       </a:t>
            </a:r>
            <a:r>
              <a:rPr lang="en-US" altLang="zh-CN" sz="1900" dirty="0"/>
              <a:t>PE</a:t>
            </a:r>
          </a:p>
          <a:p>
            <a:pPr lvl="3">
              <a:lnSpc>
                <a:spcPct val="110000"/>
              </a:lnSpc>
              <a:spcBef>
                <a:spcPts val="0"/>
              </a:spcBef>
              <a:spcAft>
                <a:spcPts val="0"/>
              </a:spcAft>
            </a:pPr>
            <a:r>
              <a:rPr lang="en-US" altLang="zh-CN" sz="1900" dirty="0"/>
              <a:t>  JNP/JPO         PF=0      </a:t>
            </a:r>
            <a:r>
              <a:rPr lang="zh-CN" altLang="en-US" sz="1900" dirty="0"/>
              <a:t>结果的低</a:t>
            </a:r>
            <a:r>
              <a:rPr lang="en-US" altLang="zh-CN" sz="1900" dirty="0"/>
              <a:t>8</a:t>
            </a:r>
            <a:r>
              <a:rPr lang="zh-CN" altLang="en-US" sz="1900" dirty="0"/>
              <a:t>位含奇数个</a:t>
            </a:r>
            <a:r>
              <a:rPr lang="zh-CN" altLang="en-US" sz="1900" dirty="0">
                <a:latin typeface="Times New Roman" panose="02020603050405020304" pitchFamily="18" charset="0"/>
              </a:rPr>
              <a:t>“</a:t>
            </a:r>
            <a:r>
              <a:rPr lang="en-US" altLang="zh-CN" sz="1900" dirty="0"/>
              <a:t>1</a:t>
            </a:r>
            <a:r>
              <a:rPr lang="en-US" altLang="zh-CN" sz="1900" dirty="0">
                <a:latin typeface="Times New Roman" panose="02020603050405020304" pitchFamily="18" charset="0"/>
              </a:rPr>
              <a:t>”       </a:t>
            </a:r>
            <a:r>
              <a:rPr lang="en-US" altLang="zh-CN" sz="1900" dirty="0"/>
              <a:t>PO</a:t>
            </a:r>
            <a:r>
              <a:rPr lang="en-US" altLang="zh-CN" sz="1900" dirty="0">
                <a:latin typeface="Times New Roman" panose="02020603050405020304" pitchFamily="18" charset="0"/>
              </a:rPr>
              <a:t>  </a:t>
            </a:r>
            <a:endParaRPr lang="en-US" altLang="zh-CN" sz="1900" dirty="0"/>
          </a:p>
          <a:p>
            <a:pPr lvl="3">
              <a:lnSpc>
                <a:spcPct val="110000"/>
              </a:lnSpc>
              <a:spcBef>
                <a:spcPts val="0"/>
              </a:spcBef>
              <a:spcAft>
                <a:spcPts val="0"/>
              </a:spcAft>
            </a:pPr>
            <a:r>
              <a:rPr lang="en-US" altLang="zh-CN" sz="1900" dirty="0"/>
              <a:t>  JO                   OF=1      </a:t>
            </a:r>
            <a:r>
              <a:rPr lang="zh-CN" altLang="en-US" sz="1900" dirty="0"/>
              <a:t>运算结果溢出                                </a:t>
            </a:r>
            <a:r>
              <a:rPr lang="en-US" altLang="zh-CN" sz="1900" dirty="0"/>
              <a:t>OV</a:t>
            </a:r>
            <a:endParaRPr lang="zh-CN" altLang="en-US" sz="1900" dirty="0"/>
          </a:p>
          <a:p>
            <a:pPr lvl="3">
              <a:lnSpc>
                <a:spcPct val="110000"/>
              </a:lnSpc>
              <a:spcBef>
                <a:spcPts val="0"/>
              </a:spcBef>
              <a:spcAft>
                <a:spcPts val="0"/>
              </a:spcAft>
            </a:pPr>
            <a:r>
              <a:rPr lang="zh-CN" altLang="en-US" sz="1900" dirty="0"/>
              <a:t>  </a:t>
            </a:r>
            <a:r>
              <a:rPr lang="en-US" altLang="zh-CN" sz="1900" dirty="0"/>
              <a:t>JNO                 OF=0     </a:t>
            </a:r>
            <a:r>
              <a:rPr lang="zh-CN" altLang="en-US" sz="1900" dirty="0"/>
              <a:t>运算结果不溢出                            </a:t>
            </a:r>
            <a:r>
              <a:rPr lang="en-US" altLang="zh-CN" sz="1900" dirty="0"/>
              <a:t>NV</a:t>
            </a:r>
            <a:endParaRPr lang="zh-CN" altLang="en-US" sz="1900" dirty="0"/>
          </a:p>
          <a:p>
            <a:pPr lvl="3">
              <a:lnSpc>
                <a:spcPct val="110000"/>
              </a:lnSpc>
              <a:spcBef>
                <a:spcPts val="0"/>
              </a:spcBef>
              <a:spcAft>
                <a:spcPts val="0"/>
              </a:spcAft>
            </a:pPr>
            <a:r>
              <a:rPr lang="zh-CN" altLang="en-US" sz="1900" dirty="0">
                <a:solidFill>
                  <a:srgbClr val="FF0000"/>
                </a:solidFill>
              </a:rPr>
              <a:t>★</a:t>
            </a:r>
            <a:r>
              <a:rPr lang="en-US" altLang="zh-CN" sz="1900" dirty="0"/>
              <a:t>JCXZ         </a:t>
            </a:r>
            <a:r>
              <a:rPr lang="zh-CN" altLang="en-US" sz="1900" dirty="0"/>
              <a:t>（ </a:t>
            </a:r>
            <a:r>
              <a:rPr lang="en-US" altLang="zh-CN" sz="1900" dirty="0"/>
              <a:t>CX=0</a:t>
            </a:r>
            <a:r>
              <a:rPr lang="zh-CN" altLang="en-US" sz="1900" dirty="0"/>
              <a:t>） 串操作是否处理完所有     </a:t>
            </a:r>
          </a:p>
          <a:p>
            <a:pPr>
              <a:lnSpc>
                <a:spcPct val="110000"/>
              </a:lnSpc>
              <a:spcBef>
                <a:spcPts val="0"/>
              </a:spcBef>
              <a:spcAft>
                <a:spcPts val="0"/>
              </a:spcAft>
            </a:pPr>
            <a:endParaRPr lang="zh-CN" altLang="en-US" sz="1800" dirty="0"/>
          </a:p>
        </p:txBody>
      </p:sp>
    </p:spTree>
    <p:extLst>
      <p:ext uri="{BB962C8B-B14F-4D97-AF65-F5344CB8AC3E}">
        <p14:creationId xmlns:p14="http://schemas.microsoft.com/office/powerpoint/2010/main" val="94397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AD559-3E57-4DA4-B1A3-2567F1309DE6}"/>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0DB7CBAC-D42F-4F06-9F45-2F20FFC3D499}"/>
              </a:ext>
            </a:extLst>
          </p:cNvPr>
          <p:cNvSpPr>
            <a:spLocks noGrp="1"/>
          </p:cNvSpPr>
          <p:nvPr>
            <p:ph idx="1"/>
          </p:nvPr>
        </p:nvSpPr>
        <p:spPr>
          <a:xfrm>
            <a:off x="1097280" y="1845734"/>
            <a:ext cx="10058400" cy="4453466"/>
          </a:xfrm>
        </p:spPr>
        <p:txBody>
          <a:bodyPr>
            <a:normAutofit/>
          </a:bodyPr>
          <a:lstStyle/>
          <a:p>
            <a:pPr>
              <a:lnSpc>
                <a:spcPct val="120000"/>
              </a:lnSpc>
              <a:spcBef>
                <a:spcPts val="0"/>
              </a:spcBef>
              <a:spcAft>
                <a:spcPts val="0"/>
              </a:spcAft>
            </a:pPr>
            <a:r>
              <a:rPr lang="en-US" altLang="zh-CN" dirty="0">
                <a:solidFill>
                  <a:schemeClr val="tx1"/>
                </a:solidFill>
              </a:rPr>
              <a:t>2.</a:t>
            </a:r>
            <a:r>
              <a:rPr lang="zh-CN" altLang="en-US" dirty="0">
                <a:solidFill>
                  <a:schemeClr val="tx1"/>
                </a:solidFill>
              </a:rPr>
              <a:t>比较无符号数高低</a:t>
            </a:r>
            <a:r>
              <a:rPr lang="en-US" altLang="zh-CN" dirty="0"/>
              <a:t>(</a:t>
            </a:r>
            <a:r>
              <a:rPr lang="zh-CN" altLang="en-US" dirty="0"/>
              <a:t>条件为一个标志或标志组合</a:t>
            </a:r>
            <a:r>
              <a:rPr lang="en-US" altLang="zh-CN" dirty="0"/>
              <a:t>)</a:t>
            </a:r>
          </a:p>
          <a:p>
            <a:pPr>
              <a:lnSpc>
                <a:spcPct val="120000"/>
              </a:lnSpc>
              <a:spcBef>
                <a:spcPts val="0"/>
              </a:spcBef>
              <a:spcAft>
                <a:spcPts val="0"/>
              </a:spcAft>
            </a:pPr>
            <a:r>
              <a:rPr lang="en-US" altLang="zh-CN" dirty="0"/>
              <a:t> </a:t>
            </a:r>
            <a:r>
              <a:rPr lang="zh-CN" altLang="en-US" dirty="0"/>
              <a:t>助记符          标志                  说         明</a:t>
            </a:r>
          </a:p>
          <a:p>
            <a:pPr lvl="1">
              <a:lnSpc>
                <a:spcPct val="120000"/>
              </a:lnSpc>
              <a:spcBef>
                <a:spcPts val="0"/>
              </a:spcBef>
              <a:spcAft>
                <a:spcPts val="0"/>
              </a:spcAft>
              <a:buFont typeface="Arial" panose="020B0604020202020204" pitchFamily="34" charset="0"/>
              <a:buChar char="•"/>
            </a:pPr>
            <a:r>
              <a:rPr lang="zh-CN" altLang="en-US" sz="2000" dirty="0"/>
              <a:t> </a:t>
            </a:r>
            <a:r>
              <a:rPr lang="en-US" altLang="zh-CN" sz="2000" dirty="0"/>
              <a:t>J</a:t>
            </a:r>
            <a:r>
              <a:rPr lang="en-US" altLang="zh-CN" sz="2000" dirty="0">
                <a:solidFill>
                  <a:srgbClr val="0066FF"/>
                </a:solidFill>
              </a:rPr>
              <a:t>B</a:t>
            </a:r>
            <a:r>
              <a:rPr lang="en-US" altLang="zh-CN" sz="2000" dirty="0"/>
              <a:t>/JN</a:t>
            </a:r>
            <a:r>
              <a:rPr lang="en-US" altLang="zh-CN" sz="2000" dirty="0">
                <a:solidFill>
                  <a:srgbClr val="CC3300"/>
                </a:solidFill>
              </a:rPr>
              <a:t>A</a:t>
            </a:r>
            <a:r>
              <a:rPr lang="en-US" altLang="zh-CN" sz="2000" dirty="0"/>
              <a:t>E/JC   CF=1            </a:t>
            </a:r>
            <a:r>
              <a:rPr lang="zh-CN" altLang="en-US" sz="2000" dirty="0"/>
              <a:t>低于</a:t>
            </a:r>
            <a:r>
              <a:rPr lang="en-US" altLang="zh-CN" sz="2000" dirty="0"/>
              <a:t>/</a:t>
            </a:r>
            <a:r>
              <a:rPr lang="zh-CN" altLang="en-US" sz="2000" dirty="0"/>
              <a:t>不高于不等于</a:t>
            </a:r>
            <a:r>
              <a:rPr lang="en-US" altLang="zh-CN" sz="2000" dirty="0"/>
              <a:t>(</a:t>
            </a:r>
            <a:r>
              <a:rPr lang="zh-CN" altLang="en-US" sz="2000" dirty="0"/>
              <a:t>＜</a:t>
            </a:r>
            <a:r>
              <a:rPr lang="en-US" altLang="zh-CN" sz="2000" dirty="0"/>
              <a:t>)</a:t>
            </a:r>
          </a:p>
          <a:p>
            <a:pPr lvl="1">
              <a:lnSpc>
                <a:spcPct val="120000"/>
              </a:lnSpc>
              <a:spcBef>
                <a:spcPts val="0"/>
              </a:spcBef>
              <a:spcAft>
                <a:spcPts val="0"/>
              </a:spcAft>
              <a:buFont typeface="Arial" panose="020B0604020202020204" pitchFamily="34" charset="0"/>
              <a:buChar char="•"/>
            </a:pPr>
            <a:r>
              <a:rPr lang="en-US" altLang="zh-CN" sz="2000" dirty="0"/>
              <a:t> JN</a:t>
            </a:r>
            <a:r>
              <a:rPr lang="en-US" altLang="zh-CN" sz="2000" dirty="0">
                <a:solidFill>
                  <a:srgbClr val="0066FF"/>
                </a:solidFill>
              </a:rPr>
              <a:t>B</a:t>
            </a:r>
            <a:r>
              <a:rPr lang="en-US" altLang="zh-CN" sz="2000" dirty="0"/>
              <a:t>/J</a:t>
            </a:r>
            <a:r>
              <a:rPr lang="en-US" altLang="zh-CN" sz="2000" dirty="0">
                <a:solidFill>
                  <a:srgbClr val="CC3300"/>
                </a:solidFill>
              </a:rPr>
              <a:t>A</a:t>
            </a:r>
            <a:r>
              <a:rPr lang="en-US" altLang="zh-CN" sz="2000" dirty="0"/>
              <a:t>E/JNC  CF=0          </a:t>
            </a:r>
            <a:r>
              <a:rPr lang="zh-CN" altLang="en-US" sz="2000" dirty="0"/>
              <a:t>不低于</a:t>
            </a:r>
            <a:r>
              <a:rPr lang="en-US" altLang="zh-CN" sz="2000" dirty="0"/>
              <a:t>/</a:t>
            </a:r>
            <a:r>
              <a:rPr lang="zh-CN" altLang="en-US" sz="2000" dirty="0"/>
              <a:t>高于或等于</a:t>
            </a:r>
            <a:r>
              <a:rPr lang="en-US" altLang="zh-CN" sz="2000" dirty="0"/>
              <a:t>(≥)</a:t>
            </a:r>
          </a:p>
          <a:p>
            <a:pPr lvl="1">
              <a:lnSpc>
                <a:spcPct val="120000"/>
              </a:lnSpc>
              <a:spcBef>
                <a:spcPts val="0"/>
              </a:spcBef>
              <a:spcAft>
                <a:spcPts val="0"/>
              </a:spcAft>
              <a:buFont typeface="Arial" panose="020B0604020202020204" pitchFamily="34" charset="0"/>
              <a:buChar char="•"/>
            </a:pPr>
            <a:r>
              <a:rPr lang="en-US" altLang="zh-CN" sz="2000" dirty="0"/>
              <a:t> J</a:t>
            </a:r>
            <a:r>
              <a:rPr lang="en-US" altLang="zh-CN" sz="2000" dirty="0">
                <a:solidFill>
                  <a:srgbClr val="0066FF"/>
                </a:solidFill>
              </a:rPr>
              <a:t>B</a:t>
            </a:r>
            <a:r>
              <a:rPr lang="en-US" altLang="zh-CN" sz="2000" dirty="0"/>
              <a:t>E/JN</a:t>
            </a:r>
            <a:r>
              <a:rPr lang="en-US" altLang="zh-CN" sz="2000" dirty="0">
                <a:solidFill>
                  <a:srgbClr val="CC3300"/>
                </a:solidFill>
              </a:rPr>
              <a:t>A</a:t>
            </a:r>
            <a:r>
              <a:rPr lang="en-US" altLang="zh-CN" sz="2000" dirty="0"/>
              <a:t>      CF=1</a:t>
            </a:r>
            <a:r>
              <a:rPr lang="zh-CN" altLang="en-US" sz="2000" dirty="0"/>
              <a:t>或</a:t>
            </a:r>
            <a:r>
              <a:rPr lang="en-US" altLang="zh-CN" sz="2000" dirty="0"/>
              <a:t>ZF=1  </a:t>
            </a:r>
            <a:r>
              <a:rPr lang="zh-CN" altLang="en-US" sz="2000" dirty="0"/>
              <a:t>低于或等于</a:t>
            </a:r>
            <a:r>
              <a:rPr lang="en-US" altLang="zh-CN" sz="2000" dirty="0"/>
              <a:t>/</a:t>
            </a:r>
            <a:r>
              <a:rPr lang="zh-CN" altLang="en-US" sz="2000" dirty="0"/>
              <a:t>不高于</a:t>
            </a:r>
            <a:r>
              <a:rPr lang="en-US" altLang="zh-CN" sz="2000" dirty="0"/>
              <a:t>(≤)</a:t>
            </a:r>
          </a:p>
          <a:p>
            <a:pPr lvl="1">
              <a:lnSpc>
                <a:spcPct val="120000"/>
              </a:lnSpc>
              <a:spcBef>
                <a:spcPts val="0"/>
              </a:spcBef>
              <a:spcAft>
                <a:spcPts val="0"/>
              </a:spcAft>
              <a:buFont typeface="Arial" panose="020B0604020202020204" pitchFamily="34" charset="0"/>
              <a:buChar char="•"/>
            </a:pPr>
            <a:r>
              <a:rPr lang="en-US" altLang="zh-CN" sz="2000" dirty="0"/>
              <a:t> JN</a:t>
            </a:r>
            <a:r>
              <a:rPr lang="en-US" altLang="zh-CN" sz="2000" dirty="0">
                <a:solidFill>
                  <a:srgbClr val="0066FF"/>
                </a:solidFill>
              </a:rPr>
              <a:t>B</a:t>
            </a:r>
            <a:r>
              <a:rPr lang="en-US" altLang="zh-CN" sz="2000" dirty="0"/>
              <a:t>E/J</a:t>
            </a:r>
            <a:r>
              <a:rPr lang="en-US" altLang="zh-CN" sz="2000" dirty="0">
                <a:solidFill>
                  <a:srgbClr val="CC3300"/>
                </a:solidFill>
              </a:rPr>
              <a:t>A</a:t>
            </a:r>
            <a:r>
              <a:rPr lang="en-US" altLang="zh-CN" sz="2000" dirty="0"/>
              <a:t>      CF=0</a:t>
            </a:r>
            <a:r>
              <a:rPr lang="zh-CN" altLang="en-US" sz="2000" dirty="0"/>
              <a:t>且</a:t>
            </a:r>
            <a:r>
              <a:rPr lang="en-US" altLang="zh-CN" sz="2000" dirty="0"/>
              <a:t>ZF=0  </a:t>
            </a:r>
            <a:r>
              <a:rPr lang="zh-CN" altLang="en-US" sz="2000" dirty="0"/>
              <a:t>不低于不等于</a:t>
            </a:r>
            <a:r>
              <a:rPr lang="en-US" altLang="zh-CN" sz="2000" dirty="0"/>
              <a:t>/</a:t>
            </a:r>
            <a:r>
              <a:rPr lang="zh-CN" altLang="en-US" sz="2000" dirty="0"/>
              <a:t>高于</a:t>
            </a:r>
            <a:r>
              <a:rPr lang="en-US" altLang="zh-CN" sz="2000" dirty="0"/>
              <a:t>(</a:t>
            </a:r>
            <a:r>
              <a:rPr lang="zh-CN" altLang="en-US" sz="2000" dirty="0"/>
              <a:t>＞</a:t>
            </a:r>
            <a:r>
              <a:rPr lang="en-US" altLang="zh-CN" sz="2000" dirty="0"/>
              <a:t>)</a:t>
            </a:r>
          </a:p>
          <a:p>
            <a:pPr>
              <a:lnSpc>
                <a:spcPct val="120000"/>
              </a:lnSpc>
              <a:spcBef>
                <a:spcPts val="0"/>
              </a:spcBef>
              <a:spcAft>
                <a:spcPts val="0"/>
              </a:spcAft>
            </a:pPr>
            <a:r>
              <a:rPr lang="en-US" altLang="zh-CN" dirty="0">
                <a:solidFill>
                  <a:schemeClr val="tx1"/>
                </a:solidFill>
              </a:rPr>
              <a:t>3.</a:t>
            </a:r>
            <a:r>
              <a:rPr lang="zh-CN" altLang="en-US" dirty="0">
                <a:solidFill>
                  <a:schemeClr val="tx1"/>
                </a:solidFill>
              </a:rPr>
              <a:t>比较有符号数大小</a:t>
            </a:r>
            <a:r>
              <a:rPr lang="en-US" altLang="zh-CN" dirty="0"/>
              <a:t>(</a:t>
            </a:r>
            <a:r>
              <a:rPr lang="zh-CN" altLang="en-US" dirty="0"/>
              <a:t>条件为标志组合</a:t>
            </a:r>
            <a:r>
              <a:rPr lang="en-US" altLang="zh-CN" dirty="0"/>
              <a:t>)</a:t>
            </a:r>
          </a:p>
          <a:p>
            <a:pPr>
              <a:lnSpc>
                <a:spcPct val="120000"/>
              </a:lnSpc>
              <a:spcBef>
                <a:spcPts val="0"/>
              </a:spcBef>
              <a:spcAft>
                <a:spcPts val="0"/>
              </a:spcAft>
            </a:pPr>
            <a:r>
              <a:rPr lang="en-US" altLang="zh-CN" dirty="0"/>
              <a:t>  </a:t>
            </a:r>
            <a:r>
              <a:rPr lang="zh-CN" altLang="en-US" dirty="0"/>
              <a:t>助记符      标志                     说         明</a:t>
            </a:r>
          </a:p>
          <a:p>
            <a:pPr lvl="2">
              <a:lnSpc>
                <a:spcPct val="120000"/>
              </a:lnSpc>
              <a:spcBef>
                <a:spcPts val="0"/>
              </a:spcBef>
              <a:spcAft>
                <a:spcPts val="0"/>
              </a:spcAft>
              <a:buFont typeface="Arial" panose="020B0604020202020204" pitchFamily="34" charset="0"/>
              <a:buChar char="•"/>
            </a:pPr>
            <a:r>
              <a:rPr lang="zh-CN" altLang="en-US" sz="1800" dirty="0"/>
              <a:t>  </a:t>
            </a:r>
            <a:r>
              <a:rPr lang="en-US" altLang="zh-CN" sz="1800" dirty="0"/>
              <a:t>J</a:t>
            </a:r>
            <a:r>
              <a:rPr lang="en-US" altLang="zh-CN" sz="1800" dirty="0">
                <a:solidFill>
                  <a:srgbClr val="0066FF"/>
                </a:solidFill>
              </a:rPr>
              <a:t>L</a:t>
            </a:r>
            <a:r>
              <a:rPr lang="en-US" altLang="zh-CN" sz="1800" dirty="0"/>
              <a:t>/JN</a:t>
            </a:r>
            <a:r>
              <a:rPr lang="en-US" altLang="zh-CN" sz="1800" dirty="0">
                <a:solidFill>
                  <a:srgbClr val="FF0B0B"/>
                </a:solidFill>
              </a:rPr>
              <a:t>G</a:t>
            </a:r>
            <a:r>
              <a:rPr lang="en-US" altLang="zh-CN" sz="1800" dirty="0"/>
              <a:t>E    SF≠OF             </a:t>
            </a:r>
            <a:r>
              <a:rPr lang="zh-CN" altLang="en-US" sz="1800" dirty="0"/>
              <a:t>小于</a:t>
            </a:r>
            <a:r>
              <a:rPr lang="en-US" altLang="zh-CN" sz="1800" dirty="0"/>
              <a:t>/</a:t>
            </a:r>
            <a:r>
              <a:rPr lang="zh-CN" altLang="en-US" sz="1800" dirty="0"/>
              <a:t>不大于且不等于</a:t>
            </a:r>
            <a:r>
              <a:rPr lang="en-US" altLang="zh-CN" sz="1800" dirty="0"/>
              <a:t>(</a:t>
            </a:r>
            <a:r>
              <a:rPr lang="zh-CN" altLang="en-US" sz="1800" dirty="0"/>
              <a:t>＜</a:t>
            </a:r>
            <a:r>
              <a:rPr lang="en-US" altLang="zh-CN" sz="1800" dirty="0"/>
              <a:t>)</a:t>
            </a:r>
          </a:p>
          <a:p>
            <a:pPr lvl="2">
              <a:lnSpc>
                <a:spcPct val="120000"/>
              </a:lnSpc>
              <a:spcBef>
                <a:spcPts val="0"/>
              </a:spcBef>
              <a:spcAft>
                <a:spcPts val="0"/>
              </a:spcAft>
              <a:buFont typeface="Arial" panose="020B0604020202020204" pitchFamily="34" charset="0"/>
              <a:buChar char="•"/>
            </a:pPr>
            <a:r>
              <a:rPr lang="en-US" altLang="zh-CN" sz="1800" dirty="0"/>
              <a:t>  JN</a:t>
            </a:r>
            <a:r>
              <a:rPr lang="en-US" altLang="zh-CN" sz="1800" dirty="0">
                <a:solidFill>
                  <a:srgbClr val="0066FF"/>
                </a:solidFill>
              </a:rPr>
              <a:t>L</a:t>
            </a:r>
            <a:r>
              <a:rPr lang="en-US" altLang="zh-CN" sz="1800" dirty="0"/>
              <a:t>/J</a:t>
            </a:r>
            <a:r>
              <a:rPr lang="en-US" altLang="zh-CN" sz="1800" dirty="0">
                <a:solidFill>
                  <a:srgbClr val="FF0B0B"/>
                </a:solidFill>
              </a:rPr>
              <a:t>G</a:t>
            </a:r>
            <a:r>
              <a:rPr lang="en-US" altLang="zh-CN" sz="1800" dirty="0"/>
              <a:t>E    SF</a:t>
            </a:r>
            <a:r>
              <a:rPr lang="zh-CN" altLang="en-US" sz="1800" dirty="0"/>
              <a:t>＝</a:t>
            </a:r>
            <a:r>
              <a:rPr lang="en-US" altLang="zh-CN" sz="1800" dirty="0"/>
              <a:t>OF           </a:t>
            </a:r>
            <a:r>
              <a:rPr lang="zh-CN" altLang="en-US" sz="1800" dirty="0"/>
              <a:t>不小于</a:t>
            </a:r>
            <a:r>
              <a:rPr lang="en-US" altLang="zh-CN" sz="1800" dirty="0"/>
              <a:t>/</a:t>
            </a:r>
            <a:r>
              <a:rPr lang="zh-CN" altLang="en-US" sz="1800" dirty="0"/>
              <a:t>大于或等于  </a:t>
            </a:r>
            <a:r>
              <a:rPr lang="en-US" altLang="zh-CN" sz="1800" dirty="0"/>
              <a:t>(≥)</a:t>
            </a:r>
          </a:p>
          <a:p>
            <a:pPr lvl="2">
              <a:lnSpc>
                <a:spcPct val="120000"/>
              </a:lnSpc>
              <a:spcBef>
                <a:spcPts val="0"/>
              </a:spcBef>
              <a:spcAft>
                <a:spcPts val="0"/>
              </a:spcAft>
              <a:buFont typeface="Arial" panose="020B0604020202020204" pitchFamily="34" charset="0"/>
              <a:buChar char="•"/>
            </a:pPr>
            <a:r>
              <a:rPr lang="en-US" altLang="zh-CN" sz="1800" dirty="0"/>
              <a:t>  J</a:t>
            </a:r>
            <a:r>
              <a:rPr lang="en-US" altLang="zh-CN" sz="1800" dirty="0">
                <a:solidFill>
                  <a:srgbClr val="0066FF"/>
                </a:solidFill>
              </a:rPr>
              <a:t>L</a:t>
            </a:r>
            <a:r>
              <a:rPr lang="en-US" altLang="zh-CN" sz="1800" dirty="0"/>
              <a:t>E/JN</a:t>
            </a:r>
            <a:r>
              <a:rPr lang="en-US" altLang="zh-CN" sz="1800" dirty="0">
                <a:solidFill>
                  <a:srgbClr val="FF0B0B"/>
                </a:solidFill>
              </a:rPr>
              <a:t>G</a:t>
            </a:r>
            <a:r>
              <a:rPr lang="en-US" altLang="zh-CN" sz="1800" dirty="0"/>
              <a:t>    SF≠OF</a:t>
            </a:r>
            <a:r>
              <a:rPr lang="zh-CN" altLang="en-US" sz="1800" dirty="0"/>
              <a:t>或</a:t>
            </a:r>
            <a:r>
              <a:rPr lang="en-US" altLang="zh-CN" sz="1800" dirty="0"/>
              <a:t>ZF=1 </a:t>
            </a:r>
            <a:r>
              <a:rPr lang="zh-CN" altLang="en-US" sz="1800" dirty="0"/>
              <a:t>小于或等于</a:t>
            </a:r>
            <a:r>
              <a:rPr lang="en-US" altLang="zh-CN" sz="1800" dirty="0"/>
              <a:t>/</a:t>
            </a:r>
            <a:r>
              <a:rPr lang="zh-CN" altLang="en-US" sz="1800" dirty="0"/>
              <a:t>不大于  </a:t>
            </a:r>
            <a:r>
              <a:rPr lang="en-US" altLang="zh-CN" sz="1800" dirty="0"/>
              <a:t>(≤)</a:t>
            </a:r>
          </a:p>
          <a:p>
            <a:pPr lvl="2">
              <a:lnSpc>
                <a:spcPct val="120000"/>
              </a:lnSpc>
              <a:spcBef>
                <a:spcPts val="0"/>
              </a:spcBef>
              <a:spcAft>
                <a:spcPts val="0"/>
              </a:spcAft>
              <a:buFont typeface="Arial" panose="020B0604020202020204" pitchFamily="34" charset="0"/>
              <a:buChar char="•"/>
            </a:pPr>
            <a:r>
              <a:rPr lang="en-US" altLang="zh-CN" sz="1800" dirty="0"/>
              <a:t>  JN</a:t>
            </a:r>
            <a:r>
              <a:rPr lang="en-US" altLang="zh-CN" sz="1800" dirty="0">
                <a:solidFill>
                  <a:srgbClr val="0066FF"/>
                </a:solidFill>
              </a:rPr>
              <a:t>L</a:t>
            </a:r>
            <a:r>
              <a:rPr lang="en-US" altLang="zh-CN" sz="1800" dirty="0"/>
              <a:t>E/J</a:t>
            </a:r>
            <a:r>
              <a:rPr lang="en-US" altLang="zh-CN" sz="1800" dirty="0">
                <a:solidFill>
                  <a:srgbClr val="FF0B0B"/>
                </a:solidFill>
              </a:rPr>
              <a:t>G</a:t>
            </a:r>
            <a:r>
              <a:rPr lang="en-US" altLang="zh-CN" sz="1800" dirty="0"/>
              <a:t>    SF</a:t>
            </a:r>
            <a:r>
              <a:rPr lang="zh-CN" altLang="en-US" sz="1800" dirty="0"/>
              <a:t>＝</a:t>
            </a:r>
            <a:r>
              <a:rPr lang="en-US" altLang="zh-CN" sz="1800" dirty="0"/>
              <a:t>OF</a:t>
            </a:r>
            <a:r>
              <a:rPr lang="zh-CN" altLang="en-US" sz="1800" dirty="0"/>
              <a:t>且</a:t>
            </a:r>
            <a:r>
              <a:rPr lang="en-US" altLang="zh-CN" sz="1800" dirty="0"/>
              <a:t>ZF=0 </a:t>
            </a:r>
            <a:r>
              <a:rPr lang="zh-CN" altLang="en-US" sz="1800" dirty="0"/>
              <a:t>不小于且不等于</a:t>
            </a:r>
            <a:r>
              <a:rPr lang="en-US" altLang="zh-CN" sz="1800" dirty="0"/>
              <a:t>/</a:t>
            </a:r>
            <a:r>
              <a:rPr lang="zh-CN" altLang="en-US" sz="1800" dirty="0"/>
              <a:t>大于</a:t>
            </a:r>
            <a:r>
              <a:rPr lang="en-US" altLang="zh-CN" sz="1800" dirty="0"/>
              <a:t>(</a:t>
            </a:r>
            <a:r>
              <a:rPr lang="zh-CN" altLang="en-US" sz="1800" dirty="0"/>
              <a:t>＞</a:t>
            </a:r>
            <a:r>
              <a:rPr lang="en-US" altLang="zh-CN" sz="1800" dirty="0"/>
              <a:t>)</a:t>
            </a:r>
            <a:endParaRPr lang="zh-CN" altLang="en-US" sz="1800" dirty="0"/>
          </a:p>
        </p:txBody>
      </p:sp>
    </p:spTree>
    <p:extLst>
      <p:ext uri="{BB962C8B-B14F-4D97-AF65-F5344CB8AC3E}">
        <p14:creationId xmlns:p14="http://schemas.microsoft.com/office/powerpoint/2010/main" val="255181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49D37-F6B0-44FE-9B4D-1A8FBE33E68F}"/>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05440F4C-CB79-4AD5-9A62-3E4A397CE058}"/>
              </a:ext>
            </a:extLst>
          </p:cNvPr>
          <p:cNvSpPr>
            <a:spLocks noGrp="1"/>
          </p:cNvSpPr>
          <p:nvPr>
            <p:ph idx="1"/>
          </p:nvPr>
        </p:nvSpPr>
        <p:spPr>
          <a:xfrm>
            <a:off x="1097280" y="1845734"/>
            <a:ext cx="10058400" cy="4453466"/>
          </a:xfrm>
        </p:spPr>
        <p:txBody>
          <a:bodyPr>
            <a:normAutofit/>
          </a:bodyPr>
          <a:lstStyle/>
          <a:p>
            <a:pPr>
              <a:lnSpc>
                <a:spcPct val="120000"/>
              </a:lnSpc>
              <a:spcBef>
                <a:spcPts val="0"/>
              </a:spcBef>
              <a:spcAft>
                <a:spcPts val="0"/>
              </a:spcAft>
            </a:pPr>
            <a:r>
              <a:rPr lang="en-US" altLang="zh-CN" sz="2800" dirty="0"/>
              <a:t>2.4.3 </a:t>
            </a:r>
            <a:r>
              <a:rPr lang="zh-CN" altLang="en-US" sz="2800" dirty="0"/>
              <a:t>循环控制指令</a:t>
            </a:r>
          </a:p>
          <a:p>
            <a:pPr lvl="1">
              <a:lnSpc>
                <a:spcPct val="120000"/>
              </a:lnSpc>
              <a:spcBef>
                <a:spcPts val="0"/>
              </a:spcBef>
              <a:spcAft>
                <a:spcPts val="0"/>
              </a:spcAft>
              <a:buFont typeface="Wingdings" panose="05000000000000000000" pitchFamily="2" charset="2"/>
              <a:buChar char="ü"/>
            </a:pPr>
            <a:r>
              <a:rPr lang="en-US" altLang="zh-CN" sz="2000" dirty="0">
                <a:solidFill>
                  <a:srgbClr val="002060"/>
                </a:solidFill>
              </a:rPr>
              <a:t>LOOP  label      </a:t>
            </a:r>
            <a:r>
              <a:rPr lang="zh-CN" altLang="en-US" sz="2000" dirty="0"/>
              <a:t>；</a:t>
            </a:r>
            <a:r>
              <a:rPr lang="en-US" altLang="zh-CN" sz="2000" dirty="0"/>
              <a:t>CX≠0</a:t>
            </a:r>
            <a:r>
              <a:rPr lang="zh-CN" altLang="en-US" sz="2000" dirty="0"/>
              <a:t>，循环；否则退出</a:t>
            </a:r>
          </a:p>
          <a:p>
            <a:pPr lvl="1">
              <a:lnSpc>
                <a:spcPct val="120000"/>
              </a:lnSpc>
              <a:spcBef>
                <a:spcPts val="0"/>
              </a:spcBef>
              <a:spcAft>
                <a:spcPts val="0"/>
              </a:spcAft>
              <a:buFont typeface="Wingdings" panose="05000000000000000000" pitchFamily="2" charset="2"/>
              <a:buChar char="ü"/>
            </a:pPr>
            <a:r>
              <a:rPr lang="en-US" altLang="zh-CN" sz="2000" dirty="0">
                <a:solidFill>
                  <a:srgbClr val="002060"/>
                </a:solidFill>
              </a:rPr>
              <a:t>LOOPZ/LOOPF label</a:t>
            </a:r>
            <a:r>
              <a:rPr lang="zh-CN" altLang="en-US" sz="2000" dirty="0"/>
              <a:t>；</a:t>
            </a:r>
            <a:r>
              <a:rPr lang="en-US" altLang="zh-CN" sz="2000" dirty="0"/>
              <a:t>CX≠0 </a:t>
            </a:r>
            <a:r>
              <a:rPr lang="zh-CN" altLang="en-US" sz="2000" dirty="0">
                <a:solidFill>
                  <a:srgbClr val="0066FF"/>
                </a:solidFill>
              </a:rPr>
              <a:t>且 </a:t>
            </a:r>
            <a:r>
              <a:rPr lang="en-US" altLang="zh-CN" sz="2000" dirty="0"/>
              <a:t>ZF=1</a:t>
            </a:r>
            <a:r>
              <a:rPr lang="zh-CN" altLang="en-US" sz="2000" dirty="0"/>
              <a:t>，循环 ；否则退出</a:t>
            </a:r>
          </a:p>
          <a:p>
            <a:pPr lvl="1">
              <a:lnSpc>
                <a:spcPct val="120000"/>
              </a:lnSpc>
              <a:spcBef>
                <a:spcPts val="0"/>
              </a:spcBef>
              <a:spcAft>
                <a:spcPts val="0"/>
              </a:spcAft>
              <a:buFont typeface="Wingdings" panose="05000000000000000000" pitchFamily="2" charset="2"/>
              <a:buChar char="ü"/>
            </a:pPr>
            <a:r>
              <a:rPr lang="en-US" altLang="zh-CN" sz="2000" dirty="0">
                <a:solidFill>
                  <a:srgbClr val="002060"/>
                </a:solidFill>
              </a:rPr>
              <a:t>LOOPNZ/LOOPNE label</a:t>
            </a:r>
            <a:r>
              <a:rPr lang="zh-CN" altLang="en-US" sz="2000" dirty="0"/>
              <a:t>；</a:t>
            </a:r>
            <a:r>
              <a:rPr lang="en-US" altLang="zh-CN" sz="2000" dirty="0"/>
              <a:t>CX≠0 </a:t>
            </a:r>
            <a:r>
              <a:rPr lang="zh-CN" altLang="en-US" sz="2000" dirty="0">
                <a:solidFill>
                  <a:srgbClr val="0066FF"/>
                </a:solidFill>
              </a:rPr>
              <a:t>且 </a:t>
            </a:r>
            <a:r>
              <a:rPr lang="en-US" altLang="zh-CN" sz="2000" dirty="0"/>
              <a:t>ZF=0</a:t>
            </a:r>
            <a:r>
              <a:rPr lang="zh-CN" altLang="en-US" sz="2000" dirty="0"/>
              <a:t>，循环  ；否则退出</a:t>
            </a:r>
          </a:p>
          <a:p>
            <a:pPr>
              <a:lnSpc>
                <a:spcPct val="120000"/>
              </a:lnSpc>
              <a:spcBef>
                <a:spcPts val="0"/>
              </a:spcBef>
              <a:spcAft>
                <a:spcPts val="0"/>
              </a:spcAft>
            </a:pPr>
            <a:r>
              <a:rPr lang="en-US" altLang="zh-CN" sz="2800" dirty="0"/>
              <a:t>2.4.4 </a:t>
            </a:r>
            <a:r>
              <a:rPr lang="zh-CN" altLang="en-US" sz="2800" dirty="0"/>
              <a:t>子程序调用及返回指令</a:t>
            </a:r>
          </a:p>
          <a:p>
            <a:pPr lvl="1">
              <a:lnSpc>
                <a:spcPct val="120000"/>
              </a:lnSpc>
              <a:spcBef>
                <a:spcPts val="0"/>
              </a:spcBef>
              <a:spcAft>
                <a:spcPts val="0"/>
              </a:spcAft>
              <a:buFont typeface="Wingdings" panose="05000000000000000000" pitchFamily="2" charset="2"/>
              <a:buChar char="ü"/>
            </a:pPr>
            <a:r>
              <a:rPr lang="en-US" altLang="zh-CN" sz="2000" dirty="0">
                <a:solidFill>
                  <a:srgbClr val="002060"/>
                </a:solidFill>
              </a:rPr>
              <a:t>CALL near </a:t>
            </a:r>
            <a:r>
              <a:rPr lang="en-US" altLang="zh-CN" sz="2000" dirty="0" err="1">
                <a:solidFill>
                  <a:srgbClr val="002060"/>
                </a:solidFill>
              </a:rPr>
              <a:t>ptr</a:t>
            </a:r>
            <a:r>
              <a:rPr lang="en-US" altLang="zh-CN" sz="2000" dirty="0">
                <a:solidFill>
                  <a:srgbClr val="002060"/>
                </a:solidFill>
              </a:rPr>
              <a:t> label               </a:t>
            </a:r>
            <a:r>
              <a:rPr lang="zh-CN" altLang="en-US" sz="2000" dirty="0">
                <a:solidFill>
                  <a:srgbClr val="FF0000"/>
                </a:solidFill>
              </a:rPr>
              <a:t>；</a:t>
            </a:r>
            <a:r>
              <a:rPr lang="zh-CN" altLang="en-US" sz="2000" dirty="0">
                <a:solidFill>
                  <a:schemeClr val="tx1"/>
                </a:solidFill>
              </a:rPr>
              <a:t>段内直接调用</a:t>
            </a:r>
          </a:p>
          <a:p>
            <a:pPr lvl="1">
              <a:lnSpc>
                <a:spcPct val="120000"/>
              </a:lnSpc>
              <a:spcBef>
                <a:spcPts val="0"/>
              </a:spcBef>
              <a:spcAft>
                <a:spcPts val="0"/>
              </a:spcAft>
              <a:buFont typeface="Wingdings" panose="05000000000000000000" pitchFamily="2" charset="2"/>
              <a:buChar char="ü"/>
            </a:pPr>
            <a:r>
              <a:rPr lang="en-US" altLang="zh-CN" sz="2000" dirty="0">
                <a:solidFill>
                  <a:srgbClr val="002060"/>
                </a:solidFill>
              </a:rPr>
              <a:t>CALL r16/word </a:t>
            </a:r>
            <a:r>
              <a:rPr lang="en-US" altLang="zh-CN" sz="2000" dirty="0" err="1">
                <a:solidFill>
                  <a:srgbClr val="002060"/>
                </a:solidFill>
              </a:rPr>
              <a:t>ptr</a:t>
            </a:r>
            <a:r>
              <a:rPr lang="en-US" altLang="zh-CN" sz="2000" dirty="0">
                <a:solidFill>
                  <a:srgbClr val="002060"/>
                </a:solidFill>
              </a:rPr>
              <a:t> m16       </a:t>
            </a:r>
            <a:r>
              <a:rPr lang="zh-CN" altLang="en-US" sz="2000" dirty="0">
                <a:solidFill>
                  <a:srgbClr val="FF0000"/>
                </a:solidFill>
              </a:rPr>
              <a:t>；</a:t>
            </a:r>
            <a:r>
              <a:rPr lang="zh-CN" altLang="en-US" sz="2000" dirty="0">
                <a:solidFill>
                  <a:schemeClr val="tx1"/>
                </a:solidFill>
              </a:rPr>
              <a:t>段内间接调用</a:t>
            </a:r>
          </a:p>
          <a:p>
            <a:pPr lvl="1">
              <a:lnSpc>
                <a:spcPct val="120000"/>
              </a:lnSpc>
              <a:spcBef>
                <a:spcPts val="0"/>
              </a:spcBef>
              <a:spcAft>
                <a:spcPts val="0"/>
              </a:spcAft>
              <a:buFont typeface="Wingdings" panose="05000000000000000000" pitchFamily="2" charset="2"/>
              <a:buChar char="ü"/>
            </a:pPr>
            <a:r>
              <a:rPr lang="en-US" altLang="zh-CN" sz="2000" dirty="0">
                <a:solidFill>
                  <a:srgbClr val="002060"/>
                </a:solidFill>
              </a:rPr>
              <a:t>CALL far </a:t>
            </a:r>
            <a:r>
              <a:rPr lang="en-US" altLang="zh-CN" sz="2000" dirty="0" err="1">
                <a:solidFill>
                  <a:srgbClr val="002060"/>
                </a:solidFill>
              </a:rPr>
              <a:t>ptr</a:t>
            </a:r>
            <a:r>
              <a:rPr lang="en-US" altLang="zh-CN" sz="2000" dirty="0">
                <a:solidFill>
                  <a:srgbClr val="002060"/>
                </a:solidFill>
              </a:rPr>
              <a:t>  label                 </a:t>
            </a:r>
            <a:r>
              <a:rPr lang="zh-CN" altLang="en-US" sz="2000" dirty="0">
                <a:solidFill>
                  <a:srgbClr val="FF0000"/>
                </a:solidFill>
              </a:rPr>
              <a:t>；</a:t>
            </a:r>
            <a:r>
              <a:rPr lang="zh-CN" altLang="en-US" sz="2000" dirty="0">
                <a:solidFill>
                  <a:schemeClr val="tx1"/>
                </a:solidFill>
              </a:rPr>
              <a:t>段间直接调用</a:t>
            </a:r>
          </a:p>
          <a:p>
            <a:pPr lvl="1">
              <a:lnSpc>
                <a:spcPct val="120000"/>
              </a:lnSpc>
              <a:spcBef>
                <a:spcPts val="0"/>
              </a:spcBef>
              <a:spcAft>
                <a:spcPts val="0"/>
              </a:spcAft>
              <a:buFont typeface="Wingdings" panose="05000000000000000000" pitchFamily="2" charset="2"/>
              <a:buChar char="ü"/>
            </a:pPr>
            <a:r>
              <a:rPr lang="en-US" altLang="zh-CN" sz="2000" dirty="0">
                <a:solidFill>
                  <a:srgbClr val="002060"/>
                </a:solidFill>
              </a:rPr>
              <a:t>CALL </a:t>
            </a:r>
            <a:r>
              <a:rPr lang="en-US" altLang="zh-CN" sz="2000" dirty="0" err="1">
                <a:solidFill>
                  <a:srgbClr val="002060"/>
                </a:solidFill>
              </a:rPr>
              <a:t>dword</a:t>
            </a:r>
            <a:r>
              <a:rPr lang="en-US" altLang="zh-CN" sz="2000" dirty="0">
                <a:solidFill>
                  <a:srgbClr val="002060"/>
                </a:solidFill>
              </a:rPr>
              <a:t> </a:t>
            </a:r>
            <a:r>
              <a:rPr lang="en-US" altLang="zh-CN" sz="2000" dirty="0" err="1">
                <a:solidFill>
                  <a:srgbClr val="002060"/>
                </a:solidFill>
              </a:rPr>
              <a:t>ptr</a:t>
            </a:r>
            <a:r>
              <a:rPr lang="en-US" altLang="zh-CN" sz="2000" dirty="0">
                <a:solidFill>
                  <a:srgbClr val="002060"/>
                </a:solidFill>
              </a:rPr>
              <a:t> mem           </a:t>
            </a:r>
            <a:r>
              <a:rPr lang="zh-CN" altLang="en-US" sz="2000" dirty="0"/>
              <a:t>；段间间接调用</a:t>
            </a:r>
          </a:p>
          <a:p>
            <a:pPr lvl="1">
              <a:lnSpc>
                <a:spcPct val="120000"/>
              </a:lnSpc>
              <a:spcBef>
                <a:spcPts val="0"/>
              </a:spcBef>
              <a:spcAft>
                <a:spcPts val="0"/>
              </a:spcAft>
              <a:buFont typeface="Wingdings" panose="05000000000000000000" pitchFamily="2" charset="2"/>
              <a:buChar char="ü"/>
            </a:pPr>
            <a:r>
              <a:rPr lang="en-US" altLang="zh-CN" sz="2000" dirty="0">
                <a:solidFill>
                  <a:srgbClr val="002060"/>
                </a:solidFill>
              </a:rPr>
              <a:t>RET </a:t>
            </a:r>
          </a:p>
          <a:p>
            <a:pPr lvl="1">
              <a:lnSpc>
                <a:spcPct val="120000"/>
              </a:lnSpc>
              <a:spcBef>
                <a:spcPts val="0"/>
              </a:spcBef>
              <a:spcAft>
                <a:spcPts val="0"/>
              </a:spcAft>
              <a:buFont typeface="Wingdings" panose="05000000000000000000" pitchFamily="2" charset="2"/>
              <a:buChar char="ü"/>
            </a:pPr>
            <a:r>
              <a:rPr lang="en-US" altLang="zh-CN" sz="2000" dirty="0">
                <a:solidFill>
                  <a:srgbClr val="002060"/>
                </a:solidFill>
              </a:rPr>
              <a:t>RET i16 </a:t>
            </a:r>
          </a:p>
          <a:p>
            <a:pPr>
              <a:lnSpc>
                <a:spcPct val="120000"/>
              </a:lnSpc>
              <a:spcBef>
                <a:spcPts val="0"/>
              </a:spcBef>
              <a:spcAft>
                <a:spcPts val="0"/>
              </a:spcAft>
            </a:pPr>
            <a:endParaRPr lang="zh-CN" altLang="en-US" sz="2400" dirty="0"/>
          </a:p>
        </p:txBody>
      </p:sp>
    </p:spTree>
    <p:extLst>
      <p:ext uri="{BB962C8B-B14F-4D97-AF65-F5344CB8AC3E}">
        <p14:creationId xmlns:p14="http://schemas.microsoft.com/office/powerpoint/2010/main" val="3169554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4E967-28F9-49B7-9FB0-FA938A972C9C}"/>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07E808E7-4AD5-46DD-B6EF-719B2508DE32}"/>
              </a:ext>
            </a:extLst>
          </p:cNvPr>
          <p:cNvSpPr>
            <a:spLocks noGrp="1"/>
          </p:cNvSpPr>
          <p:nvPr>
            <p:ph idx="1"/>
          </p:nvPr>
        </p:nvSpPr>
        <p:spPr/>
        <p:txBody>
          <a:bodyPr/>
          <a:lstStyle/>
          <a:p>
            <a:r>
              <a:rPr lang="en-US" altLang="zh-CN" sz="3200" dirty="0"/>
              <a:t>2.4.5 </a:t>
            </a:r>
            <a:r>
              <a:rPr lang="zh-CN" altLang="en-US" sz="3200" dirty="0"/>
              <a:t>中断控制指令</a:t>
            </a:r>
          </a:p>
          <a:p>
            <a:r>
              <a:rPr lang="en-US" altLang="zh-CN" sz="2800" dirty="0">
                <a:solidFill>
                  <a:srgbClr val="002060"/>
                </a:solidFill>
              </a:rPr>
              <a:t>1.8086</a:t>
            </a:r>
            <a:r>
              <a:rPr lang="zh-CN" altLang="en-US" sz="2800" dirty="0">
                <a:solidFill>
                  <a:srgbClr val="002060"/>
                </a:solidFill>
              </a:rPr>
              <a:t>中断类型</a:t>
            </a:r>
          </a:p>
          <a:p>
            <a:r>
              <a:rPr lang="zh-CN" altLang="en-US" sz="2400" dirty="0">
                <a:solidFill>
                  <a:schemeClr val="tx1"/>
                </a:solidFill>
              </a:rPr>
              <a:t>  ⑴外部中断</a:t>
            </a:r>
          </a:p>
          <a:p>
            <a:r>
              <a:rPr lang="zh-CN" altLang="en-US" sz="2400" dirty="0">
                <a:solidFill>
                  <a:schemeClr val="tx1"/>
                </a:solidFill>
              </a:rPr>
              <a:t>   中断源来自</a:t>
            </a:r>
            <a:r>
              <a:rPr lang="en-US" altLang="zh-CN" sz="2400" dirty="0">
                <a:solidFill>
                  <a:schemeClr val="tx1"/>
                </a:solidFill>
              </a:rPr>
              <a:t>CPU</a:t>
            </a:r>
            <a:r>
              <a:rPr lang="zh-CN" altLang="en-US" sz="2400" dirty="0">
                <a:solidFill>
                  <a:schemeClr val="tx1"/>
                </a:solidFill>
              </a:rPr>
              <a:t>之外（两种）</a:t>
            </a:r>
          </a:p>
          <a:p>
            <a:pPr lvl="1"/>
            <a:r>
              <a:rPr lang="zh-CN" altLang="en-US" sz="2000" dirty="0">
                <a:solidFill>
                  <a:schemeClr val="tx1"/>
                </a:solidFill>
              </a:rPr>
              <a:t>可屏蔽中断：响应与否，受</a:t>
            </a:r>
            <a:r>
              <a:rPr lang="en-US" altLang="zh-CN" sz="2000" dirty="0">
                <a:solidFill>
                  <a:schemeClr val="tx1"/>
                </a:solidFill>
              </a:rPr>
              <a:t>IF</a:t>
            </a:r>
            <a:r>
              <a:rPr lang="zh-CN" altLang="en-US" sz="2000" dirty="0">
                <a:solidFill>
                  <a:schemeClr val="tx1"/>
                </a:solidFill>
              </a:rPr>
              <a:t>标志控制。</a:t>
            </a:r>
          </a:p>
          <a:p>
            <a:pPr lvl="1">
              <a:buNone/>
            </a:pPr>
            <a:r>
              <a:rPr lang="zh-CN" altLang="en-US" sz="2000" dirty="0">
                <a:solidFill>
                  <a:schemeClr val="tx1"/>
                </a:solidFill>
              </a:rPr>
              <a:t>     涉及指令：</a:t>
            </a:r>
            <a:r>
              <a:rPr lang="en-US" altLang="zh-CN" sz="2000" dirty="0">
                <a:solidFill>
                  <a:schemeClr val="tx1"/>
                </a:solidFill>
              </a:rPr>
              <a:t>CLI   STI</a:t>
            </a:r>
          </a:p>
          <a:p>
            <a:pPr lvl="1"/>
            <a:r>
              <a:rPr lang="zh-CN" altLang="en-US" sz="2000" dirty="0">
                <a:solidFill>
                  <a:schemeClr val="tx1"/>
                </a:solidFill>
              </a:rPr>
              <a:t>非屏蔽中断：不受</a:t>
            </a:r>
            <a:r>
              <a:rPr lang="en-US" altLang="zh-CN" sz="2000" dirty="0">
                <a:solidFill>
                  <a:schemeClr val="tx1"/>
                </a:solidFill>
              </a:rPr>
              <a:t>IF</a:t>
            </a:r>
            <a:r>
              <a:rPr lang="zh-CN" altLang="en-US" sz="2000" dirty="0">
                <a:solidFill>
                  <a:schemeClr val="tx1"/>
                </a:solidFill>
              </a:rPr>
              <a:t>控制的中断源。（</a:t>
            </a:r>
            <a:r>
              <a:rPr lang="en-US" altLang="zh-CN" sz="2000" dirty="0">
                <a:solidFill>
                  <a:schemeClr val="tx1"/>
                </a:solidFill>
              </a:rPr>
              <a:t>2#</a:t>
            </a:r>
            <a:r>
              <a:rPr lang="zh-CN" altLang="en-US" sz="2000" dirty="0">
                <a:solidFill>
                  <a:schemeClr val="tx1"/>
                </a:solidFill>
              </a:rPr>
              <a:t>）</a:t>
            </a:r>
          </a:p>
          <a:p>
            <a:endParaRPr lang="zh-CN" altLang="en-US" dirty="0"/>
          </a:p>
        </p:txBody>
      </p:sp>
    </p:spTree>
    <p:extLst>
      <p:ext uri="{BB962C8B-B14F-4D97-AF65-F5344CB8AC3E}">
        <p14:creationId xmlns:p14="http://schemas.microsoft.com/office/powerpoint/2010/main" val="3628614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8DF09-F5F1-4421-A19C-1799F01F2D7A}"/>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16EB54C9-03A5-4667-8DE8-91700CBE576C}"/>
              </a:ext>
            </a:extLst>
          </p:cNvPr>
          <p:cNvSpPr>
            <a:spLocks noGrp="1"/>
          </p:cNvSpPr>
          <p:nvPr>
            <p:ph idx="1"/>
          </p:nvPr>
        </p:nvSpPr>
        <p:spPr/>
        <p:txBody>
          <a:bodyPr>
            <a:normAutofit/>
          </a:bodyPr>
          <a:lstStyle/>
          <a:p>
            <a:r>
              <a:rPr lang="en-US" altLang="zh-CN" sz="2800" dirty="0">
                <a:solidFill>
                  <a:schemeClr val="tx1"/>
                </a:solidFill>
              </a:rPr>
              <a:t>⑵</a:t>
            </a:r>
            <a:r>
              <a:rPr lang="zh-CN" altLang="en-US" sz="2800" dirty="0">
                <a:solidFill>
                  <a:schemeClr val="tx1"/>
                </a:solidFill>
              </a:rPr>
              <a:t>内部中断（</a:t>
            </a:r>
            <a:r>
              <a:rPr lang="en-US" altLang="zh-CN" sz="2800" dirty="0">
                <a:solidFill>
                  <a:schemeClr val="tx1"/>
                </a:solidFill>
              </a:rPr>
              <a:t>4</a:t>
            </a:r>
            <a:r>
              <a:rPr lang="zh-CN" altLang="en-US" sz="2800" dirty="0">
                <a:solidFill>
                  <a:schemeClr val="tx1"/>
                </a:solidFill>
              </a:rPr>
              <a:t>种）</a:t>
            </a:r>
          </a:p>
          <a:p>
            <a:r>
              <a:rPr lang="zh-CN" altLang="en-US" sz="2800" dirty="0">
                <a:solidFill>
                  <a:schemeClr val="tx1"/>
                </a:solidFill>
              </a:rPr>
              <a:t>    中断源：程序执行过程中程序自身引发的事件</a:t>
            </a:r>
          </a:p>
          <a:p>
            <a:pPr lvl="3"/>
            <a:r>
              <a:rPr lang="zh-CN" altLang="en-US" sz="2400" dirty="0">
                <a:solidFill>
                  <a:schemeClr val="tx1"/>
                </a:solidFill>
              </a:rPr>
              <a:t>除法错中断：除数为</a:t>
            </a:r>
            <a:r>
              <a:rPr lang="en-US" altLang="zh-CN" sz="2400" dirty="0">
                <a:solidFill>
                  <a:schemeClr val="tx1"/>
                </a:solidFill>
              </a:rPr>
              <a:t>0</a:t>
            </a:r>
            <a:r>
              <a:rPr lang="zh-CN" altLang="en-US" sz="2400" dirty="0">
                <a:solidFill>
                  <a:schemeClr val="tx1"/>
                </a:solidFill>
              </a:rPr>
              <a:t>或除法溢出。（</a:t>
            </a:r>
            <a:r>
              <a:rPr lang="en-US" altLang="zh-CN" sz="2400" dirty="0">
                <a:solidFill>
                  <a:schemeClr val="tx1"/>
                </a:solidFill>
              </a:rPr>
              <a:t>0#</a:t>
            </a:r>
            <a:r>
              <a:rPr lang="zh-CN" altLang="en-US" sz="2400" dirty="0">
                <a:solidFill>
                  <a:schemeClr val="tx1"/>
                </a:solidFill>
              </a:rPr>
              <a:t>）</a:t>
            </a:r>
          </a:p>
          <a:p>
            <a:pPr lvl="3"/>
            <a:r>
              <a:rPr lang="zh-CN" altLang="en-US" sz="2400" dirty="0">
                <a:solidFill>
                  <a:schemeClr val="tx1"/>
                </a:solidFill>
              </a:rPr>
              <a:t>单步中断：若单步标志</a:t>
            </a:r>
            <a:r>
              <a:rPr lang="en-US" altLang="zh-CN" sz="2400" dirty="0">
                <a:solidFill>
                  <a:schemeClr val="tx1"/>
                </a:solidFill>
              </a:rPr>
              <a:t>TF=1</a:t>
            </a:r>
            <a:r>
              <a:rPr lang="zh-CN" altLang="en-US" sz="2400" dirty="0">
                <a:solidFill>
                  <a:schemeClr val="tx1"/>
                </a:solidFill>
              </a:rPr>
              <a:t>，则每条指令执后产生单步中断。（</a:t>
            </a:r>
            <a:r>
              <a:rPr lang="en-US" altLang="zh-CN" sz="2400" dirty="0">
                <a:solidFill>
                  <a:schemeClr val="tx1"/>
                </a:solidFill>
              </a:rPr>
              <a:t>1#</a:t>
            </a:r>
            <a:r>
              <a:rPr lang="zh-CN" altLang="en-US" sz="2400" dirty="0">
                <a:solidFill>
                  <a:schemeClr val="tx1"/>
                </a:solidFill>
              </a:rPr>
              <a:t>）</a:t>
            </a:r>
          </a:p>
          <a:p>
            <a:pPr lvl="3"/>
            <a:r>
              <a:rPr lang="zh-CN" altLang="en-US" sz="2400" dirty="0">
                <a:solidFill>
                  <a:schemeClr val="tx1"/>
                </a:solidFill>
              </a:rPr>
              <a:t>溢出中断：执行中断指令</a:t>
            </a:r>
            <a:r>
              <a:rPr lang="en-US" altLang="zh-CN" sz="2400" dirty="0">
                <a:solidFill>
                  <a:schemeClr val="tx1"/>
                </a:solidFill>
              </a:rPr>
              <a:t>INTO</a:t>
            </a:r>
            <a:r>
              <a:rPr lang="zh-CN" altLang="en-US" sz="2400" dirty="0">
                <a:solidFill>
                  <a:schemeClr val="tx1"/>
                </a:solidFill>
              </a:rPr>
              <a:t>时，如</a:t>
            </a:r>
            <a:r>
              <a:rPr lang="en-US" altLang="zh-CN" sz="2400" dirty="0">
                <a:solidFill>
                  <a:schemeClr val="tx1"/>
                </a:solidFill>
              </a:rPr>
              <a:t>OF=1</a:t>
            </a:r>
            <a:r>
              <a:rPr lang="zh-CN" altLang="en-US" sz="2400" dirty="0">
                <a:solidFill>
                  <a:schemeClr val="tx1"/>
                </a:solidFill>
              </a:rPr>
              <a:t>，则产生溢出中断。（</a:t>
            </a:r>
            <a:r>
              <a:rPr lang="en-US" altLang="zh-CN" sz="2400" dirty="0">
                <a:solidFill>
                  <a:schemeClr val="tx1"/>
                </a:solidFill>
              </a:rPr>
              <a:t>4#</a:t>
            </a:r>
            <a:r>
              <a:rPr lang="zh-CN" altLang="en-US" sz="2400" dirty="0">
                <a:solidFill>
                  <a:schemeClr val="tx1"/>
                </a:solidFill>
              </a:rPr>
              <a:t>）</a:t>
            </a:r>
          </a:p>
          <a:p>
            <a:pPr lvl="3"/>
            <a:r>
              <a:rPr lang="zh-CN" altLang="en-US" sz="2400" dirty="0">
                <a:solidFill>
                  <a:schemeClr val="tx1"/>
                </a:solidFill>
              </a:rPr>
              <a:t>指令中断：执行中断调用指令</a:t>
            </a:r>
            <a:r>
              <a:rPr lang="en-US" altLang="zh-CN" sz="2400" dirty="0">
                <a:solidFill>
                  <a:schemeClr val="tx1"/>
                </a:solidFill>
              </a:rPr>
              <a:t>INT n </a:t>
            </a:r>
            <a:r>
              <a:rPr lang="zh-CN" altLang="en-US" sz="2400" dirty="0">
                <a:solidFill>
                  <a:schemeClr val="tx1"/>
                </a:solidFill>
              </a:rPr>
              <a:t>，产生指令中段，类型号</a:t>
            </a:r>
            <a:r>
              <a:rPr lang="en-US" altLang="zh-CN" sz="2400" dirty="0">
                <a:solidFill>
                  <a:schemeClr val="tx1"/>
                </a:solidFill>
              </a:rPr>
              <a:t>n=0</a:t>
            </a:r>
            <a:r>
              <a:rPr lang="zh-CN" altLang="en-US" sz="2400" dirty="0">
                <a:solidFill>
                  <a:schemeClr val="tx1"/>
                </a:solidFill>
              </a:rPr>
              <a:t>～</a:t>
            </a:r>
            <a:r>
              <a:rPr lang="en-US" altLang="zh-CN" sz="2400" dirty="0">
                <a:solidFill>
                  <a:schemeClr val="tx1"/>
                </a:solidFill>
              </a:rPr>
              <a:t>255</a:t>
            </a:r>
            <a:r>
              <a:rPr lang="zh-CN" altLang="en-US" sz="2400" dirty="0">
                <a:solidFill>
                  <a:schemeClr val="tx1"/>
                </a:solidFill>
              </a:rPr>
              <a:t>。</a:t>
            </a:r>
          </a:p>
          <a:p>
            <a:endParaRPr lang="zh-CN" altLang="en-US" sz="2400" dirty="0">
              <a:solidFill>
                <a:schemeClr val="tx1"/>
              </a:solidFill>
            </a:endParaRPr>
          </a:p>
        </p:txBody>
      </p:sp>
    </p:spTree>
    <p:extLst>
      <p:ext uri="{BB962C8B-B14F-4D97-AF65-F5344CB8AC3E}">
        <p14:creationId xmlns:p14="http://schemas.microsoft.com/office/powerpoint/2010/main" val="147609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4AFB3-8E33-4080-BF4C-003CA6E1744F}"/>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165AC479-399E-4145-AF94-23E4A360DE5D}"/>
              </a:ext>
            </a:extLst>
          </p:cNvPr>
          <p:cNvSpPr>
            <a:spLocks noGrp="1"/>
          </p:cNvSpPr>
          <p:nvPr>
            <p:ph idx="1"/>
          </p:nvPr>
        </p:nvSpPr>
        <p:spPr>
          <a:xfrm>
            <a:off x="1097280" y="1845734"/>
            <a:ext cx="10058400" cy="4444230"/>
          </a:xfrm>
        </p:spPr>
        <p:txBody>
          <a:bodyPr>
            <a:normAutofit fontScale="92500" lnSpcReduction="10000"/>
          </a:bodyPr>
          <a:lstStyle/>
          <a:p>
            <a:r>
              <a:rPr lang="en-US" altLang="zh-CN" sz="3300" dirty="0">
                <a:solidFill>
                  <a:schemeClr val="tx1"/>
                </a:solidFill>
              </a:rPr>
              <a:t>2.8086</a:t>
            </a:r>
            <a:r>
              <a:rPr lang="zh-CN" altLang="en-US" sz="3300" dirty="0">
                <a:solidFill>
                  <a:schemeClr val="tx1"/>
                </a:solidFill>
              </a:rPr>
              <a:t>的中断过程</a:t>
            </a:r>
          </a:p>
          <a:p>
            <a:pPr marL="201168" lvl="1" indent="0">
              <a:buNone/>
            </a:pPr>
            <a:r>
              <a:rPr lang="zh-CN" altLang="en-US" dirty="0"/>
              <a:t>①</a:t>
            </a:r>
            <a:r>
              <a:rPr lang="zh-CN" altLang="en-US" sz="2200" dirty="0"/>
              <a:t>中断向量表②进入中断服务程序③返回断点</a:t>
            </a:r>
          </a:p>
          <a:p>
            <a:pPr lvl="2">
              <a:buClr>
                <a:srgbClr val="0066FF"/>
              </a:buClr>
              <a:buFont typeface="Wingdings" panose="05000000000000000000" pitchFamily="2" charset="2"/>
              <a:buChar char="ü"/>
            </a:pPr>
            <a:r>
              <a:rPr lang="en-US" altLang="zh-CN" sz="2200" dirty="0"/>
              <a:t>CPU</a:t>
            </a:r>
            <a:r>
              <a:rPr lang="zh-CN" altLang="en-US" sz="2200" dirty="0"/>
              <a:t>取类型号</a:t>
            </a:r>
            <a:endParaRPr lang="en-US" altLang="zh-CN" sz="2200" dirty="0"/>
          </a:p>
          <a:p>
            <a:pPr lvl="3">
              <a:buClr>
                <a:srgbClr val="0066FF"/>
              </a:buClr>
              <a:buFont typeface="Wingdings" panose="05000000000000000000" pitchFamily="2" charset="2"/>
              <a:buChar char="ü"/>
            </a:pPr>
            <a:r>
              <a:rPr lang="zh-CN" altLang="en-US" sz="2200" dirty="0">
                <a:solidFill>
                  <a:srgbClr val="993300"/>
                </a:solidFill>
              </a:rPr>
              <a:t>外中断</a:t>
            </a:r>
            <a:r>
              <a:rPr lang="en-US" altLang="zh-CN" sz="2200" dirty="0">
                <a:solidFill>
                  <a:srgbClr val="993300"/>
                </a:solidFill>
              </a:rPr>
              <a:t>:</a:t>
            </a:r>
            <a:r>
              <a:rPr lang="zh-CN" altLang="en-US" sz="2200" dirty="0">
                <a:solidFill>
                  <a:srgbClr val="993300"/>
                </a:solidFill>
              </a:rPr>
              <a:t>中断源提供 </a:t>
            </a:r>
          </a:p>
          <a:p>
            <a:pPr lvl="3">
              <a:buClr>
                <a:srgbClr val="0066FF"/>
              </a:buClr>
              <a:buFont typeface="Wingdings" panose="05000000000000000000" pitchFamily="2" charset="2"/>
              <a:buChar char="ü"/>
            </a:pPr>
            <a:r>
              <a:rPr lang="zh-CN" altLang="en-US" sz="2200" dirty="0">
                <a:solidFill>
                  <a:srgbClr val="993300"/>
                </a:solidFill>
              </a:rPr>
              <a:t>内中断</a:t>
            </a:r>
            <a:r>
              <a:rPr lang="en-US" altLang="zh-CN" sz="2200" dirty="0">
                <a:solidFill>
                  <a:srgbClr val="993300"/>
                </a:solidFill>
              </a:rPr>
              <a:t>:</a:t>
            </a:r>
            <a:r>
              <a:rPr lang="zh-CN" altLang="en-US" sz="2200" dirty="0">
                <a:solidFill>
                  <a:srgbClr val="993300"/>
                </a:solidFill>
              </a:rPr>
              <a:t>指令提供、预定义</a:t>
            </a:r>
          </a:p>
          <a:p>
            <a:pPr lvl="2">
              <a:lnSpc>
                <a:spcPct val="80000"/>
              </a:lnSpc>
              <a:buClr>
                <a:srgbClr val="0066FF"/>
              </a:buClr>
              <a:buFont typeface="Wingdings" panose="05000000000000000000" pitchFamily="2" charset="2"/>
              <a:buChar char="ü"/>
            </a:pPr>
            <a:r>
              <a:rPr lang="zh-CN" altLang="en-US" sz="2200" dirty="0">
                <a:solidFill>
                  <a:srgbClr val="C00000"/>
                </a:solidFill>
              </a:rPr>
              <a:t>类型号*</a:t>
            </a:r>
            <a:r>
              <a:rPr lang="en-US" altLang="zh-CN" sz="2200" dirty="0">
                <a:solidFill>
                  <a:srgbClr val="C00000"/>
                </a:solidFill>
              </a:rPr>
              <a:t>4</a:t>
            </a:r>
            <a:r>
              <a:rPr lang="zh-CN" altLang="en-US" sz="2200" dirty="0"/>
              <a:t>：对应向量在表中的首地址  </a:t>
            </a:r>
          </a:p>
          <a:p>
            <a:pPr lvl="2">
              <a:lnSpc>
                <a:spcPct val="80000"/>
              </a:lnSpc>
              <a:buClr>
                <a:srgbClr val="0066FF"/>
              </a:buClr>
              <a:buFont typeface="Wingdings" panose="05000000000000000000" pitchFamily="2" charset="2"/>
              <a:buChar char="ü"/>
            </a:pPr>
            <a:r>
              <a:rPr lang="zh-CN" altLang="en-US" sz="2200" dirty="0"/>
              <a:t>保护断点：</a:t>
            </a:r>
            <a:r>
              <a:rPr lang="en-US" altLang="zh-CN" sz="2200" dirty="0"/>
              <a:t>PSW</a:t>
            </a:r>
            <a:r>
              <a:rPr lang="zh-CN" altLang="en-US" sz="2200" dirty="0"/>
              <a:t>、</a:t>
            </a:r>
            <a:r>
              <a:rPr lang="en-US" altLang="zh-CN" sz="2200" dirty="0"/>
              <a:t>CS</a:t>
            </a:r>
            <a:r>
              <a:rPr lang="zh-CN" altLang="en-US" sz="2200" dirty="0"/>
              <a:t>、</a:t>
            </a:r>
            <a:r>
              <a:rPr lang="en-US" altLang="zh-CN" sz="2200" dirty="0"/>
              <a:t>IP</a:t>
            </a:r>
            <a:r>
              <a:rPr lang="zh-CN" altLang="en-US" sz="2200" dirty="0"/>
              <a:t>依次入栈</a:t>
            </a:r>
          </a:p>
          <a:p>
            <a:pPr lvl="2">
              <a:lnSpc>
                <a:spcPct val="80000"/>
              </a:lnSpc>
              <a:buClr>
                <a:srgbClr val="0066FF"/>
              </a:buClr>
              <a:buFont typeface="Wingdings" panose="05000000000000000000" pitchFamily="2" charset="2"/>
              <a:buChar char="ü"/>
            </a:pPr>
            <a:r>
              <a:rPr lang="zh-CN" altLang="en-US" sz="2200" dirty="0"/>
              <a:t>从向量表读取</a:t>
            </a:r>
            <a:r>
              <a:rPr lang="zh-CN" altLang="en-US" sz="2200" u="sng" dirty="0">
                <a:effectLst>
                  <a:outerShdw blurRad="38100" dist="38100" dir="2700000" algn="tl">
                    <a:srgbClr val="000000">
                      <a:alpha val="43137"/>
                    </a:srgbClr>
                  </a:outerShdw>
                </a:effectLst>
              </a:rPr>
              <a:t>服务程序入口地址（即为中断向量</a:t>
            </a:r>
            <a:r>
              <a:rPr lang="zh-CN" altLang="en-US" sz="2200" dirty="0"/>
              <a:t>）：</a:t>
            </a:r>
          </a:p>
          <a:p>
            <a:pPr lvl="2">
              <a:lnSpc>
                <a:spcPct val="80000"/>
              </a:lnSpc>
              <a:buClr>
                <a:srgbClr val="FFFF00"/>
              </a:buClr>
              <a:buFont typeface="Wingdings" panose="05000000000000000000" pitchFamily="2" charset="2"/>
              <a:buChar char="ü"/>
            </a:pPr>
            <a:r>
              <a:rPr lang="zh-CN" altLang="en-US" sz="2200" dirty="0"/>
              <a:t>            </a:t>
            </a:r>
            <a:r>
              <a:rPr lang="en-US" altLang="zh-CN" sz="2600" dirty="0">
                <a:solidFill>
                  <a:srgbClr val="C00000"/>
                </a:solidFill>
              </a:rPr>
              <a:t>IP←</a:t>
            </a:r>
            <a:r>
              <a:rPr lang="zh-CN" altLang="en-US" sz="2600" dirty="0">
                <a:solidFill>
                  <a:srgbClr val="C00000"/>
                </a:solidFill>
              </a:rPr>
              <a:t>低位字 </a:t>
            </a:r>
            <a:r>
              <a:rPr lang="en-US" altLang="zh-CN" sz="2600" dirty="0">
                <a:solidFill>
                  <a:srgbClr val="C00000"/>
                </a:solidFill>
              </a:rPr>
              <a:t>CS←</a:t>
            </a:r>
            <a:r>
              <a:rPr lang="zh-CN" altLang="en-US" sz="2600" dirty="0">
                <a:solidFill>
                  <a:srgbClr val="C00000"/>
                </a:solidFill>
              </a:rPr>
              <a:t>高位字</a:t>
            </a:r>
          </a:p>
          <a:p>
            <a:pPr lvl="2">
              <a:lnSpc>
                <a:spcPct val="80000"/>
              </a:lnSpc>
              <a:buClr>
                <a:srgbClr val="0066FF"/>
              </a:buClr>
              <a:buFont typeface="Wingdings" panose="05000000000000000000" pitchFamily="2" charset="2"/>
              <a:buChar char="ü"/>
            </a:pPr>
            <a:r>
              <a:rPr lang="zh-CN" altLang="en-US" sz="2200" dirty="0"/>
              <a:t>进入中断服务程序</a:t>
            </a:r>
          </a:p>
          <a:p>
            <a:pPr marL="0">
              <a:buNone/>
            </a:pPr>
            <a:r>
              <a:rPr lang="en-US" altLang="zh-CN" sz="2600" dirty="0">
                <a:solidFill>
                  <a:schemeClr val="tx1"/>
                </a:solidFill>
              </a:rPr>
              <a:t>3.8086</a:t>
            </a:r>
            <a:r>
              <a:rPr lang="zh-CN" altLang="en-US" sz="2600" dirty="0">
                <a:solidFill>
                  <a:schemeClr val="tx1"/>
                </a:solidFill>
              </a:rPr>
              <a:t>的中断指令</a:t>
            </a:r>
          </a:p>
          <a:p>
            <a:pPr marL="201168" lvl="1" indent="0">
              <a:buNone/>
            </a:pPr>
            <a:r>
              <a:rPr lang="zh-CN" altLang="en-US" sz="2400" dirty="0"/>
              <a:t>  </a:t>
            </a:r>
            <a:r>
              <a:rPr lang="en-US" altLang="zh-CN" sz="2000" dirty="0">
                <a:solidFill>
                  <a:srgbClr val="C00000"/>
                </a:solidFill>
              </a:rPr>
              <a:t>INT i8 /INTO /IRET / CLI / STI</a:t>
            </a:r>
          </a:p>
          <a:p>
            <a:endParaRPr lang="zh-CN" altLang="en-US" dirty="0"/>
          </a:p>
        </p:txBody>
      </p:sp>
    </p:spTree>
    <p:extLst>
      <p:ext uri="{BB962C8B-B14F-4D97-AF65-F5344CB8AC3E}">
        <p14:creationId xmlns:p14="http://schemas.microsoft.com/office/powerpoint/2010/main" val="4220057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55A7F-DDB7-4CD9-96CB-804E7FC5CA5D}"/>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A13F15AC-A844-4BCB-A1FC-B68D1BE63882}"/>
              </a:ext>
            </a:extLst>
          </p:cNvPr>
          <p:cNvSpPr>
            <a:spLocks noGrp="1"/>
          </p:cNvSpPr>
          <p:nvPr>
            <p:ph idx="1"/>
          </p:nvPr>
        </p:nvSpPr>
        <p:spPr>
          <a:xfrm>
            <a:off x="1097280" y="1845734"/>
            <a:ext cx="9626138" cy="4296448"/>
          </a:xfrm>
        </p:spPr>
        <p:txBody>
          <a:bodyPr>
            <a:normAutofit lnSpcReduction="10000"/>
          </a:bodyPr>
          <a:lstStyle/>
          <a:p>
            <a:r>
              <a:rPr lang="en-US" altLang="zh-CN" sz="3200" dirty="0"/>
              <a:t>2.4.6 </a:t>
            </a:r>
            <a:r>
              <a:rPr lang="zh-CN" altLang="en-US" sz="3200" dirty="0"/>
              <a:t>系统功能调用</a:t>
            </a:r>
          </a:p>
          <a:p>
            <a:pPr lvl="1"/>
            <a:r>
              <a:rPr lang="zh-CN" altLang="en-US" sz="2400" dirty="0"/>
              <a:t>在</a:t>
            </a:r>
            <a:r>
              <a:rPr lang="en-US" altLang="zh-CN" sz="2400" dirty="0"/>
              <a:t>AH</a:t>
            </a:r>
            <a:r>
              <a:rPr lang="zh-CN" altLang="en-US" sz="2400" dirty="0"/>
              <a:t>中设置调用的功能号；</a:t>
            </a:r>
          </a:p>
          <a:p>
            <a:pPr lvl="1"/>
            <a:r>
              <a:rPr lang="zh-CN" altLang="en-US" sz="2400" dirty="0"/>
              <a:t>在指定的寄存器中设置入口参数；</a:t>
            </a:r>
          </a:p>
          <a:p>
            <a:pPr lvl="1"/>
            <a:r>
              <a:rPr lang="zh-CN" altLang="en-US" sz="2400" dirty="0"/>
              <a:t>执行</a:t>
            </a:r>
            <a:r>
              <a:rPr lang="en-US" altLang="zh-CN" sz="2400" dirty="0"/>
              <a:t>INT 21H</a:t>
            </a:r>
            <a:r>
              <a:rPr lang="zh-CN" altLang="en-US" sz="2400" dirty="0"/>
              <a:t>指令，调用功能子程序；</a:t>
            </a:r>
          </a:p>
          <a:p>
            <a:pPr lvl="2">
              <a:buFont typeface="Wingdings" panose="05000000000000000000" pitchFamily="2" charset="2"/>
              <a:buChar char="ü"/>
            </a:pPr>
            <a:r>
              <a:rPr lang="zh-CN" altLang="en-US" sz="2000" dirty="0">
                <a:solidFill>
                  <a:schemeClr val="tx1"/>
                </a:solidFill>
              </a:rPr>
              <a:t>  </a:t>
            </a:r>
            <a:r>
              <a:rPr lang="en-US" altLang="zh-CN" sz="2400" dirty="0">
                <a:solidFill>
                  <a:schemeClr val="tx1"/>
                </a:solidFill>
              </a:rPr>
              <a:t>1.</a:t>
            </a:r>
            <a:r>
              <a:rPr lang="zh-CN" altLang="en-US" sz="2400" dirty="0">
                <a:solidFill>
                  <a:schemeClr val="tx1"/>
                </a:solidFill>
              </a:rPr>
              <a:t>单个字符的输出   </a:t>
            </a:r>
            <a:r>
              <a:rPr lang="en-US" altLang="zh-CN" sz="2400" dirty="0">
                <a:solidFill>
                  <a:srgbClr val="0066FF"/>
                </a:solidFill>
              </a:rPr>
              <a:t>AH=02</a:t>
            </a:r>
            <a:r>
              <a:rPr lang="zh-CN" altLang="en-US" sz="2400" dirty="0"/>
              <a:t>；</a:t>
            </a:r>
            <a:endParaRPr lang="zh-CN" altLang="en-US" sz="2400" dirty="0">
              <a:solidFill>
                <a:srgbClr val="FF0000"/>
              </a:solidFill>
            </a:endParaRPr>
          </a:p>
          <a:p>
            <a:pPr lvl="2">
              <a:lnSpc>
                <a:spcPct val="80000"/>
              </a:lnSpc>
              <a:buFont typeface="Wingdings" panose="05000000000000000000" pitchFamily="2" charset="2"/>
              <a:buChar char="ü"/>
            </a:pPr>
            <a:r>
              <a:rPr lang="zh-CN" altLang="en-US" sz="2400" dirty="0"/>
              <a:t>    入口参数：</a:t>
            </a:r>
            <a:r>
              <a:rPr lang="en-US" altLang="zh-CN" sz="2400" dirty="0"/>
              <a:t>DL=</a:t>
            </a:r>
            <a:r>
              <a:rPr lang="zh-CN" altLang="en-US" sz="2400" dirty="0"/>
              <a:t>字符的</a:t>
            </a:r>
            <a:r>
              <a:rPr lang="en-US" altLang="zh-CN" sz="2400" dirty="0"/>
              <a:t>ASCII</a:t>
            </a:r>
            <a:r>
              <a:rPr lang="zh-CN" altLang="en-US" sz="2400" dirty="0"/>
              <a:t>码</a:t>
            </a:r>
          </a:p>
          <a:p>
            <a:pPr lvl="2">
              <a:lnSpc>
                <a:spcPct val="80000"/>
              </a:lnSpc>
              <a:buFont typeface="Wingdings" panose="05000000000000000000" pitchFamily="2" charset="2"/>
              <a:buChar char="ü"/>
            </a:pPr>
            <a:r>
              <a:rPr lang="zh-CN" altLang="en-US" sz="2400" dirty="0">
                <a:solidFill>
                  <a:srgbClr val="FF0000"/>
                </a:solidFill>
              </a:rPr>
              <a:t>  </a:t>
            </a:r>
            <a:r>
              <a:rPr lang="en-US" altLang="zh-CN" sz="2400" dirty="0">
                <a:solidFill>
                  <a:schemeClr val="tx1"/>
                </a:solidFill>
              </a:rPr>
              <a:t>2.</a:t>
            </a:r>
            <a:r>
              <a:rPr lang="zh-CN" altLang="en-US" sz="2400" dirty="0">
                <a:solidFill>
                  <a:schemeClr val="tx1"/>
                </a:solidFill>
              </a:rPr>
              <a:t>字符串输出           </a:t>
            </a:r>
            <a:r>
              <a:rPr lang="en-US" altLang="zh-CN" sz="2400" dirty="0">
                <a:solidFill>
                  <a:srgbClr val="0066FF"/>
                </a:solidFill>
              </a:rPr>
              <a:t>AH=09</a:t>
            </a:r>
            <a:r>
              <a:rPr lang="zh-CN" altLang="en-US" sz="2400" dirty="0"/>
              <a:t>；</a:t>
            </a:r>
            <a:endParaRPr lang="zh-CN" altLang="en-US" sz="2400" dirty="0">
              <a:solidFill>
                <a:srgbClr val="FF0000"/>
              </a:solidFill>
            </a:endParaRPr>
          </a:p>
          <a:p>
            <a:pPr lvl="2">
              <a:lnSpc>
                <a:spcPct val="80000"/>
              </a:lnSpc>
              <a:buFont typeface="Wingdings" panose="05000000000000000000" pitchFamily="2" charset="2"/>
              <a:buChar char="ü"/>
            </a:pPr>
            <a:r>
              <a:rPr lang="zh-CN" altLang="en-US" sz="2400" dirty="0"/>
              <a:t>    入口参数：</a:t>
            </a:r>
            <a:r>
              <a:rPr lang="en-US" altLang="zh-CN" sz="2400" dirty="0"/>
              <a:t>DS:DX=</a:t>
            </a:r>
            <a:r>
              <a:rPr lang="zh-CN" altLang="en-US" sz="2400" dirty="0"/>
              <a:t>字符串首地址</a:t>
            </a:r>
          </a:p>
          <a:p>
            <a:pPr lvl="2">
              <a:lnSpc>
                <a:spcPct val="80000"/>
              </a:lnSpc>
              <a:buFont typeface="Wingdings" panose="05000000000000000000" pitchFamily="2" charset="2"/>
              <a:buChar char="ü"/>
            </a:pPr>
            <a:r>
              <a:rPr lang="zh-CN" altLang="en-US" sz="2400" dirty="0"/>
              <a:t>    字符串必须以</a:t>
            </a:r>
            <a:r>
              <a:rPr lang="en-US" altLang="zh-CN" sz="2400" dirty="0"/>
              <a:t>$(24H)</a:t>
            </a:r>
            <a:r>
              <a:rPr lang="zh-CN" altLang="en-US" sz="2400" dirty="0"/>
              <a:t>结尾</a:t>
            </a:r>
          </a:p>
          <a:p>
            <a:pPr lvl="2">
              <a:lnSpc>
                <a:spcPct val="80000"/>
              </a:lnSpc>
              <a:buFont typeface="Wingdings" panose="05000000000000000000" pitchFamily="2" charset="2"/>
              <a:buChar char="ü"/>
            </a:pPr>
            <a:r>
              <a:rPr lang="zh-CN" altLang="en-US" sz="2400" dirty="0">
                <a:solidFill>
                  <a:srgbClr val="FF0000"/>
                </a:solidFill>
              </a:rPr>
              <a:t>  </a:t>
            </a:r>
            <a:r>
              <a:rPr lang="en-US" altLang="zh-CN" sz="2400" dirty="0">
                <a:solidFill>
                  <a:schemeClr val="tx1"/>
                </a:solidFill>
              </a:rPr>
              <a:t>3.</a:t>
            </a:r>
            <a:r>
              <a:rPr lang="zh-CN" altLang="en-US" sz="2400" dirty="0">
                <a:solidFill>
                  <a:schemeClr val="tx1"/>
                </a:solidFill>
              </a:rPr>
              <a:t>单个字符输入       </a:t>
            </a:r>
            <a:r>
              <a:rPr lang="en-US" altLang="zh-CN" sz="2400" dirty="0">
                <a:solidFill>
                  <a:srgbClr val="0066FF"/>
                </a:solidFill>
              </a:rPr>
              <a:t>AH=1</a:t>
            </a:r>
            <a:r>
              <a:rPr lang="zh-CN" altLang="en-US" sz="2400" dirty="0"/>
              <a:t>；</a:t>
            </a:r>
            <a:endParaRPr lang="zh-CN" altLang="en-US" sz="2400" dirty="0">
              <a:solidFill>
                <a:srgbClr val="FF0000"/>
              </a:solidFill>
            </a:endParaRPr>
          </a:p>
          <a:p>
            <a:pPr lvl="2">
              <a:buFont typeface="Wingdings" panose="05000000000000000000" pitchFamily="2" charset="2"/>
              <a:buChar char="ü"/>
            </a:pPr>
            <a:r>
              <a:rPr lang="zh-CN" altLang="en-US" sz="2400" dirty="0"/>
              <a:t>    入口参数：无；出口参数：</a:t>
            </a:r>
            <a:r>
              <a:rPr lang="en-US" altLang="zh-CN" sz="2400" dirty="0"/>
              <a:t>AL=</a:t>
            </a:r>
            <a:r>
              <a:rPr lang="zh-CN" altLang="en-US" sz="2400" dirty="0"/>
              <a:t>字符</a:t>
            </a:r>
            <a:r>
              <a:rPr lang="en-US" altLang="zh-CN" sz="2400" dirty="0"/>
              <a:t>ASCII</a:t>
            </a:r>
            <a:r>
              <a:rPr lang="zh-CN" altLang="en-US" sz="2400" dirty="0"/>
              <a:t>码</a:t>
            </a:r>
          </a:p>
        </p:txBody>
      </p:sp>
    </p:spTree>
    <p:extLst>
      <p:ext uri="{BB962C8B-B14F-4D97-AF65-F5344CB8AC3E}">
        <p14:creationId xmlns:p14="http://schemas.microsoft.com/office/powerpoint/2010/main" val="723387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C7E8B-CE1D-4532-90F1-A3E22D9B26F7}"/>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FFFF2322-F660-4E64-AA37-11EDB537B34E}"/>
              </a:ext>
            </a:extLst>
          </p:cNvPr>
          <p:cNvSpPr>
            <a:spLocks noGrp="1"/>
          </p:cNvSpPr>
          <p:nvPr>
            <p:ph idx="1"/>
          </p:nvPr>
        </p:nvSpPr>
        <p:spPr>
          <a:xfrm>
            <a:off x="1226589" y="1836497"/>
            <a:ext cx="10058400" cy="4545829"/>
          </a:xfrm>
        </p:spPr>
        <p:txBody>
          <a:bodyPr>
            <a:normAutofit fontScale="92500" lnSpcReduction="20000"/>
          </a:bodyPr>
          <a:lstStyle/>
          <a:p>
            <a:pPr>
              <a:lnSpc>
                <a:spcPct val="120000"/>
              </a:lnSpc>
            </a:pPr>
            <a:r>
              <a:rPr lang="en-US" altLang="zh-CN" sz="3000" dirty="0"/>
              <a:t>2.5 </a:t>
            </a:r>
            <a:r>
              <a:rPr lang="zh-CN" altLang="en-US" sz="3000" dirty="0"/>
              <a:t>串操作指令</a:t>
            </a:r>
          </a:p>
          <a:p>
            <a:r>
              <a:rPr lang="zh-CN" altLang="en-US" sz="2600" dirty="0"/>
              <a:t>  </a:t>
            </a:r>
            <a:r>
              <a:rPr lang="en-US" altLang="zh-CN" sz="2600" dirty="0"/>
              <a:t>1. </a:t>
            </a:r>
            <a:r>
              <a:rPr lang="zh-CN" altLang="en-US" sz="2600" dirty="0"/>
              <a:t>串传送指令 </a:t>
            </a:r>
            <a:r>
              <a:rPr lang="en-US" altLang="zh-CN" sz="2600" dirty="0">
                <a:solidFill>
                  <a:srgbClr val="0066FF"/>
                </a:solidFill>
              </a:rPr>
              <a:t>MOVSB/MOVSW</a:t>
            </a:r>
            <a:r>
              <a:rPr lang="zh-CN" altLang="en-US" sz="2600" dirty="0">
                <a:solidFill>
                  <a:srgbClr val="0066FF"/>
                </a:solidFill>
              </a:rPr>
              <a:t>　</a:t>
            </a:r>
            <a:r>
              <a:rPr lang="zh-CN" altLang="en-US" sz="2600" dirty="0"/>
              <a:t>　</a:t>
            </a:r>
          </a:p>
          <a:p>
            <a:r>
              <a:rPr lang="zh-CN" altLang="en-US" sz="2600" dirty="0"/>
              <a:t>  </a:t>
            </a:r>
            <a:r>
              <a:rPr lang="en-US" altLang="zh-CN" sz="2600" dirty="0"/>
              <a:t>2. </a:t>
            </a:r>
            <a:r>
              <a:rPr lang="zh-CN" altLang="en-US" sz="2600" dirty="0"/>
              <a:t>串存储指令 </a:t>
            </a:r>
            <a:r>
              <a:rPr lang="en-US" altLang="zh-CN" sz="2600" dirty="0">
                <a:solidFill>
                  <a:srgbClr val="0066FF"/>
                </a:solidFill>
              </a:rPr>
              <a:t>STOSB/STOSW</a:t>
            </a:r>
          </a:p>
          <a:p>
            <a:r>
              <a:rPr lang="en-US" altLang="zh-CN" sz="2600" dirty="0"/>
              <a:t>  3. </a:t>
            </a:r>
            <a:r>
              <a:rPr lang="zh-CN" altLang="en-US" sz="2600" dirty="0"/>
              <a:t>串读取指令 </a:t>
            </a:r>
            <a:r>
              <a:rPr lang="en-US" altLang="zh-CN" sz="2600" dirty="0">
                <a:solidFill>
                  <a:srgbClr val="0066FF"/>
                </a:solidFill>
              </a:rPr>
              <a:t>LODSB/LODSW</a:t>
            </a:r>
          </a:p>
          <a:p>
            <a:r>
              <a:rPr lang="en-US" altLang="zh-CN" sz="2600" dirty="0"/>
              <a:t>  4. </a:t>
            </a:r>
            <a:r>
              <a:rPr lang="zh-CN" altLang="en-US" sz="2600" dirty="0"/>
              <a:t>串比较指令 </a:t>
            </a:r>
            <a:r>
              <a:rPr lang="en-US" altLang="zh-CN" sz="2600" dirty="0">
                <a:solidFill>
                  <a:srgbClr val="0066FF"/>
                </a:solidFill>
              </a:rPr>
              <a:t>CMPSB/CMPSW</a:t>
            </a:r>
          </a:p>
          <a:p>
            <a:r>
              <a:rPr lang="en-US" altLang="zh-CN" sz="2600" dirty="0"/>
              <a:t>  5. </a:t>
            </a:r>
            <a:r>
              <a:rPr lang="zh-CN" altLang="en-US" sz="2600" dirty="0"/>
              <a:t>串扫描指令 </a:t>
            </a:r>
            <a:r>
              <a:rPr lang="en-US" altLang="zh-CN" sz="2600" dirty="0">
                <a:solidFill>
                  <a:srgbClr val="0066FF"/>
                </a:solidFill>
              </a:rPr>
              <a:t>SCASB/SCASW</a:t>
            </a:r>
          </a:p>
          <a:p>
            <a:r>
              <a:rPr lang="en-US" altLang="zh-CN" sz="2600" dirty="0"/>
              <a:t>  6. </a:t>
            </a:r>
            <a:r>
              <a:rPr lang="zh-CN" altLang="en-US" sz="2600" dirty="0"/>
              <a:t>重复前缀指令 </a:t>
            </a:r>
            <a:r>
              <a:rPr lang="en-US" altLang="zh-CN" sz="2600" dirty="0">
                <a:solidFill>
                  <a:srgbClr val="0066FF"/>
                </a:solidFill>
              </a:rPr>
              <a:t>REP  REPZ/REPE </a:t>
            </a:r>
            <a:r>
              <a:rPr lang="zh-CN" altLang="en-US" sz="2600" dirty="0">
                <a:solidFill>
                  <a:srgbClr val="0066FF"/>
                </a:solidFill>
              </a:rPr>
              <a:t>和</a:t>
            </a:r>
            <a:r>
              <a:rPr lang="en-US" altLang="zh-CN" sz="2600" dirty="0">
                <a:solidFill>
                  <a:srgbClr val="0066FF"/>
                </a:solidFill>
              </a:rPr>
              <a:t>REPNZ/REPNE</a:t>
            </a:r>
            <a:r>
              <a:rPr lang="en-US" altLang="zh-CN" sz="2600" dirty="0"/>
              <a:t> </a:t>
            </a:r>
          </a:p>
          <a:p>
            <a:r>
              <a:rPr lang="en-US" altLang="zh-CN" sz="2600" dirty="0"/>
              <a:t>    1</a:t>
            </a:r>
            <a:r>
              <a:rPr lang="zh-CN" altLang="en-US" sz="2600" dirty="0"/>
              <a:t>）源数据串可以段跨越，目的串不可。</a:t>
            </a:r>
          </a:p>
          <a:p>
            <a:r>
              <a:rPr lang="zh-CN" altLang="en-US" sz="2600" dirty="0"/>
              <a:t>    </a:t>
            </a:r>
            <a:r>
              <a:rPr lang="en-US" altLang="zh-CN" sz="2600" dirty="0"/>
              <a:t>2</a:t>
            </a:r>
            <a:r>
              <a:rPr lang="zh-CN" altLang="en-US" sz="2600" dirty="0"/>
              <a:t>）</a:t>
            </a:r>
            <a:r>
              <a:rPr lang="en-US" altLang="zh-CN" sz="2600" dirty="0"/>
              <a:t>DF=0</a:t>
            </a:r>
            <a:r>
              <a:rPr lang="zh-CN" altLang="en-US" sz="2600" dirty="0"/>
              <a:t>，地址指针</a:t>
            </a:r>
            <a:r>
              <a:rPr lang="en-US" altLang="zh-CN" sz="2600" dirty="0"/>
              <a:t>+1</a:t>
            </a:r>
            <a:r>
              <a:rPr lang="zh-CN" altLang="en-US" sz="2600" dirty="0"/>
              <a:t>或</a:t>
            </a:r>
            <a:r>
              <a:rPr lang="en-US" altLang="zh-CN" sz="2600" dirty="0"/>
              <a:t>+2</a:t>
            </a:r>
            <a:r>
              <a:rPr lang="zh-CN" altLang="en-US" sz="2600" dirty="0"/>
              <a:t>，</a:t>
            </a:r>
            <a:r>
              <a:rPr lang="en-US" altLang="zh-CN" sz="2600" dirty="0"/>
              <a:t>DF=1</a:t>
            </a:r>
            <a:r>
              <a:rPr lang="zh-CN" altLang="en-US" sz="2600" dirty="0"/>
              <a:t>，指针</a:t>
            </a:r>
            <a:r>
              <a:rPr lang="en-US" altLang="zh-CN" sz="2600" dirty="0"/>
              <a:t>-1</a:t>
            </a:r>
            <a:r>
              <a:rPr lang="zh-CN" altLang="en-US" sz="2600" dirty="0"/>
              <a:t>或</a:t>
            </a:r>
            <a:r>
              <a:rPr lang="en-US" altLang="zh-CN" sz="2600" dirty="0"/>
              <a:t>-2</a:t>
            </a:r>
            <a:r>
              <a:rPr lang="zh-CN" altLang="en-US" sz="2600" dirty="0"/>
              <a:t>。</a:t>
            </a:r>
          </a:p>
          <a:p>
            <a:r>
              <a:rPr lang="zh-CN" altLang="en-US" sz="2600" dirty="0"/>
              <a:t>    </a:t>
            </a:r>
            <a:r>
              <a:rPr lang="en-US" altLang="zh-CN" sz="2600" dirty="0"/>
              <a:t>3</a:t>
            </a:r>
            <a:r>
              <a:rPr lang="zh-CN" altLang="en-US" sz="2600" dirty="0"/>
              <a:t>）注意重复前缀的使用。</a:t>
            </a:r>
          </a:p>
          <a:p>
            <a:endParaRPr lang="zh-CN" altLang="en-US" dirty="0"/>
          </a:p>
        </p:txBody>
      </p:sp>
    </p:spTree>
    <p:extLst>
      <p:ext uri="{BB962C8B-B14F-4D97-AF65-F5344CB8AC3E}">
        <p14:creationId xmlns:p14="http://schemas.microsoft.com/office/powerpoint/2010/main" val="4046060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1E82B-8825-4A8F-AB91-05281E0CEF1E}"/>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72655F26-AE57-42AE-A349-F8FB19785669}"/>
              </a:ext>
            </a:extLst>
          </p:cNvPr>
          <p:cNvSpPr>
            <a:spLocks noGrp="1"/>
          </p:cNvSpPr>
          <p:nvPr>
            <p:ph idx="1"/>
          </p:nvPr>
        </p:nvSpPr>
        <p:spPr>
          <a:xfrm>
            <a:off x="1097280" y="1845733"/>
            <a:ext cx="10058400" cy="4370339"/>
          </a:xfrm>
        </p:spPr>
        <p:txBody>
          <a:bodyPr>
            <a:normAutofit fontScale="70000" lnSpcReduction="20000"/>
          </a:bodyPr>
          <a:lstStyle/>
          <a:p>
            <a:r>
              <a:rPr lang="en-US" altLang="zh-CN" sz="3400" dirty="0">
                <a:solidFill>
                  <a:schemeClr val="tx1"/>
                </a:solidFill>
              </a:rPr>
              <a:t>2.6 </a:t>
            </a:r>
            <a:r>
              <a:rPr lang="zh-CN" altLang="en-US" sz="3400" dirty="0">
                <a:solidFill>
                  <a:schemeClr val="tx1"/>
                </a:solidFill>
              </a:rPr>
              <a:t>处理机控制类指令</a:t>
            </a:r>
          </a:p>
          <a:p>
            <a:pPr>
              <a:lnSpc>
                <a:spcPct val="80000"/>
              </a:lnSpc>
            </a:pPr>
            <a:r>
              <a:rPr lang="zh-CN" altLang="en-US" sz="2600" dirty="0"/>
              <a:t>  </a:t>
            </a:r>
            <a:r>
              <a:rPr lang="en-US" altLang="zh-CN" sz="2600" dirty="0">
                <a:solidFill>
                  <a:schemeClr val="tx1"/>
                </a:solidFill>
              </a:rPr>
              <a:t>1</a:t>
            </a:r>
            <a:r>
              <a:rPr lang="zh-CN" altLang="en-US" sz="2600" dirty="0">
                <a:solidFill>
                  <a:schemeClr val="tx1"/>
                </a:solidFill>
              </a:rPr>
              <a:t>）</a:t>
            </a:r>
            <a:r>
              <a:rPr lang="en-US" altLang="zh-CN" sz="2600" dirty="0">
                <a:solidFill>
                  <a:schemeClr val="tx1"/>
                </a:solidFill>
              </a:rPr>
              <a:t>NOP(</a:t>
            </a:r>
            <a:r>
              <a:rPr lang="zh-CN" altLang="en-US" sz="2600" dirty="0">
                <a:solidFill>
                  <a:schemeClr val="tx1"/>
                </a:solidFill>
              </a:rPr>
              <a:t>同</a:t>
            </a:r>
            <a:r>
              <a:rPr lang="en-US" altLang="zh-CN" sz="2600" dirty="0">
                <a:solidFill>
                  <a:schemeClr val="tx1"/>
                </a:solidFill>
              </a:rPr>
              <a:t>XCHG AX,AX)</a:t>
            </a:r>
          </a:p>
          <a:p>
            <a:pPr>
              <a:lnSpc>
                <a:spcPct val="80000"/>
              </a:lnSpc>
            </a:pPr>
            <a:r>
              <a:rPr lang="en-US" altLang="zh-CN" sz="2600" dirty="0">
                <a:solidFill>
                  <a:schemeClr val="tx1"/>
                </a:solidFill>
              </a:rPr>
              <a:t>      </a:t>
            </a:r>
            <a:r>
              <a:rPr lang="zh-CN" altLang="en-US" sz="2600" dirty="0">
                <a:solidFill>
                  <a:schemeClr val="tx1"/>
                </a:solidFill>
              </a:rPr>
              <a:t>预留空间  删除指令  软件延时</a:t>
            </a:r>
          </a:p>
          <a:p>
            <a:r>
              <a:rPr lang="zh-CN" altLang="en-US" sz="2600" dirty="0"/>
              <a:t>  </a:t>
            </a:r>
            <a:r>
              <a:rPr lang="en-US" altLang="zh-CN" sz="2600" dirty="0"/>
              <a:t>2</a:t>
            </a:r>
            <a:r>
              <a:rPr lang="zh-CN" altLang="en-US" sz="2600" dirty="0"/>
              <a:t>）段超越前缀指令  段寄存器：如 </a:t>
            </a:r>
            <a:r>
              <a:rPr lang="en-US" altLang="zh-CN" sz="2600" dirty="0"/>
              <a:t>CS</a:t>
            </a:r>
            <a:r>
              <a:rPr lang="zh-CN" altLang="en-US" sz="2600" dirty="0"/>
              <a:t>：，</a:t>
            </a:r>
            <a:r>
              <a:rPr lang="en-US" altLang="zh-CN" sz="2600" dirty="0"/>
              <a:t>SS</a:t>
            </a:r>
            <a:r>
              <a:rPr lang="zh-CN" altLang="en-US" sz="2600" dirty="0"/>
              <a:t>：</a:t>
            </a:r>
            <a:r>
              <a:rPr lang="en-US" altLang="zh-CN" sz="2600" dirty="0">
                <a:latin typeface="Times New Roman" panose="02020603050405020304" pitchFamily="18" charset="0"/>
              </a:rPr>
              <a:t>…</a:t>
            </a:r>
            <a:endParaRPr lang="en-US" altLang="zh-CN" sz="2600" dirty="0"/>
          </a:p>
          <a:p>
            <a:pPr>
              <a:lnSpc>
                <a:spcPct val="110000"/>
              </a:lnSpc>
            </a:pPr>
            <a:r>
              <a:rPr lang="en-US" altLang="zh-CN" sz="2600" dirty="0"/>
              <a:t>  3</a:t>
            </a:r>
            <a:r>
              <a:rPr lang="zh-CN" altLang="en-US" sz="2600" dirty="0"/>
              <a:t>）指令封锁前缀指令</a:t>
            </a:r>
            <a:r>
              <a:rPr lang="en-US" altLang="zh-CN" sz="2600" dirty="0"/>
              <a:t>LOCK</a:t>
            </a:r>
            <a:r>
              <a:rPr lang="zh-CN" altLang="en-US" sz="2600" dirty="0">
                <a:solidFill>
                  <a:schemeClr val="tx2"/>
                </a:solidFill>
              </a:rPr>
              <a:t>（有相应引脚 </a:t>
            </a:r>
            <a:r>
              <a:rPr lang="en-US" altLang="zh-CN" sz="2600" dirty="0">
                <a:solidFill>
                  <a:schemeClr val="tx2"/>
                </a:solidFill>
              </a:rPr>
              <a:t>LOCK</a:t>
            </a:r>
            <a:r>
              <a:rPr lang="zh-CN" altLang="en-US" sz="2600" dirty="0">
                <a:solidFill>
                  <a:schemeClr val="tx2"/>
                </a:solidFill>
              </a:rPr>
              <a:t>）： </a:t>
            </a:r>
          </a:p>
          <a:p>
            <a:pPr>
              <a:lnSpc>
                <a:spcPct val="80000"/>
              </a:lnSpc>
            </a:pPr>
            <a:r>
              <a:rPr lang="zh-CN" altLang="en-US" sz="2600" dirty="0">
                <a:solidFill>
                  <a:schemeClr val="tx2"/>
                </a:solidFill>
              </a:rPr>
              <a:t>         </a:t>
            </a:r>
            <a:r>
              <a:rPr lang="en-US" altLang="zh-CN" sz="2600" dirty="0">
                <a:solidFill>
                  <a:schemeClr val="tx2"/>
                </a:solidFill>
              </a:rPr>
              <a:t>LOCK MUL</a:t>
            </a:r>
          </a:p>
          <a:p>
            <a:pPr>
              <a:lnSpc>
                <a:spcPct val="80000"/>
              </a:lnSpc>
            </a:pPr>
            <a:r>
              <a:rPr lang="en-US" altLang="zh-CN" sz="2600" dirty="0">
                <a:solidFill>
                  <a:schemeClr val="tx2"/>
                </a:solidFill>
              </a:rPr>
              <a:t>  4</a:t>
            </a:r>
            <a:r>
              <a:rPr lang="zh-CN" altLang="en-US" sz="2600" dirty="0">
                <a:solidFill>
                  <a:schemeClr val="tx2"/>
                </a:solidFill>
              </a:rPr>
              <a:t>）暂停指令 </a:t>
            </a:r>
            <a:r>
              <a:rPr lang="en-US" altLang="zh-CN" sz="2600" dirty="0">
                <a:solidFill>
                  <a:schemeClr val="tx2"/>
                </a:solidFill>
              </a:rPr>
              <a:t>HLT</a:t>
            </a:r>
          </a:p>
          <a:p>
            <a:pPr>
              <a:lnSpc>
                <a:spcPct val="80000"/>
              </a:lnSpc>
            </a:pPr>
            <a:r>
              <a:rPr lang="en-US" altLang="zh-CN" sz="2600" dirty="0">
                <a:solidFill>
                  <a:schemeClr val="tx2"/>
                </a:solidFill>
              </a:rPr>
              <a:t>        </a:t>
            </a:r>
            <a:r>
              <a:rPr lang="zh-CN" altLang="en-US" sz="2600" dirty="0">
                <a:solidFill>
                  <a:schemeClr val="tx2"/>
                </a:solidFill>
              </a:rPr>
              <a:t>反复执行</a:t>
            </a:r>
            <a:r>
              <a:rPr lang="en-US" altLang="zh-CN" sz="2600" dirty="0">
                <a:solidFill>
                  <a:schemeClr val="tx2"/>
                </a:solidFill>
              </a:rPr>
              <a:t>NOP</a:t>
            </a:r>
            <a:r>
              <a:rPr lang="zh-CN" altLang="en-US" sz="2600" dirty="0">
                <a:solidFill>
                  <a:schemeClr val="tx2"/>
                </a:solidFill>
              </a:rPr>
              <a:t>，等待复位或中断信号。（慎用）</a:t>
            </a:r>
          </a:p>
          <a:p>
            <a:r>
              <a:rPr lang="zh-CN" altLang="en-US" sz="2600" dirty="0">
                <a:solidFill>
                  <a:schemeClr val="tx2"/>
                </a:solidFill>
              </a:rPr>
              <a:t>  </a:t>
            </a:r>
            <a:r>
              <a:rPr lang="en-US" altLang="zh-CN" sz="2600" dirty="0">
                <a:solidFill>
                  <a:schemeClr val="tx2"/>
                </a:solidFill>
              </a:rPr>
              <a:t>5</a:t>
            </a:r>
            <a:r>
              <a:rPr lang="zh-CN" altLang="en-US" sz="2600" dirty="0">
                <a:solidFill>
                  <a:schemeClr val="tx2"/>
                </a:solidFill>
              </a:rPr>
              <a:t>）交权指令</a:t>
            </a:r>
            <a:r>
              <a:rPr lang="en-US" altLang="zh-CN" sz="2600" dirty="0">
                <a:solidFill>
                  <a:schemeClr val="tx2"/>
                </a:solidFill>
              </a:rPr>
              <a:t>ESC </a:t>
            </a:r>
            <a:r>
              <a:rPr lang="zh-CN" altLang="en-US" sz="2600" dirty="0">
                <a:solidFill>
                  <a:schemeClr val="tx2"/>
                </a:solidFill>
              </a:rPr>
              <a:t>将浮点指令交给浮点处理器。</a:t>
            </a:r>
          </a:p>
          <a:p>
            <a:pPr>
              <a:lnSpc>
                <a:spcPct val="80000"/>
              </a:lnSpc>
            </a:pPr>
            <a:r>
              <a:rPr lang="zh-CN" altLang="en-US" sz="2600" dirty="0">
                <a:solidFill>
                  <a:schemeClr val="tx2"/>
                </a:solidFill>
              </a:rPr>
              <a:t>  </a:t>
            </a:r>
            <a:r>
              <a:rPr lang="en-US" altLang="zh-CN" sz="2600" dirty="0">
                <a:solidFill>
                  <a:schemeClr val="tx2"/>
                </a:solidFill>
              </a:rPr>
              <a:t>6</a:t>
            </a:r>
            <a:r>
              <a:rPr lang="zh-CN" altLang="en-US" sz="2600" dirty="0">
                <a:solidFill>
                  <a:schemeClr val="tx2"/>
                </a:solidFill>
              </a:rPr>
              <a:t>）等待指令</a:t>
            </a:r>
            <a:r>
              <a:rPr lang="en-US" altLang="zh-CN" sz="2600" dirty="0">
                <a:solidFill>
                  <a:schemeClr val="tx2"/>
                </a:solidFill>
              </a:rPr>
              <a:t>WAIT</a:t>
            </a:r>
            <a:r>
              <a:rPr lang="zh-CN" altLang="en-US" sz="2600" dirty="0">
                <a:solidFill>
                  <a:schemeClr val="tx2"/>
                </a:solidFill>
              </a:rPr>
              <a:t>（有相应引脚信号 </a:t>
            </a:r>
            <a:r>
              <a:rPr lang="en-US" altLang="zh-CN" sz="2600" dirty="0">
                <a:solidFill>
                  <a:schemeClr val="tx2"/>
                </a:solidFill>
              </a:rPr>
              <a:t>TEST</a:t>
            </a:r>
            <a:r>
              <a:rPr lang="zh-CN" altLang="en-US" sz="2600" dirty="0">
                <a:solidFill>
                  <a:schemeClr val="tx2"/>
                </a:solidFill>
              </a:rPr>
              <a:t>）</a:t>
            </a:r>
          </a:p>
          <a:p>
            <a:pPr>
              <a:lnSpc>
                <a:spcPct val="80000"/>
              </a:lnSpc>
            </a:pPr>
            <a:r>
              <a:rPr lang="zh-CN" altLang="en-US" sz="2600" dirty="0">
                <a:solidFill>
                  <a:schemeClr val="tx2"/>
                </a:solidFill>
              </a:rPr>
              <a:t>       用于与</a:t>
            </a:r>
            <a:r>
              <a:rPr lang="en-US" altLang="zh-CN" sz="2600" dirty="0">
                <a:solidFill>
                  <a:schemeClr val="tx2"/>
                </a:solidFill>
              </a:rPr>
              <a:t>8087</a:t>
            </a:r>
            <a:r>
              <a:rPr lang="zh-CN" altLang="en-US" sz="2600" dirty="0">
                <a:solidFill>
                  <a:schemeClr val="tx2"/>
                </a:solidFill>
              </a:rPr>
              <a:t>同步 （</a:t>
            </a:r>
            <a:r>
              <a:rPr lang="en-US" altLang="zh-CN" sz="2600" dirty="0">
                <a:solidFill>
                  <a:schemeClr val="tx2"/>
                </a:solidFill>
              </a:rPr>
              <a:t>5T</a:t>
            </a:r>
            <a:r>
              <a:rPr lang="zh-CN" altLang="en-US" sz="2600" dirty="0">
                <a:solidFill>
                  <a:schemeClr val="tx2"/>
                </a:solidFill>
              </a:rPr>
              <a:t>）   </a:t>
            </a:r>
          </a:p>
          <a:p>
            <a:pPr>
              <a:lnSpc>
                <a:spcPct val="80000"/>
              </a:lnSpc>
            </a:pPr>
            <a:r>
              <a:rPr lang="zh-CN" altLang="en-US" sz="2600" dirty="0">
                <a:solidFill>
                  <a:schemeClr val="tx2"/>
                </a:solidFill>
              </a:rPr>
              <a:t>      </a:t>
            </a:r>
            <a:r>
              <a:rPr lang="en-US" altLang="zh-CN" sz="2600" dirty="0">
                <a:solidFill>
                  <a:schemeClr val="tx2"/>
                </a:solidFill>
              </a:rPr>
              <a:t>TEST=1 </a:t>
            </a:r>
            <a:r>
              <a:rPr lang="zh-CN" altLang="en-US" sz="2600" dirty="0">
                <a:solidFill>
                  <a:schemeClr val="tx2"/>
                </a:solidFill>
              </a:rPr>
              <a:t>保持</a:t>
            </a:r>
            <a:r>
              <a:rPr lang="en-US" altLang="zh-CN" sz="2600" dirty="0">
                <a:solidFill>
                  <a:schemeClr val="tx2"/>
                </a:solidFill>
              </a:rPr>
              <a:t>WAIT</a:t>
            </a:r>
            <a:r>
              <a:rPr lang="zh-CN" altLang="en-US" sz="2600" dirty="0">
                <a:solidFill>
                  <a:schemeClr val="tx2"/>
                </a:solidFill>
              </a:rPr>
              <a:t>状态，</a:t>
            </a:r>
            <a:r>
              <a:rPr lang="en-US" altLang="zh-CN" sz="2600" dirty="0">
                <a:solidFill>
                  <a:schemeClr val="tx2"/>
                </a:solidFill>
              </a:rPr>
              <a:t>TEST=0 </a:t>
            </a:r>
            <a:r>
              <a:rPr lang="zh-CN" altLang="en-US" sz="2600" dirty="0">
                <a:solidFill>
                  <a:schemeClr val="tx2"/>
                </a:solidFill>
              </a:rPr>
              <a:t>退出</a:t>
            </a:r>
            <a:r>
              <a:rPr lang="en-US" altLang="zh-CN" sz="2600" dirty="0"/>
              <a:t>WAIT</a:t>
            </a:r>
            <a:r>
              <a:rPr lang="zh-CN" altLang="en-US" sz="2600" dirty="0"/>
              <a:t>状态。</a:t>
            </a:r>
          </a:p>
          <a:p>
            <a:endParaRPr lang="zh-CN" altLang="en-US" dirty="0"/>
          </a:p>
        </p:txBody>
      </p:sp>
    </p:spTree>
    <p:extLst>
      <p:ext uri="{BB962C8B-B14F-4D97-AF65-F5344CB8AC3E}">
        <p14:creationId xmlns:p14="http://schemas.microsoft.com/office/powerpoint/2010/main" val="1748836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42812-B7A8-4C51-8C87-C64F2CA385E5}"/>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02AAC1AD-D513-44FC-92A8-015DA36B1ACC}"/>
              </a:ext>
            </a:extLst>
          </p:cNvPr>
          <p:cNvSpPr>
            <a:spLocks noGrp="1"/>
          </p:cNvSpPr>
          <p:nvPr>
            <p:ph idx="1"/>
          </p:nvPr>
        </p:nvSpPr>
        <p:spPr>
          <a:xfrm>
            <a:off x="1097280" y="1845734"/>
            <a:ext cx="10058400" cy="4407284"/>
          </a:xfrm>
        </p:spPr>
        <p:txBody>
          <a:bodyPr>
            <a:normAutofit lnSpcReduction="10000"/>
          </a:bodyPr>
          <a:lstStyle/>
          <a:p>
            <a:r>
              <a:rPr lang="en-US" altLang="zh-CN" sz="2400" dirty="0"/>
              <a:t> 3.1 </a:t>
            </a:r>
            <a:r>
              <a:rPr lang="zh-CN" altLang="en-US" sz="2400" dirty="0"/>
              <a:t>语句格式</a:t>
            </a:r>
            <a:r>
              <a:rPr lang="en-US" altLang="zh-CN" sz="2400" dirty="0"/>
              <a:t>/3.2 </a:t>
            </a:r>
            <a:r>
              <a:rPr lang="zh-CN" altLang="en-US" sz="2400" dirty="0"/>
              <a:t>参数、变量和标号</a:t>
            </a:r>
            <a:endParaRPr lang="en-US" altLang="zh-CN" sz="2400" dirty="0"/>
          </a:p>
          <a:p>
            <a:r>
              <a:rPr lang="en-US" altLang="zh-CN" dirty="0"/>
              <a:t>1. </a:t>
            </a:r>
            <a:r>
              <a:rPr lang="zh-CN" altLang="en-US" dirty="0"/>
              <a:t>变量定义伪指令</a:t>
            </a:r>
          </a:p>
          <a:p>
            <a:r>
              <a:rPr lang="zh-CN" altLang="en-US" dirty="0"/>
              <a:t>  </a:t>
            </a:r>
            <a:r>
              <a:rPr lang="en-US" altLang="zh-CN" dirty="0">
                <a:solidFill>
                  <a:srgbClr val="0066FF"/>
                </a:solidFill>
              </a:rPr>
              <a:t>1</a:t>
            </a:r>
            <a:r>
              <a:rPr lang="zh-CN" altLang="en-US" dirty="0">
                <a:solidFill>
                  <a:srgbClr val="0066FF"/>
                </a:solidFill>
              </a:rPr>
              <a:t>）字节定义伪指令</a:t>
            </a:r>
            <a:r>
              <a:rPr lang="en-US" altLang="zh-CN" dirty="0">
                <a:solidFill>
                  <a:srgbClr val="0066FF"/>
                </a:solidFill>
              </a:rPr>
              <a:t>DB</a:t>
            </a:r>
          </a:p>
          <a:p>
            <a:r>
              <a:rPr lang="en-US" altLang="zh-CN" dirty="0">
                <a:solidFill>
                  <a:srgbClr val="0066FF"/>
                </a:solidFill>
              </a:rPr>
              <a:t>  2</a:t>
            </a:r>
            <a:r>
              <a:rPr lang="zh-CN" altLang="en-US" dirty="0">
                <a:solidFill>
                  <a:srgbClr val="0066FF"/>
                </a:solidFill>
              </a:rPr>
              <a:t>）定义字单元伪指令</a:t>
            </a:r>
            <a:r>
              <a:rPr lang="en-US" altLang="zh-CN" dirty="0">
                <a:solidFill>
                  <a:srgbClr val="0066FF"/>
                </a:solidFill>
              </a:rPr>
              <a:t>DW</a:t>
            </a:r>
          </a:p>
          <a:p>
            <a:r>
              <a:rPr lang="en-US" altLang="zh-CN" dirty="0">
                <a:solidFill>
                  <a:srgbClr val="0066FF"/>
                </a:solidFill>
              </a:rPr>
              <a:t>  3</a:t>
            </a:r>
            <a:r>
              <a:rPr lang="zh-CN" altLang="en-US" dirty="0">
                <a:solidFill>
                  <a:srgbClr val="0066FF"/>
                </a:solidFill>
              </a:rPr>
              <a:t>）定义双字单元伪指令</a:t>
            </a:r>
            <a:r>
              <a:rPr lang="en-US" altLang="zh-CN" dirty="0">
                <a:solidFill>
                  <a:srgbClr val="0066FF"/>
                </a:solidFill>
              </a:rPr>
              <a:t>DD</a:t>
            </a:r>
          </a:p>
          <a:p>
            <a:r>
              <a:rPr lang="en-US" altLang="zh-CN" dirty="0"/>
              <a:t>  4</a:t>
            </a:r>
            <a:r>
              <a:rPr lang="zh-CN" altLang="en-US" dirty="0"/>
              <a:t>）其他数据定义伪指令</a:t>
            </a:r>
          </a:p>
          <a:p>
            <a:r>
              <a:rPr lang="zh-CN" altLang="en-US" dirty="0"/>
              <a:t>    </a:t>
            </a:r>
            <a:r>
              <a:rPr lang="en-US" altLang="zh-CN" dirty="0"/>
              <a:t>1</a:t>
            </a:r>
            <a:r>
              <a:rPr lang="zh-CN" altLang="en-US" dirty="0"/>
              <a:t>）</a:t>
            </a:r>
            <a:r>
              <a:rPr lang="en-US" altLang="zh-CN" dirty="0"/>
              <a:t>DF</a:t>
            </a:r>
            <a:r>
              <a:rPr lang="zh-CN" altLang="en-US" dirty="0"/>
              <a:t>、</a:t>
            </a:r>
            <a:r>
              <a:rPr lang="en-US" altLang="zh-CN" dirty="0"/>
              <a:t>DQ</a:t>
            </a:r>
            <a:r>
              <a:rPr lang="zh-CN" altLang="en-US" dirty="0"/>
              <a:t>、</a:t>
            </a:r>
            <a:r>
              <a:rPr lang="en-US" altLang="zh-CN" dirty="0"/>
              <a:t>DT </a:t>
            </a:r>
            <a:r>
              <a:rPr lang="zh-CN" altLang="en-US" dirty="0"/>
              <a:t>略</a:t>
            </a:r>
          </a:p>
          <a:p>
            <a:r>
              <a:rPr lang="zh-CN" altLang="en-US" dirty="0"/>
              <a:t>    </a:t>
            </a:r>
            <a:r>
              <a:rPr lang="en-US" altLang="zh-CN" dirty="0"/>
              <a:t>2</a:t>
            </a:r>
            <a:r>
              <a:rPr lang="zh-CN" altLang="en-US" dirty="0"/>
              <a:t>）</a:t>
            </a:r>
            <a:r>
              <a:rPr lang="en-US" altLang="zh-CN" dirty="0"/>
              <a:t>MASM6.0</a:t>
            </a:r>
            <a:r>
              <a:rPr lang="zh-CN" altLang="en-US" dirty="0"/>
              <a:t>建议使用：</a:t>
            </a:r>
            <a:r>
              <a:rPr lang="en-US" altLang="zh-CN" dirty="0"/>
              <a:t>BYTE/WORD/DWORD</a:t>
            </a:r>
            <a:r>
              <a:rPr lang="zh-CN" altLang="en-US" dirty="0"/>
              <a:t>等</a:t>
            </a:r>
          </a:p>
          <a:p>
            <a:r>
              <a:rPr lang="zh-CN" altLang="en-US" dirty="0"/>
              <a:t>    </a:t>
            </a:r>
            <a:r>
              <a:rPr lang="en-US" altLang="zh-CN" dirty="0">
                <a:solidFill>
                  <a:srgbClr val="0066FF"/>
                </a:solidFill>
              </a:rPr>
              <a:t>3</a:t>
            </a:r>
            <a:r>
              <a:rPr lang="zh-CN" altLang="en-US" dirty="0">
                <a:solidFill>
                  <a:srgbClr val="0066FF"/>
                </a:solidFill>
              </a:rPr>
              <a:t>）</a:t>
            </a:r>
            <a:r>
              <a:rPr lang="en-US" altLang="zh-CN" dirty="0">
                <a:solidFill>
                  <a:srgbClr val="0066FF"/>
                </a:solidFill>
              </a:rPr>
              <a:t>SBYTE/SWORD/SDWORD</a:t>
            </a:r>
            <a:r>
              <a:rPr lang="zh-CN" altLang="en-US" dirty="0">
                <a:solidFill>
                  <a:srgbClr val="0066FF"/>
                </a:solidFill>
              </a:rPr>
              <a:t>：</a:t>
            </a:r>
            <a:r>
              <a:rPr lang="zh-CN" altLang="en-US" dirty="0">
                <a:solidFill>
                  <a:srgbClr val="C00000"/>
                </a:solidFill>
              </a:rPr>
              <a:t>有符号数专用</a:t>
            </a:r>
            <a:r>
              <a:rPr lang="zh-CN" altLang="en-US" dirty="0">
                <a:solidFill>
                  <a:srgbClr val="0066FF"/>
                </a:solidFill>
              </a:rPr>
              <a:t>。</a:t>
            </a:r>
          </a:p>
          <a:p>
            <a:r>
              <a:rPr lang="zh-CN" altLang="en-US" dirty="0">
                <a:solidFill>
                  <a:schemeClr val="tx1"/>
                </a:solidFill>
              </a:rPr>
              <a:t>  </a:t>
            </a:r>
            <a:r>
              <a:rPr lang="en-US" altLang="zh-CN" dirty="0">
                <a:solidFill>
                  <a:schemeClr val="tx1"/>
                </a:solidFill>
              </a:rPr>
              <a:t>5</a:t>
            </a:r>
            <a:r>
              <a:rPr lang="zh-CN" altLang="en-US" dirty="0">
                <a:solidFill>
                  <a:schemeClr val="tx1"/>
                </a:solidFill>
              </a:rPr>
              <a:t>）</a:t>
            </a:r>
            <a:r>
              <a:rPr lang="en-US" altLang="zh-CN" dirty="0">
                <a:solidFill>
                  <a:schemeClr val="tx1"/>
                </a:solidFill>
              </a:rPr>
              <a:t>DUP / ?/ $</a:t>
            </a:r>
            <a:endParaRPr lang="zh-CN" altLang="en-US" dirty="0"/>
          </a:p>
        </p:txBody>
      </p:sp>
    </p:spTree>
    <p:extLst>
      <p:ext uri="{BB962C8B-B14F-4D97-AF65-F5344CB8AC3E}">
        <p14:creationId xmlns:p14="http://schemas.microsoft.com/office/powerpoint/2010/main" val="37289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A75EE-C263-4243-B348-B723B88E4027}"/>
              </a:ext>
            </a:extLst>
          </p:cNvPr>
          <p:cNvSpPr>
            <a:spLocks noGrp="1"/>
          </p:cNvSpPr>
          <p:nvPr>
            <p:ph type="title"/>
          </p:nvPr>
        </p:nvSpPr>
        <p:spPr/>
        <p:txBody>
          <a:bodyPr/>
          <a:lstStyle/>
          <a:p>
            <a:r>
              <a:rPr lang="zh-CN" altLang="en-US" dirty="0"/>
              <a:t>第一章  汇编语言基础知识</a:t>
            </a:r>
          </a:p>
        </p:txBody>
      </p:sp>
      <p:sp>
        <p:nvSpPr>
          <p:cNvPr id="3" name="内容占位符 2">
            <a:extLst>
              <a:ext uri="{FF2B5EF4-FFF2-40B4-BE49-F238E27FC236}">
                <a16:creationId xmlns:a16="http://schemas.microsoft.com/office/drawing/2014/main" id="{C7EFAB76-312C-4755-BF62-5E54FB5C83C3}"/>
              </a:ext>
            </a:extLst>
          </p:cNvPr>
          <p:cNvSpPr>
            <a:spLocks noGrp="1"/>
          </p:cNvSpPr>
          <p:nvPr>
            <p:ph idx="1"/>
          </p:nvPr>
        </p:nvSpPr>
        <p:spPr/>
        <p:txBody>
          <a:bodyPr/>
          <a:lstStyle/>
          <a:p>
            <a:r>
              <a:rPr lang="en-US" altLang="zh-CN" sz="2400" dirty="0"/>
              <a:t>4.ASCII</a:t>
            </a:r>
            <a:r>
              <a:rPr lang="zh-CN" altLang="en-US" sz="2400" dirty="0"/>
              <a:t>码</a:t>
            </a:r>
          </a:p>
          <a:p>
            <a:pPr lvl="1" fontAlgn="t">
              <a:buFont typeface="Wingdings" panose="05000000000000000000" pitchFamily="2" charset="2"/>
              <a:buChar char="ü"/>
            </a:pPr>
            <a:r>
              <a:rPr lang="zh-CN" altLang="en-US" sz="2400" dirty="0"/>
              <a:t>解决字母、符号在计算机内部如何表示。</a:t>
            </a:r>
          </a:p>
          <a:p>
            <a:pPr lvl="1" fontAlgn="t">
              <a:buFont typeface="Wingdings" panose="05000000000000000000" pitchFamily="2" charset="2"/>
              <a:buChar char="ü"/>
            </a:pPr>
            <a:r>
              <a:rPr lang="zh-CN" altLang="en-US" sz="2400" dirty="0"/>
              <a:t>基本</a:t>
            </a:r>
            <a:r>
              <a:rPr lang="en-US" altLang="zh-CN" sz="2400" dirty="0"/>
              <a:t>ASCII</a:t>
            </a:r>
            <a:r>
              <a:rPr lang="zh-CN" altLang="en-US" sz="2400" dirty="0"/>
              <a:t>码（标准</a:t>
            </a:r>
            <a:r>
              <a:rPr lang="en-US" altLang="zh-CN" sz="2400" dirty="0"/>
              <a:t>ASCII</a:t>
            </a:r>
            <a:r>
              <a:rPr lang="zh-CN" altLang="en-US" sz="2400" dirty="0"/>
              <a:t>码）用七位二进制数表示一个符号（共</a:t>
            </a:r>
            <a:r>
              <a:rPr lang="en-US" altLang="zh-CN" sz="2400" dirty="0"/>
              <a:t>128</a:t>
            </a:r>
            <a:r>
              <a:rPr lang="zh-CN" altLang="en-US" sz="2400" dirty="0"/>
              <a:t>个）；</a:t>
            </a:r>
          </a:p>
          <a:p>
            <a:pPr lvl="1" fontAlgn="t">
              <a:buFont typeface="Wingdings" panose="05000000000000000000" pitchFamily="2" charset="2"/>
              <a:buChar char="ü"/>
            </a:pPr>
            <a:r>
              <a:rPr lang="zh-CN" altLang="en-US" sz="2400" dirty="0"/>
              <a:t>书写：用两位十六进制数书写，如</a:t>
            </a:r>
            <a:r>
              <a:rPr lang="en-US" altLang="zh-CN" sz="2400" dirty="0"/>
              <a:t>41H--A</a:t>
            </a:r>
            <a:r>
              <a:rPr lang="zh-CN" altLang="en-US" sz="2400" dirty="0"/>
              <a:t>；</a:t>
            </a:r>
          </a:p>
          <a:p>
            <a:pPr lvl="1" fontAlgn="t">
              <a:buFont typeface="Wingdings" panose="05000000000000000000" pitchFamily="2" charset="2"/>
              <a:buChar char="ü"/>
            </a:pPr>
            <a:r>
              <a:rPr lang="zh-CN" altLang="en-US" sz="2400" dirty="0"/>
              <a:t>种类：</a:t>
            </a:r>
            <a:r>
              <a:rPr lang="en-US" altLang="zh-CN" sz="2400" dirty="0"/>
              <a:t>1</a:t>
            </a:r>
            <a:r>
              <a:rPr lang="zh-CN" altLang="en-US" sz="2400" dirty="0"/>
              <a:t>）控制字符（前</a:t>
            </a:r>
            <a:r>
              <a:rPr lang="en-US" altLang="zh-CN" sz="2400" dirty="0"/>
              <a:t>32</a:t>
            </a:r>
            <a:r>
              <a:rPr lang="zh-CN" altLang="en-US" sz="2400" dirty="0"/>
              <a:t>个和最后一个）：</a:t>
            </a:r>
          </a:p>
          <a:p>
            <a:pPr marL="0" indent="0" fontAlgn="t">
              <a:buNone/>
            </a:pPr>
            <a:r>
              <a:rPr lang="zh-CN" altLang="en-US" sz="2400" dirty="0"/>
              <a:t>                         </a:t>
            </a:r>
            <a:r>
              <a:rPr lang="en-US" altLang="zh-CN" sz="2400" dirty="0"/>
              <a:t>0D--- </a:t>
            </a:r>
            <a:r>
              <a:rPr lang="zh-CN" altLang="en-US" sz="2400" dirty="0"/>
              <a:t>回车，</a:t>
            </a:r>
            <a:r>
              <a:rPr lang="en-US" altLang="zh-CN" sz="2400" dirty="0"/>
              <a:t>0A--- </a:t>
            </a:r>
            <a:r>
              <a:rPr lang="zh-CN" altLang="en-US" sz="2400" dirty="0"/>
              <a:t>换行；</a:t>
            </a:r>
          </a:p>
          <a:p>
            <a:pPr marL="0" indent="0" fontAlgn="t">
              <a:lnSpc>
                <a:spcPct val="110000"/>
              </a:lnSpc>
              <a:buNone/>
            </a:pPr>
            <a:r>
              <a:rPr lang="zh-CN" altLang="en-US" sz="2400" dirty="0"/>
              <a:t>                    </a:t>
            </a:r>
            <a:r>
              <a:rPr lang="en-US" altLang="zh-CN" sz="2400" dirty="0"/>
              <a:t>2</a:t>
            </a:r>
            <a:r>
              <a:rPr lang="zh-CN" altLang="en-US" sz="2400" dirty="0"/>
              <a:t>）其他为打印字符（可显示字符）；</a:t>
            </a:r>
          </a:p>
          <a:p>
            <a:pPr lvl="1" fontAlgn="t">
              <a:buFont typeface="Wingdings" panose="05000000000000000000" pitchFamily="2" charset="2"/>
              <a:buChar char="ü"/>
            </a:pPr>
            <a:r>
              <a:rPr lang="zh-CN" altLang="en-US" sz="2400" dirty="0"/>
              <a:t>应记住的</a:t>
            </a:r>
            <a:r>
              <a:rPr lang="en-US" altLang="zh-CN" sz="2400" dirty="0"/>
              <a:t>ASCII</a:t>
            </a:r>
            <a:r>
              <a:rPr lang="zh-CN" altLang="en-US" sz="2400" dirty="0"/>
              <a:t>码：</a:t>
            </a:r>
            <a:r>
              <a:rPr lang="en-US" altLang="zh-CN" sz="2400" dirty="0"/>
              <a:t>30H~39H</a:t>
            </a:r>
            <a:r>
              <a:rPr lang="zh-CN" altLang="en-US" sz="2400" dirty="0"/>
              <a:t>，</a:t>
            </a:r>
            <a:r>
              <a:rPr lang="en-US" altLang="zh-CN" sz="2400" dirty="0"/>
              <a:t>41H</a:t>
            </a:r>
            <a:r>
              <a:rPr lang="zh-CN" altLang="en-US" sz="2400" dirty="0"/>
              <a:t>，</a:t>
            </a:r>
            <a:r>
              <a:rPr lang="en-US" altLang="zh-CN" sz="2400" dirty="0"/>
              <a:t>61H                                   </a:t>
            </a:r>
          </a:p>
          <a:p>
            <a:pPr lvl="1" fontAlgn="t">
              <a:buFont typeface="Wingdings" panose="05000000000000000000" pitchFamily="2" charset="2"/>
              <a:buChar char="ü"/>
            </a:pPr>
            <a:r>
              <a:rPr lang="zh-CN" altLang="en-US" sz="2400" dirty="0"/>
              <a:t>扩展</a:t>
            </a:r>
            <a:r>
              <a:rPr lang="en-US" altLang="zh-CN" sz="2400" dirty="0"/>
              <a:t>ASCII</a:t>
            </a:r>
            <a:r>
              <a:rPr lang="zh-CN" altLang="en-US" sz="2400" dirty="0"/>
              <a:t>码用八位二进制数表示一个符号（共</a:t>
            </a:r>
            <a:r>
              <a:rPr lang="en-US" altLang="zh-CN" sz="2400" dirty="0"/>
              <a:t>256</a:t>
            </a:r>
            <a:r>
              <a:rPr lang="zh-CN" altLang="en-US" sz="2400" dirty="0"/>
              <a:t>个）</a:t>
            </a:r>
            <a:endParaRPr lang="zh-CN" altLang="en-US" dirty="0"/>
          </a:p>
        </p:txBody>
      </p:sp>
    </p:spTree>
    <p:extLst>
      <p:ext uri="{BB962C8B-B14F-4D97-AF65-F5344CB8AC3E}">
        <p14:creationId xmlns:p14="http://schemas.microsoft.com/office/powerpoint/2010/main" val="375217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AC641-5B23-4CC5-890D-FAD1FCBAF677}"/>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807FD6B8-EA1D-4F01-93EA-D64258B1F477}"/>
              </a:ext>
            </a:extLst>
          </p:cNvPr>
          <p:cNvSpPr>
            <a:spLocks noGrp="1"/>
          </p:cNvSpPr>
          <p:nvPr>
            <p:ph idx="1"/>
          </p:nvPr>
        </p:nvSpPr>
        <p:spPr/>
        <p:txBody>
          <a:bodyPr>
            <a:normAutofit/>
          </a:bodyPr>
          <a:lstStyle/>
          <a:p>
            <a:pPr>
              <a:lnSpc>
                <a:spcPct val="110000"/>
              </a:lnSpc>
            </a:pPr>
            <a:r>
              <a:rPr lang="en-US" altLang="zh-CN" sz="2800" dirty="0"/>
              <a:t>2.</a:t>
            </a:r>
            <a:r>
              <a:rPr lang="zh-CN" altLang="en-US" sz="2800" dirty="0"/>
              <a:t> </a:t>
            </a:r>
            <a:r>
              <a:rPr lang="zh-CN" altLang="en-US" sz="2800" dirty="0">
                <a:solidFill>
                  <a:schemeClr val="tx1"/>
                </a:solidFill>
              </a:rPr>
              <a:t>符号常数定义伪指令（</a:t>
            </a:r>
            <a:r>
              <a:rPr lang="en-US" altLang="zh-CN" sz="2800" dirty="0">
                <a:solidFill>
                  <a:schemeClr val="tx1"/>
                </a:solidFill>
              </a:rPr>
              <a:t>EQU</a:t>
            </a:r>
            <a:r>
              <a:rPr lang="zh-CN" altLang="en-US" sz="2800" dirty="0">
                <a:solidFill>
                  <a:schemeClr val="tx1"/>
                </a:solidFill>
              </a:rPr>
              <a:t>、</a:t>
            </a:r>
            <a:r>
              <a:rPr lang="en-US" altLang="zh-CN" sz="2800" dirty="0">
                <a:solidFill>
                  <a:schemeClr val="tx1"/>
                </a:solidFill>
              </a:rPr>
              <a:t>=</a:t>
            </a:r>
            <a:r>
              <a:rPr lang="zh-CN" altLang="en-US" sz="2800" dirty="0">
                <a:solidFill>
                  <a:schemeClr val="tx1"/>
                </a:solidFill>
              </a:rPr>
              <a:t>）</a:t>
            </a:r>
          </a:p>
          <a:p>
            <a:pPr marL="826008" lvl="3" indent="-285750">
              <a:lnSpc>
                <a:spcPct val="110000"/>
              </a:lnSpc>
              <a:buClr>
                <a:srgbClr val="0066FF"/>
              </a:buClr>
              <a:buFont typeface="Wingdings" panose="05000000000000000000" pitchFamily="2" charset="2"/>
              <a:buChar char="ü"/>
            </a:pPr>
            <a:r>
              <a:rPr lang="en-US" altLang="zh-CN" sz="2800" dirty="0">
                <a:solidFill>
                  <a:schemeClr val="tx1"/>
                </a:solidFill>
              </a:rPr>
              <a:t>EQU</a:t>
            </a:r>
          </a:p>
          <a:p>
            <a:pPr marL="1233350" lvl="5" indent="-342900">
              <a:lnSpc>
                <a:spcPct val="110000"/>
              </a:lnSpc>
              <a:buClr>
                <a:srgbClr val="002060"/>
              </a:buClr>
              <a:buSzPct val="90000"/>
              <a:buFont typeface="Wingdings" panose="05000000000000000000" pitchFamily="2" charset="2"/>
              <a:buChar char="ü"/>
            </a:pPr>
            <a:r>
              <a:rPr lang="zh-CN" altLang="en-US" sz="2400" dirty="0">
                <a:solidFill>
                  <a:schemeClr val="tx1"/>
                </a:solidFill>
              </a:rPr>
              <a:t>符号名   </a:t>
            </a:r>
            <a:r>
              <a:rPr lang="en-US" altLang="zh-CN" sz="2400" dirty="0">
                <a:solidFill>
                  <a:schemeClr val="tx1"/>
                </a:solidFill>
              </a:rPr>
              <a:t>EQU   </a:t>
            </a:r>
            <a:r>
              <a:rPr lang="zh-CN" altLang="en-US" sz="2400" dirty="0">
                <a:solidFill>
                  <a:schemeClr val="tx1"/>
                </a:solidFill>
              </a:rPr>
              <a:t>数值表达式</a:t>
            </a:r>
            <a:endParaRPr lang="en-US" altLang="zh-CN" sz="2400" dirty="0">
              <a:solidFill>
                <a:schemeClr val="tx1"/>
              </a:solidFill>
            </a:endParaRPr>
          </a:p>
          <a:p>
            <a:pPr marL="1233350" lvl="5" indent="-342900">
              <a:lnSpc>
                <a:spcPct val="110000"/>
              </a:lnSpc>
              <a:buClr>
                <a:srgbClr val="002060"/>
              </a:buClr>
              <a:buSzPct val="90000"/>
              <a:buFont typeface="Wingdings" panose="05000000000000000000" pitchFamily="2" charset="2"/>
              <a:buChar char="ü"/>
            </a:pPr>
            <a:r>
              <a:rPr lang="zh-CN" altLang="en-US" sz="2400" dirty="0">
                <a:solidFill>
                  <a:schemeClr val="tx1"/>
                </a:solidFill>
              </a:rPr>
              <a:t>符号名   </a:t>
            </a:r>
            <a:r>
              <a:rPr lang="en-US" altLang="zh-CN" sz="2400" dirty="0">
                <a:solidFill>
                  <a:schemeClr val="tx1"/>
                </a:solidFill>
              </a:rPr>
              <a:t>EQU   &lt;</a:t>
            </a:r>
            <a:r>
              <a:rPr lang="zh-CN" altLang="en-US" sz="2400" dirty="0">
                <a:solidFill>
                  <a:schemeClr val="tx1"/>
                </a:solidFill>
              </a:rPr>
              <a:t>字符串</a:t>
            </a:r>
            <a:r>
              <a:rPr lang="en-US" altLang="zh-CN" sz="2400" dirty="0">
                <a:solidFill>
                  <a:schemeClr val="tx1"/>
                </a:solidFill>
              </a:rPr>
              <a:t>&gt;</a:t>
            </a:r>
            <a:r>
              <a:rPr lang="zh-CN" altLang="en-US" sz="2400" dirty="0">
                <a:solidFill>
                  <a:schemeClr val="tx1"/>
                </a:solidFill>
              </a:rPr>
              <a:t>；</a:t>
            </a:r>
            <a:r>
              <a:rPr lang="en-US" altLang="zh-CN" sz="2400" dirty="0">
                <a:solidFill>
                  <a:schemeClr val="tx1"/>
                </a:solidFill>
              </a:rPr>
              <a:t>5.X</a:t>
            </a:r>
            <a:r>
              <a:rPr lang="zh-CN" altLang="en-US" sz="2400" dirty="0">
                <a:solidFill>
                  <a:schemeClr val="tx1"/>
                </a:solidFill>
              </a:rPr>
              <a:t>版用双引号。</a:t>
            </a:r>
          </a:p>
          <a:p>
            <a:pPr marL="826008" lvl="3" indent="-285750">
              <a:lnSpc>
                <a:spcPct val="110000"/>
              </a:lnSpc>
              <a:buClr>
                <a:srgbClr val="0066FF"/>
              </a:buClr>
              <a:buFont typeface="Wingdings" panose="05000000000000000000" pitchFamily="2" charset="2"/>
              <a:buChar char="ü"/>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a:t>
            </a: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号伪指令</a:t>
            </a:r>
          </a:p>
          <a:p>
            <a:endParaRPr lang="zh-CN" altLang="en-US" sz="2800" dirty="0"/>
          </a:p>
        </p:txBody>
      </p:sp>
    </p:spTree>
    <p:extLst>
      <p:ext uri="{BB962C8B-B14F-4D97-AF65-F5344CB8AC3E}">
        <p14:creationId xmlns:p14="http://schemas.microsoft.com/office/powerpoint/2010/main" val="222678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8B3A2-8894-423B-9FA0-031FF9602EFA}"/>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EB9E0B1F-9519-4AAA-975D-4BC3B7562DEB}"/>
              </a:ext>
            </a:extLst>
          </p:cNvPr>
          <p:cNvSpPr>
            <a:spLocks noGrp="1"/>
          </p:cNvSpPr>
          <p:nvPr>
            <p:ph idx="1"/>
          </p:nvPr>
        </p:nvSpPr>
        <p:spPr>
          <a:xfrm>
            <a:off x="1097280" y="1845733"/>
            <a:ext cx="10058400" cy="4518121"/>
          </a:xfrm>
        </p:spPr>
        <p:txBody>
          <a:bodyPr>
            <a:normAutofit fontScale="77500" lnSpcReduction="20000"/>
          </a:bodyPr>
          <a:lstStyle/>
          <a:p>
            <a:r>
              <a:rPr lang="en-US" altLang="zh-CN" sz="2600" dirty="0"/>
              <a:t>4.</a:t>
            </a:r>
            <a:r>
              <a:rPr lang="zh-CN" altLang="en-US" sz="2600" dirty="0"/>
              <a:t>定位伪指令</a:t>
            </a:r>
            <a:r>
              <a:rPr lang="en-US" altLang="zh-CN" sz="2600" dirty="0"/>
              <a:t>ORG</a:t>
            </a:r>
            <a:r>
              <a:rPr lang="zh-CN" altLang="en-US" sz="2600" dirty="0"/>
              <a:t>（</a:t>
            </a:r>
            <a:r>
              <a:rPr lang="en-US" altLang="zh-CN" sz="2600" dirty="0"/>
              <a:t>/EVEN/ALIGN</a:t>
            </a:r>
            <a:r>
              <a:rPr lang="zh-CN" altLang="en-US" sz="2600" dirty="0"/>
              <a:t>）</a:t>
            </a:r>
          </a:p>
          <a:p>
            <a:r>
              <a:rPr lang="zh-CN" altLang="en-US" sz="2600" dirty="0"/>
              <a:t>    控制数据或指令的偏移地址。</a:t>
            </a:r>
          </a:p>
          <a:p>
            <a:pPr defTabSz="442913"/>
            <a:r>
              <a:rPr lang="zh-CN" altLang="en-US" sz="2600" dirty="0">
                <a:solidFill>
                  <a:srgbClr val="002060"/>
                </a:solidFill>
              </a:rPr>
              <a:t>     </a:t>
            </a:r>
            <a:r>
              <a:rPr lang="en-US" altLang="zh-CN" sz="2600" dirty="0">
                <a:solidFill>
                  <a:srgbClr val="002060"/>
                </a:solidFill>
              </a:rPr>
              <a:t>1</a:t>
            </a:r>
            <a:r>
              <a:rPr lang="zh-CN" altLang="en-US" sz="2600" dirty="0">
                <a:solidFill>
                  <a:srgbClr val="002060"/>
                </a:solidFill>
              </a:rPr>
              <a:t>）</a:t>
            </a:r>
            <a:r>
              <a:rPr lang="en-US" altLang="zh-CN" sz="2600" dirty="0">
                <a:solidFill>
                  <a:srgbClr val="002060"/>
                </a:solidFill>
              </a:rPr>
              <a:t>ORG  </a:t>
            </a:r>
            <a:r>
              <a:rPr lang="zh-CN" altLang="en-US" sz="2600" dirty="0">
                <a:solidFill>
                  <a:srgbClr val="002060"/>
                </a:solidFill>
              </a:rPr>
              <a:t>参数 </a:t>
            </a:r>
          </a:p>
          <a:p>
            <a:r>
              <a:rPr lang="zh-CN" altLang="en-US" sz="2600" dirty="0"/>
              <a:t>	使地址计数器指向参数表达的偏移地址。</a:t>
            </a:r>
          </a:p>
          <a:p>
            <a:r>
              <a:rPr lang="zh-CN" altLang="en-US" sz="2600" dirty="0"/>
              <a:t>	</a:t>
            </a:r>
            <a:r>
              <a:rPr lang="en-US" altLang="zh-CN" sz="2600" dirty="0"/>
              <a:t>ORG 100H</a:t>
            </a:r>
            <a:r>
              <a:rPr lang="zh-CN" altLang="en-US" sz="2600" dirty="0"/>
              <a:t>；从</a:t>
            </a:r>
            <a:r>
              <a:rPr lang="en-US" altLang="zh-CN" sz="2600" dirty="0"/>
              <a:t>0100H</a:t>
            </a:r>
            <a:r>
              <a:rPr lang="zh-CN" altLang="en-US" sz="2600" dirty="0"/>
              <a:t>单元开始分配存储器。</a:t>
            </a:r>
          </a:p>
          <a:p>
            <a:r>
              <a:rPr lang="zh-CN" altLang="en-US" sz="2600" dirty="0"/>
              <a:t>	</a:t>
            </a:r>
            <a:r>
              <a:rPr lang="en-US" altLang="zh-CN" sz="2600" dirty="0"/>
              <a:t>ORG	$+10</a:t>
            </a:r>
            <a:r>
              <a:rPr lang="zh-CN" altLang="en-US" sz="2600" dirty="0"/>
              <a:t>；</a:t>
            </a:r>
            <a:r>
              <a:rPr lang="en-US" altLang="zh-CN" sz="2600" dirty="0"/>
              <a:t>$</a:t>
            </a:r>
            <a:r>
              <a:rPr lang="zh-CN" altLang="en-US" sz="2600" dirty="0"/>
              <a:t>表示地址计数器的当前值，</a:t>
            </a:r>
            <a:r>
              <a:rPr lang="en-US" altLang="zh-CN" sz="2600" dirty="0"/>
              <a:t>$+10</a:t>
            </a:r>
          </a:p>
          <a:p>
            <a:r>
              <a:rPr lang="en-US" altLang="zh-CN" sz="2600" dirty="0"/>
              <a:t>			</a:t>
            </a:r>
            <a:r>
              <a:rPr lang="zh-CN" altLang="en-US" sz="2600" dirty="0"/>
              <a:t>；表示由当前地址向前跳过</a:t>
            </a:r>
            <a:r>
              <a:rPr lang="en-US" altLang="zh-CN" sz="2600" dirty="0"/>
              <a:t>10</a:t>
            </a:r>
            <a:r>
              <a:rPr lang="zh-CN" altLang="en-US" sz="2600" dirty="0"/>
              <a:t>个字节。</a:t>
            </a:r>
          </a:p>
          <a:p>
            <a:r>
              <a:rPr lang="zh-CN" altLang="en-US" sz="2600" dirty="0">
                <a:solidFill>
                  <a:srgbClr val="336600"/>
                </a:solidFill>
              </a:rPr>
              <a:t>   </a:t>
            </a:r>
            <a:r>
              <a:rPr lang="en-US" altLang="zh-CN" sz="2600" dirty="0">
                <a:solidFill>
                  <a:srgbClr val="336600"/>
                </a:solidFill>
              </a:rPr>
              <a:t>2</a:t>
            </a:r>
            <a:r>
              <a:rPr lang="zh-CN" altLang="en-US" sz="2600" dirty="0">
                <a:solidFill>
                  <a:srgbClr val="336600"/>
                </a:solidFill>
              </a:rPr>
              <a:t>）</a:t>
            </a:r>
            <a:r>
              <a:rPr lang="en-US" altLang="zh-CN" sz="2600" dirty="0">
                <a:solidFill>
                  <a:srgbClr val="336600"/>
                </a:solidFill>
              </a:rPr>
              <a:t>EVEN</a:t>
            </a:r>
            <a:r>
              <a:rPr lang="en-US" altLang="zh-CN" sz="2600" dirty="0"/>
              <a:t> </a:t>
            </a:r>
            <a:r>
              <a:rPr lang="zh-CN" altLang="en-US" sz="2600" dirty="0">
                <a:solidFill>
                  <a:srgbClr val="336600"/>
                </a:solidFill>
              </a:rPr>
              <a:t>；</a:t>
            </a:r>
            <a:r>
              <a:rPr lang="zh-CN" altLang="en-US" sz="2600" dirty="0"/>
              <a:t>使它后面的数据或指令从偶地址开始。</a:t>
            </a:r>
          </a:p>
          <a:p>
            <a:r>
              <a:rPr lang="zh-CN" altLang="en-US" sz="2600" dirty="0"/>
              <a:t>    </a:t>
            </a:r>
            <a:r>
              <a:rPr lang="en-US" altLang="zh-CN" sz="2600" dirty="0">
                <a:solidFill>
                  <a:srgbClr val="336600"/>
                </a:solidFill>
              </a:rPr>
              <a:t>3</a:t>
            </a:r>
            <a:r>
              <a:rPr lang="zh-CN" altLang="en-US" sz="2600" dirty="0">
                <a:solidFill>
                  <a:srgbClr val="336600"/>
                </a:solidFill>
              </a:rPr>
              <a:t>）</a:t>
            </a:r>
            <a:r>
              <a:rPr lang="en-US" altLang="zh-CN" sz="2600" dirty="0">
                <a:solidFill>
                  <a:srgbClr val="336600"/>
                </a:solidFill>
              </a:rPr>
              <a:t>ALIGN n</a:t>
            </a:r>
            <a:r>
              <a:rPr lang="zh-CN" altLang="en-US" sz="2600" dirty="0">
                <a:solidFill>
                  <a:srgbClr val="336600"/>
                </a:solidFill>
              </a:rPr>
              <a:t>；</a:t>
            </a:r>
            <a:r>
              <a:rPr lang="zh-CN" altLang="en-US" sz="2600" dirty="0"/>
              <a:t>使它后面的数据或指令从</a:t>
            </a:r>
            <a:r>
              <a:rPr lang="en-US" altLang="zh-CN" sz="2600" dirty="0"/>
              <a:t>n</a:t>
            </a:r>
            <a:r>
              <a:rPr lang="zh-CN" altLang="en-US" sz="2600" dirty="0"/>
              <a:t>的整数倍</a:t>
            </a:r>
          </a:p>
          <a:p>
            <a:r>
              <a:rPr lang="zh-CN" altLang="en-US" sz="2600" dirty="0"/>
              <a:t>              ；地址开始（可被</a:t>
            </a:r>
            <a:r>
              <a:rPr lang="en-US" altLang="zh-CN" sz="2600" dirty="0"/>
              <a:t>n</a:t>
            </a:r>
            <a:r>
              <a:rPr lang="zh-CN" altLang="en-US" sz="2600" dirty="0"/>
              <a:t>整除）。</a:t>
            </a:r>
          </a:p>
          <a:p>
            <a:r>
              <a:rPr lang="zh-CN" altLang="en-US" sz="2600" dirty="0"/>
              <a:t>          </a:t>
            </a:r>
            <a:r>
              <a:rPr lang="en-US" altLang="zh-CN" sz="2600" dirty="0"/>
              <a:t>n</a:t>
            </a:r>
            <a:r>
              <a:rPr lang="zh-CN" altLang="en-US" sz="2600" dirty="0"/>
              <a:t>是</a:t>
            </a:r>
            <a:r>
              <a:rPr lang="en-US" altLang="zh-CN" sz="2600" dirty="0"/>
              <a:t>2</a:t>
            </a:r>
            <a:r>
              <a:rPr lang="zh-CN" altLang="en-US" sz="2600" dirty="0"/>
              <a:t>的乘方（</a:t>
            </a:r>
            <a:r>
              <a:rPr lang="en-US" altLang="zh-CN" sz="2600" dirty="0"/>
              <a:t>2</a:t>
            </a:r>
            <a:r>
              <a:rPr lang="zh-CN" altLang="en-US" sz="2600" dirty="0"/>
              <a:t>，</a:t>
            </a:r>
            <a:r>
              <a:rPr lang="en-US" altLang="zh-CN" sz="2600" dirty="0"/>
              <a:t>4</a:t>
            </a:r>
            <a:r>
              <a:rPr lang="zh-CN" altLang="en-US" sz="2600" dirty="0"/>
              <a:t>，</a:t>
            </a:r>
            <a:r>
              <a:rPr lang="en-US" altLang="zh-CN" sz="2600" dirty="0"/>
              <a:t>8</a:t>
            </a:r>
            <a:r>
              <a:rPr lang="en-US" altLang="zh-CN" sz="2600" dirty="0">
                <a:latin typeface="Times New Roman" panose="02020603050405020304" pitchFamily="18" charset="0"/>
              </a:rPr>
              <a:t>…</a:t>
            </a:r>
            <a:r>
              <a:rPr lang="zh-CN" altLang="en-US" sz="2600" dirty="0"/>
              <a:t>）且小于所在段的定位属性值。如</a:t>
            </a:r>
            <a:r>
              <a:rPr lang="zh-CN" altLang="en-US" sz="2600" dirty="0">
                <a:latin typeface="Times New Roman" panose="02020603050405020304" pitchFamily="18" charset="0"/>
              </a:rPr>
              <a:t>“</a:t>
            </a:r>
            <a:r>
              <a:rPr lang="en-US" altLang="zh-CN" sz="2600" dirty="0"/>
              <a:t>ALIGN 4</a:t>
            </a:r>
            <a:r>
              <a:rPr lang="en-US" altLang="zh-CN" sz="2600" dirty="0">
                <a:latin typeface="Times New Roman" panose="02020603050405020304" pitchFamily="18" charset="0"/>
              </a:rPr>
              <a:t>”</a:t>
            </a:r>
            <a:r>
              <a:rPr lang="zh-CN" altLang="en-US" sz="2600" dirty="0"/>
              <a:t>，使下一个地址开始于双字边界</a:t>
            </a:r>
          </a:p>
          <a:p>
            <a:endParaRPr lang="zh-CN" altLang="en-US" dirty="0"/>
          </a:p>
        </p:txBody>
      </p:sp>
    </p:spTree>
    <p:extLst>
      <p:ext uri="{BB962C8B-B14F-4D97-AF65-F5344CB8AC3E}">
        <p14:creationId xmlns:p14="http://schemas.microsoft.com/office/powerpoint/2010/main" val="1214674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AA2DD-14B9-4BB4-9D40-E802EFC0D435}"/>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E6B4FF92-1F0E-4D33-BA06-C158A288F537}"/>
              </a:ext>
            </a:extLst>
          </p:cNvPr>
          <p:cNvSpPr>
            <a:spLocks noGrp="1"/>
          </p:cNvSpPr>
          <p:nvPr>
            <p:ph idx="1"/>
          </p:nvPr>
        </p:nvSpPr>
        <p:spPr>
          <a:xfrm>
            <a:off x="1097280" y="1845733"/>
            <a:ext cx="10058400" cy="4490411"/>
          </a:xfrm>
        </p:spPr>
        <p:txBody>
          <a:bodyPr>
            <a:normAutofit lnSpcReduction="10000"/>
          </a:bodyPr>
          <a:lstStyle/>
          <a:p>
            <a:r>
              <a:rPr lang="zh-CN" altLang="en-US" sz="1800" dirty="0">
                <a:solidFill>
                  <a:schemeClr val="tx1"/>
                </a:solidFill>
              </a:rPr>
              <a:t>定位伪指令举例：</a:t>
            </a:r>
          </a:p>
          <a:p>
            <a:r>
              <a:rPr lang="en-US" altLang="zh-CN" sz="1800" dirty="0">
                <a:solidFill>
                  <a:schemeClr val="tx1"/>
                </a:solidFill>
              </a:rPr>
              <a:t>DATA SEGMENT</a:t>
            </a:r>
          </a:p>
          <a:p>
            <a:r>
              <a:rPr lang="en-US" altLang="zh-CN" sz="1800" dirty="0">
                <a:solidFill>
                  <a:schemeClr val="tx1"/>
                </a:solidFill>
              </a:rPr>
              <a:t>D01 DB 1,2,3     </a:t>
            </a:r>
            <a:r>
              <a:rPr lang="zh-CN" altLang="en-US" sz="1800" dirty="0">
                <a:solidFill>
                  <a:schemeClr val="tx1"/>
                </a:solidFill>
              </a:rPr>
              <a:t>；</a:t>
            </a:r>
            <a:r>
              <a:rPr lang="en-US" altLang="zh-CN" sz="1800" dirty="0">
                <a:solidFill>
                  <a:schemeClr val="tx1"/>
                </a:solidFill>
              </a:rPr>
              <a:t>D01</a:t>
            </a:r>
            <a:r>
              <a:rPr lang="zh-CN" altLang="en-US" sz="1800" dirty="0">
                <a:solidFill>
                  <a:schemeClr val="tx1"/>
                </a:solidFill>
              </a:rPr>
              <a:t>偏移地址为</a:t>
            </a:r>
            <a:r>
              <a:rPr lang="en-US" altLang="zh-CN" sz="1800" dirty="0">
                <a:solidFill>
                  <a:schemeClr val="tx1"/>
                </a:solidFill>
              </a:rPr>
              <a:t>0;    $ =0003H</a:t>
            </a:r>
          </a:p>
          <a:p>
            <a:r>
              <a:rPr lang="en-US" altLang="zh-CN" sz="1800" dirty="0">
                <a:solidFill>
                  <a:schemeClr val="tx1"/>
                </a:solidFill>
              </a:rPr>
              <a:t>	              EVEN</a:t>
            </a:r>
            <a:r>
              <a:rPr lang="zh-CN" altLang="en-US" sz="1800" dirty="0">
                <a:solidFill>
                  <a:schemeClr val="tx1"/>
                </a:solidFill>
              </a:rPr>
              <a:t>（</a:t>
            </a:r>
            <a:r>
              <a:rPr lang="en-US" altLang="zh-CN" sz="1800" dirty="0">
                <a:solidFill>
                  <a:schemeClr val="tx1"/>
                </a:solidFill>
              </a:rPr>
              <a:t>ALIGN 2</a:t>
            </a:r>
            <a:r>
              <a:rPr lang="zh-CN" altLang="en-US" sz="1800" dirty="0">
                <a:solidFill>
                  <a:schemeClr val="tx1"/>
                </a:solidFill>
              </a:rPr>
              <a:t>）</a:t>
            </a:r>
            <a:r>
              <a:rPr lang="en-US" altLang="zh-CN" sz="1800" dirty="0">
                <a:solidFill>
                  <a:schemeClr val="tx1"/>
                </a:solidFill>
              </a:rPr>
              <a:t>;</a:t>
            </a:r>
            <a:r>
              <a:rPr lang="zh-CN" altLang="en-US" sz="1800" dirty="0">
                <a:solidFill>
                  <a:schemeClr val="tx1"/>
                </a:solidFill>
              </a:rPr>
              <a:t>    </a:t>
            </a:r>
            <a:r>
              <a:rPr lang="en-US" altLang="zh-CN" sz="1800" dirty="0">
                <a:solidFill>
                  <a:schemeClr val="tx1"/>
                </a:solidFill>
              </a:rPr>
              <a:t>$</a:t>
            </a:r>
            <a:r>
              <a:rPr lang="zh-CN" altLang="en-US" sz="1800" dirty="0">
                <a:solidFill>
                  <a:schemeClr val="tx1"/>
                </a:solidFill>
              </a:rPr>
              <a:t>为</a:t>
            </a:r>
            <a:r>
              <a:rPr lang="en-US" altLang="zh-CN" sz="1800" dirty="0">
                <a:solidFill>
                  <a:schemeClr val="tx1"/>
                </a:solidFill>
              </a:rPr>
              <a:t>0004H</a:t>
            </a:r>
          </a:p>
          <a:p>
            <a:r>
              <a:rPr lang="en-US" altLang="zh-CN" sz="1800" dirty="0">
                <a:solidFill>
                  <a:schemeClr val="tx1"/>
                </a:solidFill>
              </a:rPr>
              <a:t>D02 DW 5      </a:t>
            </a:r>
            <a:r>
              <a:rPr lang="zh-CN" altLang="en-US" sz="1800" dirty="0">
                <a:solidFill>
                  <a:schemeClr val="tx1"/>
                </a:solidFill>
              </a:rPr>
              <a:t>；</a:t>
            </a:r>
            <a:r>
              <a:rPr lang="en-US" altLang="zh-CN" sz="1800" dirty="0">
                <a:solidFill>
                  <a:schemeClr val="tx1"/>
                </a:solidFill>
              </a:rPr>
              <a:t>D02</a:t>
            </a:r>
            <a:r>
              <a:rPr lang="zh-CN" altLang="en-US" sz="1800" dirty="0">
                <a:solidFill>
                  <a:schemeClr val="tx1"/>
                </a:solidFill>
              </a:rPr>
              <a:t>偏移地址为</a:t>
            </a:r>
            <a:r>
              <a:rPr lang="en-US" altLang="zh-CN" sz="1800" dirty="0">
                <a:solidFill>
                  <a:schemeClr val="tx1"/>
                </a:solidFill>
              </a:rPr>
              <a:t>04H</a:t>
            </a:r>
            <a:r>
              <a:rPr lang="zh-CN" altLang="en-US" sz="1800" dirty="0">
                <a:solidFill>
                  <a:schemeClr val="tx1"/>
                </a:solidFill>
              </a:rPr>
              <a:t>， </a:t>
            </a:r>
            <a:r>
              <a:rPr lang="en-US" altLang="zh-CN" sz="1800" dirty="0">
                <a:solidFill>
                  <a:schemeClr val="tx1"/>
                </a:solidFill>
              </a:rPr>
              <a:t>$ =0006H</a:t>
            </a:r>
          </a:p>
          <a:p>
            <a:r>
              <a:rPr lang="en-US" altLang="zh-CN" sz="1800" dirty="0">
                <a:solidFill>
                  <a:schemeClr val="tx1"/>
                </a:solidFill>
              </a:rPr>
              <a:t>	ALIGN 4   </a:t>
            </a:r>
            <a:r>
              <a:rPr lang="zh-CN" altLang="en-US" sz="1800" dirty="0">
                <a:solidFill>
                  <a:schemeClr val="tx1"/>
                </a:solidFill>
              </a:rPr>
              <a:t>；最接近</a:t>
            </a:r>
            <a:r>
              <a:rPr lang="en-US" altLang="zh-CN" sz="1800" dirty="0">
                <a:solidFill>
                  <a:schemeClr val="tx1"/>
                </a:solidFill>
              </a:rPr>
              <a:t>6</a:t>
            </a:r>
            <a:r>
              <a:rPr lang="zh-CN" altLang="en-US" sz="1800" dirty="0">
                <a:solidFill>
                  <a:schemeClr val="tx1"/>
                </a:solidFill>
              </a:rPr>
              <a:t>的、可被</a:t>
            </a:r>
            <a:r>
              <a:rPr lang="en-US" altLang="zh-CN" sz="1800" dirty="0">
                <a:solidFill>
                  <a:schemeClr val="tx1"/>
                </a:solidFill>
              </a:rPr>
              <a:t>4</a:t>
            </a:r>
            <a:r>
              <a:rPr lang="zh-CN" altLang="en-US" sz="1800" dirty="0">
                <a:solidFill>
                  <a:schemeClr val="tx1"/>
                </a:solidFill>
              </a:rPr>
              <a:t>整除的数是</a:t>
            </a:r>
            <a:r>
              <a:rPr lang="en-US" altLang="zh-CN" sz="1800" dirty="0">
                <a:solidFill>
                  <a:schemeClr val="tx1"/>
                </a:solidFill>
              </a:rPr>
              <a:t>8;</a:t>
            </a:r>
            <a:r>
              <a:rPr lang="zh-CN" altLang="en-US" sz="1800" dirty="0">
                <a:solidFill>
                  <a:schemeClr val="tx1"/>
                </a:solidFill>
              </a:rPr>
              <a:t> </a:t>
            </a:r>
            <a:r>
              <a:rPr lang="en-US" altLang="zh-CN" sz="1800" dirty="0">
                <a:solidFill>
                  <a:schemeClr val="tx1"/>
                </a:solidFill>
              </a:rPr>
              <a:t>$ =0008H</a:t>
            </a:r>
          </a:p>
          <a:p>
            <a:r>
              <a:rPr lang="en-US" altLang="zh-CN" sz="1800" dirty="0">
                <a:solidFill>
                  <a:schemeClr val="tx1"/>
                </a:solidFill>
              </a:rPr>
              <a:t>D03 DD 6      </a:t>
            </a:r>
            <a:r>
              <a:rPr lang="zh-CN" altLang="en-US" sz="1800" dirty="0">
                <a:solidFill>
                  <a:schemeClr val="tx1"/>
                </a:solidFill>
              </a:rPr>
              <a:t>；</a:t>
            </a:r>
            <a:r>
              <a:rPr lang="en-US" altLang="zh-CN" sz="1800" dirty="0">
                <a:solidFill>
                  <a:schemeClr val="tx1"/>
                </a:solidFill>
              </a:rPr>
              <a:t>D03</a:t>
            </a:r>
            <a:r>
              <a:rPr lang="zh-CN" altLang="en-US" sz="1800" dirty="0">
                <a:solidFill>
                  <a:schemeClr val="tx1"/>
                </a:solidFill>
              </a:rPr>
              <a:t>的偏移地址为</a:t>
            </a:r>
            <a:r>
              <a:rPr lang="en-US" altLang="zh-CN" sz="1800" dirty="0">
                <a:solidFill>
                  <a:schemeClr val="tx1"/>
                </a:solidFill>
              </a:rPr>
              <a:t>08H</a:t>
            </a:r>
            <a:r>
              <a:rPr lang="zh-CN" altLang="en-US" sz="1800" dirty="0">
                <a:solidFill>
                  <a:schemeClr val="tx1"/>
                </a:solidFill>
              </a:rPr>
              <a:t>，</a:t>
            </a:r>
            <a:r>
              <a:rPr lang="en-US" altLang="zh-CN" sz="1800" dirty="0">
                <a:solidFill>
                  <a:schemeClr val="tx1"/>
                </a:solidFill>
              </a:rPr>
              <a:t> $ =000CH</a:t>
            </a:r>
          </a:p>
          <a:p>
            <a:r>
              <a:rPr lang="en-US" altLang="zh-CN" sz="1800" dirty="0">
                <a:solidFill>
                  <a:schemeClr val="tx1"/>
                </a:solidFill>
              </a:rPr>
              <a:t>	ORG $ +10H  </a:t>
            </a:r>
            <a:r>
              <a:rPr lang="zh-CN" altLang="en-US" sz="1800" dirty="0">
                <a:solidFill>
                  <a:schemeClr val="tx1"/>
                </a:solidFill>
              </a:rPr>
              <a:t>；</a:t>
            </a:r>
            <a:r>
              <a:rPr lang="en-US" altLang="zh-CN" sz="1800" dirty="0">
                <a:solidFill>
                  <a:schemeClr val="tx1"/>
                </a:solidFill>
              </a:rPr>
              <a:t>000CH+0010H=001CH $ =001CH</a:t>
            </a:r>
          </a:p>
          <a:p>
            <a:r>
              <a:rPr lang="en-US" altLang="zh-CN" sz="1800" dirty="0">
                <a:solidFill>
                  <a:schemeClr val="tx1"/>
                </a:solidFill>
              </a:rPr>
              <a:t>D04 DB </a:t>
            </a:r>
            <a:r>
              <a:rPr lang="en-US" altLang="zh-CN" sz="1800" dirty="0">
                <a:solidFill>
                  <a:schemeClr val="tx1"/>
                </a:solidFill>
                <a:latin typeface="Times New Roman" panose="02020603050405020304" pitchFamily="18" charset="0"/>
              </a:rPr>
              <a:t>‘</a:t>
            </a:r>
            <a:r>
              <a:rPr lang="en-US" altLang="zh-CN" sz="1800" dirty="0" err="1">
                <a:solidFill>
                  <a:schemeClr val="tx1"/>
                </a:solidFill>
              </a:rPr>
              <a:t>abc</a:t>
            </a:r>
            <a:r>
              <a:rPr lang="en-US" altLang="zh-CN" sz="1800" dirty="0">
                <a:solidFill>
                  <a:schemeClr val="tx1"/>
                </a:solidFill>
                <a:latin typeface="Times New Roman" panose="02020603050405020304" pitchFamily="18" charset="0"/>
              </a:rPr>
              <a:t>’</a:t>
            </a:r>
            <a:r>
              <a:rPr lang="en-US" altLang="zh-CN" sz="1800" dirty="0">
                <a:solidFill>
                  <a:schemeClr val="tx1"/>
                </a:solidFill>
              </a:rPr>
              <a:t>  </a:t>
            </a:r>
            <a:r>
              <a:rPr lang="zh-CN" altLang="en-US" sz="1800" dirty="0">
                <a:solidFill>
                  <a:schemeClr val="tx1"/>
                </a:solidFill>
              </a:rPr>
              <a:t>；</a:t>
            </a:r>
            <a:r>
              <a:rPr lang="en-US" altLang="zh-CN" sz="1800" dirty="0">
                <a:solidFill>
                  <a:schemeClr val="tx1"/>
                </a:solidFill>
              </a:rPr>
              <a:t>D04</a:t>
            </a:r>
            <a:r>
              <a:rPr lang="zh-CN" altLang="en-US" sz="1800" dirty="0">
                <a:solidFill>
                  <a:schemeClr val="tx1"/>
                </a:solidFill>
              </a:rPr>
              <a:t>的偏移地址为</a:t>
            </a:r>
            <a:r>
              <a:rPr lang="en-US" altLang="zh-CN" sz="1800" dirty="0">
                <a:solidFill>
                  <a:schemeClr val="tx1"/>
                </a:solidFill>
              </a:rPr>
              <a:t>001CH </a:t>
            </a:r>
            <a:r>
              <a:rPr lang="zh-CN" altLang="en-US" sz="1800" dirty="0">
                <a:solidFill>
                  <a:schemeClr val="tx1"/>
                </a:solidFill>
              </a:rPr>
              <a:t>＄</a:t>
            </a:r>
            <a:r>
              <a:rPr lang="en-US" altLang="zh-CN" sz="1800" dirty="0">
                <a:solidFill>
                  <a:schemeClr val="tx1"/>
                </a:solidFill>
              </a:rPr>
              <a:t>=001FH</a:t>
            </a:r>
          </a:p>
          <a:p>
            <a:pPr>
              <a:lnSpc>
                <a:spcPct val="130000"/>
              </a:lnSpc>
            </a:pPr>
            <a:r>
              <a:rPr lang="en-US" altLang="zh-CN" sz="1800" dirty="0">
                <a:solidFill>
                  <a:schemeClr val="tx1"/>
                </a:solidFill>
              </a:rPr>
              <a:t>	LEN EQU $</a:t>
            </a:r>
            <a:r>
              <a:rPr lang="zh-CN" altLang="en-US" sz="1800" dirty="0">
                <a:solidFill>
                  <a:schemeClr val="tx1"/>
                </a:solidFill>
              </a:rPr>
              <a:t>－</a:t>
            </a:r>
            <a:r>
              <a:rPr lang="en-US" altLang="zh-CN" sz="1800" dirty="0">
                <a:solidFill>
                  <a:schemeClr val="tx1"/>
                </a:solidFill>
              </a:rPr>
              <a:t>D04</a:t>
            </a:r>
            <a:r>
              <a:rPr lang="zh-CN" altLang="en-US" sz="1800" dirty="0">
                <a:solidFill>
                  <a:schemeClr val="tx1"/>
                </a:solidFill>
              </a:rPr>
              <a:t>；</a:t>
            </a:r>
            <a:r>
              <a:rPr lang="en-US" altLang="zh-CN" sz="1800" dirty="0">
                <a:solidFill>
                  <a:schemeClr val="tx1"/>
                </a:solidFill>
              </a:rPr>
              <a:t>LEN=001F</a:t>
            </a:r>
            <a:r>
              <a:rPr lang="zh-CN" altLang="en-US" sz="1800" dirty="0">
                <a:solidFill>
                  <a:schemeClr val="tx1"/>
                </a:solidFill>
              </a:rPr>
              <a:t>－</a:t>
            </a:r>
            <a:r>
              <a:rPr lang="en-US" altLang="zh-CN" sz="1800" dirty="0">
                <a:solidFill>
                  <a:schemeClr val="tx1"/>
                </a:solidFill>
              </a:rPr>
              <a:t>001C=3</a:t>
            </a:r>
          </a:p>
          <a:p>
            <a:r>
              <a:rPr lang="en-US" altLang="zh-CN" sz="1800" dirty="0">
                <a:solidFill>
                  <a:schemeClr val="tx1"/>
                </a:solidFill>
              </a:rPr>
              <a:t>                            </a:t>
            </a:r>
            <a:r>
              <a:rPr lang="zh-CN" altLang="en-US" sz="1800" dirty="0">
                <a:solidFill>
                  <a:schemeClr val="tx1"/>
                </a:solidFill>
              </a:rPr>
              <a:t>；变量</a:t>
            </a:r>
            <a:r>
              <a:rPr lang="en-US" altLang="zh-CN" sz="1800" dirty="0">
                <a:solidFill>
                  <a:schemeClr val="tx1"/>
                </a:solidFill>
              </a:rPr>
              <a:t>D04</a:t>
            </a:r>
            <a:r>
              <a:rPr lang="zh-CN" altLang="en-US" sz="1800" dirty="0">
                <a:solidFill>
                  <a:schemeClr val="tx1"/>
                </a:solidFill>
              </a:rPr>
              <a:t>所占的字节数。</a:t>
            </a:r>
          </a:p>
        </p:txBody>
      </p:sp>
    </p:spTree>
    <p:extLst>
      <p:ext uri="{BB962C8B-B14F-4D97-AF65-F5344CB8AC3E}">
        <p14:creationId xmlns:p14="http://schemas.microsoft.com/office/powerpoint/2010/main" val="2515580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EDB47-F1AC-41D5-A304-509F0DB159CB}"/>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972BC7AA-B5FD-41BA-A966-94D053E46E53}"/>
              </a:ext>
            </a:extLst>
          </p:cNvPr>
          <p:cNvSpPr>
            <a:spLocks noGrp="1"/>
          </p:cNvSpPr>
          <p:nvPr>
            <p:ph idx="1"/>
          </p:nvPr>
        </p:nvSpPr>
        <p:spPr>
          <a:xfrm>
            <a:off x="1097280" y="1845733"/>
            <a:ext cx="10058400" cy="4518121"/>
          </a:xfrm>
        </p:spPr>
        <p:txBody>
          <a:bodyPr>
            <a:normAutofit fontScale="92500" lnSpcReduction="10000"/>
          </a:bodyPr>
          <a:lstStyle/>
          <a:p>
            <a:r>
              <a:rPr lang="en-US" altLang="zh-CN" sz="2100" dirty="0"/>
              <a:t>3.3</a:t>
            </a:r>
            <a:r>
              <a:rPr lang="zh-CN" altLang="en-US" sz="2400" dirty="0"/>
              <a:t>程序段的定义和属性</a:t>
            </a:r>
          </a:p>
          <a:p>
            <a:r>
              <a:rPr lang="en-US" altLang="zh-CN" sz="1800" dirty="0"/>
              <a:t>1.</a:t>
            </a:r>
            <a:r>
              <a:rPr lang="zh-CN" altLang="en-US" sz="1800" dirty="0"/>
              <a:t>简化段定义标准格式：</a:t>
            </a:r>
          </a:p>
          <a:p>
            <a:r>
              <a:rPr lang="zh-CN" altLang="en-US" sz="1800" dirty="0"/>
              <a:t>	</a:t>
            </a:r>
            <a:r>
              <a:rPr lang="en-US" altLang="zh-CN" dirty="0">
                <a:solidFill>
                  <a:srgbClr val="0066FF"/>
                </a:solidFill>
              </a:rPr>
              <a:t>.model small</a:t>
            </a:r>
          </a:p>
          <a:p>
            <a:r>
              <a:rPr lang="en-US" altLang="zh-CN" dirty="0">
                <a:solidFill>
                  <a:srgbClr val="0066FF"/>
                </a:solidFill>
              </a:rPr>
              <a:t>	.stack</a:t>
            </a:r>
          </a:p>
          <a:p>
            <a:r>
              <a:rPr lang="en-US" altLang="zh-CN" dirty="0">
                <a:solidFill>
                  <a:srgbClr val="0066FF"/>
                </a:solidFill>
              </a:rPr>
              <a:t>	.data</a:t>
            </a:r>
          </a:p>
          <a:p>
            <a:r>
              <a:rPr lang="en-US" altLang="zh-CN" dirty="0">
                <a:solidFill>
                  <a:srgbClr val="0066FF"/>
                </a:solidFill>
              </a:rPr>
              <a:t>	</a:t>
            </a:r>
            <a:r>
              <a:rPr lang="en-US" altLang="zh-CN" dirty="0">
                <a:solidFill>
                  <a:srgbClr val="0066FF"/>
                </a:solidFill>
                <a:latin typeface="Times New Roman" panose="02020603050405020304" pitchFamily="18" charset="0"/>
              </a:rPr>
              <a:t>…………</a:t>
            </a:r>
            <a:endParaRPr lang="en-US" altLang="zh-CN" dirty="0">
              <a:solidFill>
                <a:srgbClr val="0066FF"/>
              </a:solidFill>
            </a:endParaRPr>
          </a:p>
          <a:p>
            <a:r>
              <a:rPr lang="en-US" altLang="zh-CN" dirty="0">
                <a:solidFill>
                  <a:srgbClr val="0066FF"/>
                </a:solidFill>
              </a:rPr>
              <a:t>	.code</a:t>
            </a:r>
          </a:p>
          <a:p>
            <a:r>
              <a:rPr lang="en-US" altLang="zh-CN" dirty="0">
                <a:solidFill>
                  <a:srgbClr val="0066FF"/>
                </a:solidFill>
              </a:rPr>
              <a:t>	.startup</a:t>
            </a:r>
          </a:p>
          <a:p>
            <a:r>
              <a:rPr lang="en-US" altLang="zh-CN" dirty="0">
                <a:solidFill>
                  <a:srgbClr val="0066FF"/>
                </a:solidFill>
              </a:rPr>
              <a:t>   </a:t>
            </a:r>
            <a:r>
              <a:rPr lang="en-US" altLang="zh-CN" dirty="0">
                <a:solidFill>
                  <a:srgbClr val="0066FF"/>
                </a:solidFill>
                <a:latin typeface="Times New Roman" panose="02020603050405020304" pitchFamily="18" charset="0"/>
              </a:rPr>
              <a:t>………</a:t>
            </a:r>
            <a:endParaRPr lang="en-US" altLang="zh-CN" dirty="0">
              <a:solidFill>
                <a:srgbClr val="0066FF"/>
              </a:solidFill>
            </a:endParaRPr>
          </a:p>
          <a:p>
            <a:pPr>
              <a:lnSpc>
                <a:spcPct val="80000"/>
              </a:lnSpc>
            </a:pPr>
            <a:r>
              <a:rPr lang="en-US" altLang="zh-CN" dirty="0">
                <a:solidFill>
                  <a:srgbClr val="0066FF"/>
                </a:solidFill>
              </a:rPr>
              <a:t>	.exit 0</a:t>
            </a:r>
          </a:p>
          <a:p>
            <a:pPr>
              <a:lnSpc>
                <a:spcPct val="110000"/>
              </a:lnSpc>
            </a:pPr>
            <a:r>
              <a:rPr lang="en-US" altLang="zh-CN" dirty="0">
                <a:solidFill>
                  <a:srgbClr val="0066FF"/>
                </a:solidFill>
              </a:rPr>
              <a:t>	end</a:t>
            </a:r>
            <a:endParaRPr lang="zh-CN" altLang="en-US" dirty="0"/>
          </a:p>
        </p:txBody>
      </p:sp>
    </p:spTree>
    <p:extLst>
      <p:ext uri="{BB962C8B-B14F-4D97-AF65-F5344CB8AC3E}">
        <p14:creationId xmlns:p14="http://schemas.microsoft.com/office/powerpoint/2010/main" val="1528635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22F3F-033E-4926-A2A7-DD9454ED63F0}"/>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44DF8409-E704-4584-89BF-CFD85633A1C2}"/>
              </a:ext>
            </a:extLst>
          </p:cNvPr>
          <p:cNvSpPr>
            <a:spLocks noGrp="1"/>
          </p:cNvSpPr>
          <p:nvPr>
            <p:ph idx="1"/>
          </p:nvPr>
        </p:nvSpPr>
        <p:spPr>
          <a:xfrm>
            <a:off x="1097280" y="1845733"/>
            <a:ext cx="10058400" cy="4490411"/>
          </a:xfrm>
        </p:spPr>
        <p:txBody>
          <a:bodyPr>
            <a:normAutofit fontScale="92500" lnSpcReduction="20000"/>
          </a:bodyPr>
          <a:lstStyle/>
          <a:p>
            <a:pPr>
              <a:lnSpc>
                <a:spcPct val="60000"/>
              </a:lnSpc>
            </a:pPr>
            <a:r>
              <a:rPr lang="en-US" altLang="zh-CN" sz="1800" dirty="0"/>
              <a:t> .</a:t>
            </a:r>
            <a:r>
              <a:rPr lang="en-US" altLang="zh-CN" dirty="0"/>
              <a:t>model small         </a:t>
            </a:r>
          </a:p>
          <a:p>
            <a:pPr>
              <a:lnSpc>
                <a:spcPct val="60000"/>
              </a:lnSpc>
            </a:pPr>
            <a:r>
              <a:rPr lang="en-US" altLang="zh-CN" dirty="0"/>
              <a:t>	.stack              </a:t>
            </a:r>
          </a:p>
          <a:p>
            <a:pPr>
              <a:lnSpc>
                <a:spcPct val="60000"/>
              </a:lnSpc>
            </a:pPr>
            <a:r>
              <a:rPr lang="en-US" altLang="zh-CN" dirty="0"/>
              <a:t>	.data              </a:t>
            </a:r>
          </a:p>
          <a:p>
            <a:pPr>
              <a:lnSpc>
                <a:spcPct val="60000"/>
              </a:lnSpc>
            </a:pPr>
            <a:r>
              <a:rPr lang="en-US" altLang="zh-CN" dirty="0" err="1"/>
              <a:t>bvar</a:t>
            </a:r>
            <a:r>
              <a:rPr lang="en-US" altLang="zh-CN" dirty="0"/>
              <a:t> </a:t>
            </a:r>
            <a:r>
              <a:rPr lang="en-US" altLang="zh-CN" dirty="0" err="1"/>
              <a:t>db</a:t>
            </a:r>
            <a:r>
              <a:rPr lang="en-US" altLang="zh-CN" dirty="0"/>
              <a:t> 16           </a:t>
            </a:r>
          </a:p>
          <a:p>
            <a:pPr>
              <a:lnSpc>
                <a:spcPct val="60000"/>
              </a:lnSpc>
            </a:pPr>
            <a:r>
              <a:rPr lang="en-US" altLang="zh-CN" dirty="0" err="1"/>
              <a:t>wvar</a:t>
            </a:r>
            <a:r>
              <a:rPr lang="en-US" altLang="zh-CN" dirty="0"/>
              <a:t> </a:t>
            </a:r>
            <a:r>
              <a:rPr lang="en-US" altLang="zh-CN" dirty="0" err="1"/>
              <a:t>dw</a:t>
            </a:r>
            <a:r>
              <a:rPr lang="en-US" altLang="zh-CN" dirty="0"/>
              <a:t> 4*3          </a:t>
            </a:r>
          </a:p>
          <a:p>
            <a:pPr>
              <a:lnSpc>
                <a:spcPct val="60000"/>
              </a:lnSpc>
            </a:pPr>
            <a:r>
              <a:rPr lang="en-US" altLang="zh-CN" dirty="0" err="1"/>
              <a:t>dvar</a:t>
            </a:r>
            <a:r>
              <a:rPr lang="en-US" altLang="zh-CN" dirty="0"/>
              <a:t> dd 4294967295   </a:t>
            </a:r>
          </a:p>
          <a:p>
            <a:pPr>
              <a:lnSpc>
                <a:spcPct val="60000"/>
              </a:lnSpc>
            </a:pPr>
            <a:r>
              <a:rPr lang="en-US" altLang="zh-CN" dirty="0"/>
              <a:t>     </a:t>
            </a:r>
            <a:r>
              <a:rPr lang="en-US" altLang="zh-CN" dirty="0" err="1"/>
              <a:t>db</a:t>
            </a:r>
            <a:r>
              <a:rPr lang="en-US" altLang="zh-CN" dirty="0"/>
              <a:t> 1,2,3,4,5       </a:t>
            </a:r>
          </a:p>
          <a:p>
            <a:pPr>
              <a:lnSpc>
                <a:spcPct val="60000"/>
              </a:lnSpc>
            </a:pPr>
            <a:r>
              <a:rPr lang="en-US" altLang="zh-CN" dirty="0" err="1"/>
              <a:t>abc</a:t>
            </a:r>
            <a:r>
              <a:rPr lang="en-US" altLang="zh-CN" dirty="0"/>
              <a:t>  </a:t>
            </a:r>
            <a:r>
              <a:rPr lang="en-US" altLang="zh-CN" dirty="0" err="1"/>
              <a:t>db</a:t>
            </a:r>
            <a:r>
              <a:rPr lang="en-US" altLang="zh-CN" dirty="0"/>
              <a:t> </a:t>
            </a:r>
            <a:r>
              <a:rPr lang="en-US" altLang="zh-CN" dirty="0">
                <a:latin typeface="Times New Roman" panose="02020603050405020304" pitchFamily="18" charset="0"/>
              </a:rPr>
              <a:t>‘</a:t>
            </a:r>
            <a:r>
              <a:rPr lang="en-US" altLang="zh-CN" dirty="0" err="1"/>
              <a:t>a</a:t>
            </a:r>
            <a:r>
              <a:rPr lang="en-US" altLang="zh-CN" dirty="0" err="1">
                <a:latin typeface="Times New Roman" panose="02020603050405020304" pitchFamily="18" charset="0"/>
              </a:rPr>
              <a:t>’</a:t>
            </a:r>
            <a:r>
              <a:rPr lang="en-US" altLang="zh-CN" dirty="0" err="1"/>
              <a:t>,</a:t>
            </a:r>
            <a:r>
              <a:rPr lang="en-US" altLang="zh-CN" dirty="0" err="1">
                <a:latin typeface="Times New Roman" panose="02020603050405020304" pitchFamily="18" charset="0"/>
              </a:rPr>
              <a:t>’</a:t>
            </a:r>
            <a:r>
              <a:rPr lang="en-US" altLang="zh-CN" dirty="0" err="1"/>
              <a:t>b</a:t>
            </a:r>
            <a:r>
              <a:rPr lang="en-US" altLang="zh-CN" dirty="0" err="1">
                <a:latin typeface="Times New Roman" panose="02020603050405020304" pitchFamily="18" charset="0"/>
              </a:rPr>
              <a:t>’</a:t>
            </a:r>
            <a:r>
              <a:rPr lang="en-US" altLang="zh-CN" dirty="0" err="1"/>
              <a:t>,</a:t>
            </a:r>
            <a:r>
              <a:rPr lang="en-US" altLang="zh-CN" dirty="0" err="1">
                <a:latin typeface="Times New Roman" panose="02020603050405020304" pitchFamily="18" charset="0"/>
              </a:rPr>
              <a:t>’</a:t>
            </a:r>
            <a:r>
              <a:rPr lang="en-US" altLang="zh-CN" dirty="0" err="1"/>
              <a:t>c</a:t>
            </a:r>
            <a:r>
              <a:rPr lang="en-US" altLang="zh-CN" dirty="0">
                <a:latin typeface="Times New Roman" panose="02020603050405020304" pitchFamily="18" charset="0"/>
              </a:rPr>
              <a:t>’</a:t>
            </a:r>
            <a:r>
              <a:rPr lang="en-US" altLang="zh-CN" dirty="0"/>
              <a:t>                   </a:t>
            </a:r>
          </a:p>
          <a:p>
            <a:pPr>
              <a:lnSpc>
                <a:spcPct val="60000"/>
              </a:lnSpc>
            </a:pPr>
            <a:r>
              <a:rPr lang="en-US" altLang="zh-CN" dirty="0" err="1"/>
              <a:t>msq</a:t>
            </a:r>
            <a:r>
              <a:rPr lang="en-US" altLang="zh-CN" dirty="0"/>
              <a:t>  </a:t>
            </a:r>
            <a:r>
              <a:rPr lang="en-US" altLang="zh-CN" dirty="0" err="1"/>
              <a:t>db</a:t>
            </a:r>
            <a:r>
              <a:rPr lang="en-US" altLang="zh-CN" dirty="0"/>
              <a:t> </a:t>
            </a:r>
            <a:r>
              <a:rPr lang="en-US" altLang="zh-CN" dirty="0">
                <a:latin typeface="Times New Roman" panose="02020603050405020304" pitchFamily="18" charset="0"/>
              </a:rPr>
              <a:t>‘</a:t>
            </a:r>
            <a:r>
              <a:rPr lang="en-US" altLang="zh-CN" dirty="0"/>
              <a:t>hello</a:t>
            </a:r>
            <a:r>
              <a:rPr lang="en-US" altLang="zh-CN" dirty="0">
                <a:latin typeface="Times New Roman" panose="02020603050405020304" pitchFamily="18" charset="0"/>
              </a:rPr>
              <a:t>’</a:t>
            </a:r>
            <a:r>
              <a:rPr lang="en-US" altLang="zh-CN" dirty="0"/>
              <a:t>,13,10,</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  </a:t>
            </a:r>
          </a:p>
          <a:p>
            <a:pPr>
              <a:lnSpc>
                <a:spcPct val="60000"/>
              </a:lnSpc>
            </a:pPr>
            <a:r>
              <a:rPr lang="en-US" altLang="zh-CN" dirty="0" err="1"/>
              <a:t>bbuf</a:t>
            </a:r>
            <a:r>
              <a:rPr lang="en-US" altLang="zh-CN" dirty="0"/>
              <a:t> </a:t>
            </a:r>
            <a:r>
              <a:rPr lang="en-US" altLang="zh-CN" dirty="0" err="1"/>
              <a:t>db</a:t>
            </a:r>
            <a:r>
              <a:rPr lang="en-US" altLang="zh-CN" dirty="0"/>
              <a:t> 12 dup(</a:t>
            </a:r>
            <a:r>
              <a:rPr lang="en-US" altLang="zh-CN" dirty="0">
                <a:latin typeface="Times New Roman" panose="02020603050405020304" pitchFamily="18" charset="0"/>
              </a:rPr>
              <a:t>‘</a:t>
            </a:r>
            <a:r>
              <a:rPr lang="en-US" altLang="zh-CN" dirty="0"/>
              <a:t>month</a:t>
            </a:r>
            <a:r>
              <a:rPr lang="en-US" altLang="zh-CN" dirty="0">
                <a:latin typeface="Times New Roman" panose="02020603050405020304" pitchFamily="18" charset="0"/>
              </a:rPr>
              <a:t>’</a:t>
            </a:r>
            <a:r>
              <a:rPr lang="en-US" altLang="zh-CN" dirty="0"/>
              <a:t>)</a:t>
            </a:r>
          </a:p>
          <a:p>
            <a:pPr>
              <a:lnSpc>
                <a:spcPct val="60000"/>
              </a:lnSpc>
            </a:pPr>
            <a:r>
              <a:rPr lang="en-US" altLang="zh-CN" dirty="0" err="1"/>
              <a:t>dbuf</a:t>
            </a:r>
            <a:r>
              <a:rPr lang="en-US" altLang="zh-CN" dirty="0"/>
              <a:t> dd 25 dup(?</a:t>
            </a:r>
            <a:r>
              <a:rPr lang="en-US" altLang="zh-CN" sz="1800" dirty="0"/>
              <a:t>)</a:t>
            </a:r>
          </a:p>
          <a:p>
            <a:r>
              <a:rPr lang="en-US" altLang="zh-CN" sz="1800" dirty="0">
                <a:solidFill>
                  <a:srgbClr val="0066FF"/>
                </a:solidFill>
              </a:rPr>
              <a:t>B1		DW  BVAR	</a:t>
            </a:r>
            <a:r>
              <a:rPr lang="zh-CN" altLang="en-US" sz="1800" dirty="0">
                <a:solidFill>
                  <a:srgbClr val="FF0B0B"/>
                </a:solidFill>
              </a:rPr>
              <a:t>；</a:t>
            </a:r>
            <a:r>
              <a:rPr lang="en-US" altLang="zh-CN" sz="1800" dirty="0">
                <a:solidFill>
                  <a:srgbClr val="FF0B0B"/>
                </a:solidFill>
              </a:rPr>
              <a:t>[B1]=0000H</a:t>
            </a:r>
          </a:p>
          <a:p>
            <a:r>
              <a:rPr lang="en-US" altLang="zh-CN" sz="1800" dirty="0">
                <a:solidFill>
                  <a:srgbClr val="0066FF"/>
                </a:solidFill>
              </a:rPr>
              <a:t>B2		DW  WVAR	</a:t>
            </a:r>
            <a:r>
              <a:rPr lang="zh-CN" altLang="en-US" sz="1800" dirty="0">
                <a:solidFill>
                  <a:srgbClr val="FF0B0B"/>
                </a:solidFill>
              </a:rPr>
              <a:t>；</a:t>
            </a:r>
            <a:r>
              <a:rPr lang="en-US" altLang="zh-CN" sz="1800" dirty="0">
                <a:solidFill>
                  <a:srgbClr val="FF0B0B"/>
                </a:solidFill>
              </a:rPr>
              <a:t>[B2]=0001H</a:t>
            </a:r>
          </a:p>
          <a:p>
            <a:r>
              <a:rPr lang="en-US" altLang="zh-CN" sz="1800" dirty="0">
                <a:solidFill>
                  <a:srgbClr val="0066FF"/>
                </a:solidFill>
              </a:rPr>
              <a:t>B3		DD  WVAR	</a:t>
            </a:r>
            <a:r>
              <a:rPr lang="zh-CN" altLang="en-US" sz="1800" dirty="0">
                <a:solidFill>
                  <a:srgbClr val="FF0B0B"/>
                </a:solidFill>
              </a:rPr>
              <a:t>；</a:t>
            </a:r>
            <a:r>
              <a:rPr lang="en-US" altLang="zh-CN" sz="1800" dirty="0">
                <a:solidFill>
                  <a:srgbClr val="FF0B0B"/>
                </a:solidFill>
              </a:rPr>
              <a:t>[B3]=0001H</a:t>
            </a:r>
            <a:r>
              <a:rPr lang="zh-CN" altLang="en-US" sz="1800" dirty="0">
                <a:solidFill>
                  <a:srgbClr val="FF0B0B"/>
                </a:solidFill>
              </a:rPr>
              <a:t>，</a:t>
            </a:r>
            <a:r>
              <a:rPr lang="en-US" altLang="zh-CN" sz="1800" dirty="0">
                <a:solidFill>
                  <a:srgbClr val="FF0B0B"/>
                </a:solidFill>
              </a:rPr>
              <a:t>[B3+2]=</a:t>
            </a:r>
            <a:r>
              <a:rPr lang="zh-CN" altLang="en-US" sz="1800" dirty="0">
                <a:solidFill>
                  <a:srgbClr val="FF0B0B"/>
                </a:solidFill>
              </a:rPr>
              <a:t>段地址</a:t>
            </a:r>
            <a:endParaRPr lang="zh-CN" altLang="en-US" dirty="0"/>
          </a:p>
        </p:txBody>
      </p:sp>
    </p:spTree>
    <p:extLst>
      <p:ext uri="{BB962C8B-B14F-4D97-AF65-F5344CB8AC3E}">
        <p14:creationId xmlns:p14="http://schemas.microsoft.com/office/powerpoint/2010/main" val="867686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06347-2947-467A-8B94-48DA96A1A094}"/>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7C45E7D6-673E-425C-AC9D-CB231C08CD00}"/>
              </a:ext>
            </a:extLst>
          </p:cNvPr>
          <p:cNvSpPr>
            <a:spLocks noGrp="1"/>
          </p:cNvSpPr>
          <p:nvPr>
            <p:ph idx="1"/>
          </p:nvPr>
        </p:nvSpPr>
        <p:spPr>
          <a:xfrm>
            <a:off x="1097280" y="1845734"/>
            <a:ext cx="10058400" cy="4499648"/>
          </a:xfrm>
        </p:spPr>
        <p:txBody>
          <a:bodyPr>
            <a:normAutofit lnSpcReduction="10000"/>
          </a:bodyPr>
          <a:lstStyle/>
          <a:p>
            <a:r>
              <a:rPr lang="en-US" altLang="zh-CN" sz="1800" dirty="0"/>
              <a:t>2. </a:t>
            </a:r>
            <a:r>
              <a:rPr lang="zh-CN" altLang="en-US" sz="1800" dirty="0"/>
              <a:t>完整段定义格式</a:t>
            </a:r>
          </a:p>
          <a:p>
            <a:pPr defTabSz="534988">
              <a:tabLst>
                <a:tab pos="442913" algn="l"/>
              </a:tabLst>
            </a:pPr>
            <a:r>
              <a:rPr lang="zh-CN" altLang="en-US" sz="1800" dirty="0"/>
              <a:t>	</a:t>
            </a:r>
            <a:r>
              <a:rPr lang="en-US" altLang="zh-CN" sz="1800" dirty="0"/>
              <a:t>1</a:t>
            </a:r>
            <a:r>
              <a:rPr lang="zh-CN" altLang="en-US" sz="1800" dirty="0"/>
              <a:t>）</a:t>
            </a:r>
            <a:r>
              <a:rPr lang="en-US" altLang="zh-CN" sz="1800" dirty="0"/>
              <a:t>.</a:t>
            </a:r>
            <a:r>
              <a:rPr lang="zh-CN" altLang="en-US" sz="1800" dirty="0"/>
              <a:t>段定义伪指令</a:t>
            </a:r>
          </a:p>
          <a:p>
            <a:pPr defTabSz="534988">
              <a:lnSpc>
                <a:spcPct val="110000"/>
              </a:lnSpc>
              <a:tabLst>
                <a:tab pos="442913" algn="l"/>
              </a:tabLst>
            </a:pPr>
            <a:r>
              <a:rPr lang="zh-CN" altLang="en-US" sz="1800" dirty="0"/>
              <a:t>	</a:t>
            </a:r>
            <a:r>
              <a:rPr lang="zh-CN" altLang="en-US" sz="1800" dirty="0">
                <a:solidFill>
                  <a:srgbClr val="0066FF"/>
                </a:solidFill>
              </a:rPr>
              <a:t>段名 </a:t>
            </a:r>
            <a:r>
              <a:rPr lang="en-US" altLang="zh-CN" sz="1800" dirty="0">
                <a:solidFill>
                  <a:srgbClr val="0066FF"/>
                </a:solidFill>
              </a:rPr>
              <a:t>SEGMENT [</a:t>
            </a:r>
            <a:r>
              <a:rPr lang="zh-CN" altLang="en-US" sz="1800" dirty="0">
                <a:solidFill>
                  <a:srgbClr val="0066FF"/>
                </a:solidFill>
              </a:rPr>
              <a:t>定位</a:t>
            </a:r>
            <a:r>
              <a:rPr lang="en-US" altLang="zh-CN" sz="1800" dirty="0">
                <a:solidFill>
                  <a:srgbClr val="0066FF"/>
                </a:solidFill>
              </a:rPr>
              <a:t>] [</a:t>
            </a:r>
            <a:r>
              <a:rPr lang="zh-CN" altLang="en-US" sz="1800" dirty="0">
                <a:solidFill>
                  <a:srgbClr val="0066FF"/>
                </a:solidFill>
              </a:rPr>
              <a:t>组合</a:t>
            </a:r>
            <a:r>
              <a:rPr lang="en-US" altLang="zh-CN" sz="1800" dirty="0">
                <a:solidFill>
                  <a:srgbClr val="0066FF"/>
                </a:solidFill>
              </a:rPr>
              <a:t>] [</a:t>
            </a:r>
            <a:r>
              <a:rPr lang="zh-CN" altLang="en-US" sz="1800" dirty="0">
                <a:solidFill>
                  <a:srgbClr val="0066FF"/>
                </a:solidFill>
              </a:rPr>
              <a:t>段字</a:t>
            </a:r>
            <a:r>
              <a:rPr lang="en-US" altLang="zh-CN" sz="1800" dirty="0">
                <a:solidFill>
                  <a:srgbClr val="0066FF"/>
                </a:solidFill>
              </a:rPr>
              <a:t>] [</a:t>
            </a:r>
            <a:r>
              <a:rPr lang="en-US" altLang="zh-CN" sz="1800" dirty="0">
                <a:solidFill>
                  <a:srgbClr val="0066FF"/>
                </a:solidFill>
                <a:latin typeface="Times New Roman" panose="02020603050405020304" pitchFamily="18" charset="0"/>
              </a:rPr>
              <a:t>‘</a:t>
            </a:r>
            <a:r>
              <a:rPr lang="zh-CN" altLang="en-US" sz="1800" dirty="0">
                <a:solidFill>
                  <a:srgbClr val="0066FF"/>
                </a:solidFill>
              </a:rPr>
              <a:t>类别</a:t>
            </a:r>
            <a:r>
              <a:rPr lang="zh-CN" altLang="en-US" sz="1800" dirty="0">
                <a:solidFill>
                  <a:srgbClr val="0066FF"/>
                </a:solidFill>
                <a:latin typeface="Times New Roman" panose="02020603050405020304" pitchFamily="18" charset="0"/>
              </a:rPr>
              <a:t>’</a:t>
            </a:r>
            <a:r>
              <a:rPr lang="en-US" altLang="zh-CN" sz="1800" dirty="0">
                <a:solidFill>
                  <a:srgbClr val="0066FF"/>
                </a:solidFill>
              </a:rPr>
              <a:t>]</a:t>
            </a:r>
          </a:p>
          <a:p>
            <a:pPr defTabSz="534988">
              <a:tabLst>
                <a:tab pos="442913" algn="l"/>
              </a:tabLst>
            </a:pPr>
            <a:r>
              <a:rPr lang="en-US" altLang="zh-CN" sz="1800" dirty="0">
                <a:solidFill>
                  <a:srgbClr val="0066FF"/>
                </a:solidFill>
              </a:rPr>
              <a:t>		 </a:t>
            </a:r>
            <a:r>
              <a:rPr lang="en-US" altLang="zh-CN" sz="1800" dirty="0">
                <a:solidFill>
                  <a:srgbClr val="0066FF"/>
                </a:solidFill>
                <a:latin typeface="Times New Roman" panose="02020603050405020304" pitchFamily="18" charset="0"/>
              </a:rPr>
              <a:t>………</a:t>
            </a:r>
            <a:endParaRPr lang="en-US" altLang="zh-CN" sz="1800" dirty="0">
              <a:solidFill>
                <a:srgbClr val="0066FF"/>
              </a:solidFill>
            </a:endParaRPr>
          </a:p>
          <a:p>
            <a:pPr defTabSz="534988">
              <a:tabLst>
                <a:tab pos="442913" algn="l"/>
              </a:tabLst>
            </a:pPr>
            <a:r>
              <a:rPr lang="en-US" altLang="zh-CN" sz="1800" dirty="0">
                <a:solidFill>
                  <a:srgbClr val="0066FF"/>
                </a:solidFill>
              </a:rPr>
              <a:t>	</a:t>
            </a:r>
            <a:r>
              <a:rPr lang="zh-CN" altLang="en-US" sz="1800" dirty="0">
                <a:solidFill>
                  <a:srgbClr val="0066FF"/>
                </a:solidFill>
              </a:rPr>
              <a:t>段名 </a:t>
            </a:r>
            <a:r>
              <a:rPr lang="en-US" altLang="zh-CN" sz="1800" dirty="0">
                <a:solidFill>
                  <a:srgbClr val="0066FF"/>
                </a:solidFill>
              </a:rPr>
              <a:t>ENDS</a:t>
            </a:r>
          </a:p>
          <a:p>
            <a:pPr defTabSz="534988">
              <a:tabLst>
                <a:tab pos="442913" algn="l"/>
              </a:tabLst>
            </a:pPr>
            <a:r>
              <a:rPr lang="en-US" altLang="zh-CN" sz="1800" dirty="0"/>
              <a:t>	⑴</a:t>
            </a:r>
            <a:r>
              <a:rPr lang="zh-CN" altLang="en-US" sz="1800" dirty="0"/>
              <a:t>定位属性：指定逻辑段的起始地址</a:t>
            </a:r>
          </a:p>
          <a:p>
            <a:pPr defTabSz="534988">
              <a:tabLst>
                <a:tab pos="442913" algn="l"/>
              </a:tabLst>
            </a:pPr>
            <a:r>
              <a:rPr lang="zh-CN" altLang="en-US" sz="1800" dirty="0"/>
              <a:t>	</a:t>
            </a:r>
            <a:r>
              <a:rPr lang="en-US" altLang="zh-CN" sz="1800" dirty="0"/>
              <a:t>BYTE</a:t>
            </a:r>
            <a:r>
              <a:rPr lang="zh-CN" altLang="en-US" sz="1800" dirty="0"/>
              <a:t>：为下一个可用的字节地址</a:t>
            </a:r>
            <a:r>
              <a:rPr lang="en-US" altLang="zh-CN" sz="1800" dirty="0"/>
              <a:t>(</a:t>
            </a:r>
            <a:r>
              <a:rPr lang="en-US" altLang="zh-CN" sz="1800" dirty="0" err="1"/>
              <a:t>xxxx</a:t>
            </a:r>
            <a:r>
              <a:rPr lang="en-US" altLang="zh-CN" sz="1800" dirty="0"/>
              <a:t> </a:t>
            </a:r>
            <a:r>
              <a:rPr lang="en-US" altLang="zh-CN" sz="1800" dirty="0" err="1"/>
              <a:t>xxxxB</a:t>
            </a:r>
            <a:r>
              <a:rPr lang="en-US" altLang="zh-CN" sz="1800" dirty="0"/>
              <a:t>)</a:t>
            </a:r>
          </a:p>
          <a:p>
            <a:pPr defTabSz="534988">
              <a:tabLst>
                <a:tab pos="442913" algn="l"/>
              </a:tabLst>
            </a:pPr>
            <a:r>
              <a:rPr lang="en-US" altLang="zh-CN" sz="1800" dirty="0"/>
              <a:t>	WORD</a:t>
            </a:r>
            <a:r>
              <a:rPr lang="zh-CN" altLang="en-US" sz="1800" dirty="0"/>
              <a:t>：为下一个可用的偶数地址</a:t>
            </a:r>
            <a:r>
              <a:rPr lang="en-US" altLang="zh-CN" sz="1800" dirty="0"/>
              <a:t>(</a:t>
            </a:r>
            <a:r>
              <a:rPr lang="en-US" altLang="zh-CN" sz="1800" dirty="0" err="1"/>
              <a:t>xxxx</a:t>
            </a:r>
            <a:r>
              <a:rPr lang="en-US" altLang="zh-CN" sz="1800" dirty="0"/>
              <a:t> xxx0B)</a:t>
            </a:r>
          </a:p>
          <a:p>
            <a:pPr defTabSz="534988">
              <a:tabLst>
                <a:tab pos="442913" algn="l"/>
              </a:tabLst>
            </a:pPr>
            <a:r>
              <a:rPr lang="en-US" altLang="zh-CN" sz="1800" dirty="0"/>
              <a:t>	DWORD</a:t>
            </a:r>
            <a:r>
              <a:rPr lang="zh-CN" altLang="en-US" sz="1800" dirty="0"/>
              <a:t>：下一个可被</a:t>
            </a:r>
            <a:r>
              <a:rPr lang="en-US" altLang="zh-CN" sz="1800" dirty="0"/>
              <a:t>4</a:t>
            </a:r>
            <a:r>
              <a:rPr lang="zh-CN" altLang="en-US" sz="1800" dirty="0"/>
              <a:t>整除的地址</a:t>
            </a:r>
            <a:r>
              <a:rPr lang="en-US" altLang="zh-CN" sz="1800" dirty="0"/>
              <a:t>(</a:t>
            </a:r>
            <a:r>
              <a:rPr lang="en-US" altLang="zh-CN" sz="1800" dirty="0" err="1"/>
              <a:t>xxxx</a:t>
            </a:r>
            <a:r>
              <a:rPr lang="en-US" altLang="zh-CN" sz="1800" dirty="0"/>
              <a:t> xx00B)</a:t>
            </a:r>
          </a:p>
          <a:p>
            <a:pPr defTabSz="534988">
              <a:tabLst>
                <a:tab pos="442913" algn="l"/>
              </a:tabLst>
            </a:pPr>
            <a:r>
              <a:rPr lang="en-US" altLang="zh-CN" sz="1800" dirty="0"/>
              <a:t>	</a:t>
            </a:r>
            <a:r>
              <a:rPr lang="en-US" altLang="zh-CN" sz="1800" dirty="0">
                <a:solidFill>
                  <a:srgbClr val="FF9900"/>
                </a:solidFill>
              </a:rPr>
              <a:t>PARA</a:t>
            </a:r>
            <a:r>
              <a:rPr lang="zh-CN" altLang="en-US" sz="1800" dirty="0">
                <a:solidFill>
                  <a:srgbClr val="FF9900"/>
                </a:solidFill>
              </a:rPr>
              <a:t>：下一个可被</a:t>
            </a:r>
            <a:r>
              <a:rPr lang="en-US" altLang="zh-CN" sz="1800" dirty="0">
                <a:solidFill>
                  <a:srgbClr val="FF9900"/>
                </a:solidFill>
              </a:rPr>
              <a:t>16</a:t>
            </a:r>
            <a:r>
              <a:rPr lang="zh-CN" altLang="en-US" sz="1800" dirty="0">
                <a:solidFill>
                  <a:srgbClr val="FF9900"/>
                </a:solidFill>
              </a:rPr>
              <a:t>整除的地址</a:t>
            </a:r>
            <a:r>
              <a:rPr lang="en-US" altLang="zh-CN" sz="1800" dirty="0">
                <a:solidFill>
                  <a:srgbClr val="FF9900"/>
                </a:solidFill>
              </a:rPr>
              <a:t>(</a:t>
            </a:r>
            <a:r>
              <a:rPr lang="en-US" altLang="zh-CN" sz="1800" dirty="0" err="1">
                <a:solidFill>
                  <a:srgbClr val="FF9900"/>
                </a:solidFill>
              </a:rPr>
              <a:t>xxxx</a:t>
            </a:r>
            <a:r>
              <a:rPr lang="en-US" altLang="zh-CN" sz="1800" dirty="0">
                <a:solidFill>
                  <a:srgbClr val="FF9900"/>
                </a:solidFill>
              </a:rPr>
              <a:t> 0000B)</a:t>
            </a:r>
          </a:p>
          <a:p>
            <a:pPr defTabSz="534988">
              <a:tabLst>
                <a:tab pos="442913" algn="l"/>
              </a:tabLst>
            </a:pPr>
            <a:r>
              <a:rPr lang="en-US" altLang="zh-CN" sz="1800" dirty="0"/>
              <a:t>	PAGE</a:t>
            </a:r>
            <a:r>
              <a:rPr lang="zh-CN" altLang="en-US" sz="1800" dirty="0"/>
              <a:t>：下一个可被</a:t>
            </a:r>
            <a:r>
              <a:rPr lang="en-US" altLang="zh-CN" sz="1800" dirty="0"/>
              <a:t>256</a:t>
            </a:r>
            <a:r>
              <a:rPr lang="zh-CN" altLang="en-US" sz="1800" dirty="0"/>
              <a:t>整除的地址</a:t>
            </a:r>
            <a:r>
              <a:rPr lang="en-US" altLang="zh-CN" sz="1800" dirty="0"/>
              <a:t>(0000 0000B)</a:t>
            </a:r>
            <a:endParaRPr lang="zh-CN" altLang="en-US" sz="1800" dirty="0"/>
          </a:p>
        </p:txBody>
      </p:sp>
    </p:spTree>
    <p:extLst>
      <p:ext uri="{BB962C8B-B14F-4D97-AF65-F5344CB8AC3E}">
        <p14:creationId xmlns:p14="http://schemas.microsoft.com/office/powerpoint/2010/main" val="1909046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515F3-435C-4326-B122-E512D14C15AE}"/>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4DAEC9AD-5C33-4905-B347-600F7FD74133}"/>
              </a:ext>
            </a:extLst>
          </p:cNvPr>
          <p:cNvSpPr>
            <a:spLocks noGrp="1"/>
          </p:cNvSpPr>
          <p:nvPr>
            <p:ph idx="1"/>
          </p:nvPr>
        </p:nvSpPr>
        <p:spPr/>
        <p:txBody>
          <a:bodyPr>
            <a:normAutofit lnSpcReduction="10000"/>
          </a:bodyPr>
          <a:lstStyle/>
          <a:p>
            <a:pPr>
              <a:lnSpc>
                <a:spcPct val="80000"/>
              </a:lnSpc>
            </a:pPr>
            <a:r>
              <a:rPr lang="en-US" altLang="zh-CN" dirty="0"/>
              <a:t>2</a:t>
            </a:r>
            <a:r>
              <a:rPr lang="zh-CN" altLang="en-US" dirty="0"/>
              <a:t>）指定段寄存器伪指令</a:t>
            </a:r>
          </a:p>
          <a:p>
            <a:pPr>
              <a:lnSpc>
                <a:spcPct val="180000"/>
              </a:lnSpc>
            </a:pPr>
            <a:r>
              <a:rPr lang="zh-CN" altLang="en-US" dirty="0"/>
              <a:t>	</a:t>
            </a:r>
            <a:r>
              <a:rPr lang="en-US" altLang="zh-CN" dirty="0">
                <a:solidFill>
                  <a:srgbClr val="0066FF"/>
                </a:solidFill>
              </a:rPr>
              <a:t>ASSUME </a:t>
            </a:r>
            <a:r>
              <a:rPr lang="zh-CN" altLang="en-US" dirty="0">
                <a:solidFill>
                  <a:srgbClr val="0066FF"/>
                </a:solidFill>
              </a:rPr>
              <a:t>段寄存器</a:t>
            </a:r>
            <a:r>
              <a:rPr lang="en-US" altLang="zh-CN" dirty="0">
                <a:solidFill>
                  <a:srgbClr val="0066FF"/>
                </a:solidFill>
              </a:rPr>
              <a:t>:</a:t>
            </a:r>
            <a:r>
              <a:rPr lang="zh-CN" altLang="en-US" dirty="0">
                <a:solidFill>
                  <a:srgbClr val="0066FF"/>
                </a:solidFill>
              </a:rPr>
              <a:t>段名</a:t>
            </a:r>
            <a:r>
              <a:rPr lang="en-US" altLang="zh-CN" dirty="0">
                <a:solidFill>
                  <a:srgbClr val="0066FF"/>
                </a:solidFill>
              </a:rPr>
              <a:t>[</a:t>
            </a:r>
            <a:r>
              <a:rPr lang="zh-CN" altLang="en-US" dirty="0">
                <a:solidFill>
                  <a:srgbClr val="0066FF"/>
                </a:solidFill>
              </a:rPr>
              <a:t>，段寄存器</a:t>
            </a:r>
            <a:r>
              <a:rPr lang="en-US" altLang="zh-CN" dirty="0">
                <a:solidFill>
                  <a:srgbClr val="0066FF"/>
                </a:solidFill>
              </a:rPr>
              <a:t>:</a:t>
            </a:r>
            <a:r>
              <a:rPr lang="zh-CN" altLang="en-US" dirty="0">
                <a:solidFill>
                  <a:srgbClr val="0066FF"/>
                </a:solidFill>
              </a:rPr>
              <a:t>段名</a:t>
            </a:r>
            <a:r>
              <a:rPr lang="en-US" altLang="zh-CN" dirty="0">
                <a:solidFill>
                  <a:srgbClr val="0066FF"/>
                </a:solidFill>
                <a:latin typeface="Times New Roman" panose="02020603050405020304" pitchFamily="18" charset="0"/>
              </a:rPr>
              <a:t>……</a:t>
            </a:r>
            <a:r>
              <a:rPr lang="en-US" altLang="zh-CN" dirty="0">
                <a:solidFill>
                  <a:srgbClr val="0066FF"/>
                </a:solidFill>
              </a:rPr>
              <a:t>]</a:t>
            </a:r>
          </a:p>
          <a:p>
            <a:pPr>
              <a:lnSpc>
                <a:spcPct val="130000"/>
              </a:lnSpc>
            </a:pPr>
            <a:r>
              <a:rPr lang="en-US" altLang="zh-CN" dirty="0"/>
              <a:t>    </a:t>
            </a:r>
            <a:r>
              <a:rPr lang="zh-CN" altLang="en-US" dirty="0"/>
              <a:t>建立段寄存器与段之间的缺省关系，改变这种缺省关系可使用段跨越前缀。</a:t>
            </a:r>
          </a:p>
          <a:p>
            <a:pPr>
              <a:lnSpc>
                <a:spcPct val="130000"/>
              </a:lnSpc>
            </a:pPr>
            <a:r>
              <a:rPr lang="zh-CN" altLang="en-US" dirty="0"/>
              <a:t>    如 </a:t>
            </a:r>
            <a:r>
              <a:rPr lang="en-US" altLang="zh-CN" dirty="0"/>
              <a:t>ASSUME CS</a:t>
            </a:r>
            <a:r>
              <a:rPr lang="zh-CN" altLang="en-US" dirty="0"/>
              <a:t>：</a:t>
            </a:r>
            <a:r>
              <a:rPr lang="en-US" altLang="zh-CN" dirty="0"/>
              <a:t>CODE</a:t>
            </a:r>
            <a:r>
              <a:rPr lang="zh-CN" altLang="en-US" dirty="0"/>
              <a:t>，</a:t>
            </a:r>
            <a:r>
              <a:rPr lang="en-US" altLang="zh-CN" dirty="0"/>
              <a:t>DS</a:t>
            </a:r>
            <a:r>
              <a:rPr lang="zh-CN" altLang="en-US" dirty="0"/>
              <a:t>：</a:t>
            </a:r>
            <a:r>
              <a:rPr lang="en-US" altLang="zh-CN" dirty="0"/>
              <a:t>DATA</a:t>
            </a:r>
          </a:p>
          <a:p>
            <a:pPr>
              <a:lnSpc>
                <a:spcPct val="170000"/>
              </a:lnSpc>
            </a:pPr>
            <a:r>
              <a:rPr lang="en-US" altLang="zh-CN" dirty="0"/>
              <a:t>	</a:t>
            </a:r>
            <a:r>
              <a:rPr lang="en-US" altLang="zh-CN" dirty="0">
                <a:solidFill>
                  <a:schemeClr val="folHlink"/>
                </a:solidFill>
              </a:rPr>
              <a:t>ASSUME </a:t>
            </a:r>
            <a:r>
              <a:rPr lang="zh-CN" altLang="en-US" dirty="0">
                <a:solidFill>
                  <a:schemeClr val="folHlink"/>
                </a:solidFill>
              </a:rPr>
              <a:t>段寄存器：</a:t>
            </a:r>
            <a:r>
              <a:rPr lang="en-US" altLang="zh-CN" dirty="0">
                <a:solidFill>
                  <a:schemeClr val="folHlink"/>
                </a:solidFill>
              </a:rPr>
              <a:t>NOTHING</a:t>
            </a:r>
          </a:p>
          <a:p>
            <a:pPr>
              <a:lnSpc>
                <a:spcPct val="130000"/>
              </a:lnSpc>
            </a:pPr>
            <a:r>
              <a:rPr lang="en-US" altLang="zh-CN" dirty="0"/>
              <a:t>    </a:t>
            </a:r>
            <a:r>
              <a:rPr lang="zh-CN" altLang="en-US" dirty="0"/>
              <a:t>对指令给出的段寄存器取消已经指定的缺省关系。</a:t>
            </a:r>
          </a:p>
          <a:p>
            <a:pPr>
              <a:lnSpc>
                <a:spcPct val="130000"/>
              </a:lnSpc>
            </a:pPr>
            <a:r>
              <a:rPr lang="zh-CN" altLang="en-US" dirty="0"/>
              <a:t>    </a:t>
            </a:r>
            <a:r>
              <a:rPr lang="zh-CN" altLang="en-US" dirty="0">
                <a:solidFill>
                  <a:srgbClr val="FF9900"/>
                </a:solidFill>
              </a:rPr>
              <a:t>注意：</a:t>
            </a:r>
            <a:r>
              <a:rPr lang="en-US" altLang="zh-CN" dirty="0">
                <a:solidFill>
                  <a:srgbClr val="FF9900"/>
                </a:solidFill>
              </a:rPr>
              <a:t>ASSUME</a:t>
            </a:r>
            <a:r>
              <a:rPr lang="zh-CN" altLang="en-US" dirty="0">
                <a:solidFill>
                  <a:srgbClr val="FF9900"/>
                </a:solidFill>
              </a:rPr>
              <a:t>伪指令并不能为段寄存器赋值。</a:t>
            </a:r>
          </a:p>
          <a:p>
            <a:endParaRPr lang="zh-CN" altLang="en-US" dirty="0"/>
          </a:p>
        </p:txBody>
      </p:sp>
    </p:spTree>
    <p:extLst>
      <p:ext uri="{BB962C8B-B14F-4D97-AF65-F5344CB8AC3E}">
        <p14:creationId xmlns:p14="http://schemas.microsoft.com/office/powerpoint/2010/main" val="641893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04110-EE39-483B-8CCA-AF4607F15BCD}"/>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7E55345C-03B9-43BA-85AC-4085E649437F}"/>
              </a:ext>
            </a:extLst>
          </p:cNvPr>
          <p:cNvSpPr>
            <a:spLocks noGrp="1"/>
          </p:cNvSpPr>
          <p:nvPr>
            <p:ph idx="1"/>
          </p:nvPr>
        </p:nvSpPr>
        <p:spPr/>
        <p:txBody>
          <a:bodyPr/>
          <a:lstStyle/>
          <a:p>
            <a:pPr>
              <a:lnSpc>
                <a:spcPct val="80000"/>
              </a:lnSpc>
            </a:pPr>
            <a:r>
              <a:rPr lang="en-US" altLang="zh-CN" dirty="0"/>
              <a:t>3</a:t>
            </a:r>
            <a:r>
              <a:rPr lang="zh-CN" altLang="en-US" dirty="0"/>
              <a:t>）段组伪指令</a:t>
            </a:r>
          </a:p>
          <a:p>
            <a:pPr>
              <a:lnSpc>
                <a:spcPct val="120000"/>
              </a:lnSpc>
            </a:pPr>
            <a:r>
              <a:rPr lang="zh-CN" altLang="en-US" dirty="0"/>
              <a:t>	</a:t>
            </a:r>
            <a:r>
              <a:rPr lang="zh-CN" altLang="en-US" dirty="0">
                <a:solidFill>
                  <a:srgbClr val="0066FF"/>
                </a:solidFill>
              </a:rPr>
              <a:t>组名 </a:t>
            </a:r>
            <a:r>
              <a:rPr lang="en-US" altLang="zh-CN" dirty="0">
                <a:solidFill>
                  <a:srgbClr val="0066FF"/>
                </a:solidFill>
              </a:rPr>
              <a:t>GROUP </a:t>
            </a:r>
            <a:r>
              <a:rPr lang="zh-CN" altLang="en-US" dirty="0">
                <a:solidFill>
                  <a:srgbClr val="0066FF"/>
                </a:solidFill>
              </a:rPr>
              <a:t>段名</a:t>
            </a:r>
            <a:r>
              <a:rPr lang="en-US" altLang="zh-CN" dirty="0">
                <a:solidFill>
                  <a:srgbClr val="0066FF"/>
                </a:solidFill>
              </a:rPr>
              <a:t>[</a:t>
            </a:r>
            <a:r>
              <a:rPr lang="zh-CN" altLang="en-US" dirty="0">
                <a:solidFill>
                  <a:srgbClr val="0066FF"/>
                </a:solidFill>
              </a:rPr>
              <a:t>，段名</a:t>
            </a:r>
            <a:r>
              <a:rPr lang="en-US" altLang="zh-CN" dirty="0">
                <a:solidFill>
                  <a:srgbClr val="0066FF"/>
                </a:solidFill>
              </a:rPr>
              <a:t>]</a:t>
            </a:r>
            <a:r>
              <a:rPr lang="en-US" altLang="zh-CN" dirty="0">
                <a:solidFill>
                  <a:srgbClr val="0066FF"/>
                </a:solidFill>
                <a:latin typeface="Times New Roman" panose="02020603050405020304" pitchFamily="18" charset="0"/>
              </a:rPr>
              <a:t>………</a:t>
            </a:r>
            <a:endParaRPr lang="en-US" altLang="zh-CN" dirty="0">
              <a:solidFill>
                <a:srgbClr val="0066FF"/>
              </a:solidFill>
            </a:endParaRPr>
          </a:p>
          <a:p>
            <a:pPr>
              <a:lnSpc>
                <a:spcPct val="110000"/>
              </a:lnSpc>
            </a:pPr>
            <a:r>
              <a:rPr lang="en-US" altLang="zh-CN" dirty="0"/>
              <a:t>	</a:t>
            </a:r>
            <a:r>
              <a:rPr lang="zh-CN" altLang="en-US" dirty="0"/>
              <a:t>将多个同类但不同名的段合并为一个不超过</a:t>
            </a:r>
            <a:r>
              <a:rPr lang="en-US" altLang="zh-CN" dirty="0"/>
              <a:t>64KB</a:t>
            </a:r>
            <a:r>
              <a:rPr lang="zh-CN" altLang="en-US" dirty="0"/>
              <a:t>的物理段，并使用组名统一访问它。可理解为组合属性</a:t>
            </a:r>
            <a:r>
              <a:rPr lang="en-US" altLang="zh-CN" dirty="0"/>
              <a:t>PUBLIC</a:t>
            </a:r>
            <a:r>
              <a:rPr lang="zh-CN" altLang="en-US" dirty="0"/>
              <a:t>的补充。</a:t>
            </a:r>
          </a:p>
          <a:p>
            <a:pPr>
              <a:lnSpc>
                <a:spcPct val="110000"/>
              </a:lnSpc>
            </a:pPr>
            <a:r>
              <a:rPr lang="zh-CN" altLang="en-US" dirty="0"/>
              <a:t>	</a:t>
            </a:r>
            <a:r>
              <a:rPr lang="en-US" altLang="zh-CN" dirty="0">
                <a:solidFill>
                  <a:srgbClr val="FF9900"/>
                </a:solidFill>
              </a:rPr>
              <a:t>.MODEL SMALL</a:t>
            </a:r>
            <a:r>
              <a:rPr lang="zh-CN" altLang="en-US" dirty="0">
                <a:solidFill>
                  <a:srgbClr val="FF9900"/>
                </a:solidFill>
              </a:rPr>
              <a:t>具有下面语句的作用：</a:t>
            </a:r>
          </a:p>
          <a:p>
            <a:pPr>
              <a:lnSpc>
                <a:spcPct val="110000"/>
              </a:lnSpc>
            </a:pPr>
            <a:r>
              <a:rPr lang="zh-CN" altLang="en-US" dirty="0">
                <a:solidFill>
                  <a:srgbClr val="FF9900"/>
                </a:solidFill>
              </a:rPr>
              <a:t>	</a:t>
            </a:r>
            <a:r>
              <a:rPr lang="en-US" altLang="zh-CN" dirty="0" err="1">
                <a:solidFill>
                  <a:srgbClr val="FF9900"/>
                </a:solidFill>
              </a:rPr>
              <a:t>dgroup</a:t>
            </a:r>
            <a:r>
              <a:rPr lang="en-US" altLang="zh-CN" dirty="0">
                <a:solidFill>
                  <a:srgbClr val="FF9900"/>
                </a:solidFill>
              </a:rPr>
              <a:t>  GROUP  _data</a:t>
            </a:r>
            <a:r>
              <a:rPr lang="zh-CN" altLang="en-US" dirty="0">
                <a:solidFill>
                  <a:srgbClr val="FF9900"/>
                </a:solidFill>
              </a:rPr>
              <a:t>，</a:t>
            </a:r>
            <a:r>
              <a:rPr lang="en-US" altLang="zh-CN" dirty="0">
                <a:solidFill>
                  <a:srgbClr val="FF9900"/>
                </a:solidFill>
              </a:rPr>
              <a:t>_</a:t>
            </a:r>
            <a:r>
              <a:rPr lang="en-US" altLang="zh-CN" dirty="0" err="1">
                <a:solidFill>
                  <a:srgbClr val="FF9900"/>
                </a:solidFill>
              </a:rPr>
              <a:t>bss</a:t>
            </a:r>
            <a:r>
              <a:rPr lang="zh-CN" altLang="en-US" dirty="0">
                <a:solidFill>
                  <a:srgbClr val="FF9900"/>
                </a:solidFill>
              </a:rPr>
              <a:t>，</a:t>
            </a:r>
            <a:r>
              <a:rPr lang="en-US" altLang="zh-CN" dirty="0">
                <a:solidFill>
                  <a:srgbClr val="FF9900"/>
                </a:solidFill>
              </a:rPr>
              <a:t>stack</a:t>
            </a:r>
          </a:p>
          <a:p>
            <a:r>
              <a:rPr lang="en-US" altLang="zh-CN" dirty="0"/>
              <a:t>4</a:t>
            </a:r>
            <a:r>
              <a:rPr lang="zh-CN" altLang="en-US" dirty="0"/>
              <a:t>）汇编结束伪指令</a:t>
            </a:r>
          </a:p>
          <a:p>
            <a:r>
              <a:rPr lang="zh-CN" altLang="en-US" dirty="0"/>
              <a:t>	 </a:t>
            </a:r>
            <a:r>
              <a:rPr lang="en-US" altLang="zh-CN" dirty="0">
                <a:solidFill>
                  <a:srgbClr val="0066FF"/>
                </a:solidFill>
              </a:rPr>
              <a:t>END [</a:t>
            </a:r>
            <a:r>
              <a:rPr lang="zh-CN" altLang="en-US" dirty="0">
                <a:solidFill>
                  <a:srgbClr val="0066FF"/>
                </a:solidFill>
              </a:rPr>
              <a:t>标号</a:t>
            </a:r>
            <a:r>
              <a:rPr lang="en-US" altLang="zh-CN" dirty="0">
                <a:solidFill>
                  <a:srgbClr val="0066FF"/>
                </a:solidFill>
              </a:rPr>
              <a:t>]</a:t>
            </a:r>
          </a:p>
          <a:p>
            <a:endParaRPr lang="zh-CN" altLang="en-US" dirty="0"/>
          </a:p>
        </p:txBody>
      </p:sp>
    </p:spTree>
    <p:extLst>
      <p:ext uri="{BB962C8B-B14F-4D97-AF65-F5344CB8AC3E}">
        <p14:creationId xmlns:p14="http://schemas.microsoft.com/office/powerpoint/2010/main" val="1294216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C3EF4-84E7-4A97-93AB-E190C81168CD}"/>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1BE34CC2-D483-4BC1-8D10-BE3A36631E54}"/>
              </a:ext>
            </a:extLst>
          </p:cNvPr>
          <p:cNvSpPr>
            <a:spLocks noGrp="1"/>
          </p:cNvSpPr>
          <p:nvPr>
            <p:ph idx="1"/>
          </p:nvPr>
        </p:nvSpPr>
        <p:spPr>
          <a:xfrm>
            <a:off x="1097280" y="1845733"/>
            <a:ext cx="10058400" cy="4536593"/>
          </a:xfrm>
        </p:spPr>
        <p:txBody>
          <a:bodyPr>
            <a:normAutofit fontScale="92500" lnSpcReduction="20000"/>
          </a:bodyPr>
          <a:lstStyle/>
          <a:p>
            <a:pPr marL="0" indent="0"/>
            <a:r>
              <a:rPr lang="zh-CN" altLang="en-US" dirty="0"/>
              <a:t> 表达式</a:t>
            </a:r>
            <a:r>
              <a:rPr lang="en-US" altLang="zh-CN" dirty="0"/>
              <a:t>/</a:t>
            </a:r>
            <a:r>
              <a:rPr lang="zh-CN" altLang="en-US" dirty="0"/>
              <a:t>运算符</a:t>
            </a:r>
            <a:r>
              <a:rPr lang="en-US" altLang="zh-CN" dirty="0"/>
              <a:t>/</a:t>
            </a:r>
            <a:r>
              <a:rPr lang="zh-CN" altLang="en-US" dirty="0"/>
              <a:t>操作符</a:t>
            </a:r>
          </a:p>
          <a:p>
            <a:pPr marL="0" indent="0"/>
            <a:r>
              <a:rPr lang="zh-CN" altLang="en-US" dirty="0">
                <a:solidFill>
                  <a:schemeClr val="tx1"/>
                </a:solidFill>
              </a:rPr>
              <a:t>   </a:t>
            </a:r>
            <a:r>
              <a:rPr lang="en-US" altLang="zh-CN" dirty="0">
                <a:solidFill>
                  <a:schemeClr val="tx1"/>
                </a:solidFill>
              </a:rPr>
              <a:t>1.</a:t>
            </a:r>
            <a:r>
              <a:rPr lang="zh-CN" altLang="en-US" dirty="0">
                <a:solidFill>
                  <a:schemeClr val="tx1"/>
                </a:solidFill>
              </a:rPr>
              <a:t>数值表达式及运算符</a:t>
            </a:r>
          </a:p>
          <a:p>
            <a:pPr marL="0" indent="0">
              <a:lnSpc>
                <a:spcPct val="110000"/>
              </a:lnSpc>
            </a:pPr>
            <a:r>
              <a:rPr lang="zh-CN" altLang="en-US" dirty="0"/>
              <a:t>    常数、寄存器、变量及标号等用运算符连接起来即构成表达式，如细分，有算术表达式、逻辑表达式、关系表达式、地址表达式等，但是由于前三种表达式或由它们构成的综合型表达式其结果都是数值，故一律算做</a:t>
            </a:r>
            <a:r>
              <a:rPr lang="zh-CN" altLang="en-US" dirty="0">
                <a:solidFill>
                  <a:srgbClr val="FF0B0B"/>
                </a:solidFill>
              </a:rPr>
              <a:t>数值表达式</a:t>
            </a:r>
            <a:r>
              <a:rPr lang="zh-CN" altLang="en-US" dirty="0"/>
              <a:t>；如果一个表达式的结果从物理意义来说，代表存储器单元的地址，则称其为</a:t>
            </a:r>
            <a:r>
              <a:rPr lang="zh-CN" altLang="en-US" dirty="0">
                <a:solidFill>
                  <a:srgbClr val="FF0B0B"/>
                </a:solidFill>
              </a:rPr>
              <a:t>地址表达式</a:t>
            </a:r>
            <a:r>
              <a:rPr lang="zh-CN" altLang="en-US" dirty="0"/>
              <a:t>。</a:t>
            </a:r>
          </a:p>
          <a:p>
            <a:pPr marL="0" indent="0"/>
            <a:r>
              <a:rPr lang="zh-CN" altLang="en-US" dirty="0"/>
              <a:t>常见运算符分成五类：</a:t>
            </a:r>
          </a:p>
          <a:p>
            <a:pPr marL="0" indent="0"/>
            <a:r>
              <a:rPr lang="zh-CN" altLang="en-US" dirty="0">
                <a:solidFill>
                  <a:srgbClr val="002060"/>
                </a:solidFill>
              </a:rPr>
              <a:t>    </a:t>
            </a:r>
            <a:r>
              <a:rPr lang="en-US" altLang="zh-CN" dirty="0">
                <a:solidFill>
                  <a:srgbClr val="002060"/>
                </a:solidFill>
              </a:rPr>
              <a:t>1</a:t>
            </a:r>
            <a:r>
              <a:rPr lang="zh-CN" altLang="en-US" dirty="0">
                <a:solidFill>
                  <a:srgbClr val="002060"/>
                </a:solidFill>
              </a:rPr>
              <a:t>）算术运算符：</a:t>
            </a:r>
            <a:r>
              <a:rPr lang="en-US" altLang="zh-CN" dirty="0">
                <a:solidFill>
                  <a:srgbClr val="002060"/>
                </a:solidFill>
              </a:rPr>
              <a:t>+ </a:t>
            </a:r>
            <a:r>
              <a:rPr lang="zh-CN" altLang="en-US" dirty="0">
                <a:solidFill>
                  <a:srgbClr val="002060"/>
                </a:solidFill>
              </a:rPr>
              <a:t>、</a:t>
            </a:r>
            <a:r>
              <a:rPr lang="en-US" altLang="zh-CN" dirty="0">
                <a:solidFill>
                  <a:srgbClr val="002060"/>
                </a:solidFill>
              </a:rPr>
              <a:t>- </a:t>
            </a:r>
            <a:r>
              <a:rPr lang="zh-CN" altLang="en-US" dirty="0">
                <a:solidFill>
                  <a:srgbClr val="002060"/>
                </a:solidFill>
              </a:rPr>
              <a:t>、* 、</a:t>
            </a:r>
            <a:r>
              <a:rPr lang="en-US" altLang="zh-CN" dirty="0">
                <a:solidFill>
                  <a:srgbClr val="002060"/>
                </a:solidFill>
              </a:rPr>
              <a:t>/ </a:t>
            </a:r>
            <a:r>
              <a:rPr lang="zh-CN" altLang="en-US" dirty="0">
                <a:solidFill>
                  <a:srgbClr val="002060"/>
                </a:solidFill>
              </a:rPr>
              <a:t>、</a:t>
            </a:r>
            <a:r>
              <a:rPr lang="en-US" altLang="zh-CN" dirty="0">
                <a:solidFill>
                  <a:srgbClr val="002060"/>
                </a:solidFill>
              </a:rPr>
              <a:t>MOD</a:t>
            </a:r>
          </a:p>
          <a:p>
            <a:pPr marL="0" indent="0"/>
            <a:r>
              <a:rPr lang="en-US" altLang="zh-CN" dirty="0">
                <a:solidFill>
                  <a:srgbClr val="002060"/>
                </a:solidFill>
              </a:rPr>
              <a:t>    2</a:t>
            </a:r>
            <a:r>
              <a:rPr lang="zh-CN" altLang="en-US" dirty="0">
                <a:solidFill>
                  <a:srgbClr val="002060"/>
                </a:solidFill>
              </a:rPr>
              <a:t>）逻辑运算符：</a:t>
            </a:r>
            <a:r>
              <a:rPr lang="en-US" altLang="zh-CN" dirty="0">
                <a:solidFill>
                  <a:srgbClr val="002060"/>
                </a:solidFill>
              </a:rPr>
              <a:t>AND </a:t>
            </a:r>
            <a:r>
              <a:rPr lang="zh-CN" altLang="en-US" dirty="0">
                <a:solidFill>
                  <a:srgbClr val="002060"/>
                </a:solidFill>
              </a:rPr>
              <a:t>、</a:t>
            </a:r>
            <a:r>
              <a:rPr lang="en-US" altLang="zh-CN" dirty="0">
                <a:solidFill>
                  <a:srgbClr val="002060"/>
                </a:solidFill>
              </a:rPr>
              <a:t>OR </a:t>
            </a:r>
            <a:r>
              <a:rPr lang="zh-CN" altLang="en-US" dirty="0">
                <a:solidFill>
                  <a:srgbClr val="002060"/>
                </a:solidFill>
              </a:rPr>
              <a:t>、</a:t>
            </a:r>
            <a:r>
              <a:rPr lang="en-US" altLang="zh-CN" dirty="0">
                <a:solidFill>
                  <a:srgbClr val="002060"/>
                </a:solidFill>
              </a:rPr>
              <a:t>XOR </a:t>
            </a:r>
            <a:r>
              <a:rPr lang="zh-CN" altLang="en-US" dirty="0">
                <a:solidFill>
                  <a:srgbClr val="002060"/>
                </a:solidFill>
              </a:rPr>
              <a:t>、</a:t>
            </a:r>
            <a:r>
              <a:rPr lang="en-US" altLang="zh-CN" dirty="0">
                <a:solidFill>
                  <a:srgbClr val="002060"/>
                </a:solidFill>
              </a:rPr>
              <a:t>NOT</a:t>
            </a:r>
          </a:p>
          <a:p>
            <a:pPr marL="0" indent="0"/>
            <a:r>
              <a:rPr lang="en-US" altLang="zh-CN" dirty="0">
                <a:solidFill>
                  <a:srgbClr val="002060"/>
                </a:solidFill>
              </a:rPr>
              <a:t>    3</a:t>
            </a:r>
            <a:r>
              <a:rPr lang="zh-CN" altLang="en-US" dirty="0">
                <a:solidFill>
                  <a:srgbClr val="002060"/>
                </a:solidFill>
              </a:rPr>
              <a:t>）移位运算符：</a:t>
            </a:r>
            <a:r>
              <a:rPr lang="en-US" altLang="zh-CN" dirty="0">
                <a:solidFill>
                  <a:srgbClr val="002060"/>
                </a:solidFill>
              </a:rPr>
              <a:t>SHL </a:t>
            </a:r>
            <a:r>
              <a:rPr lang="zh-CN" altLang="en-US" dirty="0">
                <a:solidFill>
                  <a:srgbClr val="002060"/>
                </a:solidFill>
              </a:rPr>
              <a:t>、</a:t>
            </a:r>
            <a:r>
              <a:rPr lang="en-US" altLang="zh-CN" dirty="0">
                <a:solidFill>
                  <a:srgbClr val="002060"/>
                </a:solidFill>
              </a:rPr>
              <a:t>SHR</a:t>
            </a:r>
          </a:p>
          <a:p>
            <a:pPr marL="0" indent="0"/>
            <a:r>
              <a:rPr lang="en-US" altLang="zh-CN" dirty="0">
                <a:solidFill>
                  <a:srgbClr val="002060"/>
                </a:solidFill>
              </a:rPr>
              <a:t>    4</a:t>
            </a:r>
            <a:r>
              <a:rPr lang="zh-CN" altLang="en-US" dirty="0">
                <a:solidFill>
                  <a:srgbClr val="002060"/>
                </a:solidFill>
              </a:rPr>
              <a:t>）关系运算符：</a:t>
            </a:r>
            <a:r>
              <a:rPr lang="en-US" altLang="zh-CN" dirty="0">
                <a:solidFill>
                  <a:srgbClr val="002060"/>
                </a:solidFill>
              </a:rPr>
              <a:t>EQ</a:t>
            </a:r>
            <a:r>
              <a:rPr lang="zh-CN" altLang="en-US" dirty="0">
                <a:solidFill>
                  <a:srgbClr val="002060"/>
                </a:solidFill>
              </a:rPr>
              <a:t>、</a:t>
            </a:r>
            <a:r>
              <a:rPr lang="en-US" altLang="zh-CN" dirty="0">
                <a:solidFill>
                  <a:srgbClr val="002060"/>
                </a:solidFill>
              </a:rPr>
              <a:t>NE</a:t>
            </a:r>
            <a:r>
              <a:rPr lang="zh-CN" altLang="en-US" dirty="0">
                <a:solidFill>
                  <a:srgbClr val="002060"/>
                </a:solidFill>
              </a:rPr>
              <a:t>、</a:t>
            </a:r>
            <a:r>
              <a:rPr lang="en-US" altLang="zh-CN" dirty="0">
                <a:solidFill>
                  <a:srgbClr val="002060"/>
                </a:solidFill>
              </a:rPr>
              <a:t>GT</a:t>
            </a:r>
            <a:r>
              <a:rPr lang="zh-CN" altLang="en-US" dirty="0">
                <a:solidFill>
                  <a:srgbClr val="002060"/>
                </a:solidFill>
              </a:rPr>
              <a:t>、</a:t>
            </a:r>
            <a:r>
              <a:rPr lang="en-US" altLang="zh-CN" dirty="0">
                <a:solidFill>
                  <a:srgbClr val="002060"/>
                </a:solidFill>
              </a:rPr>
              <a:t>LT</a:t>
            </a:r>
            <a:r>
              <a:rPr lang="zh-CN" altLang="en-US" dirty="0">
                <a:solidFill>
                  <a:srgbClr val="002060"/>
                </a:solidFill>
              </a:rPr>
              <a:t>、</a:t>
            </a:r>
            <a:r>
              <a:rPr lang="en-US" altLang="zh-CN" dirty="0">
                <a:solidFill>
                  <a:srgbClr val="002060"/>
                </a:solidFill>
              </a:rPr>
              <a:t>GE</a:t>
            </a:r>
            <a:r>
              <a:rPr lang="zh-CN" altLang="en-US" dirty="0">
                <a:solidFill>
                  <a:srgbClr val="002060"/>
                </a:solidFill>
              </a:rPr>
              <a:t>、</a:t>
            </a:r>
            <a:r>
              <a:rPr lang="en-US" altLang="zh-CN" dirty="0">
                <a:solidFill>
                  <a:srgbClr val="002060"/>
                </a:solidFill>
              </a:rPr>
              <a:t>LE</a:t>
            </a:r>
          </a:p>
          <a:p>
            <a:pPr marL="0" indent="0"/>
            <a:r>
              <a:rPr lang="en-US" altLang="zh-CN" dirty="0">
                <a:solidFill>
                  <a:srgbClr val="002060"/>
                </a:solidFill>
              </a:rPr>
              <a:t>    5</a:t>
            </a:r>
            <a:r>
              <a:rPr lang="zh-CN" altLang="en-US" dirty="0">
                <a:solidFill>
                  <a:srgbClr val="002060"/>
                </a:solidFill>
              </a:rPr>
              <a:t>）高低分离符：</a:t>
            </a:r>
            <a:r>
              <a:rPr lang="en-US" altLang="zh-CN" dirty="0">
                <a:solidFill>
                  <a:srgbClr val="002060"/>
                </a:solidFill>
              </a:rPr>
              <a:t>HIGH</a:t>
            </a:r>
            <a:r>
              <a:rPr lang="zh-CN" altLang="en-US" dirty="0">
                <a:solidFill>
                  <a:srgbClr val="002060"/>
                </a:solidFill>
              </a:rPr>
              <a:t>、</a:t>
            </a:r>
            <a:r>
              <a:rPr lang="en-US" altLang="zh-CN" dirty="0">
                <a:solidFill>
                  <a:srgbClr val="002060"/>
                </a:solidFill>
              </a:rPr>
              <a:t>LOW</a:t>
            </a:r>
            <a:r>
              <a:rPr lang="zh-CN" altLang="en-US" dirty="0">
                <a:solidFill>
                  <a:srgbClr val="002060"/>
                </a:solidFill>
              </a:rPr>
              <a:t>、</a:t>
            </a:r>
            <a:r>
              <a:rPr lang="en-US" altLang="zh-CN" dirty="0">
                <a:solidFill>
                  <a:srgbClr val="002060"/>
                </a:solidFill>
              </a:rPr>
              <a:t>HIGHWORD</a:t>
            </a:r>
            <a:r>
              <a:rPr lang="zh-CN" altLang="en-US" dirty="0">
                <a:solidFill>
                  <a:srgbClr val="002060"/>
                </a:solidFill>
              </a:rPr>
              <a:t>、</a:t>
            </a:r>
            <a:r>
              <a:rPr lang="en-US" altLang="zh-CN" dirty="0">
                <a:solidFill>
                  <a:srgbClr val="002060"/>
                </a:solidFill>
              </a:rPr>
              <a:t>LOWWORD</a:t>
            </a:r>
          </a:p>
          <a:p>
            <a:endParaRPr lang="zh-CN" altLang="en-US" dirty="0"/>
          </a:p>
        </p:txBody>
      </p:sp>
    </p:spTree>
    <p:extLst>
      <p:ext uri="{BB962C8B-B14F-4D97-AF65-F5344CB8AC3E}">
        <p14:creationId xmlns:p14="http://schemas.microsoft.com/office/powerpoint/2010/main" val="140450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86552-8219-4AF6-957B-74D90EA1D60D}"/>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9BC961BD-4047-4A1B-9409-495A0AC1381A}"/>
              </a:ext>
            </a:extLst>
          </p:cNvPr>
          <p:cNvSpPr>
            <a:spLocks noGrp="1"/>
          </p:cNvSpPr>
          <p:nvPr>
            <p:ph idx="1"/>
          </p:nvPr>
        </p:nvSpPr>
        <p:spPr>
          <a:xfrm>
            <a:off x="1097280" y="1845733"/>
            <a:ext cx="10058400" cy="4379575"/>
          </a:xfrm>
        </p:spPr>
        <p:txBody>
          <a:bodyPr/>
          <a:lstStyle/>
          <a:p>
            <a:r>
              <a:rPr lang="en-US" altLang="zh-CN" dirty="0"/>
              <a:t>2.</a:t>
            </a:r>
            <a:r>
              <a:rPr lang="zh-CN" altLang="en-US" dirty="0"/>
              <a:t>地址操作符及地址表达式</a:t>
            </a:r>
          </a:p>
          <a:p>
            <a:pPr lvl="1"/>
            <a:r>
              <a:rPr lang="en-US" altLang="zh-CN" dirty="0">
                <a:solidFill>
                  <a:srgbClr val="0066FF"/>
                </a:solidFill>
              </a:rPr>
              <a:t>OFFSET </a:t>
            </a:r>
            <a:r>
              <a:rPr lang="zh-CN" altLang="en-US" dirty="0">
                <a:solidFill>
                  <a:srgbClr val="0066FF"/>
                </a:solidFill>
              </a:rPr>
              <a:t>变量</a:t>
            </a:r>
            <a:r>
              <a:rPr lang="en-US" altLang="zh-CN" dirty="0">
                <a:solidFill>
                  <a:srgbClr val="0066FF"/>
                </a:solidFill>
              </a:rPr>
              <a:t>|</a:t>
            </a:r>
            <a:r>
              <a:rPr lang="zh-CN" altLang="en-US" dirty="0">
                <a:solidFill>
                  <a:srgbClr val="0066FF"/>
                </a:solidFill>
              </a:rPr>
              <a:t>标号</a:t>
            </a:r>
            <a:r>
              <a:rPr lang="zh-CN" altLang="en-US" dirty="0"/>
              <a:t>；返回变量或标号的偏移地址</a:t>
            </a:r>
          </a:p>
          <a:p>
            <a:pPr lvl="1"/>
            <a:r>
              <a:rPr lang="en-US" altLang="zh-CN" dirty="0">
                <a:solidFill>
                  <a:srgbClr val="0066FF"/>
                </a:solidFill>
              </a:rPr>
              <a:t>SEG    </a:t>
            </a:r>
            <a:r>
              <a:rPr lang="zh-CN" altLang="en-US" dirty="0">
                <a:solidFill>
                  <a:srgbClr val="0066FF"/>
                </a:solidFill>
              </a:rPr>
              <a:t>变量</a:t>
            </a:r>
            <a:r>
              <a:rPr lang="en-US" altLang="zh-CN" dirty="0">
                <a:solidFill>
                  <a:srgbClr val="0066FF"/>
                </a:solidFill>
              </a:rPr>
              <a:t>|</a:t>
            </a:r>
            <a:r>
              <a:rPr lang="zh-CN" altLang="en-US" dirty="0">
                <a:solidFill>
                  <a:srgbClr val="0066FF"/>
                </a:solidFill>
              </a:rPr>
              <a:t>标号</a:t>
            </a:r>
            <a:r>
              <a:rPr lang="zh-CN" altLang="en-US" dirty="0"/>
              <a:t>；返回变量或标号的段地址</a:t>
            </a:r>
          </a:p>
          <a:p>
            <a:r>
              <a:rPr lang="en-US" altLang="zh-CN" dirty="0"/>
              <a:t>3.</a:t>
            </a:r>
            <a:r>
              <a:rPr lang="zh-CN" altLang="en-US" dirty="0"/>
              <a:t>类型操作符（</a:t>
            </a:r>
            <a:r>
              <a:rPr lang="zh-CN" altLang="en-US" dirty="0">
                <a:solidFill>
                  <a:srgbClr val="0066FF"/>
                </a:solidFill>
              </a:rPr>
              <a:t>数值</a:t>
            </a:r>
            <a:r>
              <a:rPr lang="zh-CN" altLang="en-US" dirty="0"/>
              <a:t>表达式）</a:t>
            </a:r>
          </a:p>
          <a:p>
            <a:r>
              <a:rPr lang="zh-CN" altLang="en-US" dirty="0"/>
              <a:t>    对变量或标号的类型属性进行操作。    </a:t>
            </a:r>
            <a:r>
              <a:rPr lang="en-US" altLang="zh-CN" dirty="0">
                <a:solidFill>
                  <a:srgbClr val="FF0B0B"/>
                </a:solidFill>
              </a:rPr>
              <a:t>PTR</a:t>
            </a:r>
            <a:r>
              <a:rPr lang="en-US" altLang="zh-CN" dirty="0"/>
              <a:t>/THIS/LABEL/</a:t>
            </a:r>
            <a:r>
              <a:rPr lang="en-US" altLang="zh-CN" dirty="0">
                <a:solidFill>
                  <a:srgbClr val="FF9900"/>
                </a:solidFill>
              </a:rPr>
              <a:t>SHORT</a:t>
            </a:r>
            <a:r>
              <a:rPr lang="en-US" altLang="zh-CN" dirty="0"/>
              <a:t>/</a:t>
            </a:r>
            <a:r>
              <a:rPr lang="en-US" altLang="zh-CN" dirty="0">
                <a:solidFill>
                  <a:srgbClr val="FF0B0B"/>
                </a:solidFill>
              </a:rPr>
              <a:t>TYPE</a:t>
            </a:r>
            <a:r>
              <a:rPr lang="en-US" altLang="zh-CN" dirty="0"/>
              <a:t>/</a:t>
            </a:r>
          </a:p>
          <a:p>
            <a:r>
              <a:rPr lang="en-US" altLang="zh-CN" dirty="0"/>
              <a:t>	SIZEOF/LENGTHOF</a:t>
            </a:r>
          </a:p>
          <a:p>
            <a:endParaRPr lang="zh-CN" altLang="en-US" dirty="0"/>
          </a:p>
        </p:txBody>
      </p:sp>
    </p:spTree>
    <p:extLst>
      <p:ext uri="{BB962C8B-B14F-4D97-AF65-F5344CB8AC3E}">
        <p14:creationId xmlns:p14="http://schemas.microsoft.com/office/powerpoint/2010/main" val="99976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3618F-99F0-4FEA-8B24-75D443A5BAC9}"/>
              </a:ext>
            </a:extLst>
          </p:cNvPr>
          <p:cNvSpPr>
            <a:spLocks noGrp="1"/>
          </p:cNvSpPr>
          <p:nvPr>
            <p:ph type="title"/>
          </p:nvPr>
        </p:nvSpPr>
        <p:spPr/>
        <p:txBody>
          <a:bodyPr/>
          <a:lstStyle/>
          <a:p>
            <a:r>
              <a:rPr lang="zh-CN" altLang="en-US" dirty="0"/>
              <a:t>第一章  汇编语言基础知识</a:t>
            </a:r>
          </a:p>
        </p:txBody>
      </p:sp>
      <p:sp>
        <p:nvSpPr>
          <p:cNvPr id="3" name="内容占位符 2">
            <a:extLst>
              <a:ext uri="{FF2B5EF4-FFF2-40B4-BE49-F238E27FC236}">
                <a16:creationId xmlns:a16="http://schemas.microsoft.com/office/drawing/2014/main" id="{30AAF476-10B5-4EDB-8F6B-E1D876ACFEDF}"/>
              </a:ext>
            </a:extLst>
          </p:cNvPr>
          <p:cNvSpPr>
            <a:spLocks noGrp="1"/>
          </p:cNvSpPr>
          <p:nvPr>
            <p:ph idx="1"/>
          </p:nvPr>
        </p:nvSpPr>
        <p:spPr>
          <a:xfrm>
            <a:off x="1097280" y="1845734"/>
            <a:ext cx="10058400" cy="4407284"/>
          </a:xfrm>
        </p:spPr>
        <p:txBody>
          <a:bodyPr>
            <a:normAutofit/>
          </a:bodyPr>
          <a:lstStyle/>
          <a:p>
            <a:r>
              <a:rPr lang="en-US" altLang="zh-CN" sz="2400" dirty="0"/>
              <a:t>1.5  8086</a:t>
            </a:r>
            <a:r>
              <a:rPr lang="zh-CN" altLang="en-US" sz="2400" dirty="0"/>
              <a:t>微处理器</a:t>
            </a:r>
          </a:p>
          <a:p>
            <a:r>
              <a:rPr lang="zh-CN" altLang="en-US" sz="2400" dirty="0"/>
              <a:t>  </a:t>
            </a:r>
            <a:r>
              <a:rPr lang="en-US" altLang="zh-CN" sz="2400" dirty="0"/>
              <a:t>1.8086</a:t>
            </a:r>
            <a:r>
              <a:rPr lang="zh-CN" altLang="en-US" sz="2400" dirty="0"/>
              <a:t>的功能结构</a:t>
            </a:r>
          </a:p>
          <a:p>
            <a:r>
              <a:rPr lang="zh-CN" altLang="en-US" sz="2400" dirty="0"/>
              <a:t>	</a:t>
            </a:r>
            <a:r>
              <a:rPr lang="zh-CN" altLang="en-US" sz="2400" dirty="0">
                <a:solidFill>
                  <a:srgbClr val="C00000"/>
                </a:solidFill>
              </a:rPr>
              <a:t>总线接口单元、执行单元、指令预取队列</a:t>
            </a:r>
          </a:p>
          <a:p>
            <a:r>
              <a:rPr lang="zh-CN" altLang="en-US" sz="2400" dirty="0"/>
              <a:t>  </a:t>
            </a:r>
            <a:r>
              <a:rPr lang="en-US" altLang="zh-CN" sz="2400" dirty="0"/>
              <a:t>2.8086</a:t>
            </a:r>
            <a:r>
              <a:rPr lang="zh-CN" altLang="en-US" sz="2400" dirty="0"/>
              <a:t>的寄存器组</a:t>
            </a:r>
          </a:p>
          <a:p>
            <a:pPr lvl="1">
              <a:lnSpc>
                <a:spcPct val="115000"/>
              </a:lnSpc>
              <a:spcBef>
                <a:spcPct val="5000"/>
              </a:spcBef>
              <a:buFont typeface="Wingdings" panose="05000000000000000000" pitchFamily="2" charset="2"/>
              <a:buChar char="ü"/>
            </a:pPr>
            <a:r>
              <a:rPr lang="en-US" altLang="zh-CN" sz="2000" dirty="0"/>
              <a:t>8086</a:t>
            </a:r>
            <a:r>
              <a:rPr lang="zh-CN" altLang="en-US" sz="2000" dirty="0"/>
              <a:t>通用寄存器</a:t>
            </a:r>
            <a:r>
              <a:rPr lang="zh-CN" altLang="en-US" sz="2000" dirty="0">
                <a:solidFill>
                  <a:schemeClr val="bg2"/>
                </a:solidFill>
              </a:rPr>
              <a:t>            </a:t>
            </a:r>
          </a:p>
          <a:p>
            <a:pPr lvl="2">
              <a:lnSpc>
                <a:spcPct val="105000"/>
              </a:lnSpc>
              <a:spcBef>
                <a:spcPct val="5000"/>
              </a:spcBef>
            </a:pPr>
            <a:r>
              <a:rPr lang="en-US" altLang="zh-CN" sz="1800" dirty="0">
                <a:solidFill>
                  <a:schemeClr val="tx1"/>
                </a:solidFill>
              </a:rPr>
              <a:t>(1)</a:t>
            </a:r>
            <a:r>
              <a:rPr lang="en-US" altLang="zh-CN" sz="1800" dirty="0">
                <a:solidFill>
                  <a:srgbClr val="0066FF"/>
                </a:solidFill>
              </a:rPr>
              <a:t>AX</a:t>
            </a:r>
            <a:r>
              <a:rPr lang="en-US" altLang="zh-CN" sz="1800" dirty="0"/>
              <a:t>-</a:t>
            </a:r>
            <a:r>
              <a:rPr lang="zh-CN" altLang="en-US" sz="1800" dirty="0"/>
              <a:t>累加器。                </a:t>
            </a:r>
            <a:r>
              <a:rPr lang="en-US" altLang="zh-CN" sz="1800" dirty="0"/>
              <a:t>(2)</a:t>
            </a:r>
            <a:r>
              <a:rPr lang="en-US" altLang="zh-CN" sz="1800" dirty="0">
                <a:solidFill>
                  <a:srgbClr val="0066FF"/>
                </a:solidFill>
              </a:rPr>
              <a:t>BX</a:t>
            </a:r>
            <a:r>
              <a:rPr lang="en-US" altLang="zh-CN" sz="1800" dirty="0"/>
              <a:t>-</a:t>
            </a:r>
            <a:r>
              <a:rPr lang="zh-CN" altLang="en-US" sz="1800" dirty="0"/>
              <a:t>基地址寄存器。 </a:t>
            </a:r>
          </a:p>
          <a:p>
            <a:pPr lvl="2">
              <a:lnSpc>
                <a:spcPct val="105000"/>
              </a:lnSpc>
              <a:spcBef>
                <a:spcPct val="5000"/>
              </a:spcBef>
            </a:pPr>
            <a:r>
              <a:rPr lang="en-US" altLang="zh-CN" sz="1800" dirty="0"/>
              <a:t>(3)</a:t>
            </a:r>
            <a:r>
              <a:rPr lang="en-US" altLang="zh-CN" sz="1800" dirty="0">
                <a:solidFill>
                  <a:srgbClr val="0066FF"/>
                </a:solidFill>
              </a:rPr>
              <a:t>CX</a:t>
            </a:r>
            <a:r>
              <a:rPr lang="en-US" altLang="zh-CN" sz="1800" dirty="0"/>
              <a:t>-</a:t>
            </a:r>
            <a:r>
              <a:rPr lang="zh-CN" altLang="en-US" sz="1800" dirty="0"/>
              <a:t>计数寄存器。       </a:t>
            </a:r>
            <a:r>
              <a:rPr lang="en-US" altLang="zh-CN" sz="1800" dirty="0"/>
              <a:t>(4)</a:t>
            </a:r>
            <a:r>
              <a:rPr lang="en-US" altLang="zh-CN" sz="1800" dirty="0">
                <a:solidFill>
                  <a:srgbClr val="0066FF"/>
                </a:solidFill>
              </a:rPr>
              <a:t>DX</a:t>
            </a:r>
            <a:r>
              <a:rPr lang="en-US" altLang="zh-CN" sz="1800" dirty="0"/>
              <a:t>-</a:t>
            </a:r>
            <a:r>
              <a:rPr lang="zh-CN" altLang="en-US" sz="1800" dirty="0"/>
              <a:t>数据寄存器。 </a:t>
            </a:r>
          </a:p>
          <a:p>
            <a:pPr lvl="2">
              <a:lnSpc>
                <a:spcPct val="105000"/>
              </a:lnSpc>
              <a:spcBef>
                <a:spcPct val="5000"/>
              </a:spcBef>
            </a:pPr>
            <a:r>
              <a:rPr lang="en-US" altLang="zh-CN" sz="1800" dirty="0"/>
              <a:t>(5)</a:t>
            </a:r>
            <a:r>
              <a:rPr lang="en-US" altLang="zh-CN" sz="1800" dirty="0">
                <a:solidFill>
                  <a:srgbClr val="0066FF"/>
                </a:solidFill>
              </a:rPr>
              <a:t>SI</a:t>
            </a:r>
            <a:r>
              <a:rPr lang="en-US" altLang="zh-CN" sz="1800" dirty="0"/>
              <a:t>-</a:t>
            </a:r>
            <a:r>
              <a:rPr lang="zh-CN" altLang="en-US" sz="1800" dirty="0"/>
              <a:t>源变址寄存器。     </a:t>
            </a:r>
            <a:r>
              <a:rPr lang="en-US" altLang="zh-CN" sz="1800" dirty="0"/>
              <a:t>(6)</a:t>
            </a:r>
            <a:r>
              <a:rPr lang="en-US" altLang="zh-CN" sz="1800" dirty="0">
                <a:solidFill>
                  <a:srgbClr val="0066FF"/>
                </a:solidFill>
              </a:rPr>
              <a:t>DI</a:t>
            </a:r>
            <a:r>
              <a:rPr lang="en-US" altLang="zh-CN" sz="1800" dirty="0"/>
              <a:t>-</a:t>
            </a:r>
            <a:r>
              <a:rPr lang="zh-CN" altLang="en-US" sz="1800" dirty="0"/>
              <a:t>目的变址寄存器。 </a:t>
            </a:r>
          </a:p>
          <a:p>
            <a:pPr lvl="2">
              <a:lnSpc>
                <a:spcPct val="105000"/>
              </a:lnSpc>
              <a:spcBef>
                <a:spcPct val="5000"/>
              </a:spcBef>
            </a:pPr>
            <a:r>
              <a:rPr lang="en-US" altLang="zh-CN" sz="1800" dirty="0"/>
              <a:t>(7)</a:t>
            </a:r>
            <a:r>
              <a:rPr lang="en-US" altLang="zh-CN" sz="1800" dirty="0">
                <a:solidFill>
                  <a:srgbClr val="0066FF"/>
                </a:solidFill>
              </a:rPr>
              <a:t>BP</a:t>
            </a:r>
            <a:r>
              <a:rPr lang="en-US" altLang="zh-CN" sz="1800" dirty="0"/>
              <a:t>-</a:t>
            </a:r>
            <a:r>
              <a:rPr lang="zh-CN" altLang="en-US" sz="1800" dirty="0"/>
              <a:t>栈基地址寄存器。</a:t>
            </a:r>
            <a:r>
              <a:rPr lang="en-US" altLang="zh-CN" sz="1800" dirty="0"/>
              <a:t>(8)</a:t>
            </a:r>
            <a:r>
              <a:rPr lang="en-US" altLang="zh-CN" sz="1800" dirty="0">
                <a:solidFill>
                  <a:srgbClr val="0066FF"/>
                </a:solidFill>
              </a:rPr>
              <a:t>SP</a:t>
            </a:r>
            <a:r>
              <a:rPr lang="en-US" altLang="zh-CN" sz="1800" dirty="0"/>
              <a:t>-</a:t>
            </a:r>
            <a:r>
              <a:rPr lang="zh-CN" altLang="en-US" sz="1800" dirty="0"/>
              <a:t>栈顶指针。</a:t>
            </a:r>
          </a:p>
          <a:p>
            <a:pPr lvl="1">
              <a:buFont typeface="Wingdings" panose="05000000000000000000" pitchFamily="2" charset="2"/>
              <a:buChar char="ü"/>
            </a:pPr>
            <a:r>
              <a:rPr lang="zh-CN" altLang="en-US" sz="2000" dirty="0"/>
              <a:t>专用寄存器</a:t>
            </a:r>
            <a:r>
              <a:rPr lang="zh-CN" altLang="en-US" sz="2000" dirty="0">
                <a:solidFill>
                  <a:schemeClr val="bg2"/>
                </a:solidFill>
              </a:rPr>
              <a:t> </a:t>
            </a:r>
            <a:r>
              <a:rPr lang="en-US" altLang="zh-CN" sz="2000" dirty="0">
                <a:solidFill>
                  <a:srgbClr val="0066FF"/>
                </a:solidFill>
              </a:rPr>
              <a:t>IP</a:t>
            </a:r>
            <a:r>
              <a:rPr lang="zh-CN" altLang="en-US" sz="2000" dirty="0">
                <a:solidFill>
                  <a:schemeClr val="bg2"/>
                </a:solidFill>
              </a:rPr>
              <a:t>、</a:t>
            </a:r>
            <a:r>
              <a:rPr lang="zh-CN" altLang="en-US" sz="2000" dirty="0">
                <a:solidFill>
                  <a:srgbClr val="0066FF"/>
                </a:solidFill>
              </a:rPr>
              <a:t>标志寄存器</a:t>
            </a:r>
            <a:r>
              <a:rPr lang="en-US" altLang="zh-CN" sz="2000" dirty="0">
                <a:solidFill>
                  <a:srgbClr val="0066FF"/>
                </a:solidFill>
              </a:rPr>
              <a:t>FLAG</a:t>
            </a:r>
            <a:r>
              <a:rPr lang="zh-CN" altLang="en-US" sz="2000" dirty="0">
                <a:solidFill>
                  <a:srgbClr val="0066FF"/>
                </a:solidFill>
              </a:rPr>
              <a:t>（</a:t>
            </a:r>
            <a:r>
              <a:rPr lang="en-US" altLang="zh-CN" sz="2000" dirty="0">
                <a:solidFill>
                  <a:srgbClr val="0066FF"/>
                </a:solidFill>
              </a:rPr>
              <a:t>PSW</a:t>
            </a:r>
            <a:r>
              <a:rPr lang="zh-CN" altLang="en-US" sz="2000" dirty="0">
                <a:solidFill>
                  <a:srgbClr val="0066FF"/>
                </a:solidFill>
              </a:rPr>
              <a:t>）</a:t>
            </a:r>
          </a:p>
          <a:p>
            <a:endParaRPr lang="zh-CN" altLang="en-US" sz="2400" dirty="0"/>
          </a:p>
        </p:txBody>
      </p:sp>
    </p:spTree>
    <p:extLst>
      <p:ext uri="{BB962C8B-B14F-4D97-AF65-F5344CB8AC3E}">
        <p14:creationId xmlns:p14="http://schemas.microsoft.com/office/powerpoint/2010/main" val="3292874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8D78B-90DF-41A8-BF4B-9F9A55357CAF}"/>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C3693A49-1FC4-4B07-8B32-8D098227914A}"/>
              </a:ext>
            </a:extLst>
          </p:cNvPr>
          <p:cNvSpPr>
            <a:spLocks noGrp="1"/>
          </p:cNvSpPr>
          <p:nvPr>
            <p:ph idx="1"/>
          </p:nvPr>
        </p:nvSpPr>
        <p:spPr>
          <a:xfrm>
            <a:off x="1189644" y="1836498"/>
            <a:ext cx="10058400" cy="4453466"/>
          </a:xfrm>
        </p:spPr>
        <p:txBody>
          <a:bodyPr>
            <a:normAutofit fontScale="92500" lnSpcReduction="10000"/>
          </a:bodyPr>
          <a:lstStyle/>
          <a:p>
            <a:pPr>
              <a:lnSpc>
                <a:spcPct val="120000"/>
              </a:lnSpc>
              <a:spcBef>
                <a:spcPts val="0"/>
              </a:spcBef>
              <a:spcAft>
                <a:spcPts val="0"/>
              </a:spcAft>
            </a:pPr>
            <a:r>
              <a:rPr lang="zh-CN" altLang="en-US" dirty="0"/>
              <a:t>例 </a:t>
            </a:r>
            <a:r>
              <a:rPr lang="en-US" altLang="zh-CN" sz="2400" dirty="0"/>
              <a:t>3.4 </a:t>
            </a:r>
            <a:r>
              <a:rPr lang="zh-CN" altLang="en-US" sz="2400" dirty="0"/>
              <a:t>属性及应用</a:t>
            </a:r>
          </a:p>
          <a:p>
            <a:pPr>
              <a:lnSpc>
                <a:spcPct val="120000"/>
              </a:lnSpc>
              <a:spcBef>
                <a:spcPts val="0"/>
              </a:spcBef>
              <a:spcAft>
                <a:spcPts val="0"/>
              </a:spcAft>
            </a:pPr>
            <a:r>
              <a:rPr lang="zh-CN" altLang="en-US" sz="1800" dirty="0"/>
              <a:t>	   </a:t>
            </a:r>
            <a:r>
              <a:rPr lang="en-US" altLang="zh-CN" sz="1800" dirty="0"/>
              <a:t>.model small</a:t>
            </a:r>
          </a:p>
          <a:p>
            <a:pPr>
              <a:lnSpc>
                <a:spcPct val="120000"/>
              </a:lnSpc>
              <a:spcBef>
                <a:spcPts val="0"/>
              </a:spcBef>
              <a:spcAft>
                <a:spcPts val="0"/>
              </a:spcAft>
            </a:pPr>
            <a:r>
              <a:rPr lang="en-US" altLang="zh-CN" sz="1800" dirty="0"/>
              <a:t>	   .stack</a:t>
            </a:r>
          </a:p>
          <a:p>
            <a:pPr>
              <a:lnSpc>
                <a:spcPct val="120000"/>
              </a:lnSpc>
              <a:spcBef>
                <a:spcPts val="0"/>
              </a:spcBef>
              <a:spcAft>
                <a:spcPts val="0"/>
              </a:spcAft>
            </a:pPr>
            <a:r>
              <a:rPr lang="en-US" altLang="zh-CN" sz="1800" dirty="0"/>
              <a:t>	   .data</a:t>
            </a:r>
          </a:p>
          <a:p>
            <a:pPr>
              <a:lnSpc>
                <a:spcPct val="120000"/>
              </a:lnSpc>
              <a:spcBef>
                <a:spcPts val="0"/>
              </a:spcBef>
              <a:spcAft>
                <a:spcPts val="0"/>
              </a:spcAft>
            </a:pPr>
            <a:r>
              <a:rPr lang="en-US" altLang="zh-CN" sz="1800" dirty="0" err="1">
                <a:solidFill>
                  <a:srgbClr val="C00000"/>
                </a:solidFill>
              </a:rPr>
              <a:t>V_byte</a:t>
            </a:r>
            <a:r>
              <a:rPr lang="en-US" altLang="zh-CN" sz="1800" dirty="0">
                <a:solidFill>
                  <a:srgbClr val="C00000"/>
                </a:solidFill>
              </a:rPr>
              <a:t>  </a:t>
            </a:r>
            <a:r>
              <a:rPr lang="en-US" altLang="zh-CN" sz="1800" dirty="0" err="1">
                <a:solidFill>
                  <a:srgbClr val="C00000"/>
                </a:solidFill>
              </a:rPr>
              <a:t>equ</a:t>
            </a:r>
            <a:r>
              <a:rPr lang="en-US" altLang="zh-CN" sz="1800" dirty="0">
                <a:solidFill>
                  <a:srgbClr val="C00000"/>
                </a:solidFill>
              </a:rPr>
              <a:t> this byte</a:t>
            </a:r>
          </a:p>
          <a:p>
            <a:pPr>
              <a:lnSpc>
                <a:spcPct val="120000"/>
              </a:lnSpc>
              <a:spcBef>
                <a:spcPts val="0"/>
              </a:spcBef>
              <a:spcAft>
                <a:spcPts val="0"/>
              </a:spcAft>
            </a:pPr>
            <a:r>
              <a:rPr lang="en-US" altLang="zh-CN" sz="1800" dirty="0" err="1"/>
              <a:t>V_word</a:t>
            </a:r>
            <a:r>
              <a:rPr lang="en-US" altLang="zh-CN" sz="1800" dirty="0"/>
              <a:t>  </a:t>
            </a:r>
            <a:r>
              <a:rPr lang="en-US" altLang="zh-CN" sz="1800" dirty="0" err="1"/>
              <a:t>dw</a:t>
            </a:r>
            <a:r>
              <a:rPr lang="en-US" altLang="zh-CN" sz="1800" dirty="0"/>
              <a:t> 3332h,3735h</a:t>
            </a:r>
          </a:p>
          <a:p>
            <a:pPr>
              <a:lnSpc>
                <a:spcPct val="120000"/>
              </a:lnSpc>
              <a:spcBef>
                <a:spcPts val="0"/>
              </a:spcBef>
              <a:spcAft>
                <a:spcPts val="0"/>
              </a:spcAft>
            </a:pPr>
            <a:r>
              <a:rPr lang="en-US" altLang="zh-CN" sz="1800" dirty="0"/>
              <a:t>Target  </a:t>
            </a:r>
            <a:r>
              <a:rPr lang="en-US" altLang="zh-CN" sz="1800" dirty="0" err="1"/>
              <a:t>dw</a:t>
            </a:r>
            <a:r>
              <a:rPr lang="en-US" altLang="zh-CN" sz="1800" dirty="0"/>
              <a:t> 5 dup(20h)</a:t>
            </a:r>
          </a:p>
          <a:p>
            <a:pPr>
              <a:lnSpc>
                <a:spcPct val="120000"/>
              </a:lnSpc>
              <a:spcBef>
                <a:spcPts val="0"/>
              </a:spcBef>
              <a:spcAft>
                <a:spcPts val="0"/>
              </a:spcAft>
            </a:pPr>
            <a:r>
              <a:rPr lang="en-US" altLang="zh-CN" sz="1800" dirty="0" err="1"/>
              <a:t>Crlf</a:t>
            </a:r>
            <a:r>
              <a:rPr lang="en-US" altLang="zh-CN" sz="1800" dirty="0"/>
              <a:t>    </a:t>
            </a:r>
            <a:r>
              <a:rPr lang="en-US" altLang="zh-CN" sz="1800" dirty="0" err="1"/>
              <a:t>db</a:t>
            </a:r>
            <a:r>
              <a:rPr lang="en-US" altLang="zh-CN" sz="1800" dirty="0"/>
              <a:t> 0dh,0ah, </a:t>
            </a:r>
            <a:r>
              <a:rPr lang="en-US" altLang="zh-CN" sz="1800" dirty="0">
                <a:latin typeface="Times New Roman" panose="02020603050405020304" pitchFamily="18" charset="0"/>
              </a:rPr>
              <a:t>‘</a:t>
            </a:r>
            <a:r>
              <a:rPr lang="en-US" altLang="zh-CN" sz="1800" dirty="0"/>
              <a:t>$</a:t>
            </a:r>
            <a:r>
              <a:rPr lang="en-US" altLang="zh-CN" sz="1800" dirty="0">
                <a:latin typeface="Times New Roman" panose="02020603050405020304" pitchFamily="18" charset="0"/>
              </a:rPr>
              <a:t>’</a:t>
            </a:r>
            <a:endParaRPr lang="en-US" altLang="zh-CN" sz="1800" dirty="0"/>
          </a:p>
          <a:p>
            <a:pPr>
              <a:lnSpc>
                <a:spcPct val="120000"/>
              </a:lnSpc>
              <a:spcBef>
                <a:spcPts val="0"/>
              </a:spcBef>
              <a:spcAft>
                <a:spcPts val="0"/>
              </a:spcAft>
            </a:pPr>
            <a:r>
              <a:rPr lang="en-US" altLang="zh-CN" sz="1800" dirty="0"/>
              <a:t>Flag    </a:t>
            </a:r>
            <a:r>
              <a:rPr lang="en-US" altLang="zh-CN" sz="1800" dirty="0" err="1"/>
              <a:t>db</a:t>
            </a:r>
            <a:r>
              <a:rPr lang="en-US" altLang="zh-CN" sz="1800" dirty="0"/>
              <a:t> 0</a:t>
            </a:r>
          </a:p>
          <a:p>
            <a:pPr>
              <a:lnSpc>
                <a:spcPct val="120000"/>
              </a:lnSpc>
              <a:spcBef>
                <a:spcPts val="0"/>
              </a:spcBef>
              <a:spcAft>
                <a:spcPts val="0"/>
              </a:spcAft>
            </a:pPr>
            <a:r>
              <a:rPr lang="en-US" altLang="zh-CN" sz="1800" dirty="0" err="1">
                <a:solidFill>
                  <a:srgbClr val="C00000"/>
                </a:solidFill>
              </a:rPr>
              <a:t>N_point</a:t>
            </a:r>
            <a:r>
              <a:rPr lang="en-US" altLang="zh-CN" sz="1800" dirty="0">
                <a:solidFill>
                  <a:srgbClr val="C00000"/>
                </a:solidFill>
              </a:rPr>
              <a:t> </a:t>
            </a:r>
            <a:r>
              <a:rPr lang="en-US" altLang="zh-CN" sz="1800" dirty="0" err="1">
                <a:solidFill>
                  <a:srgbClr val="C00000"/>
                </a:solidFill>
              </a:rPr>
              <a:t>dw</a:t>
            </a:r>
            <a:r>
              <a:rPr lang="en-US" altLang="zh-CN" sz="1800" dirty="0">
                <a:solidFill>
                  <a:srgbClr val="C00000"/>
                </a:solidFill>
              </a:rPr>
              <a:t> offset </a:t>
            </a:r>
            <a:r>
              <a:rPr lang="en-US" altLang="zh-CN" sz="1800" dirty="0" err="1">
                <a:solidFill>
                  <a:srgbClr val="C00000"/>
                </a:solidFill>
              </a:rPr>
              <a:t>s_label</a:t>
            </a:r>
            <a:endParaRPr lang="en-US" altLang="zh-CN" sz="1800" dirty="0">
              <a:solidFill>
                <a:srgbClr val="C00000"/>
              </a:solidFill>
            </a:endParaRPr>
          </a:p>
          <a:p>
            <a:pPr>
              <a:lnSpc>
                <a:spcPct val="120000"/>
              </a:lnSpc>
              <a:spcBef>
                <a:spcPts val="0"/>
              </a:spcBef>
              <a:spcAft>
                <a:spcPts val="0"/>
              </a:spcAft>
            </a:pPr>
            <a:r>
              <a:rPr lang="en-US" altLang="zh-CN" sz="1800" dirty="0"/>
              <a:t>	   .code</a:t>
            </a:r>
          </a:p>
          <a:p>
            <a:pPr>
              <a:lnSpc>
                <a:spcPct val="120000"/>
              </a:lnSpc>
              <a:spcBef>
                <a:spcPts val="0"/>
              </a:spcBef>
              <a:spcAft>
                <a:spcPts val="0"/>
              </a:spcAft>
            </a:pPr>
            <a:r>
              <a:rPr lang="en-US" altLang="zh-CN" sz="1800" dirty="0"/>
              <a:t>	   .startup</a:t>
            </a:r>
          </a:p>
          <a:p>
            <a:pPr>
              <a:lnSpc>
                <a:spcPct val="120000"/>
              </a:lnSpc>
              <a:spcBef>
                <a:spcPts val="0"/>
              </a:spcBef>
              <a:spcAft>
                <a:spcPts val="0"/>
              </a:spcAft>
            </a:pPr>
            <a:r>
              <a:rPr lang="en-US" altLang="zh-CN" sz="1800" dirty="0"/>
              <a:t>	    mov </a:t>
            </a:r>
            <a:r>
              <a:rPr lang="en-US" altLang="zh-CN" sz="1800" dirty="0" err="1"/>
              <a:t>al,</a:t>
            </a:r>
            <a:r>
              <a:rPr lang="en-US" altLang="zh-CN" sz="1800" dirty="0" err="1">
                <a:solidFill>
                  <a:srgbClr val="C00000"/>
                </a:solidFill>
              </a:rPr>
              <a:t>byte</a:t>
            </a:r>
            <a:r>
              <a:rPr lang="en-US" altLang="zh-CN" sz="1800" dirty="0">
                <a:solidFill>
                  <a:srgbClr val="C00000"/>
                </a:solidFill>
              </a:rPr>
              <a:t> </a:t>
            </a:r>
            <a:r>
              <a:rPr lang="en-US" altLang="zh-CN" sz="1800" dirty="0" err="1">
                <a:solidFill>
                  <a:srgbClr val="C00000"/>
                </a:solidFill>
              </a:rPr>
              <a:t>ptr</a:t>
            </a:r>
            <a:r>
              <a:rPr lang="en-US" altLang="zh-CN" sz="1800" dirty="0">
                <a:solidFill>
                  <a:srgbClr val="C00000"/>
                </a:solidFill>
              </a:rPr>
              <a:t> </a:t>
            </a:r>
            <a:r>
              <a:rPr lang="en-US" altLang="zh-CN" sz="1800" dirty="0" err="1"/>
              <a:t>v_word</a:t>
            </a:r>
            <a:endParaRPr lang="en-US" altLang="zh-CN" sz="1800" dirty="0"/>
          </a:p>
          <a:p>
            <a:pPr>
              <a:lnSpc>
                <a:spcPct val="120000"/>
              </a:lnSpc>
              <a:spcBef>
                <a:spcPts val="0"/>
              </a:spcBef>
              <a:spcAft>
                <a:spcPts val="0"/>
              </a:spcAft>
            </a:pPr>
            <a:r>
              <a:rPr lang="en-US" altLang="zh-CN" sz="1800" dirty="0"/>
              <a:t>	   </a:t>
            </a:r>
            <a:r>
              <a:rPr lang="en-US" altLang="zh-CN" sz="1800" dirty="0" err="1"/>
              <a:t>dec</a:t>
            </a:r>
            <a:r>
              <a:rPr lang="en-US" altLang="zh-CN" sz="1800" dirty="0"/>
              <a:t> al</a:t>
            </a:r>
          </a:p>
          <a:p>
            <a:pPr>
              <a:lnSpc>
                <a:spcPct val="120000"/>
              </a:lnSpc>
              <a:spcBef>
                <a:spcPts val="0"/>
              </a:spcBef>
              <a:spcAft>
                <a:spcPts val="0"/>
              </a:spcAft>
            </a:pPr>
            <a:r>
              <a:rPr lang="en-US" altLang="zh-CN" sz="1800" dirty="0"/>
              <a:t>	   mov</a:t>
            </a:r>
            <a:r>
              <a:rPr lang="en-US" altLang="zh-CN" sz="1600" dirty="0"/>
              <a:t>  </a:t>
            </a:r>
            <a:r>
              <a:rPr lang="en-US" altLang="zh-CN" sz="1600" dirty="0" err="1"/>
              <a:t>v_byte</a:t>
            </a:r>
            <a:r>
              <a:rPr lang="en-US" altLang="zh-CN" sz="1600" dirty="0"/>
              <a:t> ,al</a:t>
            </a:r>
            <a:r>
              <a:rPr lang="en-US" altLang="zh-CN" sz="1600" dirty="0">
                <a:solidFill>
                  <a:srgbClr val="339933"/>
                </a:solidFill>
              </a:rPr>
              <a:t>; </a:t>
            </a:r>
            <a:r>
              <a:rPr lang="en-US" altLang="zh-CN" sz="1600" dirty="0" err="1">
                <a:solidFill>
                  <a:srgbClr val="C00000"/>
                </a:solidFill>
              </a:rPr>
              <a:t>v_word</a:t>
            </a:r>
            <a:r>
              <a:rPr lang="en-US" altLang="zh-CN" sz="1600" dirty="0">
                <a:solidFill>
                  <a:srgbClr val="C00000"/>
                </a:solidFill>
              </a:rPr>
              <a:t>=3331h</a:t>
            </a:r>
            <a:r>
              <a:rPr lang="en-US" altLang="zh-CN" sz="1600" dirty="0"/>
              <a:t>	</a:t>
            </a:r>
            <a:endParaRPr lang="zh-CN" altLang="en-US" sz="1800" dirty="0"/>
          </a:p>
        </p:txBody>
      </p:sp>
    </p:spTree>
    <p:extLst>
      <p:ext uri="{BB962C8B-B14F-4D97-AF65-F5344CB8AC3E}">
        <p14:creationId xmlns:p14="http://schemas.microsoft.com/office/powerpoint/2010/main" val="1479096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11716-834B-4832-A4E8-FA8FF35321A3}"/>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22D5024A-A755-4E5B-AAB7-BB405579E182}"/>
              </a:ext>
            </a:extLst>
          </p:cNvPr>
          <p:cNvSpPr>
            <a:spLocks noGrp="1"/>
          </p:cNvSpPr>
          <p:nvPr>
            <p:ph idx="1"/>
          </p:nvPr>
        </p:nvSpPr>
        <p:spPr>
          <a:xfrm>
            <a:off x="1161935" y="1737360"/>
            <a:ext cx="10058400" cy="4561840"/>
          </a:xfrm>
        </p:spPr>
        <p:txBody>
          <a:bodyPr>
            <a:normAutofit fontScale="92500" lnSpcReduction="20000"/>
          </a:bodyPr>
          <a:lstStyle/>
          <a:p>
            <a:pPr>
              <a:lnSpc>
                <a:spcPct val="120000"/>
              </a:lnSpc>
              <a:spcBef>
                <a:spcPts val="0"/>
              </a:spcBef>
              <a:spcAft>
                <a:spcPts val="0"/>
              </a:spcAft>
            </a:pPr>
            <a:r>
              <a:rPr lang="en-US" altLang="zh-CN" dirty="0" err="1"/>
              <a:t>N_label:cmp</a:t>
            </a:r>
            <a:r>
              <a:rPr lang="en-US" altLang="zh-CN" dirty="0"/>
              <a:t> flag,1 ;</a:t>
            </a:r>
            <a:r>
              <a:rPr lang="en-US" altLang="zh-CN" dirty="0">
                <a:solidFill>
                  <a:srgbClr val="339933"/>
                </a:solidFill>
              </a:rPr>
              <a:t>flag</a:t>
            </a:r>
            <a:r>
              <a:rPr lang="zh-CN" altLang="en-US" dirty="0">
                <a:solidFill>
                  <a:srgbClr val="339933"/>
                </a:solidFill>
              </a:rPr>
              <a:t>单元</a:t>
            </a:r>
            <a:r>
              <a:rPr lang="en-US" altLang="zh-CN" dirty="0">
                <a:solidFill>
                  <a:srgbClr val="339933"/>
                </a:solidFill>
              </a:rPr>
              <a:t>=0</a:t>
            </a:r>
          </a:p>
          <a:p>
            <a:pPr>
              <a:lnSpc>
                <a:spcPct val="120000"/>
              </a:lnSpc>
              <a:spcBef>
                <a:spcPts val="0"/>
              </a:spcBef>
              <a:spcAft>
                <a:spcPts val="0"/>
              </a:spcAft>
            </a:pPr>
            <a:r>
              <a:rPr lang="en-US" altLang="zh-CN" dirty="0"/>
              <a:t>	    </a:t>
            </a:r>
            <a:r>
              <a:rPr lang="en-US" altLang="zh-CN" dirty="0" err="1"/>
              <a:t>jz</a:t>
            </a:r>
            <a:r>
              <a:rPr lang="en-US" altLang="zh-CN" dirty="0"/>
              <a:t> </a:t>
            </a:r>
            <a:r>
              <a:rPr lang="en-US" altLang="zh-CN" dirty="0" err="1"/>
              <a:t>s_label</a:t>
            </a:r>
            <a:endParaRPr lang="en-US" altLang="zh-CN" dirty="0"/>
          </a:p>
          <a:p>
            <a:pPr>
              <a:lnSpc>
                <a:spcPct val="120000"/>
              </a:lnSpc>
              <a:spcBef>
                <a:spcPts val="0"/>
              </a:spcBef>
              <a:spcAft>
                <a:spcPts val="0"/>
              </a:spcAft>
            </a:pPr>
            <a:r>
              <a:rPr lang="en-US" altLang="zh-CN" dirty="0"/>
              <a:t>	    </a:t>
            </a:r>
            <a:r>
              <a:rPr lang="en-US" altLang="zh-CN" dirty="0" err="1"/>
              <a:t>inc</a:t>
            </a:r>
            <a:r>
              <a:rPr lang="en-US" altLang="zh-CN" dirty="0"/>
              <a:t> flag  </a:t>
            </a:r>
            <a:r>
              <a:rPr lang="zh-CN" altLang="en-US" dirty="0"/>
              <a:t>；</a:t>
            </a:r>
            <a:r>
              <a:rPr lang="en-US" altLang="zh-CN" dirty="0">
                <a:solidFill>
                  <a:srgbClr val="339933"/>
                </a:solidFill>
              </a:rPr>
              <a:t>flag=1</a:t>
            </a:r>
          </a:p>
          <a:p>
            <a:pPr>
              <a:lnSpc>
                <a:spcPct val="120000"/>
              </a:lnSpc>
              <a:spcBef>
                <a:spcPts val="0"/>
              </a:spcBef>
              <a:spcAft>
                <a:spcPts val="0"/>
              </a:spcAft>
            </a:pPr>
            <a:r>
              <a:rPr lang="en-US" altLang="zh-CN" dirty="0"/>
              <a:t>	    </a:t>
            </a:r>
            <a:r>
              <a:rPr lang="en-US" altLang="zh-CN" dirty="0" err="1">
                <a:solidFill>
                  <a:srgbClr val="0066FF"/>
                </a:solidFill>
              </a:rPr>
              <a:t>jmp</a:t>
            </a:r>
            <a:r>
              <a:rPr lang="en-US" altLang="zh-CN" dirty="0">
                <a:solidFill>
                  <a:srgbClr val="0066FF"/>
                </a:solidFill>
              </a:rPr>
              <a:t> short </a:t>
            </a:r>
            <a:r>
              <a:rPr lang="en-US" altLang="zh-CN" dirty="0" err="1">
                <a:solidFill>
                  <a:srgbClr val="0066FF"/>
                </a:solidFill>
              </a:rPr>
              <a:t>n_label</a:t>
            </a:r>
            <a:endParaRPr lang="en-US" altLang="zh-CN" dirty="0">
              <a:solidFill>
                <a:srgbClr val="0066FF"/>
              </a:solidFill>
            </a:endParaRPr>
          </a:p>
          <a:p>
            <a:pPr>
              <a:lnSpc>
                <a:spcPct val="120000"/>
              </a:lnSpc>
              <a:spcBef>
                <a:spcPts val="0"/>
              </a:spcBef>
              <a:spcAft>
                <a:spcPts val="0"/>
              </a:spcAft>
            </a:pPr>
            <a:r>
              <a:rPr lang="en-US" altLang="zh-CN" dirty="0" err="1"/>
              <a:t>S_label</a:t>
            </a:r>
            <a:r>
              <a:rPr lang="en-US" altLang="zh-CN" dirty="0"/>
              <a:t>: </a:t>
            </a:r>
            <a:r>
              <a:rPr lang="en-US" altLang="zh-CN" dirty="0" err="1"/>
              <a:t>cmp</a:t>
            </a:r>
            <a:r>
              <a:rPr lang="en-US" altLang="zh-CN" dirty="0"/>
              <a:t> flag,2   ;</a:t>
            </a:r>
            <a:r>
              <a:rPr lang="en-US" altLang="zh-CN" dirty="0">
                <a:solidFill>
                  <a:srgbClr val="339933"/>
                </a:solidFill>
              </a:rPr>
              <a:t>flag=1</a:t>
            </a:r>
          </a:p>
          <a:p>
            <a:pPr>
              <a:lnSpc>
                <a:spcPct val="120000"/>
              </a:lnSpc>
              <a:spcBef>
                <a:spcPts val="0"/>
              </a:spcBef>
              <a:spcAft>
                <a:spcPts val="0"/>
              </a:spcAft>
            </a:pPr>
            <a:r>
              <a:rPr lang="en-US" altLang="zh-CN" dirty="0"/>
              <a:t>	    </a:t>
            </a:r>
            <a:r>
              <a:rPr lang="en-US" altLang="zh-CN" dirty="0" err="1"/>
              <a:t>jz</a:t>
            </a:r>
            <a:r>
              <a:rPr lang="en-US" altLang="zh-CN" dirty="0"/>
              <a:t> next</a:t>
            </a:r>
          </a:p>
          <a:p>
            <a:pPr>
              <a:lnSpc>
                <a:spcPct val="120000"/>
              </a:lnSpc>
              <a:spcBef>
                <a:spcPts val="0"/>
              </a:spcBef>
              <a:spcAft>
                <a:spcPts val="0"/>
              </a:spcAft>
            </a:pPr>
            <a:r>
              <a:rPr lang="en-US" altLang="zh-CN" dirty="0"/>
              <a:t>	    </a:t>
            </a:r>
            <a:r>
              <a:rPr lang="en-US" altLang="zh-CN" dirty="0" err="1"/>
              <a:t>inc</a:t>
            </a:r>
            <a:r>
              <a:rPr lang="en-US" altLang="zh-CN" dirty="0"/>
              <a:t> flag   ;</a:t>
            </a:r>
            <a:r>
              <a:rPr lang="en-US" altLang="zh-CN" dirty="0">
                <a:solidFill>
                  <a:srgbClr val="339933"/>
                </a:solidFill>
              </a:rPr>
              <a:t>flag=2</a:t>
            </a:r>
          </a:p>
          <a:p>
            <a:pPr>
              <a:lnSpc>
                <a:spcPct val="120000"/>
              </a:lnSpc>
              <a:spcBef>
                <a:spcPts val="0"/>
              </a:spcBef>
              <a:spcAft>
                <a:spcPts val="0"/>
              </a:spcAft>
            </a:pPr>
            <a:r>
              <a:rPr lang="en-US" altLang="zh-CN" dirty="0"/>
              <a:t>    </a:t>
            </a:r>
            <a:r>
              <a:rPr lang="en-US" altLang="zh-CN" dirty="0" err="1">
                <a:solidFill>
                  <a:srgbClr val="0066FF"/>
                </a:solidFill>
              </a:rPr>
              <a:t>jmp</a:t>
            </a:r>
            <a:r>
              <a:rPr lang="en-US" altLang="zh-CN" dirty="0">
                <a:solidFill>
                  <a:srgbClr val="0066FF"/>
                </a:solidFill>
              </a:rPr>
              <a:t> </a:t>
            </a:r>
            <a:r>
              <a:rPr lang="en-US" altLang="zh-CN" dirty="0" err="1">
                <a:solidFill>
                  <a:srgbClr val="0066FF"/>
                </a:solidFill>
              </a:rPr>
              <a:t>n_point</a:t>
            </a:r>
            <a:r>
              <a:rPr lang="en-US" altLang="zh-CN" dirty="0"/>
              <a:t> ;</a:t>
            </a:r>
            <a:r>
              <a:rPr lang="zh-CN" altLang="en-US" dirty="0">
                <a:solidFill>
                  <a:srgbClr val="FF0B0B"/>
                </a:solidFill>
              </a:rPr>
              <a:t>段内间接转移</a:t>
            </a:r>
            <a:r>
              <a:rPr lang="zh-CN" altLang="en-US" dirty="0"/>
              <a:t>，</a:t>
            </a:r>
            <a:r>
              <a:rPr lang="zh-CN" altLang="en-US" dirty="0">
                <a:solidFill>
                  <a:srgbClr val="339933"/>
                </a:solidFill>
              </a:rPr>
              <a:t>等同于</a:t>
            </a:r>
            <a:r>
              <a:rPr lang="en-US" altLang="zh-CN" dirty="0" err="1">
                <a:solidFill>
                  <a:srgbClr val="339933"/>
                </a:solidFill>
              </a:rPr>
              <a:t>jmp</a:t>
            </a:r>
            <a:r>
              <a:rPr lang="en-US" altLang="zh-CN" dirty="0">
                <a:solidFill>
                  <a:srgbClr val="339933"/>
                </a:solidFill>
              </a:rPr>
              <a:t> </a:t>
            </a:r>
            <a:r>
              <a:rPr lang="en-US" altLang="zh-CN" dirty="0" err="1">
                <a:solidFill>
                  <a:srgbClr val="339933"/>
                </a:solidFill>
              </a:rPr>
              <a:t>s_label</a:t>
            </a:r>
            <a:endParaRPr lang="en-US" altLang="zh-CN" dirty="0">
              <a:solidFill>
                <a:srgbClr val="339933"/>
              </a:solidFill>
            </a:endParaRPr>
          </a:p>
          <a:p>
            <a:pPr>
              <a:lnSpc>
                <a:spcPct val="120000"/>
              </a:lnSpc>
              <a:spcBef>
                <a:spcPts val="0"/>
              </a:spcBef>
              <a:spcAft>
                <a:spcPts val="0"/>
              </a:spcAft>
            </a:pPr>
            <a:r>
              <a:rPr lang="en-US" altLang="zh-CN" dirty="0"/>
              <a:t>Next: mov </a:t>
            </a:r>
            <a:r>
              <a:rPr lang="en-US" altLang="zh-CN" dirty="0" err="1"/>
              <a:t>ax,</a:t>
            </a:r>
            <a:r>
              <a:rPr lang="en-US" altLang="zh-CN" dirty="0" err="1">
                <a:solidFill>
                  <a:srgbClr val="0066FF"/>
                </a:solidFill>
              </a:rPr>
              <a:t>type</a:t>
            </a:r>
            <a:r>
              <a:rPr lang="en-US" altLang="zh-CN" dirty="0">
                <a:solidFill>
                  <a:srgbClr val="0066FF"/>
                </a:solidFill>
              </a:rPr>
              <a:t> </a:t>
            </a:r>
            <a:r>
              <a:rPr lang="en-US" altLang="zh-CN" dirty="0" err="1">
                <a:solidFill>
                  <a:srgbClr val="0066FF"/>
                </a:solidFill>
              </a:rPr>
              <a:t>v_word</a:t>
            </a:r>
            <a:r>
              <a:rPr lang="en-US" altLang="zh-CN" dirty="0"/>
              <a:t>             </a:t>
            </a:r>
            <a:r>
              <a:rPr lang="en-US" altLang="zh-CN" dirty="0">
                <a:solidFill>
                  <a:srgbClr val="339933"/>
                </a:solidFill>
              </a:rPr>
              <a:t>;ax=0002h</a:t>
            </a:r>
          </a:p>
          <a:p>
            <a:pPr>
              <a:lnSpc>
                <a:spcPct val="120000"/>
              </a:lnSpc>
              <a:spcBef>
                <a:spcPts val="0"/>
              </a:spcBef>
              <a:spcAft>
                <a:spcPts val="0"/>
              </a:spcAft>
            </a:pPr>
            <a:r>
              <a:rPr lang="en-US" altLang="zh-CN" dirty="0"/>
              <a:t>	    mov </a:t>
            </a:r>
            <a:r>
              <a:rPr lang="en-US" altLang="zh-CN" dirty="0" err="1"/>
              <a:t>cx,</a:t>
            </a:r>
            <a:r>
              <a:rPr lang="en-US" altLang="zh-CN" dirty="0" err="1">
                <a:solidFill>
                  <a:srgbClr val="0066FF"/>
                </a:solidFill>
              </a:rPr>
              <a:t>lengthof</a:t>
            </a:r>
            <a:r>
              <a:rPr lang="en-US" altLang="zh-CN" dirty="0"/>
              <a:t> target;</a:t>
            </a:r>
            <a:r>
              <a:rPr lang="en-US" altLang="zh-CN" dirty="0">
                <a:solidFill>
                  <a:srgbClr val="339933"/>
                </a:solidFill>
              </a:rPr>
              <a:t>5</a:t>
            </a:r>
            <a:r>
              <a:rPr lang="zh-CN" altLang="en-US" dirty="0">
                <a:solidFill>
                  <a:srgbClr val="339933"/>
                </a:solidFill>
              </a:rPr>
              <a:t>个数据项，</a:t>
            </a:r>
            <a:r>
              <a:rPr lang="en-US" altLang="zh-CN" dirty="0">
                <a:solidFill>
                  <a:srgbClr val="339933"/>
                </a:solidFill>
              </a:rPr>
              <a:t>cx=5</a:t>
            </a:r>
          </a:p>
          <a:p>
            <a:pPr>
              <a:lnSpc>
                <a:spcPct val="120000"/>
              </a:lnSpc>
              <a:spcBef>
                <a:spcPts val="0"/>
              </a:spcBef>
              <a:spcAft>
                <a:spcPts val="0"/>
              </a:spcAft>
            </a:pPr>
            <a:r>
              <a:rPr lang="en-US" altLang="zh-CN" dirty="0"/>
              <a:t>	    mov </a:t>
            </a:r>
            <a:r>
              <a:rPr lang="en-US" altLang="zh-CN" dirty="0" err="1"/>
              <a:t>si,</a:t>
            </a:r>
            <a:r>
              <a:rPr lang="en-US" altLang="zh-CN" dirty="0" err="1">
                <a:solidFill>
                  <a:srgbClr val="0066FF"/>
                </a:solidFill>
              </a:rPr>
              <a:t>offset</a:t>
            </a:r>
            <a:r>
              <a:rPr lang="en-US" altLang="zh-CN" dirty="0"/>
              <a:t> target</a:t>
            </a:r>
          </a:p>
          <a:p>
            <a:pPr>
              <a:lnSpc>
                <a:spcPct val="120000"/>
              </a:lnSpc>
              <a:spcBef>
                <a:spcPts val="0"/>
              </a:spcBef>
              <a:spcAft>
                <a:spcPts val="0"/>
              </a:spcAft>
            </a:pPr>
            <a:r>
              <a:rPr lang="en-US" altLang="zh-CN" dirty="0" err="1"/>
              <a:t>W_again</a:t>
            </a:r>
            <a:r>
              <a:rPr lang="en-US" altLang="zh-CN" dirty="0"/>
              <a:t>: mov [</a:t>
            </a:r>
            <a:r>
              <a:rPr lang="en-US" altLang="zh-CN" dirty="0" err="1"/>
              <a:t>si</a:t>
            </a:r>
            <a:r>
              <a:rPr lang="en-US" altLang="zh-CN" dirty="0"/>
              <a:t>],ax</a:t>
            </a:r>
          </a:p>
          <a:p>
            <a:pPr>
              <a:lnSpc>
                <a:spcPct val="120000"/>
              </a:lnSpc>
              <a:spcBef>
                <a:spcPts val="0"/>
              </a:spcBef>
              <a:spcAft>
                <a:spcPts val="0"/>
              </a:spcAft>
            </a:pPr>
            <a:r>
              <a:rPr lang="en-US" altLang="zh-CN" dirty="0"/>
              <a:t>	    </a:t>
            </a:r>
            <a:r>
              <a:rPr lang="en-US" altLang="zh-CN" dirty="0" err="1"/>
              <a:t>inc</a:t>
            </a:r>
            <a:r>
              <a:rPr lang="en-US" altLang="zh-CN" dirty="0"/>
              <a:t> </a:t>
            </a:r>
            <a:r>
              <a:rPr lang="en-US" altLang="zh-CN" dirty="0" err="1"/>
              <a:t>si</a:t>
            </a:r>
            <a:endParaRPr lang="en-US" altLang="zh-CN" dirty="0"/>
          </a:p>
          <a:p>
            <a:pPr>
              <a:lnSpc>
                <a:spcPct val="120000"/>
              </a:lnSpc>
              <a:spcBef>
                <a:spcPts val="0"/>
              </a:spcBef>
              <a:spcAft>
                <a:spcPts val="0"/>
              </a:spcAft>
            </a:pPr>
            <a:r>
              <a:rPr lang="en-US" altLang="zh-CN" dirty="0"/>
              <a:t>	    </a:t>
            </a:r>
            <a:r>
              <a:rPr lang="en-US" altLang="zh-CN" dirty="0" err="1"/>
              <a:t>inc</a:t>
            </a:r>
            <a:r>
              <a:rPr lang="en-US" altLang="zh-CN" dirty="0"/>
              <a:t> </a:t>
            </a:r>
            <a:r>
              <a:rPr lang="en-US" altLang="zh-CN" dirty="0" err="1"/>
              <a:t>si</a:t>
            </a:r>
            <a:endParaRPr lang="en-US" altLang="zh-CN" dirty="0"/>
          </a:p>
          <a:p>
            <a:pPr>
              <a:lnSpc>
                <a:spcPct val="120000"/>
              </a:lnSpc>
              <a:spcBef>
                <a:spcPts val="0"/>
              </a:spcBef>
              <a:spcAft>
                <a:spcPts val="0"/>
              </a:spcAft>
            </a:pPr>
            <a:r>
              <a:rPr lang="en-US" altLang="zh-CN" dirty="0"/>
              <a:t>      loop </a:t>
            </a:r>
            <a:r>
              <a:rPr lang="en-US" altLang="zh-CN" dirty="0" err="1"/>
              <a:t>w_again</a:t>
            </a:r>
            <a:r>
              <a:rPr lang="en-US" altLang="zh-CN" dirty="0"/>
              <a:t>;</a:t>
            </a:r>
            <a:r>
              <a:rPr lang="zh-CN" altLang="en-US" dirty="0">
                <a:solidFill>
                  <a:srgbClr val="339933"/>
                </a:solidFill>
              </a:rPr>
              <a:t>对</a:t>
            </a:r>
            <a:r>
              <a:rPr lang="en-US" altLang="zh-CN" dirty="0">
                <a:solidFill>
                  <a:srgbClr val="339933"/>
                </a:solidFill>
              </a:rPr>
              <a:t>target</a:t>
            </a:r>
            <a:r>
              <a:rPr lang="zh-CN" altLang="en-US" dirty="0">
                <a:solidFill>
                  <a:srgbClr val="339933"/>
                </a:solidFill>
              </a:rPr>
              <a:t>填充</a:t>
            </a:r>
            <a:r>
              <a:rPr lang="en-US" altLang="zh-CN" dirty="0">
                <a:solidFill>
                  <a:srgbClr val="339933"/>
                </a:solidFill>
              </a:rPr>
              <a:t>5</a:t>
            </a:r>
            <a:r>
              <a:rPr lang="zh-CN" altLang="en-US" dirty="0">
                <a:solidFill>
                  <a:srgbClr val="339933"/>
                </a:solidFill>
              </a:rPr>
              <a:t>个字</a:t>
            </a:r>
            <a:r>
              <a:rPr lang="en-US" altLang="zh-CN" dirty="0">
                <a:solidFill>
                  <a:srgbClr val="339933"/>
                </a:solidFill>
              </a:rPr>
              <a:t>;0002h</a:t>
            </a:r>
            <a:endParaRPr lang="zh-CN" altLang="en-US" dirty="0"/>
          </a:p>
        </p:txBody>
      </p:sp>
    </p:spTree>
    <p:extLst>
      <p:ext uri="{BB962C8B-B14F-4D97-AF65-F5344CB8AC3E}">
        <p14:creationId xmlns:p14="http://schemas.microsoft.com/office/powerpoint/2010/main" val="1440693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F7C21-EB25-4C3D-9400-724D5625B6B0}"/>
              </a:ext>
            </a:extLst>
          </p:cNvPr>
          <p:cNvSpPr>
            <a:spLocks noGrp="1"/>
          </p:cNvSpPr>
          <p:nvPr>
            <p:ph type="title"/>
          </p:nvPr>
        </p:nvSpPr>
        <p:spPr/>
        <p:txBody>
          <a:bodyPr/>
          <a:lstStyle/>
          <a:p>
            <a:r>
              <a:rPr lang="zh-CN" altLang="en-US" dirty="0"/>
              <a:t>第三章 汇编语言程序格式</a:t>
            </a:r>
          </a:p>
        </p:txBody>
      </p:sp>
      <p:sp>
        <p:nvSpPr>
          <p:cNvPr id="3" name="内容占位符 2">
            <a:extLst>
              <a:ext uri="{FF2B5EF4-FFF2-40B4-BE49-F238E27FC236}">
                <a16:creationId xmlns:a16="http://schemas.microsoft.com/office/drawing/2014/main" id="{E16291DE-7CB7-49A2-B997-EC71C16BD5B9}"/>
              </a:ext>
            </a:extLst>
          </p:cNvPr>
          <p:cNvSpPr>
            <a:spLocks noGrp="1"/>
          </p:cNvSpPr>
          <p:nvPr>
            <p:ph idx="1"/>
          </p:nvPr>
        </p:nvSpPr>
        <p:spPr>
          <a:xfrm>
            <a:off x="1097280" y="1836497"/>
            <a:ext cx="10058400" cy="4379575"/>
          </a:xfrm>
        </p:spPr>
        <p:txBody>
          <a:bodyPr>
            <a:normAutofit fontScale="92500" lnSpcReduction="10000"/>
          </a:bodyPr>
          <a:lstStyle/>
          <a:p>
            <a:pPr>
              <a:lnSpc>
                <a:spcPct val="120000"/>
              </a:lnSpc>
              <a:spcBef>
                <a:spcPts val="0"/>
              </a:spcBef>
              <a:spcAft>
                <a:spcPts val="0"/>
              </a:spcAft>
            </a:pPr>
            <a:r>
              <a:rPr lang="en-US" altLang="zh-CN" sz="2400" dirty="0"/>
              <a:t>mov cx, </a:t>
            </a:r>
            <a:r>
              <a:rPr lang="en-US" altLang="zh-CN" sz="2400" dirty="0" err="1">
                <a:solidFill>
                  <a:srgbClr val="0066FF"/>
                </a:solidFill>
              </a:rPr>
              <a:t>sizeof</a:t>
            </a:r>
            <a:r>
              <a:rPr lang="en-US" altLang="zh-CN" sz="2400" dirty="0"/>
              <a:t> target                           ;</a:t>
            </a:r>
            <a:r>
              <a:rPr lang="en-US" altLang="zh-CN" sz="2400" dirty="0">
                <a:solidFill>
                  <a:srgbClr val="339933"/>
                </a:solidFill>
              </a:rPr>
              <a:t>cx=10</a:t>
            </a:r>
          </a:p>
          <a:p>
            <a:pPr>
              <a:lnSpc>
                <a:spcPct val="120000"/>
              </a:lnSpc>
              <a:spcBef>
                <a:spcPts val="0"/>
              </a:spcBef>
              <a:spcAft>
                <a:spcPts val="0"/>
              </a:spcAft>
            </a:pPr>
            <a:r>
              <a:rPr lang="en-US" altLang="zh-CN" sz="2400" dirty="0"/>
              <a:t>	    mov al,</a:t>
            </a:r>
            <a:r>
              <a:rPr lang="en-US" altLang="zh-CN" sz="2400" dirty="0">
                <a:latin typeface="Times New Roman" panose="02020603050405020304" pitchFamily="18" charset="0"/>
              </a:rPr>
              <a:t>’</a:t>
            </a:r>
            <a:r>
              <a:rPr lang="en-US" altLang="zh-CN" sz="2400" dirty="0"/>
              <a:t>?</a:t>
            </a:r>
            <a:r>
              <a:rPr lang="en-US" altLang="zh-CN" sz="2400" dirty="0">
                <a:latin typeface="Times New Roman" panose="02020603050405020304" pitchFamily="18" charset="0"/>
              </a:rPr>
              <a:t>’</a:t>
            </a:r>
            <a:endParaRPr lang="en-US" altLang="zh-CN" sz="2400" dirty="0"/>
          </a:p>
          <a:p>
            <a:pPr>
              <a:lnSpc>
                <a:spcPct val="120000"/>
              </a:lnSpc>
              <a:spcBef>
                <a:spcPts val="0"/>
              </a:spcBef>
              <a:spcAft>
                <a:spcPts val="0"/>
              </a:spcAft>
            </a:pPr>
            <a:r>
              <a:rPr lang="en-US" altLang="zh-CN" sz="2400" dirty="0"/>
              <a:t>	    mov </a:t>
            </a:r>
            <a:r>
              <a:rPr lang="en-US" altLang="zh-CN" sz="2400" dirty="0" err="1"/>
              <a:t>di,offset</a:t>
            </a:r>
            <a:r>
              <a:rPr lang="en-US" altLang="zh-CN" sz="2400" dirty="0"/>
              <a:t> target</a:t>
            </a:r>
          </a:p>
          <a:p>
            <a:pPr>
              <a:lnSpc>
                <a:spcPct val="120000"/>
              </a:lnSpc>
              <a:spcBef>
                <a:spcPts val="0"/>
              </a:spcBef>
              <a:spcAft>
                <a:spcPts val="0"/>
              </a:spcAft>
            </a:pPr>
            <a:r>
              <a:rPr lang="en-US" altLang="zh-CN" sz="2400" dirty="0" err="1"/>
              <a:t>B_again</a:t>
            </a:r>
            <a:r>
              <a:rPr lang="en-US" altLang="zh-CN" sz="2400" dirty="0"/>
              <a:t>: mov [di],al</a:t>
            </a:r>
          </a:p>
          <a:p>
            <a:pPr>
              <a:lnSpc>
                <a:spcPct val="120000"/>
              </a:lnSpc>
              <a:spcBef>
                <a:spcPts val="0"/>
              </a:spcBef>
              <a:spcAft>
                <a:spcPts val="0"/>
              </a:spcAft>
            </a:pPr>
            <a:r>
              <a:rPr lang="en-US" altLang="zh-CN" sz="2400" dirty="0"/>
              <a:t>	    </a:t>
            </a:r>
            <a:r>
              <a:rPr lang="en-US" altLang="zh-CN" sz="2400" dirty="0" err="1"/>
              <a:t>inc</a:t>
            </a:r>
            <a:r>
              <a:rPr lang="en-US" altLang="zh-CN" sz="2400" dirty="0"/>
              <a:t> di</a:t>
            </a:r>
          </a:p>
          <a:p>
            <a:pPr>
              <a:lnSpc>
                <a:spcPct val="120000"/>
              </a:lnSpc>
              <a:spcBef>
                <a:spcPts val="0"/>
              </a:spcBef>
              <a:spcAft>
                <a:spcPts val="0"/>
              </a:spcAft>
            </a:pPr>
            <a:r>
              <a:rPr lang="en-US" altLang="zh-CN" sz="2400" dirty="0"/>
              <a:t>	    loop </a:t>
            </a:r>
            <a:r>
              <a:rPr lang="en-US" altLang="zh-CN" sz="2400" dirty="0" err="1"/>
              <a:t>b_again</a:t>
            </a:r>
            <a:r>
              <a:rPr lang="en-US" altLang="zh-CN" sz="2400" dirty="0"/>
              <a:t>       ;</a:t>
            </a:r>
            <a:r>
              <a:rPr lang="zh-CN" altLang="en-US" dirty="0">
                <a:solidFill>
                  <a:srgbClr val="339933"/>
                </a:solidFill>
              </a:rPr>
              <a:t>对</a:t>
            </a:r>
            <a:r>
              <a:rPr lang="en-US" altLang="zh-CN" dirty="0">
                <a:solidFill>
                  <a:srgbClr val="339933"/>
                </a:solidFill>
              </a:rPr>
              <a:t>target</a:t>
            </a:r>
            <a:r>
              <a:rPr lang="zh-CN" altLang="en-US" dirty="0">
                <a:solidFill>
                  <a:srgbClr val="339933"/>
                </a:solidFill>
              </a:rPr>
              <a:t>填充</a:t>
            </a:r>
            <a:r>
              <a:rPr lang="en-US" altLang="zh-CN" dirty="0">
                <a:solidFill>
                  <a:srgbClr val="339933"/>
                </a:solidFill>
              </a:rPr>
              <a:t>10</a:t>
            </a:r>
            <a:r>
              <a:rPr lang="zh-CN" altLang="en-US" dirty="0">
                <a:solidFill>
                  <a:srgbClr val="339933"/>
                </a:solidFill>
              </a:rPr>
              <a:t>个</a:t>
            </a:r>
            <a:r>
              <a:rPr lang="zh-CN" altLang="en-US" dirty="0">
                <a:solidFill>
                  <a:srgbClr val="339933"/>
                </a:solidFill>
                <a:latin typeface="Times New Roman" panose="02020603050405020304" pitchFamily="18" charset="0"/>
              </a:rPr>
              <a:t>‘</a:t>
            </a:r>
            <a:r>
              <a:rPr lang="zh-CN" altLang="en-US" dirty="0">
                <a:solidFill>
                  <a:srgbClr val="339933"/>
                </a:solidFill>
              </a:rPr>
              <a:t>？</a:t>
            </a:r>
            <a:r>
              <a:rPr lang="zh-CN" altLang="en-US" dirty="0">
                <a:solidFill>
                  <a:srgbClr val="339933"/>
                </a:solidFill>
                <a:latin typeface="Times New Roman" panose="02020603050405020304" pitchFamily="18" charset="0"/>
              </a:rPr>
              <a:t>’</a:t>
            </a:r>
            <a:endParaRPr lang="zh-CN" altLang="en-US" dirty="0">
              <a:solidFill>
                <a:srgbClr val="339933"/>
              </a:solidFill>
            </a:endParaRPr>
          </a:p>
          <a:p>
            <a:pPr>
              <a:lnSpc>
                <a:spcPct val="120000"/>
              </a:lnSpc>
              <a:spcBef>
                <a:spcPts val="0"/>
              </a:spcBef>
              <a:spcAft>
                <a:spcPts val="0"/>
              </a:spcAft>
            </a:pPr>
            <a:r>
              <a:rPr lang="zh-CN" altLang="en-US" sz="2400" dirty="0"/>
              <a:t>	    </a:t>
            </a:r>
            <a:r>
              <a:rPr lang="en-US" altLang="zh-CN" sz="2400" dirty="0"/>
              <a:t>mov </a:t>
            </a:r>
            <a:r>
              <a:rPr lang="en-US" altLang="zh-CN" sz="2400" dirty="0" err="1"/>
              <a:t>dx,offset</a:t>
            </a:r>
            <a:r>
              <a:rPr lang="en-US" altLang="zh-CN" sz="2400" dirty="0"/>
              <a:t> </a:t>
            </a:r>
            <a:r>
              <a:rPr lang="en-US" altLang="zh-CN" sz="2400" dirty="0" err="1"/>
              <a:t>v_word</a:t>
            </a:r>
            <a:endParaRPr lang="en-US" altLang="zh-CN" sz="2400" dirty="0"/>
          </a:p>
          <a:p>
            <a:pPr>
              <a:lnSpc>
                <a:spcPct val="120000"/>
              </a:lnSpc>
              <a:spcBef>
                <a:spcPts val="0"/>
              </a:spcBef>
              <a:spcAft>
                <a:spcPts val="0"/>
              </a:spcAft>
            </a:pPr>
            <a:r>
              <a:rPr lang="en-US" altLang="zh-CN" sz="2400" dirty="0"/>
              <a:t>	    mov ah,9</a:t>
            </a:r>
          </a:p>
          <a:p>
            <a:pPr>
              <a:lnSpc>
                <a:spcPct val="120000"/>
              </a:lnSpc>
              <a:spcBef>
                <a:spcPts val="0"/>
              </a:spcBef>
              <a:spcAft>
                <a:spcPts val="0"/>
              </a:spcAft>
            </a:pPr>
            <a:r>
              <a:rPr lang="en-US" altLang="zh-CN" sz="2400" dirty="0"/>
              <a:t>	    int 21h                 </a:t>
            </a:r>
            <a:r>
              <a:rPr lang="en-US" altLang="zh-CN" dirty="0">
                <a:solidFill>
                  <a:srgbClr val="339933"/>
                </a:solidFill>
              </a:rPr>
              <a:t>;</a:t>
            </a:r>
            <a:r>
              <a:rPr lang="zh-CN" altLang="en-US" dirty="0">
                <a:solidFill>
                  <a:srgbClr val="339933"/>
                </a:solidFill>
              </a:rPr>
              <a:t>显示结果为</a:t>
            </a:r>
            <a:r>
              <a:rPr lang="en-US" altLang="zh-CN" dirty="0">
                <a:solidFill>
                  <a:srgbClr val="339933"/>
                </a:solidFill>
              </a:rPr>
              <a:t>1357??????????</a:t>
            </a:r>
          </a:p>
          <a:p>
            <a:pPr>
              <a:lnSpc>
                <a:spcPct val="120000"/>
              </a:lnSpc>
              <a:spcBef>
                <a:spcPts val="0"/>
              </a:spcBef>
              <a:spcAft>
                <a:spcPts val="0"/>
              </a:spcAft>
            </a:pPr>
            <a:r>
              <a:rPr lang="en-US" altLang="zh-CN" sz="2400" dirty="0"/>
              <a:t>	    .exit 0</a:t>
            </a:r>
          </a:p>
          <a:p>
            <a:pPr>
              <a:lnSpc>
                <a:spcPct val="120000"/>
              </a:lnSpc>
              <a:spcBef>
                <a:spcPts val="0"/>
              </a:spcBef>
              <a:spcAft>
                <a:spcPts val="0"/>
              </a:spcAft>
            </a:pPr>
            <a:r>
              <a:rPr lang="en-US" altLang="zh-CN" sz="2400" dirty="0"/>
              <a:t>	    end</a:t>
            </a:r>
          </a:p>
          <a:p>
            <a:pPr>
              <a:lnSpc>
                <a:spcPct val="120000"/>
              </a:lnSpc>
              <a:spcBef>
                <a:spcPts val="0"/>
              </a:spcBef>
              <a:spcAft>
                <a:spcPts val="0"/>
              </a:spcAft>
            </a:pPr>
            <a:endParaRPr lang="zh-CN" altLang="en-US" sz="2400" dirty="0"/>
          </a:p>
        </p:txBody>
      </p:sp>
    </p:spTree>
    <p:extLst>
      <p:ext uri="{BB962C8B-B14F-4D97-AF65-F5344CB8AC3E}">
        <p14:creationId xmlns:p14="http://schemas.microsoft.com/office/powerpoint/2010/main" val="3551589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A24FD-70CC-4AEA-9F5A-98F64B65D820}"/>
              </a:ext>
            </a:extLst>
          </p:cNvPr>
          <p:cNvSpPr>
            <a:spLocks noGrp="1"/>
          </p:cNvSpPr>
          <p:nvPr>
            <p:ph type="title"/>
          </p:nvPr>
        </p:nvSpPr>
        <p:spPr/>
        <p:txBody>
          <a:bodyPr>
            <a:normAutofit fontScale="90000"/>
          </a:bodyPr>
          <a:lstStyle/>
          <a:p>
            <a:br>
              <a:rPr lang="en-US" altLang="zh-CN" dirty="0"/>
            </a:br>
            <a:br>
              <a:rPr lang="en-US" altLang="zh-CN" dirty="0"/>
            </a:br>
            <a:br>
              <a:rPr lang="en-US" altLang="zh-CN" dirty="0"/>
            </a:br>
            <a:r>
              <a:rPr lang="zh-CN" altLang="en-US" dirty="0"/>
              <a:t>第四章  基本汇编语言程序设计</a:t>
            </a:r>
          </a:p>
        </p:txBody>
      </p:sp>
      <p:sp>
        <p:nvSpPr>
          <p:cNvPr id="3" name="内容占位符 2">
            <a:extLst>
              <a:ext uri="{FF2B5EF4-FFF2-40B4-BE49-F238E27FC236}">
                <a16:creationId xmlns:a16="http://schemas.microsoft.com/office/drawing/2014/main" id="{82661FE5-FC4F-44DC-8A63-60821EFBE179}"/>
              </a:ext>
            </a:extLst>
          </p:cNvPr>
          <p:cNvSpPr>
            <a:spLocks noGrp="1"/>
          </p:cNvSpPr>
          <p:nvPr>
            <p:ph idx="1"/>
          </p:nvPr>
        </p:nvSpPr>
        <p:spPr>
          <a:xfrm>
            <a:off x="1328189" y="1854969"/>
            <a:ext cx="10058400" cy="4407285"/>
          </a:xfrm>
        </p:spPr>
        <p:txBody>
          <a:bodyPr>
            <a:normAutofit fontScale="92500" lnSpcReduction="10000"/>
          </a:bodyPr>
          <a:lstStyle/>
          <a:p>
            <a:pPr marL="0" indent="0"/>
            <a:r>
              <a:rPr lang="en-US" altLang="zh-CN" sz="2800" dirty="0">
                <a:solidFill>
                  <a:srgbClr val="0066FF"/>
                </a:solidFill>
              </a:rPr>
              <a:t>1.</a:t>
            </a:r>
            <a:r>
              <a:rPr lang="zh-CN" altLang="en-US" sz="2800" dirty="0">
                <a:solidFill>
                  <a:srgbClr val="0066FF"/>
                </a:solidFill>
              </a:rPr>
              <a:t>按程序结构分类：</a:t>
            </a:r>
          </a:p>
          <a:p>
            <a:pPr marL="292608" lvl="1" indent="0">
              <a:buNone/>
            </a:pPr>
            <a:r>
              <a:rPr lang="en-US" altLang="zh-CN" dirty="0"/>
              <a:t> </a:t>
            </a:r>
            <a:r>
              <a:rPr lang="en-US" altLang="zh-CN" sz="2400" dirty="0"/>
              <a:t>4.1  </a:t>
            </a:r>
            <a:r>
              <a:rPr lang="zh-CN" altLang="en-US" sz="2400" dirty="0"/>
              <a:t>顺序程序设计</a:t>
            </a:r>
            <a:endParaRPr lang="en-US" altLang="zh-CN" sz="2400" dirty="0"/>
          </a:p>
          <a:p>
            <a:pPr marL="292608" lvl="1" indent="0">
              <a:buNone/>
            </a:pPr>
            <a:r>
              <a:rPr lang="zh-CN" altLang="en-US" sz="2400" dirty="0"/>
              <a:t> </a:t>
            </a:r>
            <a:r>
              <a:rPr lang="en-US" altLang="zh-CN" sz="2400" dirty="0"/>
              <a:t>4.2  </a:t>
            </a:r>
            <a:r>
              <a:rPr lang="zh-CN" altLang="en-US" sz="2400" dirty="0"/>
              <a:t>分支程序设计</a:t>
            </a:r>
          </a:p>
          <a:p>
            <a:pPr marL="292608" lvl="1" indent="0">
              <a:buNone/>
            </a:pPr>
            <a:r>
              <a:rPr lang="en-US" altLang="zh-CN" sz="2400" dirty="0"/>
              <a:t> 4.3  </a:t>
            </a:r>
            <a:r>
              <a:rPr lang="zh-CN" altLang="en-US" sz="2400" dirty="0"/>
              <a:t>循环程序设计</a:t>
            </a:r>
          </a:p>
          <a:p>
            <a:pPr marL="292608" lvl="1" indent="0">
              <a:buNone/>
            </a:pPr>
            <a:r>
              <a:rPr lang="zh-CN" altLang="en-US" sz="2400" dirty="0"/>
              <a:t> </a:t>
            </a:r>
            <a:r>
              <a:rPr lang="en-US" altLang="zh-CN" sz="2400" dirty="0"/>
              <a:t>4.4  </a:t>
            </a:r>
            <a:r>
              <a:rPr lang="zh-CN" altLang="en-US" sz="2400" dirty="0"/>
              <a:t>子程序设计</a:t>
            </a:r>
          </a:p>
          <a:p>
            <a:r>
              <a:rPr lang="zh-CN" altLang="en-US" sz="3200" dirty="0"/>
              <a:t>循环程序设计</a:t>
            </a:r>
          </a:p>
          <a:p>
            <a:pPr lvl="1">
              <a:buNone/>
            </a:pPr>
            <a:r>
              <a:rPr lang="en-US" altLang="zh-CN" sz="2400" dirty="0"/>
              <a:t>1.</a:t>
            </a:r>
            <a:r>
              <a:rPr lang="zh-CN" altLang="en-US" sz="2400" dirty="0"/>
              <a:t>两种循环结构</a:t>
            </a:r>
          </a:p>
          <a:p>
            <a:pPr lvl="1">
              <a:buNone/>
            </a:pPr>
            <a:r>
              <a:rPr lang="en-US" altLang="zh-CN" sz="2400" dirty="0"/>
              <a:t>1</a:t>
            </a:r>
            <a:r>
              <a:rPr lang="zh-CN" altLang="en-US" sz="2400" dirty="0"/>
              <a:t>） </a:t>
            </a:r>
            <a:r>
              <a:rPr lang="zh-CN" altLang="en-US" sz="2400" dirty="0">
                <a:latin typeface="Times New Roman" panose="02020603050405020304" pitchFamily="18" charset="0"/>
              </a:rPr>
              <a:t>“</a:t>
            </a:r>
            <a:r>
              <a:rPr lang="zh-CN" altLang="en-US" sz="2400" dirty="0"/>
              <a:t>先循环、后判断</a:t>
            </a:r>
            <a:r>
              <a:rPr lang="zh-CN" altLang="en-US" sz="2400" dirty="0">
                <a:latin typeface="Times New Roman" panose="02020603050405020304" pitchFamily="18" charset="0"/>
              </a:rPr>
              <a:t>”</a:t>
            </a:r>
            <a:r>
              <a:rPr lang="zh-CN" altLang="en-US" sz="2400" dirty="0"/>
              <a:t>结构</a:t>
            </a:r>
          </a:p>
          <a:p>
            <a:pPr lvl="1">
              <a:buNone/>
            </a:pPr>
            <a:r>
              <a:rPr lang="zh-CN" altLang="en-US" sz="2400" dirty="0"/>
              <a:t>相当于高级语言的</a:t>
            </a:r>
            <a:r>
              <a:rPr lang="zh-CN" altLang="en-US" sz="2400" dirty="0">
                <a:latin typeface="Times New Roman" panose="02020603050405020304" pitchFamily="18" charset="0"/>
              </a:rPr>
              <a:t>“</a:t>
            </a:r>
            <a:r>
              <a:rPr lang="zh-CN" altLang="en-US" sz="2400" dirty="0"/>
              <a:t>直到型</a:t>
            </a:r>
            <a:r>
              <a:rPr lang="zh-CN" altLang="en-US" sz="2400" dirty="0">
                <a:latin typeface="Times New Roman" panose="02020603050405020304" pitchFamily="18" charset="0"/>
              </a:rPr>
              <a:t>”</a:t>
            </a:r>
            <a:r>
              <a:rPr lang="zh-CN" altLang="en-US" sz="2400" dirty="0"/>
              <a:t>循环</a:t>
            </a:r>
          </a:p>
          <a:p>
            <a:pPr lvl="1">
              <a:buNone/>
            </a:pPr>
            <a:r>
              <a:rPr lang="en-US" altLang="zh-CN" sz="2400" dirty="0"/>
              <a:t>2</a:t>
            </a:r>
            <a:r>
              <a:rPr lang="zh-CN" altLang="en-US" sz="2400" dirty="0"/>
              <a:t>） </a:t>
            </a:r>
            <a:r>
              <a:rPr lang="zh-CN" altLang="en-US" sz="2400" dirty="0">
                <a:latin typeface="Times New Roman" panose="02020603050405020304" pitchFamily="18" charset="0"/>
              </a:rPr>
              <a:t>“</a:t>
            </a:r>
            <a:r>
              <a:rPr lang="zh-CN" altLang="en-US" sz="2400" dirty="0"/>
              <a:t>先判断、后循环</a:t>
            </a:r>
            <a:r>
              <a:rPr lang="zh-CN" altLang="en-US" sz="2400" dirty="0">
                <a:latin typeface="Times New Roman" panose="02020603050405020304" pitchFamily="18" charset="0"/>
              </a:rPr>
              <a:t>”</a:t>
            </a:r>
            <a:r>
              <a:rPr lang="zh-CN" altLang="en-US" sz="2400" dirty="0"/>
              <a:t>结构</a:t>
            </a:r>
          </a:p>
          <a:p>
            <a:pPr lvl="1">
              <a:buNone/>
            </a:pPr>
            <a:r>
              <a:rPr lang="zh-CN" altLang="en-US" sz="2400" dirty="0"/>
              <a:t>相当于高级语言的</a:t>
            </a:r>
            <a:r>
              <a:rPr lang="zh-CN" altLang="en-US" sz="2400" dirty="0">
                <a:latin typeface="Times New Roman" panose="02020603050405020304" pitchFamily="18" charset="0"/>
              </a:rPr>
              <a:t>“</a:t>
            </a:r>
            <a:r>
              <a:rPr lang="zh-CN" altLang="en-US" sz="2400" dirty="0"/>
              <a:t>当型循环</a:t>
            </a:r>
            <a:r>
              <a:rPr lang="zh-CN" altLang="en-US" sz="2400" dirty="0">
                <a:latin typeface="Times New Roman" panose="02020603050405020304" pitchFamily="18" charset="0"/>
              </a:rPr>
              <a:t>”</a:t>
            </a:r>
            <a:r>
              <a:rPr lang="zh-CN" altLang="en-US" sz="2400" dirty="0"/>
              <a:t>，可实现</a:t>
            </a:r>
            <a:r>
              <a:rPr lang="en-US" altLang="zh-CN" sz="2400" dirty="0"/>
              <a:t>0</a:t>
            </a:r>
            <a:r>
              <a:rPr lang="zh-CN" altLang="en-US" sz="2400" dirty="0"/>
              <a:t>次循环。</a:t>
            </a:r>
          </a:p>
          <a:p>
            <a:pPr marL="0" indent="0"/>
            <a:endParaRPr lang="zh-CN" altLang="en-US" sz="2800" dirty="0"/>
          </a:p>
        </p:txBody>
      </p:sp>
    </p:spTree>
    <p:extLst>
      <p:ext uri="{BB962C8B-B14F-4D97-AF65-F5344CB8AC3E}">
        <p14:creationId xmlns:p14="http://schemas.microsoft.com/office/powerpoint/2010/main" val="753987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EC5BC-6315-4431-B551-C8EA666D4E00}"/>
              </a:ext>
            </a:extLst>
          </p:cNvPr>
          <p:cNvSpPr>
            <a:spLocks noGrp="1"/>
          </p:cNvSpPr>
          <p:nvPr>
            <p:ph type="title"/>
          </p:nvPr>
        </p:nvSpPr>
        <p:spPr/>
        <p:txBody>
          <a:bodyPr/>
          <a:lstStyle/>
          <a:p>
            <a:r>
              <a:rPr lang="zh-CN" altLang="en-US" dirty="0"/>
              <a:t>第四章  基本汇编语言程序设计</a:t>
            </a:r>
          </a:p>
        </p:txBody>
      </p:sp>
      <p:sp>
        <p:nvSpPr>
          <p:cNvPr id="3" name="内容占位符 2">
            <a:extLst>
              <a:ext uri="{FF2B5EF4-FFF2-40B4-BE49-F238E27FC236}">
                <a16:creationId xmlns:a16="http://schemas.microsoft.com/office/drawing/2014/main" id="{EA8869C9-9276-4027-9F59-95C8AC060778}"/>
              </a:ext>
            </a:extLst>
          </p:cNvPr>
          <p:cNvSpPr>
            <a:spLocks noGrp="1"/>
          </p:cNvSpPr>
          <p:nvPr>
            <p:ph idx="1"/>
          </p:nvPr>
        </p:nvSpPr>
        <p:spPr/>
        <p:txBody>
          <a:bodyPr>
            <a:normAutofit/>
          </a:bodyPr>
          <a:lstStyle/>
          <a:p>
            <a:r>
              <a:rPr lang="en-US" altLang="zh-CN" sz="2800" dirty="0"/>
              <a:t>2.</a:t>
            </a:r>
            <a:r>
              <a:rPr lang="zh-CN" altLang="en-US" sz="2800" dirty="0"/>
              <a:t>循环程序设计</a:t>
            </a:r>
          </a:p>
          <a:p>
            <a:r>
              <a:rPr lang="zh-CN" altLang="en-US" sz="2800" dirty="0"/>
              <a:t> 编写循环程序的关键在于循环的控制。</a:t>
            </a:r>
          </a:p>
          <a:p>
            <a:pPr lvl="2">
              <a:buClr>
                <a:srgbClr val="0066FF"/>
              </a:buClr>
              <a:buFont typeface="Wingdings" panose="05000000000000000000" pitchFamily="2" charset="2"/>
              <a:buChar char="ü"/>
            </a:pPr>
            <a:r>
              <a:rPr lang="zh-CN" altLang="en-US" sz="2400" dirty="0"/>
              <a:t>循环次数已知：可用</a:t>
            </a:r>
            <a:r>
              <a:rPr lang="en-US" altLang="zh-CN" sz="2400" dirty="0"/>
              <a:t>LOOP</a:t>
            </a:r>
            <a:r>
              <a:rPr lang="zh-CN" altLang="en-US" sz="2400" dirty="0"/>
              <a:t>指令，</a:t>
            </a:r>
            <a:r>
              <a:rPr lang="en-US" altLang="zh-CN" sz="2400" dirty="0"/>
              <a:t>CX</a:t>
            </a:r>
            <a:r>
              <a:rPr lang="zh-CN" altLang="en-US" sz="2400" dirty="0"/>
              <a:t>计数。</a:t>
            </a:r>
            <a:br>
              <a:rPr lang="zh-CN" altLang="en-US" sz="2400" dirty="0"/>
            </a:br>
            <a:r>
              <a:rPr lang="zh-CN" altLang="en-US" sz="2400" dirty="0"/>
              <a:t>如教材例</a:t>
            </a:r>
            <a:r>
              <a:rPr lang="en-US" altLang="zh-CN" sz="2400" dirty="0"/>
              <a:t>4.5</a:t>
            </a:r>
            <a:r>
              <a:rPr lang="zh-CN" altLang="en-US" sz="2400" dirty="0"/>
              <a:t>。</a:t>
            </a:r>
          </a:p>
          <a:p>
            <a:pPr lvl="2">
              <a:buClr>
                <a:srgbClr val="0066FF"/>
              </a:buClr>
              <a:buFont typeface="Wingdings" panose="05000000000000000000" pitchFamily="2" charset="2"/>
              <a:buChar char="ü"/>
            </a:pPr>
            <a:r>
              <a:rPr lang="zh-CN" altLang="en-US" sz="2400" dirty="0"/>
              <a:t>循环次数和</a:t>
            </a:r>
            <a:r>
              <a:rPr lang="en-US" altLang="zh-CN" sz="2400" dirty="0"/>
              <a:t>ZF</a:t>
            </a:r>
            <a:r>
              <a:rPr lang="zh-CN" altLang="en-US" sz="2400" dirty="0"/>
              <a:t>标志：可用</a:t>
            </a:r>
            <a:r>
              <a:rPr lang="en-US" altLang="zh-CN" sz="2400" dirty="0"/>
              <a:t>LOOPZ</a:t>
            </a:r>
            <a:r>
              <a:rPr lang="zh-CN" altLang="en-US" sz="2400" dirty="0"/>
              <a:t>、</a:t>
            </a:r>
            <a:r>
              <a:rPr lang="en-US" altLang="zh-CN" sz="2400" dirty="0"/>
              <a:t>LOOPNZ</a:t>
            </a:r>
            <a:r>
              <a:rPr lang="zh-CN" altLang="en-US" sz="2400" dirty="0"/>
              <a:t>指令。</a:t>
            </a:r>
            <a:br>
              <a:rPr lang="zh-CN" altLang="en-US" sz="2400" dirty="0"/>
            </a:br>
            <a:r>
              <a:rPr lang="zh-CN" altLang="en-US" sz="2400" dirty="0"/>
              <a:t>如教材例</a:t>
            </a:r>
            <a:r>
              <a:rPr lang="en-US" altLang="zh-CN" sz="2400" dirty="0"/>
              <a:t>4.6</a:t>
            </a:r>
            <a:r>
              <a:rPr lang="zh-CN" altLang="en-US" sz="2400" dirty="0"/>
              <a:t>。</a:t>
            </a:r>
          </a:p>
          <a:p>
            <a:pPr lvl="2">
              <a:buClr>
                <a:srgbClr val="0066FF"/>
              </a:buClr>
              <a:buFont typeface="Wingdings" panose="05000000000000000000" pitchFamily="2" charset="2"/>
              <a:buChar char="ü"/>
            </a:pPr>
            <a:r>
              <a:rPr lang="zh-CN" altLang="en-US" sz="2400" dirty="0"/>
              <a:t>循环次数未知：通常要采用比较指令和各类条件转移指令实现循环控制。</a:t>
            </a:r>
          </a:p>
          <a:p>
            <a:endParaRPr lang="zh-CN" altLang="en-US" sz="2800" dirty="0"/>
          </a:p>
        </p:txBody>
      </p:sp>
    </p:spTree>
    <p:extLst>
      <p:ext uri="{BB962C8B-B14F-4D97-AF65-F5344CB8AC3E}">
        <p14:creationId xmlns:p14="http://schemas.microsoft.com/office/powerpoint/2010/main" val="1941731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77672-9F19-44BC-BDD9-35B8AACA8361}"/>
              </a:ext>
            </a:extLst>
          </p:cNvPr>
          <p:cNvSpPr>
            <a:spLocks noGrp="1"/>
          </p:cNvSpPr>
          <p:nvPr>
            <p:ph type="title"/>
          </p:nvPr>
        </p:nvSpPr>
        <p:spPr/>
        <p:txBody>
          <a:bodyPr/>
          <a:lstStyle/>
          <a:p>
            <a:r>
              <a:rPr lang="zh-CN" altLang="en-US" dirty="0"/>
              <a:t>第四章  基本汇编语言程序设计</a:t>
            </a:r>
          </a:p>
        </p:txBody>
      </p:sp>
      <p:sp>
        <p:nvSpPr>
          <p:cNvPr id="3" name="内容占位符 2">
            <a:extLst>
              <a:ext uri="{FF2B5EF4-FFF2-40B4-BE49-F238E27FC236}">
                <a16:creationId xmlns:a16="http://schemas.microsoft.com/office/drawing/2014/main" id="{DE630555-6D60-4FAB-80A2-0280DCFD0AFA}"/>
              </a:ext>
            </a:extLst>
          </p:cNvPr>
          <p:cNvSpPr>
            <a:spLocks noGrp="1"/>
          </p:cNvSpPr>
          <p:nvPr>
            <p:ph idx="1"/>
          </p:nvPr>
        </p:nvSpPr>
        <p:spPr/>
        <p:txBody>
          <a:bodyPr>
            <a:normAutofit/>
          </a:bodyPr>
          <a:lstStyle/>
          <a:p>
            <a:pPr>
              <a:lnSpc>
                <a:spcPct val="110000"/>
              </a:lnSpc>
              <a:spcBef>
                <a:spcPts val="0"/>
              </a:spcBef>
              <a:spcAft>
                <a:spcPts val="0"/>
              </a:spcAft>
            </a:pPr>
            <a:r>
              <a:rPr lang="en-US" altLang="zh-CN" sz="2400" dirty="0"/>
              <a:t>4.4 </a:t>
            </a:r>
            <a:r>
              <a:rPr lang="zh-CN" altLang="en-US" sz="2400" dirty="0"/>
              <a:t>子程序设计</a:t>
            </a:r>
          </a:p>
          <a:p>
            <a:pPr>
              <a:lnSpc>
                <a:spcPct val="110000"/>
              </a:lnSpc>
              <a:spcBef>
                <a:spcPts val="0"/>
              </a:spcBef>
              <a:spcAft>
                <a:spcPts val="0"/>
              </a:spcAft>
            </a:pPr>
            <a:r>
              <a:rPr lang="zh-CN" altLang="en-US" sz="2400" dirty="0"/>
              <a:t>    把功能相对独立的程序段单独编写和调试，作为</a:t>
            </a:r>
          </a:p>
          <a:p>
            <a:pPr>
              <a:lnSpc>
                <a:spcPct val="110000"/>
              </a:lnSpc>
              <a:spcBef>
                <a:spcPts val="0"/>
              </a:spcBef>
              <a:spcAft>
                <a:spcPts val="0"/>
              </a:spcAft>
            </a:pPr>
            <a:r>
              <a:rPr lang="zh-CN" altLang="en-US" sz="2400" dirty="0"/>
              <a:t>一个相对独立的模块供程序使用，就形成子程序。	</a:t>
            </a:r>
          </a:p>
          <a:p>
            <a:pPr>
              <a:lnSpc>
                <a:spcPct val="110000"/>
              </a:lnSpc>
              <a:spcBef>
                <a:spcPts val="0"/>
              </a:spcBef>
              <a:spcAft>
                <a:spcPts val="0"/>
              </a:spcAft>
            </a:pPr>
            <a:r>
              <a:rPr lang="zh-CN" altLang="en-US" sz="2400" dirty="0"/>
              <a:t>    使用子程序：简化源程序结构；提高编程效率。</a:t>
            </a:r>
          </a:p>
          <a:p>
            <a:pPr>
              <a:lnSpc>
                <a:spcPct val="110000"/>
              </a:lnSpc>
              <a:spcBef>
                <a:spcPts val="0"/>
              </a:spcBef>
              <a:spcAft>
                <a:spcPts val="0"/>
              </a:spcAft>
            </a:pPr>
            <a:r>
              <a:rPr lang="zh-CN" altLang="en-US" sz="2400" dirty="0"/>
              <a:t>     </a:t>
            </a:r>
            <a:r>
              <a:rPr lang="en-US" altLang="zh-CN" sz="2400" dirty="0"/>
              <a:t>4.4.1 </a:t>
            </a:r>
            <a:r>
              <a:rPr lang="zh-CN" altLang="en-US" sz="2400" dirty="0"/>
              <a:t>过程定义伪指令</a:t>
            </a:r>
          </a:p>
          <a:p>
            <a:pPr>
              <a:lnSpc>
                <a:spcPct val="110000"/>
              </a:lnSpc>
              <a:spcBef>
                <a:spcPts val="0"/>
              </a:spcBef>
              <a:spcAft>
                <a:spcPts val="0"/>
              </a:spcAft>
            </a:pPr>
            <a:r>
              <a:rPr lang="zh-CN" altLang="en-US" sz="2400" dirty="0"/>
              <a:t>     </a:t>
            </a:r>
            <a:r>
              <a:rPr lang="en-US" altLang="zh-CN" sz="2400" dirty="0"/>
              <a:t>4.4.2 </a:t>
            </a:r>
            <a:r>
              <a:rPr lang="zh-CN" altLang="en-US" sz="2400" dirty="0"/>
              <a:t>子程序的参数传递</a:t>
            </a:r>
          </a:p>
          <a:p>
            <a:pPr>
              <a:lnSpc>
                <a:spcPct val="110000"/>
              </a:lnSpc>
              <a:spcBef>
                <a:spcPts val="0"/>
              </a:spcBef>
              <a:spcAft>
                <a:spcPts val="0"/>
              </a:spcAft>
            </a:pPr>
            <a:r>
              <a:rPr lang="zh-CN" altLang="en-US" sz="2400" dirty="0"/>
              <a:t>     </a:t>
            </a:r>
            <a:r>
              <a:rPr lang="en-US" altLang="zh-CN" sz="2400" dirty="0"/>
              <a:t>4.4.3 </a:t>
            </a:r>
            <a:r>
              <a:rPr lang="zh-CN" altLang="en-US" sz="2400" dirty="0"/>
              <a:t>子程序的嵌套递归重入</a:t>
            </a:r>
          </a:p>
          <a:p>
            <a:pPr>
              <a:lnSpc>
                <a:spcPct val="110000"/>
              </a:lnSpc>
              <a:spcBef>
                <a:spcPts val="0"/>
              </a:spcBef>
              <a:spcAft>
                <a:spcPts val="0"/>
              </a:spcAft>
            </a:pPr>
            <a:r>
              <a:rPr lang="zh-CN" altLang="en-US" sz="2400" dirty="0"/>
              <a:t>     </a:t>
            </a:r>
            <a:r>
              <a:rPr lang="en-US" altLang="zh-CN" sz="2400" dirty="0"/>
              <a:t>4.4.4 </a:t>
            </a:r>
            <a:r>
              <a:rPr lang="zh-CN" altLang="en-US" sz="2400" dirty="0"/>
              <a:t>子程序的应用</a:t>
            </a:r>
          </a:p>
        </p:txBody>
      </p:sp>
    </p:spTree>
    <p:extLst>
      <p:ext uri="{BB962C8B-B14F-4D97-AF65-F5344CB8AC3E}">
        <p14:creationId xmlns:p14="http://schemas.microsoft.com/office/powerpoint/2010/main" val="878147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AE6E6-BD04-4351-A2A6-7D3AF1170EAB}"/>
              </a:ext>
            </a:extLst>
          </p:cNvPr>
          <p:cNvSpPr>
            <a:spLocks noGrp="1"/>
          </p:cNvSpPr>
          <p:nvPr>
            <p:ph type="title"/>
          </p:nvPr>
        </p:nvSpPr>
        <p:spPr/>
        <p:txBody>
          <a:bodyPr/>
          <a:lstStyle/>
          <a:p>
            <a:r>
              <a:rPr lang="zh-CN" altLang="en-US" dirty="0"/>
              <a:t>第四章  基本汇编语言程序设计</a:t>
            </a:r>
          </a:p>
        </p:txBody>
      </p:sp>
      <p:sp>
        <p:nvSpPr>
          <p:cNvPr id="3" name="内容占位符 2">
            <a:extLst>
              <a:ext uri="{FF2B5EF4-FFF2-40B4-BE49-F238E27FC236}">
                <a16:creationId xmlns:a16="http://schemas.microsoft.com/office/drawing/2014/main" id="{1837C10B-ABFF-419C-90DB-E49BAE2AB3EF}"/>
              </a:ext>
            </a:extLst>
          </p:cNvPr>
          <p:cNvSpPr>
            <a:spLocks noGrp="1"/>
          </p:cNvSpPr>
          <p:nvPr>
            <p:ph idx="1"/>
          </p:nvPr>
        </p:nvSpPr>
        <p:spPr>
          <a:xfrm>
            <a:off x="1180408" y="1808787"/>
            <a:ext cx="10058400" cy="4592013"/>
          </a:xfrm>
        </p:spPr>
        <p:txBody>
          <a:bodyPr>
            <a:normAutofit fontScale="92500" lnSpcReduction="20000"/>
          </a:bodyPr>
          <a:lstStyle/>
          <a:p>
            <a:pPr>
              <a:lnSpc>
                <a:spcPct val="80000"/>
              </a:lnSpc>
            </a:pPr>
            <a:r>
              <a:rPr lang="en-US" altLang="zh-CN" sz="2800" dirty="0">
                <a:solidFill>
                  <a:schemeClr val="tx1"/>
                </a:solidFill>
              </a:rPr>
              <a:t>1</a:t>
            </a:r>
            <a:r>
              <a:rPr lang="zh-CN" altLang="en-US" sz="2800" dirty="0">
                <a:solidFill>
                  <a:schemeClr val="tx1"/>
                </a:solidFill>
              </a:rPr>
              <a:t>、过程定义伪指令</a:t>
            </a:r>
          </a:p>
          <a:p>
            <a:pPr>
              <a:lnSpc>
                <a:spcPct val="80000"/>
              </a:lnSpc>
            </a:pPr>
            <a:r>
              <a:rPr lang="zh-CN" altLang="en-US" sz="2400" dirty="0">
                <a:solidFill>
                  <a:schemeClr val="tx1"/>
                </a:solidFill>
              </a:rPr>
              <a:t>  过程名   </a:t>
            </a:r>
            <a:r>
              <a:rPr lang="en-US" altLang="zh-CN" sz="2400" dirty="0">
                <a:solidFill>
                  <a:schemeClr val="tx1"/>
                </a:solidFill>
              </a:rPr>
              <a:t>PROC   [NEAR|FAR]</a:t>
            </a:r>
          </a:p>
          <a:p>
            <a:pPr>
              <a:lnSpc>
                <a:spcPct val="80000"/>
              </a:lnSpc>
            </a:pPr>
            <a:r>
              <a:rPr lang="en-US" altLang="zh-CN" sz="2400" dirty="0">
                <a:solidFill>
                  <a:schemeClr val="tx1"/>
                </a:solidFill>
              </a:rPr>
              <a:t>	         </a:t>
            </a:r>
            <a:r>
              <a:rPr lang="zh-CN" altLang="en-US" sz="2400" dirty="0">
                <a:solidFill>
                  <a:schemeClr val="tx1"/>
                </a:solidFill>
              </a:rPr>
              <a:t>过程体</a:t>
            </a:r>
          </a:p>
          <a:p>
            <a:pPr>
              <a:lnSpc>
                <a:spcPct val="80000"/>
              </a:lnSpc>
            </a:pPr>
            <a:r>
              <a:rPr lang="zh-CN" altLang="en-US" sz="2400" dirty="0">
                <a:solidFill>
                  <a:schemeClr val="tx1"/>
                </a:solidFill>
              </a:rPr>
              <a:t>	    </a:t>
            </a:r>
            <a:r>
              <a:rPr lang="en-US" altLang="zh-CN" sz="2400" dirty="0">
                <a:solidFill>
                  <a:schemeClr val="tx1"/>
                </a:solidFill>
              </a:rPr>
              <a:t>RET</a:t>
            </a:r>
            <a:r>
              <a:rPr lang="zh-CN" altLang="en-US" sz="2400" dirty="0">
                <a:solidFill>
                  <a:schemeClr val="tx1"/>
                </a:solidFill>
              </a:rPr>
              <a:t>（</a:t>
            </a:r>
            <a:r>
              <a:rPr lang="en-US" altLang="zh-CN" sz="2400" dirty="0">
                <a:solidFill>
                  <a:schemeClr val="tx1"/>
                </a:solidFill>
              </a:rPr>
              <a:t>RET N</a:t>
            </a:r>
            <a:r>
              <a:rPr lang="zh-CN" altLang="en-US" sz="2400" dirty="0">
                <a:solidFill>
                  <a:schemeClr val="tx1"/>
                </a:solidFill>
              </a:rPr>
              <a:t>）	        </a:t>
            </a:r>
          </a:p>
          <a:p>
            <a:pPr>
              <a:lnSpc>
                <a:spcPct val="80000"/>
              </a:lnSpc>
            </a:pPr>
            <a:r>
              <a:rPr lang="zh-CN" altLang="en-US" sz="2400" dirty="0">
                <a:solidFill>
                  <a:schemeClr val="tx1"/>
                </a:solidFill>
              </a:rPr>
              <a:t>  过程名   </a:t>
            </a:r>
            <a:r>
              <a:rPr lang="en-US" altLang="zh-CN" sz="2400" dirty="0">
                <a:solidFill>
                  <a:schemeClr val="tx1"/>
                </a:solidFill>
              </a:rPr>
              <a:t>ENDP</a:t>
            </a:r>
          </a:p>
          <a:p>
            <a:r>
              <a:rPr lang="en-US" altLang="zh-CN" sz="1600" dirty="0">
                <a:solidFill>
                  <a:schemeClr val="tx1"/>
                </a:solidFill>
              </a:rPr>
              <a:t>    </a:t>
            </a:r>
            <a:r>
              <a:rPr lang="zh-CN" altLang="en-US" sz="2400" dirty="0">
                <a:solidFill>
                  <a:schemeClr val="tx1"/>
                </a:solidFill>
              </a:rPr>
              <a:t>一个完整的子程序，特别是供其他编程人员使用的子程序，必须附有一个详细说明：</a:t>
            </a:r>
          </a:p>
          <a:p>
            <a:pPr lvl="2"/>
            <a:r>
              <a:rPr lang="zh-CN" altLang="en-US" sz="2400" dirty="0">
                <a:solidFill>
                  <a:schemeClr val="tx1"/>
                </a:solidFill>
              </a:rPr>
              <a:t>子程序名（过程名）</a:t>
            </a:r>
          </a:p>
          <a:p>
            <a:pPr lvl="2"/>
            <a:r>
              <a:rPr lang="zh-CN" altLang="en-US" sz="2400" dirty="0">
                <a:solidFill>
                  <a:schemeClr val="tx1"/>
                </a:solidFill>
              </a:rPr>
              <a:t>子程序功能介绍</a:t>
            </a:r>
          </a:p>
          <a:p>
            <a:pPr lvl="2"/>
            <a:r>
              <a:rPr lang="zh-CN" altLang="en-US" sz="2400" dirty="0">
                <a:solidFill>
                  <a:schemeClr val="tx1"/>
                </a:solidFill>
              </a:rPr>
              <a:t>子程序的入口参数</a:t>
            </a:r>
          </a:p>
          <a:p>
            <a:pPr lvl="2"/>
            <a:r>
              <a:rPr lang="zh-CN" altLang="en-US" sz="2400" dirty="0">
                <a:solidFill>
                  <a:schemeClr val="tx1"/>
                </a:solidFill>
              </a:rPr>
              <a:t>子程序的出口参数</a:t>
            </a:r>
          </a:p>
          <a:p>
            <a:pPr lvl="2">
              <a:lnSpc>
                <a:spcPct val="110000"/>
              </a:lnSpc>
            </a:pPr>
            <a:r>
              <a:rPr lang="zh-CN" altLang="en-US" sz="2400" dirty="0">
                <a:solidFill>
                  <a:schemeClr val="tx1"/>
                </a:solidFill>
              </a:rPr>
              <a:t>子程序内使用的寄存器（存储单元）</a:t>
            </a:r>
          </a:p>
          <a:p>
            <a:pPr lvl="2">
              <a:lnSpc>
                <a:spcPct val="110000"/>
              </a:lnSpc>
            </a:pPr>
            <a:r>
              <a:rPr lang="zh-CN" altLang="en-US" sz="2400" dirty="0">
                <a:solidFill>
                  <a:schemeClr val="tx1"/>
                </a:solidFill>
              </a:rPr>
              <a:t>使用该子程序的范例</a:t>
            </a:r>
          </a:p>
          <a:p>
            <a:endParaRPr lang="zh-CN" altLang="en-US" sz="1600" dirty="0">
              <a:solidFill>
                <a:schemeClr val="tx1"/>
              </a:solidFill>
            </a:endParaRPr>
          </a:p>
        </p:txBody>
      </p:sp>
    </p:spTree>
    <p:extLst>
      <p:ext uri="{BB962C8B-B14F-4D97-AF65-F5344CB8AC3E}">
        <p14:creationId xmlns:p14="http://schemas.microsoft.com/office/powerpoint/2010/main" val="680328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196B9-FD95-4E5C-8F41-A3C0E4550498}"/>
              </a:ext>
            </a:extLst>
          </p:cNvPr>
          <p:cNvSpPr>
            <a:spLocks noGrp="1"/>
          </p:cNvSpPr>
          <p:nvPr>
            <p:ph type="title"/>
          </p:nvPr>
        </p:nvSpPr>
        <p:spPr/>
        <p:txBody>
          <a:bodyPr/>
          <a:lstStyle/>
          <a:p>
            <a:r>
              <a:rPr lang="zh-CN" altLang="en-US" dirty="0"/>
              <a:t>第四章  基本汇编语言程序设计</a:t>
            </a:r>
          </a:p>
        </p:txBody>
      </p:sp>
      <p:sp>
        <p:nvSpPr>
          <p:cNvPr id="3" name="内容占位符 2">
            <a:extLst>
              <a:ext uri="{FF2B5EF4-FFF2-40B4-BE49-F238E27FC236}">
                <a16:creationId xmlns:a16="http://schemas.microsoft.com/office/drawing/2014/main" id="{D6BB9A59-5C93-4E64-B22F-42ABE1B35B8E}"/>
              </a:ext>
            </a:extLst>
          </p:cNvPr>
          <p:cNvSpPr>
            <a:spLocks noGrp="1"/>
          </p:cNvSpPr>
          <p:nvPr>
            <p:ph idx="1"/>
          </p:nvPr>
        </p:nvSpPr>
        <p:spPr>
          <a:xfrm>
            <a:off x="1097280" y="1845734"/>
            <a:ext cx="10058400" cy="4351866"/>
          </a:xfrm>
        </p:spPr>
        <p:txBody>
          <a:bodyPr>
            <a:normAutofit lnSpcReduction="10000"/>
          </a:bodyPr>
          <a:lstStyle/>
          <a:p>
            <a:r>
              <a:rPr lang="en-US" altLang="zh-CN" sz="4000" dirty="0">
                <a:solidFill>
                  <a:schemeClr val="tx1"/>
                </a:solidFill>
              </a:rPr>
              <a:t>2.</a:t>
            </a:r>
            <a:r>
              <a:rPr lang="zh-CN" altLang="en-US" sz="4000" dirty="0">
                <a:solidFill>
                  <a:schemeClr val="tx1"/>
                </a:solidFill>
              </a:rPr>
              <a:t>子程序的参数传递</a:t>
            </a:r>
          </a:p>
          <a:p>
            <a:r>
              <a:rPr lang="zh-CN" altLang="en-US" sz="2800" dirty="0">
                <a:solidFill>
                  <a:schemeClr val="tx1"/>
                </a:solidFill>
              </a:rPr>
              <a:t>    </a:t>
            </a:r>
            <a:r>
              <a:rPr lang="zh-CN" altLang="en-US" sz="3600" dirty="0">
                <a:solidFill>
                  <a:schemeClr val="tx1"/>
                </a:solidFill>
              </a:rPr>
              <a:t>主程序和子程序之间通常需要传递参数：</a:t>
            </a:r>
          </a:p>
          <a:p>
            <a:pPr lvl="2">
              <a:buFont typeface="Wingdings" panose="05000000000000000000" pitchFamily="2" charset="2"/>
              <a:buChar char="ü"/>
            </a:pPr>
            <a:r>
              <a:rPr lang="zh-CN" altLang="en-US" sz="2400" dirty="0">
                <a:solidFill>
                  <a:schemeClr val="tx1"/>
                </a:solidFill>
              </a:rPr>
              <a:t>入口参数（输入参数）：主程序提供给子程序</a:t>
            </a:r>
          </a:p>
          <a:p>
            <a:pPr lvl="2">
              <a:buFont typeface="Wingdings" panose="05000000000000000000" pitchFamily="2" charset="2"/>
              <a:buChar char="ü"/>
            </a:pPr>
            <a:r>
              <a:rPr lang="zh-CN" altLang="en-US" sz="2400" dirty="0">
                <a:solidFill>
                  <a:schemeClr val="tx1"/>
                </a:solidFill>
              </a:rPr>
              <a:t>出口参数（输出参数）：子程序返回给主程序</a:t>
            </a:r>
          </a:p>
          <a:p>
            <a:pPr>
              <a:buFont typeface="Wingdings" panose="05000000000000000000" pitchFamily="2" charset="2"/>
              <a:buChar char="ü"/>
            </a:pPr>
            <a:r>
              <a:rPr lang="zh-CN" altLang="en-US" sz="2800" dirty="0">
                <a:solidFill>
                  <a:schemeClr val="tx1"/>
                </a:solidFill>
              </a:rPr>
              <a:t>参数的形式：</a:t>
            </a:r>
          </a:p>
          <a:p>
            <a:pPr lvl="1">
              <a:buFont typeface="Wingdings" panose="05000000000000000000" pitchFamily="2" charset="2"/>
              <a:buChar char="ü"/>
            </a:pPr>
            <a:r>
              <a:rPr lang="zh-CN" altLang="en-US" sz="2400" dirty="0">
                <a:solidFill>
                  <a:schemeClr val="tx1"/>
                </a:solidFill>
              </a:rPr>
              <a:t>① 数据本身（传值）</a:t>
            </a:r>
          </a:p>
          <a:p>
            <a:pPr lvl="1">
              <a:buFont typeface="Wingdings" panose="05000000000000000000" pitchFamily="2" charset="2"/>
              <a:buChar char="ü"/>
            </a:pPr>
            <a:r>
              <a:rPr lang="zh-CN" altLang="en-US" sz="2400" dirty="0">
                <a:solidFill>
                  <a:schemeClr val="tx1"/>
                </a:solidFill>
              </a:rPr>
              <a:t>② 数据的地址（传址）</a:t>
            </a:r>
          </a:p>
          <a:p>
            <a:pPr>
              <a:buFont typeface="Wingdings" panose="05000000000000000000" pitchFamily="2" charset="2"/>
              <a:buChar char="ü"/>
            </a:pPr>
            <a:r>
              <a:rPr lang="zh-CN" altLang="en-US" sz="2800" dirty="0">
                <a:solidFill>
                  <a:schemeClr val="tx1"/>
                </a:solidFill>
              </a:rPr>
              <a:t>传递的方法：</a:t>
            </a:r>
          </a:p>
          <a:p>
            <a:pPr lvl="1">
              <a:buFont typeface="Wingdings" panose="05000000000000000000" pitchFamily="2" charset="2"/>
              <a:buChar char="ü"/>
            </a:pPr>
            <a:r>
              <a:rPr lang="zh-CN" altLang="en-US" sz="2400" dirty="0">
                <a:solidFill>
                  <a:schemeClr val="tx1"/>
                </a:solidFill>
              </a:rPr>
              <a:t>① 寄存器    ② 变量    ③ 堆栈</a:t>
            </a:r>
          </a:p>
          <a:p>
            <a:endParaRPr lang="zh-CN" altLang="en-US" sz="2800" dirty="0">
              <a:solidFill>
                <a:schemeClr val="tx1"/>
              </a:solidFill>
            </a:endParaRPr>
          </a:p>
        </p:txBody>
      </p:sp>
    </p:spTree>
    <p:extLst>
      <p:ext uri="{BB962C8B-B14F-4D97-AF65-F5344CB8AC3E}">
        <p14:creationId xmlns:p14="http://schemas.microsoft.com/office/powerpoint/2010/main" val="4195141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3CD41-17ED-4230-91D3-CE01D577BC10}"/>
              </a:ext>
            </a:extLst>
          </p:cNvPr>
          <p:cNvSpPr>
            <a:spLocks noGrp="1"/>
          </p:cNvSpPr>
          <p:nvPr>
            <p:ph type="title"/>
          </p:nvPr>
        </p:nvSpPr>
        <p:spPr/>
        <p:txBody>
          <a:bodyPr/>
          <a:lstStyle/>
          <a:p>
            <a:r>
              <a:rPr lang="zh-CN" altLang="en-US" dirty="0"/>
              <a:t>第四章  基本汇编语言程序设计</a:t>
            </a:r>
          </a:p>
        </p:txBody>
      </p:sp>
      <p:sp>
        <p:nvSpPr>
          <p:cNvPr id="3" name="内容占位符 2">
            <a:extLst>
              <a:ext uri="{FF2B5EF4-FFF2-40B4-BE49-F238E27FC236}">
                <a16:creationId xmlns:a16="http://schemas.microsoft.com/office/drawing/2014/main" id="{EDC6316C-DC8B-4F85-9C08-7F0FE7CAF6DD}"/>
              </a:ext>
            </a:extLst>
          </p:cNvPr>
          <p:cNvSpPr>
            <a:spLocks noGrp="1"/>
          </p:cNvSpPr>
          <p:nvPr>
            <p:ph idx="1"/>
          </p:nvPr>
        </p:nvSpPr>
        <p:spPr>
          <a:xfrm>
            <a:off x="1300480" y="1836498"/>
            <a:ext cx="9764684" cy="4023360"/>
          </a:xfrm>
        </p:spPr>
        <p:txBody>
          <a:bodyPr>
            <a:normAutofit/>
          </a:bodyPr>
          <a:lstStyle/>
          <a:p>
            <a:pPr>
              <a:buClr>
                <a:srgbClr val="0066FF"/>
              </a:buClr>
              <a:buNone/>
            </a:pPr>
            <a:r>
              <a:rPr lang="en-US" altLang="zh-CN" sz="3200" dirty="0">
                <a:solidFill>
                  <a:schemeClr val="tx1"/>
                </a:solidFill>
              </a:rPr>
              <a:t>2.</a:t>
            </a:r>
            <a:r>
              <a:rPr lang="zh-CN" altLang="en-US" sz="3200" dirty="0">
                <a:solidFill>
                  <a:schemeClr val="tx1"/>
                </a:solidFill>
              </a:rPr>
              <a:t>按程序功能分类</a:t>
            </a:r>
            <a:endParaRPr lang="en-US" altLang="zh-CN" sz="3200" dirty="0">
              <a:solidFill>
                <a:schemeClr val="tx1"/>
              </a:solidFill>
            </a:endParaRPr>
          </a:p>
          <a:p>
            <a:pPr lvl="1">
              <a:buClr>
                <a:srgbClr val="0066FF"/>
              </a:buClr>
            </a:pPr>
            <a:r>
              <a:rPr lang="zh-CN" altLang="en-US" sz="2800" dirty="0"/>
              <a:t>多精度运算、查表（查代码、特定值等）、排序</a:t>
            </a:r>
          </a:p>
          <a:p>
            <a:pPr lvl="1">
              <a:buClr>
                <a:srgbClr val="0066FF"/>
              </a:buClr>
            </a:pPr>
            <a:r>
              <a:rPr lang="zh-CN" altLang="en-US" sz="2800" dirty="0"/>
              <a:t>数据范围判断（</a:t>
            </a:r>
            <a:r>
              <a:rPr lang="en-US" altLang="zh-CN" sz="2800" dirty="0"/>
              <a:t>0</a:t>
            </a:r>
            <a:r>
              <a:rPr lang="zh-CN" altLang="en-US" sz="2800" dirty="0"/>
              <a:t>～</a:t>
            </a:r>
            <a:r>
              <a:rPr lang="en-US" altLang="zh-CN" sz="2800" dirty="0"/>
              <a:t>9</a:t>
            </a:r>
            <a:r>
              <a:rPr lang="zh-CN" altLang="en-US" sz="2800" dirty="0"/>
              <a:t>、</a:t>
            </a:r>
            <a:r>
              <a:rPr lang="en-US" altLang="zh-CN" sz="2800" dirty="0"/>
              <a:t>A</a:t>
            </a:r>
            <a:r>
              <a:rPr lang="zh-CN" altLang="en-US" sz="2800" dirty="0"/>
              <a:t>～</a:t>
            </a:r>
            <a:r>
              <a:rPr lang="en-US" altLang="zh-CN" sz="2800" dirty="0"/>
              <a:t>Z</a:t>
            </a:r>
            <a:r>
              <a:rPr lang="zh-CN" altLang="en-US" sz="2800" dirty="0"/>
              <a:t>、</a:t>
            </a:r>
            <a:r>
              <a:rPr lang="en-US" altLang="zh-CN" sz="2800" dirty="0"/>
              <a:t>a</a:t>
            </a:r>
            <a:r>
              <a:rPr lang="zh-CN" altLang="en-US" sz="2800" dirty="0"/>
              <a:t>～</a:t>
            </a:r>
            <a:r>
              <a:rPr lang="en-US" altLang="zh-CN" sz="2800" dirty="0"/>
              <a:t>z</a:t>
            </a:r>
            <a:r>
              <a:rPr lang="zh-CN" altLang="en-US" sz="2800" dirty="0"/>
              <a:t>）</a:t>
            </a:r>
          </a:p>
          <a:p>
            <a:pPr lvl="1">
              <a:buClr>
                <a:srgbClr val="0066FF"/>
              </a:buClr>
            </a:pPr>
            <a:r>
              <a:rPr lang="zh-CN" altLang="en-US" sz="2800" dirty="0"/>
              <a:t>字母大小写转换；字符串传送、比较等操作</a:t>
            </a:r>
          </a:p>
          <a:p>
            <a:pPr lvl="1">
              <a:buClr>
                <a:srgbClr val="0066FF"/>
              </a:buClr>
            </a:pPr>
            <a:r>
              <a:rPr lang="zh-CN" altLang="en-US" sz="2800" dirty="0"/>
              <a:t>求最小最大值、数据求和、统计字符个数</a:t>
            </a:r>
          </a:p>
          <a:p>
            <a:pPr lvl="1">
              <a:buClr>
                <a:srgbClr val="0066FF"/>
              </a:buClr>
            </a:pPr>
            <a:r>
              <a:rPr lang="en-US" altLang="zh-CN" sz="2800" dirty="0"/>
              <a:t>ASCII</a:t>
            </a:r>
            <a:r>
              <a:rPr lang="zh-CN" altLang="en-US" sz="2800" dirty="0"/>
              <a:t>、</a:t>
            </a:r>
            <a:r>
              <a:rPr lang="en-US" altLang="zh-CN" sz="2800" dirty="0"/>
              <a:t>BCD</a:t>
            </a:r>
            <a:r>
              <a:rPr lang="zh-CN" altLang="en-US" sz="2800" dirty="0"/>
              <a:t>及十六进制数据间的代码转换</a:t>
            </a:r>
          </a:p>
          <a:p>
            <a:endParaRPr lang="zh-CN" altLang="en-US" sz="3200" dirty="0"/>
          </a:p>
        </p:txBody>
      </p:sp>
    </p:spTree>
    <p:extLst>
      <p:ext uri="{BB962C8B-B14F-4D97-AF65-F5344CB8AC3E}">
        <p14:creationId xmlns:p14="http://schemas.microsoft.com/office/powerpoint/2010/main" val="470391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EEC09-F0AD-4263-B570-FBF8AAA612D0}"/>
              </a:ext>
            </a:extLst>
          </p:cNvPr>
          <p:cNvSpPr>
            <a:spLocks noGrp="1"/>
          </p:cNvSpPr>
          <p:nvPr>
            <p:ph type="title"/>
          </p:nvPr>
        </p:nvSpPr>
        <p:spPr/>
        <p:txBody>
          <a:bodyPr/>
          <a:lstStyle/>
          <a:p>
            <a:r>
              <a:rPr lang="zh-CN" altLang="en-US" dirty="0"/>
              <a:t>第四章  基本汇编语言程序设计</a:t>
            </a:r>
          </a:p>
        </p:txBody>
      </p:sp>
      <p:sp>
        <p:nvSpPr>
          <p:cNvPr id="3" name="内容占位符 2">
            <a:extLst>
              <a:ext uri="{FF2B5EF4-FFF2-40B4-BE49-F238E27FC236}">
                <a16:creationId xmlns:a16="http://schemas.microsoft.com/office/drawing/2014/main" id="{5D043C08-D3A6-4A9B-8A46-B383423B3453}"/>
              </a:ext>
            </a:extLst>
          </p:cNvPr>
          <p:cNvSpPr>
            <a:spLocks noGrp="1"/>
          </p:cNvSpPr>
          <p:nvPr>
            <p:ph idx="1"/>
          </p:nvPr>
        </p:nvSpPr>
        <p:spPr>
          <a:xfrm>
            <a:off x="1097280" y="1845734"/>
            <a:ext cx="10058400" cy="4453466"/>
          </a:xfrm>
        </p:spPr>
        <p:txBody>
          <a:bodyPr>
            <a:normAutofit/>
          </a:bodyPr>
          <a:lstStyle/>
          <a:p>
            <a:pPr marL="0" indent="0"/>
            <a:r>
              <a:rPr lang="zh-CN" altLang="en-US" sz="2800" dirty="0">
                <a:solidFill>
                  <a:srgbClr val="0066FF"/>
                </a:solidFill>
              </a:rPr>
              <a:t>二进制数转换成</a:t>
            </a:r>
            <a:r>
              <a:rPr lang="en-US" altLang="zh-CN" sz="2800" dirty="0">
                <a:solidFill>
                  <a:srgbClr val="0066FF"/>
                </a:solidFill>
              </a:rPr>
              <a:t>ASCII</a:t>
            </a:r>
            <a:r>
              <a:rPr lang="zh-CN" altLang="en-US" sz="2800" dirty="0">
                <a:solidFill>
                  <a:srgbClr val="0066FF"/>
                </a:solidFill>
              </a:rPr>
              <a:t>码总结</a:t>
            </a:r>
            <a:r>
              <a:rPr lang="zh-CN" altLang="en-US" sz="2800" dirty="0"/>
              <a:t>：</a:t>
            </a:r>
          </a:p>
          <a:p>
            <a:pPr marL="475488" lvl="2" indent="0"/>
            <a:r>
              <a:rPr lang="en-US" altLang="zh-CN" sz="2800" dirty="0"/>
              <a:t>1.</a:t>
            </a:r>
            <a:r>
              <a:rPr lang="zh-CN" altLang="en-US" sz="2800" dirty="0"/>
              <a:t>二进制数转换成二进制形式的</a:t>
            </a:r>
            <a:r>
              <a:rPr lang="en-US" altLang="zh-CN" sz="2800" dirty="0"/>
              <a:t>ASCII</a:t>
            </a:r>
            <a:r>
              <a:rPr lang="zh-CN" altLang="en-US" sz="2800" dirty="0"/>
              <a:t>码</a:t>
            </a:r>
          </a:p>
          <a:p>
            <a:pPr marL="475488" lvl="2" indent="0"/>
            <a:r>
              <a:rPr lang="zh-CN" altLang="en-US" sz="2800" dirty="0"/>
              <a:t>	  如习题</a:t>
            </a:r>
            <a:r>
              <a:rPr lang="en-US" altLang="zh-CN" sz="2800" dirty="0"/>
              <a:t>4.16</a:t>
            </a:r>
            <a:r>
              <a:rPr lang="zh-CN" altLang="en-US" sz="2800" dirty="0"/>
              <a:t>：</a:t>
            </a:r>
            <a:r>
              <a:rPr lang="en-US" altLang="zh-CN" sz="2800" dirty="0"/>
              <a:t>01000101B→30H 31H 30H</a:t>
            </a:r>
            <a:r>
              <a:rPr lang="en-US" altLang="zh-CN" sz="2800" dirty="0">
                <a:latin typeface="Times New Roman" panose="02020603050405020304" pitchFamily="18" charset="0"/>
              </a:rPr>
              <a:t>…</a:t>
            </a:r>
            <a:endParaRPr lang="en-US" altLang="zh-CN" sz="2800" dirty="0"/>
          </a:p>
          <a:p>
            <a:pPr marL="475488" lvl="2" indent="0"/>
            <a:r>
              <a:rPr lang="en-US" altLang="zh-CN" sz="2800" dirty="0"/>
              <a:t>2.</a:t>
            </a:r>
            <a:r>
              <a:rPr lang="zh-CN" altLang="en-US" sz="2800" dirty="0"/>
              <a:t>二进制数转换成十六进制形式</a:t>
            </a:r>
            <a:r>
              <a:rPr lang="en-US" altLang="zh-CN" sz="2800" dirty="0"/>
              <a:t>ASCII</a:t>
            </a:r>
            <a:r>
              <a:rPr lang="zh-CN" altLang="en-US" sz="2800" dirty="0"/>
              <a:t>码</a:t>
            </a:r>
          </a:p>
          <a:p>
            <a:pPr marL="475488" lvl="2" indent="0"/>
            <a:r>
              <a:rPr lang="zh-CN" altLang="en-US" sz="3600" dirty="0">
                <a:solidFill>
                  <a:srgbClr val="C00000"/>
                </a:solidFill>
              </a:rPr>
              <a:t>      </a:t>
            </a:r>
            <a:r>
              <a:rPr lang="en-US" altLang="zh-CN" sz="2800" dirty="0">
                <a:solidFill>
                  <a:srgbClr val="C00000"/>
                </a:solidFill>
              </a:rPr>
              <a:t>4</a:t>
            </a:r>
            <a:r>
              <a:rPr lang="zh-CN" altLang="en-US" sz="2800" dirty="0">
                <a:solidFill>
                  <a:srgbClr val="C00000"/>
                </a:solidFill>
              </a:rPr>
              <a:t>位二进制数→</a:t>
            </a:r>
            <a:r>
              <a:rPr lang="en-US" altLang="zh-CN" sz="2800" dirty="0">
                <a:solidFill>
                  <a:srgbClr val="C00000"/>
                </a:solidFill>
              </a:rPr>
              <a:t>0-9</a:t>
            </a:r>
            <a:r>
              <a:rPr lang="zh-CN" altLang="en-US" sz="2800" dirty="0">
                <a:solidFill>
                  <a:srgbClr val="C00000"/>
                </a:solidFill>
              </a:rPr>
              <a:t>，</a:t>
            </a:r>
            <a:r>
              <a:rPr lang="en-US" altLang="zh-CN" sz="2800" dirty="0">
                <a:solidFill>
                  <a:srgbClr val="C00000"/>
                </a:solidFill>
              </a:rPr>
              <a:t>A-F</a:t>
            </a:r>
            <a:endParaRPr lang="en-US" altLang="zh-CN" sz="3600" dirty="0">
              <a:solidFill>
                <a:srgbClr val="C00000"/>
              </a:solidFill>
            </a:endParaRPr>
          </a:p>
          <a:p>
            <a:pPr marL="475488" lvl="2" indent="0"/>
            <a:r>
              <a:rPr lang="en-US" altLang="zh-CN" sz="2800" dirty="0"/>
              <a:t>3.</a:t>
            </a:r>
            <a:r>
              <a:rPr lang="zh-CN" altLang="en-US" sz="2800" dirty="0"/>
              <a:t>二进制数转换成十进制形式的</a:t>
            </a:r>
            <a:r>
              <a:rPr lang="en-US" altLang="zh-CN" sz="2800" dirty="0"/>
              <a:t>ASCII</a:t>
            </a:r>
            <a:r>
              <a:rPr lang="zh-CN" altLang="en-US" sz="2800" dirty="0"/>
              <a:t>码</a:t>
            </a:r>
          </a:p>
          <a:p>
            <a:pPr marL="475488" lvl="2" indent="0"/>
            <a:r>
              <a:rPr lang="zh-CN" altLang="en-US" sz="2800" dirty="0"/>
              <a:t>	 （二进制数转换成</a:t>
            </a:r>
            <a:r>
              <a:rPr lang="en-US" altLang="zh-CN" sz="2800" dirty="0"/>
              <a:t>BCD</a:t>
            </a:r>
            <a:r>
              <a:rPr lang="zh-CN" altLang="en-US" sz="2800" dirty="0"/>
              <a:t>码）</a:t>
            </a:r>
          </a:p>
          <a:p>
            <a:pPr marL="475488" lvl="2" indent="0"/>
            <a:r>
              <a:rPr lang="zh-CN" altLang="en-US" sz="2800" dirty="0"/>
              <a:t>	  二进制数除以</a:t>
            </a:r>
            <a:r>
              <a:rPr lang="en-US" altLang="zh-CN" sz="2800" dirty="0"/>
              <a:t>10</a:t>
            </a:r>
            <a:r>
              <a:rPr lang="zh-CN" altLang="en-US" sz="2800" dirty="0"/>
              <a:t>，得到个位，再除以</a:t>
            </a:r>
            <a:r>
              <a:rPr lang="en-US" altLang="zh-CN" sz="2800" dirty="0"/>
              <a:t>10</a:t>
            </a:r>
            <a:r>
              <a:rPr lang="zh-CN" altLang="en-US" sz="2800" dirty="0"/>
              <a:t>，得到十位，</a:t>
            </a:r>
            <a:r>
              <a:rPr lang="en-US" altLang="zh-CN" sz="2800" dirty="0">
                <a:latin typeface="Times New Roman" panose="02020603050405020304" pitchFamily="18" charset="0"/>
              </a:rPr>
              <a:t>…</a:t>
            </a:r>
            <a:endParaRPr lang="en-US" altLang="zh-CN" sz="2800" dirty="0"/>
          </a:p>
          <a:p>
            <a:pPr marL="475488" lvl="2" indent="0">
              <a:buNone/>
            </a:pPr>
            <a:r>
              <a:rPr lang="zh-CN" altLang="en-US" sz="2800" dirty="0"/>
              <a:t>也可参照习题</a:t>
            </a:r>
            <a:r>
              <a:rPr lang="en-US" altLang="zh-CN" sz="2800" dirty="0"/>
              <a:t>4.21</a:t>
            </a:r>
            <a:r>
              <a:rPr lang="zh-CN" altLang="en-US" sz="2800" dirty="0"/>
              <a:t>的方法，先得到最高位，然后依次得到低位。</a:t>
            </a:r>
          </a:p>
          <a:p>
            <a:endParaRPr lang="zh-CN" altLang="en-US" sz="2800" dirty="0"/>
          </a:p>
        </p:txBody>
      </p:sp>
    </p:spTree>
    <p:extLst>
      <p:ext uri="{BB962C8B-B14F-4D97-AF65-F5344CB8AC3E}">
        <p14:creationId xmlns:p14="http://schemas.microsoft.com/office/powerpoint/2010/main" val="53398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F08BD-D9C6-404E-A8D5-26C29472DF0C}"/>
              </a:ext>
            </a:extLst>
          </p:cNvPr>
          <p:cNvSpPr>
            <a:spLocks noGrp="1"/>
          </p:cNvSpPr>
          <p:nvPr>
            <p:ph type="title"/>
          </p:nvPr>
        </p:nvSpPr>
        <p:spPr/>
        <p:txBody>
          <a:bodyPr/>
          <a:lstStyle/>
          <a:p>
            <a:r>
              <a:rPr lang="zh-CN" altLang="en-US" dirty="0"/>
              <a:t>第一章  汇编语言基础知识</a:t>
            </a:r>
          </a:p>
        </p:txBody>
      </p:sp>
      <p:sp>
        <p:nvSpPr>
          <p:cNvPr id="3" name="内容占位符 2">
            <a:extLst>
              <a:ext uri="{FF2B5EF4-FFF2-40B4-BE49-F238E27FC236}">
                <a16:creationId xmlns:a16="http://schemas.microsoft.com/office/drawing/2014/main" id="{22FD5011-1156-4744-91F1-D40364871A69}"/>
              </a:ext>
            </a:extLst>
          </p:cNvPr>
          <p:cNvSpPr>
            <a:spLocks noGrp="1"/>
          </p:cNvSpPr>
          <p:nvPr>
            <p:ph idx="1"/>
          </p:nvPr>
        </p:nvSpPr>
        <p:spPr/>
        <p:txBody>
          <a:bodyPr/>
          <a:lstStyle/>
          <a:p>
            <a:r>
              <a:rPr lang="en-US" altLang="zh-CN" dirty="0"/>
              <a:t>3. </a:t>
            </a:r>
            <a:r>
              <a:rPr lang="zh-CN" altLang="en-US" dirty="0"/>
              <a:t>段寄存器使用规定</a:t>
            </a:r>
          </a:p>
        </p:txBody>
      </p:sp>
      <p:graphicFrame>
        <p:nvGraphicFramePr>
          <p:cNvPr id="47" name="Group 54">
            <a:extLst>
              <a:ext uri="{FF2B5EF4-FFF2-40B4-BE49-F238E27FC236}">
                <a16:creationId xmlns:a16="http://schemas.microsoft.com/office/drawing/2014/main" id="{B8C1B4F1-4270-4E61-9ED4-1D1C21324B1B}"/>
              </a:ext>
            </a:extLst>
          </p:cNvPr>
          <p:cNvGraphicFramePr>
            <a:graphicFrameLocks noGrp="1"/>
          </p:cNvGraphicFramePr>
          <p:nvPr>
            <p:extLst>
              <p:ext uri="{D42A27DB-BD31-4B8C-83A1-F6EECF244321}">
                <p14:modId xmlns:p14="http://schemas.microsoft.com/office/powerpoint/2010/main" val="2128386208"/>
              </p:ext>
            </p:extLst>
          </p:nvPr>
        </p:nvGraphicFramePr>
        <p:xfrm>
          <a:off x="1671133" y="2503055"/>
          <a:ext cx="8221013" cy="3274913"/>
        </p:xfrm>
        <a:graphic>
          <a:graphicData uri="http://schemas.openxmlformats.org/drawingml/2006/table">
            <a:tbl>
              <a:tblPr>
                <a:tableStyleId>{EB9631B5-78F2-41C9-869B-9F39066F8104}</a:tableStyleId>
              </a:tblPr>
              <a:tblGrid>
                <a:gridCol w="3336737">
                  <a:extLst>
                    <a:ext uri="{9D8B030D-6E8A-4147-A177-3AD203B41FA5}">
                      <a16:colId xmlns:a16="http://schemas.microsoft.com/office/drawing/2014/main" val="20000"/>
                    </a:ext>
                  </a:extLst>
                </a:gridCol>
                <a:gridCol w="878333">
                  <a:extLst>
                    <a:ext uri="{9D8B030D-6E8A-4147-A177-3AD203B41FA5}">
                      <a16:colId xmlns:a16="http://schemas.microsoft.com/office/drawing/2014/main" val="20001"/>
                    </a:ext>
                  </a:extLst>
                </a:gridCol>
                <a:gridCol w="1950303">
                  <a:extLst>
                    <a:ext uri="{9D8B030D-6E8A-4147-A177-3AD203B41FA5}">
                      <a16:colId xmlns:a16="http://schemas.microsoft.com/office/drawing/2014/main" val="20002"/>
                    </a:ext>
                  </a:extLst>
                </a:gridCol>
                <a:gridCol w="2055640">
                  <a:extLst>
                    <a:ext uri="{9D8B030D-6E8A-4147-A177-3AD203B41FA5}">
                      <a16:colId xmlns:a16="http://schemas.microsoft.com/office/drawing/2014/main" val="20003"/>
                    </a:ext>
                  </a:extLst>
                </a:gridCol>
              </a:tblGrid>
              <a:tr h="433331">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dirty="0">
                          <a:ln>
                            <a:noFill/>
                          </a:ln>
                          <a:effectLst/>
                        </a:rPr>
                        <a:t>访问存储器的方式</a:t>
                      </a:r>
                      <a:endParaRPr kumimoji="1" lang="zh-CN" altLang="en-US" sz="2000" b="1" i="0" u="none" strike="noStrike" cap="none" normalizeH="0" baseline="0" dirty="0">
                        <a:ln>
                          <a:noFill/>
                        </a:ln>
                        <a:solidFill>
                          <a:srgbClr val="FFFF00"/>
                        </a:solidFill>
                        <a:effectLst/>
                        <a:latin typeface="宋体" pitchFamily="2" charset="-122"/>
                        <a:ea typeface="宋体" pitchFamily="2" charset="-122"/>
                      </a:endParaRPr>
                    </a:p>
                  </a:txBody>
                  <a:tcPr marT="45727" marB="45727"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a:ln>
                            <a:noFill/>
                          </a:ln>
                          <a:effectLst/>
                        </a:rPr>
                        <a:t>默认</a:t>
                      </a:r>
                      <a:endParaRPr kumimoji="1" lang="zh-CN" altLang="en-US" sz="2000" b="1" i="0" u="none" strike="noStrike" cap="none" normalizeH="0" baseline="0">
                        <a:ln>
                          <a:noFill/>
                        </a:ln>
                        <a:solidFill>
                          <a:srgbClr val="FFFF00"/>
                        </a:solidFill>
                        <a:effectLst/>
                        <a:latin typeface="宋体" pitchFamily="2" charset="-122"/>
                        <a:ea typeface="宋体" pitchFamily="2" charset="-122"/>
                      </a:endParaRPr>
                    </a:p>
                  </a:txBody>
                  <a:tcPr marT="45727" marB="45727"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a:ln>
                            <a:noFill/>
                          </a:ln>
                          <a:effectLst/>
                        </a:rPr>
                        <a:t>可超越</a:t>
                      </a:r>
                      <a:endParaRPr kumimoji="1" lang="zh-CN" altLang="en-US" sz="2000" b="1" i="0" u="none" strike="noStrike" cap="none" normalizeH="0" baseline="0">
                        <a:ln>
                          <a:noFill/>
                        </a:ln>
                        <a:solidFill>
                          <a:srgbClr val="FFFF00"/>
                        </a:solidFill>
                        <a:effectLst/>
                        <a:latin typeface="宋体" pitchFamily="2" charset="-122"/>
                        <a:ea typeface="宋体" pitchFamily="2" charset="-122"/>
                      </a:endParaRPr>
                    </a:p>
                  </a:txBody>
                  <a:tcPr marT="45727" marB="45727" anchor="ct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a:ln>
                            <a:noFill/>
                          </a:ln>
                          <a:effectLst/>
                        </a:rPr>
                        <a:t>偏移地址</a:t>
                      </a:r>
                      <a:endParaRPr kumimoji="1" lang="zh-CN" altLang="en-US" sz="2000" b="1" i="0" u="none" strike="noStrike" cap="none" normalizeH="0" baseline="0">
                        <a:ln>
                          <a:noFill/>
                        </a:ln>
                        <a:solidFill>
                          <a:srgbClr val="FFFF00"/>
                        </a:solidFill>
                        <a:effectLst/>
                        <a:latin typeface="宋体" pitchFamily="2" charset="-122"/>
                        <a:ea typeface="宋体" pitchFamily="2" charset="-122"/>
                      </a:endParaRPr>
                    </a:p>
                  </a:txBody>
                  <a:tcPr marT="45727" marB="45727" anchor="ctr" horzOverflow="overflow">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1948">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dirty="0">
                          <a:ln>
                            <a:noFill/>
                          </a:ln>
                          <a:effectLst/>
                        </a:rPr>
                        <a:t>取指令</a:t>
                      </a:r>
                      <a:endParaRPr kumimoji="1" lang="zh-CN" altLang="en-US" sz="2000" b="1" i="0" u="none" strike="noStrike" cap="none" normalizeH="0" baseline="0" dirty="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CS</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a:ln>
                            <a:noFill/>
                          </a:ln>
                          <a:effectLst/>
                        </a:rPr>
                        <a:t>无</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IP</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1948">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a:ln>
                            <a:noFill/>
                          </a:ln>
                          <a:effectLst/>
                        </a:rPr>
                        <a:t>堆栈操作</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SS</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a:ln>
                            <a:noFill/>
                          </a:ln>
                          <a:effectLst/>
                        </a:rPr>
                        <a:t>无</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SP</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1948">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a:ln>
                            <a:noFill/>
                          </a:ln>
                          <a:effectLst/>
                        </a:rPr>
                        <a:t>一般数据访问</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DS</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CS ES SS</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a:ln>
                            <a:noFill/>
                          </a:ln>
                          <a:effectLst/>
                        </a:rPr>
                        <a:t>有效地址</a:t>
                      </a:r>
                      <a:r>
                        <a:rPr kumimoji="1" lang="en-US" altLang="zh-CN" sz="2000" u="none" strike="noStrike" cap="none" normalizeH="0" baseline="0">
                          <a:ln>
                            <a:noFill/>
                          </a:ln>
                          <a:effectLst/>
                        </a:rPr>
                        <a:t>EA</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1948">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BP</a:t>
                      </a:r>
                      <a:r>
                        <a:rPr kumimoji="1" lang="zh-CN" altLang="en-US" sz="2000" u="none" strike="noStrike" cap="none" normalizeH="0" baseline="0">
                          <a:ln>
                            <a:noFill/>
                          </a:ln>
                          <a:effectLst/>
                        </a:rPr>
                        <a:t>基址的寻址方式</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SS</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CS ES DS</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a:ln>
                            <a:noFill/>
                          </a:ln>
                          <a:effectLst/>
                        </a:rPr>
                        <a:t>有效地址</a:t>
                      </a:r>
                      <a:r>
                        <a:rPr kumimoji="1" lang="en-US" altLang="zh-CN" sz="2000" u="none" strike="noStrike" cap="none" normalizeH="0" baseline="0">
                          <a:ln>
                            <a:noFill/>
                          </a:ln>
                          <a:effectLst/>
                        </a:rPr>
                        <a:t>EA</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1948">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a:ln>
                            <a:noFill/>
                          </a:ln>
                          <a:effectLst/>
                        </a:rPr>
                        <a:t>串操作的源操作数</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DS</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CS ES SS</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SI</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1948">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dirty="0">
                          <a:ln>
                            <a:noFill/>
                          </a:ln>
                          <a:effectLst/>
                        </a:rPr>
                        <a:t>串操作的目的操作数</a:t>
                      </a:r>
                      <a:endParaRPr kumimoji="1" lang="zh-CN" altLang="en-US" sz="2000" b="1" i="0" u="none" strike="noStrike" cap="none" normalizeH="0" baseline="0" dirty="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a:ln>
                            <a:noFill/>
                          </a:ln>
                          <a:effectLst/>
                        </a:rPr>
                        <a:t>ES</a:t>
                      </a:r>
                      <a:endParaRPr kumimoji="1" lang="en-US" altLang="zh-CN"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zh-CN" altLang="en-US" sz="2000" u="none" strike="noStrike" cap="none" normalizeH="0" baseline="0">
                          <a:ln>
                            <a:noFill/>
                          </a:ln>
                          <a:effectLst/>
                        </a:rPr>
                        <a:t>无</a:t>
                      </a:r>
                      <a:endParaRPr kumimoji="1" lang="zh-CN" altLang="en-US" sz="2000" b="1" i="0" u="none" strike="noStrike" cap="none" normalizeH="0" baseline="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40000"/>
                        </a:lnSpc>
                        <a:spcBef>
                          <a:spcPct val="20000"/>
                        </a:spcBef>
                        <a:spcAft>
                          <a:spcPct val="0"/>
                        </a:spcAft>
                        <a:buClr>
                          <a:schemeClr val="accent2"/>
                        </a:buClr>
                        <a:buSzPct val="90000"/>
                        <a:buFont typeface="Wingdings" pitchFamily="2" charset="2"/>
                        <a:buNone/>
                        <a:tabLst/>
                      </a:pPr>
                      <a:r>
                        <a:rPr kumimoji="1" lang="en-US" altLang="zh-CN" sz="2000" u="none" strike="noStrike" cap="none" normalizeH="0" baseline="0" dirty="0">
                          <a:ln>
                            <a:noFill/>
                          </a:ln>
                          <a:effectLst/>
                        </a:rPr>
                        <a:t>DI</a:t>
                      </a:r>
                      <a:endParaRPr kumimoji="1" lang="en-US" altLang="zh-CN" sz="2000" b="1" i="0" u="none" strike="noStrike" cap="none" normalizeH="0" baseline="0" dirty="0">
                        <a:ln>
                          <a:noFill/>
                        </a:ln>
                        <a:solidFill>
                          <a:schemeClr val="tx1"/>
                        </a:solidFill>
                        <a:effectLst/>
                        <a:latin typeface="宋体" pitchFamily="2" charset="-122"/>
                        <a:ea typeface="宋体" pitchFamily="2" charset="-122"/>
                      </a:endParaRPr>
                    </a:p>
                  </a:txBody>
                  <a:tcPr marT="45727" marB="45727" anchor="ctr" horzOverflow="overflow">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59375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ACF88-69CF-4244-98D7-DDD80FD35367}"/>
              </a:ext>
            </a:extLst>
          </p:cNvPr>
          <p:cNvSpPr>
            <a:spLocks noGrp="1"/>
          </p:cNvSpPr>
          <p:nvPr>
            <p:ph type="title"/>
          </p:nvPr>
        </p:nvSpPr>
        <p:spPr/>
        <p:txBody>
          <a:bodyPr/>
          <a:lstStyle/>
          <a:p>
            <a:r>
              <a:rPr lang="zh-CN" altLang="en-US" dirty="0"/>
              <a:t>第五章 高级语言程序设计</a:t>
            </a:r>
          </a:p>
        </p:txBody>
      </p:sp>
      <p:sp>
        <p:nvSpPr>
          <p:cNvPr id="3" name="内容占位符 2">
            <a:extLst>
              <a:ext uri="{FF2B5EF4-FFF2-40B4-BE49-F238E27FC236}">
                <a16:creationId xmlns:a16="http://schemas.microsoft.com/office/drawing/2014/main" id="{CE9CAF56-71F0-4F9F-A4DA-88C220476F38}"/>
              </a:ext>
            </a:extLst>
          </p:cNvPr>
          <p:cNvSpPr>
            <a:spLocks noGrp="1"/>
          </p:cNvSpPr>
          <p:nvPr>
            <p:ph idx="1"/>
          </p:nvPr>
        </p:nvSpPr>
        <p:spPr/>
        <p:txBody>
          <a:bodyPr>
            <a:normAutofit/>
          </a:bodyPr>
          <a:lstStyle/>
          <a:p>
            <a:r>
              <a:rPr lang="en-US" altLang="zh-CN" sz="2800" dirty="0"/>
              <a:t>5.1 </a:t>
            </a:r>
            <a:r>
              <a:rPr lang="zh-CN" altLang="en-US" sz="2800" dirty="0"/>
              <a:t>高级语言特性</a:t>
            </a:r>
          </a:p>
          <a:p>
            <a:pPr>
              <a:lnSpc>
                <a:spcPct val="120000"/>
              </a:lnSpc>
            </a:pPr>
            <a:r>
              <a:rPr lang="zh-CN" altLang="en-US" sz="2800" dirty="0"/>
              <a:t>    </a:t>
            </a:r>
            <a:r>
              <a:rPr lang="en-US" altLang="zh-CN" sz="2800" dirty="0">
                <a:solidFill>
                  <a:srgbClr val="0066FF"/>
                </a:solidFill>
              </a:rPr>
              <a:t>5.1.1 </a:t>
            </a:r>
            <a:r>
              <a:rPr lang="zh-CN" altLang="en-US" sz="2800" dirty="0">
                <a:solidFill>
                  <a:srgbClr val="0066FF"/>
                </a:solidFill>
              </a:rPr>
              <a:t>条件控制伪指令</a:t>
            </a:r>
          </a:p>
          <a:p>
            <a:pPr>
              <a:lnSpc>
                <a:spcPct val="120000"/>
              </a:lnSpc>
            </a:pPr>
            <a:r>
              <a:rPr lang="zh-CN" altLang="en-US" sz="2800" dirty="0">
                <a:solidFill>
                  <a:srgbClr val="0066FF"/>
                </a:solidFill>
              </a:rPr>
              <a:t>    </a:t>
            </a:r>
            <a:r>
              <a:rPr lang="en-US" altLang="zh-CN" sz="2800" dirty="0">
                <a:solidFill>
                  <a:srgbClr val="0066FF"/>
                </a:solidFill>
              </a:rPr>
              <a:t>5.1.2 </a:t>
            </a:r>
            <a:r>
              <a:rPr lang="zh-CN" altLang="en-US" sz="2800" dirty="0">
                <a:solidFill>
                  <a:srgbClr val="0066FF"/>
                </a:solidFill>
              </a:rPr>
              <a:t>循环控制伪指令</a:t>
            </a:r>
          </a:p>
          <a:p>
            <a:pPr>
              <a:lnSpc>
                <a:spcPct val="120000"/>
              </a:lnSpc>
            </a:pPr>
            <a:r>
              <a:rPr lang="zh-CN" altLang="en-US" sz="2800" dirty="0">
                <a:solidFill>
                  <a:srgbClr val="0066FF"/>
                </a:solidFill>
              </a:rPr>
              <a:t>    </a:t>
            </a:r>
            <a:r>
              <a:rPr lang="en-US" altLang="zh-CN" sz="2800" dirty="0">
                <a:solidFill>
                  <a:srgbClr val="0066FF"/>
                </a:solidFill>
              </a:rPr>
              <a:t>5.1.3 </a:t>
            </a:r>
            <a:r>
              <a:rPr lang="zh-CN" altLang="en-US" sz="2800" dirty="0">
                <a:solidFill>
                  <a:srgbClr val="0066FF"/>
                </a:solidFill>
              </a:rPr>
              <a:t>过程声明和调用伪指令</a:t>
            </a:r>
          </a:p>
          <a:p>
            <a:endParaRPr lang="zh-CN" altLang="en-US" sz="2800" dirty="0"/>
          </a:p>
        </p:txBody>
      </p:sp>
    </p:spTree>
    <p:extLst>
      <p:ext uri="{BB962C8B-B14F-4D97-AF65-F5344CB8AC3E}">
        <p14:creationId xmlns:p14="http://schemas.microsoft.com/office/powerpoint/2010/main" val="44113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E6F5D-F157-48FA-9768-BAD584F30A14}"/>
              </a:ext>
            </a:extLst>
          </p:cNvPr>
          <p:cNvSpPr>
            <a:spLocks noGrp="1"/>
          </p:cNvSpPr>
          <p:nvPr>
            <p:ph type="title"/>
          </p:nvPr>
        </p:nvSpPr>
        <p:spPr/>
        <p:txBody>
          <a:bodyPr/>
          <a:lstStyle/>
          <a:p>
            <a:r>
              <a:rPr lang="zh-CN" altLang="en-US" dirty="0"/>
              <a:t>第五章 高级语言程序设计</a:t>
            </a:r>
          </a:p>
        </p:txBody>
      </p:sp>
      <p:sp>
        <p:nvSpPr>
          <p:cNvPr id="3" name="内容占位符 2">
            <a:extLst>
              <a:ext uri="{FF2B5EF4-FFF2-40B4-BE49-F238E27FC236}">
                <a16:creationId xmlns:a16="http://schemas.microsoft.com/office/drawing/2014/main" id="{993F0C4A-C648-4612-B113-3342E55C053C}"/>
              </a:ext>
            </a:extLst>
          </p:cNvPr>
          <p:cNvSpPr>
            <a:spLocks noGrp="1"/>
          </p:cNvSpPr>
          <p:nvPr>
            <p:ph idx="1"/>
          </p:nvPr>
        </p:nvSpPr>
        <p:spPr>
          <a:xfrm>
            <a:off x="1066800" y="1737360"/>
            <a:ext cx="10058400" cy="4515658"/>
          </a:xfrm>
        </p:spPr>
        <p:txBody>
          <a:bodyPr>
            <a:normAutofit/>
          </a:bodyPr>
          <a:lstStyle/>
          <a:p>
            <a:pPr>
              <a:lnSpc>
                <a:spcPct val="110000"/>
              </a:lnSpc>
            </a:pPr>
            <a:r>
              <a:rPr lang="en-US" altLang="zh-CN" sz="2600" dirty="0">
                <a:solidFill>
                  <a:schemeClr val="tx1"/>
                </a:solidFill>
              </a:rPr>
              <a:t>1.</a:t>
            </a:r>
            <a:r>
              <a:rPr lang="zh-CN" altLang="en-US" sz="2600" dirty="0">
                <a:solidFill>
                  <a:schemeClr val="tx1"/>
                </a:solidFill>
              </a:rPr>
              <a:t>条件控制伪指令</a:t>
            </a:r>
          </a:p>
          <a:p>
            <a:pPr>
              <a:lnSpc>
                <a:spcPct val="120000"/>
              </a:lnSpc>
            </a:pPr>
            <a:r>
              <a:rPr lang="en-US" altLang="zh-CN" dirty="0">
                <a:solidFill>
                  <a:schemeClr val="tx1"/>
                </a:solidFill>
              </a:rPr>
              <a:t>.IF </a:t>
            </a:r>
            <a:r>
              <a:rPr lang="zh-CN" altLang="en-US" dirty="0">
                <a:solidFill>
                  <a:schemeClr val="tx1"/>
                </a:solidFill>
              </a:rPr>
              <a:t>条件表达式     ；条件为真，执行分支体</a:t>
            </a:r>
            <a:r>
              <a:rPr lang="en-US" altLang="zh-CN" dirty="0">
                <a:solidFill>
                  <a:schemeClr val="tx1"/>
                </a:solidFill>
              </a:rPr>
              <a:t>1</a:t>
            </a:r>
          </a:p>
          <a:p>
            <a:pPr>
              <a:lnSpc>
                <a:spcPct val="120000"/>
              </a:lnSpc>
            </a:pPr>
            <a:r>
              <a:rPr lang="en-US" altLang="zh-CN" dirty="0">
                <a:solidFill>
                  <a:schemeClr val="tx1"/>
                </a:solidFill>
              </a:rPr>
              <a:t>	 </a:t>
            </a:r>
            <a:r>
              <a:rPr lang="zh-CN" altLang="en-US" dirty="0">
                <a:solidFill>
                  <a:schemeClr val="tx1"/>
                </a:solidFill>
              </a:rPr>
              <a:t>分支体</a:t>
            </a:r>
            <a:r>
              <a:rPr lang="en-US" altLang="zh-CN" dirty="0">
                <a:solidFill>
                  <a:schemeClr val="tx1"/>
                </a:solidFill>
              </a:rPr>
              <a:t>1</a:t>
            </a:r>
          </a:p>
          <a:p>
            <a:pPr>
              <a:lnSpc>
                <a:spcPct val="120000"/>
              </a:lnSpc>
            </a:pPr>
            <a:r>
              <a:rPr lang="en-US" altLang="zh-CN" dirty="0">
                <a:solidFill>
                  <a:schemeClr val="tx1"/>
                </a:solidFill>
              </a:rPr>
              <a:t> [.ELSEIF </a:t>
            </a:r>
            <a:r>
              <a:rPr lang="zh-CN" altLang="en-US" dirty="0">
                <a:solidFill>
                  <a:schemeClr val="tx1"/>
                </a:solidFill>
              </a:rPr>
              <a:t>条件表达式 ；前面</a:t>
            </a:r>
            <a:r>
              <a:rPr lang="en-US" altLang="zh-CN" dirty="0">
                <a:solidFill>
                  <a:schemeClr val="tx1"/>
                </a:solidFill>
              </a:rPr>
              <a:t>IF[</a:t>
            </a:r>
            <a:r>
              <a:rPr lang="zh-CN" altLang="en-US" dirty="0">
                <a:solidFill>
                  <a:schemeClr val="tx1"/>
                </a:solidFill>
              </a:rPr>
              <a:t>及前面</a:t>
            </a:r>
            <a:r>
              <a:rPr lang="en-US" altLang="zh-CN" dirty="0">
                <a:solidFill>
                  <a:schemeClr val="tx1"/>
                </a:solidFill>
              </a:rPr>
              <a:t>ELSEIF]</a:t>
            </a:r>
            <a:r>
              <a:rPr lang="zh-CN" altLang="en-US" dirty="0">
                <a:solidFill>
                  <a:schemeClr val="tx1"/>
                </a:solidFill>
              </a:rPr>
              <a:t>为假，</a:t>
            </a:r>
          </a:p>
          <a:p>
            <a:pPr>
              <a:lnSpc>
                <a:spcPct val="120000"/>
              </a:lnSpc>
            </a:pPr>
            <a:r>
              <a:rPr lang="zh-CN" altLang="en-US" dirty="0">
                <a:solidFill>
                  <a:schemeClr val="tx1"/>
                </a:solidFill>
              </a:rPr>
              <a:t>     分支体</a:t>
            </a:r>
            <a:r>
              <a:rPr lang="en-US" altLang="zh-CN" dirty="0">
                <a:solidFill>
                  <a:schemeClr val="tx1"/>
                </a:solidFill>
              </a:rPr>
              <a:t>2 ]      </a:t>
            </a:r>
            <a:r>
              <a:rPr lang="zh-CN" altLang="en-US" dirty="0">
                <a:solidFill>
                  <a:schemeClr val="tx1"/>
                </a:solidFill>
              </a:rPr>
              <a:t>；当前条件为真，执行分支体</a:t>
            </a:r>
            <a:r>
              <a:rPr lang="en-US" altLang="zh-CN" dirty="0">
                <a:solidFill>
                  <a:schemeClr val="tx1"/>
                </a:solidFill>
              </a:rPr>
              <a:t>2</a:t>
            </a:r>
          </a:p>
          <a:p>
            <a:pPr>
              <a:lnSpc>
                <a:spcPct val="120000"/>
              </a:lnSpc>
            </a:pPr>
            <a:r>
              <a:rPr lang="en-US" altLang="zh-CN" dirty="0">
                <a:solidFill>
                  <a:schemeClr val="tx1"/>
                </a:solidFill>
              </a:rPr>
              <a:t> [.ELSE             </a:t>
            </a:r>
            <a:r>
              <a:rPr lang="zh-CN" altLang="en-US" dirty="0">
                <a:solidFill>
                  <a:schemeClr val="tx1"/>
                </a:solidFill>
              </a:rPr>
              <a:t>；前面</a:t>
            </a:r>
            <a:r>
              <a:rPr lang="en-US" altLang="zh-CN" dirty="0">
                <a:solidFill>
                  <a:schemeClr val="tx1"/>
                </a:solidFill>
              </a:rPr>
              <a:t>IF[</a:t>
            </a:r>
            <a:r>
              <a:rPr lang="zh-CN" altLang="en-US" dirty="0">
                <a:solidFill>
                  <a:schemeClr val="tx1"/>
                </a:solidFill>
              </a:rPr>
              <a:t>及前面</a:t>
            </a:r>
            <a:r>
              <a:rPr lang="en-US" altLang="zh-CN" dirty="0">
                <a:solidFill>
                  <a:schemeClr val="tx1"/>
                </a:solidFill>
              </a:rPr>
              <a:t>ELSEIF]</a:t>
            </a:r>
            <a:r>
              <a:rPr lang="zh-CN" altLang="en-US" dirty="0">
                <a:solidFill>
                  <a:schemeClr val="tx1"/>
                </a:solidFill>
              </a:rPr>
              <a:t>为假，</a:t>
            </a:r>
          </a:p>
          <a:p>
            <a:pPr>
              <a:lnSpc>
                <a:spcPct val="120000"/>
              </a:lnSpc>
            </a:pPr>
            <a:r>
              <a:rPr lang="zh-CN" altLang="en-US" dirty="0">
                <a:solidFill>
                  <a:schemeClr val="tx1"/>
                </a:solidFill>
              </a:rPr>
              <a:t>     分支体</a:t>
            </a:r>
            <a:r>
              <a:rPr lang="en-US" altLang="zh-CN" dirty="0">
                <a:solidFill>
                  <a:schemeClr val="tx1"/>
                </a:solidFill>
              </a:rPr>
              <a:t>3 ]      </a:t>
            </a:r>
            <a:r>
              <a:rPr lang="zh-CN" altLang="en-US" dirty="0">
                <a:solidFill>
                  <a:schemeClr val="tx1"/>
                </a:solidFill>
              </a:rPr>
              <a:t>；执行分支体</a:t>
            </a:r>
            <a:r>
              <a:rPr lang="en-US" altLang="zh-CN" dirty="0">
                <a:solidFill>
                  <a:schemeClr val="tx1"/>
                </a:solidFill>
              </a:rPr>
              <a:t>3</a:t>
            </a:r>
          </a:p>
          <a:p>
            <a:pPr>
              <a:lnSpc>
                <a:spcPct val="120000"/>
              </a:lnSpc>
            </a:pPr>
            <a:r>
              <a:rPr lang="en-US" altLang="zh-CN" dirty="0">
                <a:solidFill>
                  <a:schemeClr val="tx1"/>
                </a:solidFill>
              </a:rPr>
              <a:t> .ENDIF             </a:t>
            </a:r>
            <a:r>
              <a:rPr lang="zh-CN" altLang="en-US" dirty="0">
                <a:solidFill>
                  <a:schemeClr val="tx1"/>
                </a:solidFill>
              </a:rPr>
              <a:t>；分支结束</a:t>
            </a:r>
          </a:p>
          <a:p>
            <a:endParaRPr lang="zh-CN" altLang="en-US" dirty="0">
              <a:solidFill>
                <a:schemeClr val="tx1"/>
              </a:solidFill>
            </a:endParaRPr>
          </a:p>
        </p:txBody>
      </p:sp>
    </p:spTree>
    <p:extLst>
      <p:ext uri="{BB962C8B-B14F-4D97-AF65-F5344CB8AC3E}">
        <p14:creationId xmlns:p14="http://schemas.microsoft.com/office/powerpoint/2010/main" val="410099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85772-25D0-4474-938D-7546337B31D3}"/>
              </a:ext>
            </a:extLst>
          </p:cNvPr>
          <p:cNvSpPr>
            <a:spLocks noGrp="1"/>
          </p:cNvSpPr>
          <p:nvPr>
            <p:ph type="title"/>
          </p:nvPr>
        </p:nvSpPr>
        <p:spPr/>
        <p:txBody>
          <a:bodyPr/>
          <a:lstStyle/>
          <a:p>
            <a:r>
              <a:rPr lang="zh-CN" altLang="en-US" dirty="0"/>
              <a:t>第五章 高级语言程序设计</a:t>
            </a:r>
          </a:p>
        </p:txBody>
      </p:sp>
      <p:sp>
        <p:nvSpPr>
          <p:cNvPr id="3" name="内容占位符 2">
            <a:extLst>
              <a:ext uri="{FF2B5EF4-FFF2-40B4-BE49-F238E27FC236}">
                <a16:creationId xmlns:a16="http://schemas.microsoft.com/office/drawing/2014/main" id="{18A7CDB9-FCDE-4B71-B9BF-932B0CFEA784}"/>
              </a:ext>
            </a:extLst>
          </p:cNvPr>
          <p:cNvSpPr>
            <a:spLocks noGrp="1"/>
          </p:cNvSpPr>
          <p:nvPr>
            <p:ph idx="1"/>
          </p:nvPr>
        </p:nvSpPr>
        <p:spPr/>
        <p:txBody>
          <a:bodyPr>
            <a:normAutofit/>
          </a:bodyPr>
          <a:lstStyle/>
          <a:p>
            <a:pPr marL="0" indent="0">
              <a:lnSpc>
                <a:spcPct val="120000"/>
              </a:lnSpc>
            </a:pPr>
            <a:r>
              <a:rPr lang="zh-CN" altLang="en-US" sz="2800" dirty="0">
                <a:solidFill>
                  <a:srgbClr val="0066FF"/>
                </a:solidFill>
              </a:rPr>
              <a:t>表达式中的操作符：</a:t>
            </a:r>
          </a:p>
          <a:p>
            <a:pPr marL="0" indent="0"/>
            <a:r>
              <a:rPr lang="zh-CN" altLang="en-US" sz="2800" dirty="0"/>
              <a:t>    表</a:t>
            </a:r>
            <a:r>
              <a:rPr lang="en-US" altLang="zh-CN" sz="2800" dirty="0"/>
              <a:t>5.1</a:t>
            </a:r>
            <a:r>
              <a:rPr lang="zh-CN" altLang="en-US" sz="2800" dirty="0"/>
              <a:t>列出的操作符用于伪指令的条件表达式，</a:t>
            </a:r>
            <a:r>
              <a:rPr lang="zh-CN" altLang="en-US" sz="2800" dirty="0">
                <a:solidFill>
                  <a:srgbClr val="0066FF"/>
                </a:solidFill>
              </a:rPr>
              <a:t>第三章</a:t>
            </a:r>
            <a:r>
              <a:rPr lang="zh-CN" altLang="en-US" sz="2800" dirty="0"/>
              <a:t>介绍的操作符用于</a:t>
            </a:r>
            <a:r>
              <a:rPr lang="zh-CN" altLang="en-US" sz="2800" dirty="0">
                <a:solidFill>
                  <a:srgbClr val="0066FF"/>
                </a:solidFill>
              </a:rPr>
              <a:t>数值表达式和地址表达式</a:t>
            </a:r>
            <a:r>
              <a:rPr lang="zh-CN" altLang="en-US" sz="2800" dirty="0"/>
              <a:t>（构成指令的操作数），两类操作符不可混淆。</a:t>
            </a:r>
          </a:p>
          <a:p>
            <a:pPr marL="0" indent="0"/>
            <a:r>
              <a:rPr lang="zh-CN" altLang="en-US" sz="2800" dirty="0"/>
              <a:t>    操作符可分为：</a:t>
            </a:r>
            <a:r>
              <a:rPr lang="zh-CN" altLang="en-US" sz="2800" dirty="0">
                <a:solidFill>
                  <a:srgbClr val="CC3300"/>
                </a:solidFill>
              </a:rPr>
              <a:t>比较、逻辑运算和测试三类</a:t>
            </a:r>
            <a:r>
              <a:rPr lang="zh-CN" altLang="en-US" sz="2800" dirty="0"/>
              <a:t>，</a:t>
            </a:r>
          </a:p>
          <a:p>
            <a:pPr marL="0" indent="0"/>
            <a:r>
              <a:rPr lang="zh-CN" altLang="en-US" sz="2800" dirty="0"/>
              <a:t>其中测试又可分为：标志测试、位测试、寄存器测试、存储单元测试（</a:t>
            </a:r>
            <a:r>
              <a:rPr lang="en-US" altLang="zh-CN" sz="2800" dirty="0">
                <a:solidFill>
                  <a:srgbClr val="002060"/>
                </a:solidFill>
              </a:rPr>
              <a:t>reg\mem</a:t>
            </a:r>
            <a:r>
              <a:rPr lang="zh-CN" altLang="en-US" sz="2800" dirty="0"/>
              <a:t>）。</a:t>
            </a:r>
          </a:p>
          <a:p>
            <a:endParaRPr lang="zh-CN" altLang="en-US" sz="2800" dirty="0"/>
          </a:p>
        </p:txBody>
      </p:sp>
    </p:spTree>
    <p:extLst>
      <p:ext uri="{BB962C8B-B14F-4D97-AF65-F5344CB8AC3E}">
        <p14:creationId xmlns:p14="http://schemas.microsoft.com/office/powerpoint/2010/main" val="2967416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090BB-92A3-4D1C-92CE-6B3024CC0075}"/>
              </a:ext>
            </a:extLst>
          </p:cNvPr>
          <p:cNvSpPr>
            <a:spLocks noGrp="1"/>
          </p:cNvSpPr>
          <p:nvPr>
            <p:ph type="title"/>
          </p:nvPr>
        </p:nvSpPr>
        <p:spPr/>
        <p:txBody>
          <a:bodyPr/>
          <a:lstStyle/>
          <a:p>
            <a:r>
              <a:rPr lang="zh-CN" altLang="en-US" dirty="0"/>
              <a:t>第五章 高级语言程序设计</a:t>
            </a:r>
          </a:p>
        </p:txBody>
      </p:sp>
      <p:sp>
        <p:nvSpPr>
          <p:cNvPr id="3" name="内容占位符 2">
            <a:extLst>
              <a:ext uri="{FF2B5EF4-FFF2-40B4-BE49-F238E27FC236}">
                <a16:creationId xmlns:a16="http://schemas.microsoft.com/office/drawing/2014/main" id="{CBC87A8B-1FD8-436D-8B2C-56FADD359812}"/>
              </a:ext>
            </a:extLst>
          </p:cNvPr>
          <p:cNvSpPr>
            <a:spLocks noGrp="1"/>
          </p:cNvSpPr>
          <p:nvPr>
            <p:ph idx="1"/>
          </p:nvPr>
        </p:nvSpPr>
        <p:spPr/>
        <p:txBody>
          <a:bodyPr>
            <a:normAutofit/>
          </a:bodyPr>
          <a:lstStyle/>
          <a:p>
            <a:pPr marL="0" indent="0">
              <a:buNone/>
            </a:pPr>
            <a:r>
              <a:rPr lang="zh-CN" altLang="en-US" sz="2800" dirty="0">
                <a:solidFill>
                  <a:srgbClr val="CC3300"/>
                </a:solidFill>
              </a:rPr>
              <a:t>条件表达式中比较的两个数据可能是无符号数，也可能是有符号数，可分成以下情况</a:t>
            </a:r>
            <a:r>
              <a:rPr lang="zh-CN" altLang="en-US" sz="2800" dirty="0"/>
              <a:t>：</a:t>
            </a:r>
          </a:p>
          <a:p>
            <a:pPr marL="190500" lvl="1" indent="3175">
              <a:lnSpc>
                <a:spcPct val="120000"/>
              </a:lnSpc>
            </a:pPr>
            <a:r>
              <a:rPr lang="zh-CN" altLang="en-US" sz="2400" dirty="0"/>
              <a:t> 数据为变量：用</a:t>
            </a:r>
            <a:r>
              <a:rPr lang="en-US" altLang="zh-CN" sz="2400" dirty="0"/>
              <a:t>DB</a:t>
            </a:r>
            <a:r>
              <a:rPr lang="zh-CN" altLang="en-US" sz="2400" dirty="0"/>
              <a:t>、</a:t>
            </a:r>
            <a:r>
              <a:rPr lang="en-US" altLang="zh-CN" sz="2400" dirty="0"/>
              <a:t>DW</a:t>
            </a:r>
            <a:r>
              <a:rPr lang="zh-CN" altLang="en-US" sz="2400" dirty="0"/>
              <a:t>、</a:t>
            </a:r>
            <a:r>
              <a:rPr lang="en-US" altLang="zh-CN" sz="2400" dirty="0"/>
              <a:t>DD</a:t>
            </a:r>
            <a:r>
              <a:rPr lang="zh-CN" altLang="en-US" sz="2400" dirty="0"/>
              <a:t>等定义的变量一律作为无符号数，若需要进行有符号数比较，</a:t>
            </a:r>
            <a:r>
              <a:rPr lang="zh-CN" altLang="en-US" sz="2400" dirty="0">
                <a:solidFill>
                  <a:srgbClr val="002060"/>
                </a:solidFill>
              </a:rPr>
              <a:t>必须使用</a:t>
            </a:r>
            <a:r>
              <a:rPr lang="en-US" altLang="zh-CN" sz="2400" dirty="0">
                <a:solidFill>
                  <a:srgbClr val="C00000"/>
                </a:solidFill>
              </a:rPr>
              <a:t>SBYTE</a:t>
            </a:r>
            <a:r>
              <a:rPr lang="zh-CN" altLang="en-US" sz="2400" dirty="0">
                <a:solidFill>
                  <a:srgbClr val="C00000"/>
                </a:solidFill>
              </a:rPr>
              <a:t>、</a:t>
            </a:r>
            <a:r>
              <a:rPr lang="en-US" altLang="zh-CN" sz="2400" dirty="0">
                <a:solidFill>
                  <a:srgbClr val="C00000"/>
                </a:solidFill>
              </a:rPr>
              <a:t>SWORD</a:t>
            </a:r>
            <a:r>
              <a:rPr lang="zh-CN" altLang="en-US" sz="2400" dirty="0">
                <a:solidFill>
                  <a:srgbClr val="C00000"/>
                </a:solidFill>
              </a:rPr>
              <a:t>、</a:t>
            </a:r>
            <a:r>
              <a:rPr lang="en-US" altLang="zh-CN" sz="2400" dirty="0">
                <a:solidFill>
                  <a:srgbClr val="C00000"/>
                </a:solidFill>
              </a:rPr>
              <a:t>SDWORD</a:t>
            </a:r>
            <a:r>
              <a:rPr lang="zh-CN" altLang="en-US" sz="2400" dirty="0">
                <a:solidFill>
                  <a:srgbClr val="C00000"/>
                </a:solidFill>
              </a:rPr>
              <a:t>定义</a:t>
            </a:r>
            <a:r>
              <a:rPr lang="zh-CN" altLang="en-US" sz="2400" dirty="0">
                <a:solidFill>
                  <a:srgbClr val="FF0B0B"/>
                </a:solidFill>
              </a:rPr>
              <a:t>。</a:t>
            </a:r>
          </a:p>
          <a:p>
            <a:pPr marL="190500" lvl="1" indent="3175">
              <a:lnSpc>
                <a:spcPct val="120000"/>
              </a:lnSpc>
            </a:pPr>
            <a:r>
              <a:rPr lang="zh-CN" altLang="en-US" sz="2400" dirty="0"/>
              <a:t> 数据为寄存器或存储单元：默认为无符号数，若需要进行有符号数比较，必须使用操作符</a:t>
            </a:r>
            <a:r>
              <a:rPr lang="en-US" altLang="zh-CN" sz="2400" dirty="0">
                <a:solidFill>
                  <a:srgbClr val="FF0B0B"/>
                </a:solidFill>
              </a:rPr>
              <a:t>SBYTE PTR</a:t>
            </a:r>
            <a:r>
              <a:rPr lang="zh-CN" altLang="en-US" sz="2400" dirty="0"/>
              <a:t>或</a:t>
            </a:r>
            <a:r>
              <a:rPr lang="en-US" altLang="zh-CN" sz="2400" dirty="0">
                <a:solidFill>
                  <a:srgbClr val="FF0B0B"/>
                </a:solidFill>
              </a:rPr>
              <a:t>SWORD PTR</a:t>
            </a:r>
            <a:r>
              <a:rPr lang="zh-CN" altLang="en-US" sz="2400" dirty="0"/>
              <a:t>指明类型。</a:t>
            </a:r>
          </a:p>
          <a:p>
            <a:endParaRPr lang="zh-CN" altLang="en-US" sz="2800" dirty="0"/>
          </a:p>
        </p:txBody>
      </p:sp>
    </p:spTree>
    <p:extLst>
      <p:ext uri="{BB962C8B-B14F-4D97-AF65-F5344CB8AC3E}">
        <p14:creationId xmlns:p14="http://schemas.microsoft.com/office/powerpoint/2010/main" val="1826709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FAB81-88A6-4ABF-AC0F-F27B6855BDB1}"/>
              </a:ext>
            </a:extLst>
          </p:cNvPr>
          <p:cNvSpPr>
            <a:spLocks noGrp="1"/>
          </p:cNvSpPr>
          <p:nvPr>
            <p:ph type="title"/>
          </p:nvPr>
        </p:nvSpPr>
        <p:spPr/>
        <p:txBody>
          <a:bodyPr/>
          <a:lstStyle/>
          <a:p>
            <a:r>
              <a:rPr lang="zh-CN" altLang="en-US" dirty="0"/>
              <a:t>第五章 高级语言程序设计</a:t>
            </a:r>
          </a:p>
        </p:txBody>
      </p:sp>
      <p:sp>
        <p:nvSpPr>
          <p:cNvPr id="3" name="内容占位符 2">
            <a:extLst>
              <a:ext uri="{FF2B5EF4-FFF2-40B4-BE49-F238E27FC236}">
                <a16:creationId xmlns:a16="http://schemas.microsoft.com/office/drawing/2014/main" id="{04701262-00BE-4B73-8CD8-E5458D0A2D8E}"/>
              </a:ext>
            </a:extLst>
          </p:cNvPr>
          <p:cNvSpPr>
            <a:spLocks noGrp="1"/>
          </p:cNvSpPr>
          <p:nvPr>
            <p:ph idx="1"/>
          </p:nvPr>
        </p:nvSpPr>
        <p:spPr/>
        <p:txBody>
          <a:bodyPr>
            <a:normAutofit/>
          </a:bodyPr>
          <a:lstStyle/>
          <a:p>
            <a:pPr>
              <a:lnSpc>
                <a:spcPct val="110000"/>
              </a:lnSpc>
              <a:spcBef>
                <a:spcPts val="0"/>
              </a:spcBef>
              <a:spcAft>
                <a:spcPts val="0"/>
              </a:spcAft>
            </a:pPr>
            <a:r>
              <a:rPr lang="en-US" altLang="zh-CN" sz="2800" dirty="0">
                <a:solidFill>
                  <a:srgbClr val="0066FF"/>
                </a:solidFill>
              </a:rPr>
              <a:t>2. </a:t>
            </a:r>
            <a:r>
              <a:rPr lang="zh-CN" altLang="en-US" sz="2800" dirty="0">
                <a:solidFill>
                  <a:srgbClr val="0066FF"/>
                </a:solidFill>
              </a:rPr>
              <a:t>循环控制伪指令</a:t>
            </a:r>
          </a:p>
          <a:p>
            <a:pPr>
              <a:lnSpc>
                <a:spcPct val="110000"/>
              </a:lnSpc>
              <a:spcBef>
                <a:spcPts val="0"/>
              </a:spcBef>
              <a:spcAft>
                <a:spcPts val="0"/>
              </a:spcAft>
            </a:pPr>
            <a:r>
              <a:rPr lang="zh-CN" altLang="en-US" sz="2800" dirty="0"/>
              <a:t>  </a:t>
            </a:r>
            <a:r>
              <a:rPr lang="en-US" altLang="zh-CN" sz="2800" dirty="0"/>
              <a:t>.WHILE</a:t>
            </a:r>
            <a:r>
              <a:rPr lang="zh-CN" altLang="en-US" sz="2800" dirty="0"/>
              <a:t>和 </a:t>
            </a:r>
            <a:r>
              <a:rPr lang="en-US" altLang="zh-CN" sz="2800" dirty="0"/>
              <a:t>.ENDW </a:t>
            </a:r>
            <a:r>
              <a:rPr lang="zh-CN" altLang="en-US" sz="2800" dirty="0"/>
              <a:t>：当型循环结构</a:t>
            </a:r>
          </a:p>
          <a:p>
            <a:pPr>
              <a:lnSpc>
                <a:spcPct val="110000"/>
              </a:lnSpc>
              <a:spcBef>
                <a:spcPts val="0"/>
              </a:spcBef>
              <a:spcAft>
                <a:spcPts val="0"/>
              </a:spcAft>
            </a:pPr>
            <a:r>
              <a:rPr lang="zh-CN" altLang="en-US" sz="2800" dirty="0"/>
              <a:t>  </a:t>
            </a:r>
            <a:r>
              <a:rPr lang="en-US" altLang="zh-CN" sz="2800" dirty="0"/>
              <a:t>.REPEAT</a:t>
            </a:r>
            <a:r>
              <a:rPr lang="zh-CN" altLang="en-US" sz="2800" dirty="0"/>
              <a:t>和 </a:t>
            </a:r>
            <a:r>
              <a:rPr lang="en-US" altLang="zh-CN" sz="2800" dirty="0"/>
              <a:t>.UNTIL/.REPEAT</a:t>
            </a:r>
            <a:r>
              <a:rPr lang="zh-CN" altLang="en-US" sz="2800" dirty="0"/>
              <a:t>和 </a:t>
            </a:r>
            <a:r>
              <a:rPr lang="en-US" altLang="zh-CN" sz="2800" dirty="0"/>
              <a:t>.UNTILCXZ</a:t>
            </a:r>
            <a:r>
              <a:rPr lang="zh-CN" altLang="en-US" sz="2800" dirty="0"/>
              <a:t>：直到型</a:t>
            </a:r>
          </a:p>
          <a:p>
            <a:pPr>
              <a:lnSpc>
                <a:spcPct val="110000"/>
              </a:lnSpc>
              <a:spcBef>
                <a:spcPts val="0"/>
              </a:spcBef>
              <a:spcAft>
                <a:spcPts val="0"/>
              </a:spcAft>
            </a:pPr>
            <a:r>
              <a:rPr lang="zh-CN" altLang="en-US" sz="2800" dirty="0"/>
              <a:t>  </a:t>
            </a:r>
            <a:r>
              <a:rPr lang="en-US" altLang="zh-CN" sz="2800" dirty="0"/>
              <a:t>.BREAK</a:t>
            </a:r>
            <a:r>
              <a:rPr lang="zh-CN" altLang="en-US" sz="2800" dirty="0"/>
              <a:t>：退出循环；</a:t>
            </a:r>
            <a:r>
              <a:rPr lang="en-US" altLang="zh-CN" sz="2800" dirty="0"/>
              <a:t>.CONTINUE </a:t>
            </a:r>
            <a:r>
              <a:rPr lang="zh-CN" altLang="en-US" sz="2800" dirty="0"/>
              <a:t>：转向循环体开始</a:t>
            </a:r>
          </a:p>
          <a:p>
            <a:pPr>
              <a:lnSpc>
                <a:spcPct val="110000"/>
              </a:lnSpc>
              <a:spcBef>
                <a:spcPts val="0"/>
              </a:spcBef>
              <a:spcAft>
                <a:spcPts val="0"/>
              </a:spcAft>
            </a:pPr>
            <a:r>
              <a:rPr lang="zh-CN" altLang="en-US" sz="2800" dirty="0"/>
              <a:t>   </a:t>
            </a:r>
            <a:r>
              <a:rPr lang="zh-CN" altLang="en-US" sz="2400" dirty="0">
                <a:solidFill>
                  <a:srgbClr val="FF3300"/>
                </a:solidFill>
              </a:rPr>
              <a:t>格式 </a:t>
            </a:r>
            <a:r>
              <a:rPr lang="en-US" altLang="zh-CN" sz="2400" dirty="0">
                <a:solidFill>
                  <a:srgbClr val="FF3300"/>
                </a:solidFill>
              </a:rPr>
              <a:t>1</a:t>
            </a:r>
          </a:p>
          <a:p>
            <a:pPr>
              <a:lnSpc>
                <a:spcPct val="110000"/>
              </a:lnSpc>
              <a:spcBef>
                <a:spcPts val="0"/>
              </a:spcBef>
              <a:spcAft>
                <a:spcPts val="0"/>
              </a:spcAft>
            </a:pPr>
            <a:r>
              <a:rPr lang="en-US" altLang="zh-CN" sz="2400" dirty="0"/>
              <a:t>	</a:t>
            </a:r>
            <a:r>
              <a:rPr lang="en-US" altLang="zh-CN" sz="2400" dirty="0">
                <a:solidFill>
                  <a:srgbClr val="0000FF"/>
                </a:solidFill>
                <a:latin typeface="Times New Roman" panose="02020603050405020304" pitchFamily="18" charset="0"/>
              </a:rPr>
              <a:t>.WHILE</a:t>
            </a:r>
            <a:r>
              <a:rPr lang="en-US" altLang="zh-CN" sz="2400" dirty="0">
                <a:solidFill>
                  <a:srgbClr val="0000FF"/>
                </a:solidFill>
              </a:rPr>
              <a:t> </a:t>
            </a:r>
            <a:r>
              <a:rPr lang="zh-CN" altLang="en-US" sz="2400" dirty="0">
                <a:solidFill>
                  <a:srgbClr val="0000FF"/>
                </a:solidFill>
              </a:rPr>
              <a:t>条件表达式</a:t>
            </a:r>
            <a:r>
              <a:rPr lang="zh-CN" altLang="en-US" sz="2400" dirty="0">
                <a:solidFill>
                  <a:srgbClr val="CC3300"/>
                </a:solidFill>
              </a:rPr>
              <a:t>；表达式为真，执行循环体</a:t>
            </a:r>
          </a:p>
          <a:p>
            <a:pPr>
              <a:lnSpc>
                <a:spcPct val="110000"/>
              </a:lnSpc>
              <a:spcBef>
                <a:spcPts val="0"/>
              </a:spcBef>
              <a:spcAft>
                <a:spcPts val="0"/>
              </a:spcAft>
            </a:pPr>
            <a:r>
              <a:rPr lang="zh-CN" altLang="en-US" sz="2400" dirty="0">
                <a:solidFill>
                  <a:srgbClr val="CC3300"/>
                </a:solidFill>
              </a:rPr>
              <a:t>	   </a:t>
            </a:r>
            <a:r>
              <a:rPr lang="zh-CN" altLang="en-US" sz="2400" dirty="0">
                <a:solidFill>
                  <a:srgbClr val="0000FF"/>
                </a:solidFill>
              </a:rPr>
              <a:t>循环体</a:t>
            </a:r>
            <a:r>
              <a:rPr lang="zh-CN" altLang="en-US" sz="2400" dirty="0">
                <a:solidFill>
                  <a:srgbClr val="CC3300"/>
                </a:solidFill>
              </a:rPr>
              <a:t>         ；     </a:t>
            </a:r>
          </a:p>
          <a:p>
            <a:pPr>
              <a:lnSpc>
                <a:spcPct val="110000"/>
              </a:lnSpc>
              <a:spcBef>
                <a:spcPts val="0"/>
              </a:spcBef>
              <a:spcAft>
                <a:spcPts val="0"/>
              </a:spcAft>
            </a:pPr>
            <a:r>
              <a:rPr lang="zh-CN" altLang="en-US" sz="2400" dirty="0">
                <a:solidFill>
                  <a:srgbClr val="CC3300"/>
                </a:solidFill>
              </a:rPr>
              <a:t>	</a:t>
            </a:r>
            <a:r>
              <a:rPr lang="en-US" altLang="zh-CN" sz="2400" dirty="0">
                <a:solidFill>
                  <a:srgbClr val="0000FF"/>
                </a:solidFill>
                <a:latin typeface="Times New Roman" panose="02020603050405020304" pitchFamily="18" charset="0"/>
              </a:rPr>
              <a:t>.ENDW</a:t>
            </a:r>
            <a:r>
              <a:rPr lang="en-US" altLang="zh-CN" sz="2400" dirty="0">
                <a:solidFill>
                  <a:srgbClr val="CC3300"/>
                </a:solidFill>
              </a:rPr>
              <a:t>            </a:t>
            </a:r>
            <a:r>
              <a:rPr lang="zh-CN" altLang="en-US" sz="2400" dirty="0">
                <a:solidFill>
                  <a:srgbClr val="CC3300"/>
                </a:solidFill>
              </a:rPr>
              <a:t>；循环体结束</a:t>
            </a:r>
            <a:r>
              <a:rPr lang="zh-CN" altLang="en-US" sz="2800" dirty="0">
                <a:solidFill>
                  <a:srgbClr val="FFFF99"/>
                </a:solidFill>
              </a:rPr>
              <a:t>	</a:t>
            </a:r>
            <a:endParaRPr lang="zh-CN" altLang="en-US" sz="2800" dirty="0">
              <a:solidFill>
                <a:srgbClr val="D42F0E"/>
              </a:solidFill>
            </a:endParaRPr>
          </a:p>
          <a:p>
            <a:pPr>
              <a:lnSpc>
                <a:spcPct val="110000"/>
              </a:lnSpc>
              <a:spcBef>
                <a:spcPts val="0"/>
              </a:spcBef>
              <a:spcAft>
                <a:spcPts val="0"/>
              </a:spcAft>
            </a:pPr>
            <a:endParaRPr lang="zh-CN" altLang="en-US" sz="2800" dirty="0"/>
          </a:p>
        </p:txBody>
      </p:sp>
    </p:spTree>
    <p:extLst>
      <p:ext uri="{BB962C8B-B14F-4D97-AF65-F5344CB8AC3E}">
        <p14:creationId xmlns:p14="http://schemas.microsoft.com/office/powerpoint/2010/main" val="37419839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F7111F-C752-43EB-8A3F-D4DF40CC5CF9}"/>
              </a:ext>
            </a:extLst>
          </p:cNvPr>
          <p:cNvSpPr>
            <a:spLocks noGrp="1"/>
          </p:cNvSpPr>
          <p:nvPr>
            <p:ph type="title"/>
          </p:nvPr>
        </p:nvSpPr>
        <p:spPr/>
        <p:txBody>
          <a:bodyPr/>
          <a:lstStyle/>
          <a:p>
            <a:r>
              <a:rPr lang="zh-CN" altLang="en-US" dirty="0"/>
              <a:t>第五章 高级语言程序设计</a:t>
            </a:r>
          </a:p>
        </p:txBody>
      </p:sp>
      <p:sp>
        <p:nvSpPr>
          <p:cNvPr id="3" name="内容占位符 2">
            <a:extLst>
              <a:ext uri="{FF2B5EF4-FFF2-40B4-BE49-F238E27FC236}">
                <a16:creationId xmlns:a16="http://schemas.microsoft.com/office/drawing/2014/main" id="{013D16B7-D668-4AE4-A215-F8D8E0CA1C50}"/>
              </a:ext>
            </a:extLst>
          </p:cNvPr>
          <p:cNvSpPr>
            <a:spLocks noGrp="1"/>
          </p:cNvSpPr>
          <p:nvPr>
            <p:ph idx="1"/>
          </p:nvPr>
        </p:nvSpPr>
        <p:spPr>
          <a:xfrm>
            <a:off x="1097280" y="1845733"/>
            <a:ext cx="10058400" cy="4425757"/>
          </a:xfrm>
        </p:spPr>
        <p:txBody>
          <a:bodyPr>
            <a:normAutofit lnSpcReduction="10000"/>
          </a:bodyPr>
          <a:lstStyle/>
          <a:p>
            <a:pPr>
              <a:lnSpc>
                <a:spcPct val="120000"/>
              </a:lnSpc>
              <a:spcBef>
                <a:spcPts val="0"/>
              </a:spcBef>
              <a:spcAft>
                <a:spcPts val="0"/>
              </a:spcAft>
            </a:pPr>
            <a:r>
              <a:rPr lang="zh-CN" altLang="en-US" sz="2400" dirty="0">
                <a:solidFill>
                  <a:schemeClr val="tx1"/>
                </a:solidFill>
              </a:rPr>
              <a:t>格式 </a:t>
            </a:r>
            <a:r>
              <a:rPr lang="en-US" altLang="zh-CN" sz="2400" dirty="0">
                <a:solidFill>
                  <a:schemeClr val="tx1"/>
                </a:solidFill>
              </a:rPr>
              <a:t>2  </a:t>
            </a:r>
          </a:p>
          <a:p>
            <a:pPr>
              <a:lnSpc>
                <a:spcPct val="120000"/>
              </a:lnSpc>
              <a:spcBef>
                <a:spcPts val="0"/>
              </a:spcBef>
              <a:spcAft>
                <a:spcPts val="0"/>
              </a:spcAft>
            </a:pPr>
            <a:r>
              <a:rPr lang="en-US" altLang="zh-CN" sz="2400" dirty="0">
                <a:solidFill>
                  <a:srgbClr val="2311D1"/>
                </a:solidFill>
                <a:latin typeface="Times New Roman" panose="02020603050405020304" pitchFamily="18" charset="0"/>
              </a:rPr>
              <a:t>    .REPEAT</a:t>
            </a:r>
            <a:r>
              <a:rPr lang="en-US" altLang="zh-CN" sz="2400" dirty="0">
                <a:solidFill>
                  <a:srgbClr val="2311D1"/>
                </a:solidFill>
              </a:rPr>
              <a:t>          </a:t>
            </a:r>
            <a:r>
              <a:rPr lang="zh-CN" altLang="en-US" sz="2400" dirty="0">
                <a:solidFill>
                  <a:srgbClr val="A50021"/>
                </a:solidFill>
              </a:rPr>
              <a:t>；重复执行循环体</a:t>
            </a:r>
          </a:p>
          <a:p>
            <a:pPr>
              <a:lnSpc>
                <a:spcPct val="120000"/>
              </a:lnSpc>
              <a:spcBef>
                <a:spcPts val="0"/>
              </a:spcBef>
              <a:spcAft>
                <a:spcPts val="0"/>
              </a:spcAft>
            </a:pPr>
            <a:r>
              <a:rPr lang="zh-CN" altLang="en-US" sz="2400" dirty="0">
                <a:solidFill>
                  <a:srgbClr val="2311D1"/>
                </a:solidFill>
              </a:rPr>
              <a:t>    循环体</a:t>
            </a:r>
          </a:p>
          <a:p>
            <a:pPr>
              <a:lnSpc>
                <a:spcPct val="120000"/>
              </a:lnSpc>
              <a:spcBef>
                <a:spcPts val="0"/>
              </a:spcBef>
              <a:spcAft>
                <a:spcPts val="0"/>
              </a:spcAft>
            </a:pPr>
            <a:r>
              <a:rPr lang="zh-CN" altLang="en-US" sz="2400" dirty="0">
                <a:solidFill>
                  <a:srgbClr val="2311D1"/>
                </a:solidFill>
                <a:latin typeface="Times New Roman" panose="02020603050405020304" pitchFamily="18" charset="0"/>
              </a:rPr>
              <a:t>    </a:t>
            </a:r>
            <a:r>
              <a:rPr lang="en-US" altLang="zh-CN" sz="2400" dirty="0">
                <a:solidFill>
                  <a:srgbClr val="2311D1"/>
                </a:solidFill>
                <a:latin typeface="Times New Roman" panose="02020603050405020304" pitchFamily="18" charset="0"/>
              </a:rPr>
              <a:t>.UNTIL</a:t>
            </a:r>
            <a:r>
              <a:rPr lang="en-US" altLang="zh-CN" sz="2400" dirty="0">
                <a:solidFill>
                  <a:srgbClr val="2311D1"/>
                </a:solidFill>
              </a:rPr>
              <a:t> </a:t>
            </a:r>
            <a:r>
              <a:rPr lang="zh-CN" altLang="en-US" sz="2400" dirty="0">
                <a:solidFill>
                  <a:srgbClr val="2311D1"/>
                </a:solidFill>
              </a:rPr>
              <a:t>条件表达式 </a:t>
            </a:r>
            <a:r>
              <a:rPr lang="zh-CN" altLang="en-US" sz="2400" dirty="0">
                <a:solidFill>
                  <a:srgbClr val="A50021"/>
                </a:solidFill>
              </a:rPr>
              <a:t>；直到条件表达式为真</a:t>
            </a:r>
          </a:p>
          <a:p>
            <a:pPr>
              <a:lnSpc>
                <a:spcPct val="120000"/>
              </a:lnSpc>
              <a:spcBef>
                <a:spcPts val="0"/>
              </a:spcBef>
              <a:spcAft>
                <a:spcPts val="0"/>
              </a:spcAft>
            </a:pPr>
            <a:endParaRPr lang="zh-CN" altLang="en-US" sz="2400" dirty="0">
              <a:solidFill>
                <a:schemeClr val="tx1"/>
              </a:solidFill>
            </a:endParaRPr>
          </a:p>
          <a:p>
            <a:pPr>
              <a:lnSpc>
                <a:spcPct val="120000"/>
              </a:lnSpc>
              <a:spcBef>
                <a:spcPts val="0"/>
              </a:spcBef>
              <a:spcAft>
                <a:spcPts val="0"/>
              </a:spcAft>
            </a:pPr>
            <a:r>
              <a:rPr lang="zh-CN" altLang="en-US" sz="2400" dirty="0">
                <a:solidFill>
                  <a:schemeClr val="tx1"/>
                </a:solidFill>
              </a:rPr>
              <a:t> 格式 </a:t>
            </a:r>
            <a:r>
              <a:rPr lang="en-US" altLang="zh-CN" sz="2400" dirty="0">
                <a:solidFill>
                  <a:schemeClr val="tx1"/>
                </a:solidFill>
              </a:rPr>
              <a:t>3</a:t>
            </a:r>
          </a:p>
          <a:p>
            <a:pPr>
              <a:lnSpc>
                <a:spcPct val="120000"/>
              </a:lnSpc>
              <a:spcBef>
                <a:spcPts val="0"/>
              </a:spcBef>
              <a:spcAft>
                <a:spcPts val="0"/>
              </a:spcAft>
            </a:pPr>
            <a:r>
              <a:rPr lang="en-US" altLang="zh-CN" sz="2400" dirty="0">
                <a:solidFill>
                  <a:srgbClr val="A50021"/>
                </a:solidFill>
                <a:latin typeface="Times New Roman" panose="02020603050405020304" pitchFamily="18" charset="0"/>
              </a:rPr>
              <a:t>    </a:t>
            </a:r>
            <a:r>
              <a:rPr lang="en-US" altLang="zh-CN" sz="2400" dirty="0">
                <a:solidFill>
                  <a:srgbClr val="0000FF"/>
                </a:solidFill>
                <a:latin typeface="Times New Roman" panose="02020603050405020304" pitchFamily="18" charset="0"/>
              </a:rPr>
              <a:t>.REPEAT</a:t>
            </a:r>
            <a:r>
              <a:rPr lang="en-US" altLang="zh-CN" sz="2400" dirty="0">
                <a:solidFill>
                  <a:srgbClr val="A50021"/>
                </a:solidFill>
              </a:rPr>
              <a:t>               </a:t>
            </a:r>
            <a:r>
              <a:rPr lang="zh-CN" altLang="en-US" sz="2400" dirty="0">
                <a:solidFill>
                  <a:srgbClr val="A50021"/>
                </a:solidFill>
              </a:rPr>
              <a:t>；重复执行循环体</a:t>
            </a:r>
          </a:p>
          <a:p>
            <a:pPr>
              <a:lnSpc>
                <a:spcPct val="120000"/>
              </a:lnSpc>
              <a:spcBef>
                <a:spcPts val="0"/>
              </a:spcBef>
              <a:spcAft>
                <a:spcPts val="0"/>
              </a:spcAft>
            </a:pPr>
            <a:r>
              <a:rPr lang="zh-CN" altLang="en-US" sz="2400" dirty="0">
                <a:solidFill>
                  <a:srgbClr val="A50021"/>
                </a:solidFill>
              </a:rPr>
              <a:t>    </a:t>
            </a:r>
            <a:r>
              <a:rPr lang="zh-CN" altLang="en-US" sz="2400" dirty="0">
                <a:solidFill>
                  <a:srgbClr val="0000FF"/>
                </a:solidFill>
              </a:rPr>
              <a:t>循环体</a:t>
            </a:r>
          </a:p>
          <a:p>
            <a:pPr>
              <a:lnSpc>
                <a:spcPct val="120000"/>
              </a:lnSpc>
              <a:spcBef>
                <a:spcPts val="0"/>
              </a:spcBef>
              <a:spcAft>
                <a:spcPts val="0"/>
              </a:spcAft>
            </a:pPr>
            <a:r>
              <a:rPr lang="zh-CN" altLang="en-US" sz="2400" dirty="0">
                <a:solidFill>
                  <a:srgbClr val="A50021"/>
                </a:solidFill>
                <a:latin typeface="Times New Roman" panose="02020603050405020304" pitchFamily="18" charset="0"/>
              </a:rPr>
              <a:t>    </a:t>
            </a:r>
            <a:r>
              <a:rPr lang="en-US" altLang="zh-CN" sz="2400" dirty="0">
                <a:solidFill>
                  <a:srgbClr val="0000FF"/>
                </a:solidFill>
                <a:latin typeface="Times New Roman" panose="02020603050405020304" pitchFamily="18" charset="0"/>
              </a:rPr>
              <a:t>.UNTILCXZ</a:t>
            </a:r>
            <a:r>
              <a:rPr lang="en-US" altLang="zh-CN" sz="2400" dirty="0">
                <a:solidFill>
                  <a:srgbClr val="0000FF"/>
                </a:solidFill>
              </a:rPr>
              <a:t> [</a:t>
            </a:r>
            <a:r>
              <a:rPr lang="zh-CN" altLang="en-US" sz="2400" dirty="0">
                <a:solidFill>
                  <a:srgbClr val="0000FF"/>
                </a:solidFill>
              </a:rPr>
              <a:t>条件表达式</a:t>
            </a:r>
            <a:r>
              <a:rPr lang="en-US" altLang="zh-CN" sz="2400" dirty="0">
                <a:solidFill>
                  <a:srgbClr val="0000FF"/>
                </a:solidFill>
              </a:rPr>
              <a:t>]</a:t>
            </a:r>
            <a:r>
              <a:rPr lang="zh-CN" altLang="en-US" sz="2400" dirty="0">
                <a:solidFill>
                  <a:srgbClr val="A50021"/>
                </a:solidFill>
              </a:rPr>
              <a:t>；</a:t>
            </a:r>
            <a:r>
              <a:rPr lang="en-US" altLang="zh-CN" sz="2400" dirty="0">
                <a:solidFill>
                  <a:srgbClr val="A50021"/>
                </a:solidFill>
              </a:rPr>
              <a:t>CX←CX-1</a:t>
            </a:r>
            <a:r>
              <a:rPr lang="zh-CN" altLang="en-US" sz="2400" dirty="0">
                <a:solidFill>
                  <a:srgbClr val="A50021"/>
                </a:solidFill>
              </a:rPr>
              <a:t>，直到</a:t>
            </a:r>
            <a:r>
              <a:rPr lang="en-US" altLang="zh-CN" sz="2400" dirty="0">
                <a:solidFill>
                  <a:srgbClr val="A50021"/>
                </a:solidFill>
              </a:rPr>
              <a:t>CX=0</a:t>
            </a:r>
            <a:br>
              <a:rPr lang="en-US" altLang="zh-CN" sz="2400" dirty="0">
                <a:solidFill>
                  <a:srgbClr val="A50021"/>
                </a:solidFill>
              </a:rPr>
            </a:br>
            <a:r>
              <a:rPr lang="en-US" altLang="zh-CN" sz="2400" dirty="0">
                <a:solidFill>
                  <a:srgbClr val="A50021"/>
                </a:solidFill>
              </a:rPr>
              <a:t>                        </a:t>
            </a:r>
            <a:r>
              <a:rPr lang="zh-CN" altLang="en-US" sz="2400" dirty="0">
                <a:solidFill>
                  <a:srgbClr val="A50021"/>
                </a:solidFill>
              </a:rPr>
              <a:t>；或条件表达式结果为真</a:t>
            </a:r>
          </a:p>
          <a:p>
            <a:pPr>
              <a:lnSpc>
                <a:spcPct val="120000"/>
              </a:lnSpc>
              <a:spcBef>
                <a:spcPts val="0"/>
              </a:spcBef>
              <a:spcAft>
                <a:spcPts val="0"/>
              </a:spcAft>
            </a:pPr>
            <a:endParaRPr lang="zh-CN" altLang="en-US" sz="2400" dirty="0"/>
          </a:p>
        </p:txBody>
      </p:sp>
    </p:spTree>
    <p:extLst>
      <p:ext uri="{BB962C8B-B14F-4D97-AF65-F5344CB8AC3E}">
        <p14:creationId xmlns:p14="http://schemas.microsoft.com/office/powerpoint/2010/main" val="2118091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83FF6-E7AA-4181-8BC3-A1980E63B40F}"/>
              </a:ext>
            </a:extLst>
          </p:cNvPr>
          <p:cNvSpPr>
            <a:spLocks noGrp="1"/>
          </p:cNvSpPr>
          <p:nvPr>
            <p:ph type="title"/>
          </p:nvPr>
        </p:nvSpPr>
        <p:spPr/>
        <p:txBody>
          <a:bodyPr/>
          <a:lstStyle/>
          <a:p>
            <a:r>
              <a:rPr lang="zh-CN" altLang="en-US" dirty="0"/>
              <a:t>第五章 高级语言程序设计</a:t>
            </a:r>
          </a:p>
        </p:txBody>
      </p:sp>
      <p:sp>
        <p:nvSpPr>
          <p:cNvPr id="3" name="内容占位符 2">
            <a:extLst>
              <a:ext uri="{FF2B5EF4-FFF2-40B4-BE49-F238E27FC236}">
                <a16:creationId xmlns:a16="http://schemas.microsoft.com/office/drawing/2014/main" id="{F72E80B3-B18E-46B1-998E-9CFED3952194}"/>
              </a:ext>
            </a:extLst>
          </p:cNvPr>
          <p:cNvSpPr>
            <a:spLocks noGrp="1"/>
          </p:cNvSpPr>
          <p:nvPr>
            <p:ph idx="1"/>
          </p:nvPr>
        </p:nvSpPr>
        <p:spPr/>
        <p:txBody>
          <a:bodyPr>
            <a:normAutofit/>
          </a:bodyPr>
          <a:lstStyle/>
          <a:p>
            <a:r>
              <a:rPr lang="en-US" altLang="zh-CN" sz="3200" dirty="0">
                <a:solidFill>
                  <a:srgbClr val="0066FF"/>
                </a:solidFill>
              </a:rPr>
              <a:t>3.</a:t>
            </a:r>
            <a:r>
              <a:rPr lang="zh-CN" altLang="en-US" sz="3200" dirty="0">
                <a:solidFill>
                  <a:srgbClr val="0066FF"/>
                </a:solidFill>
              </a:rPr>
              <a:t>带参数的过程定义、过程声明和过程调用伪指令</a:t>
            </a:r>
          </a:p>
          <a:p>
            <a:pPr>
              <a:lnSpc>
                <a:spcPct val="120000"/>
              </a:lnSpc>
            </a:pPr>
            <a:r>
              <a:rPr lang="zh-CN" altLang="en-US" sz="3200" dirty="0"/>
              <a:t>利用堆栈传递参数为常用方式，但传统的编程方法容易出错。</a:t>
            </a:r>
            <a:r>
              <a:rPr lang="en-US" altLang="zh-CN" sz="3200" dirty="0"/>
              <a:t>MASM6.X</a:t>
            </a:r>
            <a:r>
              <a:rPr lang="zh-CN" altLang="en-US" sz="3200" dirty="0"/>
              <a:t>扩充了</a:t>
            </a:r>
            <a:r>
              <a:rPr lang="en-US" altLang="zh-CN" sz="3200" dirty="0"/>
              <a:t>PROC</a:t>
            </a:r>
            <a:r>
              <a:rPr lang="zh-CN" altLang="en-US" sz="3200" dirty="0"/>
              <a:t>伪指令的功能，并新增了几条伪指令，使调用子程序具有高级语言的特性。</a:t>
            </a:r>
          </a:p>
          <a:p>
            <a:pPr marL="0" indent="0">
              <a:lnSpc>
                <a:spcPct val="80000"/>
              </a:lnSpc>
              <a:buClr>
                <a:srgbClr val="FF0B0B"/>
              </a:buClr>
              <a:buNone/>
            </a:pPr>
            <a:r>
              <a:rPr lang="zh-CN" altLang="en-US" sz="3200" dirty="0">
                <a:solidFill>
                  <a:srgbClr val="0066FF"/>
                </a:solidFill>
              </a:rPr>
              <a:t> 过程声明 </a:t>
            </a:r>
            <a:r>
              <a:rPr lang="en-US" altLang="zh-CN" sz="3200" dirty="0">
                <a:solidFill>
                  <a:srgbClr val="0066FF"/>
                </a:solidFill>
              </a:rPr>
              <a:t>PROTO</a:t>
            </a:r>
          </a:p>
          <a:p>
            <a:r>
              <a:rPr lang="en-US" altLang="zh-CN" sz="3200" dirty="0"/>
              <a:t>	</a:t>
            </a:r>
            <a:r>
              <a:rPr lang="zh-CN" altLang="en-US" sz="3200" dirty="0">
                <a:solidFill>
                  <a:srgbClr val="A50021"/>
                </a:solidFill>
              </a:rPr>
              <a:t>过程名  </a:t>
            </a:r>
            <a:r>
              <a:rPr lang="en-US" altLang="zh-CN" sz="3200" dirty="0">
                <a:solidFill>
                  <a:srgbClr val="A50021"/>
                </a:solidFill>
              </a:rPr>
              <a:t>PROTO  </a:t>
            </a:r>
            <a:r>
              <a:rPr lang="zh-CN" altLang="en-US" sz="3200" dirty="0">
                <a:solidFill>
                  <a:srgbClr val="A50021"/>
                </a:solidFill>
              </a:rPr>
              <a:t>语言类型 </a:t>
            </a:r>
            <a:r>
              <a:rPr lang="en-US" altLang="zh-CN" sz="3200" dirty="0">
                <a:solidFill>
                  <a:srgbClr val="A50021"/>
                </a:solidFill>
              </a:rPr>
              <a:t>,</a:t>
            </a:r>
            <a:r>
              <a:rPr lang="en-US" altLang="zh-CN" sz="2800" dirty="0">
                <a:solidFill>
                  <a:srgbClr val="A50021"/>
                </a:solidFill>
              </a:rPr>
              <a:t>[</a:t>
            </a:r>
            <a:r>
              <a:rPr lang="zh-CN" altLang="en-US" sz="2800" dirty="0">
                <a:solidFill>
                  <a:srgbClr val="A50021"/>
                </a:solidFill>
              </a:rPr>
              <a:t>参数名</a:t>
            </a:r>
            <a:r>
              <a:rPr lang="en-US" altLang="zh-CN" sz="2800" dirty="0">
                <a:solidFill>
                  <a:srgbClr val="A50021"/>
                </a:solidFill>
              </a:rPr>
              <a:t>]:</a:t>
            </a:r>
            <a:r>
              <a:rPr lang="zh-CN" altLang="en-US" sz="2800" dirty="0">
                <a:solidFill>
                  <a:srgbClr val="A50021"/>
                </a:solidFill>
              </a:rPr>
              <a:t>类型</a:t>
            </a:r>
            <a:r>
              <a:rPr lang="en-US" altLang="zh-CN" sz="2800" dirty="0">
                <a:solidFill>
                  <a:srgbClr val="A50021"/>
                </a:solidFill>
              </a:rPr>
              <a:t>,</a:t>
            </a:r>
            <a:r>
              <a:rPr lang="en-US" altLang="zh-CN" sz="2800" dirty="0">
                <a:solidFill>
                  <a:srgbClr val="A50021"/>
                </a:solidFill>
                <a:latin typeface="Times New Roman" panose="02020603050405020304" pitchFamily="18" charset="0"/>
              </a:rPr>
              <a:t>……</a:t>
            </a:r>
            <a:endParaRPr lang="en-US" altLang="zh-CN" sz="3200" dirty="0"/>
          </a:p>
          <a:p>
            <a:endParaRPr lang="zh-CN" altLang="en-US" sz="3200" dirty="0"/>
          </a:p>
        </p:txBody>
      </p:sp>
    </p:spTree>
    <p:extLst>
      <p:ext uri="{BB962C8B-B14F-4D97-AF65-F5344CB8AC3E}">
        <p14:creationId xmlns:p14="http://schemas.microsoft.com/office/powerpoint/2010/main" val="3902111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3E353-DE3A-40A7-AFEF-49B80B28B974}"/>
              </a:ext>
            </a:extLst>
          </p:cNvPr>
          <p:cNvSpPr>
            <a:spLocks noGrp="1"/>
          </p:cNvSpPr>
          <p:nvPr>
            <p:ph type="title"/>
          </p:nvPr>
        </p:nvSpPr>
        <p:spPr/>
        <p:txBody>
          <a:bodyPr/>
          <a:lstStyle/>
          <a:p>
            <a:r>
              <a:rPr lang="zh-CN" altLang="en-US" dirty="0"/>
              <a:t>第五章 高级语言程序设计</a:t>
            </a:r>
          </a:p>
        </p:txBody>
      </p:sp>
      <p:sp>
        <p:nvSpPr>
          <p:cNvPr id="3" name="内容占位符 2">
            <a:extLst>
              <a:ext uri="{FF2B5EF4-FFF2-40B4-BE49-F238E27FC236}">
                <a16:creationId xmlns:a16="http://schemas.microsoft.com/office/drawing/2014/main" id="{5E5804B2-5C6F-4CF5-89AB-79C3C91CFD78}"/>
              </a:ext>
            </a:extLst>
          </p:cNvPr>
          <p:cNvSpPr>
            <a:spLocks noGrp="1"/>
          </p:cNvSpPr>
          <p:nvPr>
            <p:ph idx="1"/>
          </p:nvPr>
        </p:nvSpPr>
        <p:spPr/>
        <p:txBody>
          <a:bodyPr>
            <a:normAutofit/>
          </a:bodyPr>
          <a:lstStyle/>
          <a:p>
            <a:pPr marL="0" indent="0">
              <a:lnSpc>
                <a:spcPct val="100000"/>
              </a:lnSpc>
              <a:spcBef>
                <a:spcPts val="0"/>
              </a:spcBef>
              <a:spcAft>
                <a:spcPts val="0"/>
              </a:spcAft>
              <a:buClr>
                <a:srgbClr val="FF0B0B"/>
              </a:buClr>
              <a:buNone/>
            </a:pPr>
            <a:r>
              <a:rPr lang="zh-CN" altLang="en-US" sz="2800" dirty="0">
                <a:solidFill>
                  <a:schemeClr val="tx1"/>
                </a:solidFill>
              </a:rPr>
              <a:t> 过程定义</a:t>
            </a:r>
            <a:r>
              <a:rPr lang="en-US" altLang="zh-CN" sz="2800" dirty="0">
                <a:solidFill>
                  <a:schemeClr val="tx1"/>
                </a:solidFill>
              </a:rPr>
              <a:t>PROC</a:t>
            </a:r>
          </a:p>
          <a:p>
            <a:pPr marL="193675" indent="-193675">
              <a:lnSpc>
                <a:spcPct val="100000"/>
              </a:lnSpc>
              <a:spcBef>
                <a:spcPts val="0"/>
              </a:spcBef>
              <a:spcAft>
                <a:spcPts val="0"/>
              </a:spcAft>
            </a:pPr>
            <a:r>
              <a:rPr lang="en-US" altLang="zh-CN" sz="2800" dirty="0">
                <a:solidFill>
                  <a:schemeClr val="tx1"/>
                </a:solidFill>
              </a:rPr>
              <a:t>  </a:t>
            </a:r>
            <a:r>
              <a:rPr lang="zh-CN" altLang="en-US" sz="2800" dirty="0">
                <a:solidFill>
                  <a:schemeClr val="tx1"/>
                </a:solidFill>
              </a:rPr>
              <a:t>过程名 </a:t>
            </a:r>
            <a:r>
              <a:rPr lang="en-US" altLang="zh-CN" sz="2800" dirty="0">
                <a:solidFill>
                  <a:schemeClr val="tx1"/>
                </a:solidFill>
              </a:rPr>
              <a:t>PROC </a:t>
            </a:r>
            <a:r>
              <a:rPr lang="zh-CN" altLang="en-US" sz="2800" dirty="0">
                <a:solidFill>
                  <a:schemeClr val="tx1"/>
                </a:solidFill>
              </a:rPr>
              <a:t>语言类型 </a:t>
            </a:r>
            <a:r>
              <a:rPr lang="en-US" altLang="zh-CN" sz="2800" dirty="0">
                <a:solidFill>
                  <a:schemeClr val="tx1"/>
                </a:solidFill>
              </a:rPr>
              <a:t>[USES </a:t>
            </a:r>
            <a:r>
              <a:rPr lang="zh-CN" altLang="en-US" sz="2800" dirty="0">
                <a:solidFill>
                  <a:schemeClr val="tx1"/>
                </a:solidFill>
              </a:rPr>
              <a:t>寄存器列表</a:t>
            </a:r>
            <a:r>
              <a:rPr lang="en-US" altLang="zh-CN" sz="2800" dirty="0">
                <a:solidFill>
                  <a:schemeClr val="tx1"/>
                </a:solidFill>
              </a:rPr>
              <a:t>]</a:t>
            </a:r>
          </a:p>
          <a:p>
            <a:pPr marL="193675" indent="-193675">
              <a:lnSpc>
                <a:spcPct val="100000"/>
              </a:lnSpc>
              <a:spcBef>
                <a:spcPts val="0"/>
              </a:spcBef>
              <a:spcAft>
                <a:spcPts val="0"/>
              </a:spcAft>
            </a:pPr>
            <a:r>
              <a:rPr lang="en-US" altLang="zh-CN" sz="2800" dirty="0">
                <a:solidFill>
                  <a:schemeClr val="tx1"/>
                </a:solidFill>
              </a:rPr>
              <a:t>                   ,</a:t>
            </a:r>
            <a:r>
              <a:rPr lang="zh-CN" altLang="en-US" sz="2800" dirty="0">
                <a:solidFill>
                  <a:schemeClr val="tx1"/>
                </a:solidFill>
              </a:rPr>
              <a:t>形参</a:t>
            </a:r>
            <a:r>
              <a:rPr lang="en-US" altLang="zh-CN" sz="2800" dirty="0">
                <a:solidFill>
                  <a:schemeClr val="tx1"/>
                </a:solidFill>
              </a:rPr>
              <a:t>1:</a:t>
            </a:r>
            <a:r>
              <a:rPr lang="zh-CN" altLang="en-US" sz="2800" dirty="0">
                <a:solidFill>
                  <a:schemeClr val="tx1"/>
                </a:solidFill>
              </a:rPr>
              <a:t>类型</a:t>
            </a:r>
            <a:r>
              <a:rPr lang="en-US" altLang="zh-CN" sz="2800" dirty="0">
                <a:solidFill>
                  <a:schemeClr val="tx1"/>
                </a:solidFill>
              </a:rPr>
              <a:t>,</a:t>
            </a:r>
            <a:r>
              <a:rPr lang="zh-CN" altLang="en-US" sz="2800" dirty="0">
                <a:solidFill>
                  <a:schemeClr val="tx1"/>
                </a:solidFill>
              </a:rPr>
              <a:t>形参</a:t>
            </a:r>
            <a:r>
              <a:rPr lang="en-US" altLang="zh-CN" sz="2800" dirty="0">
                <a:solidFill>
                  <a:schemeClr val="tx1"/>
                </a:solidFill>
              </a:rPr>
              <a:t>2:</a:t>
            </a:r>
            <a:r>
              <a:rPr lang="zh-CN" altLang="en-US" sz="2800" dirty="0">
                <a:solidFill>
                  <a:schemeClr val="tx1"/>
                </a:solidFill>
              </a:rPr>
              <a:t>类型</a:t>
            </a:r>
            <a:r>
              <a:rPr lang="en-US" altLang="zh-CN" sz="2800" dirty="0">
                <a:solidFill>
                  <a:schemeClr val="tx1"/>
                </a:solidFill>
                <a:latin typeface="Times New Roman" panose="02020603050405020304" pitchFamily="18" charset="0"/>
              </a:rPr>
              <a:t>…</a:t>
            </a:r>
            <a:endParaRPr lang="en-US" altLang="zh-CN" sz="2800" dirty="0">
              <a:solidFill>
                <a:schemeClr val="tx1"/>
              </a:solidFill>
            </a:endParaRPr>
          </a:p>
          <a:p>
            <a:pPr marL="193675" indent="-193675">
              <a:lnSpc>
                <a:spcPct val="100000"/>
              </a:lnSpc>
              <a:spcBef>
                <a:spcPts val="0"/>
              </a:spcBef>
              <a:spcAft>
                <a:spcPts val="0"/>
              </a:spcAft>
            </a:pPr>
            <a:r>
              <a:rPr lang="en-US" altLang="zh-CN" sz="2800" dirty="0">
                <a:solidFill>
                  <a:schemeClr val="tx1"/>
                </a:solidFill>
              </a:rPr>
              <a:t>	   [LOCAL </a:t>
            </a:r>
            <a:r>
              <a:rPr lang="zh-CN" altLang="en-US" sz="2800" dirty="0">
                <a:solidFill>
                  <a:schemeClr val="tx1"/>
                </a:solidFill>
              </a:rPr>
              <a:t>参数表</a:t>
            </a:r>
            <a:r>
              <a:rPr lang="en-US" altLang="zh-CN" sz="2800" dirty="0">
                <a:solidFill>
                  <a:schemeClr val="tx1"/>
                </a:solidFill>
              </a:rPr>
              <a:t>]</a:t>
            </a:r>
          </a:p>
          <a:p>
            <a:pPr marL="193675" indent="-193675">
              <a:lnSpc>
                <a:spcPct val="100000"/>
              </a:lnSpc>
              <a:spcBef>
                <a:spcPts val="0"/>
              </a:spcBef>
              <a:spcAft>
                <a:spcPts val="0"/>
              </a:spcAft>
            </a:pPr>
            <a:r>
              <a:rPr lang="en-US" altLang="zh-CN" sz="2800" dirty="0">
                <a:solidFill>
                  <a:schemeClr val="tx1"/>
                </a:solidFill>
              </a:rPr>
              <a:t>	   </a:t>
            </a:r>
            <a:r>
              <a:rPr lang="en-US" altLang="zh-CN" sz="2800" dirty="0">
                <a:solidFill>
                  <a:schemeClr val="tx1"/>
                </a:solidFill>
                <a:latin typeface="Times New Roman" panose="02020603050405020304" pitchFamily="18" charset="0"/>
              </a:rPr>
              <a:t>……</a:t>
            </a:r>
            <a:endParaRPr lang="en-US" altLang="zh-CN" sz="2800" dirty="0">
              <a:solidFill>
                <a:schemeClr val="tx1"/>
              </a:solidFill>
            </a:endParaRPr>
          </a:p>
          <a:p>
            <a:pPr marL="193675" indent="-193675">
              <a:lnSpc>
                <a:spcPct val="100000"/>
              </a:lnSpc>
              <a:spcBef>
                <a:spcPts val="0"/>
              </a:spcBef>
              <a:spcAft>
                <a:spcPts val="0"/>
              </a:spcAft>
            </a:pPr>
            <a:r>
              <a:rPr lang="en-US" altLang="zh-CN" sz="2800" dirty="0">
                <a:solidFill>
                  <a:schemeClr val="tx1"/>
                </a:solidFill>
              </a:rPr>
              <a:t>    </a:t>
            </a:r>
            <a:r>
              <a:rPr lang="en-US" altLang="zh-CN" sz="2800" dirty="0">
                <a:solidFill>
                  <a:schemeClr val="tx1"/>
                </a:solidFill>
                <a:latin typeface="Times New Roman" panose="02020603050405020304" pitchFamily="18" charset="0"/>
              </a:rPr>
              <a:t>……</a:t>
            </a:r>
            <a:endParaRPr lang="en-US" altLang="zh-CN" sz="2800" dirty="0">
              <a:solidFill>
                <a:schemeClr val="tx1"/>
              </a:solidFill>
            </a:endParaRPr>
          </a:p>
          <a:p>
            <a:pPr marL="193675" indent="-193675">
              <a:lnSpc>
                <a:spcPct val="100000"/>
              </a:lnSpc>
              <a:spcBef>
                <a:spcPts val="0"/>
              </a:spcBef>
              <a:spcAft>
                <a:spcPts val="0"/>
              </a:spcAft>
            </a:pPr>
            <a:r>
              <a:rPr lang="en-US" altLang="zh-CN" sz="2800" dirty="0">
                <a:solidFill>
                  <a:schemeClr val="tx1"/>
                </a:solidFill>
              </a:rPr>
              <a:t>   </a:t>
            </a:r>
            <a:r>
              <a:rPr lang="zh-CN" altLang="en-US" sz="2800" dirty="0">
                <a:solidFill>
                  <a:schemeClr val="tx1"/>
                </a:solidFill>
              </a:rPr>
              <a:t>过程名 </a:t>
            </a:r>
            <a:r>
              <a:rPr lang="en-US" altLang="zh-CN" sz="2800" dirty="0">
                <a:solidFill>
                  <a:schemeClr val="tx1"/>
                </a:solidFill>
              </a:rPr>
              <a:t>ENDP</a:t>
            </a:r>
          </a:p>
          <a:p>
            <a:pPr marL="0" indent="0">
              <a:lnSpc>
                <a:spcPct val="100000"/>
              </a:lnSpc>
              <a:spcBef>
                <a:spcPts val="0"/>
              </a:spcBef>
              <a:spcAft>
                <a:spcPts val="0"/>
              </a:spcAft>
              <a:buClr>
                <a:srgbClr val="FF0B0B"/>
              </a:buClr>
              <a:buNone/>
            </a:pPr>
            <a:r>
              <a:rPr lang="zh-CN" altLang="en-US" sz="2800" dirty="0">
                <a:solidFill>
                  <a:schemeClr val="tx1"/>
                </a:solidFill>
              </a:rPr>
              <a:t>过程调用伪指令 </a:t>
            </a:r>
            <a:r>
              <a:rPr lang="en-US" altLang="zh-CN" sz="2800" dirty="0">
                <a:solidFill>
                  <a:schemeClr val="tx1"/>
                </a:solidFill>
                <a:latin typeface="Times New Roman" panose="02020603050405020304" pitchFamily="18" charset="0"/>
              </a:rPr>
              <a:t>INVOKE</a:t>
            </a:r>
          </a:p>
          <a:p>
            <a:pPr marL="193675" indent="-193675">
              <a:lnSpc>
                <a:spcPct val="100000"/>
              </a:lnSpc>
              <a:spcBef>
                <a:spcPts val="0"/>
              </a:spcBef>
              <a:spcAft>
                <a:spcPts val="0"/>
              </a:spcAft>
            </a:pPr>
            <a:r>
              <a:rPr lang="en-US" altLang="zh-CN" sz="2800" dirty="0">
                <a:solidFill>
                  <a:schemeClr val="tx1"/>
                </a:solidFill>
              </a:rPr>
              <a:t>	</a:t>
            </a:r>
            <a:r>
              <a:rPr lang="en-US" altLang="zh-CN" sz="2800" dirty="0">
                <a:solidFill>
                  <a:schemeClr val="tx1"/>
                </a:solidFill>
                <a:latin typeface="Times New Roman" panose="02020603050405020304" pitchFamily="18" charset="0"/>
              </a:rPr>
              <a:t>INVOKE</a:t>
            </a:r>
            <a:r>
              <a:rPr lang="en-US" altLang="zh-CN" sz="2800" dirty="0">
                <a:solidFill>
                  <a:schemeClr val="tx1"/>
                </a:solidFill>
              </a:rPr>
              <a:t>  </a:t>
            </a:r>
            <a:r>
              <a:rPr lang="zh-CN" altLang="en-US" sz="2800" dirty="0">
                <a:solidFill>
                  <a:schemeClr val="tx1"/>
                </a:solidFill>
              </a:rPr>
              <a:t>过程名 ，实参</a:t>
            </a:r>
            <a:r>
              <a:rPr lang="en-US" altLang="zh-CN" sz="2800" dirty="0">
                <a:solidFill>
                  <a:schemeClr val="tx1"/>
                </a:solidFill>
              </a:rPr>
              <a:t>1</a:t>
            </a:r>
            <a:r>
              <a:rPr lang="zh-CN" altLang="en-US" sz="2800" dirty="0">
                <a:solidFill>
                  <a:schemeClr val="tx1"/>
                </a:solidFill>
              </a:rPr>
              <a:t>，实参</a:t>
            </a:r>
            <a:r>
              <a:rPr lang="en-US" altLang="zh-CN" sz="2800" dirty="0">
                <a:solidFill>
                  <a:schemeClr val="tx1"/>
                </a:solidFill>
              </a:rPr>
              <a:t>2</a:t>
            </a:r>
            <a:r>
              <a:rPr lang="zh-CN" altLang="en-US" sz="2800" dirty="0">
                <a:solidFill>
                  <a:schemeClr val="tx1"/>
                </a:solidFill>
              </a:rPr>
              <a:t>，</a:t>
            </a:r>
            <a:r>
              <a:rPr lang="en-US" altLang="zh-CN" sz="2800" dirty="0">
                <a:solidFill>
                  <a:schemeClr val="tx1"/>
                </a:solidFill>
                <a:latin typeface="Times New Roman" panose="02020603050405020304" pitchFamily="18" charset="0"/>
              </a:rPr>
              <a:t>…</a:t>
            </a:r>
            <a:endParaRPr lang="zh-CN" altLang="en-US" sz="2800" dirty="0">
              <a:solidFill>
                <a:schemeClr val="tx1"/>
              </a:solidFill>
            </a:endParaRPr>
          </a:p>
        </p:txBody>
      </p:sp>
    </p:spTree>
    <p:extLst>
      <p:ext uri="{BB962C8B-B14F-4D97-AF65-F5344CB8AC3E}">
        <p14:creationId xmlns:p14="http://schemas.microsoft.com/office/powerpoint/2010/main" val="717720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06231-D8C3-415E-98EF-7DB8AA704136}"/>
              </a:ext>
            </a:extLst>
          </p:cNvPr>
          <p:cNvSpPr>
            <a:spLocks noGrp="1"/>
          </p:cNvSpPr>
          <p:nvPr>
            <p:ph type="title"/>
          </p:nvPr>
        </p:nvSpPr>
        <p:spPr/>
        <p:txBody>
          <a:bodyPr/>
          <a:lstStyle/>
          <a:p>
            <a:r>
              <a:rPr lang="zh-CN" altLang="en-US" dirty="0"/>
              <a:t>第五章 高级语言程序设计</a:t>
            </a:r>
          </a:p>
        </p:txBody>
      </p:sp>
      <p:sp>
        <p:nvSpPr>
          <p:cNvPr id="3" name="内容占位符 2">
            <a:extLst>
              <a:ext uri="{FF2B5EF4-FFF2-40B4-BE49-F238E27FC236}">
                <a16:creationId xmlns:a16="http://schemas.microsoft.com/office/drawing/2014/main" id="{0D4350D6-9628-4C7F-8D5E-FD255D95E997}"/>
              </a:ext>
            </a:extLst>
          </p:cNvPr>
          <p:cNvSpPr>
            <a:spLocks noGrp="1"/>
          </p:cNvSpPr>
          <p:nvPr>
            <p:ph idx="1"/>
          </p:nvPr>
        </p:nvSpPr>
        <p:spPr>
          <a:xfrm>
            <a:off x="1328189" y="1854971"/>
            <a:ext cx="10058400" cy="4023360"/>
          </a:xfrm>
        </p:spPr>
        <p:txBody>
          <a:bodyPr>
            <a:normAutofit lnSpcReduction="10000"/>
          </a:bodyPr>
          <a:lstStyle/>
          <a:p>
            <a:pPr>
              <a:lnSpc>
                <a:spcPct val="100000"/>
              </a:lnSpc>
              <a:spcBef>
                <a:spcPts val="0"/>
              </a:spcBef>
              <a:spcAft>
                <a:spcPts val="0"/>
              </a:spcAft>
            </a:pPr>
            <a:r>
              <a:rPr lang="en-US" altLang="zh-CN" sz="2800" dirty="0">
                <a:solidFill>
                  <a:srgbClr val="0066FF"/>
                </a:solidFill>
              </a:rPr>
              <a:t>5.2</a:t>
            </a:r>
            <a:r>
              <a:rPr lang="zh-CN" altLang="en-US" sz="2800" dirty="0">
                <a:solidFill>
                  <a:srgbClr val="0066FF"/>
                </a:solidFill>
              </a:rPr>
              <a:t>宏结构程序设计</a:t>
            </a:r>
            <a:r>
              <a:rPr lang="zh-CN" altLang="en-US" sz="2800" dirty="0"/>
              <a:t>	</a:t>
            </a:r>
          </a:p>
          <a:p>
            <a:pPr marL="0" indent="0">
              <a:lnSpc>
                <a:spcPct val="100000"/>
              </a:lnSpc>
              <a:spcBef>
                <a:spcPts val="0"/>
              </a:spcBef>
              <a:spcAft>
                <a:spcPts val="0"/>
              </a:spcAft>
              <a:buNone/>
            </a:pPr>
            <a:r>
              <a:rPr lang="zh-CN" altLang="en-US" sz="2800" dirty="0"/>
              <a:t>    对常用的、具有独立功能的程序段，除了可定义为过程外，还可定义为宏结构或宏指令。宏指令提供了简化程序设计的另一种方法。</a:t>
            </a:r>
          </a:p>
          <a:p>
            <a:pPr>
              <a:lnSpc>
                <a:spcPct val="100000"/>
              </a:lnSpc>
              <a:spcBef>
                <a:spcPts val="0"/>
              </a:spcBef>
              <a:spcAft>
                <a:spcPts val="0"/>
              </a:spcAft>
            </a:pPr>
            <a:r>
              <a:rPr lang="zh-CN" altLang="en-US" sz="2800" dirty="0"/>
              <a:t>    通常与宏指令配合使用的伪指令还有重复汇编和条件汇编。宏指令、重复汇编和条件汇编统称宏结构。</a:t>
            </a:r>
          </a:p>
          <a:p>
            <a:pPr>
              <a:lnSpc>
                <a:spcPct val="100000"/>
              </a:lnSpc>
              <a:spcBef>
                <a:spcPts val="0"/>
              </a:spcBef>
              <a:spcAft>
                <a:spcPts val="0"/>
              </a:spcAft>
            </a:pPr>
            <a:r>
              <a:rPr lang="zh-CN" altLang="en-US" sz="2800" dirty="0"/>
              <a:t>    </a:t>
            </a:r>
          </a:p>
          <a:p>
            <a:pPr>
              <a:lnSpc>
                <a:spcPct val="100000"/>
              </a:lnSpc>
              <a:spcBef>
                <a:spcPts val="0"/>
              </a:spcBef>
              <a:spcAft>
                <a:spcPts val="0"/>
              </a:spcAft>
            </a:pPr>
            <a:r>
              <a:rPr lang="zh-CN" altLang="en-US" sz="2800" dirty="0"/>
              <a:t>   </a:t>
            </a:r>
            <a:r>
              <a:rPr lang="en-US" altLang="zh-CN" sz="2800" dirty="0">
                <a:solidFill>
                  <a:srgbClr val="FF0B0B"/>
                </a:solidFill>
              </a:rPr>
              <a:t>5.2.1 </a:t>
            </a:r>
            <a:r>
              <a:rPr lang="zh-CN" altLang="en-US" sz="2800" dirty="0">
                <a:solidFill>
                  <a:srgbClr val="FF0B0B"/>
                </a:solidFill>
              </a:rPr>
              <a:t>宏汇编</a:t>
            </a:r>
          </a:p>
          <a:p>
            <a:pPr>
              <a:lnSpc>
                <a:spcPct val="100000"/>
              </a:lnSpc>
              <a:spcBef>
                <a:spcPts val="0"/>
              </a:spcBef>
              <a:spcAft>
                <a:spcPts val="0"/>
              </a:spcAft>
            </a:pPr>
            <a:r>
              <a:rPr lang="zh-CN" altLang="en-US" sz="2800" dirty="0"/>
              <a:t>   </a:t>
            </a:r>
            <a:r>
              <a:rPr lang="en-US" altLang="zh-CN" sz="2800" dirty="0"/>
              <a:t>5.2.2 </a:t>
            </a:r>
            <a:r>
              <a:rPr lang="zh-CN" altLang="en-US" sz="2800" dirty="0"/>
              <a:t>重复汇编</a:t>
            </a:r>
          </a:p>
          <a:p>
            <a:pPr>
              <a:lnSpc>
                <a:spcPct val="100000"/>
              </a:lnSpc>
              <a:spcBef>
                <a:spcPts val="0"/>
              </a:spcBef>
              <a:spcAft>
                <a:spcPts val="0"/>
              </a:spcAft>
            </a:pPr>
            <a:r>
              <a:rPr lang="zh-CN" altLang="en-US" sz="2800" dirty="0"/>
              <a:t>   </a:t>
            </a:r>
            <a:r>
              <a:rPr lang="en-US" altLang="zh-CN" sz="2800" dirty="0"/>
              <a:t>5.2.3 </a:t>
            </a:r>
            <a:r>
              <a:rPr lang="zh-CN" altLang="en-US" sz="2800" dirty="0"/>
              <a:t>条件汇编</a:t>
            </a:r>
          </a:p>
          <a:p>
            <a:pPr>
              <a:lnSpc>
                <a:spcPct val="100000"/>
              </a:lnSpc>
              <a:spcBef>
                <a:spcPts val="0"/>
              </a:spcBef>
              <a:spcAft>
                <a:spcPts val="0"/>
              </a:spcAft>
            </a:pPr>
            <a:endParaRPr lang="zh-CN" altLang="en-US" sz="2800" dirty="0"/>
          </a:p>
        </p:txBody>
      </p:sp>
    </p:spTree>
    <p:extLst>
      <p:ext uri="{BB962C8B-B14F-4D97-AF65-F5344CB8AC3E}">
        <p14:creationId xmlns:p14="http://schemas.microsoft.com/office/powerpoint/2010/main" val="39358688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132D3-B0B3-4E02-878A-A80C74431D61}"/>
              </a:ext>
            </a:extLst>
          </p:cNvPr>
          <p:cNvSpPr>
            <a:spLocks noGrp="1"/>
          </p:cNvSpPr>
          <p:nvPr>
            <p:ph type="title"/>
          </p:nvPr>
        </p:nvSpPr>
        <p:spPr/>
        <p:txBody>
          <a:bodyPr/>
          <a:lstStyle/>
          <a:p>
            <a:r>
              <a:rPr lang="zh-CN" altLang="en-US" dirty="0"/>
              <a:t>第五章 高级语言程序设计</a:t>
            </a:r>
          </a:p>
        </p:txBody>
      </p:sp>
      <p:sp>
        <p:nvSpPr>
          <p:cNvPr id="3" name="内容占位符 2">
            <a:extLst>
              <a:ext uri="{FF2B5EF4-FFF2-40B4-BE49-F238E27FC236}">
                <a16:creationId xmlns:a16="http://schemas.microsoft.com/office/drawing/2014/main" id="{5C838582-C68A-41DC-A2E5-40F76B2F894B}"/>
              </a:ext>
            </a:extLst>
          </p:cNvPr>
          <p:cNvSpPr>
            <a:spLocks noGrp="1"/>
          </p:cNvSpPr>
          <p:nvPr>
            <p:ph idx="1"/>
          </p:nvPr>
        </p:nvSpPr>
        <p:spPr/>
        <p:txBody>
          <a:bodyPr>
            <a:normAutofit lnSpcReduction="10000"/>
          </a:bodyPr>
          <a:lstStyle/>
          <a:p>
            <a:pPr marL="0" indent="0"/>
            <a:r>
              <a:rPr lang="zh-CN" altLang="en-US" sz="2400" dirty="0">
                <a:solidFill>
                  <a:schemeClr val="tx1"/>
                </a:solidFill>
              </a:rPr>
              <a:t>宏汇编</a:t>
            </a:r>
          </a:p>
          <a:p>
            <a:pPr marL="0" indent="0"/>
            <a:r>
              <a:rPr lang="zh-CN" altLang="en-US" dirty="0">
                <a:solidFill>
                  <a:schemeClr val="tx1"/>
                </a:solidFill>
              </a:rPr>
              <a:t>	宏定义</a:t>
            </a:r>
          </a:p>
          <a:p>
            <a:pPr marL="0" indent="0"/>
            <a:r>
              <a:rPr lang="zh-CN" altLang="en-US" dirty="0">
                <a:solidFill>
                  <a:schemeClr val="tx1"/>
                </a:solidFill>
              </a:rPr>
              <a:t>宏名  </a:t>
            </a:r>
            <a:r>
              <a:rPr lang="en-US" altLang="zh-CN" dirty="0">
                <a:solidFill>
                  <a:schemeClr val="tx1"/>
                </a:solidFill>
                <a:latin typeface="Times New Roman" panose="02020603050405020304" pitchFamily="18" charset="0"/>
              </a:rPr>
              <a:t>MACRO</a:t>
            </a:r>
            <a:r>
              <a:rPr lang="en-US" altLang="zh-CN" dirty="0">
                <a:solidFill>
                  <a:schemeClr val="tx1"/>
                </a:solidFill>
              </a:rPr>
              <a:t>  [</a:t>
            </a:r>
            <a:r>
              <a:rPr lang="zh-CN" altLang="en-US" dirty="0">
                <a:solidFill>
                  <a:schemeClr val="tx1"/>
                </a:solidFill>
              </a:rPr>
              <a:t>形参</a:t>
            </a:r>
            <a:r>
              <a:rPr lang="en-US" altLang="zh-CN" dirty="0">
                <a:solidFill>
                  <a:schemeClr val="tx1"/>
                </a:solidFill>
              </a:rPr>
              <a:t>1</a:t>
            </a:r>
            <a:r>
              <a:rPr lang="zh-CN" altLang="en-US" dirty="0">
                <a:solidFill>
                  <a:schemeClr val="tx1"/>
                </a:solidFill>
              </a:rPr>
              <a:t>，形参</a:t>
            </a:r>
            <a:r>
              <a:rPr lang="en-US" altLang="zh-CN" dirty="0">
                <a:solidFill>
                  <a:schemeClr val="tx1"/>
                </a:solidFill>
              </a:rPr>
              <a:t>2</a:t>
            </a:r>
            <a:r>
              <a:rPr lang="zh-CN" altLang="en-US" dirty="0">
                <a:solidFill>
                  <a:schemeClr val="tx1"/>
                </a:solidFill>
              </a:rPr>
              <a:t>，</a:t>
            </a:r>
            <a:r>
              <a:rPr lang="en-US" altLang="zh-CN" dirty="0">
                <a:solidFill>
                  <a:schemeClr val="tx1"/>
                </a:solidFill>
                <a:latin typeface="Times New Roman" panose="02020603050405020304" pitchFamily="18" charset="0"/>
              </a:rPr>
              <a:t>……</a:t>
            </a:r>
            <a:r>
              <a:rPr lang="en-US" altLang="zh-CN" dirty="0">
                <a:solidFill>
                  <a:schemeClr val="tx1"/>
                </a:solidFill>
              </a:rPr>
              <a:t>]</a:t>
            </a:r>
          </a:p>
          <a:p>
            <a:pPr marL="0" indent="0"/>
            <a:r>
              <a:rPr lang="en-US" altLang="zh-CN" dirty="0">
                <a:solidFill>
                  <a:schemeClr val="tx1"/>
                </a:solidFill>
              </a:rPr>
              <a:t>             </a:t>
            </a:r>
            <a:r>
              <a:rPr lang="zh-CN" altLang="en-US" dirty="0">
                <a:solidFill>
                  <a:schemeClr val="tx1"/>
                </a:solidFill>
              </a:rPr>
              <a:t>宏定义体；指令语句的组合</a:t>
            </a:r>
          </a:p>
          <a:p>
            <a:pPr marL="0" indent="0"/>
            <a:r>
              <a:rPr lang="zh-CN" altLang="en-US" dirty="0">
                <a:solidFill>
                  <a:schemeClr val="tx1"/>
                </a:solidFill>
              </a:rPr>
              <a:t>      </a:t>
            </a:r>
            <a:r>
              <a:rPr lang="en-US" altLang="zh-CN" dirty="0">
                <a:solidFill>
                  <a:schemeClr val="tx1"/>
                </a:solidFill>
                <a:latin typeface="Times New Roman" panose="02020603050405020304" pitchFamily="18" charset="0"/>
              </a:rPr>
              <a:t>ENDM</a:t>
            </a:r>
          </a:p>
          <a:p>
            <a:pPr marL="0" indent="0"/>
            <a:r>
              <a:rPr lang="en-US" altLang="zh-CN" dirty="0">
                <a:solidFill>
                  <a:schemeClr val="tx1"/>
                </a:solidFill>
              </a:rPr>
              <a:t>	</a:t>
            </a:r>
            <a:r>
              <a:rPr lang="zh-CN" altLang="en-US" dirty="0">
                <a:solidFill>
                  <a:schemeClr val="tx1"/>
                </a:solidFill>
              </a:rPr>
              <a:t>宏调用    </a:t>
            </a:r>
          </a:p>
          <a:p>
            <a:pPr marL="0" indent="0"/>
            <a:r>
              <a:rPr lang="zh-CN" altLang="en-US" dirty="0">
                <a:solidFill>
                  <a:schemeClr val="tx1"/>
                </a:solidFill>
              </a:rPr>
              <a:t>宏名  </a:t>
            </a:r>
            <a:r>
              <a:rPr lang="en-US" altLang="zh-CN" dirty="0">
                <a:solidFill>
                  <a:schemeClr val="tx1"/>
                </a:solidFill>
              </a:rPr>
              <a:t>[</a:t>
            </a:r>
            <a:r>
              <a:rPr lang="zh-CN" altLang="en-US" dirty="0">
                <a:solidFill>
                  <a:schemeClr val="tx1"/>
                </a:solidFill>
              </a:rPr>
              <a:t>实参</a:t>
            </a:r>
            <a:r>
              <a:rPr lang="en-US" altLang="zh-CN" dirty="0">
                <a:solidFill>
                  <a:schemeClr val="tx1"/>
                </a:solidFill>
              </a:rPr>
              <a:t>1</a:t>
            </a:r>
            <a:r>
              <a:rPr lang="zh-CN" altLang="en-US" dirty="0">
                <a:solidFill>
                  <a:schemeClr val="tx1"/>
                </a:solidFill>
              </a:rPr>
              <a:t>，实参</a:t>
            </a:r>
            <a:r>
              <a:rPr lang="en-US" altLang="zh-CN" dirty="0">
                <a:solidFill>
                  <a:schemeClr val="tx1"/>
                </a:solidFill>
              </a:rPr>
              <a:t>2</a:t>
            </a:r>
            <a:r>
              <a:rPr lang="zh-CN" altLang="en-US" dirty="0">
                <a:solidFill>
                  <a:schemeClr val="tx1"/>
                </a:solidFill>
              </a:rPr>
              <a:t>，</a:t>
            </a:r>
            <a:r>
              <a:rPr lang="en-US" altLang="zh-CN" dirty="0">
                <a:solidFill>
                  <a:schemeClr val="tx1"/>
                </a:solidFill>
                <a:latin typeface="Times New Roman" panose="02020603050405020304" pitchFamily="18" charset="0"/>
              </a:rPr>
              <a:t>…</a:t>
            </a:r>
            <a:r>
              <a:rPr lang="en-US" altLang="zh-CN" dirty="0">
                <a:solidFill>
                  <a:schemeClr val="tx1"/>
                </a:solidFill>
              </a:rPr>
              <a:t> </a:t>
            </a:r>
            <a:r>
              <a:rPr lang="en-US" altLang="zh-CN" dirty="0">
                <a:solidFill>
                  <a:schemeClr val="tx1"/>
                </a:solidFill>
                <a:latin typeface="Times New Roman" panose="02020603050405020304" pitchFamily="18" charset="0"/>
              </a:rPr>
              <a:t>…</a:t>
            </a:r>
            <a:r>
              <a:rPr lang="en-US" altLang="zh-CN" dirty="0">
                <a:solidFill>
                  <a:schemeClr val="tx1"/>
                </a:solidFill>
              </a:rPr>
              <a:t>]	</a:t>
            </a:r>
          </a:p>
          <a:p>
            <a:pPr marL="0" indent="0"/>
            <a:r>
              <a:rPr lang="en-US" altLang="zh-CN" dirty="0">
                <a:solidFill>
                  <a:schemeClr val="tx1"/>
                </a:solidFill>
              </a:rPr>
              <a:t>     </a:t>
            </a:r>
            <a:r>
              <a:rPr lang="zh-CN" altLang="en-US" dirty="0">
                <a:solidFill>
                  <a:schemeClr val="tx1"/>
                </a:solidFill>
              </a:rPr>
              <a:t>宏展开</a:t>
            </a:r>
          </a:p>
          <a:p>
            <a:pPr marL="0" indent="0"/>
            <a:r>
              <a:rPr lang="zh-CN" altLang="en-US" dirty="0">
                <a:solidFill>
                  <a:schemeClr val="tx1"/>
                </a:solidFill>
              </a:rPr>
              <a:t>    汇编时，用宏体取代宏调用，用实参取代形参，称为宏展开。</a:t>
            </a:r>
          </a:p>
          <a:p>
            <a:endParaRPr lang="zh-CN" altLang="en-US" dirty="0">
              <a:solidFill>
                <a:schemeClr val="tx1"/>
              </a:solidFill>
            </a:endParaRPr>
          </a:p>
        </p:txBody>
      </p:sp>
    </p:spTree>
    <p:extLst>
      <p:ext uri="{BB962C8B-B14F-4D97-AF65-F5344CB8AC3E}">
        <p14:creationId xmlns:p14="http://schemas.microsoft.com/office/powerpoint/2010/main" val="386720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B4AAF-20DA-4F14-88D3-F27474A15636}"/>
              </a:ext>
            </a:extLst>
          </p:cNvPr>
          <p:cNvSpPr>
            <a:spLocks noGrp="1"/>
          </p:cNvSpPr>
          <p:nvPr>
            <p:ph type="title"/>
          </p:nvPr>
        </p:nvSpPr>
        <p:spPr/>
        <p:txBody>
          <a:bodyPr/>
          <a:lstStyle/>
          <a:p>
            <a:r>
              <a:rPr lang="zh-CN" altLang="en-US" dirty="0"/>
              <a:t>第一章  汇编语言基础知识</a:t>
            </a:r>
          </a:p>
        </p:txBody>
      </p:sp>
      <p:sp>
        <p:nvSpPr>
          <p:cNvPr id="4" name="Rectangle 3">
            <a:extLst>
              <a:ext uri="{FF2B5EF4-FFF2-40B4-BE49-F238E27FC236}">
                <a16:creationId xmlns:a16="http://schemas.microsoft.com/office/drawing/2014/main" id="{3FF77AF9-2967-4272-87F7-73BF09951B67}"/>
              </a:ext>
            </a:extLst>
          </p:cNvPr>
          <p:cNvSpPr>
            <a:spLocks noGrp="1" noChangeArrowheads="1"/>
          </p:cNvSpPr>
          <p:nvPr>
            <p:ph idx="1"/>
          </p:nvPr>
        </p:nvSpPr>
        <p:spPr>
          <a:xfrm>
            <a:off x="1233055" y="1929391"/>
            <a:ext cx="10058400" cy="4022725"/>
          </a:xfrm>
        </p:spPr>
        <p:txBody>
          <a:bodyPr>
            <a:normAutofit lnSpcReduction="10000"/>
          </a:bodyPr>
          <a:lstStyle/>
          <a:p>
            <a:pPr marL="0" indent="0" eaLnBrk="1" hangingPunct="1">
              <a:lnSpc>
                <a:spcPct val="100000"/>
              </a:lnSpc>
              <a:buNone/>
            </a:pPr>
            <a:r>
              <a:rPr lang="en-US" altLang="zh-CN" sz="2800" dirty="0"/>
              <a:t>1.6  8086</a:t>
            </a:r>
            <a:r>
              <a:rPr lang="zh-CN" altLang="en-US" sz="2800" dirty="0"/>
              <a:t>的寻址方式</a:t>
            </a:r>
          </a:p>
          <a:p>
            <a:pPr marL="182563" lvl="1" indent="177800">
              <a:lnSpc>
                <a:spcPct val="100000"/>
              </a:lnSpc>
              <a:buFont typeface="Wingdings" panose="05000000000000000000" pitchFamily="2" charset="2"/>
              <a:buChar char="ü"/>
            </a:pPr>
            <a:r>
              <a:rPr lang="en-US" altLang="zh-CN" sz="2400" dirty="0"/>
              <a:t>1.</a:t>
            </a:r>
            <a:r>
              <a:rPr lang="zh-CN" altLang="en-US" sz="2400" dirty="0"/>
              <a:t>立即数寻址方式</a:t>
            </a:r>
            <a:endParaRPr lang="en-US" altLang="zh-CN" sz="2400" dirty="0"/>
          </a:p>
          <a:p>
            <a:pPr marL="182563" lvl="1" indent="177800">
              <a:lnSpc>
                <a:spcPct val="100000"/>
              </a:lnSpc>
              <a:buFont typeface="Wingdings" panose="05000000000000000000" pitchFamily="2" charset="2"/>
              <a:buChar char="ü"/>
            </a:pPr>
            <a:r>
              <a:rPr lang="en-US" altLang="zh-CN" sz="2400" dirty="0"/>
              <a:t>2. </a:t>
            </a:r>
            <a:r>
              <a:rPr lang="zh-CN" altLang="en-US" sz="2400" dirty="0"/>
              <a:t>寄存器寻址方式</a:t>
            </a:r>
            <a:endParaRPr lang="en-US" altLang="zh-CN" sz="2400" dirty="0"/>
          </a:p>
          <a:p>
            <a:pPr marL="182563" lvl="1" indent="177800">
              <a:lnSpc>
                <a:spcPct val="100000"/>
              </a:lnSpc>
              <a:buFont typeface="Wingdings" panose="05000000000000000000" pitchFamily="2" charset="2"/>
              <a:buChar char="ü"/>
            </a:pPr>
            <a:r>
              <a:rPr lang="en-US" altLang="zh-CN" sz="2400" dirty="0"/>
              <a:t>3.</a:t>
            </a:r>
            <a:r>
              <a:rPr lang="zh-CN" altLang="en-US" sz="2400" dirty="0"/>
              <a:t>存储器寻址方式</a:t>
            </a:r>
          </a:p>
          <a:p>
            <a:pPr marL="811530" lvl="4" indent="-268288">
              <a:lnSpc>
                <a:spcPct val="100000"/>
              </a:lnSpc>
              <a:buClr>
                <a:srgbClr val="002060"/>
              </a:buClr>
              <a:buSzPct val="80000"/>
              <a:buFont typeface="Wingdings" panose="05000000000000000000" pitchFamily="2" charset="2"/>
              <a:buChar char="ü"/>
            </a:pPr>
            <a:r>
              <a:rPr lang="zh-CN" altLang="en-US" sz="2400" dirty="0"/>
              <a:t>寄存器间接寻址</a:t>
            </a:r>
          </a:p>
          <a:p>
            <a:pPr marL="811530" lvl="4" indent="-268288">
              <a:lnSpc>
                <a:spcPct val="100000"/>
              </a:lnSpc>
              <a:buClr>
                <a:srgbClr val="002060"/>
              </a:buClr>
              <a:buSzPct val="80000"/>
              <a:buFont typeface="Wingdings" panose="05000000000000000000" pitchFamily="2" charset="2"/>
              <a:buChar char="ü"/>
            </a:pPr>
            <a:r>
              <a:rPr lang="zh-CN" altLang="en-US" sz="2400" dirty="0"/>
              <a:t>寄存器相对寻址</a:t>
            </a:r>
          </a:p>
          <a:p>
            <a:pPr marL="811530" lvl="4" indent="-268288">
              <a:lnSpc>
                <a:spcPct val="100000"/>
              </a:lnSpc>
              <a:buClr>
                <a:srgbClr val="002060"/>
              </a:buClr>
              <a:buSzPct val="80000"/>
              <a:buFont typeface="Wingdings" panose="05000000000000000000" pitchFamily="2" charset="2"/>
              <a:buChar char="ü"/>
            </a:pPr>
            <a:r>
              <a:rPr lang="zh-CN" altLang="en-US" sz="2400" dirty="0"/>
              <a:t>基址变址寻址</a:t>
            </a:r>
          </a:p>
          <a:p>
            <a:pPr marL="811530" lvl="4" indent="-268288">
              <a:lnSpc>
                <a:spcPct val="100000"/>
              </a:lnSpc>
              <a:buClr>
                <a:srgbClr val="002060"/>
              </a:buClr>
              <a:buSzPct val="80000"/>
              <a:buFont typeface="Wingdings" panose="05000000000000000000" pitchFamily="2" charset="2"/>
              <a:buChar char="ü"/>
            </a:pPr>
            <a:r>
              <a:rPr lang="zh-CN" altLang="en-US" sz="2400" dirty="0"/>
              <a:t>直接寻址</a:t>
            </a:r>
          </a:p>
          <a:p>
            <a:pPr marL="811530" lvl="4" indent="-268288">
              <a:lnSpc>
                <a:spcPct val="100000"/>
              </a:lnSpc>
              <a:buClr>
                <a:srgbClr val="002060"/>
              </a:buClr>
              <a:buSzPct val="80000"/>
              <a:buFont typeface="Wingdings" panose="05000000000000000000" pitchFamily="2" charset="2"/>
              <a:buChar char="ü"/>
            </a:pPr>
            <a:r>
              <a:rPr lang="zh-CN" altLang="en-US" sz="2400" dirty="0"/>
              <a:t>基址变址相对寻址</a:t>
            </a:r>
          </a:p>
          <a:p>
            <a:pPr marL="533400" indent="-533400" eaLnBrk="1" hangingPunct="1">
              <a:lnSpc>
                <a:spcPct val="100000"/>
              </a:lnSpc>
            </a:pPr>
            <a:endParaRPr lang="en-US" altLang="zh-CN" sz="2800" dirty="0"/>
          </a:p>
        </p:txBody>
      </p:sp>
    </p:spTree>
    <p:extLst>
      <p:ext uri="{BB962C8B-B14F-4D97-AF65-F5344CB8AC3E}">
        <p14:creationId xmlns:p14="http://schemas.microsoft.com/office/powerpoint/2010/main" val="3317825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C93C4-F73F-49F3-8DC9-45A32567150A}"/>
              </a:ext>
            </a:extLst>
          </p:cNvPr>
          <p:cNvSpPr>
            <a:spLocks noGrp="1"/>
          </p:cNvSpPr>
          <p:nvPr>
            <p:ph type="title"/>
          </p:nvPr>
        </p:nvSpPr>
        <p:spPr/>
        <p:txBody>
          <a:bodyPr/>
          <a:lstStyle/>
          <a:p>
            <a:r>
              <a:rPr lang="zh-CN" altLang="en-US" dirty="0"/>
              <a:t>第五章 高级语言程序设计</a:t>
            </a:r>
          </a:p>
        </p:txBody>
      </p:sp>
      <p:sp>
        <p:nvSpPr>
          <p:cNvPr id="3" name="内容占位符 2">
            <a:extLst>
              <a:ext uri="{FF2B5EF4-FFF2-40B4-BE49-F238E27FC236}">
                <a16:creationId xmlns:a16="http://schemas.microsoft.com/office/drawing/2014/main" id="{B0A49B92-D6EA-4EAD-A3A0-A22DB8EC2517}"/>
              </a:ext>
            </a:extLst>
          </p:cNvPr>
          <p:cNvSpPr>
            <a:spLocks noGrp="1"/>
          </p:cNvSpPr>
          <p:nvPr>
            <p:ph idx="1"/>
          </p:nvPr>
        </p:nvSpPr>
        <p:spPr>
          <a:xfrm>
            <a:off x="1097280" y="1845733"/>
            <a:ext cx="10058400" cy="4324157"/>
          </a:xfrm>
        </p:spPr>
        <p:txBody>
          <a:bodyPr>
            <a:normAutofit/>
          </a:bodyPr>
          <a:lstStyle/>
          <a:p>
            <a:pPr>
              <a:lnSpc>
                <a:spcPct val="100000"/>
              </a:lnSpc>
              <a:spcBef>
                <a:spcPts val="0"/>
              </a:spcBef>
              <a:spcAft>
                <a:spcPts val="0"/>
              </a:spcAft>
            </a:pPr>
            <a:r>
              <a:rPr lang="zh-CN" altLang="en-US" sz="3600" dirty="0">
                <a:solidFill>
                  <a:srgbClr val="0066FF"/>
                </a:solidFill>
              </a:rPr>
              <a:t>宏的参数</a:t>
            </a:r>
          </a:p>
          <a:p>
            <a:pPr>
              <a:lnSpc>
                <a:spcPct val="100000"/>
              </a:lnSpc>
              <a:spcBef>
                <a:spcPts val="0"/>
              </a:spcBef>
              <a:spcAft>
                <a:spcPts val="0"/>
              </a:spcAft>
            </a:pPr>
            <a:r>
              <a:rPr lang="zh-CN" altLang="en-US" sz="2400" dirty="0"/>
              <a:t>    </a:t>
            </a:r>
            <a:r>
              <a:rPr lang="zh-CN" altLang="en-US" sz="2800" dirty="0"/>
              <a:t>参数的形式灵活多变，可以是常数、变量、存储单元、指令操作码或它们的一部分，也可以是表达式，使用灵活多变的参数，同一个宏定义甚至可以执行不同的操作。</a:t>
            </a:r>
          </a:p>
          <a:p>
            <a:pPr lvl="1">
              <a:lnSpc>
                <a:spcPct val="100000"/>
              </a:lnSpc>
              <a:spcBef>
                <a:spcPts val="0"/>
              </a:spcBef>
              <a:spcAft>
                <a:spcPts val="0"/>
              </a:spcAft>
              <a:buNone/>
            </a:pPr>
            <a:r>
              <a:rPr lang="zh-CN" altLang="en-US" sz="2800" dirty="0"/>
              <a:t>  </a:t>
            </a:r>
            <a:r>
              <a:rPr lang="zh-CN" altLang="en-US" sz="2800" dirty="0">
                <a:solidFill>
                  <a:srgbClr val="FF0B0B"/>
                </a:solidFill>
              </a:rPr>
              <a:t>几个宏操作符</a:t>
            </a:r>
          </a:p>
          <a:p>
            <a:pPr lvl="2">
              <a:lnSpc>
                <a:spcPct val="100000"/>
              </a:lnSpc>
              <a:spcBef>
                <a:spcPts val="0"/>
              </a:spcBef>
              <a:spcAft>
                <a:spcPts val="0"/>
              </a:spcAft>
              <a:buClr>
                <a:srgbClr val="00FF62"/>
              </a:buClr>
            </a:pPr>
            <a:r>
              <a:rPr lang="zh-CN" altLang="en-US" sz="2800" dirty="0">
                <a:solidFill>
                  <a:srgbClr val="0066FF"/>
                </a:solidFill>
              </a:rPr>
              <a:t>＆</a:t>
            </a:r>
            <a:r>
              <a:rPr lang="en-US" altLang="zh-CN" sz="2800" dirty="0">
                <a:solidFill>
                  <a:srgbClr val="0066FF"/>
                </a:solidFill>
              </a:rPr>
              <a:t>:</a:t>
            </a:r>
            <a:r>
              <a:rPr lang="zh-CN" altLang="en-US" sz="2800" dirty="0">
                <a:solidFill>
                  <a:srgbClr val="993300"/>
                </a:solidFill>
              </a:rPr>
              <a:t>替换操作符</a:t>
            </a:r>
            <a:r>
              <a:rPr lang="zh-CN" altLang="en-US" sz="2800" dirty="0">
                <a:solidFill>
                  <a:srgbClr val="FF9900"/>
                </a:solidFill>
              </a:rPr>
              <a:t>：用在宏体中。</a:t>
            </a:r>
          </a:p>
          <a:p>
            <a:pPr lvl="2">
              <a:lnSpc>
                <a:spcPct val="100000"/>
              </a:lnSpc>
              <a:spcBef>
                <a:spcPts val="0"/>
              </a:spcBef>
              <a:spcAft>
                <a:spcPts val="0"/>
              </a:spcAft>
              <a:buClr>
                <a:srgbClr val="00FF62"/>
              </a:buClr>
            </a:pPr>
            <a:r>
              <a:rPr lang="en-US" altLang="zh-CN" sz="2800" dirty="0">
                <a:solidFill>
                  <a:srgbClr val="0066FF"/>
                </a:solidFill>
              </a:rPr>
              <a:t>&lt;&gt;:</a:t>
            </a:r>
            <a:r>
              <a:rPr lang="zh-CN" altLang="en-US" sz="2800" dirty="0">
                <a:solidFill>
                  <a:srgbClr val="993300"/>
                </a:solidFill>
              </a:rPr>
              <a:t>字符串传递操作符</a:t>
            </a:r>
            <a:r>
              <a:rPr lang="en-US" altLang="zh-CN" sz="2800" dirty="0">
                <a:solidFill>
                  <a:srgbClr val="FF9900"/>
                </a:solidFill>
              </a:rPr>
              <a:t>:</a:t>
            </a:r>
            <a:r>
              <a:rPr lang="zh-CN" altLang="en-US" sz="2800" dirty="0">
                <a:solidFill>
                  <a:srgbClr val="FF9900"/>
                </a:solidFill>
              </a:rPr>
              <a:t>用在宏调用的实参中。</a:t>
            </a:r>
          </a:p>
          <a:p>
            <a:pPr lvl="2">
              <a:lnSpc>
                <a:spcPct val="100000"/>
              </a:lnSpc>
              <a:spcBef>
                <a:spcPts val="0"/>
              </a:spcBef>
              <a:spcAft>
                <a:spcPts val="0"/>
              </a:spcAft>
              <a:buClr>
                <a:srgbClr val="00FF62"/>
              </a:buClr>
            </a:pPr>
            <a:r>
              <a:rPr lang="zh-CN" altLang="en-US" sz="2800" dirty="0">
                <a:solidFill>
                  <a:srgbClr val="0066FF"/>
                </a:solidFill>
              </a:rPr>
              <a:t>！</a:t>
            </a:r>
            <a:r>
              <a:rPr lang="en-US" altLang="zh-CN" sz="2800" dirty="0">
                <a:solidFill>
                  <a:srgbClr val="0066FF"/>
                </a:solidFill>
              </a:rPr>
              <a:t>:</a:t>
            </a:r>
            <a:r>
              <a:rPr lang="zh-CN" altLang="en-US" sz="2800" dirty="0">
                <a:solidFill>
                  <a:srgbClr val="993300"/>
                </a:solidFill>
              </a:rPr>
              <a:t>转义操作符</a:t>
            </a:r>
            <a:r>
              <a:rPr lang="en-US" altLang="zh-CN" sz="2800" dirty="0">
                <a:solidFill>
                  <a:srgbClr val="FF9900"/>
                </a:solidFill>
              </a:rPr>
              <a:t>:</a:t>
            </a:r>
            <a:r>
              <a:rPr lang="zh-CN" altLang="en-US" sz="2800" dirty="0">
                <a:solidFill>
                  <a:srgbClr val="FF9900"/>
                </a:solidFill>
              </a:rPr>
              <a:t>用在宏调用的实参中。</a:t>
            </a:r>
          </a:p>
          <a:p>
            <a:pPr lvl="2">
              <a:lnSpc>
                <a:spcPct val="100000"/>
              </a:lnSpc>
              <a:spcBef>
                <a:spcPts val="0"/>
              </a:spcBef>
              <a:spcAft>
                <a:spcPts val="0"/>
              </a:spcAft>
              <a:buClr>
                <a:srgbClr val="00FF62"/>
              </a:buClr>
            </a:pPr>
            <a:r>
              <a:rPr lang="zh-CN" altLang="en-US" sz="2800" dirty="0">
                <a:solidFill>
                  <a:srgbClr val="0066FF"/>
                </a:solidFill>
              </a:rPr>
              <a:t>％</a:t>
            </a:r>
            <a:r>
              <a:rPr lang="en-US" altLang="zh-CN" sz="2800" dirty="0"/>
              <a:t>:</a:t>
            </a:r>
            <a:r>
              <a:rPr lang="zh-CN" altLang="en-US" sz="2800" dirty="0">
                <a:solidFill>
                  <a:srgbClr val="993300"/>
                </a:solidFill>
              </a:rPr>
              <a:t>表达式操作符</a:t>
            </a:r>
            <a:r>
              <a:rPr lang="en-US" altLang="zh-CN" sz="2800" dirty="0">
                <a:solidFill>
                  <a:srgbClr val="FF9900"/>
                </a:solidFill>
              </a:rPr>
              <a:t>:</a:t>
            </a:r>
            <a:r>
              <a:rPr lang="zh-CN" altLang="en-US" sz="2800" dirty="0">
                <a:solidFill>
                  <a:srgbClr val="FF9900"/>
                </a:solidFill>
              </a:rPr>
              <a:t>用在宏调用的实参中。</a:t>
            </a:r>
            <a:endParaRPr lang="zh-CN" altLang="en-US" sz="1600" dirty="0"/>
          </a:p>
        </p:txBody>
      </p:sp>
    </p:spTree>
    <p:extLst>
      <p:ext uri="{BB962C8B-B14F-4D97-AF65-F5344CB8AC3E}">
        <p14:creationId xmlns:p14="http://schemas.microsoft.com/office/powerpoint/2010/main" val="37232724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0D840-507D-46C1-BDDB-90B742EAE08E}"/>
              </a:ext>
            </a:extLst>
          </p:cNvPr>
          <p:cNvSpPr>
            <a:spLocks noGrp="1"/>
          </p:cNvSpPr>
          <p:nvPr>
            <p:ph type="title"/>
          </p:nvPr>
        </p:nvSpPr>
        <p:spPr/>
        <p:txBody>
          <a:bodyPr/>
          <a:lstStyle/>
          <a:p>
            <a:r>
              <a:rPr lang="zh-CN" altLang="en-US" dirty="0"/>
              <a:t>第五章 高级语言程序设计</a:t>
            </a:r>
          </a:p>
        </p:txBody>
      </p:sp>
      <p:sp>
        <p:nvSpPr>
          <p:cNvPr id="3" name="内容占位符 2">
            <a:extLst>
              <a:ext uri="{FF2B5EF4-FFF2-40B4-BE49-F238E27FC236}">
                <a16:creationId xmlns:a16="http://schemas.microsoft.com/office/drawing/2014/main" id="{1D4BF074-938A-4873-AF61-8B062DF6A43D}"/>
              </a:ext>
            </a:extLst>
          </p:cNvPr>
          <p:cNvSpPr>
            <a:spLocks noGrp="1"/>
          </p:cNvSpPr>
          <p:nvPr>
            <p:ph idx="1"/>
          </p:nvPr>
        </p:nvSpPr>
        <p:spPr>
          <a:xfrm>
            <a:off x="1097280" y="1845733"/>
            <a:ext cx="10058400" cy="4379575"/>
          </a:xfrm>
        </p:spPr>
        <p:txBody>
          <a:bodyPr>
            <a:normAutofit lnSpcReduction="10000"/>
          </a:bodyPr>
          <a:lstStyle/>
          <a:p>
            <a:pPr marL="0" indent="0">
              <a:lnSpc>
                <a:spcPct val="120000"/>
              </a:lnSpc>
              <a:spcBef>
                <a:spcPts val="0"/>
              </a:spcBef>
              <a:spcAft>
                <a:spcPts val="0"/>
              </a:spcAft>
            </a:pPr>
            <a:r>
              <a:rPr lang="zh-CN" altLang="en-US" sz="2400" b="1" dirty="0">
                <a:solidFill>
                  <a:srgbClr val="C00000"/>
                </a:solidFill>
              </a:rPr>
              <a:t>宏与子程序</a:t>
            </a:r>
          </a:p>
          <a:p>
            <a:pPr marL="0" indent="0">
              <a:lnSpc>
                <a:spcPct val="120000"/>
              </a:lnSpc>
              <a:spcBef>
                <a:spcPts val="0"/>
              </a:spcBef>
              <a:spcAft>
                <a:spcPts val="0"/>
              </a:spcAft>
            </a:pPr>
            <a:r>
              <a:rPr lang="zh-CN" altLang="en-US" sz="2400" dirty="0"/>
              <a:t>相同点：简化源程序的设计和结构</a:t>
            </a:r>
          </a:p>
          <a:p>
            <a:pPr marL="0" indent="0">
              <a:lnSpc>
                <a:spcPct val="120000"/>
              </a:lnSpc>
              <a:spcBef>
                <a:spcPts val="0"/>
              </a:spcBef>
              <a:spcAft>
                <a:spcPts val="0"/>
              </a:spcAft>
            </a:pPr>
            <a:r>
              <a:rPr lang="zh-CN" altLang="en-US" sz="2400" dirty="0">
                <a:latin typeface="Tahoma" panose="020B0604030504040204" pitchFamily="34" charset="0"/>
              </a:rPr>
              <a:t>不同点：</a:t>
            </a:r>
          </a:p>
          <a:p>
            <a:pPr lvl="1">
              <a:lnSpc>
                <a:spcPct val="120000"/>
              </a:lnSpc>
              <a:spcBef>
                <a:spcPts val="0"/>
              </a:spcBef>
              <a:spcAft>
                <a:spcPts val="0"/>
              </a:spcAft>
              <a:buFont typeface="Wingdings" panose="05000000000000000000" pitchFamily="2" charset="2"/>
              <a:buChar char="ü"/>
            </a:pPr>
            <a:r>
              <a:rPr lang="zh-CN" altLang="en-US" sz="2000" dirty="0">
                <a:latin typeface="Tahoma" panose="020B0604030504040204" pitchFamily="34" charset="0"/>
              </a:rPr>
              <a:t>处理时间段不同。</a:t>
            </a:r>
          </a:p>
          <a:p>
            <a:pPr lvl="1">
              <a:lnSpc>
                <a:spcPct val="120000"/>
              </a:lnSpc>
              <a:spcBef>
                <a:spcPts val="0"/>
              </a:spcBef>
              <a:spcAft>
                <a:spcPts val="0"/>
              </a:spcAft>
              <a:buFont typeface="Wingdings" panose="05000000000000000000" pitchFamily="2" charset="2"/>
              <a:buChar char="ü"/>
            </a:pPr>
            <a:r>
              <a:rPr lang="zh-CN" altLang="en-US" sz="2000" dirty="0">
                <a:latin typeface="Tahoma" panose="020B0604030504040204" pitchFamily="34" charset="0"/>
              </a:rPr>
              <a:t>对目标程序的长度影响不同。</a:t>
            </a:r>
          </a:p>
          <a:p>
            <a:pPr lvl="1">
              <a:lnSpc>
                <a:spcPct val="120000"/>
              </a:lnSpc>
              <a:spcBef>
                <a:spcPts val="0"/>
              </a:spcBef>
              <a:spcAft>
                <a:spcPts val="0"/>
              </a:spcAft>
              <a:buFont typeface="Wingdings" panose="05000000000000000000" pitchFamily="2" charset="2"/>
              <a:buChar char="ü"/>
            </a:pPr>
            <a:r>
              <a:rPr lang="zh-CN" altLang="en-US" sz="2000" dirty="0">
                <a:latin typeface="Tahoma" panose="020B0604030504040204" pitchFamily="34" charset="0"/>
              </a:rPr>
              <a:t>对目标程序执行速度的影响不同。</a:t>
            </a:r>
          </a:p>
          <a:p>
            <a:pPr lvl="1">
              <a:lnSpc>
                <a:spcPct val="120000"/>
              </a:lnSpc>
              <a:spcBef>
                <a:spcPts val="0"/>
              </a:spcBef>
              <a:spcAft>
                <a:spcPts val="0"/>
              </a:spcAft>
              <a:buFont typeface="Wingdings" panose="05000000000000000000" pitchFamily="2" charset="2"/>
              <a:buChar char="ü"/>
            </a:pPr>
            <a:r>
              <a:rPr lang="zh-CN" altLang="en-US" sz="2000" dirty="0">
                <a:latin typeface="Tahoma" panose="020B0604030504040204" pitchFamily="34" charset="0"/>
              </a:rPr>
              <a:t>传递参数的方式不同；传递参数过程中如出现错误，错误的性质不同。</a:t>
            </a:r>
            <a:r>
              <a:rPr lang="zh-CN" altLang="en-US" sz="2000" dirty="0"/>
              <a:t>（宏：语法；子程序：逻辑）</a:t>
            </a:r>
          </a:p>
          <a:p>
            <a:pPr marL="0" indent="0">
              <a:lnSpc>
                <a:spcPct val="120000"/>
              </a:lnSpc>
              <a:spcBef>
                <a:spcPts val="0"/>
              </a:spcBef>
              <a:spcAft>
                <a:spcPts val="0"/>
              </a:spcAft>
            </a:pPr>
            <a:r>
              <a:rPr lang="zh-CN" altLang="en-US" sz="2400" dirty="0">
                <a:latin typeface="Tahoma" panose="020B0604030504040204" pitchFamily="34" charset="0"/>
              </a:rPr>
              <a:t>通常，当程序段较短，要求较快执行时，用宏定义。当程序段较长，或为减小目标代码长度，用子程序</a:t>
            </a:r>
            <a:r>
              <a:rPr lang="zh-CN" altLang="en-US" sz="2400" dirty="0">
                <a:solidFill>
                  <a:srgbClr val="002060"/>
                </a:solidFill>
                <a:latin typeface="Tahoma" panose="020B0604030504040204" pitchFamily="34" charset="0"/>
              </a:rPr>
              <a:t>。</a:t>
            </a:r>
            <a:r>
              <a:rPr lang="zh-CN" altLang="en-US" sz="2400" dirty="0">
                <a:solidFill>
                  <a:srgbClr val="002060"/>
                </a:solidFill>
              </a:rPr>
              <a:t>  从程序的</a:t>
            </a:r>
            <a:r>
              <a:rPr lang="zh-CN" altLang="en-US" sz="2400" dirty="0">
                <a:solidFill>
                  <a:srgbClr val="002060"/>
                </a:solidFill>
                <a:latin typeface="Times New Roman" panose="02020603050405020304" pitchFamily="18" charset="0"/>
              </a:rPr>
              <a:t>“</a:t>
            </a:r>
            <a:r>
              <a:rPr lang="zh-CN" altLang="en-US" sz="2400" dirty="0">
                <a:solidFill>
                  <a:srgbClr val="002060"/>
                </a:solidFill>
              </a:rPr>
              <a:t>易读性</a:t>
            </a:r>
            <a:r>
              <a:rPr lang="zh-CN" altLang="en-US" sz="2400" dirty="0">
                <a:solidFill>
                  <a:srgbClr val="002060"/>
                </a:solidFill>
                <a:latin typeface="Times New Roman" panose="02020603050405020304" pitchFamily="18" charset="0"/>
              </a:rPr>
              <a:t>”</a:t>
            </a:r>
            <a:r>
              <a:rPr lang="zh-CN" altLang="en-US" sz="2400" dirty="0">
                <a:solidFill>
                  <a:srgbClr val="002060"/>
                </a:solidFill>
              </a:rPr>
              <a:t>考虑，子程序使用的更多。</a:t>
            </a:r>
          </a:p>
          <a:p>
            <a:pPr>
              <a:lnSpc>
                <a:spcPct val="120000"/>
              </a:lnSpc>
              <a:spcBef>
                <a:spcPts val="0"/>
              </a:spcBef>
              <a:spcAft>
                <a:spcPts val="0"/>
              </a:spcAft>
            </a:pPr>
            <a:endParaRPr lang="zh-CN" altLang="en-US" sz="2400" dirty="0"/>
          </a:p>
        </p:txBody>
      </p:sp>
    </p:spTree>
    <p:extLst>
      <p:ext uri="{BB962C8B-B14F-4D97-AF65-F5344CB8AC3E}">
        <p14:creationId xmlns:p14="http://schemas.microsoft.com/office/powerpoint/2010/main" val="228189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D5AA-808D-4D13-9D5C-3D7EB26906E5}"/>
              </a:ext>
            </a:extLst>
          </p:cNvPr>
          <p:cNvSpPr>
            <a:spLocks noGrp="1"/>
          </p:cNvSpPr>
          <p:nvPr>
            <p:ph type="title"/>
          </p:nvPr>
        </p:nvSpPr>
        <p:spPr/>
        <p:txBody>
          <a:bodyPr/>
          <a:lstStyle/>
          <a:p>
            <a:r>
              <a:rPr lang="zh-CN" altLang="en-US" dirty="0"/>
              <a:t>第一章  汇编语言基础知识</a:t>
            </a:r>
          </a:p>
        </p:txBody>
      </p:sp>
      <p:sp>
        <p:nvSpPr>
          <p:cNvPr id="4" name="Rectangle 3">
            <a:extLst>
              <a:ext uri="{FF2B5EF4-FFF2-40B4-BE49-F238E27FC236}">
                <a16:creationId xmlns:a16="http://schemas.microsoft.com/office/drawing/2014/main" id="{40E15C20-4874-4EB7-9B68-462C0E50523F}"/>
              </a:ext>
            </a:extLst>
          </p:cNvPr>
          <p:cNvSpPr>
            <a:spLocks noGrp="1" noChangeArrowheads="1"/>
          </p:cNvSpPr>
          <p:nvPr>
            <p:ph idx="1"/>
          </p:nvPr>
        </p:nvSpPr>
        <p:spPr>
          <a:xfrm>
            <a:off x="1096963" y="1846263"/>
            <a:ext cx="10058400" cy="4022725"/>
          </a:xfrm>
        </p:spPr>
        <p:txBody>
          <a:bodyPr>
            <a:normAutofit/>
          </a:bodyPr>
          <a:lstStyle/>
          <a:p>
            <a:pPr eaLnBrk="1" hangingPunct="1"/>
            <a:r>
              <a:rPr lang="en-US" altLang="zh-CN" dirty="0">
                <a:latin typeface="宋体" panose="02010600030101010101" pitchFamily="2" charset="-122"/>
              </a:rPr>
              <a:t> </a:t>
            </a:r>
            <a:r>
              <a:rPr lang="zh-CN" altLang="en-US" sz="3200" dirty="0">
                <a:solidFill>
                  <a:schemeClr val="tx1"/>
                </a:solidFill>
                <a:latin typeface="宋体" panose="02010600030101010101" pitchFamily="2" charset="-122"/>
              </a:rPr>
              <a:t>内存</a:t>
            </a:r>
            <a:r>
              <a:rPr lang="zh-CN" altLang="en-US" sz="3200" dirty="0">
                <a:solidFill>
                  <a:schemeClr val="tx1"/>
                </a:solidFill>
              </a:rPr>
              <a:t>操作数的各种形式</a:t>
            </a:r>
            <a:endParaRPr lang="zh-CN" altLang="en-US" sz="3200" dirty="0">
              <a:solidFill>
                <a:schemeClr val="tx1"/>
              </a:solidFill>
              <a:latin typeface="宋体" panose="02010600030101010101" pitchFamily="2" charset="-122"/>
            </a:endParaRPr>
          </a:p>
          <a:p>
            <a:pPr lvl="3">
              <a:buFont typeface="Wingdings" panose="05000000000000000000" pitchFamily="2" charset="2"/>
              <a:buChar char="ü"/>
            </a:pPr>
            <a:r>
              <a:rPr lang="zh-CN" altLang="en-US" sz="2400" dirty="0">
                <a:latin typeface="宋体" panose="02010600030101010101" pitchFamily="2" charset="-122"/>
              </a:rPr>
              <a:t> </a:t>
            </a:r>
            <a:r>
              <a:rPr lang="zh-CN" altLang="en-US" sz="2400" dirty="0"/>
              <a:t>①</a:t>
            </a:r>
            <a:r>
              <a:rPr lang="en-US" altLang="zh-CN" sz="2400" dirty="0"/>
              <a:t>[2050H];VAR_ADDR</a:t>
            </a:r>
          </a:p>
          <a:p>
            <a:pPr lvl="3">
              <a:buFont typeface="Wingdings" panose="05000000000000000000" pitchFamily="2" charset="2"/>
              <a:buChar char="ü"/>
            </a:pPr>
            <a:r>
              <a:rPr lang="en-US" altLang="zh-CN" sz="2400" dirty="0"/>
              <a:t>  ②[BX];[BP];[</a:t>
            </a:r>
            <a:r>
              <a:rPr lang="en-US" altLang="zh-CN" sz="2400" dirty="0" err="1"/>
              <a:t>si</a:t>
            </a:r>
            <a:r>
              <a:rPr lang="en-US" altLang="zh-CN" sz="2400" dirty="0"/>
              <a:t>];[di]</a:t>
            </a:r>
          </a:p>
          <a:p>
            <a:pPr lvl="3">
              <a:buFont typeface="Wingdings" panose="05000000000000000000" pitchFamily="2" charset="2"/>
              <a:buChar char="ü"/>
            </a:pPr>
            <a:r>
              <a:rPr lang="en-US" altLang="zh-CN" sz="2400" dirty="0"/>
              <a:t>  ③[</a:t>
            </a:r>
            <a:r>
              <a:rPr lang="en-US" altLang="zh-CN" sz="2400" dirty="0" err="1"/>
              <a:t>BX+disp</a:t>
            </a:r>
            <a:r>
              <a:rPr lang="en-US" altLang="zh-CN" sz="2400" dirty="0"/>
              <a:t>];[</a:t>
            </a:r>
            <a:r>
              <a:rPr lang="en-US" altLang="zh-CN" sz="2400" dirty="0" err="1"/>
              <a:t>BP+disp</a:t>
            </a:r>
            <a:r>
              <a:rPr lang="en-US" altLang="zh-CN" sz="2400" dirty="0"/>
              <a:t>];[</a:t>
            </a:r>
            <a:r>
              <a:rPr lang="en-US" altLang="zh-CN" sz="2400" dirty="0" err="1"/>
              <a:t>si+disp</a:t>
            </a:r>
            <a:r>
              <a:rPr lang="en-US" altLang="zh-CN" sz="2400" dirty="0"/>
              <a:t>];[</a:t>
            </a:r>
            <a:r>
              <a:rPr lang="en-US" altLang="zh-CN" sz="2400" dirty="0" err="1"/>
              <a:t>di+disp</a:t>
            </a:r>
            <a:r>
              <a:rPr lang="en-US" altLang="zh-CN" sz="2400" dirty="0"/>
              <a:t>]; </a:t>
            </a:r>
            <a:r>
              <a:rPr lang="en-US" altLang="zh-CN" sz="2400" dirty="0" err="1"/>
              <a:t>disp</a:t>
            </a:r>
            <a:r>
              <a:rPr lang="en-US" altLang="zh-CN" sz="2400" dirty="0"/>
              <a:t>[BX]; </a:t>
            </a:r>
            <a:r>
              <a:rPr lang="en-US" altLang="zh-CN" sz="2400" dirty="0" err="1"/>
              <a:t>disp</a:t>
            </a:r>
            <a:r>
              <a:rPr lang="en-US" altLang="zh-CN" sz="2400" dirty="0"/>
              <a:t>[BP]; </a:t>
            </a:r>
            <a:r>
              <a:rPr lang="en-US" altLang="zh-CN" sz="2400" dirty="0" err="1"/>
              <a:t>disp</a:t>
            </a:r>
            <a:r>
              <a:rPr lang="en-US" altLang="zh-CN" sz="2400" dirty="0"/>
              <a:t>[SI]; </a:t>
            </a:r>
            <a:r>
              <a:rPr lang="en-US" altLang="zh-CN" sz="2400" dirty="0" err="1"/>
              <a:t>disp</a:t>
            </a:r>
            <a:r>
              <a:rPr lang="en-US" altLang="zh-CN" sz="2400" dirty="0"/>
              <a:t>[DI] </a:t>
            </a:r>
          </a:p>
          <a:p>
            <a:pPr lvl="3">
              <a:buFont typeface="Wingdings" panose="05000000000000000000" pitchFamily="2" charset="2"/>
              <a:buChar char="ü"/>
            </a:pPr>
            <a:r>
              <a:rPr lang="en-US" altLang="zh-CN" sz="2400" dirty="0"/>
              <a:t>  ④[BX+SI];[BX+DI];[BP+SI];[BP+DI] ;[BX][SI];[BX][DI];</a:t>
            </a:r>
            <a:r>
              <a:rPr lang="en-US" altLang="zh-CN" sz="2400" dirty="0">
                <a:latin typeface="Times New Roman" panose="02020603050405020304" pitchFamily="18" charset="0"/>
              </a:rPr>
              <a:t>……</a:t>
            </a:r>
            <a:endParaRPr lang="en-US" altLang="zh-CN" sz="2400" dirty="0"/>
          </a:p>
          <a:p>
            <a:pPr lvl="3">
              <a:buFont typeface="Wingdings" panose="05000000000000000000" pitchFamily="2" charset="2"/>
              <a:buChar char="ü"/>
            </a:pPr>
            <a:r>
              <a:rPr lang="en-US" altLang="zh-CN" sz="2400" dirty="0"/>
              <a:t>  ⑤[</a:t>
            </a:r>
            <a:r>
              <a:rPr lang="en-US" altLang="zh-CN" sz="2400" dirty="0" err="1"/>
              <a:t>BX+SI+disp</a:t>
            </a:r>
            <a:r>
              <a:rPr lang="en-US" altLang="zh-CN" sz="2400" dirty="0"/>
              <a:t>];[</a:t>
            </a:r>
            <a:r>
              <a:rPr lang="en-US" altLang="zh-CN" sz="2400" dirty="0" err="1"/>
              <a:t>BX+DI+disp</a:t>
            </a:r>
            <a:r>
              <a:rPr lang="en-US" altLang="zh-CN" sz="2400" dirty="0"/>
              <a:t>]; [</a:t>
            </a:r>
            <a:r>
              <a:rPr lang="en-US" altLang="zh-CN" sz="2400" dirty="0" err="1"/>
              <a:t>BP+SI+disp</a:t>
            </a:r>
            <a:r>
              <a:rPr lang="en-US" altLang="zh-CN" sz="2400" dirty="0"/>
              <a:t>];[</a:t>
            </a:r>
            <a:r>
              <a:rPr lang="en-US" altLang="zh-CN" sz="2400" dirty="0" err="1"/>
              <a:t>BP+DI+disp</a:t>
            </a:r>
            <a:r>
              <a:rPr lang="en-US" altLang="zh-CN" sz="2400" dirty="0"/>
              <a:t>];</a:t>
            </a:r>
          </a:p>
        </p:txBody>
      </p:sp>
    </p:spTree>
    <p:extLst>
      <p:ext uri="{BB962C8B-B14F-4D97-AF65-F5344CB8AC3E}">
        <p14:creationId xmlns:p14="http://schemas.microsoft.com/office/powerpoint/2010/main" val="285753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553F4-F20C-4BA9-A346-0809C6E7B3A4}"/>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BFFB3008-089B-46C3-994E-2DC8339694B9}"/>
              </a:ext>
            </a:extLst>
          </p:cNvPr>
          <p:cNvSpPr>
            <a:spLocks noGrp="1"/>
          </p:cNvSpPr>
          <p:nvPr>
            <p:ph idx="1"/>
          </p:nvPr>
        </p:nvSpPr>
        <p:spPr/>
        <p:txBody>
          <a:bodyPr>
            <a:normAutofit/>
          </a:bodyPr>
          <a:lstStyle/>
          <a:p>
            <a:r>
              <a:rPr lang="en-US" altLang="zh-CN" sz="2800" dirty="0"/>
              <a:t> 2.1 </a:t>
            </a:r>
            <a:r>
              <a:rPr lang="zh-CN" altLang="en-US" sz="2800" dirty="0"/>
              <a:t>数据传送指令</a:t>
            </a:r>
          </a:p>
          <a:p>
            <a:r>
              <a:rPr lang="zh-CN" altLang="en-US" sz="2800" dirty="0"/>
              <a:t>  </a:t>
            </a:r>
            <a:r>
              <a:rPr lang="en-US" altLang="zh-CN" sz="2800" dirty="0"/>
              <a:t>2.1.1 </a:t>
            </a:r>
            <a:r>
              <a:rPr lang="zh-CN" altLang="en-US" sz="2800" dirty="0"/>
              <a:t>通用数据传送指令</a:t>
            </a:r>
          </a:p>
          <a:p>
            <a:pPr>
              <a:lnSpc>
                <a:spcPct val="70000"/>
              </a:lnSpc>
            </a:pPr>
            <a:r>
              <a:rPr lang="zh-CN" altLang="en-US" sz="2800" dirty="0"/>
              <a:t>          </a:t>
            </a:r>
            <a:r>
              <a:rPr lang="en-US" altLang="zh-CN" sz="2800" dirty="0"/>
              <a:t>MOV/XCHG/XLAT</a:t>
            </a:r>
          </a:p>
          <a:p>
            <a:pPr lvl="1">
              <a:lnSpc>
                <a:spcPct val="70000"/>
              </a:lnSpc>
              <a:buFont typeface="Wingdings" panose="05000000000000000000" pitchFamily="2" charset="2"/>
              <a:buChar char="ü"/>
            </a:pPr>
            <a:r>
              <a:rPr lang="en-US" altLang="zh-CN" sz="2800" dirty="0"/>
              <a:t>MOV DEST</a:t>
            </a:r>
            <a:r>
              <a:rPr lang="zh-CN" altLang="en-US" sz="2800" dirty="0"/>
              <a:t>，</a:t>
            </a:r>
            <a:r>
              <a:rPr lang="en-US" altLang="zh-CN" sz="2800" dirty="0"/>
              <a:t>SRC</a:t>
            </a:r>
          </a:p>
          <a:p>
            <a:pPr lvl="2">
              <a:lnSpc>
                <a:spcPct val="80000"/>
              </a:lnSpc>
              <a:buFont typeface="Wingdings" panose="05000000000000000000" pitchFamily="2" charset="2"/>
              <a:buChar char="ü"/>
            </a:pPr>
            <a:r>
              <a:rPr lang="en-US" altLang="zh-CN" sz="2000" dirty="0">
                <a:solidFill>
                  <a:schemeClr val="tx1"/>
                </a:solidFill>
              </a:rPr>
              <a:t>  ①</a:t>
            </a:r>
            <a:r>
              <a:rPr lang="zh-CN" altLang="en-US" sz="2000" dirty="0">
                <a:solidFill>
                  <a:schemeClr val="tx1"/>
                </a:solidFill>
              </a:rPr>
              <a:t>立即数只能作源操作数</a:t>
            </a:r>
            <a:r>
              <a:rPr lang="en-US" altLang="zh-CN" sz="2000" dirty="0">
                <a:solidFill>
                  <a:schemeClr val="tx1"/>
                </a:solidFill>
              </a:rPr>
              <a:t>,</a:t>
            </a:r>
            <a:r>
              <a:rPr lang="zh-CN" altLang="en-US" sz="2000" dirty="0">
                <a:solidFill>
                  <a:schemeClr val="tx1"/>
                </a:solidFill>
              </a:rPr>
              <a:t>且要与目的操作数匹配。</a:t>
            </a:r>
          </a:p>
          <a:p>
            <a:pPr lvl="2">
              <a:lnSpc>
                <a:spcPct val="80000"/>
              </a:lnSpc>
              <a:buFont typeface="Wingdings" panose="05000000000000000000" pitchFamily="2" charset="2"/>
              <a:buChar char="ü"/>
            </a:pPr>
            <a:r>
              <a:rPr lang="zh-CN" altLang="en-US" sz="2000" dirty="0">
                <a:solidFill>
                  <a:schemeClr val="tx1"/>
                </a:solidFill>
              </a:rPr>
              <a:t>  ②两个操作数类型要匹配。</a:t>
            </a:r>
          </a:p>
          <a:p>
            <a:pPr lvl="2">
              <a:lnSpc>
                <a:spcPct val="80000"/>
              </a:lnSpc>
              <a:buFont typeface="Wingdings" panose="05000000000000000000" pitchFamily="2" charset="2"/>
              <a:buChar char="ü"/>
            </a:pPr>
            <a:r>
              <a:rPr lang="zh-CN" altLang="en-US" sz="2000" dirty="0">
                <a:solidFill>
                  <a:schemeClr val="tx1"/>
                </a:solidFill>
              </a:rPr>
              <a:t>  ③如汇编程序无法确定操作类型，要加类型说明符。</a:t>
            </a:r>
          </a:p>
          <a:p>
            <a:pPr lvl="2">
              <a:lnSpc>
                <a:spcPct val="80000"/>
              </a:lnSpc>
              <a:buFont typeface="Wingdings" panose="05000000000000000000" pitchFamily="2" charset="2"/>
              <a:buChar char="ü"/>
            </a:pPr>
            <a:r>
              <a:rPr lang="zh-CN" altLang="en-US" sz="2000" dirty="0">
                <a:solidFill>
                  <a:schemeClr val="tx1"/>
                </a:solidFill>
              </a:rPr>
              <a:t>  ④</a:t>
            </a:r>
            <a:r>
              <a:rPr lang="en-US" altLang="zh-CN" sz="2000" dirty="0">
                <a:solidFill>
                  <a:schemeClr val="tx1"/>
                </a:solidFill>
              </a:rPr>
              <a:t>CS</a:t>
            </a:r>
            <a:r>
              <a:rPr lang="zh-CN" altLang="en-US" sz="2000" dirty="0">
                <a:solidFill>
                  <a:schemeClr val="tx1"/>
                </a:solidFill>
              </a:rPr>
              <a:t>一般不能作目的操作数（用转移指令改变）。</a:t>
            </a:r>
          </a:p>
          <a:p>
            <a:pPr lvl="2">
              <a:lnSpc>
                <a:spcPct val="80000"/>
              </a:lnSpc>
              <a:buFont typeface="Wingdings" panose="05000000000000000000" pitchFamily="2" charset="2"/>
              <a:buChar char="ü"/>
            </a:pPr>
            <a:r>
              <a:rPr lang="zh-CN" altLang="en-US" sz="2000" dirty="0">
                <a:solidFill>
                  <a:schemeClr val="tx1"/>
                </a:solidFill>
              </a:rPr>
              <a:t>  ⑤如果指令有两个操作数，不允许两个都是存储器数。</a:t>
            </a:r>
          </a:p>
          <a:p>
            <a:pPr lvl="2">
              <a:buFont typeface="Wingdings" panose="05000000000000000000" pitchFamily="2" charset="2"/>
              <a:buChar char="ü"/>
            </a:pPr>
            <a:r>
              <a:rPr lang="zh-CN" altLang="en-US" sz="2000" dirty="0">
                <a:solidFill>
                  <a:schemeClr val="tx1"/>
                </a:solidFill>
              </a:rPr>
              <a:t>  ⑥所有</a:t>
            </a:r>
            <a:r>
              <a:rPr lang="zh-CN" altLang="en-US" sz="2000" dirty="0">
                <a:solidFill>
                  <a:schemeClr val="tx1"/>
                </a:solidFill>
                <a:latin typeface="Times New Roman" panose="02020603050405020304" pitchFamily="18" charset="0"/>
              </a:rPr>
              <a:t>“</a:t>
            </a:r>
            <a:r>
              <a:rPr lang="en-US" altLang="zh-CN" sz="2000" dirty="0">
                <a:solidFill>
                  <a:schemeClr val="tx1"/>
                </a:solidFill>
              </a:rPr>
              <a:t>MOV</a:t>
            </a:r>
            <a:r>
              <a:rPr lang="en-US" altLang="zh-CN" sz="2000" dirty="0">
                <a:solidFill>
                  <a:schemeClr val="tx1"/>
                </a:solidFill>
                <a:latin typeface="Times New Roman" panose="02020603050405020304" pitchFamily="18" charset="0"/>
              </a:rPr>
              <a:t>”</a:t>
            </a:r>
            <a:r>
              <a:rPr lang="zh-CN" altLang="en-US" sz="2000" dirty="0">
                <a:solidFill>
                  <a:schemeClr val="tx1"/>
                </a:solidFill>
              </a:rPr>
              <a:t>类指令均不影响标志</a:t>
            </a:r>
            <a:r>
              <a:rPr lang="zh-CN" altLang="en-US" sz="1800" dirty="0">
                <a:solidFill>
                  <a:schemeClr val="tx1"/>
                </a:solidFill>
              </a:rPr>
              <a:t>。</a:t>
            </a:r>
          </a:p>
          <a:p>
            <a:pPr marL="384048" lvl="2" indent="0">
              <a:buNone/>
            </a:pPr>
            <a:endParaRPr lang="zh-CN" altLang="en-US" sz="1200" dirty="0">
              <a:solidFill>
                <a:schemeClr val="tx1"/>
              </a:solidFill>
            </a:endParaRPr>
          </a:p>
        </p:txBody>
      </p:sp>
    </p:spTree>
    <p:extLst>
      <p:ext uri="{BB962C8B-B14F-4D97-AF65-F5344CB8AC3E}">
        <p14:creationId xmlns:p14="http://schemas.microsoft.com/office/powerpoint/2010/main" val="142995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D471D-7CBF-46B7-9793-327B04C815C4}"/>
              </a:ext>
            </a:extLst>
          </p:cNvPr>
          <p:cNvSpPr>
            <a:spLocks noGrp="1"/>
          </p:cNvSpPr>
          <p:nvPr>
            <p:ph type="title"/>
          </p:nvPr>
        </p:nvSpPr>
        <p:spPr/>
        <p:txBody>
          <a:bodyPr/>
          <a:lstStyle/>
          <a:p>
            <a:r>
              <a:rPr lang="zh-CN" altLang="en-US" dirty="0"/>
              <a:t>第二章  </a:t>
            </a:r>
            <a:r>
              <a:rPr lang="en-US" altLang="zh-CN" dirty="0"/>
              <a:t>8086</a:t>
            </a:r>
            <a:r>
              <a:rPr lang="zh-CN" altLang="en-US" dirty="0"/>
              <a:t>的指令系统</a:t>
            </a:r>
          </a:p>
        </p:txBody>
      </p:sp>
      <p:sp>
        <p:nvSpPr>
          <p:cNvPr id="3" name="内容占位符 2">
            <a:extLst>
              <a:ext uri="{FF2B5EF4-FFF2-40B4-BE49-F238E27FC236}">
                <a16:creationId xmlns:a16="http://schemas.microsoft.com/office/drawing/2014/main" id="{8380C90E-584D-47BD-9248-55E8FD2FC583}"/>
              </a:ext>
            </a:extLst>
          </p:cNvPr>
          <p:cNvSpPr>
            <a:spLocks noGrp="1"/>
          </p:cNvSpPr>
          <p:nvPr>
            <p:ph idx="1"/>
          </p:nvPr>
        </p:nvSpPr>
        <p:spPr>
          <a:xfrm>
            <a:off x="1291244" y="1737360"/>
            <a:ext cx="10058400" cy="4434993"/>
          </a:xfrm>
        </p:spPr>
        <p:txBody>
          <a:bodyPr>
            <a:normAutofit fontScale="92500" lnSpcReduction="20000"/>
          </a:bodyPr>
          <a:lstStyle/>
          <a:p>
            <a:pPr>
              <a:lnSpc>
                <a:spcPct val="120000"/>
              </a:lnSpc>
              <a:spcBef>
                <a:spcPts val="0"/>
              </a:spcBef>
              <a:spcAft>
                <a:spcPts val="0"/>
              </a:spcAft>
            </a:pPr>
            <a:r>
              <a:rPr lang="en-US" altLang="zh-CN" sz="2800" dirty="0"/>
              <a:t>2.1.2 </a:t>
            </a:r>
            <a:r>
              <a:rPr lang="zh-CN" altLang="en-US" sz="2800" dirty="0"/>
              <a:t>堆栈操作指令</a:t>
            </a:r>
            <a:endParaRPr lang="en-US" altLang="zh-CN" sz="2800" dirty="0"/>
          </a:p>
          <a:p>
            <a:pPr lvl="1">
              <a:lnSpc>
                <a:spcPct val="120000"/>
              </a:lnSpc>
              <a:spcBef>
                <a:spcPts val="0"/>
              </a:spcBef>
              <a:spcAft>
                <a:spcPts val="0"/>
              </a:spcAft>
              <a:buFont typeface="Wingdings" panose="05000000000000000000" pitchFamily="2" charset="2"/>
              <a:buChar char="ü"/>
            </a:pPr>
            <a:r>
              <a:rPr lang="en-US" altLang="zh-CN" sz="1900" dirty="0">
                <a:solidFill>
                  <a:srgbClr val="002060"/>
                </a:solidFill>
              </a:rPr>
              <a:t>PUSH r16/m16/seg</a:t>
            </a:r>
          </a:p>
          <a:p>
            <a:pPr lvl="1">
              <a:lnSpc>
                <a:spcPct val="120000"/>
              </a:lnSpc>
              <a:spcBef>
                <a:spcPts val="0"/>
              </a:spcBef>
              <a:spcAft>
                <a:spcPts val="0"/>
              </a:spcAft>
              <a:buFont typeface="Wingdings" panose="05000000000000000000" pitchFamily="2" charset="2"/>
              <a:buChar char="ü"/>
            </a:pPr>
            <a:r>
              <a:rPr lang="en-US" altLang="zh-CN" sz="1900" dirty="0">
                <a:solidFill>
                  <a:srgbClr val="002060"/>
                </a:solidFill>
              </a:rPr>
              <a:t>POP r16/m16/seg</a:t>
            </a:r>
          </a:p>
          <a:p>
            <a:pPr marL="201168" lvl="1" indent="0">
              <a:lnSpc>
                <a:spcPct val="120000"/>
              </a:lnSpc>
              <a:spcBef>
                <a:spcPts val="0"/>
              </a:spcBef>
              <a:spcAft>
                <a:spcPts val="0"/>
              </a:spcAft>
              <a:buNone/>
            </a:pPr>
            <a:endParaRPr lang="en-US" altLang="zh-CN" sz="1900" dirty="0">
              <a:solidFill>
                <a:srgbClr val="002060"/>
              </a:solidFill>
            </a:endParaRPr>
          </a:p>
          <a:p>
            <a:pPr>
              <a:lnSpc>
                <a:spcPct val="120000"/>
              </a:lnSpc>
              <a:spcBef>
                <a:spcPts val="0"/>
              </a:spcBef>
              <a:spcAft>
                <a:spcPts val="0"/>
              </a:spcAft>
            </a:pPr>
            <a:r>
              <a:rPr lang="en-US" altLang="zh-CN" sz="1900" dirty="0"/>
              <a:t>     ①</a:t>
            </a:r>
            <a:r>
              <a:rPr lang="zh-CN" altLang="en-US" sz="1900" dirty="0"/>
              <a:t>堆栈操作是字操作指令</a:t>
            </a:r>
          </a:p>
          <a:p>
            <a:pPr>
              <a:lnSpc>
                <a:spcPct val="120000"/>
              </a:lnSpc>
              <a:spcBef>
                <a:spcPts val="0"/>
              </a:spcBef>
              <a:spcAft>
                <a:spcPts val="0"/>
              </a:spcAft>
            </a:pPr>
            <a:r>
              <a:rPr lang="zh-CN" altLang="en-US" sz="1900" dirty="0"/>
              <a:t>     ②在</a:t>
            </a:r>
            <a:r>
              <a:rPr lang="zh-CN" altLang="en-US" sz="1900" dirty="0">
                <a:latin typeface="Times New Roman" panose="02020603050405020304" pitchFamily="18" charset="0"/>
              </a:rPr>
              <a:t>“</a:t>
            </a:r>
            <a:r>
              <a:rPr lang="en-US" altLang="zh-CN" sz="1900" dirty="0"/>
              <a:t>POP</a:t>
            </a:r>
            <a:r>
              <a:rPr lang="en-US" altLang="zh-CN" sz="1900" dirty="0">
                <a:latin typeface="Times New Roman" panose="02020603050405020304" pitchFamily="18" charset="0"/>
              </a:rPr>
              <a:t>”</a:t>
            </a:r>
            <a:r>
              <a:rPr lang="zh-CN" altLang="en-US" sz="1900" dirty="0"/>
              <a:t>指令中，</a:t>
            </a:r>
            <a:r>
              <a:rPr lang="zh-CN" altLang="en-US" sz="1900" dirty="0">
                <a:latin typeface="Times New Roman" panose="02020603050405020304" pitchFamily="18" charset="0"/>
              </a:rPr>
              <a:t>“</a:t>
            </a:r>
            <a:r>
              <a:rPr lang="en-US" altLang="zh-CN" sz="1900" dirty="0"/>
              <a:t>POP CS</a:t>
            </a:r>
            <a:r>
              <a:rPr lang="en-US" altLang="zh-CN" sz="1900" dirty="0">
                <a:latin typeface="Times New Roman" panose="02020603050405020304" pitchFamily="18" charset="0"/>
              </a:rPr>
              <a:t>”</a:t>
            </a:r>
            <a:r>
              <a:rPr lang="zh-CN" altLang="en-US" sz="1900" dirty="0"/>
              <a:t>为非法指令。</a:t>
            </a:r>
          </a:p>
          <a:p>
            <a:pPr>
              <a:lnSpc>
                <a:spcPct val="120000"/>
              </a:lnSpc>
              <a:spcBef>
                <a:spcPts val="0"/>
              </a:spcBef>
              <a:spcAft>
                <a:spcPts val="0"/>
              </a:spcAft>
            </a:pPr>
            <a:r>
              <a:rPr lang="zh-CN" altLang="en-US" sz="1900" dirty="0"/>
              <a:t>     ③堆栈操作指令不影响标志。</a:t>
            </a:r>
            <a:endParaRPr lang="en-US" altLang="zh-CN" sz="1900" dirty="0"/>
          </a:p>
          <a:p>
            <a:pPr>
              <a:lnSpc>
                <a:spcPct val="120000"/>
              </a:lnSpc>
              <a:spcBef>
                <a:spcPts val="0"/>
              </a:spcBef>
              <a:spcAft>
                <a:spcPts val="0"/>
              </a:spcAft>
            </a:pPr>
            <a:endParaRPr lang="en-US" altLang="zh-CN" sz="1800" dirty="0"/>
          </a:p>
          <a:p>
            <a:pPr>
              <a:lnSpc>
                <a:spcPct val="120000"/>
              </a:lnSpc>
              <a:spcBef>
                <a:spcPts val="0"/>
              </a:spcBef>
              <a:spcAft>
                <a:spcPts val="0"/>
              </a:spcAft>
            </a:pPr>
            <a:r>
              <a:rPr lang="en-US" altLang="zh-CN" sz="2400" dirty="0"/>
              <a:t>2.1.3 </a:t>
            </a:r>
            <a:r>
              <a:rPr lang="zh-CN" altLang="en-US" sz="2400" dirty="0"/>
              <a:t>标志传送指令</a:t>
            </a:r>
          </a:p>
          <a:p>
            <a:pPr>
              <a:lnSpc>
                <a:spcPct val="120000"/>
              </a:lnSpc>
              <a:spcBef>
                <a:spcPts val="0"/>
              </a:spcBef>
              <a:spcAft>
                <a:spcPts val="0"/>
              </a:spcAft>
            </a:pPr>
            <a:r>
              <a:rPr lang="zh-CN" altLang="en-US" sz="1800" dirty="0"/>
              <a:t>        </a:t>
            </a:r>
            <a:r>
              <a:rPr lang="en-US" altLang="zh-CN" sz="1800" dirty="0"/>
              <a:t>LAHF/SAHF/PUSHF/POPF</a:t>
            </a:r>
          </a:p>
          <a:p>
            <a:pPr>
              <a:lnSpc>
                <a:spcPct val="120000"/>
              </a:lnSpc>
              <a:spcBef>
                <a:spcPts val="0"/>
              </a:spcBef>
              <a:spcAft>
                <a:spcPts val="0"/>
              </a:spcAft>
            </a:pPr>
            <a:r>
              <a:rPr lang="en-US" altLang="zh-CN" sz="2400" dirty="0"/>
              <a:t>2.1.4 </a:t>
            </a:r>
            <a:r>
              <a:rPr lang="zh-CN" altLang="en-US" sz="2400" dirty="0"/>
              <a:t>地址传送指令</a:t>
            </a:r>
          </a:p>
          <a:p>
            <a:pPr>
              <a:lnSpc>
                <a:spcPct val="120000"/>
              </a:lnSpc>
              <a:spcBef>
                <a:spcPts val="0"/>
              </a:spcBef>
              <a:spcAft>
                <a:spcPts val="0"/>
              </a:spcAft>
            </a:pPr>
            <a:r>
              <a:rPr lang="zh-CN" altLang="en-US" sz="1800" dirty="0"/>
              <a:t>        </a:t>
            </a:r>
            <a:r>
              <a:rPr lang="en-US" altLang="zh-CN" sz="1800" dirty="0"/>
              <a:t>LEA/LDS/LES</a:t>
            </a:r>
          </a:p>
          <a:p>
            <a:pPr>
              <a:lnSpc>
                <a:spcPct val="120000"/>
              </a:lnSpc>
              <a:spcBef>
                <a:spcPts val="0"/>
              </a:spcBef>
              <a:spcAft>
                <a:spcPts val="0"/>
              </a:spcAft>
            </a:pPr>
            <a:r>
              <a:rPr lang="en-US" altLang="zh-CN" sz="1800" dirty="0">
                <a:solidFill>
                  <a:srgbClr val="FF0000"/>
                </a:solidFill>
              </a:rPr>
              <a:t>        LEA r16</a:t>
            </a:r>
            <a:r>
              <a:rPr lang="zh-CN" altLang="en-US" sz="1800" dirty="0">
                <a:solidFill>
                  <a:srgbClr val="FF0000"/>
                </a:solidFill>
              </a:rPr>
              <a:t>，</a:t>
            </a:r>
            <a:r>
              <a:rPr lang="en-US" altLang="zh-CN" sz="1800" dirty="0">
                <a:solidFill>
                  <a:srgbClr val="FF0000"/>
                </a:solidFill>
              </a:rPr>
              <a:t>mem</a:t>
            </a:r>
            <a:r>
              <a:rPr lang="en-US" altLang="zh-CN" sz="1800" dirty="0"/>
              <a:t> </a:t>
            </a:r>
          </a:p>
          <a:p>
            <a:pPr>
              <a:lnSpc>
                <a:spcPct val="120000"/>
              </a:lnSpc>
              <a:spcBef>
                <a:spcPts val="0"/>
              </a:spcBef>
              <a:spcAft>
                <a:spcPts val="0"/>
              </a:spcAft>
            </a:pPr>
            <a:r>
              <a:rPr lang="en-US" altLang="zh-CN" sz="2400" dirty="0"/>
              <a:t>2.1.5 </a:t>
            </a:r>
            <a:r>
              <a:rPr lang="zh-CN" altLang="en-US" sz="2400" dirty="0"/>
              <a:t>输入输出指令</a:t>
            </a:r>
          </a:p>
          <a:p>
            <a:pPr>
              <a:lnSpc>
                <a:spcPct val="120000"/>
              </a:lnSpc>
              <a:spcBef>
                <a:spcPts val="0"/>
              </a:spcBef>
              <a:spcAft>
                <a:spcPts val="0"/>
              </a:spcAft>
            </a:pPr>
            <a:r>
              <a:rPr lang="zh-CN" altLang="en-US" sz="1800" dirty="0"/>
              <a:t>        </a:t>
            </a:r>
            <a:r>
              <a:rPr lang="en-US" altLang="zh-CN" sz="1800" dirty="0"/>
              <a:t>IN/OUT</a:t>
            </a:r>
          </a:p>
          <a:p>
            <a:pPr>
              <a:lnSpc>
                <a:spcPct val="120000"/>
              </a:lnSpc>
              <a:spcBef>
                <a:spcPts val="0"/>
              </a:spcBef>
              <a:spcAft>
                <a:spcPts val="0"/>
              </a:spcAft>
            </a:pPr>
            <a:endParaRPr lang="zh-CN" altLang="en-US" sz="1800" dirty="0"/>
          </a:p>
        </p:txBody>
      </p:sp>
    </p:spTree>
    <p:extLst>
      <p:ext uri="{BB962C8B-B14F-4D97-AF65-F5344CB8AC3E}">
        <p14:creationId xmlns:p14="http://schemas.microsoft.com/office/powerpoint/2010/main" val="204762363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499</TotalTime>
  <Words>4071</Words>
  <Application>Microsoft Office PowerPoint</Application>
  <PresentationFormat>宽屏</PresentationFormat>
  <Paragraphs>618</Paragraphs>
  <Slides>61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61</vt:i4>
      </vt:variant>
    </vt:vector>
  </HeadingPairs>
  <TitlesOfParts>
    <vt:vector size="69" baseType="lpstr">
      <vt:lpstr>宋体</vt:lpstr>
      <vt:lpstr>Arial</vt:lpstr>
      <vt:lpstr>Calibri</vt:lpstr>
      <vt:lpstr>Calibri Light</vt:lpstr>
      <vt:lpstr>Tahoma</vt:lpstr>
      <vt:lpstr>Times New Roman</vt:lpstr>
      <vt:lpstr>Wingdings</vt:lpstr>
      <vt:lpstr>回顾</vt:lpstr>
      <vt:lpstr>汇编语言程序设计</vt:lpstr>
      <vt:lpstr>第一章  汇编语言基础知识</vt:lpstr>
      <vt:lpstr>第一章  汇编语言基础知识</vt:lpstr>
      <vt:lpstr>第一章  汇编语言基础知识</vt:lpstr>
      <vt:lpstr>第一章  汇编语言基础知识</vt:lpstr>
      <vt:lpstr>第一章  汇编语言基础知识</vt:lpstr>
      <vt:lpstr>第一章  汇编语言基础知识</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第二章  8086的指令系统</vt:lpstr>
      <vt:lpstr>第三章 汇编语言程序格式</vt:lpstr>
      <vt:lpstr>第三章 汇编语言程序格式</vt:lpstr>
      <vt:lpstr>第三章 汇编语言程序格式</vt:lpstr>
      <vt:lpstr>第三章 汇编语言程序格式</vt:lpstr>
      <vt:lpstr>第三章 汇编语言程序格式</vt:lpstr>
      <vt:lpstr>第三章 汇编语言程序格式</vt:lpstr>
      <vt:lpstr>第三章 汇编语言程序格式</vt:lpstr>
      <vt:lpstr>第三章 汇编语言程序格式</vt:lpstr>
      <vt:lpstr>第三章 汇编语言程序格式</vt:lpstr>
      <vt:lpstr>第三章 汇编语言程序格式</vt:lpstr>
      <vt:lpstr>第三章 汇编语言程序格式</vt:lpstr>
      <vt:lpstr>第三章 汇编语言程序格式</vt:lpstr>
      <vt:lpstr>第三章 汇编语言程序格式</vt:lpstr>
      <vt:lpstr>第三章 汇编语言程序格式</vt:lpstr>
      <vt:lpstr>   第四章  基本汇编语言程序设计</vt:lpstr>
      <vt:lpstr>第四章  基本汇编语言程序设计</vt:lpstr>
      <vt:lpstr>第四章  基本汇编语言程序设计</vt:lpstr>
      <vt:lpstr>第四章  基本汇编语言程序设计</vt:lpstr>
      <vt:lpstr>第四章  基本汇编语言程序设计</vt:lpstr>
      <vt:lpstr>第四章  基本汇编语言程序设计</vt:lpstr>
      <vt:lpstr>第四章  基本汇编语言程序设计</vt:lpstr>
      <vt:lpstr>第五章 高级语言程序设计</vt:lpstr>
      <vt:lpstr>第五章 高级语言程序设计</vt:lpstr>
      <vt:lpstr>第五章 高级语言程序设计</vt:lpstr>
      <vt:lpstr>第五章 高级语言程序设计</vt:lpstr>
      <vt:lpstr>第五章 高级语言程序设计</vt:lpstr>
      <vt:lpstr>第五章 高级语言程序设计</vt:lpstr>
      <vt:lpstr>第五章 高级语言程序设计</vt:lpstr>
      <vt:lpstr>第五章 高级语言程序设计</vt:lpstr>
      <vt:lpstr>第五章 高级语言程序设计</vt:lpstr>
      <vt:lpstr>第五章 高级语言程序设计</vt:lpstr>
      <vt:lpstr>第五章 高级语言程序设计</vt:lpstr>
      <vt:lpstr>第五章 高级语言程序设计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汇编语言程序设计</dc:title>
  <dc:creator>haiying2019</dc:creator>
  <cp:lastModifiedBy>haiying2019</cp:lastModifiedBy>
  <cp:revision>43</cp:revision>
  <dcterms:created xsi:type="dcterms:W3CDTF">2023-12-17T03:37:38Z</dcterms:created>
  <dcterms:modified xsi:type="dcterms:W3CDTF">2023-12-18T12:02:43Z</dcterms:modified>
</cp:coreProperties>
</file>