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sldIdLst>
    <p:sldId id="256" r:id="rId2"/>
    <p:sldId id="257" r:id="rId3"/>
    <p:sldId id="273" r:id="rId4"/>
    <p:sldId id="265" r:id="rId5"/>
    <p:sldId id="266" r:id="rId6"/>
    <p:sldId id="272" r:id="rId7"/>
    <p:sldId id="267" r:id="rId8"/>
    <p:sldId id="260" r:id="rId9"/>
    <p:sldId id="261" r:id="rId10"/>
    <p:sldId id="271" r:id="rId11"/>
    <p:sldId id="263"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B344D84-9AFB-497E-A393-DC336BA19D2E}" styleName="中度样式 3 - 强调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4660"/>
  </p:normalViewPr>
  <p:slideViewPr>
    <p:cSldViewPr snapToGrid="0">
      <p:cViewPr varScale="1">
        <p:scale>
          <a:sx n="95" d="100"/>
          <a:sy n="95" d="100"/>
        </p:scale>
        <p:origin x="8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zh-CN" altLang="en-US"/>
              <a:t>单击此处编辑母版标题样式</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zh-CN" altLang="en-US"/>
              <a:t>单击此处编辑母版副标题样式</a:t>
            </a:r>
            <a:endParaRPr lang="en-US" dirty="0"/>
          </a:p>
        </p:txBody>
      </p:sp>
      <p:sp>
        <p:nvSpPr>
          <p:cNvPr id="4" name="Date Placeholder 3"/>
          <p:cNvSpPr>
            <a:spLocks noGrp="1"/>
          </p:cNvSpPr>
          <p:nvPr>
            <p:ph type="dt" sz="half" idx="10"/>
          </p:nvPr>
        </p:nvSpPr>
        <p:spPr/>
        <p:txBody>
          <a:bodyPr/>
          <a:lstStyle/>
          <a:p>
            <a:fld id="{227C7267-2797-4EF2-BB35-AE95B0716D25}" type="datetimeFigureOut">
              <a:rPr lang="zh-CN" altLang="en-US" smtClean="0"/>
              <a:t>2024/9/3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B0EDB-7A4C-4F2D-8A8A-B7B6C774E35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80236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27C7267-2797-4EF2-BB35-AE95B0716D25}" type="datetimeFigureOut">
              <a:rPr lang="zh-CN" altLang="en-US" smtClean="0"/>
              <a:t>2024/9/3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B0EDB-7A4C-4F2D-8A8A-B7B6C774E35C}" type="slidenum">
              <a:rPr lang="zh-CN" altLang="en-US" smtClean="0"/>
              <a:t>‹#›</a:t>
            </a:fld>
            <a:endParaRPr lang="zh-CN" altLang="en-US"/>
          </a:p>
        </p:txBody>
      </p:sp>
    </p:spTree>
    <p:extLst>
      <p:ext uri="{BB962C8B-B14F-4D97-AF65-F5344CB8AC3E}">
        <p14:creationId xmlns:p14="http://schemas.microsoft.com/office/powerpoint/2010/main" val="2796482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竖排标题与文本">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27C7267-2797-4EF2-BB35-AE95B0716D25}" type="datetimeFigureOut">
              <a:rPr lang="zh-CN" altLang="en-US" smtClean="0"/>
              <a:t>2024/9/3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B0EDB-7A4C-4F2D-8A8A-B7B6C774E35C}" type="slidenum">
              <a:rPr lang="zh-CN" altLang="en-US" smtClean="0"/>
              <a:t>‹#›</a:t>
            </a:fld>
            <a:endParaRPr lang="zh-CN" altLang="en-US"/>
          </a:p>
        </p:txBody>
      </p:sp>
    </p:spTree>
    <p:extLst>
      <p:ext uri="{BB962C8B-B14F-4D97-AF65-F5344CB8AC3E}">
        <p14:creationId xmlns:p14="http://schemas.microsoft.com/office/powerpoint/2010/main" val="236763323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zh-CN" altLang="en-US"/>
              <a:t>单击此处编辑母版标题样式</a:t>
            </a:r>
            <a:endParaRPr lang="en-US" dirty="0"/>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10"/>
          </p:nvPr>
        </p:nvSpPr>
        <p:spPr/>
        <p:txBody>
          <a:bodyPr/>
          <a:lstStyle/>
          <a:p>
            <a:fld id="{227C7267-2797-4EF2-BB35-AE95B0716D25}" type="datetimeFigureOut">
              <a:rPr lang="zh-CN" altLang="en-US" smtClean="0"/>
              <a:t>2024/9/3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B0EDB-7A4C-4F2D-8A8A-B7B6C774E35C}" type="slidenum">
              <a:rPr lang="zh-CN" altLang="en-US" smtClean="0"/>
              <a:t>‹#›</a:t>
            </a:fld>
            <a:endParaRPr lang="zh-CN" altLang="en-US"/>
          </a:p>
        </p:txBody>
      </p:sp>
    </p:spTree>
    <p:extLst>
      <p:ext uri="{BB962C8B-B14F-4D97-AF65-F5344CB8AC3E}">
        <p14:creationId xmlns:p14="http://schemas.microsoft.com/office/powerpoint/2010/main" val="4261557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节标题">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zh-CN" altLang="en-US"/>
              <a:t>单击此处编辑母版标题样式</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227C7267-2797-4EF2-BB35-AE95B0716D25}" type="datetimeFigureOut">
              <a:rPr lang="zh-CN" altLang="en-US" smtClean="0"/>
              <a:t>2024/9/3</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ACBB0EDB-7A4C-4F2D-8A8A-B7B6C774E35C}" type="slidenum">
              <a:rPr lang="zh-CN" altLang="en-US" smtClean="0"/>
              <a:t>‹#›</a:t>
            </a:fld>
            <a:endParaRPr lang="zh-CN" altLang="en-US"/>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56713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Date Placeholder 4"/>
          <p:cNvSpPr>
            <a:spLocks noGrp="1"/>
          </p:cNvSpPr>
          <p:nvPr>
            <p:ph type="dt" sz="half" idx="10"/>
          </p:nvPr>
        </p:nvSpPr>
        <p:spPr/>
        <p:txBody>
          <a:bodyPr/>
          <a:lstStyle/>
          <a:p>
            <a:fld id="{227C7267-2797-4EF2-BB35-AE95B0716D25}" type="datetimeFigureOut">
              <a:rPr lang="zh-CN" altLang="en-US" smtClean="0"/>
              <a:t>2024/9/3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B0EDB-7A4C-4F2D-8A8A-B7B6C774E35C}" type="slidenum">
              <a:rPr lang="zh-CN" altLang="en-US" smtClean="0"/>
              <a:t>‹#›</a:t>
            </a:fld>
            <a:endParaRPr lang="zh-CN" altLang="en-US"/>
          </a:p>
        </p:txBody>
      </p:sp>
    </p:spTree>
    <p:extLst>
      <p:ext uri="{BB962C8B-B14F-4D97-AF65-F5344CB8AC3E}">
        <p14:creationId xmlns:p14="http://schemas.microsoft.com/office/powerpoint/2010/main" val="24136971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109728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6217920" y="2582334"/>
            <a:ext cx="4937760" cy="33782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7" name="Date Placeholder 6"/>
          <p:cNvSpPr>
            <a:spLocks noGrp="1"/>
          </p:cNvSpPr>
          <p:nvPr>
            <p:ph type="dt" sz="half" idx="10"/>
          </p:nvPr>
        </p:nvSpPr>
        <p:spPr/>
        <p:txBody>
          <a:bodyPr/>
          <a:lstStyle/>
          <a:p>
            <a:fld id="{227C7267-2797-4EF2-BB35-AE95B0716D25}" type="datetimeFigureOut">
              <a:rPr lang="zh-CN" altLang="en-US" smtClean="0"/>
              <a:t>2024/9/3</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ACBB0EDB-7A4C-4F2D-8A8A-B7B6C774E35C}" type="slidenum">
              <a:rPr lang="zh-CN" altLang="en-US" smtClean="0"/>
              <a:t>‹#›</a:t>
            </a:fld>
            <a:endParaRPr lang="zh-CN" altLang="en-US"/>
          </a:p>
        </p:txBody>
      </p:sp>
    </p:spTree>
    <p:extLst>
      <p:ext uri="{BB962C8B-B14F-4D97-AF65-F5344CB8AC3E}">
        <p14:creationId xmlns:p14="http://schemas.microsoft.com/office/powerpoint/2010/main" val="10108967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227C7267-2797-4EF2-BB35-AE95B0716D25}" type="datetimeFigureOut">
              <a:rPr lang="zh-CN" altLang="en-US" smtClean="0"/>
              <a:t>2024/9/3</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ACBB0EDB-7A4C-4F2D-8A8A-B7B6C774E35C}" type="slidenum">
              <a:rPr lang="zh-CN" altLang="en-US" smtClean="0"/>
              <a:t>‹#›</a:t>
            </a:fld>
            <a:endParaRPr lang="zh-CN" altLang="en-US"/>
          </a:p>
        </p:txBody>
      </p:sp>
    </p:spTree>
    <p:extLst>
      <p:ext uri="{BB962C8B-B14F-4D97-AF65-F5344CB8AC3E}">
        <p14:creationId xmlns:p14="http://schemas.microsoft.com/office/powerpoint/2010/main" val="30987451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空白">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227C7267-2797-4EF2-BB35-AE95B0716D25}" type="datetimeFigureOut">
              <a:rPr lang="zh-CN" altLang="en-US" smtClean="0"/>
              <a:t>2024/9/3</a:t>
            </a:fld>
            <a:endParaRPr lang="zh-CN" altLang="en-US"/>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zh-CN" altLang="en-US"/>
          </a:p>
        </p:txBody>
      </p:sp>
      <p:sp>
        <p:nvSpPr>
          <p:cNvPr id="9" name="Slide Number Placeholder 8"/>
          <p:cNvSpPr>
            <a:spLocks noGrp="1"/>
          </p:cNvSpPr>
          <p:nvPr>
            <p:ph type="sldNum" sz="quarter" idx="12"/>
          </p:nvPr>
        </p:nvSpPr>
        <p:spPr/>
        <p:txBody>
          <a:bodyPr/>
          <a:lstStyle/>
          <a:p>
            <a:fld id="{ACBB0EDB-7A4C-4F2D-8A8A-B7B6C774E35C}" type="slidenum">
              <a:rPr lang="zh-CN" altLang="en-US" smtClean="0"/>
              <a:t>‹#›</a:t>
            </a:fld>
            <a:endParaRPr lang="zh-CN" altLang="en-US"/>
          </a:p>
        </p:txBody>
      </p:sp>
    </p:spTree>
    <p:extLst>
      <p:ext uri="{BB962C8B-B14F-4D97-AF65-F5344CB8AC3E}">
        <p14:creationId xmlns:p14="http://schemas.microsoft.com/office/powerpoint/2010/main" val="21927672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内容与标题">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zh-CN" altLang="en-US"/>
              <a:t>单击此处编辑母版标题样式</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227C7267-2797-4EF2-BB35-AE95B0716D25}" type="datetimeFigureOut">
              <a:rPr lang="zh-CN" altLang="en-US" smtClean="0"/>
              <a:t>2024/9/3</a:t>
            </a:fld>
            <a:endParaRPr lang="zh-CN" altLang="en-US"/>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zh-CN" alt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ACBB0EDB-7A4C-4F2D-8A8A-B7B6C774E35C}" type="slidenum">
              <a:rPr lang="zh-CN" altLang="en-US" smtClean="0"/>
              <a:t>‹#›</a:t>
            </a:fld>
            <a:endParaRPr lang="zh-CN" altLang="en-US"/>
          </a:p>
        </p:txBody>
      </p:sp>
    </p:spTree>
    <p:extLst>
      <p:ext uri="{BB962C8B-B14F-4D97-AF65-F5344CB8AC3E}">
        <p14:creationId xmlns:p14="http://schemas.microsoft.com/office/powerpoint/2010/main" val="28253772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图片与标题">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编辑母版文本样式</a:t>
            </a:r>
          </a:p>
        </p:txBody>
      </p:sp>
      <p:sp>
        <p:nvSpPr>
          <p:cNvPr id="5" name="Date Placeholder 4"/>
          <p:cNvSpPr>
            <a:spLocks noGrp="1"/>
          </p:cNvSpPr>
          <p:nvPr>
            <p:ph type="dt" sz="half" idx="10"/>
          </p:nvPr>
        </p:nvSpPr>
        <p:spPr/>
        <p:txBody>
          <a:bodyPr/>
          <a:lstStyle/>
          <a:p>
            <a:fld id="{227C7267-2797-4EF2-BB35-AE95B0716D25}" type="datetimeFigureOut">
              <a:rPr lang="zh-CN" altLang="en-US" smtClean="0"/>
              <a:t>2024/9/3</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ACBB0EDB-7A4C-4F2D-8A8A-B7B6C774E35C}" type="slidenum">
              <a:rPr lang="zh-CN" altLang="en-US" smtClean="0"/>
              <a:t>‹#›</a:t>
            </a:fld>
            <a:endParaRPr lang="zh-CN" altLang="en-US"/>
          </a:p>
        </p:txBody>
      </p:sp>
    </p:spTree>
    <p:extLst>
      <p:ext uri="{BB962C8B-B14F-4D97-AF65-F5344CB8AC3E}">
        <p14:creationId xmlns:p14="http://schemas.microsoft.com/office/powerpoint/2010/main" val="770359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zh-CN" altLang="en-US"/>
              <a:t>单击此处编辑母版标题样式</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227C7267-2797-4EF2-BB35-AE95B0716D25}" type="datetimeFigureOut">
              <a:rPr lang="zh-CN" altLang="en-US" smtClean="0"/>
              <a:t>2024/9/3</a:t>
            </a:fld>
            <a:endParaRPr lang="zh-CN" altLang="en-US"/>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zh-CN" altLang="en-US"/>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ACBB0EDB-7A4C-4F2D-8A8A-B7B6C774E35C}" type="slidenum">
              <a:rPr lang="zh-CN" altLang="en-US" smtClean="0"/>
              <a:t>‹#›</a:t>
            </a:fld>
            <a:endParaRPr lang="zh-CN" altLang="en-US"/>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7029315"/>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www.zhihu.com/zvideo/1337377827834650624" TargetMode="Externa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441622" y="578666"/>
            <a:ext cx="9144000" cy="2387600"/>
          </a:xfrm>
        </p:spPr>
        <p:txBody>
          <a:bodyPr>
            <a:normAutofit/>
          </a:bodyPr>
          <a:lstStyle/>
          <a:p>
            <a:r>
              <a:rPr lang="zh-CN" altLang="en-US" sz="7200" dirty="0"/>
              <a:t>汇编语言程序设计</a:t>
            </a:r>
          </a:p>
        </p:txBody>
      </p:sp>
      <p:sp>
        <p:nvSpPr>
          <p:cNvPr id="3" name="副标题 2"/>
          <p:cNvSpPr>
            <a:spLocks noGrp="1"/>
          </p:cNvSpPr>
          <p:nvPr>
            <p:ph type="subTitle" idx="1"/>
          </p:nvPr>
        </p:nvSpPr>
        <p:spPr>
          <a:xfrm>
            <a:off x="1612900" y="2966266"/>
            <a:ext cx="9195143" cy="3029422"/>
          </a:xfrm>
        </p:spPr>
        <p:txBody>
          <a:bodyPr>
            <a:noAutofit/>
          </a:bodyPr>
          <a:lstStyle/>
          <a:p>
            <a:r>
              <a:rPr lang="en-US" altLang="zh-CN" sz="2800" dirty="0"/>
              <a:t>Assembly language programming</a:t>
            </a:r>
          </a:p>
          <a:p>
            <a:endParaRPr lang="en-US" altLang="zh-CN" sz="2800" dirty="0"/>
          </a:p>
          <a:p>
            <a:endParaRPr lang="en-US" altLang="zh-CN" sz="2800" dirty="0"/>
          </a:p>
          <a:p>
            <a:r>
              <a:rPr lang="zh-CN" altLang="en-US" sz="2800" dirty="0"/>
              <a:t>主讲：张海英  </a:t>
            </a:r>
            <a:endParaRPr lang="en-US" altLang="zh-CN" sz="2800" dirty="0"/>
          </a:p>
          <a:p>
            <a:r>
              <a:rPr lang="zh-CN" altLang="en-US" sz="2800" dirty="0"/>
              <a:t>厦门大学信息学院软件工程系</a:t>
            </a:r>
            <a:r>
              <a:rPr lang="en-US" altLang="zh-CN" sz="2800" dirty="0"/>
              <a:t> </a:t>
            </a:r>
            <a:endParaRPr lang="zh-CN" altLang="en-US" sz="2800" dirty="0"/>
          </a:p>
        </p:txBody>
      </p:sp>
    </p:spTree>
    <p:extLst>
      <p:ext uri="{BB962C8B-B14F-4D97-AF65-F5344CB8AC3E}">
        <p14:creationId xmlns:p14="http://schemas.microsoft.com/office/powerpoint/2010/main" val="58629732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考试要求</a:t>
            </a:r>
          </a:p>
        </p:txBody>
      </p:sp>
      <p:sp>
        <p:nvSpPr>
          <p:cNvPr id="3" name="内容占位符 2"/>
          <p:cNvSpPr>
            <a:spLocks noGrp="1"/>
          </p:cNvSpPr>
          <p:nvPr>
            <p:ph idx="1"/>
          </p:nvPr>
        </p:nvSpPr>
        <p:spPr>
          <a:xfrm>
            <a:off x="1358900" y="2168525"/>
            <a:ext cx="7366000" cy="1840684"/>
          </a:xfrm>
        </p:spPr>
        <p:txBody>
          <a:bodyPr>
            <a:normAutofit/>
          </a:bodyPr>
          <a:lstStyle/>
          <a:p>
            <a:pPr>
              <a:buFont typeface="Wingdings" panose="05000000000000000000" pitchFamily="2" charset="2"/>
              <a:buChar char="ü"/>
              <a:tabLst>
                <a:tab pos="3810000" algn="l"/>
              </a:tabLst>
            </a:pPr>
            <a:r>
              <a:rPr lang="zh-CN" altLang="en-US" sz="2800" dirty="0"/>
              <a:t>考试成绩（期末笔试）     </a:t>
            </a:r>
            <a:r>
              <a:rPr lang="en-US" altLang="zh-CN" sz="2800" dirty="0"/>
              <a:t>40</a:t>
            </a:r>
            <a:r>
              <a:rPr lang="zh-CN" altLang="en-US" sz="2800" dirty="0"/>
              <a:t>％</a:t>
            </a:r>
          </a:p>
          <a:p>
            <a:pPr>
              <a:buFont typeface="Wingdings" panose="05000000000000000000" pitchFamily="2" charset="2"/>
              <a:buChar char="ü"/>
              <a:tabLst>
                <a:tab pos="3810000" algn="l"/>
              </a:tabLst>
            </a:pPr>
            <a:r>
              <a:rPr lang="zh-CN" altLang="en-US" sz="2800" dirty="0"/>
              <a:t>上机成绩（实验代码</a:t>
            </a:r>
            <a:r>
              <a:rPr lang="en-US" altLang="zh-CN" sz="2800" dirty="0"/>
              <a:t>+</a:t>
            </a:r>
            <a:r>
              <a:rPr lang="zh-CN" altLang="en-US" sz="2800" dirty="0"/>
              <a:t>实验报告） </a:t>
            </a:r>
            <a:r>
              <a:rPr lang="en-US" altLang="zh-CN" sz="2800" dirty="0"/>
              <a:t>40</a:t>
            </a:r>
            <a:r>
              <a:rPr lang="zh-CN" altLang="en-US" sz="2800" dirty="0"/>
              <a:t>％</a:t>
            </a:r>
          </a:p>
          <a:p>
            <a:pPr>
              <a:buFont typeface="Wingdings" panose="05000000000000000000" pitchFamily="2" charset="2"/>
              <a:buChar char="ü"/>
              <a:tabLst>
                <a:tab pos="3810000" algn="l"/>
              </a:tabLst>
            </a:pPr>
            <a:r>
              <a:rPr lang="zh-CN" altLang="en-US" sz="2800" dirty="0"/>
              <a:t>平时成绩（作业</a:t>
            </a:r>
            <a:r>
              <a:rPr lang="en-US" altLang="zh-CN" sz="2800" dirty="0"/>
              <a:t>+</a:t>
            </a:r>
            <a:r>
              <a:rPr lang="zh-CN" altLang="en-US" sz="2800" dirty="0"/>
              <a:t>出勤） </a:t>
            </a:r>
            <a:r>
              <a:rPr lang="en-US" altLang="zh-CN" sz="2800" dirty="0"/>
              <a:t>20</a:t>
            </a:r>
            <a:r>
              <a:rPr lang="zh-CN" altLang="en-US" sz="2800" dirty="0"/>
              <a:t>％</a:t>
            </a:r>
          </a:p>
        </p:txBody>
      </p:sp>
    </p:spTree>
    <p:extLst>
      <p:ext uri="{BB962C8B-B14F-4D97-AF65-F5344CB8AC3E}">
        <p14:creationId xmlns:p14="http://schemas.microsoft.com/office/powerpoint/2010/main" val="2317781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联系方式</a:t>
            </a:r>
          </a:p>
        </p:txBody>
      </p:sp>
      <p:sp>
        <p:nvSpPr>
          <p:cNvPr id="3" name="内容占位符 2"/>
          <p:cNvSpPr>
            <a:spLocks noGrp="1"/>
          </p:cNvSpPr>
          <p:nvPr>
            <p:ph idx="1"/>
          </p:nvPr>
        </p:nvSpPr>
        <p:spPr>
          <a:xfrm>
            <a:off x="1097280" y="1845734"/>
            <a:ext cx="5151120" cy="4023360"/>
          </a:xfrm>
        </p:spPr>
        <p:txBody>
          <a:bodyPr>
            <a:normAutofit/>
          </a:bodyPr>
          <a:lstStyle/>
          <a:p>
            <a:pPr>
              <a:buFont typeface="Wingdings" panose="05000000000000000000" pitchFamily="2" charset="2"/>
              <a:buChar char="ü"/>
            </a:pPr>
            <a:r>
              <a:rPr lang="zh-CN" altLang="en-US" sz="2800" dirty="0"/>
              <a:t>主讲教师：张海英</a:t>
            </a:r>
            <a:endParaRPr lang="en-US" altLang="zh-CN" sz="2800" dirty="0"/>
          </a:p>
          <a:p>
            <a:pPr lvl="1">
              <a:buFont typeface="Wingdings" panose="05000000000000000000" pitchFamily="2" charset="2"/>
              <a:buChar char="ü"/>
            </a:pPr>
            <a:r>
              <a:rPr lang="en-US" altLang="zh-CN" sz="2400" dirty="0"/>
              <a:t>E-mail:</a:t>
            </a:r>
            <a:r>
              <a:rPr lang="zh-CN" altLang="en-US" sz="2400" dirty="0"/>
              <a:t> </a:t>
            </a:r>
            <a:r>
              <a:rPr lang="en-US" altLang="zh-CN" sz="2400" dirty="0"/>
              <a:t>zhang2002@xmu.edu.cn </a:t>
            </a:r>
          </a:p>
          <a:p>
            <a:pPr lvl="1">
              <a:buFont typeface="Wingdings" panose="05000000000000000000" pitchFamily="2" charset="2"/>
              <a:buChar char="ü"/>
            </a:pPr>
            <a:r>
              <a:rPr lang="en-US" altLang="zh-CN" sz="2400" dirty="0">
                <a:solidFill>
                  <a:schemeClr val="tx1"/>
                </a:solidFill>
              </a:rPr>
              <a:t>Tel: </a:t>
            </a:r>
            <a:r>
              <a:rPr lang="en-US" altLang="zh-CN" sz="2400" dirty="0"/>
              <a:t>13275007831</a:t>
            </a:r>
          </a:p>
          <a:p>
            <a:pPr lvl="1">
              <a:buFont typeface="Wingdings" panose="05000000000000000000" pitchFamily="2" charset="2"/>
              <a:buChar char="ü"/>
            </a:pPr>
            <a:r>
              <a:rPr lang="zh-CN" altLang="en-US" sz="2400" dirty="0"/>
              <a:t>助教：林凯桓  王楚璇</a:t>
            </a:r>
            <a:endParaRPr lang="en-US" altLang="zh-CN" sz="2400" dirty="0"/>
          </a:p>
          <a:p>
            <a:pPr lvl="1">
              <a:buFont typeface="Wingdings" panose="05000000000000000000" pitchFamily="2" charset="2"/>
              <a:buChar char="ü"/>
            </a:pPr>
            <a:r>
              <a:rPr lang="en-US" altLang="zh-CN" sz="2400" dirty="0"/>
              <a:t>QQ</a:t>
            </a:r>
            <a:r>
              <a:rPr lang="zh-CN" altLang="en-US" sz="2400" dirty="0"/>
              <a:t>课程群：</a:t>
            </a:r>
            <a:endParaRPr lang="en-US" altLang="zh-CN" sz="2400" dirty="0"/>
          </a:p>
          <a:p>
            <a:pPr lvl="1">
              <a:buFont typeface="Wingdings" panose="05000000000000000000" pitchFamily="2" charset="2"/>
              <a:buChar char="ü"/>
            </a:pPr>
            <a:endParaRPr lang="en-US" altLang="zh-CN" sz="2400" dirty="0"/>
          </a:p>
          <a:p>
            <a:pPr>
              <a:buFont typeface="Wingdings" panose="05000000000000000000" pitchFamily="2" charset="2"/>
              <a:buChar char="ü"/>
            </a:pPr>
            <a:endParaRPr lang="en-US" altLang="zh-CN" sz="3200" dirty="0"/>
          </a:p>
          <a:p>
            <a:pPr marL="0" indent="0">
              <a:buNone/>
            </a:pPr>
            <a:endParaRPr lang="en-US" altLang="zh-CN" sz="3200" dirty="0"/>
          </a:p>
        </p:txBody>
      </p:sp>
      <p:pic>
        <p:nvPicPr>
          <p:cNvPr id="6" name="图片 5">
            <a:extLst>
              <a:ext uri="{FF2B5EF4-FFF2-40B4-BE49-F238E27FC236}">
                <a16:creationId xmlns:a16="http://schemas.microsoft.com/office/drawing/2014/main" id="{C850CE70-C1BD-45A3-BE79-8D17859FE613}"/>
              </a:ext>
            </a:extLst>
          </p:cNvPr>
          <p:cNvPicPr>
            <a:picLocks noChangeAspect="1"/>
          </p:cNvPicPr>
          <p:nvPr/>
        </p:nvPicPr>
        <p:blipFill rotWithShape="1">
          <a:blip r:embed="rId2" cstate="print">
            <a:extLst>
              <a:ext uri="{28A0092B-C50C-407E-A947-70E740481C1C}">
                <a14:useLocalDpi xmlns:a14="http://schemas.microsoft.com/office/drawing/2010/main" val="0"/>
              </a:ext>
            </a:extLst>
          </a:blip>
          <a:srcRect l="11391" t="5235" r="11247" b="6981"/>
          <a:stretch/>
        </p:blipFill>
        <p:spPr>
          <a:xfrm>
            <a:off x="3672840" y="3793696"/>
            <a:ext cx="1788696" cy="2183772"/>
          </a:xfrm>
          <a:prstGeom prst="rect">
            <a:avLst/>
          </a:prstGeom>
        </p:spPr>
      </p:pic>
    </p:spTree>
    <p:extLst>
      <p:ext uri="{BB962C8B-B14F-4D97-AF65-F5344CB8AC3E}">
        <p14:creationId xmlns:p14="http://schemas.microsoft.com/office/powerpoint/2010/main" val="24109083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课程介绍</a:t>
            </a:r>
          </a:p>
        </p:txBody>
      </p:sp>
      <p:sp>
        <p:nvSpPr>
          <p:cNvPr id="3" name="内容占位符 2"/>
          <p:cNvSpPr>
            <a:spLocks noGrp="1"/>
          </p:cNvSpPr>
          <p:nvPr>
            <p:ph sz="half" idx="1"/>
          </p:nvPr>
        </p:nvSpPr>
        <p:spPr>
          <a:xfrm>
            <a:off x="1170829" y="1737360"/>
            <a:ext cx="10419591" cy="4543124"/>
          </a:xfrm>
        </p:spPr>
        <p:txBody>
          <a:bodyPr>
            <a:noAutofit/>
          </a:bodyPr>
          <a:lstStyle/>
          <a:p>
            <a:pPr>
              <a:lnSpc>
                <a:spcPct val="110000"/>
              </a:lnSpc>
              <a:buFont typeface="Wingdings" panose="05000000000000000000" pitchFamily="2" charset="2"/>
              <a:buChar char="ü"/>
            </a:pPr>
            <a:r>
              <a:rPr lang="zh-CN" altLang="en-US" sz="2400" dirty="0"/>
              <a:t>专业基础课、选修课</a:t>
            </a:r>
          </a:p>
          <a:p>
            <a:pPr>
              <a:lnSpc>
                <a:spcPct val="110000"/>
              </a:lnSpc>
              <a:buFont typeface="Wingdings" panose="05000000000000000000" pitchFamily="2" charset="2"/>
              <a:buChar char="ü"/>
            </a:pPr>
            <a:r>
              <a:rPr lang="zh-CN" altLang="en-US" sz="2400" dirty="0"/>
              <a:t>配合“计算机组成原理”“微机原理及接口技术”“嵌入式系统原理与设计”等，</a:t>
            </a:r>
            <a:r>
              <a:rPr lang="zh-CN" altLang="en-US" sz="2400" dirty="0">
                <a:highlight>
                  <a:srgbClr val="FFFF00"/>
                </a:highlight>
              </a:rPr>
              <a:t>帮助学生从软件角度理解计算机的工作原理</a:t>
            </a:r>
            <a:r>
              <a:rPr lang="zh-CN" altLang="en-US" sz="2400" dirty="0"/>
              <a:t>；</a:t>
            </a:r>
          </a:p>
          <a:p>
            <a:pPr>
              <a:lnSpc>
                <a:spcPct val="110000"/>
              </a:lnSpc>
              <a:buFont typeface="Wingdings" panose="05000000000000000000" pitchFamily="2" charset="2"/>
              <a:buChar char="ü"/>
            </a:pPr>
            <a:r>
              <a:rPr lang="zh-CN" altLang="en-US" sz="2400" dirty="0"/>
              <a:t>为“操作系统”“编译原理”等提供必需的基础知识，也是自动控制等与硬件相关应该领域的程序设计基础；</a:t>
            </a:r>
            <a:endParaRPr lang="en-US" altLang="zh-CN" sz="2400" dirty="0"/>
          </a:p>
          <a:p>
            <a:pPr>
              <a:lnSpc>
                <a:spcPct val="110000"/>
              </a:lnSpc>
              <a:buFont typeface="Wingdings" panose="05000000000000000000" pitchFamily="2" charset="2"/>
              <a:buChar char="ü"/>
            </a:pPr>
            <a:r>
              <a:rPr lang="zh-CN" altLang="en-US" sz="2400" dirty="0"/>
              <a:t>一种低级（低层）语言的程序设计，是高级语言程序设计的扩展</a:t>
            </a:r>
            <a:endParaRPr lang="en-US" altLang="zh-CN" sz="2400" dirty="0"/>
          </a:p>
          <a:p>
            <a:pPr>
              <a:lnSpc>
                <a:spcPct val="110000"/>
              </a:lnSpc>
              <a:buFont typeface="Wingdings" panose="05000000000000000000" pitchFamily="2" charset="2"/>
              <a:buChar char="ü"/>
            </a:pPr>
            <a:endParaRPr lang="en-US" altLang="zh-CN" sz="2400" dirty="0"/>
          </a:p>
          <a:p>
            <a:pPr>
              <a:lnSpc>
                <a:spcPct val="110000"/>
              </a:lnSpc>
            </a:pPr>
            <a:r>
              <a:rPr lang="zh-CN" altLang="en-US" sz="1600" b="1" u="sng" dirty="0">
                <a:solidFill>
                  <a:srgbClr val="002060"/>
                </a:solidFill>
              </a:rPr>
              <a:t>为什么要学习汇编语言 </a:t>
            </a:r>
            <a:r>
              <a:rPr lang="en-US" altLang="zh-CN" sz="1600" b="1" u="sng" dirty="0">
                <a:solidFill>
                  <a:srgbClr val="002060"/>
                </a:solidFill>
              </a:rPr>
              <a:t>- </a:t>
            </a:r>
            <a:r>
              <a:rPr lang="zh-CN" altLang="en-US" sz="1600" b="1" u="sng" dirty="0">
                <a:solidFill>
                  <a:srgbClr val="002060"/>
                </a:solidFill>
              </a:rPr>
              <a:t>知乎  </a:t>
            </a:r>
            <a:r>
              <a:rPr lang="en-US" altLang="zh-CN" sz="1600" b="1" u="sng" dirty="0">
                <a:solidFill>
                  <a:srgbClr val="002060"/>
                </a:solidFill>
                <a:hlinkClick r:id="rId2"/>
              </a:rPr>
              <a:t>https://www.zhihu.com/zvideo/1337377827834650624</a:t>
            </a:r>
            <a:endParaRPr lang="en-US" altLang="zh-CN" sz="1600" b="1" u="sng" dirty="0">
              <a:solidFill>
                <a:srgbClr val="002060"/>
              </a:solidFill>
            </a:endParaRPr>
          </a:p>
          <a:p>
            <a:pPr>
              <a:lnSpc>
                <a:spcPct val="110000"/>
              </a:lnSpc>
            </a:pPr>
            <a:r>
              <a:rPr lang="zh-CN" altLang="en-US" sz="1600" b="1" u="sng" dirty="0">
                <a:solidFill>
                  <a:srgbClr val="002060"/>
                </a:solidFill>
              </a:rPr>
              <a:t>编程语言发展史：汇编语言的出现和发展 </a:t>
            </a:r>
            <a:r>
              <a:rPr lang="en-US" altLang="zh-CN" sz="1600" b="1" u="sng" dirty="0">
                <a:solidFill>
                  <a:srgbClr val="002060"/>
                </a:solidFill>
              </a:rPr>
              <a:t>- </a:t>
            </a:r>
            <a:r>
              <a:rPr lang="zh-CN" altLang="en-US" sz="1600" b="1" u="sng" dirty="0">
                <a:solidFill>
                  <a:srgbClr val="002060"/>
                </a:solidFill>
              </a:rPr>
              <a:t>知乎  </a:t>
            </a:r>
            <a:r>
              <a:rPr lang="en-US" altLang="zh-CN" sz="1600" b="1" u="sng" dirty="0">
                <a:solidFill>
                  <a:srgbClr val="002060"/>
                </a:solidFill>
              </a:rPr>
              <a:t>https://zhuanlan.zhihu.com/p/644120207</a:t>
            </a:r>
          </a:p>
        </p:txBody>
      </p:sp>
    </p:spTree>
    <p:extLst>
      <p:ext uri="{BB962C8B-B14F-4D97-AF65-F5344CB8AC3E}">
        <p14:creationId xmlns:p14="http://schemas.microsoft.com/office/powerpoint/2010/main" val="1270184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a:extLst>
              <a:ext uri="{FF2B5EF4-FFF2-40B4-BE49-F238E27FC236}">
                <a16:creationId xmlns:a16="http://schemas.microsoft.com/office/drawing/2014/main" id="{607D13FF-1C46-4163-A5FC-D3FE619D2BAC}"/>
              </a:ext>
            </a:extLst>
          </p:cNvPr>
          <p:cNvSpPr>
            <a:spLocks noGrp="1"/>
          </p:cNvSpPr>
          <p:nvPr>
            <p:ph type="title"/>
          </p:nvPr>
        </p:nvSpPr>
        <p:spPr/>
        <p:txBody>
          <a:bodyPr/>
          <a:lstStyle/>
          <a:p>
            <a:r>
              <a:rPr lang="zh-CN" altLang="en-US" dirty="0"/>
              <a:t>课程介绍</a:t>
            </a:r>
          </a:p>
        </p:txBody>
      </p:sp>
      <p:sp>
        <p:nvSpPr>
          <p:cNvPr id="7" name="内容占位符 3">
            <a:extLst>
              <a:ext uri="{FF2B5EF4-FFF2-40B4-BE49-F238E27FC236}">
                <a16:creationId xmlns:a16="http://schemas.microsoft.com/office/drawing/2014/main" id="{E7AC2D94-B9D7-4CAC-B9E0-418E650CF7D8}"/>
              </a:ext>
            </a:extLst>
          </p:cNvPr>
          <p:cNvSpPr>
            <a:spLocks noGrp="1"/>
          </p:cNvSpPr>
          <p:nvPr>
            <p:ph idx="1"/>
          </p:nvPr>
        </p:nvSpPr>
        <p:spPr>
          <a:xfrm>
            <a:off x="1217280" y="1822200"/>
            <a:ext cx="3515142" cy="4022725"/>
          </a:xfrm>
        </p:spPr>
        <p:txBody>
          <a:bodyPr>
            <a:normAutofit/>
          </a:bodyPr>
          <a:lstStyle/>
          <a:p>
            <a:pPr marL="0" indent="0">
              <a:lnSpc>
                <a:spcPct val="110000"/>
              </a:lnSpc>
              <a:buClr>
                <a:schemeClr val="bg2"/>
              </a:buClr>
              <a:buNone/>
            </a:pPr>
            <a:r>
              <a:rPr lang="zh-CN" altLang="en-US" sz="2400" dirty="0">
                <a:solidFill>
                  <a:srgbClr val="C00000"/>
                </a:solidFill>
              </a:rPr>
              <a:t>先修课</a:t>
            </a:r>
          </a:p>
          <a:p>
            <a:pPr lvl="1">
              <a:lnSpc>
                <a:spcPct val="110000"/>
              </a:lnSpc>
            </a:pPr>
            <a:r>
              <a:rPr lang="zh-CN" altLang="en-US" sz="2400" dirty="0"/>
              <a:t>高级语言程序设计</a:t>
            </a:r>
            <a:endParaRPr lang="en-US" altLang="zh-CN" sz="2400" dirty="0"/>
          </a:p>
          <a:p>
            <a:pPr lvl="1">
              <a:lnSpc>
                <a:spcPct val="110000"/>
              </a:lnSpc>
            </a:pPr>
            <a:r>
              <a:rPr lang="zh-CN" altLang="en-US" sz="2400" dirty="0"/>
              <a:t>计算机基础</a:t>
            </a:r>
          </a:p>
          <a:p>
            <a:pPr marL="0" indent="0">
              <a:lnSpc>
                <a:spcPct val="110000"/>
              </a:lnSpc>
              <a:buNone/>
            </a:pPr>
            <a:r>
              <a:rPr lang="zh-CN" altLang="en-US" sz="2400" dirty="0">
                <a:solidFill>
                  <a:srgbClr val="C00000"/>
                </a:solidFill>
              </a:rPr>
              <a:t>后续课</a:t>
            </a:r>
          </a:p>
          <a:p>
            <a:pPr lvl="1">
              <a:lnSpc>
                <a:spcPct val="110000"/>
              </a:lnSpc>
            </a:pPr>
            <a:r>
              <a:rPr lang="zh-CN" altLang="en-US" sz="2400" dirty="0"/>
              <a:t>计算机组成原理</a:t>
            </a:r>
          </a:p>
          <a:p>
            <a:pPr lvl="1">
              <a:lnSpc>
                <a:spcPct val="110000"/>
              </a:lnSpc>
            </a:pPr>
            <a:r>
              <a:rPr lang="zh-CN" altLang="en-US" sz="2400" dirty="0"/>
              <a:t>嵌入式系统</a:t>
            </a:r>
            <a:endParaRPr lang="zh-CN" altLang="en-US" sz="400" dirty="0"/>
          </a:p>
          <a:p>
            <a:pPr lvl="1">
              <a:lnSpc>
                <a:spcPct val="110000"/>
              </a:lnSpc>
            </a:pPr>
            <a:r>
              <a:rPr lang="zh-CN" altLang="en-US" sz="2400" dirty="0"/>
              <a:t>实用操作系统</a:t>
            </a:r>
          </a:p>
          <a:p>
            <a:pPr lvl="1">
              <a:lnSpc>
                <a:spcPct val="110000"/>
              </a:lnSpc>
            </a:pPr>
            <a:r>
              <a:rPr lang="zh-CN" altLang="en-US" sz="2400" dirty="0"/>
              <a:t>计算机体系结构</a:t>
            </a:r>
            <a:endParaRPr lang="en-US" altLang="zh-CN" sz="2400" dirty="0"/>
          </a:p>
          <a:p>
            <a:endParaRPr lang="zh-CN" altLang="en-US" sz="600" dirty="0"/>
          </a:p>
        </p:txBody>
      </p:sp>
      <p:pic>
        <p:nvPicPr>
          <p:cNvPr id="8" name="图片 7">
            <a:extLst>
              <a:ext uri="{FF2B5EF4-FFF2-40B4-BE49-F238E27FC236}">
                <a16:creationId xmlns:a16="http://schemas.microsoft.com/office/drawing/2014/main" id="{C456B300-5AEB-4F1D-B473-10820BDBDF92}"/>
              </a:ext>
            </a:extLst>
          </p:cNvPr>
          <p:cNvPicPr>
            <a:picLocks noChangeAspect="1"/>
          </p:cNvPicPr>
          <p:nvPr/>
        </p:nvPicPr>
        <p:blipFill rotWithShape="1">
          <a:blip r:embed="rId2"/>
          <a:srcRect t="15798" r="43820"/>
          <a:stretch/>
        </p:blipFill>
        <p:spPr>
          <a:xfrm>
            <a:off x="4219073" y="1801669"/>
            <a:ext cx="3994483" cy="4063786"/>
          </a:xfrm>
          <a:prstGeom prst="rect">
            <a:avLst/>
          </a:prstGeom>
        </p:spPr>
      </p:pic>
      <p:pic>
        <p:nvPicPr>
          <p:cNvPr id="10" name="图片 9">
            <a:extLst>
              <a:ext uri="{FF2B5EF4-FFF2-40B4-BE49-F238E27FC236}">
                <a16:creationId xmlns:a16="http://schemas.microsoft.com/office/drawing/2014/main" id="{C98592F6-3B20-4077-8105-6FE26CBDAFD3}"/>
              </a:ext>
            </a:extLst>
          </p:cNvPr>
          <p:cNvPicPr>
            <a:picLocks noChangeAspect="1"/>
          </p:cNvPicPr>
          <p:nvPr/>
        </p:nvPicPr>
        <p:blipFill>
          <a:blip r:embed="rId3"/>
          <a:stretch>
            <a:fillRect/>
          </a:stretch>
        </p:blipFill>
        <p:spPr>
          <a:xfrm>
            <a:off x="8042593" y="1822200"/>
            <a:ext cx="3268008" cy="2486526"/>
          </a:xfrm>
          <a:prstGeom prst="rect">
            <a:avLst/>
          </a:prstGeom>
        </p:spPr>
      </p:pic>
      <p:sp>
        <p:nvSpPr>
          <p:cNvPr id="13" name="文本框 12">
            <a:extLst>
              <a:ext uri="{FF2B5EF4-FFF2-40B4-BE49-F238E27FC236}">
                <a16:creationId xmlns:a16="http://schemas.microsoft.com/office/drawing/2014/main" id="{076F3E1A-697D-46C6-979A-6179F08BD252}"/>
              </a:ext>
            </a:extLst>
          </p:cNvPr>
          <p:cNvSpPr txBox="1"/>
          <p:nvPr/>
        </p:nvSpPr>
        <p:spPr>
          <a:xfrm>
            <a:off x="4666648" y="5885986"/>
            <a:ext cx="2919664" cy="369332"/>
          </a:xfrm>
          <a:prstGeom prst="rect">
            <a:avLst/>
          </a:prstGeom>
          <a:noFill/>
        </p:spPr>
        <p:txBody>
          <a:bodyPr wrap="square" rtlCol="0">
            <a:spAutoFit/>
          </a:bodyPr>
          <a:lstStyle/>
          <a:p>
            <a:r>
              <a:rPr lang="zh-CN" altLang="en-US" b="1" dirty="0"/>
              <a:t>计算机组成原理实验相关</a:t>
            </a:r>
          </a:p>
        </p:txBody>
      </p:sp>
      <p:sp>
        <p:nvSpPr>
          <p:cNvPr id="14" name="文本框 13">
            <a:extLst>
              <a:ext uri="{FF2B5EF4-FFF2-40B4-BE49-F238E27FC236}">
                <a16:creationId xmlns:a16="http://schemas.microsoft.com/office/drawing/2014/main" id="{0B8DF03B-36BC-4F61-B184-8D096CED5AEB}"/>
              </a:ext>
            </a:extLst>
          </p:cNvPr>
          <p:cNvSpPr txBox="1"/>
          <p:nvPr/>
        </p:nvSpPr>
        <p:spPr>
          <a:xfrm>
            <a:off x="8844628" y="4533092"/>
            <a:ext cx="1834901" cy="369332"/>
          </a:xfrm>
          <a:prstGeom prst="rect">
            <a:avLst/>
          </a:prstGeom>
          <a:noFill/>
        </p:spPr>
        <p:txBody>
          <a:bodyPr wrap="square" rtlCol="0">
            <a:spAutoFit/>
          </a:bodyPr>
          <a:lstStyle/>
          <a:p>
            <a:r>
              <a:rPr lang="zh-CN" altLang="en-US" b="1" dirty="0"/>
              <a:t>嵌入式系统相关</a:t>
            </a:r>
          </a:p>
        </p:txBody>
      </p:sp>
    </p:spTree>
    <p:extLst>
      <p:ext uri="{BB962C8B-B14F-4D97-AF65-F5344CB8AC3E}">
        <p14:creationId xmlns:p14="http://schemas.microsoft.com/office/powerpoint/2010/main" val="31036451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教学大纲</a:t>
            </a:r>
          </a:p>
        </p:txBody>
      </p:sp>
      <p:sp>
        <p:nvSpPr>
          <p:cNvPr id="3" name="内容占位符 2"/>
          <p:cNvSpPr>
            <a:spLocks noGrp="1"/>
          </p:cNvSpPr>
          <p:nvPr>
            <p:ph idx="1"/>
          </p:nvPr>
        </p:nvSpPr>
        <p:spPr/>
        <p:txBody>
          <a:bodyPr>
            <a:normAutofit/>
          </a:bodyPr>
          <a:lstStyle/>
          <a:p>
            <a:r>
              <a:rPr lang="zh-CN" altLang="en-US" sz="3200" dirty="0"/>
              <a:t>课程性质、目的与任务</a:t>
            </a:r>
            <a:endParaRPr lang="en-US" altLang="zh-CN" sz="3200" dirty="0"/>
          </a:p>
          <a:p>
            <a:pPr lvl="1"/>
            <a:r>
              <a:rPr lang="zh-CN" altLang="en-US" sz="2800" dirty="0"/>
              <a:t>“汇编语言程序设计”是继“高级语言程序设计”之后的又一门计算机语言程序设计课程，但讲解的是面向处理器的低级语言。该课程一方面加强学生的高级语言编程能力；另一方面配合“计算机组成原理”和“微机原理及接口技术”课程。从软件角度理解计算机的工作原理；同时，还作为自动控制等与硬件相关应用领域的程序设计基础，以及为“嵌入式系统”、“操作系统”、“编译原理”等课程提供基础知识。</a:t>
            </a:r>
          </a:p>
        </p:txBody>
      </p:sp>
    </p:spTree>
    <p:extLst>
      <p:ext uri="{BB962C8B-B14F-4D97-AF65-F5344CB8AC3E}">
        <p14:creationId xmlns:p14="http://schemas.microsoft.com/office/powerpoint/2010/main" val="50261700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教学大纲</a:t>
            </a:r>
          </a:p>
        </p:txBody>
      </p:sp>
      <p:sp>
        <p:nvSpPr>
          <p:cNvPr id="3" name="内容占位符 2"/>
          <p:cNvSpPr>
            <a:spLocks noGrp="1"/>
          </p:cNvSpPr>
          <p:nvPr>
            <p:ph idx="1"/>
          </p:nvPr>
        </p:nvSpPr>
        <p:spPr/>
        <p:txBody>
          <a:bodyPr>
            <a:normAutofit/>
          </a:bodyPr>
          <a:lstStyle/>
          <a:p>
            <a:r>
              <a:rPr lang="zh-CN" altLang="en-US" sz="3200" dirty="0"/>
              <a:t>教学基本要求</a:t>
            </a:r>
            <a:endParaRPr lang="en-US" altLang="zh-CN" sz="3200" dirty="0"/>
          </a:p>
          <a:p>
            <a:pPr lvl="1"/>
            <a:r>
              <a:rPr lang="zh-CN" altLang="en-US" sz="2800" dirty="0"/>
              <a:t>本课程以</a:t>
            </a:r>
            <a:r>
              <a:rPr lang="en-US" altLang="zh-CN" sz="2800" dirty="0"/>
              <a:t>Intel80X86</a:t>
            </a:r>
            <a:r>
              <a:rPr lang="zh-CN" altLang="en-US" sz="2800" dirty="0"/>
              <a:t>指令系统作为模型机，微软宏汇编程序</a:t>
            </a:r>
            <a:r>
              <a:rPr lang="en-US" altLang="zh-CN" sz="2800" dirty="0"/>
              <a:t>MASM</a:t>
            </a:r>
            <a:r>
              <a:rPr lang="zh-CN" altLang="en-US" sz="2800" dirty="0"/>
              <a:t>（</a:t>
            </a:r>
            <a:r>
              <a:rPr lang="en-US" altLang="zh-CN" sz="2800" dirty="0"/>
              <a:t> Microsoft Macro Assembler </a:t>
            </a:r>
            <a:r>
              <a:rPr lang="zh-CN" altLang="en-US" sz="2800" dirty="0"/>
              <a:t>）作为开发环境，介绍汇编语言的程序设计方法。课程要求学生系统地学习</a:t>
            </a:r>
            <a:r>
              <a:rPr lang="en-US" altLang="zh-CN" sz="2800" dirty="0"/>
              <a:t>80X86</a:t>
            </a:r>
            <a:r>
              <a:rPr lang="zh-CN" altLang="en-US" sz="2800" dirty="0"/>
              <a:t>指令系统，进一步理解计算机的工作原理；要求学生掌握汇编语言的源程序语句和格式，能够利用顺序，分支，循环和子程序等结构解决常规问题。本课程配有实践环节，要求学生具有阅读、编辑、汇编和调试汇编语言程序的能力。</a:t>
            </a:r>
          </a:p>
        </p:txBody>
      </p:sp>
    </p:spTree>
    <p:extLst>
      <p:ext uri="{BB962C8B-B14F-4D97-AF65-F5344CB8AC3E}">
        <p14:creationId xmlns:p14="http://schemas.microsoft.com/office/powerpoint/2010/main" val="12591284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48491D-6AF1-4FF9-A8D2-C2DBA8DD4FD2}"/>
              </a:ext>
            </a:extLst>
          </p:cNvPr>
          <p:cNvSpPr>
            <a:spLocks noGrp="1"/>
          </p:cNvSpPr>
          <p:nvPr>
            <p:ph type="title"/>
          </p:nvPr>
        </p:nvSpPr>
        <p:spPr/>
        <p:txBody>
          <a:bodyPr/>
          <a:lstStyle/>
          <a:p>
            <a:r>
              <a:rPr lang="zh-CN" altLang="en-US" dirty="0"/>
              <a:t>教学大纲</a:t>
            </a:r>
          </a:p>
        </p:txBody>
      </p:sp>
      <p:sp>
        <p:nvSpPr>
          <p:cNvPr id="3" name="内容占位符 2">
            <a:extLst>
              <a:ext uri="{FF2B5EF4-FFF2-40B4-BE49-F238E27FC236}">
                <a16:creationId xmlns:a16="http://schemas.microsoft.com/office/drawing/2014/main" id="{DD58EC8C-FE36-4967-89AE-04231BAB8BA1}"/>
              </a:ext>
            </a:extLst>
          </p:cNvPr>
          <p:cNvSpPr>
            <a:spLocks noGrp="1"/>
          </p:cNvSpPr>
          <p:nvPr>
            <p:ph idx="1"/>
          </p:nvPr>
        </p:nvSpPr>
        <p:spPr>
          <a:xfrm>
            <a:off x="1097280" y="1845734"/>
            <a:ext cx="9792393" cy="4023360"/>
          </a:xfrm>
        </p:spPr>
        <p:txBody>
          <a:bodyPr>
            <a:normAutofit lnSpcReduction="10000"/>
          </a:bodyPr>
          <a:lstStyle/>
          <a:p>
            <a:pPr>
              <a:buFont typeface="Wingdings" panose="05000000000000000000" pitchFamily="2" charset="2"/>
              <a:buChar char="ü"/>
            </a:pPr>
            <a:r>
              <a:rPr lang="zh-CN" altLang="en-US" sz="2800" dirty="0"/>
              <a:t>教学目标</a:t>
            </a:r>
            <a:endParaRPr lang="en-US" altLang="zh-CN" sz="2800" dirty="0"/>
          </a:p>
          <a:p>
            <a:pPr marL="578358" lvl="1" indent="-285750"/>
            <a:r>
              <a:rPr lang="zh-CN" altLang="zh-CN" sz="2400" dirty="0"/>
              <a:t>建立软件工程专业课程的基本知识框架，掌握计算机科学的基本知识及使用计算机技术进行工程实践的思想和方法</a:t>
            </a:r>
            <a:r>
              <a:rPr lang="zh-CN" altLang="en-US" sz="2400" dirty="0"/>
              <a:t>；</a:t>
            </a:r>
            <a:endParaRPr lang="en-US" altLang="zh-CN" sz="2400" dirty="0"/>
          </a:p>
          <a:p>
            <a:pPr marL="578358" lvl="1" indent="-285750"/>
            <a:r>
              <a:rPr lang="zh-CN" altLang="zh-CN" sz="2400" dirty="0"/>
              <a:t>培养学生用计算机解决实际问题的意识和初步能力，铺设深入学习其他专业课程的桥梁，为今后在计算机专业的学习、开发和应用实践打下坚实的基础。</a:t>
            </a:r>
            <a:endParaRPr lang="en-US" altLang="zh-CN" sz="2400" dirty="0"/>
          </a:p>
          <a:p>
            <a:pPr lvl="1">
              <a:buFont typeface="Wingdings" panose="05000000000000000000" pitchFamily="2" charset="2"/>
              <a:buChar char="ü"/>
            </a:pPr>
            <a:endParaRPr lang="en-US" altLang="zh-CN" sz="2400" dirty="0"/>
          </a:p>
          <a:p>
            <a:pPr lvl="1">
              <a:buFont typeface="Wingdings" panose="05000000000000000000" pitchFamily="2" charset="2"/>
              <a:buChar char="ü"/>
            </a:pPr>
            <a:r>
              <a:rPr lang="zh-CN" altLang="en-US" sz="2400" dirty="0"/>
              <a:t>思政目标</a:t>
            </a:r>
            <a:endParaRPr lang="en-US" altLang="zh-CN" sz="2400" dirty="0"/>
          </a:p>
          <a:p>
            <a:pPr lvl="2"/>
            <a:r>
              <a:rPr lang="zh-CN" altLang="zh-CN" sz="2400" dirty="0"/>
              <a:t>启发学生</a:t>
            </a:r>
            <a:r>
              <a:rPr lang="zh-CN" altLang="en-US" sz="2400" dirty="0"/>
              <a:t>开发</a:t>
            </a:r>
            <a:r>
              <a:rPr lang="zh-CN" altLang="zh-CN" sz="2400" dirty="0"/>
              <a:t>核心关键技术</a:t>
            </a:r>
            <a:r>
              <a:rPr lang="zh-CN" altLang="en-US" sz="2400" dirty="0"/>
              <a:t>对于</a:t>
            </a:r>
            <a:r>
              <a:rPr lang="zh-CN" altLang="zh-CN" sz="2400" dirty="0"/>
              <a:t>国家自主研发的重要性；</a:t>
            </a:r>
          </a:p>
          <a:p>
            <a:pPr lvl="2"/>
            <a:r>
              <a:rPr lang="zh-CN" altLang="zh-CN" sz="2400" dirty="0"/>
              <a:t>培养学生刻苦钻研解决国家在处理器芯片“卡脖子”的实际难题；</a:t>
            </a:r>
          </a:p>
          <a:p>
            <a:pPr lvl="2"/>
            <a:r>
              <a:rPr lang="zh-CN" altLang="zh-CN" sz="2400" dirty="0"/>
              <a:t>激发学生科技报国的家国情怀和使命担当。</a:t>
            </a:r>
            <a:endParaRPr lang="zh-CN" altLang="en-US" sz="2400" dirty="0"/>
          </a:p>
        </p:txBody>
      </p:sp>
    </p:spTree>
    <p:extLst>
      <p:ext uri="{BB962C8B-B14F-4D97-AF65-F5344CB8AC3E}">
        <p14:creationId xmlns:p14="http://schemas.microsoft.com/office/powerpoint/2010/main" val="4419893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68969" y="244809"/>
            <a:ext cx="10515600" cy="1018507"/>
          </a:xfrm>
        </p:spPr>
        <p:txBody>
          <a:bodyPr/>
          <a:lstStyle/>
          <a:p>
            <a:r>
              <a:rPr lang="zh-CN" altLang="en-US" dirty="0"/>
              <a:t>教学进度</a:t>
            </a:r>
          </a:p>
        </p:txBody>
      </p:sp>
      <p:graphicFrame>
        <p:nvGraphicFramePr>
          <p:cNvPr id="4" name="表格 3"/>
          <p:cNvGraphicFramePr>
            <a:graphicFrameLocks noGrp="1"/>
          </p:cNvGraphicFramePr>
          <p:nvPr>
            <p:extLst>
              <p:ext uri="{D42A27DB-BD31-4B8C-83A1-F6EECF244321}">
                <p14:modId xmlns:p14="http://schemas.microsoft.com/office/powerpoint/2010/main" val="2694064368"/>
              </p:ext>
            </p:extLst>
          </p:nvPr>
        </p:nvGraphicFramePr>
        <p:xfrm>
          <a:off x="999144" y="1263316"/>
          <a:ext cx="10348495" cy="4947920"/>
        </p:xfrm>
        <a:graphic>
          <a:graphicData uri="http://schemas.openxmlformats.org/drawingml/2006/table">
            <a:tbl>
              <a:tblPr firstRow="1" bandRow="1">
                <a:tableStyleId>{EB344D84-9AFB-497E-A393-DC336BA19D2E}</a:tableStyleId>
              </a:tblPr>
              <a:tblGrid>
                <a:gridCol w="811463">
                  <a:extLst>
                    <a:ext uri="{9D8B030D-6E8A-4147-A177-3AD203B41FA5}">
                      <a16:colId xmlns:a16="http://schemas.microsoft.com/office/drawing/2014/main" val="20000"/>
                    </a:ext>
                  </a:extLst>
                </a:gridCol>
                <a:gridCol w="7702361">
                  <a:extLst>
                    <a:ext uri="{9D8B030D-6E8A-4147-A177-3AD203B41FA5}">
                      <a16:colId xmlns:a16="http://schemas.microsoft.com/office/drawing/2014/main" val="20001"/>
                    </a:ext>
                  </a:extLst>
                </a:gridCol>
                <a:gridCol w="1834671">
                  <a:extLst>
                    <a:ext uri="{9D8B030D-6E8A-4147-A177-3AD203B41FA5}">
                      <a16:colId xmlns:a16="http://schemas.microsoft.com/office/drawing/2014/main" val="20002"/>
                    </a:ext>
                  </a:extLst>
                </a:gridCol>
              </a:tblGrid>
              <a:tr h="142779">
                <a:tc>
                  <a:txBody>
                    <a:bodyPr/>
                    <a:lstStyle/>
                    <a:p>
                      <a:pPr algn="ctr"/>
                      <a:r>
                        <a:rPr lang="zh-CN" altLang="en-US" sz="1600" dirty="0"/>
                        <a:t>章节</a:t>
                      </a:r>
                    </a:p>
                  </a:txBody>
                  <a:tcPr anchor="ctr"/>
                </a:tc>
                <a:tc>
                  <a:txBody>
                    <a:bodyPr/>
                    <a:lstStyle/>
                    <a:p>
                      <a:pPr algn="ctr"/>
                      <a:r>
                        <a:rPr lang="zh-CN" altLang="en-US" sz="1600" dirty="0"/>
                        <a:t>主要内容</a:t>
                      </a:r>
                    </a:p>
                  </a:txBody>
                  <a:tcPr anchor="ctr"/>
                </a:tc>
                <a:tc>
                  <a:txBody>
                    <a:bodyPr/>
                    <a:lstStyle/>
                    <a:p>
                      <a:pPr algn="ctr"/>
                      <a:r>
                        <a:rPr lang="zh-CN" altLang="en-US" sz="1600" dirty="0"/>
                        <a:t>理论学时</a:t>
                      </a:r>
                      <a:endParaRPr lang="en-US" altLang="zh-CN" sz="1600" dirty="0"/>
                    </a:p>
                    <a:p>
                      <a:pPr algn="ctr"/>
                      <a:r>
                        <a:rPr lang="zh-CN" altLang="en-US" sz="1600" dirty="0"/>
                        <a:t>分配</a:t>
                      </a:r>
                      <a:endParaRPr lang="en-US" altLang="zh-CN" sz="1600" dirty="0"/>
                    </a:p>
                    <a:p>
                      <a:pPr algn="ctr"/>
                      <a:r>
                        <a:rPr lang="zh-CN" altLang="en-US" sz="1600" dirty="0"/>
                        <a:t>（</a:t>
                      </a:r>
                      <a:r>
                        <a:rPr lang="en-US" altLang="zh-CN" sz="1600" dirty="0"/>
                        <a:t>17</a:t>
                      </a:r>
                      <a:r>
                        <a:rPr lang="zh-CN" altLang="en-US" sz="1600" dirty="0"/>
                        <a:t>周，</a:t>
                      </a:r>
                      <a:r>
                        <a:rPr lang="en-US" altLang="zh-CN" sz="1600" dirty="0"/>
                        <a:t>34</a:t>
                      </a:r>
                      <a:r>
                        <a:rPr lang="zh-CN" altLang="en-US" sz="1600" dirty="0"/>
                        <a:t>学时）</a:t>
                      </a:r>
                    </a:p>
                  </a:txBody>
                  <a:tcPr/>
                </a:tc>
                <a:extLst>
                  <a:ext uri="{0D108BD9-81ED-4DB2-BD59-A6C34878D82A}">
                    <a16:rowId xmlns:a16="http://schemas.microsoft.com/office/drawing/2014/main" val="10000"/>
                  </a:ext>
                </a:extLst>
              </a:tr>
              <a:tr h="370840">
                <a:tc>
                  <a:txBody>
                    <a:bodyPr/>
                    <a:lstStyle/>
                    <a:p>
                      <a:pPr algn="ctr"/>
                      <a:r>
                        <a:rPr lang="en-US" altLang="zh-CN" sz="1600" dirty="0"/>
                        <a:t>1</a:t>
                      </a:r>
                      <a:endParaRPr lang="zh-CN" altLang="en-US" sz="1600" dirty="0"/>
                    </a:p>
                  </a:txBody>
                  <a:tcPr/>
                </a:tc>
                <a:tc>
                  <a:txBody>
                    <a:bodyPr/>
                    <a:lstStyle/>
                    <a:p>
                      <a:r>
                        <a:rPr lang="zh-CN" altLang="en-US" sz="1600" dirty="0"/>
                        <a:t>第</a:t>
                      </a:r>
                      <a:r>
                        <a:rPr lang="en-US" altLang="zh-CN" sz="1600" dirty="0"/>
                        <a:t>1</a:t>
                      </a:r>
                      <a:r>
                        <a:rPr lang="zh-CN" altLang="en-US" sz="1600" dirty="0"/>
                        <a:t>章 汇编语言基础知识</a:t>
                      </a:r>
                      <a:endParaRPr lang="en-US" altLang="zh-CN" sz="1600" dirty="0"/>
                    </a:p>
                    <a:p>
                      <a:r>
                        <a:rPr lang="zh-CN" altLang="en-US" sz="1600" dirty="0"/>
                        <a:t>包括：微机以及</a:t>
                      </a:r>
                      <a:r>
                        <a:rPr lang="en-US" altLang="zh-CN" sz="1600" dirty="0"/>
                        <a:t>PC</a:t>
                      </a:r>
                      <a:r>
                        <a:rPr lang="zh-CN" altLang="en-US" sz="1600" dirty="0"/>
                        <a:t>机系统的基本 软硬件组成、汇编语言的概念和应用特点、数据表达，</a:t>
                      </a:r>
                      <a:r>
                        <a:rPr lang="en-US" altLang="zh-CN" sz="1600" dirty="0"/>
                        <a:t>8086</a:t>
                      </a:r>
                      <a:r>
                        <a:rPr lang="zh-CN" altLang="en-US" sz="1600" dirty="0"/>
                        <a:t>的寄存器组和存储器组织，</a:t>
                      </a:r>
                      <a:r>
                        <a:rPr lang="en-US" altLang="zh-CN" sz="1600" dirty="0"/>
                        <a:t>8086</a:t>
                      </a:r>
                      <a:r>
                        <a:rPr lang="zh-CN" altLang="en-US" sz="1600" dirty="0"/>
                        <a:t>的寻址方式。</a:t>
                      </a:r>
                    </a:p>
                  </a:txBody>
                  <a:tcPr/>
                </a:tc>
                <a:tc>
                  <a:txBody>
                    <a:bodyPr/>
                    <a:lstStyle/>
                    <a:p>
                      <a:pPr algn="ctr"/>
                      <a:r>
                        <a:rPr lang="en-US" altLang="zh-CN" sz="1600" dirty="0"/>
                        <a:t>2</a:t>
                      </a:r>
                      <a:endParaRPr lang="zh-CN" altLang="en-US" sz="1600" dirty="0"/>
                    </a:p>
                  </a:txBody>
                  <a:tcPr/>
                </a:tc>
                <a:extLst>
                  <a:ext uri="{0D108BD9-81ED-4DB2-BD59-A6C34878D82A}">
                    <a16:rowId xmlns:a16="http://schemas.microsoft.com/office/drawing/2014/main" val="10001"/>
                  </a:ext>
                </a:extLst>
              </a:tr>
              <a:tr h="370840">
                <a:tc>
                  <a:txBody>
                    <a:bodyPr/>
                    <a:lstStyle/>
                    <a:p>
                      <a:pPr algn="ctr"/>
                      <a:r>
                        <a:rPr lang="en-US" altLang="zh-CN" sz="1600" dirty="0"/>
                        <a:t>2</a:t>
                      </a:r>
                      <a:endParaRPr lang="zh-CN" altLang="en-US" sz="1600" dirty="0"/>
                    </a:p>
                  </a:txBody>
                  <a:tcPr/>
                </a:tc>
                <a:tc>
                  <a:txBody>
                    <a:bodyPr/>
                    <a:lstStyle/>
                    <a:p>
                      <a:r>
                        <a:rPr lang="zh-CN" altLang="en-US" sz="1600" dirty="0"/>
                        <a:t>第</a:t>
                      </a:r>
                      <a:r>
                        <a:rPr lang="en-US" altLang="zh-CN" sz="1600" dirty="0"/>
                        <a:t>2</a:t>
                      </a:r>
                      <a:r>
                        <a:rPr lang="zh-CN" altLang="en-US" sz="1600" dirty="0"/>
                        <a:t>章</a:t>
                      </a:r>
                      <a:r>
                        <a:rPr lang="zh-CN" altLang="en-US" sz="1600" baseline="0" dirty="0"/>
                        <a:t>  </a:t>
                      </a:r>
                      <a:r>
                        <a:rPr lang="en-US" altLang="zh-CN" sz="1600" baseline="0" dirty="0"/>
                        <a:t>8086</a:t>
                      </a:r>
                      <a:r>
                        <a:rPr lang="zh-CN" altLang="en-US" sz="1600" baseline="0" dirty="0"/>
                        <a:t>指令系统</a:t>
                      </a:r>
                      <a:endParaRPr lang="en-US" altLang="zh-CN" sz="1600" baseline="0" dirty="0"/>
                    </a:p>
                    <a:p>
                      <a:r>
                        <a:rPr lang="zh-CN" altLang="en-US" sz="1600" baseline="0" dirty="0"/>
                        <a:t>包括：一些基本指令和堆栈工作原理、指令对标志的影响、符号扩展的含义、压缩和非压缩</a:t>
                      </a:r>
                      <a:r>
                        <a:rPr lang="en-US" altLang="zh-CN" sz="1600" baseline="0" dirty="0"/>
                        <a:t>BCD</a:t>
                      </a:r>
                      <a:r>
                        <a:rPr lang="zh-CN" altLang="en-US" sz="1600" baseline="0" dirty="0"/>
                        <a:t>的格式等。</a:t>
                      </a:r>
                      <a:endParaRPr lang="zh-CN" altLang="en-US" sz="1600" dirty="0"/>
                    </a:p>
                  </a:txBody>
                  <a:tcPr/>
                </a:tc>
                <a:tc>
                  <a:txBody>
                    <a:bodyPr/>
                    <a:lstStyle/>
                    <a:p>
                      <a:pPr algn="ctr"/>
                      <a:r>
                        <a:rPr lang="en-US" altLang="zh-CN" sz="1600" dirty="0"/>
                        <a:t>4</a:t>
                      </a:r>
                      <a:endParaRPr lang="zh-CN" altLang="en-US" sz="1600" dirty="0"/>
                    </a:p>
                  </a:txBody>
                  <a:tcPr/>
                </a:tc>
                <a:extLst>
                  <a:ext uri="{0D108BD9-81ED-4DB2-BD59-A6C34878D82A}">
                    <a16:rowId xmlns:a16="http://schemas.microsoft.com/office/drawing/2014/main" val="10002"/>
                  </a:ext>
                </a:extLst>
              </a:tr>
              <a:tr h="370840">
                <a:tc>
                  <a:txBody>
                    <a:bodyPr/>
                    <a:lstStyle/>
                    <a:p>
                      <a:pPr algn="ctr"/>
                      <a:r>
                        <a:rPr lang="en-US" altLang="zh-CN" sz="1600" dirty="0"/>
                        <a:t>3</a:t>
                      </a:r>
                      <a:endParaRPr lang="zh-CN" altLang="en-US" sz="1600" dirty="0"/>
                    </a:p>
                  </a:txBody>
                  <a:tcPr/>
                </a:tc>
                <a:tc>
                  <a:txBody>
                    <a:bodyPr/>
                    <a:lstStyle/>
                    <a:p>
                      <a:r>
                        <a:rPr lang="zh-CN" altLang="en-US" sz="1600" dirty="0"/>
                        <a:t>第</a:t>
                      </a:r>
                      <a:r>
                        <a:rPr lang="en-US" altLang="zh-CN" sz="1600" dirty="0"/>
                        <a:t>3</a:t>
                      </a:r>
                      <a:r>
                        <a:rPr lang="zh-CN" altLang="en-US" sz="1600" dirty="0"/>
                        <a:t>章</a:t>
                      </a:r>
                      <a:r>
                        <a:rPr lang="zh-CN" altLang="en-US" sz="1600" baseline="0" dirty="0"/>
                        <a:t>  汇编语言程序格式</a:t>
                      </a:r>
                      <a:endParaRPr lang="en-US" altLang="zh-CN" sz="1600" baseline="0" dirty="0"/>
                    </a:p>
                    <a:p>
                      <a:r>
                        <a:rPr lang="zh-CN" altLang="en-US" sz="1600" baseline="0" dirty="0"/>
                        <a:t>包括：汇编语言语句格式、简化段定义源程序格式、常量表达、变量定义以及应用，变量、标号和逻辑段的属性。介绍汇编语言源程序的编辑、汇编、链接和调试的开发方法。</a:t>
                      </a:r>
                      <a:endParaRPr lang="zh-CN" altLang="en-US" sz="1600" dirty="0"/>
                    </a:p>
                  </a:txBody>
                  <a:tcPr/>
                </a:tc>
                <a:tc>
                  <a:txBody>
                    <a:bodyPr/>
                    <a:lstStyle/>
                    <a:p>
                      <a:pPr algn="ctr"/>
                      <a:r>
                        <a:rPr lang="en-US" altLang="zh-CN" sz="1600" dirty="0"/>
                        <a:t>6</a:t>
                      </a:r>
                      <a:endParaRPr lang="zh-CN" altLang="en-US" sz="1600" dirty="0"/>
                    </a:p>
                  </a:txBody>
                  <a:tcPr/>
                </a:tc>
                <a:extLst>
                  <a:ext uri="{0D108BD9-81ED-4DB2-BD59-A6C34878D82A}">
                    <a16:rowId xmlns:a16="http://schemas.microsoft.com/office/drawing/2014/main" val="10003"/>
                  </a:ext>
                </a:extLst>
              </a:tr>
              <a:tr h="370840">
                <a:tc>
                  <a:txBody>
                    <a:bodyPr/>
                    <a:lstStyle/>
                    <a:p>
                      <a:pPr algn="ctr"/>
                      <a:r>
                        <a:rPr lang="en-US" altLang="zh-CN" sz="1600" dirty="0"/>
                        <a:t>4</a:t>
                      </a:r>
                      <a:endParaRPr lang="zh-CN" altLang="en-US" sz="1600" dirty="0"/>
                    </a:p>
                  </a:txBody>
                  <a:tcPr/>
                </a:tc>
                <a:tc>
                  <a:txBody>
                    <a:bodyPr/>
                    <a:lstStyle/>
                    <a:p>
                      <a:r>
                        <a:rPr lang="zh-CN" altLang="en-US" sz="1600" dirty="0"/>
                        <a:t>第</a:t>
                      </a:r>
                      <a:r>
                        <a:rPr lang="en-US" altLang="zh-CN" sz="1600" dirty="0"/>
                        <a:t>4</a:t>
                      </a:r>
                      <a:r>
                        <a:rPr lang="zh-CN" altLang="en-US" sz="1600" dirty="0"/>
                        <a:t>章：基本汇编语言程序设计</a:t>
                      </a:r>
                    </a:p>
                  </a:txBody>
                  <a:tcPr/>
                </a:tc>
                <a:tc>
                  <a:txBody>
                    <a:bodyPr/>
                    <a:lstStyle/>
                    <a:p>
                      <a:pPr algn="ctr"/>
                      <a:r>
                        <a:rPr lang="en-US" altLang="zh-CN" sz="1600" dirty="0"/>
                        <a:t>6</a:t>
                      </a:r>
                      <a:endParaRPr lang="zh-CN" altLang="en-US" sz="1600" dirty="0"/>
                    </a:p>
                  </a:txBody>
                  <a:tcPr/>
                </a:tc>
                <a:extLst>
                  <a:ext uri="{0D108BD9-81ED-4DB2-BD59-A6C34878D82A}">
                    <a16:rowId xmlns:a16="http://schemas.microsoft.com/office/drawing/2014/main" val="10004"/>
                  </a:ext>
                </a:extLst>
              </a:tr>
              <a:tr h="370840">
                <a:tc>
                  <a:txBody>
                    <a:bodyPr/>
                    <a:lstStyle/>
                    <a:p>
                      <a:pPr algn="ctr"/>
                      <a:r>
                        <a:rPr lang="en-US" altLang="zh-CN" sz="1600" dirty="0"/>
                        <a:t>5</a:t>
                      </a:r>
                      <a:endParaRPr lang="zh-CN" altLang="en-US" sz="1600" dirty="0"/>
                    </a:p>
                  </a:txBody>
                  <a:tcPr/>
                </a:tc>
                <a:tc>
                  <a:txBody>
                    <a:bodyPr/>
                    <a:lstStyle/>
                    <a:p>
                      <a:r>
                        <a:rPr lang="zh-CN" altLang="en-US" sz="1600" dirty="0"/>
                        <a:t>第</a:t>
                      </a:r>
                      <a:r>
                        <a:rPr lang="en-US" altLang="zh-CN" sz="1600" dirty="0"/>
                        <a:t>5</a:t>
                      </a:r>
                      <a:r>
                        <a:rPr lang="zh-CN" altLang="en-US" sz="1600" dirty="0"/>
                        <a:t>章：高级汇编语言程序设计</a:t>
                      </a:r>
                    </a:p>
                  </a:txBody>
                  <a:tcPr/>
                </a:tc>
                <a:tc>
                  <a:txBody>
                    <a:bodyPr/>
                    <a:lstStyle/>
                    <a:p>
                      <a:pPr algn="ctr"/>
                      <a:r>
                        <a:rPr lang="en-US" altLang="zh-CN" sz="1600" dirty="0"/>
                        <a:t>8</a:t>
                      </a:r>
                      <a:endParaRPr lang="zh-CN" altLang="en-US" sz="1600" dirty="0"/>
                    </a:p>
                  </a:txBody>
                  <a:tcPr/>
                </a:tc>
                <a:extLst>
                  <a:ext uri="{0D108BD9-81ED-4DB2-BD59-A6C34878D82A}">
                    <a16:rowId xmlns:a16="http://schemas.microsoft.com/office/drawing/2014/main" val="10005"/>
                  </a:ext>
                </a:extLst>
              </a:tr>
              <a:tr h="185420">
                <a:tc>
                  <a:txBody>
                    <a:bodyPr/>
                    <a:lstStyle/>
                    <a:p>
                      <a:pPr algn="ctr"/>
                      <a:r>
                        <a:rPr lang="en-US" altLang="zh-CN" sz="1600" dirty="0"/>
                        <a:t>6</a:t>
                      </a:r>
                      <a:endParaRPr lang="zh-CN" altLang="en-US" sz="1600" dirty="0"/>
                    </a:p>
                  </a:txBody>
                  <a:tcPr/>
                </a:tc>
                <a:tc>
                  <a:txBody>
                    <a:bodyPr/>
                    <a:lstStyle/>
                    <a:p>
                      <a:r>
                        <a:rPr lang="zh-CN" altLang="en-US" sz="1600" dirty="0"/>
                        <a:t>第</a:t>
                      </a:r>
                      <a:r>
                        <a:rPr lang="en-US" altLang="zh-CN" sz="1600" dirty="0"/>
                        <a:t>6</a:t>
                      </a:r>
                      <a:r>
                        <a:rPr lang="zh-CN" altLang="en-US" sz="1600" dirty="0"/>
                        <a:t>章：</a:t>
                      </a:r>
                      <a:r>
                        <a:rPr lang="en-US" altLang="zh-CN" sz="1600" dirty="0"/>
                        <a:t>32</a:t>
                      </a:r>
                      <a:r>
                        <a:rPr lang="zh-CN" altLang="en-US" sz="1600" dirty="0"/>
                        <a:t>位指令及编程（侧重</a:t>
                      </a:r>
                      <a:r>
                        <a:rPr lang="en-US" altLang="zh-CN" sz="1600" dirty="0"/>
                        <a:t>ARM</a:t>
                      </a:r>
                      <a:r>
                        <a:rPr lang="zh-CN" altLang="en-US" sz="1600" dirty="0"/>
                        <a:t>架构）</a:t>
                      </a:r>
                    </a:p>
                  </a:txBody>
                  <a:tcPr/>
                </a:tc>
                <a:tc>
                  <a:txBody>
                    <a:bodyPr/>
                    <a:lstStyle/>
                    <a:p>
                      <a:pPr algn="ctr"/>
                      <a:r>
                        <a:rPr lang="en-US" altLang="zh-CN" sz="1600" dirty="0"/>
                        <a:t>4</a:t>
                      </a:r>
                      <a:endParaRPr lang="zh-CN" altLang="en-US" sz="1600" dirty="0"/>
                    </a:p>
                  </a:txBody>
                  <a:tcPr/>
                </a:tc>
                <a:extLst>
                  <a:ext uri="{0D108BD9-81ED-4DB2-BD59-A6C34878D82A}">
                    <a16:rowId xmlns:a16="http://schemas.microsoft.com/office/drawing/2014/main" val="10006"/>
                  </a:ext>
                </a:extLst>
              </a:tr>
              <a:tr h="185420">
                <a:tc>
                  <a:txBody>
                    <a:bodyPr/>
                    <a:lstStyle/>
                    <a:p>
                      <a:pPr algn="ctr"/>
                      <a:r>
                        <a:rPr lang="en-US" altLang="zh-CN" sz="1600" dirty="0"/>
                        <a:t>7</a:t>
                      </a:r>
                      <a:endParaRPr lang="zh-CN" altLang="en-US" sz="1600" dirty="0"/>
                    </a:p>
                  </a:txBody>
                  <a:tcPr/>
                </a:tc>
                <a:tc>
                  <a:txBody>
                    <a:bodyPr/>
                    <a:lstStyle/>
                    <a:p>
                      <a:r>
                        <a:rPr lang="zh-CN" altLang="en-US" sz="1600" dirty="0"/>
                        <a:t>第</a:t>
                      </a:r>
                      <a:r>
                        <a:rPr lang="en-US" altLang="zh-CN" sz="1600" dirty="0"/>
                        <a:t>7</a:t>
                      </a:r>
                      <a:r>
                        <a:rPr lang="zh-CN" altLang="en-US" sz="1600" dirty="0"/>
                        <a:t>章 汇编语言与</a:t>
                      </a:r>
                      <a:r>
                        <a:rPr lang="en-US" altLang="zh-CN" sz="1600" dirty="0"/>
                        <a:t>C/C++</a:t>
                      </a:r>
                      <a:r>
                        <a:rPr lang="zh-CN" altLang="en-US" sz="1600" dirty="0"/>
                        <a:t>的混合编程</a:t>
                      </a:r>
                    </a:p>
                  </a:txBody>
                  <a:tcPr/>
                </a:tc>
                <a:tc>
                  <a:txBody>
                    <a:bodyPr/>
                    <a:lstStyle/>
                    <a:p>
                      <a:pPr algn="ctr"/>
                      <a:r>
                        <a:rPr lang="en-US" altLang="zh-CN" sz="1600" dirty="0"/>
                        <a:t>4</a:t>
                      </a:r>
                      <a:endParaRPr lang="zh-CN" altLang="en-US" sz="1600" dirty="0"/>
                    </a:p>
                  </a:txBody>
                  <a:tcPr/>
                </a:tc>
                <a:extLst>
                  <a:ext uri="{0D108BD9-81ED-4DB2-BD59-A6C34878D82A}">
                    <a16:rowId xmlns:a16="http://schemas.microsoft.com/office/drawing/2014/main" val="2170100728"/>
                  </a:ext>
                </a:extLst>
              </a:tr>
            </a:tbl>
          </a:graphicData>
        </a:graphic>
      </p:graphicFrame>
    </p:spTree>
    <p:extLst>
      <p:ext uri="{BB962C8B-B14F-4D97-AF65-F5344CB8AC3E}">
        <p14:creationId xmlns:p14="http://schemas.microsoft.com/office/powerpoint/2010/main" val="16464413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教材 </a:t>
            </a:r>
          </a:p>
        </p:txBody>
      </p:sp>
      <p:sp>
        <p:nvSpPr>
          <p:cNvPr id="3" name="内容占位符 2"/>
          <p:cNvSpPr>
            <a:spLocks noGrp="1"/>
          </p:cNvSpPr>
          <p:nvPr>
            <p:ph idx="1"/>
          </p:nvPr>
        </p:nvSpPr>
        <p:spPr>
          <a:xfrm>
            <a:off x="1097280" y="1845734"/>
            <a:ext cx="6707204" cy="4023360"/>
          </a:xfrm>
        </p:spPr>
        <p:txBody>
          <a:bodyPr>
            <a:normAutofit lnSpcReduction="10000"/>
          </a:bodyPr>
          <a:lstStyle/>
          <a:p>
            <a:pPr>
              <a:buFont typeface="Wingdings" panose="05000000000000000000" pitchFamily="2" charset="2"/>
              <a:buChar char="ü"/>
            </a:pPr>
            <a:r>
              <a:rPr lang="zh-CN" altLang="en-US" sz="2800" dirty="0"/>
              <a:t>汇编语言程序设计（第</a:t>
            </a:r>
            <a:r>
              <a:rPr lang="en-US" altLang="zh-CN" sz="2800" dirty="0"/>
              <a:t>5</a:t>
            </a:r>
            <a:r>
              <a:rPr lang="zh-CN" altLang="en-US" sz="2800" dirty="0"/>
              <a:t>版） 钱晓捷 电子工业出版社，</a:t>
            </a:r>
            <a:r>
              <a:rPr lang="en-US" altLang="zh-CN" sz="2800" dirty="0"/>
              <a:t>2018</a:t>
            </a:r>
            <a:r>
              <a:rPr lang="zh-CN" altLang="en-US" sz="2800" dirty="0"/>
              <a:t>年</a:t>
            </a:r>
            <a:endParaRPr lang="en-US" altLang="zh-CN" sz="2800" dirty="0"/>
          </a:p>
          <a:p>
            <a:pPr lvl="2">
              <a:buFont typeface="Wingdings" panose="05000000000000000000" pitchFamily="2" charset="2"/>
              <a:buChar char="ü"/>
            </a:pPr>
            <a:endParaRPr lang="en-US" altLang="zh-CN" sz="2200" dirty="0"/>
          </a:p>
          <a:p>
            <a:pPr lvl="2">
              <a:buFont typeface="Wingdings" panose="05000000000000000000" pitchFamily="2" charset="2"/>
              <a:buChar char="ü"/>
            </a:pPr>
            <a:r>
              <a:rPr lang="zh-CN" altLang="en-US" sz="2200" dirty="0"/>
              <a:t>十二五 普通高等教育国家规划教材</a:t>
            </a:r>
            <a:endParaRPr lang="en-US" altLang="zh-CN" sz="2200" dirty="0"/>
          </a:p>
          <a:p>
            <a:pPr lvl="2">
              <a:buFont typeface="Wingdings" panose="05000000000000000000" pitchFamily="2" charset="2"/>
              <a:buChar char="ü"/>
            </a:pPr>
            <a:r>
              <a:rPr lang="zh-CN" altLang="en-US" sz="2200" dirty="0"/>
              <a:t>采用汇编程序</a:t>
            </a:r>
            <a:r>
              <a:rPr lang="en-US" altLang="zh-CN" sz="2200" dirty="0"/>
              <a:t>MASM 6.15</a:t>
            </a:r>
          </a:p>
          <a:p>
            <a:pPr lvl="2">
              <a:buFont typeface="Wingdings" panose="05000000000000000000" pitchFamily="2" charset="2"/>
              <a:buChar char="ü"/>
            </a:pPr>
            <a:r>
              <a:rPr lang="zh-CN" altLang="en-US" sz="2200" dirty="0"/>
              <a:t>采用简化段定义源程序格式</a:t>
            </a:r>
          </a:p>
          <a:p>
            <a:pPr lvl="2">
              <a:buFont typeface="Wingdings" panose="05000000000000000000" pitchFamily="2" charset="2"/>
              <a:buChar char="ü"/>
            </a:pPr>
            <a:r>
              <a:rPr lang="zh-CN" altLang="en-US" sz="2200" dirty="0"/>
              <a:t>强调对基本指令的理解和掌握</a:t>
            </a:r>
          </a:p>
          <a:p>
            <a:pPr lvl="2">
              <a:buFont typeface="Wingdings" panose="05000000000000000000" pitchFamily="2" charset="2"/>
              <a:buChar char="ü"/>
            </a:pPr>
            <a:r>
              <a:rPr lang="zh-CN" altLang="en-US" sz="2200" dirty="0"/>
              <a:t>介绍汇编系统和伪指令的基本内容</a:t>
            </a:r>
          </a:p>
          <a:p>
            <a:pPr lvl="2">
              <a:buFont typeface="Wingdings" panose="05000000000000000000" pitchFamily="2" charset="2"/>
              <a:buChar char="ü"/>
            </a:pPr>
            <a:r>
              <a:rPr lang="zh-CN" altLang="en-US" sz="2200" dirty="0"/>
              <a:t>新增</a:t>
            </a:r>
            <a:r>
              <a:rPr lang="en-US" altLang="zh-CN" sz="2200" dirty="0"/>
              <a:t>32</a:t>
            </a:r>
            <a:r>
              <a:rPr lang="zh-CN" altLang="en-US" sz="2200" dirty="0"/>
              <a:t>位指令、</a:t>
            </a:r>
            <a:r>
              <a:rPr lang="en-US" altLang="zh-CN" sz="2200" dirty="0"/>
              <a:t>Windows</a:t>
            </a:r>
            <a:r>
              <a:rPr lang="zh-CN" altLang="en-US" sz="2200" dirty="0"/>
              <a:t>编程</a:t>
            </a:r>
          </a:p>
          <a:p>
            <a:pPr lvl="2">
              <a:buFont typeface="Wingdings" panose="05000000000000000000" pitchFamily="2" charset="2"/>
              <a:buChar char="ü"/>
            </a:pPr>
            <a:r>
              <a:rPr lang="zh-CN" altLang="en-US" sz="2200" dirty="0"/>
              <a:t>引出与</a:t>
            </a:r>
            <a:r>
              <a:rPr lang="en-US" altLang="zh-CN" sz="2200" dirty="0"/>
              <a:t>Visual C++</a:t>
            </a:r>
            <a:r>
              <a:rPr lang="zh-CN" altLang="en-US" sz="2200" dirty="0"/>
              <a:t>的混合编程</a:t>
            </a:r>
          </a:p>
          <a:p>
            <a:pPr lvl="2">
              <a:buFont typeface="Wingdings" panose="05000000000000000000" pitchFamily="2" charset="2"/>
              <a:buChar char="ü"/>
            </a:pPr>
            <a:r>
              <a:rPr lang="zh-CN" altLang="en-US" sz="2200" dirty="0"/>
              <a:t>强调上机实践，要求熟练进行编程和调试</a:t>
            </a:r>
          </a:p>
          <a:p>
            <a:pPr marL="0" indent="0">
              <a:buNone/>
            </a:pPr>
            <a:endParaRPr lang="zh-CN" altLang="en-US" sz="2800" dirty="0"/>
          </a:p>
          <a:p>
            <a:endParaRPr lang="zh-CN" altLang="en-US" sz="2800" dirty="0"/>
          </a:p>
        </p:txBody>
      </p:sp>
      <p:pic>
        <p:nvPicPr>
          <p:cNvPr id="4" name="图片 3">
            <a:extLst>
              <a:ext uri="{FF2B5EF4-FFF2-40B4-BE49-F238E27FC236}">
                <a16:creationId xmlns:a16="http://schemas.microsoft.com/office/drawing/2014/main" id="{1E358F30-8243-428B-B619-7A56FD8BAF8A}"/>
              </a:ext>
            </a:extLst>
          </p:cNvPr>
          <p:cNvPicPr>
            <a:picLocks noChangeAspect="1"/>
          </p:cNvPicPr>
          <p:nvPr/>
        </p:nvPicPr>
        <p:blipFill>
          <a:blip r:embed="rId2"/>
          <a:stretch>
            <a:fillRect/>
          </a:stretch>
        </p:blipFill>
        <p:spPr>
          <a:xfrm>
            <a:off x="8182261" y="1845734"/>
            <a:ext cx="2973419" cy="4254162"/>
          </a:xfrm>
          <a:prstGeom prst="rect">
            <a:avLst/>
          </a:prstGeom>
        </p:spPr>
      </p:pic>
    </p:spTree>
    <p:extLst>
      <p:ext uri="{BB962C8B-B14F-4D97-AF65-F5344CB8AC3E}">
        <p14:creationId xmlns:p14="http://schemas.microsoft.com/office/powerpoint/2010/main" val="34392676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参考文献</a:t>
            </a:r>
          </a:p>
        </p:txBody>
      </p:sp>
      <p:sp>
        <p:nvSpPr>
          <p:cNvPr id="3" name="内容占位符 2"/>
          <p:cNvSpPr>
            <a:spLocks noGrp="1"/>
          </p:cNvSpPr>
          <p:nvPr>
            <p:ph idx="1"/>
          </p:nvPr>
        </p:nvSpPr>
        <p:spPr/>
        <p:txBody>
          <a:bodyPr>
            <a:normAutofit/>
          </a:bodyPr>
          <a:lstStyle/>
          <a:p>
            <a:pPr>
              <a:buFont typeface="Wingdings" panose="05000000000000000000" pitchFamily="2" charset="2"/>
              <a:buChar char="ü"/>
            </a:pPr>
            <a:r>
              <a:rPr lang="zh-CN" altLang="en-US" sz="2800" dirty="0"/>
              <a:t>钱晓捷 主编</a:t>
            </a:r>
          </a:p>
          <a:p>
            <a:r>
              <a:rPr lang="zh-CN" altLang="en-US" sz="2800" dirty="0">
                <a:solidFill>
                  <a:schemeClr val="tx2"/>
                </a:solidFill>
              </a:rPr>
              <a:t>	</a:t>
            </a:r>
            <a:r>
              <a:rPr lang="en-US" altLang="zh-CN" sz="2800" dirty="0">
                <a:solidFill>
                  <a:schemeClr val="tx2"/>
                </a:solidFill>
              </a:rPr>
              <a:t>16/32</a:t>
            </a:r>
            <a:r>
              <a:rPr lang="zh-CN" altLang="en-US" sz="2800" dirty="0">
                <a:solidFill>
                  <a:schemeClr val="tx2"/>
                </a:solidFill>
              </a:rPr>
              <a:t>微机原理、汇编语言及接口技术教程</a:t>
            </a:r>
          </a:p>
          <a:p>
            <a:r>
              <a:rPr lang="zh-CN" altLang="en-US" sz="2800" dirty="0"/>
              <a:t>	机械工业出版社，</a:t>
            </a:r>
            <a:r>
              <a:rPr lang="en-US" altLang="zh-CN" sz="2800" dirty="0"/>
              <a:t>2011.11</a:t>
            </a:r>
          </a:p>
          <a:p>
            <a:pPr>
              <a:buFont typeface="Wingdings" panose="05000000000000000000" pitchFamily="2" charset="2"/>
              <a:buChar char="ü"/>
            </a:pPr>
            <a:r>
              <a:rPr lang="zh-CN" altLang="en-US" sz="2800" dirty="0"/>
              <a:t>王爽</a:t>
            </a:r>
            <a:endParaRPr lang="en-US" altLang="zh-CN" sz="2800" dirty="0"/>
          </a:p>
          <a:p>
            <a:r>
              <a:rPr lang="en-US" altLang="zh-CN" sz="2800" dirty="0"/>
              <a:t>    </a:t>
            </a:r>
            <a:r>
              <a:rPr lang="zh-CN" altLang="en-US" sz="2800" dirty="0"/>
              <a:t>汇编语言（第</a:t>
            </a:r>
            <a:r>
              <a:rPr lang="en-US" altLang="zh-CN" sz="2800" dirty="0"/>
              <a:t>3</a:t>
            </a:r>
            <a:r>
              <a:rPr lang="zh-CN" altLang="en-US" sz="2800" dirty="0"/>
              <a:t>版） 清华大学出版社  </a:t>
            </a:r>
            <a:r>
              <a:rPr lang="en-US" altLang="zh-CN" sz="2800" dirty="0"/>
              <a:t>2017.10</a:t>
            </a:r>
          </a:p>
          <a:p>
            <a:pPr>
              <a:buFont typeface="Wingdings" panose="05000000000000000000" pitchFamily="2" charset="2"/>
              <a:buChar char="ü"/>
            </a:pPr>
            <a:r>
              <a:rPr lang="zh-CN" altLang="en-US" sz="2800" dirty="0"/>
              <a:t>沈美明</a:t>
            </a:r>
            <a:endParaRPr lang="en-US" altLang="zh-CN" sz="2800" dirty="0"/>
          </a:p>
          <a:p>
            <a:r>
              <a:rPr lang="en-US" altLang="zh-CN" sz="2800" dirty="0"/>
              <a:t>    IBM PC </a:t>
            </a:r>
            <a:r>
              <a:rPr lang="zh-CN" altLang="en-US" sz="2800" dirty="0"/>
              <a:t>汇编语言程序设计（第</a:t>
            </a:r>
            <a:r>
              <a:rPr lang="en-US" altLang="zh-CN" sz="2800" dirty="0"/>
              <a:t>2</a:t>
            </a:r>
            <a:r>
              <a:rPr lang="zh-CN" altLang="en-US" sz="2800" dirty="0"/>
              <a:t>版）清华大学出版社  </a:t>
            </a:r>
            <a:r>
              <a:rPr lang="en-US" altLang="zh-CN" sz="2800" dirty="0"/>
              <a:t>2001.8</a:t>
            </a:r>
          </a:p>
          <a:p>
            <a:endParaRPr lang="zh-CN" altLang="en-US" sz="2800" dirty="0"/>
          </a:p>
        </p:txBody>
      </p:sp>
    </p:spTree>
    <p:extLst>
      <p:ext uri="{BB962C8B-B14F-4D97-AF65-F5344CB8AC3E}">
        <p14:creationId xmlns:p14="http://schemas.microsoft.com/office/powerpoint/2010/main" val="976488881"/>
      </p:ext>
    </p:extLst>
  </p:cSld>
  <p:clrMapOvr>
    <a:masterClrMapping/>
  </p:clrMapOvr>
</p:sld>
</file>

<file path=ppt/theme/theme1.xml><?xml version="1.0" encoding="utf-8"?>
<a:theme xmlns:a="http://schemas.openxmlformats.org/drawingml/2006/main" name="回顾">
  <a:themeElements>
    <a:clrScheme name="回顾">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回顾">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回顾">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508</TotalTime>
  <Words>830</Words>
  <Application>Microsoft Office PowerPoint</Application>
  <PresentationFormat>宽屏</PresentationFormat>
  <Paragraphs>100</Paragraphs>
  <Slides>11</Slides>
  <Notes>0</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11</vt:i4>
      </vt:variant>
    </vt:vector>
  </HeadingPairs>
  <TitlesOfParts>
    <vt:vector size="16" baseType="lpstr">
      <vt:lpstr>宋体</vt:lpstr>
      <vt:lpstr>Calibri</vt:lpstr>
      <vt:lpstr>Calibri Light</vt:lpstr>
      <vt:lpstr>Wingdings</vt:lpstr>
      <vt:lpstr>回顾</vt:lpstr>
      <vt:lpstr>汇编语言程序设计</vt:lpstr>
      <vt:lpstr>课程介绍</vt:lpstr>
      <vt:lpstr>课程介绍</vt:lpstr>
      <vt:lpstr>教学大纲</vt:lpstr>
      <vt:lpstr>教学大纲</vt:lpstr>
      <vt:lpstr>教学大纲</vt:lpstr>
      <vt:lpstr>教学进度</vt:lpstr>
      <vt:lpstr>教材 </vt:lpstr>
      <vt:lpstr>参考文献</vt:lpstr>
      <vt:lpstr>考试要求</vt:lpstr>
      <vt:lpstr>联系方式</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汇编语言程序设计</dc:title>
  <dc:creator>张海英(2006100207)</dc:creator>
  <cp:lastModifiedBy>Lenovo</cp:lastModifiedBy>
  <cp:revision>54</cp:revision>
  <dcterms:created xsi:type="dcterms:W3CDTF">2019-09-09T02:15:47Z</dcterms:created>
  <dcterms:modified xsi:type="dcterms:W3CDTF">2024-09-03T02:13:22Z</dcterms:modified>
</cp:coreProperties>
</file>