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368" r:id="rId8"/>
    <p:sldId id="367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363" r:id="rId25"/>
    <p:sldId id="285" r:id="rId26"/>
    <p:sldId id="364" r:id="rId27"/>
    <p:sldId id="365" r:id="rId28"/>
    <p:sldId id="286" r:id="rId29"/>
    <p:sldId id="287" r:id="rId30"/>
    <p:sldId id="288" r:id="rId31"/>
    <p:sldId id="283" r:id="rId32"/>
    <p:sldId id="284" r:id="rId33"/>
    <p:sldId id="362" r:id="rId34"/>
    <p:sldId id="366" r:id="rId35"/>
    <p:sldId id="291" r:id="rId36"/>
    <p:sldId id="292" r:id="rId37"/>
    <p:sldId id="293" r:id="rId38"/>
    <p:sldId id="294" r:id="rId39"/>
    <p:sldId id="295" r:id="rId40"/>
    <p:sldId id="296" r:id="rId41"/>
    <p:sldId id="370" r:id="rId42"/>
    <p:sldId id="297" r:id="rId43"/>
    <p:sldId id="299" r:id="rId44"/>
    <p:sldId id="300" r:id="rId45"/>
    <p:sldId id="369" r:id="rId46"/>
    <p:sldId id="303" r:id="rId47"/>
    <p:sldId id="304" r:id="rId48"/>
    <p:sldId id="305" r:id="rId49"/>
    <p:sldId id="306" r:id="rId50"/>
    <p:sldId id="307" r:id="rId51"/>
    <p:sldId id="308" r:id="rId52"/>
    <p:sldId id="310" r:id="rId53"/>
    <p:sldId id="311" r:id="rId54"/>
    <p:sldId id="312" r:id="rId55"/>
    <p:sldId id="360" r:id="rId56"/>
    <p:sldId id="314" r:id="rId57"/>
    <p:sldId id="315" r:id="rId58"/>
    <p:sldId id="316" r:id="rId59"/>
    <p:sldId id="317" r:id="rId60"/>
    <p:sldId id="318" r:id="rId61"/>
    <p:sldId id="320" r:id="rId62"/>
    <p:sldId id="321" r:id="rId63"/>
    <p:sldId id="322" r:id="rId64"/>
    <p:sldId id="323" r:id="rId65"/>
    <p:sldId id="327" r:id="rId66"/>
    <p:sldId id="328" r:id="rId67"/>
    <p:sldId id="330" r:id="rId68"/>
    <p:sldId id="331" r:id="rId69"/>
    <p:sldId id="332" r:id="rId70"/>
    <p:sldId id="335" r:id="rId71"/>
    <p:sldId id="361" r:id="rId72"/>
    <p:sldId id="338" r:id="rId73"/>
    <p:sldId id="336" r:id="rId74"/>
    <p:sldId id="337" r:id="rId75"/>
    <p:sldId id="339" r:id="rId76"/>
    <p:sldId id="340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2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3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1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3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C2CC21-DB1E-46E2-86EC-984361662C5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A2458C-2A95-4916-B905-D753150E55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2309472" TargetMode="External"/><Relationship Id="rId2" Type="http://schemas.openxmlformats.org/officeDocument/2006/relationships/hyperlink" Target="https://zhida.zhihu.com/search?q=%E5%86%85%E5%AD%98%E7%AE%A1%E7%90%86%E5%8D%95%E5%85%83&amp;zhida_source=entity&amp;is_preview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483255357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9%B6%E8%A1%8C%E8%AE%A1%E7%AE%97/113443?fromModule=lemma_inlink" TargetMode="External"/><Relationship Id="rId2" Type="http://schemas.openxmlformats.org/officeDocument/2006/relationships/hyperlink" Target="https://baike.baidu.com/item/%E5%A4%9A%E7%BA%BF%E7%A8%8B/1190404?fromModule=lemma_in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CPU/120556?fromModule=lemma_inlink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../../ddd/&#21160;&#30011;1.htm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br>
              <a:rPr lang="en-US" altLang="zh-CN" dirty="0"/>
            </a:br>
            <a:r>
              <a:rPr lang="zh-CN" altLang="en-US" dirty="0"/>
              <a:t> 汇编语言基础知识</a:t>
            </a:r>
          </a:p>
        </p:txBody>
      </p:sp>
    </p:spTree>
    <p:extLst>
      <p:ext uri="{BB962C8B-B14F-4D97-AF65-F5344CB8AC3E}">
        <p14:creationId xmlns:p14="http://schemas.microsoft.com/office/powerpoint/2010/main" val="299587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280" y="182309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寄存器是</a:t>
            </a:r>
            <a:r>
              <a:rPr lang="en-US" altLang="zh-CN" sz="2800" dirty="0"/>
              <a:t>CPU</a:t>
            </a:r>
            <a:r>
              <a:rPr lang="zh-CN" altLang="en-US" sz="2800" dirty="0"/>
              <a:t>内部的高速存储单元</a:t>
            </a:r>
          </a:p>
          <a:p>
            <a:r>
              <a:rPr lang="zh-CN" altLang="en-US" sz="2800" dirty="0"/>
              <a:t>它们为处理器提供各种操作所需要的数据或地址等信息</a:t>
            </a:r>
          </a:p>
          <a:p>
            <a:r>
              <a:rPr lang="zh-CN" altLang="en-US" sz="2800" dirty="0"/>
              <a:t>汇编语言程序采用它们各自的符号名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16</a:t>
            </a:r>
            <a:r>
              <a:rPr lang="zh-CN" altLang="en-US" sz="2400" dirty="0"/>
              <a:t>位</a:t>
            </a:r>
            <a:r>
              <a:rPr lang="en-US" altLang="zh-CN" sz="2400" dirty="0"/>
              <a:t>Intel 8086/80286 CPU</a:t>
            </a:r>
            <a:r>
              <a:rPr lang="zh-CN" altLang="en-US" sz="2400" dirty="0"/>
              <a:t>中有</a:t>
            </a:r>
          </a:p>
          <a:p>
            <a:pPr lvl="2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AX	BX	CX	DX</a:t>
            </a:r>
          </a:p>
          <a:p>
            <a:pPr lvl="2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SI	          DI	BP	SP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80386/80486/Pentium</a:t>
            </a:r>
            <a:r>
              <a:rPr lang="zh-CN" altLang="en-US" sz="2400" dirty="0"/>
              <a:t>系列 </a:t>
            </a:r>
            <a:r>
              <a:rPr lang="en-US" altLang="zh-CN" sz="2400" dirty="0"/>
              <a:t>CPU</a:t>
            </a:r>
            <a:r>
              <a:rPr lang="zh-CN" altLang="en-US" sz="2400" dirty="0"/>
              <a:t>中有</a:t>
            </a:r>
          </a:p>
          <a:p>
            <a:pPr lvl="2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EAX	EBX	ECX	EDX</a:t>
            </a:r>
          </a:p>
          <a:p>
            <a:pPr lvl="2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ESI	EDI	EBP	ESP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RISC-V </a:t>
            </a:r>
            <a:r>
              <a:rPr lang="zh-CN" altLang="en-US" sz="2400" dirty="0">
                <a:solidFill>
                  <a:schemeClr val="tx1"/>
                </a:solidFill>
              </a:rPr>
              <a:t>中的</a:t>
            </a:r>
            <a:r>
              <a:rPr lang="en-US" altLang="zh-CN" sz="2400" dirty="0">
                <a:solidFill>
                  <a:schemeClr val="tx1"/>
                </a:solidFill>
              </a:rPr>
              <a:t>32</a:t>
            </a:r>
            <a:r>
              <a:rPr lang="zh-CN" altLang="en-US" sz="2400" dirty="0">
                <a:solidFill>
                  <a:schemeClr val="tx1"/>
                </a:solidFill>
              </a:rPr>
              <a:t>个</a:t>
            </a:r>
            <a:r>
              <a:rPr lang="en-US" altLang="zh-CN" sz="2400" dirty="0">
                <a:solidFill>
                  <a:schemeClr val="tx1"/>
                </a:solidFill>
              </a:rPr>
              <a:t>32bit</a:t>
            </a:r>
            <a:r>
              <a:rPr lang="zh-CN" altLang="en-US" sz="2400" dirty="0">
                <a:solidFill>
                  <a:schemeClr val="tx1"/>
                </a:solidFill>
              </a:rPr>
              <a:t>寄存器</a:t>
            </a:r>
            <a:r>
              <a:rPr lang="en-US" altLang="zh-CN" sz="2400" dirty="0">
                <a:solidFill>
                  <a:schemeClr val="tx1"/>
                </a:solidFill>
              </a:rPr>
              <a:t>X0-X31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518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存储器地址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68269"/>
            <a:ext cx="9755447" cy="40168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存储器是由大量存储单元组成，需要用编号区别每个单元：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编号＝地址</a:t>
            </a:r>
          </a:p>
          <a:p>
            <a:r>
              <a:rPr lang="zh-CN" altLang="en-US" sz="2800" dirty="0">
                <a:solidFill>
                  <a:schemeClr val="tx2"/>
                </a:solidFill>
              </a:rPr>
              <a:t>存储器地址</a:t>
            </a:r>
            <a:r>
              <a:rPr lang="zh-CN" altLang="en-US" sz="2800" dirty="0"/>
              <a:t>是存储器中存储单元的编号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每个存储单元存放一个字节量的数据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一个字节</a:t>
            </a:r>
            <a:r>
              <a:rPr lang="en-US" altLang="zh-CN" sz="2400" dirty="0"/>
              <a:t>B</a:t>
            </a:r>
            <a:r>
              <a:rPr lang="zh-CN" altLang="en-US" sz="2400" dirty="0"/>
              <a:t>（</a:t>
            </a:r>
            <a:r>
              <a:rPr lang="en-US" altLang="zh-CN" sz="2400" dirty="0"/>
              <a:t>Byte</a:t>
            </a:r>
            <a:r>
              <a:rPr lang="zh-CN" altLang="en-US" sz="2400" dirty="0"/>
              <a:t>）＝</a:t>
            </a:r>
            <a:r>
              <a:rPr lang="en-US" altLang="zh-CN" sz="2400" dirty="0"/>
              <a:t>8</a:t>
            </a:r>
            <a:r>
              <a:rPr lang="zh-CN" altLang="en-US" sz="2400" dirty="0"/>
              <a:t>个二进制位</a:t>
            </a:r>
            <a:r>
              <a:rPr lang="en-US" altLang="zh-CN" sz="2400" dirty="0"/>
              <a:t>b</a:t>
            </a:r>
            <a:r>
              <a:rPr lang="zh-CN" altLang="en-US" sz="2400" dirty="0"/>
              <a:t>（</a:t>
            </a:r>
            <a:r>
              <a:rPr lang="en-US" altLang="zh-CN" sz="2400" dirty="0"/>
              <a:t>bit</a:t>
            </a:r>
            <a:r>
              <a:rPr lang="zh-CN" altLang="en-US" sz="2400" dirty="0"/>
              <a:t>）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采用十六进制数来表达地址</a:t>
            </a:r>
            <a:endParaRPr lang="zh-CN" altLang="zh-CN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Intel 8086</a:t>
            </a:r>
            <a:r>
              <a:rPr lang="zh-CN" altLang="en-US" sz="2400" dirty="0"/>
              <a:t>具有</a:t>
            </a:r>
            <a:r>
              <a:rPr lang="en-US" altLang="zh-CN" sz="2400" dirty="0"/>
              <a:t>1</a:t>
            </a:r>
            <a:r>
              <a:rPr lang="zh-CN" altLang="en-US" sz="2400" dirty="0"/>
              <a:t>兆字节（</a:t>
            </a:r>
            <a:r>
              <a:rPr lang="en-US" altLang="zh-CN" sz="2400" dirty="0"/>
              <a:t>1MB</a:t>
            </a:r>
            <a:r>
              <a:rPr lang="zh-CN" altLang="en-US" sz="2400" dirty="0"/>
              <a:t>）存储器容量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存储器地址表示为：</a:t>
            </a:r>
            <a:r>
              <a:rPr lang="en-US" altLang="zh-CN" sz="2400" dirty="0"/>
              <a:t>00000H </a:t>
            </a:r>
            <a:r>
              <a:rPr lang="zh-CN" altLang="en-US" sz="2400" dirty="0"/>
              <a:t>～ </a:t>
            </a:r>
            <a:r>
              <a:rPr lang="en-US" altLang="zh-CN" sz="2400" dirty="0"/>
              <a:t>FFFFFH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其中大写</a:t>
            </a:r>
            <a:r>
              <a:rPr lang="en-US" altLang="zh-CN" sz="2400" dirty="0"/>
              <a:t>H</a:t>
            </a:r>
            <a:r>
              <a:rPr lang="zh-CN" altLang="en-US" sz="2400" dirty="0"/>
              <a:t>（或小写</a:t>
            </a:r>
            <a:r>
              <a:rPr lang="en-US" altLang="zh-CN" sz="2400" dirty="0"/>
              <a:t>h</a:t>
            </a:r>
            <a:r>
              <a:rPr lang="zh-CN" altLang="en-US" sz="2400" dirty="0"/>
              <a:t>）表示是十六进制数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333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721" y="905164"/>
            <a:ext cx="4559589" cy="793606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端口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7721" y="1806371"/>
            <a:ext cx="1013835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I/O</a:t>
            </a:r>
            <a:r>
              <a:rPr lang="zh-CN" altLang="en-US" sz="3200" dirty="0"/>
              <a:t>接口电路由接口寄存器组成，需要用编号区别各个寄存器：</a:t>
            </a:r>
            <a:r>
              <a:rPr lang="zh-CN" altLang="en-US" sz="3200" dirty="0">
                <a:solidFill>
                  <a:srgbClr val="C00000"/>
                </a:solidFill>
              </a:rPr>
              <a:t>编号＝地址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sz="3200" dirty="0">
                <a:solidFill>
                  <a:schemeClr val="tx2"/>
                </a:solidFill>
              </a:rPr>
              <a:t>I/O</a:t>
            </a:r>
            <a:r>
              <a:rPr lang="zh-CN" altLang="en-US" sz="3200" dirty="0">
                <a:solidFill>
                  <a:schemeClr val="tx2"/>
                </a:solidFill>
              </a:rPr>
              <a:t>地址</a:t>
            </a:r>
            <a:r>
              <a:rPr lang="zh-CN" altLang="en-US" sz="3200" dirty="0"/>
              <a:t>是接口电路中寄存器的编号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000" dirty="0">
                <a:solidFill>
                  <a:srgbClr val="C00000"/>
                </a:solidFill>
              </a:rPr>
              <a:t>端口</a:t>
            </a:r>
            <a:r>
              <a:rPr lang="zh-CN" altLang="en-US" sz="3000" dirty="0"/>
              <a:t>是</a:t>
            </a:r>
            <a:r>
              <a:rPr lang="en-US" altLang="zh-CN" sz="3000" dirty="0"/>
              <a:t>I/O</a:t>
            </a:r>
            <a:r>
              <a:rPr lang="zh-CN" altLang="en-US" sz="3000" dirty="0"/>
              <a:t>地址的通俗说法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000" dirty="0"/>
              <a:t>系统通过这些端口与外设进行通信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000" dirty="0"/>
              <a:t>采用十六进制数来表达端口</a:t>
            </a:r>
            <a:endParaRPr lang="zh-CN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/>
              <a:t>Intel 8086</a:t>
            </a:r>
            <a:r>
              <a:rPr lang="zh-CN" altLang="en-US" sz="2800" dirty="0"/>
              <a:t>支持</a:t>
            </a:r>
            <a:r>
              <a:rPr lang="en-US" altLang="zh-CN" sz="2800" dirty="0"/>
              <a:t>64K</a:t>
            </a:r>
            <a:r>
              <a:rPr lang="zh-CN" altLang="en-US" sz="2800" dirty="0"/>
              <a:t>个</a:t>
            </a:r>
            <a:r>
              <a:rPr lang="en-US" altLang="zh-CN" sz="2800" dirty="0"/>
              <a:t>8</a:t>
            </a:r>
            <a:r>
              <a:rPr lang="zh-CN" altLang="en-US" sz="2800" dirty="0"/>
              <a:t>位端口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/>
              <a:t>I/O</a:t>
            </a:r>
            <a:r>
              <a:rPr lang="zh-CN" altLang="en-US" sz="2800" dirty="0"/>
              <a:t>地址可以表示为：</a:t>
            </a:r>
            <a:r>
              <a:rPr lang="en-US" altLang="zh-CN" sz="2800" dirty="0"/>
              <a:t>0000H </a:t>
            </a:r>
            <a:r>
              <a:rPr lang="zh-CN" altLang="en-US" sz="2800" dirty="0"/>
              <a:t>～ </a:t>
            </a:r>
            <a:r>
              <a:rPr lang="en-US" altLang="zh-CN" sz="2800" dirty="0"/>
              <a:t>FFFFH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03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计算机程序设计语言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855" y="1857433"/>
            <a:ext cx="10437090" cy="450642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机器语言（</a:t>
            </a:r>
            <a:r>
              <a:rPr lang="en-US" altLang="zh-CN" sz="2400" dirty="0"/>
              <a:t>Machine Language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628650" lvl="1" indent="-268288"/>
            <a:r>
              <a:rPr lang="zh-CN" altLang="en-US" sz="2400" dirty="0"/>
              <a:t>计算机能够直接识别的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组成的代码</a:t>
            </a:r>
            <a:endParaRPr lang="en-US" altLang="zh-CN" sz="2400" dirty="0"/>
          </a:p>
          <a:p>
            <a:pPr marL="628650" lvl="1" indent="-268288"/>
            <a:r>
              <a:rPr lang="zh-CN" altLang="en-US" sz="2400" dirty="0"/>
              <a:t>机器指令一般 由操作码</a:t>
            </a:r>
            <a:r>
              <a:rPr lang="en-US" altLang="zh-CN" sz="2400" dirty="0"/>
              <a:t>Opcode</a:t>
            </a:r>
            <a:r>
              <a:rPr lang="zh-CN" altLang="en-US" sz="2400" dirty="0"/>
              <a:t>和地址码</a:t>
            </a:r>
            <a:r>
              <a:rPr lang="en-US" altLang="zh-CN" sz="2400" dirty="0"/>
              <a:t>Address</a:t>
            </a:r>
            <a:r>
              <a:rPr lang="zh-CN" altLang="en-US" sz="2400" dirty="0"/>
              <a:t>组成</a:t>
            </a:r>
            <a:endParaRPr lang="en-US" altLang="zh-CN" sz="2400" dirty="0"/>
          </a:p>
          <a:p>
            <a:pPr marL="628650" lvl="1" indent="-268288"/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例：</a:t>
            </a:r>
            <a:r>
              <a:rPr lang="en-US" altLang="zh-CN" sz="2000" dirty="0">
                <a:solidFill>
                  <a:srgbClr val="002060"/>
                </a:solidFill>
                <a:highlight>
                  <a:srgbClr val="FFFF00"/>
                </a:highlight>
              </a:rPr>
              <a:t>B8 64 00    </a:t>
            </a:r>
            <a:r>
              <a:rPr lang="zh-CN" altLang="en-US" sz="2000" dirty="0">
                <a:solidFill>
                  <a:srgbClr val="002060"/>
                </a:solidFill>
                <a:highlight>
                  <a:srgbClr val="FFFF00"/>
                </a:highlight>
              </a:rPr>
              <a:t>；</a:t>
            </a:r>
            <a:r>
              <a:rPr lang="en-US" altLang="zh-CN" sz="2000" dirty="0">
                <a:solidFill>
                  <a:srgbClr val="002060"/>
                </a:solidFill>
                <a:highlight>
                  <a:srgbClr val="FFFF00"/>
                </a:highlight>
              </a:rPr>
              <a:t>05 00 01        //8086CPU</a:t>
            </a:r>
            <a:r>
              <a:rPr lang="zh-CN" altLang="en-US" sz="2000" dirty="0">
                <a:solidFill>
                  <a:srgbClr val="002060"/>
                </a:solidFill>
                <a:highlight>
                  <a:srgbClr val="FFFF00"/>
                </a:highlight>
              </a:rPr>
              <a:t>机器指令</a:t>
            </a:r>
            <a:endParaRPr lang="en-US" altLang="zh-CN" sz="2000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pPr marL="628650" lvl="1" indent="-268288"/>
            <a:r>
              <a:rPr lang="zh-CN" altLang="en-US" sz="2000" dirty="0"/>
              <a:t>特点：难以理解，极易出错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汇编语言（</a:t>
            </a:r>
            <a:r>
              <a:rPr lang="en-US" altLang="zh-CN" sz="2400" dirty="0"/>
              <a:t>Assembly Language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34988" lvl="1" indent="-174625"/>
            <a:r>
              <a:rPr lang="zh-CN" altLang="en-US" sz="2400" dirty="0"/>
              <a:t>一种符号语言，用助记符表示操作码</a:t>
            </a:r>
            <a:endParaRPr lang="en-US" altLang="zh-CN" sz="2400" dirty="0"/>
          </a:p>
          <a:p>
            <a:pPr marL="534988" lvl="1" indent="-174625"/>
            <a:r>
              <a:rPr lang="zh-CN" altLang="en-US" sz="2400" dirty="0">
                <a:solidFill>
                  <a:schemeClr val="tx1"/>
                </a:solidFill>
              </a:rPr>
              <a:t>汇编语言源程序经过“汇编”翻译成机器指令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534988" lvl="1" indent="-174625"/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例：实现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100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与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256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的相加的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MASM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汇编语言程序段</a:t>
            </a:r>
            <a:endParaRPr lang="en-US" altLang="zh-CN" sz="2400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pPr marL="534988" lvl="1" indent="-174625"/>
            <a:r>
              <a:rPr lang="en-US" altLang="zh-CN" sz="2000" dirty="0">
                <a:solidFill>
                  <a:schemeClr val="tx1"/>
                </a:solidFill>
              </a:rPr>
              <a:t>mov ax,100 </a:t>
            </a:r>
            <a:r>
              <a:rPr lang="zh-CN" altLang="en-US" sz="2000" dirty="0">
                <a:solidFill>
                  <a:schemeClr val="tx1"/>
                </a:solidFill>
              </a:rPr>
              <a:t>；取得一个数据</a:t>
            </a:r>
            <a:r>
              <a:rPr lang="en-US" altLang="zh-CN" sz="2000" dirty="0">
                <a:solidFill>
                  <a:schemeClr val="tx1"/>
                </a:solidFill>
              </a:rPr>
              <a:t>100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MOV</a:t>
            </a:r>
            <a:r>
              <a:rPr lang="zh-CN" altLang="en-US" sz="2000" dirty="0">
                <a:solidFill>
                  <a:schemeClr val="tx1"/>
                </a:solidFill>
              </a:rPr>
              <a:t>是传送指令）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82588" lvl="1" indent="-22225"/>
            <a:r>
              <a:rPr lang="en-US" altLang="zh-CN" sz="2000" dirty="0">
                <a:solidFill>
                  <a:schemeClr val="tx1"/>
                </a:solidFill>
              </a:rPr>
              <a:t>  add ax,256 </a:t>
            </a:r>
            <a:r>
              <a:rPr lang="zh-CN" altLang="en-US" sz="2000" dirty="0">
                <a:solidFill>
                  <a:schemeClr val="tx1"/>
                </a:solidFill>
              </a:rPr>
              <a:t>；实现</a:t>
            </a:r>
            <a:r>
              <a:rPr lang="en-US" altLang="zh-CN" sz="2000" dirty="0">
                <a:solidFill>
                  <a:schemeClr val="tx1"/>
                </a:solidFill>
              </a:rPr>
              <a:t>100+256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ADD</a:t>
            </a:r>
            <a:r>
              <a:rPr lang="zh-CN" altLang="en-US" sz="2000" dirty="0">
                <a:solidFill>
                  <a:schemeClr val="tx1"/>
                </a:solidFill>
              </a:rPr>
              <a:t>是加法指令）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高级语言（</a:t>
            </a:r>
            <a:r>
              <a:rPr lang="en-US" altLang="zh-CN" sz="2400" dirty="0"/>
              <a:t>High-level Language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82588" lvl="1" indent="-22225"/>
            <a:r>
              <a:rPr lang="en-US" altLang="zh-CN" sz="2400" dirty="0"/>
              <a:t>  </a:t>
            </a:r>
            <a:r>
              <a:rPr lang="zh-CN" altLang="en-US" sz="2400" dirty="0"/>
              <a:t>接近人类自然语言，与计算机硬件无关</a:t>
            </a:r>
            <a:endParaRPr lang="en-US" altLang="zh-CN" sz="2400" dirty="0"/>
          </a:p>
          <a:p>
            <a:pPr marL="382588" lvl="1" indent="-22225"/>
            <a:r>
              <a:rPr lang="zh-CN" altLang="en-US" sz="2400" dirty="0"/>
              <a:t>  例：</a:t>
            </a:r>
            <a:r>
              <a:rPr lang="en-US" altLang="zh-CN" sz="2400" dirty="0">
                <a:highlight>
                  <a:srgbClr val="FFFF00"/>
                </a:highlight>
              </a:rPr>
              <a:t>100</a:t>
            </a:r>
            <a:r>
              <a:rPr lang="zh-CN" altLang="en-US" sz="2400" dirty="0">
                <a:highlight>
                  <a:srgbClr val="FFFF00"/>
                </a:highlight>
              </a:rPr>
              <a:t>＋</a:t>
            </a:r>
            <a:r>
              <a:rPr lang="en-US" altLang="zh-CN" sz="2400" dirty="0">
                <a:highlight>
                  <a:srgbClr val="FFFF00"/>
                </a:highlight>
              </a:rPr>
              <a:t>256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397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348" y="1885560"/>
            <a:ext cx="10163332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以助记符形式表示计算机指令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/>
              <a:t>助记符（</a:t>
            </a:r>
            <a:r>
              <a:rPr lang="en-US" altLang="zh-CN" sz="2800" dirty="0"/>
              <a:t>mnemonic</a:t>
            </a:r>
            <a:r>
              <a:rPr lang="zh-CN" altLang="en-US" sz="2800" dirty="0"/>
              <a:t>）是便于人们记忆、并能描述指令功能和指令操作数的符号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/>
              <a:t>助记符是表明指令功能的英语单词或其缩写</a:t>
            </a:r>
          </a:p>
          <a:p>
            <a:r>
              <a:rPr lang="zh-CN" altLang="en-US" sz="3000" dirty="0"/>
              <a:t>汇编格式指令以及使用它们编写程序的规则就形成汇编语言（</a:t>
            </a:r>
            <a:r>
              <a:rPr lang="en-US" altLang="zh-CN" sz="3000" dirty="0"/>
              <a:t>Assembly Language</a:t>
            </a:r>
            <a:r>
              <a:rPr lang="zh-CN" altLang="en-US" sz="3000" dirty="0"/>
              <a:t>）</a:t>
            </a:r>
          </a:p>
          <a:p>
            <a:r>
              <a:rPr lang="zh-CN" altLang="en-US" sz="2800" dirty="0"/>
              <a:t>汇编语言程序：用汇编语言书写的程序 </a:t>
            </a:r>
            <a:r>
              <a:rPr lang="en-US" altLang="zh-CN" sz="2800" dirty="0"/>
              <a:t>.</a:t>
            </a:r>
            <a:r>
              <a:rPr lang="en-US" altLang="zh-CN" sz="2800" dirty="0" err="1"/>
              <a:t>asm</a:t>
            </a:r>
            <a:r>
              <a:rPr lang="zh-CN" altLang="en-US" sz="2800" dirty="0"/>
              <a:t>后缀</a:t>
            </a:r>
          </a:p>
          <a:p>
            <a:r>
              <a:rPr lang="zh-CN" altLang="en-US" sz="2400" dirty="0"/>
              <a:t>汇编程序：将汇编语言程序“汇编”成机器代码目标模块的程序</a:t>
            </a:r>
            <a:endParaRPr lang="en-US" altLang="zh-CN" sz="2400" dirty="0"/>
          </a:p>
          <a:p>
            <a:r>
              <a:rPr lang="zh-CN" altLang="en-US" sz="2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注：汇编语言程序与汇编程序是两个概念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13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1893" y="29822"/>
            <a:ext cx="549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汇编语言与高级语言的比较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9242"/>
              </p:ext>
            </p:extLst>
          </p:nvPr>
        </p:nvGraphicFramePr>
        <p:xfrm>
          <a:off x="1040330" y="614597"/>
          <a:ext cx="10499050" cy="5513992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38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56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     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功能 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汇编语言功能有限、涉及硬件细节</a:t>
                      </a:r>
                    </a:p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高级语言提供了强大的功能，不必关心琐碎问题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188"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    </a:t>
                      </a:r>
                      <a:r>
                        <a:rPr lang="en-US" altLang="zh-CN" dirty="0"/>
                        <a:t>        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劣：程序编写比较繁琐，调试比较困难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优：类似自然语言的语法，易于掌握和应用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84">
                <a:tc gridSpan="2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操作直接性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面向硬件的低级语言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与机器指令一一对应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面向应用层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需要层层翻译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197">
                <a:tc gridSpan="3">
                  <a:txBody>
                    <a:bodyPr/>
                    <a:lstStyle/>
                    <a:p>
                      <a:pPr marL="180975" lvl="1" indent="0" algn="l" eaLnBrk="1" hangingPunct="1">
                        <a:buFont typeface="Wingdings" panose="05000000000000000000" pitchFamily="2" charset="2"/>
                        <a:buNone/>
                      </a:pPr>
                      <a:endParaRPr lang="en-US" altLang="zh-CN" dirty="0"/>
                    </a:p>
                    <a:p>
                      <a:pPr marL="180975" lvl="1" indent="0" algn="l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优：可以直接、有效地控制计算机硬件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pPr marL="180975" lvl="1" indent="0" algn="l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易于产生速度快、容量小的高效率目标程序</a:t>
                      </a:r>
                    </a:p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lvl="1" indent="0" eaLnBrk="1" hangingPunct="1">
                        <a:buFont typeface="Wingdings" panose="05000000000000000000" pitchFamily="2" charset="2"/>
                        <a:buNone/>
                      </a:pPr>
                      <a:endParaRPr lang="en-US" altLang="zh-CN" dirty="0"/>
                    </a:p>
                    <a:p>
                      <a:pPr marL="180975" lvl="1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劣：不易直接控制计算机的各种操作</a:t>
                      </a:r>
                    </a:p>
                    <a:p>
                      <a:pPr marL="180975" lvl="1" indent="0" eaLnBrk="1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目标程序比较庞大、运行速度较慢</a:t>
                      </a:r>
                    </a:p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469">
                <a:tc gridSpan="2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硬件依赖性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汇编语言与具体的处理器密切相关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高级语言与具体处理器无关</a:t>
                      </a:r>
                    </a:p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76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</a:t>
                      </a:r>
                      <a:endParaRPr lang="en-US" altLang="zh-CN" dirty="0"/>
                    </a:p>
                    <a:p>
                      <a:pPr marL="0" marR="0" lvl="0" indent="0" algn="l" defTabSz="360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劣：汇编语言程序的通用性、可移植性较 差</a:t>
                      </a:r>
                    </a:p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优：高级语言程序是标准化语言，可在多种计算机上编译后执行</a:t>
                      </a:r>
                    </a:p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36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1795" y="757997"/>
            <a:ext cx="3835078" cy="943323"/>
          </a:xfrm>
        </p:spPr>
        <p:txBody>
          <a:bodyPr/>
          <a:lstStyle/>
          <a:p>
            <a:r>
              <a:rPr lang="zh-CN" altLang="en-US" dirty="0"/>
              <a:t>混合编程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2916" y="2076643"/>
            <a:ext cx="88041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汇编语言的优点使得它在程序设计中占有重要的位置，不可被取代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汇编语言的缺点使得人们主要采用高级语言进行程序开发工作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有时需要采用高级语言和汇编语言混合编程，互相取长补短，更好地解决实际问题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126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64545"/>
            <a:ext cx="9740609" cy="355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程序要具有较快的执行时间，或者只能占用较小的存储容量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程序与计算机硬件密切相关，程序要直接、有效地控制硬件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大型软件需要提高性能、优化处理的部分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没有合适的高级语言、或只能采用汇编语言的时候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分析具体系统尤其是该系统的低层软件、加密解密软件、分析和防治计算机病毒等等 （</a:t>
            </a:r>
            <a:r>
              <a:rPr lang="zh-CN" altLang="en-US" sz="2800" dirty="0">
                <a:highlight>
                  <a:srgbClr val="FFFF00"/>
                </a:highlight>
              </a:rPr>
              <a:t>反汇编</a:t>
            </a:r>
            <a:r>
              <a:rPr lang="zh-CN" altLang="en-US" sz="2800" dirty="0"/>
              <a:t>）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852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数据表示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7948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1.2.1 </a:t>
            </a:r>
            <a:r>
              <a:rPr lang="zh-CN" altLang="en-US" sz="3200" dirty="0">
                <a:solidFill>
                  <a:schemeClr val="accent2"/>
                </a:solidFill>
              </a:rPr>
              <a:t>数制</a:t>
            </a:r>
          </a:p>
          <a:p>
            <a:pPr lvl="1"/>
            <a:r>
              <a:rPr lang="zh-CN" altLang="en-US" sz="2800" dirty="0"/>
              <a:t>二进制数、十六进制数</a:t>
            </a:r>
          </a:p>
          <a:p>
            <a:pPr lvl="1"/>
            <a:r>
              <a:rPr lang="zh-CN" altLang="en-US" sz="2800" dirty="0"/>
              <a:t>它们与十进制数的相互转换</a:t>
            </a:r>
          </a:p>
          <a:p>
            <a:r>
              <a:rPr lang="en-US" altLang="zh-CN" sz="3200" dirty="0">
                <a:solidFill>
                  <a:schemeClr val="accent2"/>
                </a:solidFill>
              </a:rPr>
              <a:t>1.2.2 </a:t>
            </a:r>
            <a:r>
              <a:rPr lang="zh-CN" altLang="en-US" sz="3200" dirty="0">
                <a:solidFill>
                  <a:schemeClr val="accent2"/>
                </a:solidFill>
              </a:rPr>
              <a:t>编码</a:t>
            </a:r>
          </a:p>
          <a:p>
            <a:pPr lvl="1"/>
            <a:r>
              <a:rPr lang="en-US" altLang="zh-CN" sz="2800" dirty="0"/>
              <a:t>BCD</a:t>
            </a:r>
            <a:r>
              <a:rPr lang="zh-CN" altLang="en-US" sz="2800" dirty="0"/>
              <a:t>码和</a:t>
            </a:r>
            <a:r>
              <a:rPr lang="en-US" altLang="zh-CN" sz="2800" dirty="0"/>
              <a:t>ASCII</a:t>
            </a:r>
            <a:r>
              <a:rPr lang="zh-CN" altLang="en-US" sz="2800" dirty="0"/>
              <a:t>码的规律</a:t>
            </a:r>
          </a:p>
          <a:p>
            <a:r>
              <a:rPr lang="en-US" altLang="zh-CN" sz="3200" dirty="0">
                <a:solidFill>
                  <a:schemeClr val="accent2"/>
                </a:solidFill>
              </a:rPr>
              <a:t>1.2.3 </a:t>
            </a:r>
            <a:r>
              <a:rPr lang="zh-CN" altLang="en-US" sz="3200" dirty="0">
                <a:solidFill>
                  <a:schemeClr val="accent2"/>
                </a:solidFill>
              </a:rPr>
              <a:t>有符号数的表示法</a:t>
            </a:r>
          </a:p>
          <a:p>
            <a:pPr lvl="1"/>
            <a:r>
              <a:rPr lang="zh-CN" altLang="en-US" sz="2800" dirty="0"/>
              <a:t>有符号整数的补码表示</a:t>
            </a:r>
          </a:p>
          <a:p>
            <a:r>
              <a:rPr lang="en-US" altLang="zh-CN" sz="3200" dirty="0">
                <a:solidFill>
                  <a:schemeClr val="accent2"/>
                </a:solidFill>
              </a:rPr>
              <a:t>1.2.4 </a:t>
            </a:r>
            <a:r>
              <a:rPr lang="zh-CN" altLang="en-US" sz="3200" dirty="0">
                <a:solidFill>
                  <a:schemeClr val="accent2"/>
                </a:solidFill>
              </a:rPr>
              <a:t>二进制运算</a:t>
            </a:r>
          </a:p>
          <a:p>
            <a:pPr lvl="1"/>
            <a:r>
              <a:rPr lang="zh-CN" altLang="en-US" sz="2800" dirty="0"/>
              <a:t>二进制的算术运算和逻辑运算</a:t>
            </a:r>
          </a:p>
          <a:p>
            <a:pPr lvl="1"/>
            <a:r>
              <a:rPr lang="zh-CN" altLang="en-US" sz="2800" dirty="0"/>
              <a:t>十进制的加减运算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76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二进制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9690793" cy="327490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dirty="0"/>
                  <a:t>便于计算机存储及物理实现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/>
                  <a:t>特点：逢二进一，由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两个数码组成，基数为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，各个位权以 </a:t>
                </a:r>
                <a:r>
                  <a:rPr lang="en-US" altLang="zh-CN" sz="2800" dirty="0"/>
                  <a:t>2</a:t>
                </a:r>
                <a:r>
                  <a:rPr lang="en-US" altLang="zh-CN" sz="2800" baseline="30000" dirty="0"/>
                  <a:t>k</a:t>
                </a:r>
                <a:r>
                  <a:rPr lang="zh-CN" altLang="en-US" sz="2800" dirty="0"/>
                  <a:t>表示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/>
                  <a:t>二进制数：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−1…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 +…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8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800" dirty="0"/>
                  <a:t> +…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zh-CN" altLang="en-US" sz="2800" dirty="0"/>
              </a:p>
              <a:p>
                <a:pPr>
                  <a:lnSpc>
                    <a:spcPct val="110000"/>
                  </a:lnSpc>
                  <a:buNone/>
                </a:pPr>
                <a:r>
                  <a:rPr lang="zh-CN" altLang="en-US" sz="2800" dirty="0">
                    <a:solidFill>
                      <a:srgbClr val="0000CC"/>
                    </a:solidFill>
                  </a:rPr>
                  <a:t>	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9690793" cy="3274908"/>
              </a:xfrm>
              <a:blipFill>
                <a:blip r:embed="rId2"/>
                <a:stretch>
                  <a:fillRect l="-1258" t="-2793" r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8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主要内容：基于汇编语言程序设计的基本知识。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教学要求：</a:t>
            </a:r>
          </a:p>
          <a:p>
            <a:pPr lvl="2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了解计算机系统的组成</a:t>
            </a:r>
          </a:p>
          <a:p>
            <a:pPr lvl="2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了解和掌握数据表示的方式</a:t>
            </a:r>
            <a:endParaRPr lang="en-US" altLang="zh-CN" sz="2400" dirty="0"/>
          </a:p>
          <a:p>
            <a:pPr lvl="2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b="1" u="sng" dirty="0">
                <a:solidFill>
                  <a:srgbClr val="002060"/>
                </a:solidFill>
              </a:rPr>
              <a:t>掌握</a:t>
            </a:r>
            <a:r>
              <a:rPr lang="en-US" altLang="zh-CN" sz="2400" b="1" u="sng" dirty="0">
                <a:solidFill>
                  <a:srgbClr val="002060"/>
                </a:solidFill>
              </a:rPr>
              <a:t>8086</a:t>
            </a:r>
            <a:r>
              <a:rPr lang="zh-CN" altLang="en-US" sz="2400" b="1" u="sng" dirty="0">
                <a:solidFill>
                  <a:srgbClr val="002060"/>
                </a:solidFill>
              </a:rPr>
              <a:t>微处理器的结构与组织</a:t>
            </a:r>
            <a:endParaRPr lang="en-US" altLang="zh-CN" sz="2400" b="1" u="sng" dirty="0">
              <a:solidFill>
                <a:srgbClr val="002060"/>
              </a:solidFill>
            </a:endParaRPr>
          </a:p>
          <a:p>
            <a:pPr lvl="2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b="1" u="sng" dirty="0">
                <a:solidFill>
                  <a:srgbClr val="002060"/>
                </a:solidFill>
              </a:rPr>
              <a:t>掌握</a:t>
            </a:r>
            <a:r>
              <a:rPr lang="en-US" altLang="zh-CN" sz="2400" b="1" u="sng" dirty="0">
                <a:solidFill>
                  <a:srgbClr val="002060"/>
                </a:solidFill>
              </a:rPr>
              <a:t>8086</a:t>
            </a:r>
            <a:r>
              <a:rPr lang="zh-CN" altLang="en-US" sz="2400" b="1" u="sng" dirty="0">
                <a:solidFill>
                  <a:srgbClr val="002060"/>
                </a:solidFill>
              </a:rPr>
              <a:t>的寻址方式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478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十六进制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80407" y="1845734"/>
                <a:ext cx="8739448" cy="40233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用于表达二进制数，相互转换简单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，逢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进位，位权为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个数码：</a:t>
                </a:r>
              </a:p>
              <a:p>
                <a:pPr>
                  <a:buNone/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  <a:p>
                <a:pPr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十六进制数：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−1…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/>
                  <a:t> +…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400" dirty="0"/>
                  <a:t> +…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～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中的一个数码</a:t>
                </a: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407" y="1845734"/>
                <a:ext cx="8739448" cy="4023360"/>
              </a:xfrm>
              <a:blipFill>
                <a:blip r:embed="rId2"/>
                <a:stretch>
                  <a:fillRect l="-1117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808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数制之间的转换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1.2 </a:t>
            </a:r>
            <a:r>
              <a:rPr lang="zh-CN" altLang="en-US" sz="3200" dirty="0">
                <a:solidFill>
                  <a:schemeClr val="tx1"/>
                </a:solidFill>
              </a:rPr>
              <a:t>十进制整数转换为二进制数和十六进制数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rgbClr val="0000CC"/>
                </a:solidFill>
              </a:rPr>
              <a:t>整数</a:t>
            </a:r>
            <a:r>
              <a:rPr lang="zh-CN" altLang="en-US" sz="2800" dirty="0"/>
              <a:t>部分转换：用除法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600" dirty="0"/>
              <a:t>十进制数整数部分不断除以基数</a:t>
            </a:r>
            <a:r>
              <a:rPr lang="en-US" altLang="zh-CN" sz="2600" dirty="0"/>
              <a:t>2</a:t>
            </a:r>
            <a:r>
              <a:rPr lang="zh-CN" altLang="en-US" sz="2600" dirty="0"/>
              <a:t>或</a:t>
            </a:r>
            <a:r>
              <a:rPr lang="en-US" altLang="zh-CN" sz="2600" dirty="0"/>
              <a:t>16</a:t>
            </a:r>
            <a:r>
              <a:rPr lang="zh-CN" altLang="en-US" sz="2600" dirty="0"/>
              <a:t>，并记下余数，直到商为</a:t>
            </a:r>
            <a:r>
              <a:rPr lang="en-US" altLang="zh-CN" sz="2600" dirty="0"/>
              <a:t>0</a:t>
            </a:r>
            <a:r>
              <a:rPr lang="zh-CN" altLang="en-US" sz="2600" dirty="0"/>
              <a:t>为止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600" dirty="0"/>
              <a:t>由最后一个余数起逆向取各个余数，则为转换成的二进制和十六进制数</a:t>
            </a:r>
          </a:p>
          <a:p>
            <a:pPr>
              <a:buNone/>
            </a:pPr>
            <a:r>
              <a:rPr lang="zh-CN" altLang="en-US" sz="3200" dirty="0"/>
              <a:t>		</a:t>
            </a:r>
            <a:r>
              <a:rPr lang="en-US" altLang="zh-CN" sz="2800" dirty="0"/>
              <a:t>126</a:t>
            </a:r>
            <a:r>
              <a:rPr lang="zh-CN" altLang="en-US" sz="2800" dirty="0"/>
              <a:t>＝</a:t>
            </a:r>
            <a:r>
              <a:rPr lang="en-US" altLang="zh-CN" sz="2800" dirty="0"/>
              <a:t>01111110B=7EH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1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数制之间的转换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小数</a:t>
            </a:r>
            <a:r>
              <a:rPr lang="zh-CN" altLang="en-US" sz="3200" dirty="0"/>
              <a:t>部分转换：用乘法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/>
              <a:t>分别乘以各自的基数，记录整数部分，直到小数部分为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>
              <a:buNone/>
            </a:pPr>
            <a:r>
              <a:rPr lang="zh-CN" altLang="en-US" sz="3200" dirty="0"/>
              <a:t>	 例</a:t>
            </a:r>
            <a:r>
              <a:rPr lang="en-US" altLang="zh-CN" sz="3200" dirty="0"/>
              <a:t>1.3 </a:t>
            </a:r>
            <a:r>
              <a:rPr lang="zh-CN" altLang="en-US" sz="3200" dirty="0"/>
              <a:t>十进制小数转换为二进制数和十六进制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/>
              <a:t>   </a:t>
            </a:r>
            <a:r>
              <a:rPr lang="en-US" altLang="zh-CN" sz="2800" dirty="0"/>
              <a:t>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0.1101B=0.DH</a:t>
            </a:r>
          </a:p>
          <a:p>
            <a:r>
              <a:rPr lang="zh-CN" altLang="en-US" sz="3200" dirty="0"/>
              <a:t>小数转换会发生总是无法乘到为</a:t>
            </a:r>
            <a:r>
              <a:rPr lang="en-US" altLang="zh-CN" sz="3200" dirty="0"/>
              <a:t>0</a:t>
            </a:r>
            <a:r>
              <a:rPr lang="zh-CN" altLang="en-US" sz="3200" dirty="0"/>
              <a:t>的情况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可选取一定位数（精度）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将产生无法避免的转换误差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76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数制之间的转换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600" dirty="0"/>
              <a:t>例</a:t>
            </a:r>
            <a:r>
              <a:rPr lang="en-US" altLang="zh-CN" sz="2600" dirty="0"/>
              <a:t>1.4 </a:t>
            </a:r>
            <a:r>
              <a:rPr lang="zh-CN" altLang="en-US" sz="2600" dirty="0"/>
              <a:t>二进制数和十六进制数转换为十进制数</a:t>
            </a:r>
            <a:endParaRPr lang="en-US" altLang="zh-CN" sz="2600" dirty="0"/>
          </a:p>
          <a:p>
            <a:r>
              <a:rPr lang="zh-CN" altLang="en-US" sz="2200" dirty="0">
                <a:solidFill>
                  <a:srgbClr val="C00000"/>
                </a:solidFill>
              </a:rPr>
              <a:t>方法：按权展开</a:t>
            </a:r>
          </a:p>
          <a:p>
            <a:r>
              <a:rPr lang="zh-CN" altLang="en-US" sz="2200" dirty="0"/>
              <a:t>二进制数转换为十进制数</a:t>
            </a:r>
          </a:p>
          <a:p>
            <a:pPr>
              <a:buNone/>
            </a:pPr>
            <a:r>
              <a:rPr lang="zh-CN" altLang="en-US" sz="2200" dirty="0"/>
              <a:t>	</a:t>
            </a:r>
            <a:r>
              <a:rPr lang="en-US" altLang="zh-CN" sz="2200" dirty="0"/>
              <a:t>0011.1010B</a:t>
            </a:r>
          </a:p>
          <a:p>
            <a:pPr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＝</a:t>
            </a:r>
            <a:r>
              <a:rPr lang="en-US" altLang="zh-CN" sz="2200" dirty="0"/>
              <a:t>1×2</a:t>
            </a:r>
            <a:r>
              <a:rPr lang="en-US" altLang="zh-CN" sz="2200" baseline="30000" dirty="0"/>
              <a:t>1</a:t>
            </a:r>
            <a:r>
              <a:rPr lang="zh-CN" altLang="en-US" sz="2200" dirty="0"/>
              <a:t>＋</a:t>
            </a:r>
            <a:r>
              <a:rPr lang="en-US" altLang="zh-CN" sz="2200" dirty="0"/>
              <a:t>1×2</a:t>
            </a:r>
            <a:r>
              <a:rPr lang="en-US" altLang="zh-CN" sz="2200" baseline="30000" dirty="0"/>
              <a:t>0</a:t>
            </a:r>
            <a:r>
              <a:rPr lang="zh-CN" altLang="en-US" sz="2200" dirty="0"/>
              <a:t>＋</a:t>
            </a:r>
            <a:r>
              <a:rPr lang="en-US" altLang="zh-CN" sz="2200" dirty="0"/>
              <a:t>1×2</a:t>
            </a:r>
            <a:r>
              <a:rPr lang="en-US" altLang="zh-CN" sz="2200" baseline="30000" dirty="0">
                <a:sym typeface="Symbol" panose="05050102010706020507" pitchFamily="18" charset="2"/>
              </a:rPr>
              <a:t>-</a:t>
            </a:r>
            <a:r>
              <a:rPr lang="en-US" altLang="zh-CN" sz="2200" baseline="30000" dirty="0"/>
              <a:t>1</a:t>
            </a:r>
            <a:r>
              <a:rPr lang="zh-CN" altLang="en-US" sz="2200" dirty="0"/>
              <a:t>＋</a:t>
            </a:r>
            <a:r>
              <a:rPr lang="en-US" altLang="zh-CN" sz="2200" dirty="0"/>
              <a:t>0×2</a:t>
            </a:r>
            <a:r>
              <a:rPr lang="en-US" altLang="zh-CN" sz="2200" baseline="30000" dirty="0">
                <a:sym typeface="Symbol" panose="05050102010706020507" pitchFamily="18" charset="2"/>
              </a:rPr>
              <a:t>-</a:t>
            </a:r>
            <a:r>
              <a:rPr lang="en-US" altLang="zh-CN" sz="2200" baseline="30000" dirty="0"/>
              <a:t>2</a:t>
            </a:r>
            <a:r>
              <a:rPr lang="zh-CN" altLang="en-US" sz="2200" dirty="0"/>
              <a:t>＋</a:t>
            </a:r>
            <a:r>
              <a:rPr lang="en-US" altLang="zh-CN" sz="2200" dirty="0"/>
              <a:t>1×2</a:t>
            </a:r>
            <a:r>
              <a:rPr lang="en-US" altLang="zh-CN" sz="2200" baseline="30000" dirty="0">
                <a:sym typeface="Symbol" panose="05050102010706020507" pitchFamily="18" charset="2"/>
              </a:rPr>
              <a:t>-</a:t>
            </a:r>
            <a:r>
              <a:rPr lang="en-US" altLang="zh-CN" sz="2200" baseline="30000" dirty="0"/>
              <a:t>3</a:t>
            </a:r>
          </a:p>
          <a:p>
            <a:pPr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＝</a:t>
            </a:r>
            <a:r>
              <a:rPr lang="en-US" altLang="zh-CN" sz="2200" dirty="0"/>
              <a:t>3.625</a:t>
            </a:r>
            <a:endParaRPr lang="pt-BR" altLang="zh-CN" sz="2200" dirty="0"/>
          </a:p>
          <a:p>
            <a:r>
              <a:rPr lang="zh-CN" altLang="en-US" sz="2200" dirty="0"/>
              <a:t>例</a:t>
            </a:r>
            <a:r>
              <a:rPr lang="en-US" altLang="zh-CN" sz="2200" dirty="0"/>
              <a:t>1.5 </a:t>
            </a:r>
            <a:r>
              <a:rPr lang="zh-CN" altLang="en-US" sz="2200" dirty="0"/>
              <a:t>十六进制数转换为十进制数</a:t>
            </a:r>
          </a:p>
          <a:p>
            <a:pPr>
              <a:buNone/>
            </a:pPr>
            <a:r>
              <a:rPr lang="pt-BR" altLang="zh-CN" sz="2200" dirty="0"/>
              <a:t>	1.2H</a:t>
            </a:r>
          </a:p>
          <a:p>
            <a:pPr>
              <a:buNone/>
            </a:pPr>
            <a:r>
              <a:rPr lang="pt-BR" altLang="zh-CN" sz="2200" dirty="0"/>
              <a:t>	</a:t>
            </a:r>
            <a:r>
              <a:rPr lang="zh-CN" altLang="pt-BR" sz="2200" dirty="0"/>
              <a:t>＝</a:t>
            </a:r>
            <a:r>
              <a:rPr lang="pt-BR" altLang="zh-CN" sz="2200" dirty="0"/>
              <a:t>1×16</a:t>
            </a:r>
            <a:r>
              <a:rPr lang="pt-BR" altLang="zh-CN" sz="2200" baseline="30000" dirty="0"/>
              <a:t>0</a:t>
            </a:r>
            <a:r>
              <a:rPr lang="zh-CN" altLang="pt-BR" sz="2200" dirty="0"/>
              <a:t>＋</a:t>
            </a:r>
            <a:r>
              <a:rPr lang="pt-BR" altLang="zh-CN" sz="2200" dirty="0"/>
              <a:t>2×16</a:t>
            </a:r>
            <a:r>
              <a:rPr lang="zh-CN" altLang="en-US" sz="2200" baseline="30000" dirty="0">
                <a:sym typeface="Symbol" panose="05050102010706020507" pitchFamily="18" charset="2"/>
              </a:rPr>
              <a:t>－</a:t>
            </a:r>
            <a:r>
              <a:rPr lang="pt-BR" altLang="zh-CN" sz="2200" baseline="30000" dirty="0"/>
              <a:t>1</a:t>
            </a:r>
          </a:p>
          <a:p>
            <a:pPr>
              <a:buNone/>
            </a:pPr>
            <a:r>
              <a:rPr lang="pt-BR" altLang="zh-CN" sz="2200" dirty="0"/>
              <a:t>	</a:t>
            </a:r>
            <a:r>
              <a:rPr lang="zh-CN" altLang="pt-BR" sz="2200" dirty="0"/>
              <a:t>＝</a:t>
            </a:r>
            <a:r>
              <a:rPr lang="pt-BR" altLang="zh-CN" sz="2200" dirty="0"/>
              <a:t>1.125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82DFD3-C96B-4240-9439-9D7BE89685BC}"/>
              </a:ext>
            </a:extLst>
          </p:cNvPr>
          <p:cNvSpPr txBox="1"/>
          <p:nvPr/>
        </p:nvSpPr>
        <p:spPr>
          <a:xfrm>
            <a:off x="5731164" y="4351554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十六进制数用后缀字母</a:t>
            </a:r>
            <a:r>
              <a:rPr lang="en-US" altLang="zh-CN" sz="2400" dirty="0">
                <a:solidFill>
                  <a:srgbClr val="C00000"/>
                </a:solidFill>
              </a:rPr>
              <a:t>H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802510-5C06-4FFF-9883-077C9E1643E8}"/>
              </a:ext>
            </a:extLst>
          </p:cNvPr>
          <p:cNvSpPr txBox="1"/>
          <p:nvPr/>
        </p:nvSpPr>
        <p:spPr>
          <a:xfrm>
            <a:off x="5731164" y="492565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二进制数用后缀字母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0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244FD7E-8CD7-4712-965C-D4191134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数值的编码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F2809D-D2C6-4844-A845-23A0E8E2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编码是用文字、符号或者数码来表示某种信息（数值、语言、操作指令、状态等）的过程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0000CC"/>
                </a:solidFill>
              </a:rPr>
              <a:t>真值</a:t>
            </a:r>
            <a:r>
              <a:rPr lang="zh-CN" altLang="en-US" sz="2400" dirty="0"/>
              <a:t>：现实中真实的数值</a:t>
            </a:r>
          </a:p>
          <a:p>
            <a:r>
              <a:rPr lang="zh-CN" altLang="en-US" sz="2400" dirty="0">
                <a:solidFill>
                  <a:srgbClr val="0000CC"/>
                </a:solidFill>
              </a:rPr>
              <a:t>机器数</a:t>
            </a:r>
            <a:r>
              <a:rPr lang="zh-CN" altLang="en-US" sz="2400" dirty="0"/>
              <a:t>：计算机中用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数码组合表达的数值</a:t>
            </a:r>
          </a:p>
          <a:p>
            <a:r>
              <a:rPr lang="zh-CN" altLang="en-US" sz="2400" dirty="0"/>
              <a:t>数值主要有两种编码格式：定点格式和浮点格式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定点数</a:t>
            </a:r>
            <a:r>
              <a:rPr lang="zh-CN" altLang="en-US" sz="2400" dirty="0"/>
              <a:t>：固定小数点的位置表达数值的机器数</a:t>
            </a:r>
          </a:p>
          <a:p>
            <a:pPr lvl="1"/>
            <a:r>
              <a:rPr lang="zh-CN" altLang="en-US" sz="2000" dirty="0"/>
              <a:t>定点整数：将小数点固定在机器数的最右侧表达的整数</a:t>
            </a:r>
          </a:p>
          <a:p>
            <a:pPr lvl="1"/>
            <a:r>
              <a:rPr lang="zh-CN" altLang="en-US" sz="2000" dirty="0"/>
              <a:t>定点小数：将小数点固定在机器数的最左侧表达的小数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浮点数</a:t>
            </a:r>
            <a:r>
              <a:rPr lang="zh-CN" altLang="en-US" sz="2400" dirty="0"/>
              <a:t>：小数点浮动表达的实数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905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数值的编码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862670"/>
            <a:ext cx="5120640" cy="402336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CC3300"/>
                </a:solidFill>
              </a:rPr>
              <a:t>无符号数</a:t>
            </a:r>
            <a:r>
              <a:rPr lang="zh-CN" altLang="en-US" sz="2800" dirty="0"/>
              <a:t>：只表达</a:t>
            </a:r>
            <a:r>
              <a:rPr lang="en-US" altLang="zh-CN" sz="2800" dirty="0"/>
              <a:t>0</a:t>
            </a:r>
            <a:r>
              <a:rPr lang="zh-CN" altLang="en-US" sz="2800" dirty="0"/>
              <a:t>和正整数的定点整数</a:t>
            </a:r>
          </a:p>
          <a:p>
            <a:r>
              <a:rPr lang="zh-CN" altLang="en-US" sz="2800" dirty="0">
                <a:solidFill>
                  <a:srgbClr val="CC3300"/>
                </a:solidFill>
              </a:rPr>
              <a:t>有符号数</a:t>
            </a:r>
            <a:r>
              <a:rPr lang="zh-CN" altLang="en-US" sz="2800" dirty="0"/>
              <a:t>：表达负整数、</a:t>
            </a:r>
            <a:r>
              <a:rPr lang="en-US" altLang="zh-CN" sz="2800" dirty="0"/>
              <a:t>0</a:t>
            </a:r>
            <a:r>
              <a:rPr lang="zh-CN" altLang="en-US" sz="2800" dirty="0"/>
              <a:t>和正整数的定点整数</a:t>
            </a:r>
          </a:p>
          <a:p>
            <a:pPr lvl="1"/>
            <a:r>
              <a:rPr lang="zh-CN" altLang="en-US" sz="2400" dirty="0"/>
              <a:t>符号位需要占用一个位</a:t>
            </a:r>
          </a:p>
          <a:p>
            <a:pPr lvl="1"/>
            <a:r>
              <a:rPr lang="zh-CN" altLang="en-US" sz="2400" dirty="0"/>
              <a:t>常用机器数的最高位</a:t>
            </a:r>
          </a:p>
          <a:p>
            <a:pPr lvl="1"/>
            <a:r>
              <a:rPr lang="en-US" altLang="zh-CN" sz="2400" dirty="0"/>
              <a:t>0</a:t>
            </a:r>
            <a:r>
              <a:rPr lang="zh-CN" altLang="en-US" sz="2400" dirty="0"/>
              <a:t>表示正数、</a:t>
            </a:r>
            <a:r>
              <a:rPr lang="en-US" altLang="zh-CN" sz="2400" dirty="0"/>
              <a:t>1</a:t>
            </a:r>
            <a:r>
              <a:rPr lang="zh-CN" altLang="en-US" sz="2400" dirty="0"/>
              <a:t>表示负数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定点数</a:t>
            </a:r>
            <a:r>
              <a:rPr lang="zh-CN" altLang="en-US" sz="2800" dirty="0"/>
              <a:t>：固定小数点的位置表达数值的机器数</a:t>
            </a:r>
          </a:p>
          <a:p>
            <a:pPr lvl="1"/>
            <a:r>
              <a:rPr lang="zh-CN" altLang="en-US" sz="2400" dirty="0"/>
              <a:t>定点整数：将小数点固定在机器数的最右侧表达的整数</a:t>
            </a:r>
          </a:p>
          <a:p>
            <a:pPr lvl="1"/>
            <a:r>
              <a:rPr lang="zh-CN" altLang="en-US" sz="2400" dirty="0"/>
              <a:t>定点小数：将小数点固定在机器数的最左侧表达的小数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浮点数</a:t>
            </a:r>
            <a:r>
              <a:rPr lang="zh-CN" altLang="en-US" sz="2800" dirty="0"/>
              <a:t>：小数点浮动表达的实数</a:t>
            </a:r>
          </a:p>
          <a:p>
            <a:endParaRPr lang="zh-CN" altLang="en-US" sz="28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3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808FC559-C383-4518-8467-8C136A07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定点整数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82575E8-051E-4E52-8D0D-133F6DFA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定点数：小数点位置固定，定点整数或定点小数（纯小数）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C8800E-073E-49FD-AFE9-946D993E098D}"/>
              </a:ext>
            </a:extLst>
          </p:cNvPr>
          <p:cNvSpPr/>
          <p:nvPr/>
        </p:nvSpPr>
        <p:spPr>
          <a:xfrm>
            <a:off x="3555075" y="2863395"/>
            <a:ext cx="3685309" cy="470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Dn-1Dn-2……   D1D0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AD99B6-27EA-48AD-BCE2-9790C2D213B1}"/>
              </a:ext>
            </a:extLst>
          </p:cNvPr>
          <p:cNvSpPr txBox="1"/>
          <p:nvPr/>
        </p:nvSpPr>
        <p:spPr>
          <a:xfrm>
            <a:off x="1468581" y="2891043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无符号定点整数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F0D594-3B56-445D-B5E2-8CF6AA173A4B}"/>
              </a:ext>
            </a:extLst>
          </p:cNvPr>
          <p:cNvSpPr txBox="1"/>
          <p:nvPr/>
        </p:nvSpPr>
        <p:spPr>
          <a:xfrm>
            <a:off x="1468581" y="453049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有符号定点整数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A85CF8-B8D2-4D43-A25A-1675E7A890FA}"/>
              </a:ext>
            </a:extLst>
          </p:cNvPr>
          <p:cNvSpPr/>
          <p:nvPr/>
        </p:nvSpPr>
        <p:spPr>
          <a:xfrm>
            <a:off x="3555075" y="4479667"/>
            <a:ext cx="3685309" cy="470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Dn-1  Dn-2……   D1D0</a:t>
            </a:r>
            <a:endParaRPr lang="zh-CN" altLang="en-US" sz="2400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027E1D9-0622-4ABD-BB48-BC63A24D813F}"/>
              </a:ext>
            </a:extLst>
          </p:cNvPr>
          <p:cNvSpPr/>
          <p:nvPr/>
        </p:nvSpPr>
        <p:spPr>
          <a:xfrm rot="5400000">
            <a:off x="5244036" y="1511113"/>
            <a:ext cx="307385" cy="2309091"/>
          </a:xfrm>
          <a:prstGeom prst="leftBrace">
            <a:avLst>
              <a:gd name="adj1" fmla="val 0"/>
              <a:gd name="adj2" fmla="val 5212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3AB35281-5778-4386-B8DA-91BCD0EEFE69}"/>
              </a:ext>
            </a:extLst>
          </p:cNvPr>
          <p:cNvSpPr/>
          <p:nvPr/>
        </p:nvSpPr>
        <p:spPr>
          <a:xfrm rot="5400000">
            <a:off x="5569909" y="3445577"/>
            <a:ext cx="395473" cy="1672707"/>
          </a:xfrm>
          <a:prstGeom prst="leftBrace">
            <a:avLst>
              <a:gd name="adj1" fmla="val 0"/>
              <a:gd name="adj2" fmla="val 5212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550159-7B79-42EE-9A15-255A87838FB4}"/>
              </a:ext>
            </a:extLst>
          </p:cNvPr>
          <p:cNvSpPr txBox="1"/>
          <p:nvPr/>
        </p:nvSpPr>
        <p:spPr>
          <a:xfrm>
            <a:off x="4006271" y="3857414"/>
            <a:ext cx="85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符号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A7F08D-1B8D-4D78-B449-8279BDB13F7F}"/>
              </a:ext>
            </a:extLst>
          </p:cNvPr>
          <p:cNvCxnSpPr/>
          <p:nvPr/>
        </p:nvCxnSpPr>
        <p:spPr>
          <a:xfrm>
            <a:off x="4285673" y="4226746"/>
            <a:ext cx="0" cy="252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E804013-E356-492B-8CD1-B50F4A3D250E}"/>
              </a:ext>
            </a:extLst>
          </p:cNvPr>
          <p:cNvSpPr txBox="1"/>
          <p:nvPr/>
        </p:nvSpPr>
        <p:spPr>
          <a:xfrm>
            <a:off x="7231146" y="2914225"/>
            <a:ext cx="135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小数点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753CA1-C9A3-479F-9E22-C068C0EDA142}"/>
              </a:ext>
            </a:extLst>
          </p:cNvPr>
          <p:cNvSpPr txBox="1"/>
          <p:nvPr/>
        </p:nvSpPr>
        <p:spPr>
          <a:xfrm>
            <a:off x="7240383" y="4490136"/>
            <a:ext cx="10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小数点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AB66AF-B9D3-4704-8B50-13BC92615BD7}"/>
              </a:ext>
            </a:extLst>
          </p:cNvPr>
          <p:cNvSpPr txBox="1"/>
          <p:nvPr/>
        </p:nvSpPr>
        <p:spPr>
          <a:xfrm>
            <a:off x="4285673" y="5372025"/>
            <a:ext cx="277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图</a:t>
            </a:r>
            <a:r>
              <a:rPr lang="en-US" altLang="zh-CN" sz="2000" b="1" dirty="0"/>
              <a:t>1.5 </a:t>
            </a:r>
            <a:r>
              <a:rPr lang="zh-CN" altLang="en-US" sz="2000" b="1" dirty="0"/>
              <a:t>定点整数格式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C357EE-A721-49F1-850C-2E2C04008FA3}"/>
              </a:ext>
            </a:extLst>
          </p:cNvPr>
          <p:cNvSpPr txBox="1"/>
          <p:nvPr/>
        </p:nvSpPr>
        <p:spPr>
          <a:xfrm>
            <a:off x="4747490" y="2200840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数值部分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6B33AF-E331-4E29-A45B-15D287BCBE8C}"/>
              </a:ext>
            </a:extLst>
          </p:cNvPr>
          <p:cNvSpPr txBox="1"/>
          <p:nvPr/>
        </p:nvSpPr>
        <p:spPr>
          <a:xfrm>
            <a:off x="5167745" y="3684345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数值部分</a:t>
            </a:r>
          </a:p>
        </p:txBody>
      </p:sp>
    </p:spTree>
    <p:extLst>
      <p:ext uri="{BB962C8B-B14F-4D97-AF65-F5344CB8AC3E}">
        <p14:creationId xmlns:p14="http://schemas.microsoft.com/office/powerpoint/2010/main" val="1415574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FB178-0E5C-466A-A036-98D874C7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原码和反码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A1663B-F316-412F-9DAD-C3DEBA3CE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61048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2400" b="1" dirty="0"/>
                  <a:t>原码：最高有效位表示符号（正数</a:t>
                </a:r>
                <a:r>
                  <a:rPr lang="en-US" altLang="zh-CN" sz="2400" b="1" dirty="0"/>
                  <a:t>0</a:t>
                </a:r>
                <a:r>
                  <a:rPr lang="zh-CN" altLang="en-US" sz="2400" b="1" dirty="0"/>
                  <a:t>，负数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），其他位表示数值大小。</a:t>
                </a:r>
                <a:endParaRPr lang="en-US" altLang="zh-CN" sz="2400" b="1" dirty="0"/>
              </a:p>
              <a:p>
                <a:r>
                  <a:rPr lang="zh-CN" altLang="en-US" sz="2400" dirty="0"/>
                  <a:t>例</a:t>
                </a:r>
                <a:r>
                  <a:rPr lang="en-US" altLang="zh-CN" sz="2400" dirty="0"/>
                  <a:t>1.6 </a:t>
                </a:r>
                <a:r>
                  <a:rPr lang="zh-CN" altLang="en-US" sz="2400" dirty="0"/>
                  <a:t>有符号数的原码表示</a:t>
                </a:r>
                <a:endParaRPr lang="en-US" altLang="zh-CN" sz="2400" dirty="0"/>
              </a:p>
              <a:p>
                <a:pPr marL="442913" lvl="1" indent="-174625"/>
                <a:r>
                  <a:rPr lang="en-US" altLang="zh-CN" sz="2200" dirty="0"/>
                  <a:t>X=105=+1101001B  [X]</a:t>
                </a:r>
                <a:r>
                  <a:rPr lang="zh-CN" altLang="en-US" sz="1400" dirty="0"/>
                  <a:t>原</a:t>
                </a:r>
                <a:r>
                  <a:rPr lang="en-US" altLang="zh-CN" sz="2200" dirty="0"/>
                  <a:t>=0,1101001B</a:t>
                </a:r>
              </a:p>
              <a:p>
                <a:pPr marL="442913" lvl="1" indent="-174625"/>
                <a:r>
                  <a:rPr lang="en-US" altLang="zh-CN" sz="2200" dirty="0"/>
                  <a:t>X=-105=-1101001B [X]</a:t>
                </a:r>
                <a:r>
                  <a:rPr lang="zh-CN" altLang="en-US" sz="1400" dirty="0"/>
                  <a:t>原</a:t>
                </a:r>
                <a:r>
                  <a:rPr lang="en-US" altLang="zh-CN" sz="2200" dirty="0"/>
                  <a:t>=1,1101001B   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2400" b="1" dirty="0"/>
                  <a:t>反码：符号位不变，数值位取反</a:t>
                </a:r>
                <a:r>
                  <a:rPr lang="en-US" altLang="zh-CN" b="1" dirty="0"/>
                  <a:t>         </a:t>
                </a:r>
              </a:p>
              <a:p>
                <a:pPr lvl="1"/>
                <a:r>
                  <a:rPr lang="en-US" altLang="zh-CN" sz="2200" dirty="0"/>
                  <a:t>X=105=+1101001B    [X]</a:t>
                </a:r>
                <a:r>
                  <a:rPr lang="zh-CN" altLang="en-US" sz="1600" dirty="0"/>
                  <a:t>反</a:t>
                </a:r>
                <a:r>
                  <a:rPr lang="en-US" altLang="zh-CN" sz="2200" dirty="0"/>
                  <a:t>=0,1101001B</a:t>
                </a:r>
              </a:p>
              <a:p>
                <a:pPr lvl="1"/>
                <a:r>
                  <a:rPr lang="en-US" altLang="zh-CN" sz="2200" dirty="0"/>
                  <a:t>X=-105=-1101001B [X]</a:t>
                </a:r>
                <a:r>
                  <a:rPr lang="zh-CN" altLang="en-US" sz="1400" dirty="0"/>
                  <a:t>反</a:t>
                </a:r>
                <a:r>
                  <a:rPr lang="en-US" altLang="zh-CN" sz="2200" dirty="0"/>
                  <a:t>=1,0010110B    </a:t>
                </a:r>
              </a:p>
              <a:p>
                <a:r>
                  <a:rPr lang="en-US" altLang="zh-CN" sz="2400" dirty="0"/>
                  <a:t>8</a:t>
                </a:r>
                <a:r>
                  <a:rPr lang="zh-CN" altLang="en-US" sz="2400" dirty="0"/>
                  <a:t>位二进制原码和反码表示数的范围是</a:t>
                </a:r>
                <a:r>
                  <a:rPr lang="en-US" altLang="zh-CN" sz="2400" dirty="0"/>
                  <a:t>-127~+127 </a:t>
                </a:r>
                <a:r>
                  <a:rPr lang="zh-CN" altLang="en-US" sz="2400" dirty="0"/>
                  <a:t>， 即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−1~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/>
                  <a:t>-1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A1663B-F316-412F-9DAD-C3DEBA3CE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610484"/>
              </a:xfrm>
              <a:blipFill>
                <a:blip r:embed="rId2"/>
                <a:stretch>
                  <a:fillRect l="-1697" t="-2381" r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8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127" y="854801"/>
            <a:ext cx="3355109" cy="9406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5769" y="1789713"/>
            <a:ext cx="10515600" cy="457414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有符号整数在计算机中默认采用补码</a:t>
            </a:r>
          </a:p>
          <a:p>
            <a:pPr lvl="1"/>
            <a:r>
              <a:rPr lang="zh-CN" altLang="en-US" sz="2400" dirty="0"/>
              <a:t>最高位表示符号：正数用</a:t>
            </a:r>
            <a:r>
              <a:rPr lang="en-US" altLang="zh-CN" sz="2400" dirty="0"/>
              <a:t>0</a:t>
            </a:r>
            <a:r>
              <a:rPr lang="zh-CN" altLang="en-US" sz="2400" dirty="0"/>
              <a:t>，负数用</a:t>
            </a:r>
            <a:r>
              <a:rPr lang="en-US" altLang="zh-CN" sz="2400" dirty="0"/>
              <a:t>1</a:t>
            </a:r>
          </a:p>
          <a:p>
            <a:pPr lvl="1"/>
            <a:r>
              <a:rPr lang="zh-CN" altLang="en-US" sz="2400" dirty="0"/>
              <a:t>正数补码：直接表示数值大小（同无符号数）</a:t>
            </a:r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负数补码：将对应正数补码取反加</a:t>
            </a:r>
            <a:r>
              <a:rPr lang="en-US" altLang="zh-CN" sz="2400" dirty="0">
                <a:solidFill>
                  <a:srgbClr val="0000CC"/>
                </a:solidFill>
              </a:rPr>
              <a:t>1</a:t>
            </a:r>
          </a:p>
          <a:p>
            <a:pPr>
              <a:buNone/>
            </a:pPr>
            <a:r>
              <a:rPr lang="zh-CN" altLang="en-US" sz="2800" dirty="0"/>
              <a:t>  例</a:t>
            </a:r>
            <a:r>
              <a:rPr lang="en-US" altLang="zh-CN" sz="2800" dirty="0"/>
              <a:t>1.8 </a:t>
            </a:r>
            <a:r>
              <a:rPr lang="zh-CN" altLang="en-US" sz="2800" dirty="0"/>
              <a:t>有符号数的补码表示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ü"/>
              <a:tabLst>
                <a:tab pos="442913" algn="l"/>
              </a:tabLst>
            </a:pPr>
            <a:r>
              <a:rPr lang="en-US" altLang="zh-CN" sz="2200" dirty="0"/>
              <a:t>	 [105]</a:t>
            </a:r>
            <a:r>
              <a:rPr lang="zh-CN" altLang="en-US" sz="2200" baseline="-25000" dirty="0"/>
              <a:t>补码</a:t>
            </a:r>
            <a:r>
              <a:rPr lang="zh-CN" altLang="en-US" sz="2200" dirty="0"/>
              <a:t>＝</a:t>
            </a:r>
            <a:r>
              <a:rPr lang="en-US" altLang="zh-CN" sz="2200" dirty="0"/>
              <a:t>01101001B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/>
              <a:t> [-105]</a:t>
            </a:r>
            <a:r>
              <a:rPr lang="zh-CN" altLang="en-US" sz="2200" baseline="-25000" dirty="0"/>
              <a:t>补码</a:t>
            </a:r>
            <a:r>
              <a:rPr lang="zh-CN" altLang="en-US" sz="2200" dirty="0"/>
              <a:t>＝</a:t>
            </a:r>
            <a:r>
              <a:rPr lang="en-US" altLang="zh-CN" sz="2200" dirty="0"/>
              <a:t>[01101001B]</a:t>
            </a:r>
            <a:r>
              <a:rPr lang="zh-CN" altLang="en-US" sz="2200" baseline="-25000" dirty="0"/>
              <a:t>取反＋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＝</a:t>
            </a:r>
            <a:r>
              <a:rPr lang="en-US" altLang="zh-CN" sz="2200" dirty="0"/>
              <a:t>10010110B</a:t>
            </a:r>
            <a:r>
              <a:rPr lang="zh-CN" altLang="en-US" sz="2200" dirty="0"/>
              <a:t>＋</a:t>
            </a:r>
            <a:r>
              <a:rPr lang="en-US" altLang="zh-CN" sz="2200" dirty="0"/>
              <a:t>1</a:t>
            </a:r>
            <a:r>
              <a:rPr lang="zh-CN" altLang="en-US" sz="2200" dirty="0"/>
              <a:t>＝ </a:t>
            </a:r>
            <a:r>
              <a:rPr lang="en-US" altLang="zh-CN" sz="2200" dirty="0"/>
              <a:t>10010111B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/>
              <a:t>8</a:t>
            </a:r>
            <a:r>
              <a:rPr lang="zh-CN" altLang="en-US" sz="2200" dirty="0"/>
              <a:t>位二进制补码表示的数值范围：</a:t>
            </a:r>
            <a:r>
              <a:rPr lang="en-US" altLang="zh-CN" sz="2200" dirty="0"/>
              <a:t>-128</a:t>
            </a:r>
            <a:r>
              <a:rPr lang="zh-CN" altLang="en-US" sz="2200" dirty="0"/>
              <a:t>～</a:t>
            </a:r>
            <a:r>
              <a:rPr lang="en-US" altLang="zh-CN" sz="2200" dirty="0"/>
              <a:t>+127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/>
              <a:t>16</a:t>
            </a:r>
            <a:r>
              <a:rPr lang="zh-CN" altLang="en-US" sz="2200" dirty="0"/>
              <a:t>位二进制补码表示的数值范围：</a:t>
            </a:r>
            <a:r>
              <a:rPr lang="en-US" altLang="zh-CN" sz="2200" dirty="0"/>
              <a:t>-2</a:t>
            </a:r>
            <a:r>
              <a:rPr lang="en-US" altLang="zh-CN" sz="2200" baseline="30000" dirty="0"/>
              <a:t>15</a:t>
            </a:r>
            <a:r>
              <a:rPr lang="zh-CN" altLang="en-US" sz="2200" dirty="0"/>
              <a:t>～</a:t>
            </a:r>
            <a:r>
              <a:rPr lang="en-US" altLang="zh-CN" sz="2200" dirty="0"/>
              <a:t>+2</a:t>
            </a:r>
            <a:r>
              <a:rPr lang="en-US" altLang="zh-CN" sz="2200" baseline="30000" dirty="0"/>
              <a:t>15</a:t>
            </a:r>
            <a:r>
              <a:rPr lang="en-US" altLang="zh-CN" sz="2200" dirty="0"/>
              <a:t>-1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/>
              <a:t>32</a:t>
            </a:r>
            <a:r>
              <a:rPr lang="zh-CN" altLang="en-US" sz="2200" dirty="0"/>
              <a:t>位二进制补码表示的数值范围：</a:t>
            </a:r>
            <a:r>
              <a:rPr lang="en-US" altLang="zh-CN" sz="2200" dirty="0"/>
              <a:t>-2</a:t>
            </a:r>
            <a:r>
              <a:rPr lang="en-US" altLang="zh-CN" sz="2200" baseline="30000" dirty="0"/>
              <a:t>31</a:t>
            </a:r>
            <a:r>
              <a:rPr lang="zh-CN" altLang="en-US" sz="2200" dirty="0"/>
              <a:t>～</a:t>
            </a:r>
            <a:r>
              <a:rPr lang="en-US" altLang="zh-CN" sz="2200" dirty="0"/>
              <a:t>+2</a:t>
            </a:r>
            <a:r>
              <a:rPr lang="en-US" altLang="zh-CN" sz="2200" baseline="30000" dirty="0"/>
              <a:t>31</a:t>
            </a:r>
            <a:r>
              <a:rPr lang="en-US" altLang="zh-CN" sz="2200" dirty="0"/>
              <a:t>-1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7583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负数求补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28290"/>
            <a:ext cx="10515600" cy="4351338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CC"/>
                </a:solidFill>
              </a:rPr>
              <a:t>负数真值“取反加</a:t>
            </a:r>
            <a:r>
              <a:rPr lang="en-US" altLang="zh-CN" sz="3200" dirty="0">
                <a:solidFill>
                  <a:srgbClr val="0000CC"/>
                </a:solidFill>
              </a:rPr>
              <a:t>1”</a:t>
            </a:r>
            <a:r>
              <a:rPr lang="zh-CN" altLang="en-US" sz="3200" dirty="0">
                <a:solidFill>
                  <a:srgbClr val="0000CC"/>
                </a:solidFill>
              </a:rPr>
              <a:t>得机器数补码</a:t>
            </a:r>
          </a:p>
          <a:p>
            <a:r>
              <a:rPr lang="zh-CN" altLang="en-US" sz="3200" dirty="0">
                <a:solidFill>
                  <a:srgbClr val="0000CC"/>
                </a:solidFill>
              </a:rPr>
              <a:t>负数补码“取反加</a:t>
            </a:r>
            <a:r>
              <a:rPr lang="en-US" altLang="zh-CN" sz="3200" dirty="0">
                <a:solidFill>
                  <a:srgbClr val="0000CC"/>
                </a:solidFill>
              </a:rPr>
              <a:t>1”</a:t>
            </a:r>
            <a:r>
              <a:rPr lang="zh-CN" altLang="en-US" sz="3200" dirty="0">
                <a:solidFill>
                  <a:srgbClr val="0000CC"/>
                </a:solidFill>
              </a:rPr>
              <a:t>得到负数真值</a:t>
            </a:r>
          </a:p>
          <a:p>
            <a:pPr lvl="1">
              <a:buNone/>
            </a:pPr>
            <a:r>
              <a:rPr lang="zh-CN" altLang="en-US" sz="2800" dirty="0"/>
              <a:t>补码：</a:t>
            </a:r>
            <a:r>
              <a:rPr lang="en-US" altLang="zh-CN" sz="2800" dirty="0"/>
              <a:t>11100000B</a:t>
            </a:r>
          </a:p>
          <a:p>
            <a:pPr lvl="1">
              <a:buNone/>
            </a:pPr>
            <a:r>
              <a:rPr lang="zh-CN" altLang="en-US" sz="2800" dirty="0"/>
              <a:t>真值：</a:t>
            </a:r>
            <a:r>
              <a:rPr lang="en-US" altLang="zh-CN" sz="2800" dirty="0"/>
              <a:t>-([11100000]</a:t>
            </a:r>
            <a:r>
              <a:rPr lang="zh-CN" altLang="en-US" baseline="-25000" dirty="0"/>
              <a:t>求反＋</a:t>
            </a:r>
            <a:r>
              <a:rPr lang="en-US" altLang="zh-CN" baseline="-25000" dirty="0"/>
              <a:t>1</a:t>
            </a:r>
            <a:r>
              <a:rPr lang="en-US" altLang="zh-CN" sz="2800" dirty="0"/>
              <a:t>)</a:t>
            </a:r>
            <a:r>
              <a:rPr lang="zh-CN" altLang="en-US" sz="2800" dirty="0"/>
              <a:t>＝</a:t>
            </a:r>
            <a:r>
              <a:rPr lang="en-US" altLang="zh-CN" sz="2800" dirty="0"/>
              <a:t>-(00011111+1)</a:t>
            </a:r>
          </a:p>
          <a:p>
            <a:pPr lvl="1">
              <a:buNone/>
            </a:pPr>
            <a:r>
              <a:rPr lang="en-US" altLang="zh-CN" sz="2800" dirty="0"/>
              <a:t>	    </a:t>
            </a:r>
            <a:r>
              <a:rPr lang="zh-CN" altLang="en-US" sz="2800" dirty="0"/>
              <a:t>＝</a:t>
            </a:r>
            <a:r>
              <a:rPr lang="en-US" altLang="zh-CN" sz="2800" dirty="0"/>
              <a:t>-00100000</a:t>
            </a:r>
            <a:r>
              <a:rPr lang="zh-CN" altLang="en-US" sz="2800" dirty="0"/>
              <a:t>＝</a:t>
            </a:r>
            <a:r>
              <a:rPr lang="en-US" altLang="zh-CN" sz="2800" dirty="0"/>
              <a:t>-2</a:t>
            </a:r>
            <a:r>
              <a:rPr lang="en-US" altLang="zh-CN" sz="2800" baseline="30000" dirty="0"/>
              <a:t>5</a:t>
            </a:r>
            <a:r>
              <a:rPr lang="zh-CN" altLang="en-US" sz="2800" dirty="0"/>
              <a:t>＝</a:t>
            </a:r>
            <a:r>
              <a:rPr lang="en-US" altLang="zh-CN" sz="2800" dirty="0"/>
              <a:t>-32</a:t>
            </a:r>
          </a:p>
          <a:p>
            <a:r>
              <a:rPr lang="zh-CN" altLang="en-US" sz="3200" dirty="0">
                <a:solidFill>
                  <a:srgbClr val="0000CC"/>
                </a:solidFill>
              </a:rPr>
              <a:t>负数求补运算，等效于用带借位的</a:t>
            </a:r>
            <a:r>
              <a:rPr lang="en-US" altLang="zh-CN" sz="3200" dirty="0">
                <a:solidFill>
                  <a:srgbClr val="0000CC"/>
                </a:solidFill>
              </a:rPr>
              <a:t>0</a:t>
            </a:r>
            <a:r>
              <a:rPr lang="zh-CN" altLang="en-US" sz="3200" dirty="0">
                <a:solidFill>
                  <a:srgbClr val="0000CC"/>
                </a:solidFill>
              </a:rPr>
              <a:t>作减法</a:t>
            </a:r>
          </a:p>
          <a:p>
            <a:pPr lvl="1">
              <a:buNone/>
            </a:pPr>
            <a:r>
              <a:rPr lang="zh-CN" altLang="en-US" sz="2800" dirty="0"/>
              <a:t>真值：</a:t>
            </a:r>
            <a:r>
              <a:rPr lang="en-US" altLang="zh-CN" sz="2800" dirty="0"/>
              <a:t>-8</a:t>
            </a:r>
            <a:r>
              <a:rPr lang="zh-CN" altLang="en-US" sz="2800" dirty="0"/>
              <a:t>，补码：</a:t>
            </a:r>
            <a:r>
              <a:rPr lang="en-US" altLang="zh-CN" sz="2800" dirty="0"/>
              <a:t>[-8]</a:t>
            </a:r>
            <a:r>
              <a:rPr lang="zh-CN" altLang="en-US" sz="2800" baseline="-25000" dirty="0"/>
              <a:t>补码</a:t>
            </a:r>
            <a:r>
              <a:rPr lang="zh-CN" altLang="en-US" sz="2800" dirty="0"/>
              <a:t>＝</a:t>
            </a:r>
            <a:r>
              <a:rPr lang="en-US" altLang="zh-CN" sz="2800" dirty="0"/>
              <a:t>00H-08H</a:t>
            </a:r>
            <a:r>
              <a:rPr lang="zh-CN" altLang="en-US" sz="2800" dirty="0"/>
              <a:t>＝</a:t>
            </a:r>
            <a:r>
              <a:rPr lang="en-US" altLang="zh-CN" sz="2800" dirty="0"/>
              <a:t>F8H</a:t>
            </a:r>
          </a:p>
          <a:p>
            <a:pPr lvl="1">
              <a:buNone/>
            </a:pPr>
            <a:r>
              <a:rPr lang="zh-CN" altLang="en-US" sz="2800" dirty="0"/>
              <a:t>补码：</a:t>
            </a:r>
            <a:r>
              <a:rPr lang="en-US" altLang="zh-CN" sz="2800" dirty="0"/>
              <a:t>11111000</a:t>
            </a:r>
            <a:r>
              <a:rPr lang="zh-CN" altLang="en-US" sz="2800" dirty="0"/>
              <a:t>，真值：</a:t>
            </a:r>
            <a:r>
              <a:rPr lang="en-US" altLang="zh-CN" sz="2800" dirty="0"/>
              <a:t>-(00H-F8H)</a:t>
            </a:r>
            <a:r>
              <a:rPr lang="zh-CN" altLang="en-US" sz="2800" dirty="0"/>
              <a:t>＝</a:t>
            </a:r>
            <a:r>
              <a:rPr lang="en-US" altLang="zh-CN" sz="2800" dirty="0"/>
              <a:t>-08H</a:t>
            </a:r>
            <a:r>
              <a:rPr lang="zh-CN" altLang="en-US" sz="2800" dirty="0"/>
              <a:t>＝</a:t>
            </a:r>
            <a:r>
              <a:rPr lang="en-US" altLang="zh-CN" sz="2800" dirty="0"/>
              <a:t>-8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72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计算机系统概述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841704" cy="40233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1.1.1</a:t>
            </a:r>
            <a:r>
              <a:rPr lang="zh-CN" altLang="en-US" sz="3200" dirty="0">
                <a:solidFill>
                  <a:srgbClr val="C00000"/>
                </a:solidFill>
              </a:rPr>
              <a:t>计算机硬件</a:t>
            </a:r>
            <a:endParaRPr lang="zh-CN" alt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2060"/>
                </a:solidFill>
              </a:rPr>
              <a:t>中央处理单元</a:t>
            </a:r>
            <a:r>
              <a:rPr lang="en-US" altLang="zh-CN" sz="2800" dirty="0">
                <a:solidFill>
                  <a:srgbClr val="002060"/>
                </a:solidFill>
              </a:rPr>
              <a:t>CPU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控制器、运算器、寄存器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2060"/>
                </a:solidFill>
              </a:rPr>
              <a:t>存储器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主存储器：</a:t>
            </a:r>
            <a:r>
              <a:rPr lang="en-US" altLang="zh-CN" sz="2400" dirty="0"/>
              <a:t>RAM</a:t>
            </a:r>
            <a:r>
              <a:rPr lang="zh-CN" altLang="en-US" sz="2400" dirty="0"/>
              <a:t>和</a:t>
            </a:r>
            <a:r>
              <a:rPr lang="en-US" altLang="zh-CN" sz="2400" dirty="0"/>
              <a:t>ROM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辅助存储器：磁盘、光盘、</a:t>
            </a:r>
            <a:r>
              <a:rPr lang="en-US" altLang="zh-CN" sz="2400" dirty="0"/>
              <a:t>U</a:t>
            </a:r>
            <a:r>
              <a:rPr lang="zh-CN" altLang="en-US" sz="2400" dirty="0"/>
              <a:t>盘</a:t>
            </a:r>
            <a:endParaRPr lang="zh-CN" altLang="en-US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2060"/>
                </a:solidFill>
              </a:rPr>
              <a:t>I/O</a:t>
            </a:r>
            <a:r>
              <a:rPr lang="zh-CN" altLang="en-US" sz="2800" dirty="0">
                <a:solidFill>
                  <a:srgbClr val="002060"/>
                </a:solidFill>
              </a:rPr>
              <a:t>系统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输入设备和输出设备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81587" y="1965808"/>
            <a:ext cx="4413135" cy="40233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1.1.2 </a:t>
            </a:r>
            <a:r>
              <a:rPr lang="zh-CN" altLang="en-US" sz="3200" dirty="0">
                <a:solidFill>
                  <a:srgbClr val="C00000"/>
                </a:solidFill>
              </a:rPr>
              <a:t>计算机软件</a:t>
            </a:r>
            <a:endParaRPr lang="zh-CN" alt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系统软件：面向计算机系统</a:t>
            </a:r>
            <a:endParaRPr lang="en-US" altLang="zh-CN" sz="2400" dirty="0"/>
          </a:p>
          <a:p>
            <a:pPr marL="201168" lvl="1" indent="0">
              <a:buNone/>
            </a:pPr>
            <a:r>
              <a:rPr lang="zh-CN" altLang="en-US" sz="2400" dirty="0"/>
              <a:t>如：操作系统，语言翻译程序（汇编程序）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应用软件：面向应用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3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十六进制数的加减运算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6646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/>
              <a:t>二进制和十六进制数之间具有对应关系</a:t>
            </a:r>
          </a:p>
          <a:p>
            <a:pPr lvl="1"/>
            <a:r>
              <a:rPr lang="zh-CN" altLang="en-US" sz="2800" dirty="0"/>
              <a:t>整数从左向右</a:t>
            </a:r>
          </a:p>
          <a:p>
            <a:pPr lvl="1"/>
            <a:r>
              <a:rPr lang="zh-CN" altLang="en-US" sz="2800" dirty="0"/>
              <a:t>小数从右向左</a:t>
            </a:r>
          </a:p>
          <a:p>
            <a:pPr lvl="1"/>
            <a:r>
              <a:rPr lang="zh-CN" altLang="en-US" sz="2800" dirty="0"/>
              <a:t>每</a:t>
            </a:r>
            <a:r>
              <a:rPr lang="en-US" altLang="zh-CN" sz="2800" dirty="0"/>
              <a:t>4</a:t>
            </a:r>
            <a:r>
              <a:rPr lang="zh-CN" altLang="en-US" sz="2800" dirty="0"/>
              <a:t>个二进制位对应一个十六进制位</a:t>
            </a:r>
          </a:p>
          <a:p>
            <a:pPr>
              <a:buNone/>
            </a:pPr>
            <a:r>
              <a:rPr lang="zh-CN" altLang="en-US" sz="3200" dirty="0"/>
              <a:t>	</a:t>
            </a:r>
            <a:r>
              <a:rPr lang="en-US" altLang="zh-CN" sz="3200" dirty="0"/>
              <a:t>00111010B</a:t>
            </a:r>
            <a:r>
              <a:rPr lang="zh-CN" altLang="en-US" sz="3200" dirty="0"/>
              <a:t>＝</a:t>
            </a:r>
            <a:r>
              <a:rPr lang="en-US" altLang="zh-CN" sz="3200" dirty="0"/>
              <a:t>3AH</a:t>
            </a:r>
            <a:r>
              <a:rPr lang="zh-CN" altLang="en-US" sz="3200" dirty="0"/>
              <a:t>，</a:t>
            </a:r>
            <a:r>
              <a:rPr lang="en-US" altLang="zh-CN" sz="3200" dirty="0"/>
              <a:t>F2H</a:t>
            </a:r>
            <a:r>
              <a:rPr lang="zh-CN" altLang="en-US" sz="3200" dirty="0"/>
              <a:t>＝</a:t>
            </a:r>
            <a:r>
              <a:rPr lang="en-US" altLang="zh-CN" sz="3200" dirty="0"/>
              <a:t>11110010B</a:t>
            </a:r>
          </a:p>
          <a:p>
            <a:r>
              <a:rPr lang="zh-CN" altLang="en-US" sz="3200" dirty="0"/>
              <a:t>十六进制数的加减运算类似十进制</a:t>
            </a:r>
          </a:p>
          <a:p>
            <a:pPr lvl="1"/>
            <a:r>
              <a:rPr lang="zh-CN" altLang="en-US" sz="2800" dirty="0"/>
              <a:t>逢</a:t>
            </a:r>
            <a:r>
              <a:rPr lang="en-US" altLang="zh-CN" sz="2800" dirty="0"/>
              <a:t>16</a:t>
            </a:r>
            <a:r>
              <a:rPr lang="zh-CN" altLang="en-US" sz="2800" dirty="0"/>
              <a:t>进位</a:t>
            </a:r>
            <a:r>
              <a:rPr lang="en-US" altLang="zh-CN" sz="2800" dirty="0"/>
              <a:t>1</a:t>
            </a:r>
            <a:r>
              <a:rPr lang="zh-CN" altLang="en-US" sz="2800" dirty="0"/>
              <a:t>，借</a:t>
            </a:r>
            <a:r>
              <a:rPr lang="en-US" altLang="zh-CN" sz="2800" dirty="0"/>
              <a:t>1</a:t>
            </a:r>
            <a:r>
              <a:rPr lang="zh-CN" altLang="en-US" sz="2800" dirty="0"/>
              <a:t>当</a:t>
            </a:r>
            <a:r>
              <a:rPr lang="en-US" altLang="zh-CN" sz="2800" dirty="0"/>
              <a:t>16</a:t>
            </a:r>
            <a:endParaRPr lang="zh-CN" altLang="pt-BR" sz="2800" dirty="0"/>
          </a:p>
          <a:p>
            <a:pPr algn="ctr">
              <a:buNone/>
            </a:pPr>
            <a:r>
              <a:rPr lang="pt-BR" altLang="zh-CN" sz="3200" dirty="0"/>
              <a:t>	</a:t>
            </a:r>
            <a:r>
              <a:rPr lang="pt-BR" altLang="zh-CN" sz="3200" dirty="0">
                <a:solidFill>
                  <a:srgbClr val="0000CC"/>
                </a:solidFill>
              </a:rPr>
              <a:t>23D9H</a:t>
            </a:r>
            <a:r>
              <a:rPr lang="zh-CN" altLang="pt-BR" sz="3200" dirty="0">
                <a:solidFill>
                  <a:srgbClr val="0000CC"/>
                </a:solidFill>
              </a:rPr>
              <a:t>＋</a:t>
            </a:r>
            <a:r>
              <a:rPr lang="pt-BR" altLang="zh-CN" sz="3200" dirty="0">
                <a:solidFill>
                  <a:srgbClr val="0000CC"/>
                </a:solidFill>
              </a:rPr>
              <a:t>94BEH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B897H</a:t>
            </a:r>
          </a:p>
          <a:p>
            <a:pPr algn="ctr">
              <a:buNone/>
            </a:pPr>
            <a:r>
              <a:rPr lang="pt-BR" altLang="zh-CN" sz="3200" dirty="0">
                <a:solidFill>
                  <a:srgbClr val="0000CC"/>
                </a:solidFill>
              </a:rPr>
              <a:t>	A59FH</a:t>
            </a:r>
            <a:r>
              <a:rPr lang="zh-CN" altLang="pt-BR" sz="3200" dirty="0">
                <a:solidFill>
                  <a:srgbClr val="0000CC"/>
                </a:solidFill>
              </a:rPr>
              <a:t>－</a:t>
            </a:r>
            <a:r>
              <a:rPr lang="pt-BR" altLang="zh-CN" sz="3200" dirty="0">
                <a:solidFill>
                  <a:srgbClr val="0000CC"/>
                </a:solidFill>
              </a:rPr>
              <a:t>62B8H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42E7H</a:t>
            </a:r>
            <a:endParaRPr lang="en-US" altLang="zh-CN" sz="3200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741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zh-CN" altLang="en-US" dirty="0"/>
              <a:t>字符的编码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1. BCD(Binary Coded Decimal)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二进制编码的十进制数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一个十进制数位</a:t>
            </a:r>
            <a:r>
              <a:rPr lang="en-US" altLang="zh-CN" sz="2400" dirty="0"/>
              <a:t>0</a:t>
            </a:r>
            <a:r>
              <a:rPr lang="zh-CN" altLang="en-US" sz="2400" dirty="0"/>
              <a:t>～</a:t>
            </a:r>
            <a:r>
              <a:rPr lang="en-US" altLang="zh-CN" sz="2400" dirty="0"/>
              <a:t>9</a:t>
            </a:r>
            <a:r>
              <a:rPr lang="zh-CN" altLang="en-US" sz="2400" dirty="0"/>
              <a:t>用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位二进制编码来表示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常用</a:t>
            </a:r>
            <a:r>
              <a:rPr lang="en-US" altLang="zh-CN" sz="2400" dirty="0"/>
              <a:t>8421 BCD</a:t>
            </a:r>
            <a:r>
              <a:rPr lang="zh-CN" altLang="en-US" sz="2400" dirty="0"/>
              <a:t>码：低</a:t>
            </a:r>
            <a:r>
              <a:rPr lang="en-US" altLang="zh-CN" sz="2400" dirty="0"/>
              <a:t>10</a:t>
            </a:r>
            <a:r>
              <a:rPr lang="zh-CN" altLang="en-US" sz="2400" dirty="0"/>
              <a:t>个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位二进制编码表示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压缩</a:t>
            </a:r>
            <a:r>
              <a:rPr lang="en-US" altLang="zh-CN" sz="2400" dirty="0">
                <a:solidFill>
                  <a:srgbClr val="C00000"/>
                </a:solidFill>
              </a:rPr>
              <a:t>BCD</a:t>
            </a:r>
            <a:r>
              <a:rPr lang="zh-CN" altLang="en-US" sz="2400" dirty="0">
                <a:solidFill>
                  <a:srgbClr val="C00000"/>
                </a:solidFill>
              </a:rPr>
              <a:t>码：一个字节表达两位</a:t>
            </a:r>
            <a:r>
              <a:rPr lang="en-US" altLang="zh-CN" sz="2400" dirty="0">
                <a:solidFill>
                  <a:srgbClr val="C00000"/>
                </a:solidFill>
              </a:rPr>
              <a:t>BCD</a:t>
            </a:r>
            <a:r>
              <a:rPr lang="zh-CN" altLang="en-US" sz="2400" dirty="0">
                <a:solidFill>
                  <a:srgbClr val="C00000"/>
                </a:solidFill>
              </a:rPr>
              <a:t>码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非压缩</a:t>
            </a:r>
            <a:r>
              <a:rPr lang="en-US" altLang="zh-CN" sz="2400" dirty="0">
                <a:solidFill>
                  <a:srgbClr val="C00000"/>
                </a:solidFill>
              </a:rPr>
              <a:t>BCD</a:t>
            </a:r>
            <a:r>
              <a:rPr lang="zh-CN" altLang="en-US" sz="2400" dirty="0">
                <a:solidFill>
                  <a:srgbClr val="C00000"/>
                </a:solidFill>
              </a:rPr>
              <a:t>码：一个字节表达一位</a:t>
            </a:r>
            <a:r>
              <a:rPr lang="en-US" altLang="zh-CN" sz="2400" dirty="0">
                <a:solidFill>
                  <a:srgbClr val="C00000"/>
                </a:solidFill>
              </a:rPr>
              <a:t>BCD</a:t>
            </a:r>
            <a:r>
              <a:rPr lang="zh-CN" altLang="en-US" sz="2400" dirty="0">
                <a:solidFill>
                  <a:srgbClr val="C00000"/>
                </a:solidFill>
              </a:rPr>
              <a:t>码（低</a:t>
            </a:r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位表达数值，高</a:t>
            </a:r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位常设置为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BCD</a:t>
            </a:r>
            <a:r>
              <a:rPr lang="zh-CN" altLang="en-US" sz="2400" dirty="0"/>
              <a:t>码很直观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400" dirty="0"/>
              <a:t>BCD</a:t>
            </a:r>
            <a:r>
              <a:rPr lang="zh-CN" altLang="en-US" sz="2400" dirty="0"/>
              <a:t>码：</a:t>
            </a:r>
            <a:r>
              <a:rPr lang="en-US" altLang="zh-CN" sz="2400" dirty="0"/>
              <a:t>0100 1001 0111 1000.0001 0100 1001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2400" dirty="0"/>
              <a:t>十进制真值：	</a:t>
            </a:r>
            <a:r>
              <a:rPr lang="en-US" altLang="zh-CN" sz="2400" dirty="0"/>
              <a:t>4978.149</a:t>
            </a:r>
          </a:p>
          <a:p>
            <a:pPr>
              <a:lnSpc>
                <a:spcPct val="12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5306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zh-CN" altLang="en-US" dirty="0"/>
              <a:t>字符的编码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85560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200" dirty="0"/>
              <a:t>2. ASCII (American Standard Code for Information Interchange)</a:t>
            </a:r>
          </a:p>
          <a:p>
            <a:r>
              <a:rPr lang="zh-CN" altLang="en-US" sz="3200" dirty="0"/>
              <a:t>标准</a:t>
            </a:r>
            <a:r>
              <a:rPr lang="en-US" altLang="zh-CN" sz="3200" dirty="0"/>
              <a:t>ASCII</a:t>
            </a:r>
            <a:r>
              <a:rPr lang="zh-CN" altLang="en-US" sz="3200" dirty="0"/>
              <a:t>码用</a:t>
            </a:r>
            <a:r>
              <a:rPr lang="en-US" altLang="zh-CN" sz="3200" dirty="0"/>
              <a:t>7</a:t>
            </a:r>
            <a:r>
              <a:rPr lang="zh-CN" altLang="en-US" sz="3200" dirty="0"/>
              <a:t>位二进制编码，故有</a:t>
            </a:r>
            <a:r>
              <a:rPr lang="en-US" altLang="zh-CN" sz="3200" dirty="0"/>
              <a:t>128</a:t>
            </a:r>
            <a:r>
              <a:rPr lang="zh-CN" altLang="en-US" sz="3200" dirty="0"/>
              <a:t>个。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/>
              <a:t>ASCII</a:t>
            </a:r>
            <a:r>
              <a:rPr lang="zh-CN" altLang="en-US" sz="2800" dirty="0"/>
              <a:t>表中前</a:t>
            </a:r>
            <a:r>
              <a:rPr lang="en-US" altLang="zh-CN" sz="2800" dirty="0"/>
              <a:t>32</a:t>
            </a:r>
            <a:r>
              <a:rPr lang="zh-CN" altLang="en-US" sz="2800" dirty="0"/>
              <a:t>个和最后一个编码是不可显示的控制字符，用于表示某种操作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 </a:t>
            </a:r>
            <a:r>
              <a:rPr lang="zh-CN" altLang="en-US" sz="2800" dirty="0"/>
              <a:t>例：</a:t>
            </a:r>
            <a:r>
              <a:rPr lang="zh-CN" altLang="en-US" sz="2600" dirty="0"/>
              <a:t>回车</a:t>
            </a:r>
            <a:r>
              <a:rPr lang="en-US" altLang="zh-CN" sz="2600" dirty="0"/>
              <a:t>CR</a:t>
            </a:r>
            <a:r>
              <a:rPr lang="zh-CN" altLang="en-US" sz="2600" dirty="0"/>
              <a:t>：</a:t>
            </a:r>
            <a:r>
              <a:rPr lang="en-US" altLang="zh-CN" sz="2600" dirty="0">
                <a:solidFill>
                  <a:srgbClr val="0000CC"/>
                </a:solidFill>
              </a:rPr>
              <a:t>0DH   </a:t>
            </a:r>
            <a:r>
              <a:rPr lang="zh-CN" altLang="en-US" sz="2600" dirty="0"/>
              <a:t>换行</a:t>
            </a:r>
            <a:r>
              <a:rPr lang="en-US" altLang="zh-CN" sz="2600" dirty="0"/>
              <a:t>LF</a:t>
            </a:r>
            <a:r>
              <a:rPr lang="zh-CN" altLang="en-US" sz="2600" dirty="0"/>
              <a:t>：</a:t>
            </a:r>
            <a:r>
              <a:rPr lang="en-US" altLang="zh-CN" sz="2600" dirty="0">
                <a:solidFill>
                  <a:srgbClr val="0000CC"/>
                </a:solidFill>
              </a:rPr>
              <a:t>0AH   </a:t>
            </a:r>
            <a:r>
              <a:rPr lang="zh-CN" altLang="en-US" sz="2600" dirty="0"/>
              <a:t>响铃</a:t>
            </a:r>
            <a:r>
              <a:rPr lang="en-US" altLang="zh-CN" sz="2600" dirty="0"/>
              <a:t>BEL</a:t>
            </a:r>
            <a:r>
              <a:rPr lang="zh-CN" altLang="en-US" sz="2600" dirty="0"/>
              <a:t>：</a:t>
            </a:r>
            <a:r>
              <a:rPr lang="en-US" altLang="zh-CN" sz="2600" dirty="0">
                <a:solidFill>
                  <a:srgbClr val="0000CC"/>
                </a:solidFill>
              </a:rPr>
              <a:t>07H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可显示和打印的字符：</a:t>
            </a:r>
            <a:r>
              <a:rPr lang="en-US" altLang="zh-CN" sz="2800" dirty="0"/>
              <a:t>20H</a:t>
            </a:r>
            <a:r>
              <a:rPr lang="zh-CN" altLang="en-US" sz="2800" dirty="0"/>
              <a:t>开始的</a:t>
            </a:r>
            <a:r>
              <a:rPr lang="en-US" altLang="zh-CN" sz="2800" dirty="0"/>
              <a:t>95</a:t>
            </a:r>
            <a:r>
              <a:rPr lang="zh-CN" altLang="en-US" sz="2800" dirty="0"/>
              <a:t>个编码</a:t>
            </a:r>
          </a:p>
          <a:p>
            <a:pPr lvl="1"/>
            <a:r>
              <a:rPr lang="zh-CN" altLang="en-US" sz="2800" dirty="0"/>
              <a:t>数码</a:t>
            </a:r>
            <a:r>
              <a:rPr lang="en-US" altLang="zh-CN" sz="2800" dirty="0"/>
              <a:t>0</a:t>
            </a:r>
            <a:r>
              <a:rPr lang="zh-CN" altLang="en-US" sz="2800" dirty="0"/>
              <a:t>～</a:t>
            </a:r>
            <a:r>
              <a:rPr lang="en-US" altLang="zh-CN" sz="2800" dirty="0"/>
              <a:t>9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0000CC"/>
                </a:solidFill>
              </a:rPr>
              <a:t>30H</a:t>
            </a:r>
            <a:r>
              <a:rPr lang="zh-CN" altLang="en-US" sz="2800" dirty="0">
                <a:solidFill>
                  <a:srgbClr val="0000CC"/>
                </a:solidFill>
              </a:rPr>
              <a:t>～</a:t>
            </a:r>
            <a:r>
              <a:rPr lang="en-US" altLang="zh-CN" sz="2800" dirty="0">
                <a:solidFill>
                  <a:srgbClr val="0000CC"/>
                </a:solidFill>
              </a:rPr>
              <a:t>39H</a:t>
            </a:r>
          </a:p>
          <a:p>
            <a:pPr lvl="1"/>
            <a:r>
              <a:rPr lang="zh-CN" altLang="en-US" sz="2800" dirty="0"/>
              <a:t>大写字母</a:t>
            </a:r>
            <a:r>
              <a:rPr lang="en-US" altLang="zh-CN" sz="2800" dirty="0"/>
              <a:t>A</a:t>
            </a:r>
            <a:r>
              <a:rPr lang="zh-CN" altLang="en-US" sz="2800" dirty="0"/>
              <a:t>～</a:t>
            </a:r>
            <a:r>
              <a:rPr lang="en-US" altLang="zh-CN" sz="2800" dirty="0"/>
              <a:t>Z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0000CC"/>
                </a:solidFill>
              </a:rPr>
              <a:t>41H</a:t>
            </a:r>
            <a:r>
              <a:rPr lang="zh-CN" altLang="en-US" sz="2800" dirty="0">
                <a:solidFill>
                  <a:srgbClr val="0000CC"/>
                </a:solidFill>
              </a:rPr>
              <a:t>～</a:t>
            </a:r>
            <a:r>
              <a:rPr lang="en-US" altLang="zh-CN" sz="2800" dirty="0">
                <a:solidFill>
                  <a:srgbClr val="0000CC"/>
                </a:solidFill>
              </a:rPr>
              <a:t>5AH</a:t>
            </a:r>
          </a:p>
          <a:p>
            <a:pPr lvl="1"/>
            <a:r>
              <a:rPr lang="zh-CN" altLang="en-US" sz="2800" dirty="0"/>
              <a:t>小写字母</a:t>
            </a:r>
            <a:r>
              <a:rPr lang="en-US" altLang="zh-CN" sz="2800" dirty="0"/>
              <a:t>a</a:t>
            </a:r>
            <a:r>
              <a:rPr lang="zh-CN" altLang="en-US" sz="2800" dirty="0"/>
              <a:t>～</a:t>
            </a:r>
            <a:r>
              <a:rPr lang="en-US" altLang="zh-CN" sz="2800" dirty="0"/>
              <a:t>z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0000CC"/>
                </a:solidFill>
              </a:rPr>
              <a:t>61H</a:t>
            </a:r>
            <a:r>
              <a:rPr lang="zh-CN" altLang="en-US" sz="2800" dirty="0">
                <a:solidFill>
                  <a:srgbClr val="0000CC"/>
                </a:solidFill>
              </a:rPr>
              <a:t>～</a:t>
            </a:r>
            <a:r>
              <a:rPr lang="en-US" altLang="zh-CN" sz="2800" dirty="0">
                <a:solidFill>
                  <a:srgbClr val="0000CC"/>
                </a:solidFill>
              </a:rPr>
              <a:t>7AH</a:t>
            </a:r>
          </a:p>
          <a:p>
            <a:pPr lvl="1"/>
            <a:r>
              <a:rPr lang="zh-CN" altLang="en-US" sz="2800" dirty="0"/>
              <a:t>空格：</a:t>
            </a:r>
            <a:r>
              <a:rPr lang="en-US" altLang="zh-CN" sz="2800" dirty="0">
                <a:solidFill>
                  <a:srgbClr val="0000CC"/>
                </a:solidFill>
              </a:rPr>
              <a:t>20H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扩展</a:t>
            </a:r>
            <a:r>
              <a:rPr lang="en-US" altLang="zh-CN" sz="3200" dirty="0"/>
              <a:t>ASCII</a:t>
            </a:r>
            <a:r>
              <a:rPr lang="zh-CN" altLang="en-US" sz="3200" dirty="0"/>
              <a:t>码：最高</a:t>
            </a:r>
            <a:r>
              <a:rPr lang="en-US" altLang="zh-CN" sz="3200" dirty="0"/>
              <a:t>D7</a:t>
            </a:r>
            <a:r>
              <a:rPr lang="zh-CN" altLang="en-US" sz="3200" dirty="0"/>
              <a:t>位为</a:t>
            </a:r>
            <a:r>
              <a:rPr lang="en-US" altLang="zh-CN" sz="3200" dirty="0"/>
              <a:t>1</a:t>
            </a:r>
            <a:r>
              <a:rPr lang="zh-CN" altLang="en-US" sz="3200" dirty="0"/>
              <a:t>，表达制表符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605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732149-5045-4876-92D5-64AAB9C83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1" y="254469"/>
            <a:ext cx="6244935" cy="60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11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AEF80-580B-4AC2-B1E1-3184184F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zh-CN" altLang="en-US" dirty="0"/>
              <a:t>字符的编码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9CC8F-C0D9-4AD3-8BCE-B5C3C021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2" y="1845734"/>
            <a:ext cx="2993456" cy="40233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 Unicode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统一码联盟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使用</a:t>
            </a:r>
            <a:r>
              <a:rPr lang="en-US" altLang="zh-CN" sz="2400" dirty="0"/>
              <a:t>16</a:t>
            </a:r>
            <a:r>
              <a:rPr lang="zh-CN" altLang="en-US" sz="2400" dirty="0"/>
              <a:t>位编码，为每个字符提供一个唯一的数字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/>
              <a:t>作为</a:t>
            </a:r>
            <a:r>
              <a:rPr lang="en-US" altLang="zh-CN" sz="2400" dirty="0"/>
              <a:t>ASCII</a:t>
            </a:r>
            <a:r>
              <a:rPr lang="zh-CN" altLang="en-US" sz="2400" dirty="0"/>
              <a:t>的超集，与其兼容</a:t>
            </a:r>
            <a:endParaRPr lang="en-US" altLang="zh-CN" sz="2400" dirty="0"/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6849AD-EAFA-4F33-BECD-D1F0AC06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55" y="2415008"/>
            <a:ext cx="7075055" cy="34540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DEBABE-E0AC-45C9-8F90-7F1AC09731D3}"/>
              </a:ext>
            </a:extLst>
          </p:cNvPr>
          <p:cNvSpPr/>
          <p:nvPr/>
        </p:nvSpPr>
        <p:spPr>
          <a:xfrm>
            <a:off x="4230255" y="1984503"/>
            <a:ext cx="2753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http://www.Unicode.org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9624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Intel </a:t>
            </a:r>
            <a:r>
              <a:rPr lang="en-US" altLang="zh-CN" sz="4400" dirty="0"/>
              <a:t>80</a:t>
            </a:r>
            <a:r>
              <a:rPr lang="en-US" altLang="zh-CN" dirty="0"/>
              <a:t>x</a:t>
            </a:r>
            <a:r>
              <a:rPr lang="en-US" altLang="zh-CN" sz="4400" dirty="0"/>
              <a:t>86</a:t>
            </a:r>
            <a:r>
              <a:rPr lang="zh-CN" altLang="en-US" dirty="0"/>
              <a:t>系列微处理器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7AAA5148-D79F-4456-954F-C13F4C29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 微处理器是由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一片或少数几片大规模集成电路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组成的中央处理器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571053C-F47F-4BA5-B80A-3DE912C5A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05522"/>
              </p:ext>
            </p:extLst>
          </p:nvPr>
        </p:nvGraphicFramePr>
        <p:xfrm>
          <a:off x="1097280" y="2408272"/>
          <a:ext cx="8271726" cy="3739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8318">
                  <a:extLst>
                    <a:ext uri="{9D8B030D-6E8A-4147-A177-3AD203B41FA5}">
                      <a16:colId xmlns:a16="http://schemas.microsoft.com/office/drawing/2014/main" val="568850726"/>
                    </a:ext>
                  </a:extLst>
                </a:gridCol>
                <a:gridCol w="2212522">
                  <a:extLst>
                    <a:ext uri="{9D8B030D-6E8A-4147-A177-3AD203B41FA5}">
                      <a16:colId xmlns:a16="http://schemas.microsoft.com/office/drawing/2014/main" val="4068912674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3217700491"/>
                    </a:ext>
                  </a:extLst>
                </a:gridCol>
              </a:tblGrid>
              <a:tr h="3536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四代机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示例图片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895"/>
                  </a:ext>
                </a:extLst>
              </a:tr>
              <a:tr h="592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第一代：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位机</a:t>
                      </a:r>
                    </a:p>
                    <a:p>
                      <a:r>
                        <a:rPr lang="en-US" altLang="zh-CN" sz="1600" dirty="0"/>
                        <a:t>1971-1973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4004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4040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8008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00370"/>
                  </a:ext>
                </a:extLst>
              </a:tr>
              <a:tr h="646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第二代：</a:t>
                      </a:r>
                      <a:r>
                        <a:rPr lang="en-US" altLang="zh-CN" sz="1600" dirty="0"/>
                        <a:t>8</a:t>
                      </a:r>
                      <a:r>
                        <a:rPr lang="zh-CN" altLang="en-US" sz="1600" dirty="0"/>
                        <a:t>位机</a:t>
                      </a:r>
                    </a:p>
                    <a:p>
                      <a:r>
                        <a:rPr lang="en-US" altLang="zh-CN" sz="1600" dirty="0"/>
                        <a:t>1973-1977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8080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8085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M6800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Z80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66820"/>
                  </a:ext>
                </a:extLst>
              </a:tr>
              <a:tr h="779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第三代：</a:t>
                      </a:r>
                      <a:r>
                        <a:rPr lang="en-US" altLang="zh-CN" sz="1600" dirty="0"/>
                        <a:t>16</a:t>
                      </a:r>
                      <a:r>
                        <a:rPr lang="zh-CN" altLang="en-US" sz="1600" dirty="0"/>
                        <a:t>位机</a:t>
                      </a:r>
                    </a:p>
                    <a:p>
                      <a:r>
                        <a:rPr lang="en-US" altLang="zh-CN" sz="1600" dirty="0"/>
                        <a:t>1978-1983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8086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8088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80186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80286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M68000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Z8000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19319"/>
                  </a:ext>
                </a:extLst>
              </a:tr>
              <a:tr h="474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第四代：</a:t>
                      </a:r>
                      <a:r>
                        <a:rPr lang="en-US" altLang="zh-CN" sz="1600" dirty="0"/>
                        <a:t>32</a:t>
                      </a:r>
                      <a:r>
                        <a:rPr lang="zh-CN" altLang="en-US" sz="1600" dirty="0"/>
                        <a:t>位机</a:t>
                      </a:r>
                    </a:p>
                    <a:p>
                      <a:r>
                        <a:rPr lang="en-US" altLang="zh-CN" sz="1600" dirty="0"/>
                        <a:t>1984-1993</a:t>
                      </a:r>
                    </a:p>
                    <a:p>
                      <a:r>
                        <a:rPr lang="zh-CN" altLang="en-US" sz="1600" dirty="0"/>
                        <a:t>奔腾系列机 </a:t>
                      </a:r>
                      <a:r>
                        <a:rPr lang="en-US" altLang="zh-CN" sz="1600" dirty="0"/>
                        <a:t>1993-2001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80386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80486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Pentium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奔腾系列微处理器</a:t>
                      </a:r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44407"/>
                  </a:ext>
                </a:extLst>
              </a:tr>
              <a:tr h="488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第五代：</a:t>
                      </a:r>
                      <a:r>
                        <a:rPr lang="en-US" altLang="zh-CN" sz="1600" dirty="0"/>
                        <a:t>64</a:t>
                      </a:r>
                      <a:r>
                        <a:rPr lang="zh-CN" altLang="en-US" sz="1600" dirty="0"/>
                        <a:t>位机</a:t>
                      </a:r>
                      <a:r>
                        <a:rPr lang="en-US" altLang="zh-CN" sz="1600" dirty="0"/>
                        <a:t>2001-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Intel 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的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</a:rPr>
                        <a:t>Itanium 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昇腾</a:t>
                      </a:r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74729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7583D65A-7223-427B-8FFB-83246524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70" y="2797070"/>
            <a:ext cx="538677" cy="48894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BB7F77B-AB90-4F3F-89DC-5131F146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49" y="5640388"/>
            <a:ext cx="542921" cy="507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9F68C3-D5C9-4127-9BE4-8B1B5C14A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95" y="2825549"/>
            <a:ext cx="651493" cy="505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CE6FBC-6844-4EB6-9F04-2F871088F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947" y="3455224"/>
            <a:ext cx="937954" cy="5649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D4517F-137A-42E0-BA32-1A0E2A3CF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902" y="4898559"/>
            <a:ext cx="982642" cy="6431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1D0176-7515-475E-8000-23F0FDAA3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2511" y="4177178"/>
            <a:ext cx="937954" cy="5862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D88BB1-0DF3-45D4-A2AA-8B9798596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6000" y="4168040"/>
            <a:ext cx="1326729" cy="6044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7B35A8-4110-44C9-ACB0-92CE700D4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000" y="4879963"/>
            <a:ext cx="832768" cy="5657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098B03-04DD-4C99-A0D6-23BD56351A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1196" y="4905507"/>
            <a:ext cx="689410" cy="5051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0EB718-AB7C-4C6F-A966-86C3821BA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5" b="26457"/>
          <a:stretch/>
        </p:blipFill>
        <p:spPr bwMode="auto">
          <a:xfrm>
            <a:off x="6106000" y="3456213"/>
            <a:ext cx="937954" cy="6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7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1.3.1 16</a:t>
            </a:r>
            <a:r>
              <a:rPr lang="zh-CN" altLang="en-US" dirty="0"/>
              <a:t>位</a:t>
            </a:r>
            <a:r>
              <a:rPr lang="en-US" altLang="zh-CN" dirty="0"/>
              <a:t>80x86</a:t>
            </a:r>
            <a:r>
              <a:rPr lang="zh-CN" altLang="en-US" dirty="0"/>
              <a:t>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3974" y="1737360"/>
            <a:ext cx="9944051" cy="454312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0" dirty="0"/>
              <a:t>1. 8086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200" dirty="0"/>
              <a:t>8086/8088</a:t>
            </a:r>
            <a:r>
              <a:rPr lang="zh-CN" altLang="en-US" sz="7200" dirty="0"/>
              <a:t>指令系统提供</a:t>
            </a:r>
            <a:r>
              <a:rPr lang="en-US" altLang="zh-CN" sz="7200" dirty="0"/>
              <a:t>16</a:t>
            </a:r>
            <a:r>
              <a:rPr lang="zh-CN" altLang="en-US" sz="7200" dirty="0"/>
              <a:t>位基本指令集 （</a:t>
            </a:r>
            <a:r>
              <a:rPr lang="en-US" altLang="zh-CN" sz="7200" dirty="0"/>
              <a:t>20bit</a:t>
            </a:r>
            <a:r>
              <a:rPr lang="zh-CN" altLang="en-US" sz="7200" dirty="0"/>
              <a:t>地址线）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0" dirty="0"/>
              <a:t>8088</a:t>
            </a:r>
            <a:r>
              <a:rPr lang="zh-CN" altLang="en-US" sz="8000" dirty="0"/>
              <a:t>为准</a:t>
            </a:r>
            <a:r>
              <a:rPr lang="en-US" altLang="zh-CN" sz="8000" dirty="0"/>
              <a:t>16</a:t>
            </a:r>
            <a:r>
              <a:rPr lang="zh-CN" altLang="en-US" sz="8000" dirty="0"/>
              <a:t>位机（外部数据总线</a:t>
            </a:r>
            <a:r>
              <a:rPr lang="en-US" altLang="zh-CN" sz="8000" dirty="0"/>
              <a:t>8bit</a:t>
            </a:r>
            <a:r>
              <a:rPr lang="zh-CN" altLang="en-US" sz="8000" dirty="0"/>
              <a:t>，内部</a:t>
            </a:r>
            <a:r>
              <a:rPr lang="en-US" altLang="zh-CN" sz="8000" dirty="0"/>
              <a:t>16bit</a:t>
            </a:r>
            <a:r>
              <a:rPr lang="zh-CN" altLang="en-US" sz="8000" dirty="0"/>
              <a:t>）</a:t>
            </a:r>
            <a:endParaRPr lang="en-US" altLang="zh-CN" sz="8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200" dirty="0"/>
              <a:t>80186</a:t>
            </a:r>
            <a:r>
              <a:rPr lang="zh-CN" altLang="en-US" sz="7200" dirty="0"/>
              <a:t>和</a:t>
            </a:r>
            <a:r>
              <a:rPr lang="en-US" altLang="zh-CN" sz="7200" dirty="0"/>
              <a:t>80188</a:t>
            </a:r>
            <a:r>
              <a:rPr lang="zh-CN" altLang="en-US" sz="7200" dirty="0"/>
              <a:t>分别以</a:t>
            </a:r>
            <a:r>
              <a:rPr lang="en-US" altLang="zh-CN" sz="7200" dirty="0"/>
              <a:t>8086</a:t>
            </a:r>
            <a:r>
              <a:rPr lang="zh-CN" altLang="en-US" sz="7200" dirty="0"/>
              <a:t>和</a:t>
            </a:r>
            <a:r>
              <a:rPr lang="en-US" altLang="zh-CN" sz="7200" dirty="0"/>
              <a:t>8088</a:t>
            </a:r>
            <a:r>
              <a:rPr lang="zh-CN" altLang="en-US" sz="7200" dirty="0"/>
              <a:t>为核心，并增补若干实用指令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200" dirty="0"/>
              <a:t>8086</a:t>
            </a:r>
            <a:r>
              <a:rPr lang="zh-CN" altLang="en-US" sz="7200" dirty="0"/>
              <a:t>的工作方式是</a:t>
            </a:r>
            <a:r>
              <a:rPr lang="zh-CN" altLang="en-US" sz="7200" dirty="0">
                <a:solidFill>
                  <a:srgbClr val="C00000"/>
                </a:solidFill>
              </a:rPr>
              <a:t>实方式</a:t>
            </a:r>
            <a:r>
              <a:rPr lang="zh-CN" altLang="en-US" sz="7200" dirty="0"/>
              <a:t>（</a:t>
            </a:r>
            <a:r>
              <a:rPr lang="en-US" altLang="zh-CN" sz="7200" dirty="0"/>
              <a:t>Real Mode</a:t>
            </a:r>
            <a:r>
              <a:rPr lang="zh-CN" altLang="en-US" sz="7200" dirty="0"/>
              <a:t>）</a:t>
            </a:r>
            <a:endParaRPr lang="en-US" altLang="zh-CN" sz="72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200" dirty="0"/>
              <a:t>8086</a:t>
            </a:r>
            <a:r>
              <a:rPr lang="zh-CN" altLang="en-US" sz="7200" dirty="0"/>
              <a:t>的寄存器只有</a:t>
            </a:r>
            <a:r>
              <a:rPr lang="en-US" altLang="zh-CN" sz="7200" dirty="0"/>
              <a:t>16</a:t>
            </a:r>
            <a:r>
              <a:rPr lang="zh-CN" altLang="en-US" sz="7200" dirty="0"/>
              <a:t>位，称</a:t>
            </a:r>
            <a:r>
              <a:rPr lang="en-US" altLang="zh-CN" sz="7200" dirty="0"/>
              <a:t>8086</a:t>
            </a:r>
            <a:r>
              <a:rPr lang="zh-CN" altLang="en-US" sz="7200" dirty="0"/>
              <a:t>的工作模式是</a:t>
            </a:r>
            <a:r>
              <a:rPr lang="en-US" altLang="zh-CN" sz="7200" dirty="0"/>
              <a:t>16</a:t>
            </a:r>
            <a:r>
              <a:rPr lang="zh-CN" altLang="en-US" sz="7200" dirty="0"/>
              <a:t>位模式。后面</a:t>
            </a:r>
            <a:r>
              <a:rPr lang="en-US" altLang="zh-CN" sz="7200" dirty="0"/>
              <a:t>CPU</a:t>
            </a:r>
            <a:r>
              <a:rPr lang="zh-CN" altLang="en-US" sz="7200" dirty="0"/>
              <a:t>为保持兼容，在芯片上电后，须运行在</a:t>
            </a:r>
            <a:r>
              <a:rPr lang="en-US" altLang="zh-CN" sz="7200" dirty="0"/>
              <a:t>16</a:t>
            </a:r>
            <a:r>
              <a:rPr lang="zh-CN" altLang="en-US" sz="7200" dirty="0"/>
              <a:t>位模式下，这就是</a:t>
            </a:r>
            <a:r>
              <a:rPr lang="zh-CN" altLang="en-US" sz="7200" b="1" dirty="0">
                <a:solidFill>
                  <a:srgbClr val="C00000"/>
                </a:solidFill>
              </a:rPr>
              <a:t>实模式</a:t>
            </a:r>
            <a:r>
              <a:rPr lang="zh-CN" altLang="en-US" sz="7200" dirty="0"/>
              <a:t>（</a:t>
            </a:r>
            <a:r>
              <a:rPr lang="en-US" altLang="zh-CN" sz="7200" dirty="0"/>
              <a:t>Real Mode</a:t>
            </a:r>
            <a:r>
              <a:rPr lang="zh-CN" altLang="en-US" sz="7200" dirty="0"/>
              <a:t>）。实模式下，程序员不能通过</a:t>
            </a:r>
            <a:r>
              <a:rPr lang="zh-CN" altLang="en-US" sz="7200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内存管理单元</a:t>
            </a:r>
            <a:r>
              <a:rPr lang="zh-CN" altLang="en-US" sz="7200" dirty="0"/>
              <a:t>（</a:t>
            </a:r>
            <a:r>
              <a:rPr lang="en-US" altLang="zh-CN" sz="7200" dirty="0"/>
              <a:t>Memory Management Unit, MMU</a:t>
            </a:r>
            <a:r>
              <a:rPr lang="zh-CN" altLang="en-US" sz="7200" dirty="0"/>
              <a:t>）访问地址，</a:t>
            </a:r>
            <a:r>
              <a:rPr lang="zh-CN" altLang="en-US" sz="7200" dirty="0">
                <a:solidFill>
                  <a:srgbClr val="C00000"/>
                </a:solidFill>
              </a:rPr>
              <a:t>程序须直接访问物理内存。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0" dirty="0"/>
              <a:t>2. 80286    </a:t>
            </a:r>
            <a:r>
              <a:rPr lang="zh-CN" altLang="en-US" sz="7200" dirty="0"/>
              <a:t>增加</a:t>
            </a:r>
            <a:r>
              <a:rPr lang="zh-CN" altLang="en-US" sz="7200" dirty="0">
                <a:solidFill>
                  <a:srgbClr val="C00000"/>
                </a:solidFill>
              </a:rPr>
              <a:t>保护方式</a:t>
            </a:r>
            <a:r>
              <a:rPr lang="zh-CN" altLang="en-US" sz="7200" dirty="0"/>
              <a:t>（</a:t>
            </a:r>
            <a:r>
              <a:rPr lang="en-US" altLang="zh-CN" sz="7200" dirty="0"/>
              <a:t>Protected Mode</a:t>
            </a:r>
            <a:r>
              <a:rPr lang="zh-CN" altLang="en-US" sz="7200" dirty="0"/>
              <a:t>）（</a:t>
            </a:r>
            <a:r>
              <a:rPr lang="en-US" altLang="zh-CN" sz="7200" dirty="0"/>
              <a:t>24bit</a:t>
            </a:r>
            <a:r>
              <a:rPr lang="zh-CN" altLang="en-US" sz="7200" dirty="0"/>
              <a:t>地址线）</a:t>
            </a:r>
            <a:endParaRPr lang="en-US" altLang="zh-CN" sz="72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2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</a:t>
            </a:r>
            <a:r>
              <a:rPr lang="zh-CN" altLang="en-US" sz="72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的实模式和保护模式</a:t>
            </a:r>
            <a:r>
              <a:rPr lang="en-US" altLang="zh-CN" sz="72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CN" altLang="en-US" sz="72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</a:t>
            </a:r>
            <a:r>
              <a:rPr lang="en-US" altLang="zh-CN" sz="72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- </a:t>
            </a:r>
            <a:r>
              <a:rPr lang="zh-CN" altLang="en-US" sz="72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知乎 </a:t>
            </a:r>
            <a:r>
              <a:rPr lang="en-US" altLang="zh-CN" sz="72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(zhihu.com) </a:t>
            </a:r>
            <a:r>
              <a:rPr lang="zh-CN" altLang="en-US" sz="6400" dirty="0"/>
              <a:t>。</a:t>
            </a:r>
            <a:endParaRPr lang="en-US" altLang="zh-CN" sz="64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6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实模式与保护模式 </a:t>
            </a:r>
            <a:r>
              <a:rPr lang="en-US" altLang="zh-CN" sz="6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zh-CN" altLang="en-US" sz="6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知乎 </a:t>
            </a:r>
            <a:r>
              <a:rPr lang="en-US" altLang="zh-CN" sz="6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(zhihu.com)</a:t>
            </a:r>
            <a:endParaRPr lang="en-US" altLang="zh-CN" sz="64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7200" dirty="0"/>
              <a:t>80286</a:t>
            </a:r>
            <a:r>
              <a:rPr lang="zh-CN" altLang="en-US" sz="7200" dirty="0"/>
              <a:t>引入了系统指令支持保护方式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4800" dirty="0"/>
              <a:t>为</a:t>
            </a:r>
            <a:r>
              <a:rPr lang="zh-CN" altLang="en-US" sz="5600" dirty="0"/>
              <a:t>操作系统等核心程序提供处理器控制功能</a:t>
            </a:r>
          </a:p>
          <a:p>
            <a:pPr>
              <a:lnSpc>
                <a:spcPct val="120000"/>
              </a:lnSpc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8796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3848" y="433138"/>
            <a:ext cx="10058400" cy="999422"/>
          </a:xfrm>
        </p:spPr>
        <p:txBody>
          <a:bodyPr/>
          <a:lstStyle/>
          <a:p>
            <a:r>
              <a:rPr lang="en-US" altLang="zh-CN" dirty="0"/>
              <a:t>1.3.2 IA-32(Intel Architecture)</a:t>
            </a:r>
            <a:r>
              <a:rPr lang="zh-CN" altLang="en-US" dirty="0"/>
              <a:t>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772398"/>
            <a:ext cx="10058400" cy="44324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1. 80386</a:t>
            </a:r>
          </a:p>
          <a:p>
            <a:pPr marL="538163" lvl="1" indent="-1778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引入英特尔</a:t>
            </a:r>
            <a:r>
              <a:rPr lang="en-US" altLang="zh-CN" dirty="0"/>
              <a:t>32</a:t>
            </a:r>
            <a:r>
              <a:rPr lang="zh-CN" altLang="en-US" dirty="0"/>
              <a:t>位指令集结构</a:t>
            </a:r>
            <a:r>
              <a:rPr lang="en-US" altLang="zh-CN" dirty="0"/>
              <a:t>ISA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兼容原</a:t>
            </a:r>
            <a:r>
              <a:rPr lang="en-US" altLang="zh-CN" sz="1800" dirty="0"/>
              <a:t>16</a:t>
            </a:r>
            <a:r>
              <a:rPr lang="zh-CN" altLang="en-US" sz="1800" dirty="0"/>
              <a:t>位</a:t>
            </a:r>
            <a:r>
              <a:rPr lang="en-US" altLang="zh-CN" sz="1800" dirty="0"/>
              <a:t>80286</a:t>
            </a:r>
            <a:r>
              <a:rPr lang="zh-CN" altLang="en-US" sz="1800" dirty="0"/>
              <a:t>指令系统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全面升级为</a:t>
            </a:r>
            <a:r>
              <a:rPr lang="en-US" altLang="zh-CN" sz="1800" dirty="0"/>
              <a:t>32</a:t>
            </a:r>
            <a:r>
              <a:rPr lang="zh-CN" altLang="en-US" sz="1800" dirty="0"/>
              <a:t>位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提供虚拟</a:t>
            </a:r>
            <a:r>
              <a:rPr lang="en-US" altLang="zh-CN" sz="1800" dirty="0"/>
              <a:t>8086</a:t>
            </a:r>
            <a:r>
              <a:rPr lang="zh-CN" altLang="en-US" sz="1800" dirty="0"/>
              <a:t>工作方式（</a:t>
            </a:r>
            <a:r>
              <a:rPr lang="en-US" altLang="zh-CN" sz="1800" dirty="0"/>
              <a:t>Virtual 8086 Mode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类似</a:t>
            </a:r>
            <a:r>
              <a:rPr lang="en-US" altLang="zh-CN" sz="1800" dirty="0"/>
              <a:t>8086</a:t>
            </a:r>
            <a:r>
              <a:rPr lang="zh-CN" altLang="en-US" sz="1800" dirty="0"/>
              <a:t>工作方式但又接受保护方式的管理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2. 80486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集成浮点处理单元</a:t>
            </a:r>
            <a:r>
              <a:rPr lang="en-US" altLang="zh-CN" dirty="0"/>
              <a:t>80387</a:t>
            </a:r>
            <a:r>
              <a:rPr lang="zh-CN" altLang="en-US" dirty="0"/>
              <a:t>，支持浮点指令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3. Pentium</a:t>
            </a:r>
            <a:r>
              <a:rPr lang="zh-CN" altLang="en-US" dirty="0"/>
              <a:t>系列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引入超标量技术：</a:t>
            </a:r>
            <a:r>
              <a:rPr lang="zh-CN" altLang="en-US" sz="1600" dirty="0"/>
              <a:t>超标量（</a:t>
            </a:r>
            <a:r>
              <a:rPr lang="en-US" altLang="zh-CN" sz="1600" dirty="0">
                <a:solidFill>
                  <a:srgbClr val="C00000"/>
                </a:solidFill>
              </a:rPr>
              <a:t>superscalar</a:t>
            </a:r>
            <a:r>
              <a:rPr lang="zh-CN" altLang="en-US" sz="1600" dirty="0"/>
              <a:t>）是指在</a:t>
            </a:r>
            <a:r>
              <a:rPr lang="en-US" altLang="zh-CN" sz="1600" dirty="0"/>
              <a:t>CPU</a:t>
            </a:r>
            <a:r>
              <a:rPr lang="zh-CN" altLang="en-US" sz="1600" dirty="0"/>
              <a:t>中有一条以上的流水线，并且每时钟周期内可以完成一条以上的指令。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陆续增加若干整数指令、完善浮点指令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加入</a:t>
            </a:r>
            <a:r>
              <a:rPr lang="en-US" altLang="zh-CN" dirty="0"/>
              <a:t>MMX</a:t>
            </a:r>
            <a:r>
              <a:rPr lang="zh-CN" altLang="en-US" dirty="0"/>
              <a:t>多媒体扩展技术，如：</a:t>
            </a:r>
            <a:r>
              <a:rPr lang="en-US" altLang="zh-CN" dirty="0"/>
              <a:t>SSE</a:t>
            </a:r>
            <a:r>
              <a:rPr lang="zh-CN" altLang="en-US" dirty="0"/>
              <a:t>（</a:t>
            </a:r>
            <a:r>
              <a:rPr lang="en-US" altLang="zh-CN" dirty="0"/>
              <a:t>streaming SIMD Extensions</a:t>
            </a:r>
            <a:r>
              <a:rPr lang="zh-CN" altLang="en-US" dirty="0"/>
              <a:t>），</a:t>
            </a:r>
            <a:r>
              <a:rPr lang="en-US" altLang="zh-CN" dirty="0"/>
              <a:t>SSE2</a:t>
            </a:r>
            <a:r>
              <a:rPr lang="zh-CN" altLang="en-US" dirty="0"/>
              <a:t>，</a:t>
            </a:r>
            <a:r>
              <a:rPr lang="en-US" altLang="zh-CN" dirty="0"/>
              <a:t>SSE3</a:t>
            </a:r>
            <a:r>
              <a:rPr lang="zh-CN" altLang="en-US" dirty="0"/>
              <a:t>，现在统称为</a:t>
            </a:r>
            <a:r>
              <a:rPr lang="en-US" altLang="zh-CN" dirty="0"/>
              <a:t>SIMD</a:t>
            </a:r>
            <a:r>
              <a:rPr lang="zh-CN" altLang="en-US" dirty="0"/>
              <a:t>指令</a:t>
            </a:r>
          </a:p>
          <a:p>
            <a:pPr>
              <a:lnSpc>
                <a:spcPct val="110000"/>
              </a:lnSpc>
            </a:pP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93666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Intel 64</a:t>
            </a:r>
            <a:r>
              <a:rPr lang="zh-CN" altLang="en-US" dirty="0"/>
              <a:t>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65697"/>
            <a:ext cx="9685250" cy="451812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600" dirty="0"/>
              <a:t>引入</a:t>
            </a:r>
            <a:r>
              <a:rPr lang="en-US" altLang="zh-CN" sz="2600" dirty="0"/>
              <a:t>64</a:t>
            </a:r>
            <a:r>
              <a:rPr lang="zh-CN" altLang="en-US" sz="2600" dirty="0"/>
              <a:t>位英特尔指令集结构</a:t>
            </a:r>
          </a:p>
          <a:p>
            <a:pPr lvl="1"/>
            <a:r>
              <a:rPr lang="zh-CN" altLang="en-US" sz="2400" dirty="0"/>
              <a:t>兼容</a:t>
            </a:r>
            <a:r>
              <a:rPr lang="en-US" altLang="zh-CN" sz="2400" dirty="0"/>
              <a:t>32</a:t>
            </a:r>
            <a:r>
              <a:rPr lang="zh-CN" altLang="en-US" sz="2400" dirty="0"/>
              <a:t>位指令系统</a:t>
            </a:r>
          </a:p>
          <a:p>
            <a:pPr lvl="1"/>
            <a:r>
              <a:rPr lang="zh-CN" altLang="en-US" sz="2400" dirty="0"/>
              <a:t>新增</a:t>
            </a:r>
            <a:r>
              <a:rPr lang="en-US" altLang="zh-CN" sz="2400" dirty="0"/>
              <a:t>64</a:t>
            </a:r>
            <a:r>
              <a:rPr lang="zh-CN" altLang="en-US" sz="2400" dirty="0"/>
              <a:t>位工作方式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</a:t>
            </a:r>
            <a:r>
              <a:rPr lang="en-US" altLang="zh-CN" sz="2400" dirty="0"/>
              <a:t>64bit</a:t>
            </a:r>
            <a:r>
              <a:rPr lang="zh-CN" altLang="en-US" sz="2400" dirty="0"/>
              <a:t>线性地址空间，支持</a:t>
            </a:r>
            <a:r>
              <a:rPr lang="en-US" altLang="zh-CN" sz="2400" dirty="0"/>
              <a:t>40bit</a:t>
            </a:r>
            <a:r>
              <a:rPr lang="zh-CN" altLang="en-US" sz="2400" dirty="0"/>
              <a:t>物理地址空间</a:t>
            </a:r>
            <a:endParaRPr lang="en-US" altLang="zh-CN" sz="2400" dirty="0"/>
          </a:p>
          <a:p>
            <a:pPr lvl="2"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超线程技术</a:t>
            </a:r>
            <a:r>
              <a:rPr lang="zh-CN" altLang="en-US" sz="2000" dirty="0"/>
              <a:t>：</a:t>
            </a:r>
            <a:r>
              <a:rPr lang="zh-CN" altLang="en-US" sz="1900" dirty="0"/>
              <a:t>超线程技术把</a:t>
            </a:r>
            <a:r>
              <a:rPr lang="zh-CN" altLang="en-US" sz="1900" dirty="0">
                <a:hlinkClick r:id="rId2"/>
              </a:rPr>
              <a:t>多线程</a:t>
            </a:r>
            <a:r>
              <a:rPr lang="zh-CN" altLang="en-US" sz="1900" dirty="0"/>
              <a:t>处理器内部的两个逻辑内核模拟成两个物理芯片，让单个处理器就能使用线程级的</a:t>
            </a:r>
            <a:r>
              <a:rPr lang="zh-CN" altLang="en-US" sz="1900" dirty="0">
                <a:hlinkClick r:id="rId3"/>
              </a:rPr>
              <a:t>并行计算</a:t>
            </a:r>
            <a:r>
              <a:rPr lang="zh-CN" altLang="en-US" sz="1900" dirty="0"/>
              <a:t>，进而兼容多线程操作系统和软件。超线程技术充分利用空闲</a:t>
            </a:r>
            <a:r>
              <a:rPr lang="en-US" altLang="zh-CN" sz="1900" dirty="0">
                <a:hlinkClick r:id="rId4"/>
              </a:rPr>
              <a:t>CPU</a:t>
            </a:r>
            <a:r>
              <a:rPr lang="zh-CN" altLang="en-US" sz="1900" dirty="0"/>
              <a:t>资源，在相同时间内完成更多工作。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继续丰富多媒体指令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处理器集成多核（</a:t>
            </a:r>
            <a:r>
              <a:rPr lang="en-US" altLang="zh-CN" sz="2400" dirty="0"/>
              <a:t>Multi-core</a:t>
            </a:r>
            <a:r>
              <a:rPr lang="zh-CN" altLang="en-US" sz="2400" dirty="0"/>
              <a:t>）技术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在一个集成电路芯片上制作两个或多个处理器执行核心，互相协作进行多线程方式</a:t>
            </a:r>
            <a:endParaRPr lang="en-US" altLang="zh-CN" sz="2000" dirty="0"/>
          </a:p>
          <a:p>
            <a:pPr marL="449263" lvl="1" indent="-1841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</a:rPr>
              <a:t>多核系统的出现是摩尔定律与物理规律限制相互作用的结果，三个主要的限制是：功耗、互连、设计复杂度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2"/>
            <a:r>
              <a:rPr lang="en-US" altLang="zh-CN" sz="2100" dirty="0">
                <a:solidFill>
                  <a:srgbClr val="002060"/>
                </a:solidFill>
              </a:rPr>
              <a:t>CPU</a:t>
            </a:r>
            <a:r>
              <a:rPr lang="zh-CN" altLang="en-US" sz="2100" dirty="0">
                <a:solidFill>
                  <a:srgbClr val="002060"/>
                </a:solidFill>
              </a:rPr>
              <a:t>多核到底是指什么 </a:t>
            </a:r>
            <a:r>
              <a:rPr lang="en-US" altLang="zh-CN" sz="2100" dirty="0">
                <a:solidFill>
                  <a:srgbClr val="002060"/>
                </a:solidFill>
              </a:rPr>
              <a:t>- </a:t>
            </a:r>
            <a:r>
              <a:rPr lang="zh-CN" altLang="en-US" sz="2100" dirty="0">
                <a:solidFill>
                  <a:srgbClr val="002060"/>
                </a:solidFill>
              </a:rPr>
              <a:t>知乎  </a:t>
            </a:r>
            <a:r>
              <a:rPr lang="en-US" altLang="zh-CN" sz="2100" dirty="0">
                <a:solidFill>
                  <a:srgbClr val="002060"/>
                </a:solidFill>
              </a:rPr>
              <a:t>https://zhuanlan.zhihu.com/p/476652661</a:t>
            </a:r>
          </a:p>
          <a:p>
            <a:pPr lvl="2">
              <a:lnSpc>
                <a:spcPct val="120000"/>
              </a:lnSpc>
            </a:pPr>
            <a:r>
              <a:rPr lang="zh-CN" altLang="en-US" sz="2100" dirty="0">
                <a:solidFill>
                  <a:srgbClr val="002060"/>
                </a:solidFill>
              </a:rPr>
              <a:t>谈谈多核处理器 </a:t>
            </a:r>
            <a:r>
              <a:rPr lang="en-US" altLang="zh-CN" sz="2100" dirty="0">
                <a:solidFill>
                  <a:srgbClr val="002060"/>
                </a:solidFill>
              </a:rPr>
              <a:t>- </a:t>
            </a:r>
            <a:r>
              <a:rPr lang="zh-CN" altLang="en-US" sz="2100" dirty="0">
                <a:solidFill>
                  <a:srgbClr val="002060"/>
                </a:solidFill>
              </a:rPr>
              <a:t>知乎  </a:t>
            </a:r>
            <a:r>
              <a:rPr lang="en-US" altLang="zh-CN" sz="2100" dirty="0">
                <a:solidFill>
                  <a:srgbClr val="002060"/>
                </a:solidFill>
              </a:rPr>
              <a:t>https://zhuanlan.zhihu.com/p/427398869</a:t>
            </a:r>
          </a:p>
          <a:p>
            <a:pPr lvl="2">
              <a:lnSpc>
                <a:spcPct val="120000"/>
              </a:lnSpc>
            </a:pPr>
            <a:r>
              <a:rPr lang="zh-CN" altLang="en-US" sz="2100" dirty="0">
                <a:solidFill>
                  <a:srgbClr val="002060"/>
                </a:solidFill>
              </a:rPr>
              <a:t>从多核到众核处理器究竟经历了什么？ </a:t>
            </a:r>
            <a:r>
              <a:rPr lang="en-US" altLang="zh-CN" sz="2100" dirty="0">
                <a:solidFill>
                  <a:srgbClr val="002060"/>
                </a:solidFill>
              </a:rPr>
              <a:t>- </a:t>
            </a:r>
            <a:r>
              <a:rPr lang="zh-CN" altLang="en-US" sz="2100" dirty="0">
                <a:solidFill>
                  <a:srgbClr val="002060"/>
                </a:solidFill>
              </a:rPr>
              <a:t>知乎  </a:t>
            </a:r>
            <a:r>
              <a:rPr lang="en-US" altLang="zh-CN" sz="2100" dirty="0">
                <a:solidFill>
                  <a:srgbClr val="002060"/>
                </a:solidFill>
              </a:rPr>
              <a:t>https://zhuanlan.zhihu.com/p/486839072</a:t>
            </a:r>
            <a:endParaRPr lang="zh-CN" altLang="en-US" sz="2100" dirty="0">
              <a:solidFill>
                <a:srgbClr val="002060"/>
              </a:solidFill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721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/>
              <a:t>微型计算机系统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8034" y="19326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200" dirty="0"/>
              <a:t>本课程采用</a:t>
            </a:r>
            <a:r>
              <a:rPr lang="en-US" altLang="zh-CN" sz="3200" dirty="0"/>
              <a:t>16</a:t>
            </a:r>
            <a:r>
              <a:rPr lang="zh-CN" altLang="en-US" sz="3200" dirty="0"/>
              <a:t>位或</a:t>
            </a:r>
            <a:r>
              <a:rPr lang="en-US" altLang="zh-CN" sz="3200" dirty="0"/>
              <a:t>32</a:t>
            </a:r>
            <a:r>
              <a:rPr lang="zh-CN" altLang="en-US" sz="3200" dirty="0"/>
              <a:t>位个人计算机</a:t>
            </a:r>
          </a:p>
          <a:p>
            <a:r>
              <a:rPr lang="zh-CN" altLang="zh-CN" sz="3200" dirty="0"/>
              <a:t>16</a:t>
            </a:r>
            <a:r>
              <a:rPr lang="zh-CN" altLang="en-US" sz="3200" dirty="0"/>
              <a:t>位</a:t>
            </a:r>
            <a:r>
              <a:rPr lang="en-US" altLang="zh-CN" sz="3200" dirty="0"/>
              <a:t>PC</a:t>
            </a:r>
            <a:r>
              <a:rPr lang="zh-CN" altLang="en-US" sz="3200" dirty="0"/>
              <a:t>机</a:t>
            </a:r>
          </a:p>
          <a:p>
            <a:pPr lvl="1"/>
            <a:r>
              <a:rPr lang="en-US" altLang="zh-CN" sz="2800" dirty="0"/>
              <a:t>8088 CPU</a:t>
            </a:r>
            <a:r>
              <a:rPr lang="zh-CN" altLang="en-US" sz="2800" dirty="0"/>
              <a:t>的</a:t>
            </a:r>
            <a:r>
              <a:rPr lang="en-US" altLang="zh-CN" sz="2800" dirty="0"/>
              <a:t>IBM PC</a:t>
            </a:r>
            <a:r>
              <a:rPr lang="zh-CN" altLang="en-US" sz="2800" dirty="0"/>
              <a:t>和</a:t>
            </a:r>
            <a:r>
              <a:rPr lang="en-US" altLang="zh-CN" sz="2800" dirty="0"/>
              <a:t>IBM PC/XT</a:t>
            </a:r>
          </a:p>
          <a:p>
            <a:pPr lvl="1"/>
            <a:r>
              <a:rPr lang="en-US" altLang="zh-CN" sz="2800" dirty="0"/>
              <a:t>80286 CPU</a:t>
            </a:r>
            <a:r>
              <a:rPr lang="zh-CN" altLang="en-US" sz="2800" dirty="0"/>
              <a:t>的</a:t>
            </a:r>
            <a:r>
              <a:rPr lang="en-US" altLang="zh-CN" sz="2800" dirty="0"/>
              <a:t>IBM PC/AT</a:t>
            </a:r>
          </a:p>
          <a:p>
            <a:pPr lvl="1"/>
            <a:r>
              <a:rPr lang="en-US" altLang="zh-CN" sz="2800" dirty="0"/>
              <a:t>16</a:t>
            </a:r>
            <a:r>
              <a:rPr lang="zh-CN" altLang="en-US" sz="2800" dirty="0"/>
              <a:t>位</a:t>
            </a:r>
            <a:r>
              <a:rPr lang="en-US" altLang="zh-CN" sz="2800" dirty="0"/>
              <a:t>80x86 CPU</a:t>
            </a:r>
            <a:r>
              <a:rPr lang="zh-CN" altLang="en-US" sz="2800" dirty="0"/>
              <a:t>的</a:t>
            </a:r>
            <a:r>
              <a:rPr lang="en-US" altLang="zh-CN" sz="2800" dirty="0"/>
              <a:t>PC</a:t>
            </a:r>
            <a:r>
              <a:rPr lang="zh-CN" altLang="en-US" sz="2800" dirty="0"/>
              <a:t>兼容机</a:t>
            </a:r>
          </a:p>
          <a:p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PC</a:t>
            </a:r>
            <a:r>
              <a:rPr lang="zh-CN" altLang="en-US" sz="3200" dirty="0"/>
              <a:t>机</a:t>
            </a:r>
          </a:p>
          <a:p>
            <a:pPr lvl="1"/>
            <a:r>
              <a:rPr lang="zh-CN" altLang="en-US" sz="2800" dirty="0"/>
              <a:t>采用</a:t>
            </a:r>
            <a:r>
              <a:rPr lang="en-US" altLang="zh-CN" sz="2800" dirty="0"/>
              <a:t>32</a:t>
            </a:r>
            <a:r>
              <a:rPr lang="zh-CN" altLang="en-US" sz="2800" dirty="0"/>
              <a:t>位</a:t>
            </a:r>
            <a:r>
              <a:rPr lang="en-US" altLang="zh-CN" sz="2800" dirty="0"/>
              <a:t>80x86 CPU</a:t>
            </a:r>
            <a:r>
              <a:rPr lang="zh-CN" altLang="en-US" sz="2800" dirty="0"/>
              <a:t>而形成的微机</a:t>
            </a:r>
          </a:p>
          <a:p>
            <a:pPr lvl="1"/>
            <a:r>
              <a:rPr lang="zh-CN" altLang="en-US" sz="2800" dirty="0"/>
              <a:t>基本结构仍然源于</a:t>
            </a:r>
            <a:r>
              <a:rPr lang="en-US" altLang="zh-CN" sz="2800" dirty="0"/>
              <a:t>PC/AT</a:t>
            </a:r>
            <a:r>
              <a:rPr lang="zh-CN" altLang="en-US" sz="2800" dirty="0"/>
              <a:t>机</a:t>
            </a:r>
          </a:p>
          <a:p>
            <a:r>
              <a:rPr lang="zh-CN" altLang="en-US" sz="2600" dirty="0"/>
              <a:t>人们日常谈论的</a:t>
            </a:r>
            <a:r>
              <a:rPr lang="en-US" altLang="zh-CN" sz="2600" dirty="0"/>
              <a:t>PC</a:t>
            </a:r>
            <a:r>
              <a:rPr lang="zh-CN" altLang="en-US" sz="2600" dirty="0"/>
              <a:t>机或微机是上述微型计算机系统的统称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34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计算机的硬件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75566" y="1840883"/>
            <a:ext cx="6461682" cy="3633101"/>
            <a:chOff x="1008" y="864"/>
            <a:chExt cx="3792" cy="2464"/>
          </a:xfrm>
        </p:grpSpPr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3001" y="1867"/>
              <a:ext cx="351" cy="146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</a:pPr>
              <a:endParaRPr kumimoji="0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ts val="300"/>
                </a:spcBef>
              </a:pPr>
              <a:endParaRPr kumimoji="0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ts val="300"/>
                </a:spcBef>
              </a:pPr>
              <a:r>
                <a:rPr kumimoji="0" lang="en-US" altLang="zh-CN" sz="2000" b="1" dirty="0">
                  <a:latin typeface="Times New Roman" panose="02020603050405020304" pitchFamily="18" charset="0"/>
                </a:rPr>
                <a:t>I/O</a:t>
              </a:r>
            </a:p>
            <a:p>
              <a:pPr algn="ctr">
                <a:spcBef>
                  <a:spcPts val="300"/>
                </a:spcBef>
              </a:pPr>
              <a:r>
                <a:rPr kumimoji="0" lang="zh-CN" altLang="en-US" sz="2000" b="1" dirty="0">
                  <a:latin typeface="Times New Roman" panose="02020603050405020304" pitchFamily="18" charset="0"/>
                </a:rPr>
                <a:t>接</a:t>
              </a:r>
            </a:p>
            <a:p>
              <a:pPr algn="ctr">
                <a:spcBef>
                  <a:spcPts val="300"/>
                </a:spcBef>
              </a:pPr>
              <a:r>
                <a:rPr kumimoji="0" lang="zh-CN" altLang="en-US" sz="2000" b="1" dirty="0">
                  <a:latin typeface="Times New Roman" panose="02020603050405020304" pitchFamily="18" charset="0"/>
                </a:rPr>
                <a:t>口</a:t>
              </a: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2999" y="1389"/>
              <a:ext cx="915" cy="3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kumimoji="0" lang="zh-CN" altLang="en-US" sz="2000" b="1" dirty="0">
                  <a:latin typeface="Times New Roman" panose="02020603050405020304" pitchFamily="18" charset="0"/>
                </a:rPr>
                <a:t>主存储器</a:t>
              </a: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2041" y="864"/>
              <a:ext cx="10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 b="1" dirty="0">
                  <a:latin typeface="Times New Roman" panose="02020603050405020304" pitchFamily="18" charset="0"/>
                </a:rPr>
                <a:t>系统总线</a:t>
              </a:r>
            </a:p>
          </p:txBody>
        </p: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008" y="1429"/>
              <a:ext cx="1048" cy="1473"/>
              <a:chOff x="1008" y="1429"/>
              <a:chExt cx="1048" cy="1473"/>
            </a:xfrm>
          </p:grpSpPr>
          <p:sp>
            <p:nvSpPr>
              <p:cNvPr id="20" name="Rectangle 38"/>
              <p:cNvSpPr>
                <a:spLocks noChangeArrowheads="1"/>
              </p:cNvSpPr>
              <p:nvPr/>
            </p:nvSpPr>
            <p:spPr bwMode="auto">
              <a:xfrm>
                <a:off x="1288" y="1469"/>
                <a:ext cx="5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ts val="300"/>
                  </a:spcBef>
                </a:pPr>
                <a:r>
                  <a:rPr kumimoji="0" lang="en-US" altLang="zh-CN" sz="2000" b="1" dirty="0">
                    <a:latin typeface="Times New Roman" panose="02020603050405020304" pitchFamily="18" charset="0"/>
                  </a:rPr>
                  <a:t>CPU</a:t>
                </a:r>
              </a:p>
            </p:txBody>
          </p: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1194" y="1808"/>
                <a:ext cx="690" cy="949"/>
                <a:chOff x="0" y="-2"/>
                <a:chExt cx="20000" cy="20002"/>
              </a:xfrm>
            </p:grpSpPr>
            <p:sp>
              <p:nvSpPr>
                <p:cNvPr id="23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14818"/>
                  <a:ext cx="20000" cy="5182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kumimoji="0" lang="zh-CN" altLang="en-US" sz="2000" b="1" dirty="0">
                      <a:latin typeface="Times New Roman" panose="02020603050405020304" pitchFamily="18" charset="0"/>
                    </a:rPr>
                    <a:t>寄存器</a:t>
                  </a:r>
                </a:p>
              </p:txBody>
            </p:sp>
            <p:sp>
              <p:nvSpPr>
                <p:cNvPr id="24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266"/>
                  <a:ext cx="20000" cy="5185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kumimoji="0" lang="zh-CN" altLang="en-US" sz="2000" b="1">
                      <a:latin typeface="Times New Roman" panose="02020603050405020304" pitchFamily="18" charset="0"/>
                    </a:rPr>
                    <a:t>控制器</a:t>
                  </a:r>
                </a:p>
              </p:txBody>
            </p:sp>
            <p:sp>
              <p:nvSpPr>
                <p:cNvPr id="2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-2"/>
                  <a:ext cx="20000" cy="5182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</a:pPr>
                  <a:r>
                    <a:rPr kumimoji="0" lang="zh-CN" altLang="en-US" sz="2000" b="1" dirty="0">
                      <a:latin typeface="Times New Roman" panose="02020603050405020304" pitchFamily="18" charset="0"/>
                    </a:rPr>
                    <a:t>运算器</a:t>
                  </a:r>
                </a:p>
              </p:txBody>
            </p:sp>
          </p:grp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1008" y="1429"/>
                <a:ext cx="1048" cy="147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</p:grp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>
              <a:off x="2586" y="1574"/>
              <a:ext cx="413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2050" y="2131"/>
              <a:ext cx="446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>
              <a:off x="2586" y="2503"/>
              <a:ext cx="413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3796" y="1853"/>
              <a:ext cx="1004" cy="37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kumimoji="0" lang="zh-CN" altLang="en-US" sz="2000" b="1" dirty="0">
                  <a:latin typeface="Times New Roman" panose="02020603050405020304" pitchFamily="18" charset="0"/>
                </a:rPr>
                <a:t>辅助存储器</a:t>
              </a: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3796" y="2424"/>
              <a:ext cx="1004" cy="37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kumimoji="0" lang="zh-CN" altLang="en-US" sz="2000" b="1" dirty="0">
                  <a:latin typeface="Times New Roman" panose="02020603050405020304" pitchFamily="18" charset="0"/>
                </a:rPr>
                <a:t>输入设备</a:t>
              </a: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3796" y="2916"/>
              <a:ext cx="1004" cy="3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kumimoji="0" lang="zh-CN" altLang="en-US" sz="2000" b="1">
                  <a:latin typeface="Times New Roman" panose="02020603050405020304" pitchFamily="18" charset="0"/>
                </a:rPr>
                <a:t>输出设备</a:t>
              </a: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 flipH="1">
              <a:off x="3375" y="2045"/>
              <a:ext cx="41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 flipH="1">
              <a:off x="3375" y="2616"/>
              <a:ext cx="41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 flipH="1">
              <a:off x="3375" y="3107"/>
              <a:ext cx="41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FC142F-1D59-444A-816B-4BE48CEFD32F}"/>
              </a:ext>
            </a:extLst>
          </p:cNvPr>
          <p:cNvSpPr txBox="1"/>
          <p:nvPr/>
        </p:nvSpPr>
        <p:spPr>
          <a:xfrm>
            <a:off x="4279456" y="5821923"/>
            <a:ext cx="366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1-1 </a:t>
            </a:r>
            <a:r>
              <a:rPr lang="zh-CN" altLang="en-US" sz="2000" dirty="0"/>
              <a:t>微型计算机的系统组成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D68EE109-FA63-4503-93EE-CD9648001025}"/>
              </a:ext>
            </a:extLst>
          </p:cNvPr>
          <p:cNvSpPr/>
          <p:nvPr/>
        </p:nvSpPr>
        <p:spPr>
          <a:xfrm>
            <a:off x="1229336" y="2000009"/>
            <a:ext cx="1491702" cy="664715"/>
          </a:xfrm>
          <a:prstGeom prst="wedgeRoundRectCallout">
            <a:avLst>
              <a:gd name="adj1" fmla="val 50373"/>
              <a:gd name="adj2" fmla="val 902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中央处理器</a:t>
            </a:r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EA5E7289-7E8C-469B-8053-2ECBAB82DCF2}"/>
              </a:ext>
            </a:extLst>
          </p:cNvPr>
          <p:cNvSpPr/>
          <p:nvPr/>
        </p:nvSpPr>
        <p:spPr>
          <a:xfrm>
            <a:off x="7570140" y="1803073"/>
            <a:ext cx="1491702" cy="664715"/>
          </a:xfrm>
          <a:prstGeom prst="wedgeRoundRectCallout">
            <a:avLst>
              <a:gd name="adj1" fmla="val -33217"/>
              <a:gd name="adj2" fmla="val 1542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记忆部件</a:t>
            </a: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8253F51C-33A5-4077-88FC-DC7F93D5DF96}"/>
              </a:ext>
            </a:extLst>
          </p:cNvPr>
          <p:cNvSpPr/>
          <p:nvPr/>
        </p:nvSpPr>
        <p:spPr>
          <a:xfrm>
            <a:off x="9663978" y="3419868"/>
            <a:ext cx="1491702" cy="664715"/>
          </a:xfrm>
          <a:prstGeom prst="wedgeRoundRectCallout">
            <a:avLst>
              <a:gd name="adj1" fmla="val -70987"/>
              <a:gd name="adj2" fmla="val 1555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人机交互</a:t>
            </a:r>
          </a:p>
        </p:txBody>
      </p:sp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2048760C-B750-401B-ADCF-443BAFA74F44}"/>
              </a:ext>
            </a:extLst>
          </p:cNvPr>
          <p:cNvSpPr/>
          <p:nvPr/>
        </p:nvSpPr>
        <p:spPr>
          <a:xfrm>
            <a:off x="3606518" y="4902482"/>
            <a:ext cx="1491702" cy="664715"/>
          </a:xfrm>
          <a:prstGeom prst="wedgeRoundRectCallout">
            <a:avLst>
              <a:gd name="adj1" fmla="val 60899"/>
              <a:gd name="adj2" fmla="val -556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传输通道</a:t>
            </a:r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022422C8-76A0-4BEE-90CA-581592632502}"/>
              </a:ext>
            </a:extLst>
          </p:cNvPr>
          <p:cNvSpPr/>
          <p:nvPr/>
        </p:nvSpPr>
        <p:spPr>
          <a:xfrm>
            <a:off x="5200829" y="2194756"/>
            <a:ext cx="388872" cy="324829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9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203" y="569631"/>
            <a:ext cx="4457566" cy="990442"/>
          </a:xfrm>
        </p:spPr>
        <p:txBody>
          <a:bodyPr/>
          <a:lstStyle/>
          <a:p>
            <a:r>
              <a:rPr lang="zh-CN" altLang="en-US" dirty="0"/>
              <a:t>主存空间的分配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754" y="1832231"/>
            <a:ext cx="4116168" cy="44561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/>
              <a:t>PC</a:t>
            </a:r>
            <a:r>
              <a:rPr lang="zh-CN" altLang="en-US" sz="1800" dirty="0"/>
              <a:t>机最低</a:t>
            </a:r>
            <a:r>
              <a:rPr lang="en-US" altLang="zh-CN" sz="1800" dirty="0"/>
              <a:t>1MB</a:t>
            </a:r>
            <a:r>
              <a:rPr lang="zh-CN" altLang="en-US" sz="1800" dirty="0"/>
              <a:t>主存</a:t>
            </a:r>
            <a:endParaRPr lang="en-US" altLang="zh-CN" sz="1800" dirty="0"/>
          </a:p>
          <a:p>
            <a:r>
              <a:rPr lang="zh-CN" altLang="en-US" sz="1600" dirty="0">
                <a:solidFill>
                  <a:srgbClr val="660066"/>
                </a:solidFill>
              </a:rPr>
              <a:t>系统</a:t>
            </a:r>
            <a:r>
              <a:rPr lang="en-US" altLang="zh-CN" sz="1600" dirty="0">
                <a:solidFill>
                  <a:srgbClr val="660066"/>
                </a:solidFill>
              </a:rPr>
              <a:t>RAM</a:t>
            </a:r>
            <a:r>
              <a:rPr lang="zh-CN" altLang="en-US" sz="1600" dirty="0">
                <a:solidFill>
                  <a:srgbClr val="660066"/>
                </a:solidFill>
              </a:rPr>
              <a:t>区</a:t>
            </a:r>
            <a:r>
              <a:rPr lang="en-US" altLang="zh-CN" sz="1600" dirty="0"/>
              <a:t>640KB</a:t>
            </a:r>
            <a:endParaRPr lang="zh-CN" altLang="en-US" sz="1600" dirty="0">
              <a:solidFill>
                <a:srgbClr val="660066"/>
              </a:solidFill>
            </a:endParaRP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zh-CN" altLang="en-US" sz="1600" dirty="0"/>
              <a:t>地址最低端的</a:t>
            </a:r>
            <a:r>
              <a:rPr lang="en-US" altLang="zh-CN" sz="1600" dirty="0"/>
              <a:t>640KB</a:t>
            </a:r>
            <a:r>
              <a:rPr lang="zh-CN" altLang="en-US" sz="1600" dirty="0"/>
              <a:t>空间</a:t>
            </a:r>
            <a:endParaRPr lang="en-US" altLang="zh-CN" sz="1600" dirty="0"/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zh-CN" altLang="en-US" sz="1600" dirty="0"/>
              <a:t>包含操作系统</a:t>
            </a: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zh-CN" altLang="en-US" sz="1600" dirty="0"/>
              <a:t>由</a:t>
            </a:r>
            <a:r>
              <a:rPr lang="en-US" altLang="zh-CN" sz="1600" dirty="0"/>
              <a:t>DOS</a:t>
            </a:r>
            <a:r>
              <a:rPr lang="zh-CN" altLang="en-US" sz="1600" dirty="0"/>
              <a:t>进行管理</a:t>
            </a:r>
          </a:p>
          <a:p>
            <a:r>
              <a:rPr lang="zh-CN" altLang="en-US" sz="1600" dirty="0">
                <a:solidFill>
                  <a:srgbClr val="660066"/>
                </a:solidFill>
              </a:rPr>
              <a:t>显示</a:t>
            </a:r>
            <a:r>
              <a:rPr lang="en-US" altLang="zh-CN" sz="1600" dirty="0">
                <a:solidFill>
                  <a:srgbClr val="660066"/>
                </a:solidFill>
              </a:rPr>
              <a:t>RAM</a:t>
            </a:r>
            <a:r>
              <a:rPr lang="zh-CN" altLang="en-US" sz="1600" dirty="0">
                <a:solidFill>
                  <a:srgbClr val="660066"/>
                </a:solidFill>
              </a:rPr>
              <a:t>区</a:t>
            </a:r>
            <a:r>
              <a:rPr lang="en-US" altLang="zh-CN" sz="1600" dirty="0"/>
              <a:t>128KB</a:t>
            </a:r>
            <a:endParaRPr lang="zh-CN" altLang="en-US" sz="1600" dirty="0">
              <a:solidFill>
                <a:srgbClr val="660066"/>
              </a:solidFill>
            </a:endParaRPr>
          </a:p>
          <a:p>
            <a:pPr marL="442913" lvl="1" indent="-266700">
              <a:buFont typeface="Arial" panose="020B0604020202020204" pitchFamily="34" charset="0"/>
              <a:buChar char="•"/>
            </a:pPr>
            <a:r>
              <a:rPr lang="zh-CN" altLang="en-US" sz="1600" dirty="0"/>
              <a:t>主存空间保留给显示缓冲存储区</a:t>
            </a:r>
          </a:p>
          <a:p>
            <a:pPr marL="442913" lvl="1" indent="-266700">
              <a:buFont typeface="Arial" panose="020B0604020202020204" pitchFamily="34" charset="0"/>
              <a:buChar char="•"/>
            </a:pPr>
            <a:r>
              <a:rPr lang="zh-CN" altLang="en-US" sz="1600" dirty="0"/>
              <a:t>显示</a:t>
            </a:r>
            <a:r>
              <a:rPr lang="en-US" altLang="zh-CN" sz="1600" dirty="0"/>
              <a:t>RAM</a:t>
            </a:r>
            <a:r>
              <a:rPr lang="zh-CN" altLang="en-US" sz="1600" dirty="0"/>
              <a:t>区</a:t>
            </a:r>
            <a:endParaRPr lang="en-US" altLang="zh-CN" sz="1600" dirty="0"/>
          </a:p>
          <a:p>
            <a:pPr marL="442913" lvl="1" indent="-266700">
              <a:buFont typeface="Arial" panose="020B0604020202020204" pitchFamily="34" charset="0"/>
              <a:buChar char="•"/>
            </a:pPr>
            <a:r>
              <a:rPr lang="zh-CN" altLang="en-US" sz="1600" dirty="0"/>
              <a:t>并没有被完全使用</a:t>
            </a:r>
          </a:p>
          <a:p>
            <a:r>
              <a:rPr lang="zh-CN" altLang="en-US" sz="1600" dirty="0">
                <a:solidFill>
                  <a:srgbClr val="660066"/>
                </a:solidFill>
              </a:rPr>
              <a:t>扩展</a:t>
            </a:r>
            <a:r>
              <a:rPr lang="en-US" altLang="zh-CN" sz="1600" dirty="0">
                <a:solidFill>
                  <a:srgbClr val="660066"/>
                </a:solidFill>
              </a:rPr>
              <a:t>ROM</a:t>
            </a:r>
            <a:r>
              <a:rPr lang="zh-CN" altLang="en-US" sz="1600" dirty="0">
                <a:solidFill>
                  <a:srgbClr val="660066"/>
                </a:solidFill>
              </a:rPr>
              <a:t>区</a:t>
            </a:r>
            <a:r>
              <a:rPr lang="en-US" altLang="zh-CN" sz="1600" dirty="0"/>
              <a:t>128KB</a:t>
            </a:r>
            <a:endParaRPr lang="zh-CN" altLang="en-US" sz="1600" dirty="0">
              <a:solidFill>
                <a:srgbClr val="660066"/>
              </a:solidFill>
            </a:endParaRPr>
          </a:p>
          <a:p>
            <a:pPr lvl="1"/>
            <a:r>
              <a:rPr lang="en-US" altLang="zh-CN" sz="1600" dirty="0"/>
              <a:t>I/O</a:t>
            </a:r>
            <a:r>
              <a:rPr lang="zh-CN" altLang="en-US" sz="1600" dirty="0"/>
              <a:t>接口电路卡上的</a:t>
            </a:r>
            <a:r>
              <a:rPr lang="en-US" altLang="zh-CN" sz="1600" dirty="0"/>
              <a:t>ROM</a:t>
            </a:r>
          </a:p>
          <a:p>
            <a:r>
              <a:rPr lang="zh-CN" altLang="en-US" sz="1600" dirty="0">
                <a:solidFill>
                  <a:srgbClr val="660066"/>
                </a:solidFill>
              </a:rPr>
              <a:t>系统</a:t>
            </a:r>
            <a:r>
              <a:rPr lang="en-US" altLang="zh-CN" sz="1600" dirty="0">
                <a:solidFill>
                  <a:srgbClr val="660066"/>
                </a:solidFill>
              </a:rPr>
              <a:t>ROM</a:t>
            </a:r>
            <a:r>
              <a:rPr lang="zh-CN" altLang="en-US" sz="1600" dirty="0">
                <a:solidFill>
                  <a:srgbClr val="660066"/>
                </a:solidFill>
              </a:rPr>
              <a:t>区</a:t>
            </a:r>
            <a:r>
              <a:rPr lang="en-US" altLang="zh-CN" sz="1600" dirty="0"/>
              <a:t>128KB</a:t>
            </a:r>
            <a:endParaRPr lang="zh-CN" altLang="en-US" sz="1600" dirty="0">
              <a:solidFill>
                <a:srgbClr val="660066"/>
              </a:solidFill>
            </a:endParaRPr>
          </a:p>
          <a:p>
            <a:pPr lvl="1"/>
            <a:r>
              <a:rPr lang="en-US" altLang="zh-CN" sz="1600" dirty="0"/>
              <a:t>ROM-BIOS</a:t>
            </a:r>
            <a:r>
              <a:rPr lang="zh-CN" altLang="en-US" sz="1600" dirty="0"/>
              <a:t>程序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u="sng" dirty="0">
                <a:solidFill>
                  <a:srgbClr val="C00000"/>
                </a:solidFill>
              </a:rPr>
              <a:t>1MB</a:t>
            </a:r>
            <a:r>
              <a:rPr lang="zh-CN" altLang="en-US" sz="1600" u="sng" dirty="0">
                <a:solidFill>
                  <a:srgbClr val="C00000"/>
                </a:solidFill>
              </a:rPr>
              <a:t>称为实方式主存；</a:t>
            </a:r>
            <a:endParaRPr lang="en-US" altLang="zh-CN" sz="1600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u="sng" dirty="0">
                <a:solidFill>
                  <a:srgbClr val="C00000"/>
                </a:solidFill>
              </a:rPr>
              <a:t>扩展主存只能在保护方式使用</a:t>
            </a:r>
            <a:endParaRPr lang="zh-CN" altLang="en-US" sz="1800" dirty="0"/>
          </a:p>
        </p:txBody>
      </p:sp>
      <p:pic>
        <p:nvPicPr>
          <p:cNvPr id="5" name="Picture 4" descr="wjyy07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10" y="1064852"/>
            <a:ext cx="6322643" cy="489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62D787A4-E476-41B8-BDBA-2575DDB64100}"/>
              </a:ext>
            </a:extLst>
          </p:cNvPr>
          <p:cNvSpPr/>
          <p:nvPr/>
        </p:nvSpPr>
        <p:spPr>
          <a:xfrm>
            <a:off x="5348821" y="1908320"/>
            <a:ext cx="1400299" cy="482095"/>
          </a:xfrm>
          <a:prstGeom prst="wedgeRoundRectCallout">
            <a:avLst>
              <a:gd name="adj1" fmla="val 65831"/>
              <a:gd name="adj2" fmla="val 1602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</a:rPr>
              <a:t>HMA</a:t>
            </a:r>
            <a:r>
              <a:rPr lang="zh-CN" altLang="en-US" sz="1400" b="1" dirty="0">
                <a:solidFill>
                  <a:srgbClr val="C00000"/>
                </a:solidFill>
              </a:rPr>
              <a:t>：高端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C00000"/>
                </a:solidFill>
              </a:rPr>
              <a:t>主存区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9255D6AE-C0F0-45DF-8A69-5097DCF33CF6}"/>
              </a:ext>
            </a:extLst>
          </p:cNvPr>
          <p:cNvSpPr/>
          <p:nvPr/>
        </p:nvSpPr>
        <p:spPr>
          <a:xfrm>
            <a:off x="9542683" y="2253751"/>
            <a:ext cx="1400299" cy="482095"/>
          </a:xfrm>
          <a:prstGeom prst="wedgeRoundRectCallout">
            <a:avLst>
              <a:gd name="adj1" fmla="val -56195"/>
              <a:gd name="adj2" fmla="val 1985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</a:rPr>
              <a:t>UMA</a:t>
            </a:r>
            <a:r>
              <a:rPr lang="zh-CN" altLang="en-US" sz="1400" b="1" dirty="0">
                <a:solidFill>
                  <a:srgbClr val="C00000"/>
                </a:solidFill>
              </a:rPr>
              <a:t>：上位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C00000"/>
                </a:solidFill>
              </a:rPr>
              <a:t>主存区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3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68742-7185-4F60-A994-13E384FC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实模式与保护模式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49E69-ECED-4728-BA2B-49EDCD17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488"/>
            <a:ext cx="10058400" cy="458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C00000"/>
                </a:solidFill>
              </a:rPr>
              <a:t>实模式：</a:t>
            </a:r>
            <a:r>
              <a:rPr lang="en-US" altLang="zh-CN" sz="2200" dirty="0">
                <a:solidFill>
                  <a:srgbClr val="C00000"/>
                </a:solidFill>
              </a:rPr>
              <a:t>8086CPU</a:t>
            </a:r>
            <a:r>
              <a:rPr lang="zh-CN" altLang="en-US" sz="2200" dirty="0">
                <a:solidFill>
                  <a:srgbClr val="C00000"/>
                </a:solidFill>
              </a:rPr>
              <a:t>时代，</a:t>
            </a:r>
            <a:r>
              <a:rPr lang="en-US" altLang="zh-CN" sz="2200" dirty="0">
                <a:solidFill>
                  <a:srgbClr val="C00000"/>
                </a:solidFill>
              </a:rPr>
              <a:t>16bit</a:t>
            </a:r>
            <a:r>
              <a:rPr lang="zh-CN" altLang="en-US" sz="2200" dirty="0">
                <a:solidFill>
                  <a:srgbClr val="C00000"/>
                </a:solidFill>
              </a:rPr>
              <a:t>字长，只能访问</a:t>
            </a:r>
            <a:r>
              <a:rPr lang="en-US" altLang="zh-CN" sz="2200" dirty="0">
                <a:solidFill>
                  <a:srgbClr val="C00000"/>
                </a:solidFill>
              </a:rPr>
              <a:t>1M</a:t>
            </a:r>
            <a:r>
              <a:rPr lang="zh-CN" altLang="en-US" sz="2200" dirty="0">
                <a:solidFill>
                  <a:srgbClr val="C00000"/>
                </a:solidFill>
              </a:rPr>
              <a:t>内存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rgbClr val="C00000"/>
                </a:solidFill>
              </a:rPr>
              <a:t>保护模式：支持虚拟地址寻址，且能做到内存访问权限控制（</a:t>
            </a:r>
            <a:r>
              <a:rPr lang="en-US" altLang="zh-CN" sz="2200" dirty="0">
                <a:solidFill>
                  <a:srgbClr val="C00000"/>
                </a:solidFill>
              </a:rPr>
              <a:t>80286,80386</a:t>
            </a:r>
            <a:r>
              <a:rPr lang="zh-CN" altLang="en-US" sz="2200" dirty="0">
                <a:solidFill>
                  <a:srgbClr val="C00000"/>
                </a:solidFill>
              </a:rPr>
              <a:t>开始，</a:t>
            </a:r>
            <a:r>
              <a:rPr lang="en-US" altLang="zh-CN" sz="2200" dirty="0">
                <a:solidFill>
                  <a:srgbClr val="C00000"/>
                </a:solidFill>
              </a:rPr>
              <a:t>32bit</a:t>
            </a:r>
            <a:r>
              <a:rPr lang="zh-CN" altLang="en-US" sz="2200" dirty="0">
                <a:solidFill>
                  <a:srgbClr val="C00000"/>
                </a:solidFill>
              </a:rPr>
              <a:t>字长）</a:t>
            </a:r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zh-CN" altLang="en-US" b="1" dirty="0"/>
              <a:t>实模式的缺陷：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可以随意访问修改物理内存，无权限限制，不安全；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20</a:t>
            </a:r>
            <a:r>
              <a:rPr lang="zh-CN" altLang="en-US" dirty="0"/>
              <a:t>根地址线只能访问</a:t>
            </a:r>
            <a:r>
              <a:rPr lang="en-US" altLang="zh-CN" dirty="0"/>
              <a:t>1M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一次只能运行一个程序，不能实现并发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/>
              <a:t>保护模式优点：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通过虚拟内存映射访问物理内存，突破内存访问大小限制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开启页表，实现并发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CPU</a:t>
            </a:r>
            <a:r>
              <a:rPr lang="zh-CN" altLang="en-US" dirty="0"/>
              <a:t>扩展为</a:t>
            </a:r>
            <a:r>
              <a:rPr lang="en-US" altLang="zh-CN" dirty="0"/>
              <a:t>32bit</a:t>
            </a:r>
            <a:r>
              <a:rPr lang="zh-CN" altLang="en-US" dirty="0"/>
              <a:t>，可访问</a:t>
            </a:r>
            <a:r>
              <a:rPr lang="en-US" altLang="zh-CN" dirty="0"/>
              <a:t>4GB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描述符，限制内存段访问权限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826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的软件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09206"/>
            <a:ext cx="10515600" cy="45344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/>
              <a:t>  </a:t>
            </a:r>
            <a:r>
              <a:rPr lang="zh-CN" altLang="en-US" sz="3000" dirty="0"/>
              <a:t>操作系统</a:t>
            </a:r>
          </a:p>
          <a:p>
            <a:pPr marL="635508" lvl="1" indent="-342900"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600" dirty="0"/>
              <a:t>MS-DOS 6.22</a:t>
            </a:r>
            <a:r>
              <a:rPr lang="zh-CN" altLang="en-US" sz="2600" dirty="0"/>
              <a:t>实地址方式（管理</a:t>
            </a:r>
            <a:r>
              <a:rPr lang="en-US" altLang="zh-CN" sz="2600" dirty="0"/>
              <a:t>1MB</a:t>
            </a:r>
            <a:r>
              <a:rPr lang="zh-CN" altLang="en-US" sz="2600" dirty="0"/>
              <a:t>内存），功能受限</a:t>
            </a:r>
            <a:endParaRPr lang="en-US" altLang="zh-CN" sz="2600" dirty="0"/>
          </a:p>
          <a:p>
            <a:pPr marL="635508" lvl="1" indent="-342900"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/>
              <a:t>本书汇编环境运行在</a:t>
            </a:r>
            <a:r>
              <a:rPr lang="en-US" altLang="zh-CN" sz="2600" dirty="0"/>
              <a:t>DOS</a:t>
            </a:r>
            <a:r>
              <a:rPr lang="zh-CN" altLang="en-US" sz="2600" dirty="0"/>
              <a:t>平台或者</a:t>
            </a:r>
            <a:r>
              <a:rPr lang="en-US" altLang="zh-CN" sz="2600" dirty="0"/>
              <a:t>32bit windows</a:t>
            </a:r>
            <a:r>
              <a:rPr lang="zh-CN" altLang="en-US" sz="2600" dirty="0"/>
              <a:t>的</a:t>
            </a:r>
            <a:r>
              <a:rPr lang="en-US" altLang="zh-CN" sz="2600" dirty="0"/>
              <a:t>MS-DOS</a:t>
            </a:r>
            <a:r>
              <a:rPr lang="zh-CN" altLang="en-US" sz="2600" dirty="0"/>
              <a:t>虚拟环境下</a:t>
            </a:r>
            <a:endParaRPr lang="en-US" altLang="zh-CN" sz="2600" dirty="0"/>
          </a:p>
          <a:p>
            <a:pPr marL="635508" lvl="1" indent="-342900"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600" dirty="0"/>
              <a:t>64bit windows</a:t>
            </a:r>
            <a:r>
              <a:rPr lang="zh-CN" altLang="en-US" sz="2600" dirty="0"/>
              <a:t>不支持</a:t>
            </a:r>
            <a:r>
              <a:rPr lang="en-US" altLang="zh-CN" sz="2600" dirty="0"/>
              <a:t>16bit</a:t>
            </a:r>
            <a:r>
              <a:rPr lang="zh-CN" altLang="en-US" sz="2600" dirty="0"/>
              <a:t>的</a:t>
            </a:r>
            <a:r>
              <a:rPr lang="en-US" altLang="zh-CN" sz="2600" dirty="0"/>
              <a:t>MS-DOS</a:t>
            </a:r>
            <a:r>
              <a:rPr lang="zh-CN" altLang="en-US" sz="2600" dirty="0"/>
              <a:t>环境（需要</a:t>
            </a:r>
            <a:r>
              <a:rPr lang="en-US" altLang="zh-CN" sz="2600" dirty="0"/>
              <a:t>DOS BOX </a:t>
            </a:r>
            <a:r>
              <a:rPr lang="zh-CN" altLang="en-US" sz="2600" dirty="0"/>
              <a:t>或者</a:t>
            </a:r>
            <a:r>
              <a:rPr lang="en-US" altLang="zh-CN" sz="2600" dirty="0" err="1"/>
              <a:t>Vmware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3000" dirty="0"/>
              <a:t>  开发汇编语言程序涉及的应用软件：</a:t>
            </a:r>
          </a:p>
          <a:p>
            <a:pPr marL="808038" lvl="2" indent="-358775"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文本编辑器 ：</a:t>
            </a:r>
            <a:r>
              <a:rPr lang="en-US" altLang="zh-CN" sz="2200" dirty="0"/>
              <a:t>EDIT</a:t>
            </a:r>
            <a:r>
              <a:rPr lang="zh-CN" altLang="en-US" sz="2200" dirty="0"/>
              <a:t>，记事本，</a:t>
            </a:r>
            <a:r>
              <a:rPr lang="en-US" altLang="zh-CN" sz="2200" dirty="0"/>
              <a:t>Turbo C </a:t>
            </a:r>
            <a:r>
              <a:rPr lang="zh-CN" altLang="en-US" sz="2200" dirty="0"/>
              <a:t>等开发平台中的编辑器</a:t>
            </a:r>
          </a:p>
          <a:p>
            <a:pPr marL="808038" lvl="2" indent="-358775"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汇编程序：</a:t>
            </a:r>
            <a:r>
              <a:rPr lang="en-US" altLang="zh-CN" sz="2200" dirty="0"/>
              <a:t>MASM6.x</a:t>
            </a:r>
            <a:endParaRPr lang="zh-CN" altLang="en-US" sz="2200" dirty="0"/>
          </a:p>
          <a:p>
            <a:pPr marL="808038" lvl="2" indent="-358775"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连接程序</a:t>
            </a:r>
            <a:r>
              <a:rPr lang="en-US" altLang="zh-CN" sz="2200" dirty="0"/>
              <a:t>:LINK</a:t>
            </a:r>
            <a:endParaRPr lang="zh-CN" altLang="en-US" sz="2200" dirty="0"/>
          </a:p>
          <a:p>
            <a:pPr marL="808038" lvl="2" indent="-358775"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调试程序</a:t>
            </a:r>
            <a:r>
              <a:rPr lang="en-US" altLang="zh-CN" sz="2200" dirty="0"/>
              <a:t>:DOS</a:t>
            </a:r>
            <a:r>
              <a:rPr lang="zh-CN" altLang="en-US" sz="2200" dirty="0"/>
              <a:t>下的</a:t>
            </a:r>
            <a:r>
              <a:rPr lang="en-US" altLang="zh-CN" sz="2200" dirty="0"/>
              <a:t>Debug</a:t>
            </a:r>
            <a:endParaRPr lang="zh-CN" altLang="en-US" sz="2200" dirty="0"/>
          </a:p>
          <a:p>
            <a:pPr marL="808038" lvl="2" indent="-358775">
              <a:lnSpc>
                <a:spcPct val="11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集成化开发环境</a:t>
            </a:r>
          </a:p>
          <a:p>
            <a:pPr>
              <a:lnSpc>
                <a:spcPct val="11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2955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汇编程序（</a:t>
            </a:r>
            <a:r>
              <a:rPr lang="en-US" altLang="zh-CN" dirty="0"/>
              <a:t>Assembler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416" y="1817858"/>
            <a:ext cx="974489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汇编程序将汇编语言源程序翻译（称为“汇编”）成机器代码目标模块</a:t>
            </a:r>
          </a:p>
          <a:p>
            <a:pPr>
              <a:lnSpc>
                <a:spcPct val="100000"/>
              </a:lnSpc>
            </a:pPr>
            <a:r>
              <a:rPr lang="zh-CN" altLang="en-US" sz="2800" dirty="0"/>
              <a:t>本课程采用微软的</a:t>
            </a:r>
            <a:r>
              <a:rPr lang="en-US" altLang="zh-CN" sz="2800" dirty="0"/>
              <a:t>MASM 6.15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MASM</a:t>
            </a:r>
            <a:r>
              <a:rPr lang="zh-CN" altLang="en-US" sz="2400" dirty="0"/>
              <a:t>的最后一个独立版本</a:t>
            </a:r>
            <a:r>
              <a:rPr lang="en-US" altLang="zh-CN" sz="2400" dirty="0"/>
              <a:t>MASM 6.11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可免费升级为</a:t>
            </a:r>
            <a:r>
              <a:rPr lang="en-US" altLang="zh-CN" sz="2400" dirty="0"/>
              <a:t>MASM 6.14</a:t>
            </a:r>
            <a:r>
              <a:rPr lang="zh-CN" altLang="en-US" sz="2400" dirty="0"/>
              <a:t>（支持</a:t>
            </a:r>
            <a:r>
              <a:rPr lang="en-US" altLang="zh-CN" sz="2400" dirty="0"/>
              <a:t>SSE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Visual C++</a:t>
            </a:r>
            <a:r>
              <a:rPr lang="zh-CN" altLang="en-US" sz="2400" dirty="0"/>
              <a:t>中有</a:t>
            </a:r>
            <a:r>
              <a:rPr lang="en-US" altLang="zh-CN" sz="2400" dirty="0"/>
              <a:t>MASM 6.15</a:t>
            </a:r>
            <a:r>
              <a:rPr lang="zh-CN" altLang="en-US" sz="2400" dirty="0"/>
              <a:t>（支持</a:t>
            </a:r>
            <a:r>
              <a:rPr lang="en-US" altLang="zh-CN" sz="2400" dirty="0"/>
              <a:t>SSE2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Visual C++.NET 2003</a:t>
            </a:r>
            <a:r>
              <a:rPr lang="zh-CN" altLang="en-US" sz="2400" dirty="0"/>
              <a:t>有</a:t>
            </a:r>
            <a:r>
              <a:rPr lang="en-US" altLang="zh-CN" sz="2400" dirty="0"/>
              <a:t>MASM 7.10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Visual C++.NET 2005</a:t>
            </a:r>
            <a:r>
              <a:rPr lang="zh-CN" altLang="en-US" sz="2400" dirty="0"/>
              <a:t>的</a:t>
            </a:r>
            <a:r>
              <a:rPr lang="en-US" altLang="zh-CN" sz="2400" dirty="0"/>
              <a:t>MASM</a:t>
            </a:r>
            <a:r>
              <a:rPr lang="zh-CN" altLang="en-US" sz="2400" dirty="0"/>
              <a:t>支持</a:t>
            </a:r>
            <a:r>
              <a:rPr lang="en-US" altLang="zh-CN" sz="2400" dirty="0" err="1"/>
              <a:t>Penium</a:t>
            </a:r>
            <a:r>
              <a:rPr lang="en-US" altLang="zh-CN" sz="2400" dirty="0"/>
              <a:t> 4</a:t>
            </a:r>
            <a:r>
              <a:rPr lang="zh-CN" altLang="en-US" sz="2400" dirty="0"/>
              <a:t>的</a:t>
            </a:r>
            <a:r>
              <a:rPr lang="en-US" altLang="zh-CN" sz="2400" dirty="0"/>
              <a:t>SSE3</a:t>
            </a:r>
            <a:r>
              <a:rPr lang="zh-CN" altLang="en-US" sz="2400" dirty="0"/>
              <a:t>指令系统，同时有</a:t>
            </a:r>
            <a:r>
              <a:rPr lang="en-US" altLang="zh-CN" sz="2400" dirty="0"/>
              <a:t>ML64.EXE</a:t>
            </a:r>
            <a:r>
              <a:rPr lang="zh-CN" altLang="en-US" sz="2400" dirty="0"/>
              <a:t>程序用于支持</a:t>
            </a:r>
            <a:r>
              <a:rPr lang="en-US" altLang="zh-CN" sz="2400" dirty="0"/>
              <a:t>64</a:t>
            </a:r>
            <a:r>
              <a:rPr lang="zh-CN" altLang="en-US" sz="2400" dirty="0"/>
              <a:t>位指令系统</a:t>
            </a:r>
          </a:p>
          <a:p>
            <a:pPr>
              <a:lnSpc>
                <a:spcPct val="10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2220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连接程序（</a:t>
            </a:r>
            <a:r>
              <a:rPr lang="en-US" altLang="zh-CN" dirty="0"/>
              <a:t>Linker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DCF23A-35C4-4517-9CB5-9292DA96F8C7}"/>
              </a:ext>
            </a:extLst>
          </p:cNvPr>
          <p:cNvSpPr/>
          <p:nvPr/>
        </p:nvSpPr>
        <p:spPr>
          <a:xfrm>
            <a:off x="1214258" y="5559630"/>
            <a:ext cx="9763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GCC编译器的预处理、编译、汇编、链接过程 - 知乎  https://zhuanlan.zhihu.com/p/602473178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228A86-48B1-4A76-8E1E-ECF5F44A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89" y="3034787"/>
            <a:ext cx="8857331" cy="245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95208D8-7150-43E7-8F02-E0895A5D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38337"/>
          </a:xfrm>
        </p:spPr>
        <p:txBody>
          <a:bodyPr/>
          <a:lstStyle/>
          <a:p>
            <a:r>
              <a:rPr lang="zh-CN" altLang="en-US" sz="2000" dirty="0"/>
              <a:t>连接程序将汇编后的目标模块转换为可执行程序</a:t>
            </a:r>
          </a:p>
          <a:p>
            <a:r>
              <a:rPr lang="zh-CN" altLang="en-US" sz="2000" dirty="0"/>
              <a:t>每个程序开发环境都有连接程序</a:t>
            </a:r>
          </a:p>
          <a:p>
            <a:r>
              <a:rPr lang="zh-CN" altLang="en-US" sz="2000" dirty="0"/>
              <a:t>连接程序的文件名通常是：</a:t>
            </a:r>
            <a:r>
              <a:rPr lang="en-US" altLang="zh-CN" sz="2000" dirty="0"/>
              <a:t>LINK.EXE</a:t>
            </a:r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B04253-890C-4EB2-847A-E3B527F10E22}"/>
              </a:ext>
            </a:extLst>
          </p:cNvPr>
          <p:cNvSpPr/>
          <p:nvPr/>
        </p:nvSpPr>
        <p:spPr>
          <a:xfrm>
            <a:off x="8286750" y="4743450"/>
            <a:ext cx="1862570" cy="59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57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121FA-81EE-4D3F-B006-B0D41AA1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集成化开发环境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97120E-0D8F-4849-BACF-B0636F91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68" y="1629783"/>
            <a:ext cx="8727845" cy="45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03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1.5  8086</a:t>
            </a:r>
            <a:r>
              <a:rPr lang="zh-CN" altLang="en-US" dirty="0"/>
              <a:t>微处理器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7077" y="1737360"/>
            <a:ext cx="959784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微处理器是微机的硬件核心，主要包含指令执行的运算和控制部件，还有多种寄存器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对程序员来说，微处理器抽象为以名称存取的寄存器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8086</a:t>
            </a:r>
            <a:r>
              <a:rPr lang="zh-CN" altLang="en-US" sz="2800" dirty="0"/>
              <a:t>内部结构有两个功能模块，完成一条指令的取指和执行功能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solidFill>
                  <a:schemeClr val="accent2"/>
                </a:solidFill>
              </a:rPr>
              <a:t>总线接口单元</a:t>
            </a:r>
            <a:r>
              <a:rPr lang="en-US" altLang="zh-CN" sz="2600" dirty="0">
                <a:solidFill>
                  <a:schemeClr val="accent2"/>
                </a:solidFill>
              </a:rPr>
              <a:t>BIU</a:t>
            </a:r>
            <a:r>
              <a:rPr lang="zh-CN" altLang="en-US" sz="2600" dirty="0"/>
              <a:t>：负责读取指令和操作数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solidFill>
                  <a:schemeClr val="accent2"/>
                </a:solidFill>
              </a:rPr>
              <a:t> 执行单元</a:t>
            </a:r>
            <a:r>
              <a:rPr lang="en-US" altLang="zh-CN" sz="2600" dirty="0">
                <a:solidFill>
                  <a:schemeClr val="accent2"/>
                </a:solidFill>
              </a:rPr>
              <a:t>EU</a:t>
            </a:r>
            <a:r>
              <a:rPr lang="en-US" altLang="zh-CN" sz="2600" dirty="0"/>
              <a:t> </a:t>
            </a:r>
            <a:r>
              <a:rPr lang="zh-CN" altLang="en-US" sz="2600" dirty="0"/>
              <a:t>：负责指令译码和执行</a:t>
            </a:r>
            <a:endParaRPr lang="en-US" altLang="zh-CN" sz="2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参图</a:t>
            </a:r>
            <a:r>
              <a:rPr lang="en-US" altLang="zh-CN" sz="2600" dirty="0"/>
              <a:t>1-7 8086</a:t>
            </a:r>
            <a:r>
              <a:rPr lang="zh-CN" altLang="en-US" sz="2600" dirty="0"/>
              <a:t>的内部结构</a:t>
            </a:r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369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13600" y="6518197"/>
            <a:ext cx="2631915" cy="206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1-7  8086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46593" y="1251885"/>
            <a:ext cx="7027410" cy="5156129"/>
            <a:chOff x="72" y="-191"/>
            <a:chExt cx="5615" cy="4367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37" y="3241"/>
              <a:ext cx="1200" cy="370"/>
            </a:xfrm>
            <a:custGeom>
              <a:avLst/>
              <a:gdLst>
                <a:gd name="T0" fmla="*/ 0 w 1200"/>
                <a:gd name="T1" fmla="*/ 0 h 480"/>
                <a:gd name="T2" fmla="*/ 384 w 1200"/>
                <a:gd name="T3" fmla="*/ 0 h 480"/>
                <a:gd name="T4" fmla="*/ 480 w 1200"/>
                <a:gd name="T5" fmla="*/ 192 h 480"/>
                <a:gd name="T6" fmla="*/ 720 w 1200"/>
                <a:gd name="T7" fmla="*/ 192 h 480"/>
                <a:gd name="T8" fmla="*/ 816 w 1200"/>
                <a:gd name="T9" fmla="*/ 0 h 480"/>
                <a:gd name="T10" fmla="*/ 1200 w 1200"/>
                <a:gd name="T11" fmla="*/ 0 h 480"/>
                <a:gd name="T12" fmla="*/ 912 w 1200"/>
                <a:gd name="T13" fmla="*/ 480 h 480"/>
                <a:gd name="T14" fmla="*/ 240 w 1200"/>
                <a:gd name="T15" fmla="*/ 480 h 480"/>
                <a:gd name="T16" fmla="*/ 0 w 1200"/>
                <a:gd name="T17" fmla="*/ 0 h 4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0"/>
                <a:gd name="T28" fmla="*/ 0 h 480"/>
                <a:gd name="T29" fmla="*/ 1200 w 1200"/>
                <a:gd name="T30" fmla="*/ 480 h 4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0" h="480">
                  <a:moveTo>
                    <a:pt x="0" y="0"/>
                  </a:moveTo>
                  <a:lnTo>
                    <a:pt x="384" y="0"/>
                  </a:lnTo>
                  <a:lnTo>
                    <a:pt x="480" y="192"/>
                  </a:lnTo>
                  <a:lnTo>
                    <a:pt x="720" y="192"/>
                  </a:lnTo>
                  <a:lnTo>
                    <a:pt x="816" y="0"/>
                  </a:lnTo>
                  <a:lnTo>
                    <a:pt x="1200" y="0"/>
                  </a:lnTo>
                  <a:lnTo>
                    <a:pt x="912" y="480"/>
                  </a:lnTo>
                  <a:lnTo>
                    <a:pt x="240" y="48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18" y="3867"/>
              <a:ext cx="1056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/>
                <a:t>标志寄存器</a:t>
              </a:r>
            </a:p>
          </p:txBody>
        </p:sp>
        <p:sp>
          <p:nvSpPr>
            <p:cNvPr id="28" name="Freeform 27">
              <a:hlinkClick r:id="rId2" action="ppaction://hlinkfile"/>
            </p:cNvPr>
            <p:cNvSpPr>
              <a:spLocks/>
            </p:cNvSpPr>
            <p:nvPr/>
          </p:nvSpPr>
          <p:spPr bwMode="auto">
            <a:xfrm>
              <a:off x="3274" y="280"/>
              <a:ext cx="1094" cy="416"/>
            </a:xfrm>
            <a:custGeom>
              <a:avLst/>
              <a:gdLst>
                <a:gd name="T0" fmla="*/ 0 w 1008"/>
                <a:gd name="T1" fmla="*/ 384 h 384"/>
                <a:gd name="T2" fmla="*/ 288 w 1008"/>
                <a:gd name="T3" fmla="*/ 384 h 384"/>
                <a:gd name="T4" fmla="*/ 384 w 1008"/>
                <a:gd name="T5" fmla="*/ 192 h 384"/>
                <a:gd name="T6" fmla="*/ 624 w 1008"/>
                <a:gd name="T7" fmla="*/ 192 h 384"/>
                <a:gd name="T8" fmla="*/ 720 w 1008"/>
                <a:gd name="T9" fmla="*/ 384 h 384"/>
                <a:gd name="T10" fmla="*/ 1008 w 1008"/>
                <a:gd name="T11" fmla="*/ 384 h 384"/>
                <a:gd name="T12" fmla="*/ 816 w 1008"/>
                <a:gd name="T13" fmla="*/ 0 h 384"/>
                <a:gd name="T14" fmla="*/ 144 w 1008"/>
                <a:gd name="T15" fmla="*/ 0 h 384"/>
                <a:gd name="T16" fmla="*/ 0 w 1008"/>
                <a:gd name="T17" fmla="*/ 38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8"/>
                <a:gd name="T28" fmla="*/ 0 h 384"/>
                <a:gd name="T29" fmla="*/ 1008 w 100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8" h="384">
                  <a:moveTo>
                    <a:pt x="0" y="384"/>
                  </a:moveTo>
                  <a:lnTo>
                    <a:pt x="288" y="384"/>
                  </a:lnTo>
                  <a:lnTo>
                    <a:pt x="384" y="192"/>
                  </a:lnTo>
                  <a:lnTo>
                    <a:pt x="624" y="192"/>
                  </a:lnTo>
                  <a:lnTo>
                    <a:pt x="720" y="384"/>
                  </a:lnTo>
                  <a:lnTo>
                    <a:pt x="1008" y="384"/>
                  </a:lnTo>
                  <a:lnTo>
                    <a:pt x="816" y="0"/>
                  </a:lnTo>
                  <a:lnTo>
                    <a:pt x="144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B2B2B2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208" y="2784"/>
              <a:ext cx="720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/>
                <a:t>EU</a:t>
              </a:r>
            </a:p>
            <a:p>
              <a:pPr algn="ctr" eaLnBrk="1" hangingPunct="1"/>
              <a:r>
                <a:rPr lang="zh-CN" altLang="en-US" sz="1600" dirty="0"/>
                <a:t>控制电路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385" y="2875"/>
              <a:ext cx="835" cy="29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605" y="1392"/>
              <a:ext cx="720" cy="5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/>
                <a:t>总线</a:t>
              </a:r>
              <a:endParaRPr lang="en-US" altLang="zh-CN" sz="1600" dirty="0"/>
            </a:p>
            <a:p>
              <a:pPr algn="ctr" eaLnBrk="1" hangingPunct="1"/>
              <a:r>
                <a:rPr lang="zh-CN" altLang="en-US" sz="1600" dirty="0"/>
                <a:t>控制逻辑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5343" y="1261"/>
              <a:ext cx="344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外部总线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605" y="2919"/>
              <a:ext cx="347" cy="0"/>
            </a:xfrm>
            <a:prstGeom prst="line">
              <a:avLst/>
            </a:prstGeom>
            <a:ln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V="1">
              <a:off x="1701" y="3979"/>
              <a:ext cx="288" cy="0"/>
            </a:xfrm>
            <a:prstGeom prst="line">
              <a:avLst/>
            </a:prstGeom>
            <a:ln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504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3648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3792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4080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3360" y="2928"/>
              <a:ext cx="95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1 2  3  4  5  6</a:t>
              </a: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3024" y="32"/>
              <a:ext cx="0" cy="4144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prstDash val="lgDash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655" y="236"/>
              <a:ext cx="33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>
                  <a:latin typeface="Tahoma" panose="020B0604030504040204" pitchFamily="34" charset="0"/>
                </a:rPr>
                <a:t>∑</a:t>
              </a: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878" y="3383"/>
              <a:ext cx="52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ALU</a:t>
              </a:r>
              <a:endParaRPr lang="en-US" altLang="zh-CN" sz="11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72" y="514"/>
              <a:ext cx="105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通用寄存器</a:t>
              </a: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3399" y="-191"/>
              <a:ext cx="100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地址加法器</a:t>
              </a: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3274" y="3285"/>
              <a:ext cx="138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指令队列缓冲器</a:t>
              </a: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2206" y="1155"/>
              <a:ext cx="72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执行部件 （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EU)</a:t>
              </a:r>
              <a:endPara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3149" y="3684"/>
              <a:ext cx="163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总线接口部件 （</a:t>
              </a:r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BIU)</a:t>
              </a: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H="1">
              <a:off x="2350" y="2350"/>
              <a:ext cx="240" cy="193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2450" y="2293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16</a:t>
              </a:r>
              <a:r>
                <a:rPr lang="zh-CN" altLang="en-US" sz="1600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 flipH="1">
              <a:off x="4464" y="144"/>
              <a:ext cx="240" cy="192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4523" y="130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20</a:t>
              </a:r>
              <a:r>
                <a:rPr lang="zh-CN" altLang="en-US" sz="1600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H="1">
              <a:off x="4560" y="816"/>
              <a:ext cx="192" cy="192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93"/>
            <p:cNvSpPr txBox="1">
              <a:spLocks noChangeArrowheads="1"/>
            </p:cNvSpPr>
            <p:nvPr/>
          </p:nvSpPr>
          <p:spPr bwMode="auto">
            <a:xfrm>
              <a:off x="4591" y="82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16</a:t>
              </a:r>
              <a:r>
                <a:rPr lang="zh-CN" altLang="en-US" sz="1600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9FFEBB4-66CA-4AFA-8F98-BA5F291D00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8815" y="375585"/>
            <a:ext cx="5914499" cy="876300"/>
          </a:xfrm>
        </p:spPr>
        <p:txBody>
          <a:bodyPr/>
          <a:lstStyle/>
          <a:p>
            <a:r>
              <a:rPr lang="en-US" altLang="zh-CN" dirty="0"/>
              <a:t>1.5.1 8086</a:t>
            </a:r>
            <a:r>
              <a:rPr lang="zh-CN" altLang="en-US" dirty="0"/>
              <a:t>的功能结构</a:t>
            </a:r>
          </a:p>
        </p:txBody>
      </p:sp>
      <p:graphicFrame>
        <p:nvGraphicFramePr>
          <p:cNvPr id="3" name="表格 96">
            <a:extLst>
              <a:ext uri="{FF2B5EF4-FFF2-40B4-BE49-F238E27FC236}">
                <a16:creationId xmlns:a16="http://schemas.microsoft.com/office/drawing/2014/main" id="{F3360ECB-E57E-4090-AC65-5A9E926D7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70808"/>
              </p:ext>
            </p:extLst>
          </p:nvPr>
        </p:nvGraphicFramePr>
        <p:xfrm>
          <a:off x="3532964" y="1589404"/>
          <a:ext cx="1116373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725">
                  <a:extLst>
                    <a:ext uri="{9D8B030D-6E8A-4147-A177-3AD203B41FA5}">
                      <a16:colId xmlns:a16="http://schemas.microsoft.com/office/drawing/2014/main" val="951441745"/>
                    </a:ext>
                  </a:extLst>
                </a:gridCol>
                <a:gridCol w="597648">
                  <a:extLst>
                    <a:ext uri="{9D8B030D-6E8A-4147-A177-3AD203B41FA5}">
                      <a16:colId xmlns:a16="http://schemas.microsoft.com/office/drawing/2014/main" val="1209033663"/>
                    </a:ext>
                  </a:extLst>
                </a:gridCol>
              </a:tblGrid>
              <a:tr h="30237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AH 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505359"/>
                  </a:ext>
                </a:extLst>
              </a:tr>
              <a:tr h="30237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BH 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BL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056472"/>
                  </a:ext>
                </a:extLst>
              </a:tr>
              <a:tr h="30237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CL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90523"/>
                  </a:ext>
                </a:extLst>
              </a:tr>
              <a:tr h="30237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DH 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DL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14411"/>
                  </a:ext>
                </a:extLst>
              </a:tr>
              <a:tr h="30237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SP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66806"/>
                  </a:ext>
                </a:extLst>
              </a:tr>
              <a:tr h="30237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BP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1427"/>
                  </a:ext>
                </a:extLst>
              </a:tr>
              <a:tr h="30237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SI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16320"/>
                  </a:ext>
                </a:extLst>
              </a:tr>
              <a:tr h="30237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DI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70362"/>
                  </a:ext>
                </a:extLst>
              </a:tr>
            </a:tbl>
          </a:graphicData>
        </a:graphic>
      </p:graphicFrame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3E2CF33-00C5-4A86-AC05-E7CBDCA52140}"/>
              </a:ext>
            </a:extLst>
          </p:cNvPr>
          <p:cNvCxnSpPr/>
          <p:nvPr/>
        </p:nvCxnSpPr>
        <p:spPr>
          <a:xfrm>
            <a:off x="1922146" y="4441536"/>
            <a:ext cx="4408862" cy="259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表格 99">
            <a:extLst>
              <a:ext uri="{FF2B5EF4-FFF2-40B4-BE49-F238E27FC236}">
                <a16:creationId xmlns:a16="http://schemas.microsoft.com/office/drawing/2014/main" id="{100286CB-3AB2-4416-ABB0-95B870320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06300"/>
              </p:ext>
            </p:extLst>
          </p:nvPr>
        </p:nvGraphicFramePr>
        <p:xfrm>
          <a:off x="6346743" y="2682589"/>
          <a:ext cx="1109676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676">
                  <a:extLst>
                    <a:ext uri="{9D8B030D-6E8A-4147-A177-3AD203B41FA5}">
                      <a16:colId xmlns:a16="http://schemas.microsoft.com/office/drawing/2014/main" val="4128056049"/>
                    </a:ext>
                  </a:extLst>
                </a:gridCol>
              </a:tblGrid>
              <a:tr h="214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2917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47992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46290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89438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IP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53179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内部通信寄存器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55385"/>
                  </a:ext>
                </a:extLst>
              </a:tr>
            </a:tbl>
          </a:graphicData>
        </a:graphic>
      </p:graphicFrame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1542D9D-DA18-4C1E-82D9-45793925204A}"/>
              </a:ext>
            </a:extLst>
          </p:cNvPr>
          <p:cNvCxnSpPr>
            <a:cxnSpLocks/>
          </p:cNvCxnSpPr>
          <p:nvPr/>
        </p:nvCxnSpPr>
        <p:spPr>
          <a:xfrm flipV="1">
            <a:off x="6886362" y="1621779"/>
            <a:ext cx="1" cy="226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9A1C063C-9300-46B7-89B3-FF1FE527A072}"/>
              </a:ext>
            </a:extLst>
          </p:cNvPr>
          <p:cNvCxnSpPr>
            <a:cxnSpLocks/>
          </p:cNvCxnSpPr>
          <p:nvPr/>
        </p:nvCxnSpPr>
        <p:spPr>
          <a:xfrm>
            <a:off x="6871281" y="1622881"/>
            <a:ext cx="1370439" cy="1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BCC5A64-A464-4081-9A03-E7D524989E45}"/>
              </a:ext>
            </a:extLst>
          </p:cNvPr>
          <p:cNvCxnSpPr/>
          <p:nvPr/>
        </p:nvCxnSpPr>
        <p:spPr>
          <a:xfrm>
            <a:off x="3813664" y="4065135"/>
            <a:ext cx="0" cy="38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24C2723E-363F-4422-8133-CB13CAC17685}"/>
              </a:ext>
            </a:extLst>
          </p:cNvPr>
          <p:cNvCxnSpPr/>
          <p:nvPr/>
        </p:nvCxnSpPr>
        <p:spPr>
          <a:xfrm>
            <a:off x="3100650" y="4454192"/>
            <a:ext cx="0" cy="38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082A333E-B035-438E-9D9A-A3A90928EBD4}"/>
              </a:ext>
            </a:extLst>
          </p:cNvPr>
          <p:cNvSpPr/>
          <p:nvPr/>
        </p:nvSpPr>
        <p:spPr>
          <a:xfrm>
            <a:off x="2868585" y="4832718"/>
            <a:ext cx="1191469" cy="2895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暂存器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F9753AE-407C-42C3-AF17-6FCFE0346949}"/>
              </a:ext>
            </a:extLst>
          </p:cNvPr>
          <p:cNvCxnSpPr/>
          <p:nvPr/>
        </p:nvCxnSpPr>
        <p:spPr>
          <a:xfrm>
            <a:off x="3730414" y="4454192"/>
            <a:ext cx="0" cy="38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B4FFADD-3448-4DA2-9731-40AF19AB8CDA}"/>
              </a:ext>
            </a:extLst>
          </p:cNvPr>
          <p:cNvCxnSpPr/>
          <p:nvPr/>
        </p:nvCxnSpPr>
        <p:spPr>
          <a:xfrm>
            <a:off x="3100650" y="5111543"/>
            <a:ext cx="0" cy="2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5387BB08-6A4E-4858-ADF8-073DF89D14B6}"/>
              </a:ext>
            </a:extLst>
          </p:cNvPr>
          <p:cNvCxnSpPr/>
          <p:nvPr/>
        </p:nvCxnSpPr>
        <p:spPr>
          <a:xfrm>
            <a:off x="3942122" y="5138275"/>
            <a:ext cx="0" cy="2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Line 62">
            <a:extLst>
              <a:ext uri="{FF2B5EF4-FFF2-40B4-BE49-F238E27FC236}">
                <a16:creationId xmlns:a16="http://schemas.microsoft.com/office/drawing/2014/main" id="{55A86A40-21FD-4010-9CDF-F5D81FF58C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0995" y="5574563"/>
            <a:ext cx="430163" cy="4"/>
          </a:xfrm>
          <a:prstGeom prst="line">
            <a:avLst/>
          </a:prstGeom>
          <a:ln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872BAC-FEA5-4C81-AB58-19262D6B6C0C}"/>
              </a:ext>
            </a:extLst>
          </p:cNvPr>
          <p:cNvCxnSpPr>
            <a:cxnSpLocks/>
          </p:cNvCxnSpPr>
          <p:nvPr/>
        </p:nvCxnSpPr>
        <p:spPr>
          <a:xfrm flipH="1" flipV="1">
            <a:off x="4525082" y="4034811"/>
            <a:ext cx="35679" cy="2147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6B4E3E8-0A97-4B08-9DB7-75B8CDEF2907}"/>
              </a:ext>
            </a:extLst>
          </p:cNvPr>
          <p:cNvSpPr txBox="1"/>
          <p:nvPr/>
        </p:nvSpPr>
        <p:spPr>
          <a:xfrm>
            <a:off x="4740333" y="3910337"/>
            <a:ext cx="121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ALU</a:t>
            </a:r>
            <a:r>
              <a:rPr lang="zh-CN" altLang="en-US" sz="1400" b="1" dirty="0"/>
              <a:t>数据总线</a:t>
            </a:r>
          </a:p>
        </p:txBody>
      </p:sp>
      <p:sp>
        <p:nvSpPr>
          <p:cNvPr id="123" name="Line 62">
            <a:extLst>
              <a:ext uri="{FF2B5EF4-FFF2-40B4-BE49-F238E27FC236}">
                <a16:creationId xmlns:a16="http://schemas.microsoft.com/office/drawing/2014/main" id="{12A2C884-4858-4B6C-AE89-A6B3EFF42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8660" y="5093216"/>
            <a:ext cx="564036" cy="0"/>
          </a:xfrm>
          <a:prstGeom prst="line">
            <a:avLst/>
          </a:prstGeom>
          <a:ln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62">
            <a:extLst>
              <a:ext uri="{FF2B5EF4-FFF2-40B4-BE49-F238E27FC236}">
                <a16:creationId xmlns:a16="http://schemas.microsoft.com/office/drawing/2014/main" id="{454AF8AD-017D-4297-8D52-84102BFE8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2503" y="5073975"/>
            <a:ext cx="954260" cy="0"/>
          </a:xfrm>
          <a:prstGeom prst="line">
            <a:avLst/>
          </a:prstGeom>
          <a:ln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dirty="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697BBA5B-EC48-4D93-BCDB-E46EF74F34FC}"/>
              </a:ext>
            </a:extLst>
          </p:cNvPr>
          <p:cNvCxnSpPr>
            <a:stCxn id="37" idx="2"/>
          </p:cNvCxnSpPr>
          <p:nvPr/>
        </p:nvCxnSpPr>
        <p:spPr>
          <a:xfrm>
            <a:off x="8270389" y="3744348"/>
            <a:ext cx="0" cy="13489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47F7AAF-6B2D-4FAE-80A7-CF0E044E42F7}"/>
              </a:ext>
            </a:extLst>
          </p:cNvPr>
          <p:cNvCxnSpPr/>
          <p:nvPr/>
        </p:nvCxnSpPr>
        <p:spPr>
          <a:xfrm flipV="1">
            <a:off x="6096000" y="4467511"/>
            <a:ext cx="0" cy="625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960E1C9-7964-4210-B018-CE1494168B2C}"/>
              </a:ext>
            </a:extLst>
          </p:cNvPr>
          <p:cNvCxnSpPr>
            <a:cxnSpLocks/>
          </p:cNvCxnSpPr>
          <p:nvPr/>
        </p:nvCxnSpPr>
        <p:spPr>
          <a:xfrm flipH="1">
            <a:off x="8269309" y="1434948"/>
            <a:ext cx="7454" cy="1709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883F786-C99C-4B3B-9244-D3681EF0C8C8}"/>
              </a:ext>
            </a:extLst>
          </p:cNvPr>
          <p:cNvCxnSpPr>
            <a:cxnSpLocks/>
          </p:cNvCxnSpPr>
          <p:nvPr/>
        </p:nvCxnSpPr>
        <p:spPr>
          <a:xfrm flipV="1">
            <a:off x="6474543" y="2317115"/>
            <a:ext cx="0" cy="32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4872D9D-DAA0-4310-99AF-519572F97AAC}"/>
              </a:ext>
            </a:extLst>
          </p:cNvPr>
          <p:cNvCxnSpPr>
            <a:cxnSpLocks/>
          </p:cNvCxnSpPr>
          <p:nvPr/>
        </p:nvCxnSpPr>
        <p:spPr>
          <a:xfrm>
            <a:off x="7265637" y="2301222"/>
            <a:ext cx="0" cy="38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BC1E3F7-D24E-4208-8476-AAFB9603E968}"/>
              </a:ext>
            </a:extLst>
          </p:cNvPr>
          <p:cNvCxnSpPr>
            <a:cxnSpLocks/>
          </p:cNvCxnSpPr>
          <p:nvPr/>
        </p:nvCxnSpPr>
        <p:spPr>
          <a:xfrm flipH="1" flipV="1">
            <a:off x="7276975" y="2445576"/>
            <a:ext cx="1053957" cy="16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FF785C0-80F3-44BC-94F6-EB5FF840008F}"/>
              </a:ext>
            </a:extLst>
          </p:cNvPr>
          <p:cNvSpPr txBox="1"/>
          <p:nvPr/>
        </p:nvSpPr>
        <p:spPr>
          <a:xfrm>
            <a:off x="7502228" y="1315780"/>
            <a:ext cx="121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地址总线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2FECEB3-B3EB-4334-AEB5-79C01CDA6121}"/>
              </a:ext>
            </a:extLst>
          </p:cNvPr>
          <p:cNvCxnSpPr/>
          <p:nvPr/>
        </p:nvCxnSpPr>
        <p:spPr>
          <a:xfrm>
            <a:off x="6096000" y="4187800"/>
            <a:ext cx="0" cy="2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Line 62">
            <a:extLst>
              <a:ext uri="{FF2B5EF4-FFF2-40B4-BE49-F238E27FC236}">
                <a16:creationId xmlns:a16="http://schemas.microsoft.com/office/drawing/2014/main" id="{3C7B6356-52FD-4F7A-A94C-76C26C22B5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9055" y="4192455"/>
            <a:ext cx="264075" cy="16050"/>
          </a:xfrm>
          <a:prstGeom prst="line">
            <a:avLst/>
          </a:prstGeom>
          <a:ln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62">
            <a:extLst>
              <a:ext uri="{FF2B5EF4-FFF2-40B4-BE49-F238E27FC236}">
                <a16:creationId xmlns:a16="http://schemas.microsoft.com/office/drawing/2014/main" id="{4368720B-69E4-48FE-B976-D969EE33FE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0890" y="4444167"/>
            <a:ext cx="9913" cy="1444982"/>
          </a:xfrm>
          <a:prstGeom prst="line">
            <a:avLst/>
          </a:prstGeom>
          <a:ln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39682E47-AB7D-49A2-BD5C-8A239C673047}"/>
              </a:ext>
            </a:extLst>
          </p:cNvPr>
          <p:cNvCxnSpPr>
            <a:cxnSpLocks/>
          </p:cNvCxnSpPr>
          <p:nvPr/>
        </p:nvCxnSpPr>
        <p:spPr>
          <a:xfrm>
            <a:off x="2264019" y="5905676"/>
            <a:ext cx="1313056" cy="2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FC565375-C5E5-462C-BF81-7EB66C8E1D93}"/>
              </a:ext>
            </a:extLst>
          </p:cNvPr>
          <p:cNvCxnSpPr>
            <a:cxnSpLocks/>
            <a:stCxn id="74" idx="2"/>
            <a:endCxn id="74" idx="2"/>
          </p:cNvCxnSpPr>
          <p:nvPr/>
        </p:nvCxnSpPr>
        <p:spPr>
          <a:xfrm>
            <a:off x="3485743" y="57798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AA52EC91-078C-447D-82A9-BCF12D2D2091}"/>
              </a:ext>
            </a:extLst>
          </p:cNvPr>
          <p:cNvCxnSpPr>
            <a:cxnSpLocks/>
          </p:cNvCxnSpPr>
          <p:nvPr/>
        </p:nvCxnSpPr>
        <p:spPr>
          <a:xfrm>
            <a:off x="3550342" y="5747526"/>
            <a:ext cx="0" cy="18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03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012" y="-12924"/>
            <a:ext cx="10058400" cy="1450757"/>
          </a:xfrm>
        </p:spPr>
        <p:txBody>
          <a:bodyPr/>
          <a:lstStyle/>
          <a:p>
            <a:r>
              <a:rPr lang="en-US" altLang="zh-CN" dirty="0"/>
              <a:t>1.5.2 8086</a:t>
            </a:r>
            <a:r>
              <a:rPr lang="zh-CN" altLang="en-US" dirty="0"/>
              <a:t>的寄存器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22276"/>
              </p:ext>
            </p:extLst>
          </p:nvPr>
        </p:nvGraphicFramePr>
        <p:xfrm>
          <a:off x="1776671" y="1711954"/>
          <a:ext cx="1907658" cy="148336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907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AH                    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BH                    BL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                    CL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DH                    DL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701998" y="1711954"/>
            <a:ext cx="0" cy="152589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18812"/>
              </p:ext>
            </p:extLst>
          </p:nvPr>
        </p:nvGraphicFramePr>
        <p:xfrm>
          <a:off x="1776671" y="3356132"/>
          <a:ext cx="1907658" cy="147828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907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09502"/>
              </p:ext>
            </p:extLst>
          </p:nvPr>
        </p:nvGraphicFramePr>
        <p:xfrm>
          <a:off x="1776672" y="5089648"/>
          <a:ext cx="1907658" cy="741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907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FLAGS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794346" y="1681110"/>
            <a:ext cx="17314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AX</a:t>
            </a:r>
            <a:r>
              <a:rPr lang="zh-CN" altLang="en-US" sz="1600" dirty="0"/>
              <a:t>累加器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BX</a:t>
            </a:r>
            <a:r>
              <a:rPr lang="zh-CN" altLang="en-US" sz="1600" dirty="0"/>
              <a:t>基址寄存器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CX</a:t>
            </a:r>
            <a:r>
              <a:rPr lang="zh-CN" altLang="en-US" sz="1600" dirty="0"/>
              <a:t>计数器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DX</a:t>
            </a:r>
            <a:r>
              <a:rPr lang="zh-CN" altLang="en-US" sz="1600" dirty="0"/>
              <a:t>数据寄存器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51349" y="3296937"/>
            <a:ext cx="214777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源地址计算器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目的地址寄存器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基址指针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堆栈指针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51349" y="5044989"/>
            <a:ext cx="175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标志寄存器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指令指针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51229" y="2270558"/>
            <a:ext cx="168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数据寄存器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56078" y="3546303"/>
            <a:ext cx="168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变址寄存器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75570" y="4229533"/>
            <a:ext cx="168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指针寄存器</a:t>
            </a:r>
          </a:p>
        </p:txBody>
      </p:sp>
      <p:sp>
        <p:nvSpPr>
          <p:cNvPr id="17" name="右大括号 16"/>
          <p:cNvSpPr/>
          <p:nvPr/>
        </p:nvSpPr>
        <p:spPr>
          <a:xfrm>
            <a:off x="5276111" y="1867556"/>
            <a:ext cx="262418" cy="1214687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5384800" y="3455978"/>
            <a:ext cx="262418" cy="519205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5384800" y="4184371"/>
            <a:ext cx="262418" cy="519205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6870478" y="1884883"/>
            <a:ext cx="262418" cy="2612689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43775" y="2944725"/>
            <a:ext cx="15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通用寄存器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69624"/>
              </p:ext>
            </p:extLst>
          </p:nvPr>
        </p:nvGraphicFramePr>
        <p:xfrm>
          <a:off x="7396126" y="4205782"/>
          <a:ext cx="1418265" cy="1478280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141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027929" y="4205782"/>
            <a:ext cx="1731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代码段寄存器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堆栈段寄存器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数据段寄存器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附加段寄存器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602434" y="4709683"/>
            <a:ext cx="114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段寄存器</a:t>
            </a:r>
          </a:p>
        </p:txBody>
      </p:sp>
      <p:sp>
        <p:nvSpPr>
          <p:cNvPr id="26" name="右大括号 25"/>
          <p:cNvSpPr/>
          <p:nvPr/>
        </p:nvSpPr>
        <p:spPr>
          <a:xfrm>
            <a:off x="10305902" y="4382949"/>
            <a:ext cx="262418" cy="1050288"/>
          </a:xfrm>
          <a:prstGeom prst="rightBrace">
            <a:avLst>
              <a:gd name="adj1" fmla="val 8333"/>
              <a:gd name="adj2" fmla="val 4737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703277" y="1368826"/>
            <a:ext cx="2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15         8  7            0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318375" y="3860654"/>
            <a:ext cx="155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15                   0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36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通用寄存器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441" y="1853656"/>
            <a:ext cx="10131829" cy="43577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/>
              <a:t>8086</a:t>
            </a:r>
            <a:r>
              <a:rPr lang="zh-CN" altLang="en-US" sz="3200" dirty="0"/>
              <a:t>的</a:t>
            </a:r>
            <a:r>
              <a:rPr lang="en-US" altLang="zh-CN" sz="3200" dirty="0"/>
              <a:t>16</a:t>
            </a:r>
            <a:r>
              <a:rPr lang="zh-CN" altLang="en-US" sz="3200" dirty="0"/>
              <a:t>位通用寄存器是：</a:t>
            </a:r>
          </a:p>
          <a:p>
            <a:pPr lvl="1">
              <a:lnSpc>
                <a:spcPct val="110000"/>
              </a:lnSpc>
              <a:buNone/>
            </a:pPr>
            <a:r>
              <a:rPr lang="zh-CN" altLang="zh-CN" dirty="0">
                <a:solidFill>
                  <a:schemeClr val="accent2"/>
                </a:solidFill>
              </a:rPr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AX	BX	CX	DX</a:t>
            </a:r>
            <a:endParaRPr lang="en-US" altLang="zh-CN" sz="2800" dirty="0">
              <a:solidFill>
                <a:schemeClr val="accent2"/>
              </a:solidFill>
              <a:hlinkClick r:id="rId2" action="ppaction://hlinksldjump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	SI	DI	BP	SP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dirty="0"/>
              <a:t>其中前</a:t>
            </a:r>
            <a:r>
              <a:rPr lang="en-US" altLang="zh-CN" sz="3200" dirty="0"/>
              <a:t>4</a:t>
            </a:r>
            <a:r>
              <a:rPr lang="zh-CN" altLang="en-US" sz="3200" dirty="0"/>
              <a:t>个数据寄存器都还可以分成高</a:t>
            </a:r>
            <a:r>
              <a:rPr lang="en-US" altLang="zh-CN" sz="3200" dirty="0"/>
              <a:t>8</a:t>
            </a:r>
            <a:r>
              <a:rPr lang="zh-CN" altLang="en-US" sz="3200" dirty="0"/>
              <a:t>位和低</a:t>
            </a:r>
            <a:r>
              <a:rPr lang="en-US" altLang="zh-CN" sz="3200" dirty="0"/>
              <a:t>8</a:t>
            </a:r>
            <a:r>
              <a:rPr lang="zh-CN" altLang="en-US" sz="3200" dirty="0"/>
              <a:t>位两个独立的寄存器</a:t>
            </a:r>
          </a:p>
          <a:p>
            <a:pPr>
              <a:lnSpc>
                <a:spcPct val="110000"/>
              </a:lnSpc>
            </a:pPr>
            <a:r>
              <a:rPr lang="en-US" altLang="zh-CN" sz="3200" dirty="0"/>
              <a:t>8086</a:t>
            </a:r>
            <a:r>
              <a:rPr lang="zh-CN" altLang="en-US" sz="3200" dirty="0"/>
              <a:t>的</a:t>
            </a:r>
            <a:r>
              <a:rPr lang="en-US" altLang="zh-CN" sz="3200" dirty="0"/>
              <a:t>8</a:t>
            </a:r>
            <a:r>
              <a:rPr lang="zh-CN" altLang="en-US" sz="3200" dirty="0"/>
              <a:t>位通用寄存器是：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AH	BH	CH	DH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AL	BL	CL	DL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对其中某</a:t>
            </a:r>
            <a:r>
              <a:rPr lang="en-US" altLang="zh-CN" sz="3200" dirty="0"/>
              <a:t>8</a:t>
            </a:r>
            <a:r>
              <a:rPr lang="zh-CN" altLang="en-US" sz="3200" dirty="0"/>
              <a:t>位的操作，并不影响另外对应</a:t>
            </a:r>
            <a:r>
              <a:rPr lang="en-US" altLang="zh-CN" sz="3200" dirty="0"/>
              <a:t>8</a:t>
            </a:r>
            <a:r>
              <a:rPr lang="zh-CN" altLang="en-US" sz="3200" dirty="0"/>
              <a:t>位的数据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56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25A57-B1F5-44D8-9367-B157385E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处理器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14D0D-EF4A-4E14-A2FC-C05AB74D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2385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传统处理器（</a:t>
            </a:r>
            <a:r>
              <a:rPr lang="en-US" altLang="zh-CN" sz="2400" dirty="0"/>
              <a:t>CPU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包括运算器和控制器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运算器负责算术和逻辑运算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控制器负责解释和执行程序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寄存器（小容量高速存储）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/>
              <a:t>微型计算机中的处理器常采用一块大规模集成电路构成，即：微处理器</a:t>
            </a:r>
            <a:r>
              <a:rPr lang="en-US" altLang="zh-CN" sz="2200" dirty="0"/>
              <a:t>Microprocessor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/>
              <a:t>右图为几种微处理器芯片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1D9AA1-0185-45B1-8E05-09C5C131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681" y="2329367"/>
            <a:ext cx="3098453" cy="2565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97315B-8984-4EB9-A7CD-BFF6EFDF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676" y="2036076"/>
            <a:ext cx="2270957" cy="182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445455-014B-4C76-890B-7EE88A5E1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676" y="4156130"/>
            <a:ext cx="2341425" cy="18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7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993462"/>
            <a:ext cx="10515600" cy="72002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通用寄存器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112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）数据寄存器</a:t>
            </a:r>
            <a:endParaRPr lang="en-US" altLang="zh-CN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dirty="0"/>
              <a:t>      </a:t>
            </a:r>
            <a:r>
              <a:rPr lang="zh-CN" altLang="en-US" sz="2400" dirty="0"/>
              <a:t>用来存放计算的结果和操作数，也可以存放地址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/>
              <a:t>        每个寄存器又有它们各自的专用目的</a:t>
            </a:r>
          </a:p>
          <a:p>
            <a:pPr marL="987425" lvl="3" indent="-420688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987425" algn="l"/>
              </a:tabLst>
            </a:pPr>
            <a:r>
              <a:rPr lang="en-US" altLang="zh-CN" sz="2400" dirty="0"/>
              <a:t>AX</a:t>
            </a:r>
            <a:r>
              <a:rPr lang="zh-CN" altLang="en-US" sz="2400" dirty="0"/>
              <a:t>－累加器，使用频度最高，用于算术、逻辑运算以及与外设传送信息等；</a:t>
            </a:r>
          </a:p>
          <a:p>
            <a:pPr marL="987425" lvl="3" indent="-420688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987425" algn="l"/>
              </a:tabLst>
            </a:pPr>
            <a:r>
              <a:rPr lang="en-US" altLang="zh-CN" sz="2400" dirty="0"/>
              <a:t>BX</a:t>
            </a:r>
            <a:r>
              <a:rPr lang="zh-CN" altLang="en-US" sz="2400" dirty="0"/>
              <a:t>－基址寄存器，常用做存放存储器地址；</a:t>
            </a:r>
          </a:p>
          <a:p>
            <a:pPr marL="987425" lvl="3" indent="-420688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987425" algn="l"/>
              </a:tabLst>
            </a:pPr>
            <a:r>
              <a:rPr lang="en-US" altLang="zh-CN" sz="2400" dirty="0"/>
              <a:t>CX</a:t>
            </a:r>
            <a:r>
              <a:rPr lang="zh-CN" altLang="en-US" sz="2400" dirty="0"/>
              <a:t>－计数器，作为循环和串操作等指令中的隐含计数器；</a:t>
            </a:r>
          </a:p>
          <a:p>
            <a:pPr marL="987425" lvl="3" indent="-420688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987425" algn="l"/>
              </a:tabLst>
            </a:pPr>
            <a:r>
              <a:rPr lang="en-US" altLang="zh-CN" sz="2400" dirty="0"/>
              <a:t>DX</a:t>
            </a:r>
            <a:r>
              <a:rPr lang="zh-CN" altLang="en-US" sz="2400" dirty="0"/>
              <a:t>－数据寄存器，常用来存放双字长数据的高</a:t>
            </a:r>
            <a:r>
              <a:rPr lang="en-US" altLang="zh-CN" sz="2400" dirty="0"/>
              <a:t>16</a:t>
            </a:r>
            <a:r>
              <a:rPr lang="zh-CN" altLang="en-US" sz="2400" dirty="0"/>
              <a:t>位，或存放外设端口地址。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404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1. </a:t>
            </a:r>
            <a:r>
              <a:rPr lang="zh-CN" altLang="en-US" sz="4400" dirty="0"/>
              <a:t>通用寄存器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4598126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）变址寄存器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常用于存储器寻址时提供地址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是源变址寄存器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是目的变址寄存器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在串操作指令有特殊用法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）指针寄存器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用于寻址内存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内的数据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为堆栈指针寄存器，指示栈顶的偏移地址，不能再用于其他目的，具有专用目的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为基址指针寄存器，表示数据在堆栈段中的基地址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段寄存器联合使用确定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中的存储单元地址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DE8FAE-D8C5-482F-94F0-AA2C16D09262}"/>
              </a:ext>
            </a:extLst>
          </p:cNvPr>
          <p:cNvSpPr txBox="1"/>
          <p:nvPr/>
        </p:nvSpPr>
        <p:spPr>
          <a:xfrm>
            <a:off x="5766028" y="2290874"/>
            <a:ext cx="60946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cs typeface="Times New Roman" panose="02020603050405020304" pitchFamily="18" charset="0"/>
              </a:rPr>
              <a:t>堆栈是主存中一个特殊的区域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cs typeface="Times New Roman" panose="02020603050405020304" pitchFamily="18" charset="0"/>
              </a:rPr>
              <a:t>它采用</a:t>
            </a:r>
            <a:r>
              <a:rPr lang="zh-CN" altLang="en-US" sz="1800" dirty="0">
                <a:solidFill>
                  <a:srgbClr val="CC3300"/>
                </a:solidFill>
                <a:cs typeface="Times New Roman" panose="02020603050405020304" pitchFamily="18" charset="0"/>
              </a:rPr>
              <a:t>先进后出</a:t>
            </a:r>
            <a:r>
              <a:rPr lang="en-US" altLang="zh-CN" sz="1800" dirty="0">
                <a:solidFill>
                  <a:srgbClr val="CC3300"/>
                </a:solidFill>
                <a:cs typeface="Times New Roman" panose="02020603050405020304" pitchFamily="18" charset="0"/>
              </a:rPr>
              <a:t>FILO</a:t>
            </a:r>
            <a:r>
              <a:rPr lang="zh-CN" altLang="en-US" sz="1800" dirty="0"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cs typeface="Times New Roman" panose="02020603050405020304" pitchFamily="18" charset="0"/>
              </a:rPr>
              <a:t>First In Last Out</a:t>
            </a:r>
            <a:r>
              <a:rPr lang="zh-CN" altLang="en-US" sz="1800" dirty="0">
                <a:cs typeface="Times New Roman" panose="02020603050405020304" pitchFamily="18" charset="0"/>
              </a:rPr>
              <a:t>）或后进先出</a:t>
            </a:r>
            <a:r>
              <a:rPr lang="en-US" altLang="zh-CN" sz="1800" dirty="0">
                <a:cs typeface="Times New Roman" panose="02020603050405020304" pitchFamily="18" charset="0"/>
              </a:rPr>
              <a:t>LIFO</a:t>
            </a:r>
            <a:r>
              <a:rPr lang="zh-CN" altLang="en-US" sz="1800" dirty="0"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cs typeface="Times New Roman" panose="02020603050405020304" pitchFamily="18" charset="0"/>
              </a:rPr>
              <a:t>Last In First Out</a:t>
            </a:r>
            <a:r>
              <a:rPr lang="zh-CN" altLang="en-US" sz="1800" dirty="0">
                <a:cs typeface="Times New Roman" panose="02020603050405020304" pitchFamily="18" charset="0"/>
              </a:rPr>
              <a:t>）的原则进行存取操作，而不是随机存取操作方式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cs typeface="Times New Roman" panose="02020603050405020304" pitchFamily="18" charset="0"/>
              </a:rPr>
              <a:t>堆栈通常由处理器自动维持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cs typeface="Times New Roman" panose="02020603050405020304" pitchFamily="18" charset="0"/>
              </a:rPr>
              <a:t>8086</a:t>
            </a:r>
            <a:r>
              <a:rPr lang="zh-CN" altLang="en-US" sz="1800" dirty="0">
                <a:cs typeface="Times New Roman" panose="02020603050405020304" pitchFamily="18" charset="0"/>
              </a:rPr>
              <a:t>中，由堆栈段寄存器</a:t>
            </a:r>
            <a:r>
              <a:rPr lang="en-US" altLang="zh-CN" sz="1800" dirty="0">
                <a:cs typeface="Times New Roman" panose="02020603050405020304" pitchFamily="18" charset="0"/>
              </a:rPr>
              <a:t>SS</a:t>
            </a:r>
            <a:r>
              <a:rPr lang="zh-CN" altLang="en-US" sz="1800" dirty="0">
                <a:cs typeface="Times New Roman" panose="02020603050405020304" pitchFamily="18" charset="0"/>
              </a:rPr>
              <a:t>和堆栈指针寄存器</a:t>
            </a:r>
            <a:r>
              <a:rPr lang="en-US" altLang="zh-CN" sz="1800" dirty="0">
                <a:cs typeface="Times New Roman" panose="02020603050405020304" pitchFamily="18" charset="0"/>
              </a:rPr>
              <a:t>SP</a:t>
            </a:r>
            <a:r>
              <a:rPr lang="zh-CN" altLang="en-US" sz="1800" dirty="0">
                <a:cs typeface="Times New Roman" panose="02020603050405020304" pitchFamily="18" charset="0"/>
              </a:rPr>
              <a:t>共同指示</a:t>
            </a:r>
            <a:endParaRPr lang="zh-CN" altLang="en-US" sz="1800" dirty="0">
              <a:solidFill>
                <a:srgbClr val="CC33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71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标志寄存器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108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标志（</a:t>
            </a:r>
            <a:r>
              <a:rPr lang="en-US" altLang="zh-CN" sz="2400" dirty="0"/>
              <a:t>Flag</a:t>
            </a:r>
            <a:r>
              <a:rPr lang="zh-CN" altLang="en-US" sz="2400" dirty="0"/>
              <a:t>）用于反映指令执行结果或控制指令执行形式，形成</a:t>
            </a:r>
            <a:r>
              <a:rPr lang="en-US" altLang="zh-CN" sz="2400" dirty="0"/>
              <a:t>16</a:t>
            </a:r>
            <a:r>
              <a:rPr lang="zh-CN" altLang="en-US" sz="2400" dirty="0"/>
              <a:t>位标志寄存器</a:t>
            </a:r>
            <a:r>
              <a:rPr lang="en-US" altLang="zh-CN" sz="2400" dirty="0"/>
              <a:t>FLAGS</a:t>
            </a:r>
            <a:r>
              <a:rPr lang="zh-CN" altLang="en-US" sz="2400" dirty="0"/>
              <a:t>（程序状态字</a:t>
            </a:r>
            <a:r>
              <a:rPr lang="en-US" altLang="zh-CN" sz="2400" dirty="0"/>
              <a:t>PSW</a:t>
            </a:r>
            <a:r>
              <a:rPr lang="zh-CN" altLang="en-US" sz="2400" dirty="0"/>
              <a:t>寄存器</a:t>
            </a:r>
            <a:r>
              <a:rPr lang="zh-CN" altLang="zh-CN" sz="2400" dirty="0"/>
              <a:t>）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 状态标志－用来记录程序运行结果的状态信息，许多指令的执行都将相应地设置它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CF  ZF  SF  PF  OF  AF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 控制标志－可由程序根据需要用指令设置，用于控制处理器执行指令的方式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DF   IF   TF</a:t>
            </a:r>
          </a:p>
          <a:p>
            <a:endParaRPr lang="zh-CN" altLang="en-US" sz="2400" dirty="0"/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2F575FAB-7FB0-499B-B9B2-F8C9D87BA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09908"/>
              </p:ext>
            </p:extLst>
          </p:nvPr>
        </p:nvGraphicFramePr>
        <p:xfrm>
          <a:off x="1858007" y="5021036"/>
          <a:ext cx="812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07216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4661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3937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11735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3467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59775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39473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27509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146658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23393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70248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68347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55492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17679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357853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4340659"/>
                    </a:ext>
                  </a:extLst>
                </a:gridCol>
              </a:tblGrid>
              <a:tr h="365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95898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6D980A9-B1F7-4B6A-B225-A695215A1B1D}"/>
              </a:ext>
            </a:extLst>
          </p:cNvPr>
          <p:cNvSpPr txBox="1"/>
          <p:nvPr/>
        </p:nvSpPr>
        <p:spPr>
          <a:xfrm>
            <a:off x="1858007" y="4710793"/>
            <a:ext cx="80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15       14      13   12     11      10     9        8        7       6        5        4      3        2        1       0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528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指令指针寄存器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173" y="1872928"/>
            <a:ext cx="9141002" cy="359192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指令指针寄存器</a:t>
            </a:r>
            <a:r>
              <a:rPr lang="en-US" altLang="zh-CN" sz="2800" dirty="0"/>
              <a:t>IP</a:t>
            </a:r>
            <a:r>
              <a:rPr lang="zh-CN" altLang="en-US" sz="2800" dirty="0"/>
              <a:t>，指示代码段中指令的偏移地址</a:t>
            </a:r>
          </a:p>
          <a:p>
            <a:r>
              <a:rPr lang="zh-CN" altLang="en-US" sz="2800" dirty="0"/>
              <a:t>它与代码段寄存器</a:t>
            </a:r>
            <a:r>
              <a:rPr lang="en-US" altLang="zh-CN" sz="2800" dirty="0"/>
              <a:t>CS</a:t>
            </a:r>
            <a:r>
              <a:rPr lang="zh-CN" altLang="en-US" sz="2800" dirty="0"/>
              <a:t>联用，确定下一条指令的物理地址</a:t>
            </a:r>
          </a:p>
          <a:p>
            <a:r>
              <a:rPr lang="zh-CN" altLang="en-US" sz="2800" dirty="0"/>
              <a:t>计算机通过</a:t>
            </a:r>
            <a:r>
              <a:rPr lang="en-US" altLang="zh-CN" sz="2800" dirty="0"/>
              <a:t>CS : IP</a:t>
            </a:r>
            <a:r>
              <a:rPr lang="zh-CN" altLang="en-US" sz="2800" dirty="0"/>
              <a:t>寄存器来控制指令序列的执行流程</a:t>
            </a:r>
          </a:p>
          <a:p>
            <a:r>
              <a:rPr lang="en-US" altLang="zh-CN" sz="2800" dirty="0"/>
              <a:t>  IP</a:t>
            </a:r>
            <a:r>
              <a:rPr lang="zh-CN" altLang="en-US" sz="2800" dirty="0"/>
              <a:t>寄存器是一个专用寄存器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160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段寄存器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1945"/>
            <a:ext cx="9290904" cy="435133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8086</a:t>
            </a:r>
            <a:r>
              <a:rPr lang="zh-CN" altLang="en-US" sz="2800" dirty="0"/>
              <a:t>有</a:t>
            </a:r>
            <a:r>
              <a:rPr lang="en-US" altLang="zh-CN" sz="2800" dirty="0"/>
              <a:t>4</a:t>
            </a:r>
            <a:r>
              <a:rPr lang="zh-CN" altLang="en-US" sz="2800" dirty="0"/>
              <a:t>个</a:t>
            </a:r>
            <a:r>
              <a:rPr lang="en-US" altLang="zh-CN" sz="2800" dirty="0"/>
              <a:t>16</a:t>
            </a:r>
            <a:r>
              <a:rPr lang="zh-CN" altLang="en-US" sz="2800" dirty="0"/>
              <a:t>位段寄存器，每个段寄存器确定一个逻辑段的起始地址，每种逻辑段均有各自的用途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2"/>
                </a:solidFill>
              </a:rPr>
              <a:t>CS</a:t>
            </a:r>
            <a:r>
              <a:rPr lang="zh-CN" altLang="en-US" sz="2400" dirty="0"/>
              <a:t>（</a:t>
            </a:r>
            <a:r>
              <a:rPr lang="en-US" altLang="zh-CN" sz="2400" dirty="0"/>
              <a:t>Code Segment</a:t>
            </a:r>
            <a:r>
              <a:rPr lang="zh-CN" altLang="en-US" sz="2400" dirty="0"/>
              <a:t>）</a:t>
            </a:r>
            <a:r>
              <a:rPr lang="zh-CN" altLang="en-US" sz="2000" dirty="0"/>
              <a:t>：</a:t>
            </a:r>
            <a:r>
              <a:rPr lang="zh-CN" altLang="en-US" sz="2800" dirty="0"/>
              <a:t>指明代码段的起始地址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2"/>
                </a:solidFill>
              </a:rPr>
              <a:t>SS</a:t>
            </a:r>
            <a:r>
              <a:rPr lang="zh-CN" altLang="en-US" sz="2400" dirty="0"/>
              <a:t>（</a:t>
            </a:r>
            <a:r>
              <a:rPr lang="en-US" altLang="zh-CN" sz="2400" dirty="0"/>
              <a:t>Stack Segment</a:t>
            </a:r>
            <a:r>
              <a:rPr lang="zh-CN" altLang="en-US" sz="2400" dirty="0"/>
              <a:t>）</a:t>
            </a:r>
            <a:r>
              <a:rPr lang="zh-CN" altLang="en-US" sz="2000" dirty="0"/>
              <a:t>：</a:t>
            </a:r>
            <a:r>
              <a:rPr lang="zh-CN" altLang="en-US" sz="2800" dirty="0"/>
              <a:t>指明堆栈段的起始地址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2"/>
                </a:solidFill>
              </a:rPr>
              <a:t>DS</a:t>
            </a:r>
            <a:r>
              <a:rPr lang="zh-CN" altLang="en-US" sz="2400" dirty="0"/>
              <a:t>（</a:t>
            </a:r>
            <a:r>
              <a:rPr lang="en-US" altLang="zh-CN" sz="2400" dirty="0"/>
              <a:t>Data Segment</a:t>
            </a:r>
            <a:r>
              <a:rPr lang="zh-CN" altLang="en-US" sz="2400" dirty="0"/>
              <a:t>）</a:t>
            </a:r>
            <a:r>
              <a:rPr lang="zh-CN" altLang="en-US" sz="2000" dirty="0"/>
              <a:t>：</a:t>
            </a:r>
            <a:r>
              <a:rPr lang="zh-CN" altLang="en-US" sz="2800" dirty="0"/>
              <a:t>指明数据段的起始地址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2"/>
                </a:solidFill>
              </a:rPr>
              <a:t>ES</a:t>
            </a:r>
            <a:r>
              <a:rPr lang="zh-CN" altLang="en-US" sz="2400" dirty="0"/>
              <a:t>（</a:t>
            </a:r>
            <a:r>
              <a:rPr lang="en-US" altLang="zh-CN" sz="2400" dirty="0"/>
              <a:t>Extra Segment</a:t>
            </a:r>
            <a:r>
              <a:rPr lang="zh-CN" altLang="en-US" sz="2400" dirty="0"/>
              <a:t>）：</a:t>
            </a:r>
            <a:r>
              <a:rPr lang="zh-CN" altLang="en-US" sz="2800" dirty="0"/>
              <a:t>指明附加段的起始地址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208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FC96A-1550-40EA-B195-6C22C14E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1.5.3 8086</a:t>
            </a:r>
            <a:r>
              <a:rPr lang="zh-CN" altLang="en-US" dirty="0"/>
              <a:t>的存储器的组织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E9588-FF75-4D07-AECE-FF34E5A5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8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500" dirty="0"/>
              <a:t>1. </a:t>
            </a:r>
            <a:r>
              <a:rPr lang="zh-CN" altLang="en-US" sz="3500" dirty="0"/>
              <a:t>数据的存储格式</a:t>
            </a:r>
            <a:endParaRPr lang="en-US" altLang="zh-CN" sz="3500" dirty="0"/>
          </a:p>
          <a:p>
            <a:pPr marL="0" indent="390525">
              <a:lnSpc>
                <a:spcPct val="120000"/>
              </a:lnSpc>
            </a:pPr>
            <a:r>
              <a:rPr lang="zh-CN" altLang="en-US" sz="3000" dirty="0"/>
              <a:t>计算机中信息的单位</a:t>
            </a:r>
          </a:p>
          <a:p>
            <a:pPr marL="1038225" lvl="1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二进制位</a:t>
            </a:r>
            <a:r>
              <a:rPr lang="en-US" altLang="zh-CN" sz="2800" dirty="0">
                <a:solidFill>
                  <a:srgbClr val="002060"/>
                </a:solidFill>
              </a:rPr>
              <a:t>Bit</a:t>
            </a:r>
            <a:r>
              <a:rPr lang="zh-CN" altLang="zh-CN" sz="2800" dirty="0"/>
              <a:t>：</a:t>
            </a:r>
            <a:r>
              <a:rPr lang="zh-CN" altLang="en-US" sz="2800" dirty="0"/>
              <a:t>存储一位二进制数：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</a:t>
            </a:r>
          </a:p>
          <a:p>
            <a:pPr marL="1038225" lvl="1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字节</a:t>
            </a:r>
            <a:r>
              <a:rPr lang="en-US" altLang="zh-CN" sz="2800" dirty="0">
                <a:solidFill>
                  <a:srgbClr val="002060"/>
                </a:solidFill>
              </a:rPr>
              <a:t>Byte</a:t>
            </a:r>
            <a:r>
              <a:rPr lang="zh-CN" altLang="en-US" sz="2800" dirty="0"/>
              <a:t>：</a:t>
            </a:r>
            <a:r>
              <a:rPr lang="en-US" altLang="zh-CN" sz="2800" dirty="0"/>
              <a:t>8</a:t>
            </a:r>
            <a:r>
              <a:rPr lang="zh-CN" altLang="en-US" sz="2800" dirty="0"/>
              <a:t>个二进制位</a:t>
            </a:r>
            <a:r>
              <a:rPr lang="zh-CN" altLang="zh-CN" sz="2800" dirty="0"/>
              <a:t>，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7</a:t>
            </a:r>
            <a:r>
              <a:rPr lang="zh-CN" altLang="en-US" sz="2800" dirty="0"/>
              <a:t>～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endParaRPr lang="en-US" altLang="zh-CN" sz="2800" dirty="0"/>
          </a:p>
          <a:p>
            <a:pPr marL="1038225" lvl="1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字</a:t>
            </a:r>
            <a:r>
              <a:rPr lang="en-US" altLang="zh-CN" sz="2800" dirty="0">
                <a:solidFill>
                  <a:srgbClr val="002060"/>
                </a:solidFill>
              </a:rPr>
              <a:t>Word</a:t>
            </a:r>
            <a:r>
              <a:rPr lang="zh-CN" altLang="en-US" sz="2800" dirty="0"/>
              <a:t>：</a:t>
            </a:r>
            <a:r>
              <a:rPr lang="en-US" altLang="zh-CN" sz="2800" dirty="0"/>
              <a:t>16</a:t>
            </a:r>
            <a:r>
              <a:rPr lang="zh-CN" altLang="en-US" sz="2800" dirty="0"/>
              <a:t>位，</a:t>
            </a:r>
            <a:r>
              <a:rPr lang="en-US" altLang="zh-CN" sz="2800" dirty="0"/>
              <a:t>2</a:t>
            </a:r>
            <a:r>
              <a:rPr lang="zh-CN" altLang="en-US" sz="2800" dirty="0"/>
              <a:t>个字节，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15</a:t>
            </a:r>
            <a:r>
              <a:rPr lang="zh-CN" altLang="en-US" sz="2800" dirty="0"/>
              <a:t>～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</a:p>
          <a:p>
            <a:pPr marL="1038225" lvl="1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双字</a:t>
            </a:r>
            <a:r>
              <a:rPr lang="en-US" altLang="zh-CN" sz="2800" dirty="0" err="1">
                <a:solidFill>
                  <a:srgbClr val="002060"/>
                </a:solidFill>
              </a:rPr>
              <a:t>DWord</a:t>
            </a:r>
            <a:r>
              <a:rPr lang="zh-CN" altLang="en-US" sz="2800" dirty="0"/>
              <a:t>：</a:t>
            </a:r>
            <a:r>
              <a:rPr lang="en-US" altLang="zh-CN" sz="2800" dirty="0"/>
              <a:t>32</a:t>
            </a:r>
            <a:r>
              <a:rPr lang="zh-CN" altLang="en-US" sz="2800" dirty="0"/>
              <a:t>位，</a:t>
            </a:r>
            <a:r>
              <a:rPr lang="en-US" altLang="zh-CN" sz="2800" dirty="0"/>
              <a:t>4</a:t>
            </a:r>
            <a:r>
              <a:rPr lang="zh-CN" altLang="en-US" sz="2800" dirty="0"/>
              <a:t>个字节</a:t>
            </a:r>
            <a:r>
              <a:rPr lang="zh-CN" altLang="zh-CN" sz="2800" dirty="0"/>
              <a:t>，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31</a:t>
            </a:r>
            <a:r>
              <a:rPr lang="zh-CN" altLang="en-US" sz="2800" dirty="0"/>
              <a:t>～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endParaRPr lang="en-US" altLang="zh-CN" sz="2800" dirty="0"/>
          </a:p>
          <a:p>
            <a:pPr marL="0" indent="390525">
              <a:lnSpc>
                <a:spcPct val="120000"/>
              </a:lnSpc>
            </a:pPr>
            <a:r>
              <a:rPr lang="zh-CN" altLang="en-US" sz="2800" dirty="0"/>
              <a:t>最低有效位</a:t>
            </a:r>
            <a:r>
              <a:rPr lang="en-US" altLang="zh-CN" sz="2800" dirty="0"/>
              <a:t>LSB</a:t>
            </a:r>
            <a:r>
              <a:rPr lang="zh-CN" altLang="en-US" sz="2800" dirty="0"/>
              <a:t>：数据的最低位，</a:t>
            </a:r>
            <a:r>
              <a:rPr lang="en-US" altLang="zh-CN" sz="2800" dirty="0"/>
              <a:t>D</a:t>
            </a:r>
            <a:r>
              <a:rPr lang="en-US" altLang="zh-CN" sz="1800" baseline="-25000" dirty="0"/>
              <a:t>0</a:t>
            </a:r>
            <a:r>
              <a:rPr lang="zh-CN" altLang="en-US" sz="2800" dirty="0"/>
              <a:t>位</a:t>
            </a:r>
          </a:p>
          <a:p>
            <a:pPr marL="0" indent="390525">
              <a:lnSpc>
                <a:spcPct val="120000"/>
              </a:lnSpc>
            </a:pPr>
            <a:r>
              <a:rPr lang="zh-CN" altLang="en-US" sz="2800" dirty="0"/>
              <a:t>最高有效位</a:t>
            </a:r>
            <a:r>
              <a:rPr lang="en-US" altLang="zh-CN" sz="2800" dirty="0"/>
              <a:t>MSB</a:t>
            </a:r>
            <a:r>
              <a:rPr lang="zh-CN" altLang="en-US" sz="2800" dirty="0"/>
              <a:t>：数据的最高位，对应字节、字、双字</a:t>
            </a:r>
            <a:endParaRPr lang="en-US" altLang="zh-CN" sz="2800" dirty="0"/>
          </a:p>
          <a:p>
            <a:pPr marL="0" indent="390525">
              <a:lnSpc>
                <a:spcPct val="120000"/>
              </a:lnSpc>
            </a:pPr>
            <a:r>
              <a:rPr lang="zh-CN" altLang="en-US" sz="2800" dirty="0"/>
              <a:t>分别指</a:t>
            </a:r>
            <a:r>
              <a:rPr lang="en-US" altLang="zh-CN" sz="2800" dirty="0"/>
              <a:t>D</a:t>
            </a:r>
            <a:r>
              <a:rPr lang="en-US" altLang="zh-CN" sz="1800" baseline="-25000" dirty="0"/>
              <a:t>7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en-US" altLang="zh-CN" sz="1800" baseline="-25000" dirty="0"/>
              <a:t>15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en-US" altLang="zh-CN" sz="1800" baseline="-25000" dirty="0"/>
              <a:t>31</a:t>
            </a:r>
            <a:r>
              <a:rPr lang="zh-CN" altLang="en-US" sz="2800" dirty="0"/>
              <a:t>位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64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数据的存储格式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22089"/>
              </p:ext>
            </p:extLst>
          </p:nvPr>
        </p:nvGraphicFramePr>
        <p:xfrm>
          <a:off x="5097555" y="3031914"/>
          <a:ext cx="54150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                                            D7              D0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                 D15                                       D0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D31                                                                                       D0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9069573" y="3059746"/>
            <a:ext cx="0" cy="3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690886" y="3419746"/>
            <a:ext cx="0" cy="3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95840"/>
              </p:ext>
            </p:extLst>
          </p:nvPr>
        </p:nvGraphicFramePr>
        <p:xfrm>
          <a:off x="1336161" y="2543652"/>
          <a:ext cx="2318328" cy="2397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125">
                  <a:extLst>
                    <a:ext uri="{9D8B030D-6E8A-4147-A177-3AD203B41FA5}">
                      <a16:colId xmlns:a16="http://schemas.microsoft.com/office/drawing/2014/main" val="3777282983"/>
                    </a:ext>
                  </a:extLst>
                </a:gridCol>
              </a:tblGrid>
              <a:tr h="239111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78">
                <a:tc>
                  <a:txBody>
                    <a:bodyPr/>
                    <a:lstStyle/>
                    <a:p>
                      <a:r>
                        <a:rPr lang="en-US" altLang="zh-CN" sz="2000" baseline="0" dirty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16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78H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56H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12H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34H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43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高字节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低字节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43">
                <a:tc gridSpan="2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849196" y="2131293"/>
            <a:ext cx="2569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内容                      地址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625626" y="2975145"/>
            <a:ext cx="8681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字节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字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双字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CD2A44-E434-4AB8-A9C4-57C632626115}"/>
              </a:ext>
            </a:extLst>
          </p:cNvPr>
          <p:cNvSpPr txBox="1"/>
          <p:nvPr/>
        </p:nvSpPr>
        <p:spPr>
          <a:xfrm>
            <a:off x="3657734" y="3275996"/>
            <a:ext cx="10160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0004H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0002H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0000H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AC2D45-B3AE-49AD-B2FD-FF9ABE274286}"/>
              </a:ext>
            </a:extLst>
          </p:cNvPr>
          <p:cNvSpPr txBox="1"/>
          <p:nvPr/>
        </p:nvSpPr>
        <p:spPr>
          <a:xfrm>
            <a:off x="1619164" y="5023696"/>
            <a:ext cx="2841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1-10 8086</a:t>
            </a:r>
            <a:r>
              <a:rPr lang="zh-CN" altLang="en-US" sz="2000" dirty="0"/>
              <a:t>的存储格式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5D314C-E2E8-4548-BC7E-E763A453D48E}"/>
              </a:ext>
            </a:extLst>
          </p:cNvPr>
          <p:cNvSpPr txBox="1"/>
          <p:nvPr/>
        </p:nvSpPr>
        <p:spPr>
          <a:xfrm>
            <a:off x="5338618" y="4479636"/>
            <a:ext cx="5061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字节地址：</a:t>
            </a:r>
            <a:r>
              <a:rPr lang="en-US" altLang="zh-CN" dirty="0"/>
              <a:t>0,1,2,3,4,……</a:t>
            </a:r>
          </a:p>
          <a:p>
            <a:r>
              <a:rPr lang="zh-CN" altLang="en-US" dirty="0"/>
              <a:t>字地址：</a:t>
            </a:r>
            <a:r>
              <a:rPr lang="en-US" altLang="zh-CN" dirty="0"/>
              <a:t>0,2,4,6…..</a:t>
            </a:r>
          </a:p>
          <a:p>
            <a:r>
              <a:rPr lang="zh-CN" altLang="en-US" dirty="0"/>
              <a:t>双字地址：</a:t>
            </a:r>
            <a:r>
              <a:rPr lang="en-US" altLang="zh-CN" dirty="0"/>
              <a:t>0,4,8,12,…..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0051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存储单元及其存储内容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02690"/>
            <a:ext cx="10058400" cy="39664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存储器以字节为单位存储信息</a:t>
            </a:r>
            <a:endParaRPr lang="en-US" altLang="zh-CN" sz="2800" dirty="0"/>
          </a:p>
          <a:p>
            <a:r>
              <a:rPr lang="zh-CN" altLang="en-US" sz="2800" dirty="0">
                <a:latin typeface="宋体" panose="02010600030101010101" pitchFamily="2" charset="-122"/>
              </a:rPr>
              <a:t>每个存储单元都有一个编号；被称为</a:t>
            </a: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存储器地址（线性的）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每个存储单元存放一个字节的</a:t>
            </a: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内容</a:t>
            </a:r>
            <a:endParaRPr lang="en-US" altLang="zh-CN" sz="28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endParaRPr lang="zh-CN" altLang="en-US" sz="2800" dirty="0"/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/>
              <a:t>例：</a:t>
            </a:r>
            <a:r>
              <a:rPr lang="en-US" altLang="zh-CN" sz="2800" b="1" dirty="0"/>
              <a:t>0002H</a:t>
            </a:r>
            <a:r>
              <a:rPr lang="zh-CN" altLang="en-US" sz="2800" b="1" dirty="0"/>
              <a:t>单元存放有一个数据</a:t>
            </a:r>
            <a:r>
              <a:rPr lang="en-US" altLang="zh-CN" sz="2800" b="1" dirty="0"/>
              <a:t>34H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sz="2800" b="1" dirty="0"/>
              <a:t>         表达为： </a:t>
            </a:r>
            <a:r>
              <a:rPr lang="en-US" altLang="zh-CN" sz="2800" dirty="0">
                <a:solidFill>
                  <a:srgbClr val="C00000"/>
                </a:solidFill>
              </a:rPr>
              <a:t>[0002H]</a:t>
            </a:r>
            <a:r>
              <a:rPr lang="zh-CN" altLang="en-US" sz="2800" dirty="0">
                <a:solidFill>
                  <a:srgbClr val="C00000"/>
                </a:solidFill>
              </a:rPr>
              <a:t>＝</a:t>
            </a:r>
            <a:r>
              <a:rPr lang="en-US" altLang="zh-CN" sz="2800" dirty="0">
                <a:solidFill>
                  <a:srgbClr val="C00000"/>
                </a:solidFill>
              </a:rPr>
              <a:t>34H</a:t>
            </a:r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13223"/>
              </p:ext>
            </p:extLst>
          </p:nvPr>
        </p:nvGraphicFramePr>
        <p:xfrm>
          <a:off x="8815572" y="3857414"/>
          <a:ext cx="160433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946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34H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822774" y="4236181"/>
            <a:ext cx="99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0002H</a:t>
            </a:r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258079" y="3589079"/>
            <a:ext cx="9420447" cy="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83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多字节数据存放方式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390525"/>
            <a:r>
              <a:rPr lang="zh-CN" altLang="en-US" sz="2800" dirty="0">
                <a:latin typeface="宋体" panose="02010600030101010101" pitchFamily="2" charset="-122"/>
              </a:rPr>
              <a:t>多字节数据在存储器中占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连续的多个存储单元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</a:p>
          <a:p>
            <a:pPr marL="0" indent="390525"/>
            <a:r>
              <a:rPr lang="zh-CN" altLang="en-US" sz="2800" dirty="0">
                <a:latin typeface="宋体" panose="02010600030101010101" pitchFamily="2" charset="-122"/>
              </a:rPr>
              <a:t>存放：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低字节存入低地址，高字节存入高地址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390525"/>
            <a:r>
              <a:rPr lang="zh-CN" altLang="en-US" sz="2800" dirty="0">
                <a:latin typeface="宋体" panose="02010600030101010101" pitchFamily="2" charset="-122"/>
              </a:rPr>
              <a:t>表达：用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低地址表示</a:t>
            </a:r>
            <a:r>
              <a:rPr lang="zh-CN" altLang="en-US" sz="2800" dirty="0">
                <a:latin typeface="宋体" panose="02010600030101010101" pitchFamily="2" charset="-122"/>
              </a:rPr>
              <a:t>多字节数据占据的地址空间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0" indent="390525"/>
            <a:endParaRPr lang="en-US" altLang="zh-CN" sz="2800" dirty="0">
              <a:latin typeface="宋体" panose="02010600030101010101" pitchFamily="2" charset="-122"/>
            </a:endParaRPr>
          </a:p>
          <a:p>
            <a:pPr marL="0" indent="390525"/>
            <a:endParaRPr lang="en-US" altLang="zh-CN" sz="2800" dirty="0">
              <a:latin typeface="宋体" panose="02010600030101010101" pitchFamily="2" charset="-122"/>
            </a:endParaRPr>
          </a:p>
          <a:p>
            <a:pPr marL="0" indent="390525"/>
            <a:endParaRPr lang="en-US" altLang="zh-CN" sz="2800" dirty="0">
              <a:latin typeface="宋体" panose="02010600030101010101" pitchFamily="2" charset="-122"/>
            </a:endParaRPr>
          </a:p>
          <a:p>
            <a:pPr marL="0" indent="390525"/>
            <a:r>
              <a:rPr lang="en-US" altLang="zh-CN" sz="2400" b="1" dirty="0">
                <a:solidFill>
                  <a:srgbClr val="002060"/>
                </a:solidFill>
              </a:rPr>
              <a:t>80x86</a:t>
            </a:r>
            <a:r>
              <a:rPr lang="zh-CN" altLang="en-US" sz="2400" b="1" dirty="0">
                <a:solidFill>
                  <a:srgbClr val="002060"/>
                </a:solidFill>
              </a:rPr>
              <a:t>处理器采用“低对低、高对高”：小端方式</a:t>
            </a:r>
            <a:r>
              <a:rPr lang="en-US" altLang="zh-CN" sz="2400" b="1" dirty="0">
                <a:solidFill>
                  <a:srgbClr val="002060"/>
                </a:solidFill>
              </a:rPr>
              <a:t>Little Endian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99460" y="3487479"/>
            <a:ext cx="9420447" cy="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66089" y="35958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altLang="zh-CN" sz="2400" dirty="0"/>
              <a:t>2</a:t>
            </a:r>
            <a:r>
              <a:rPr lang="zh-CN" altLang="en-US" sz="2400" dirty="0"/>
              <a:t>号“字”单元的内容为：</a:t>
            </a:r>
            <a:endParaRPr lang="zh-CN" altLang="en-US" sz="2800" dirty="0"/>
          </a:p>
          <a:p>
            <a:pPr lvl="1" algn="just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C00000"/>
                </a:solidFill>
              </a:rPr>
              <a:t>[0002H] = 1234H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altLang="zh-CN" sz="2400" dirty="0"/>
              <a:t>2</a:t>
            </a:r>
            <a:r>
              <a:rPr lang="zh-CN" altLang="en-US" sz="2400" dirty="0"/>
              <a:t>号“双字”单元的内容为：</a:t>
            </a:r>
            <a:endParaRPr lang="zh-CN" altLang="en-US" sz="2800" dirty="0"/>
          </a:p>
          <a:p>
            <a:pPr lvl="1" algn="just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solidFill>
                  <a:srgbClr val="C00000"/>
                </a:solidFill>
              </a:rPr>
              <a:t>[0002H] = 78561234H</a:t>
            </a:r>
          </a:p>
        </p:txBody>
      </p:sp>
    </p:spTree>
    <p:extLst>
      <p:ext uri="{BB962C8B-B14F-4D97-AF65-F5344CB8AC3E}">
        <p14:creationId xmlns:p14="http://schemas.microsoft.com/office/powerpoint/2010/main" val="3007220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数据的地址对齐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834" y="1923539"/>
            <a:ext cx="9688629" cy="3811514"/>
          </a:xfrm>
        </p:spPr>
        <p:txBody>
          <a:bodyPr>
            <a:noAutofit/>
          </a:bodyPr>
          <a:lstStyle/>
          <a:p>
            <a:pPr marL="449263" indent="-35877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</a:rPr>
              <a:t>同一个存储器地址可以是字节单元地址、字单元地址、双字单元地址等等</a:t>
            </a:r>
          </a:p>
          <a:p>
            <a:pPr marL="449263" indent="-35877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字单元安排在偶地址（</a:t>
            </a:r>
            <a:r>
              <a:rPr lang="en-US" altLang="zh-CN" sz="2800" dirty="0">
                <a:solidFill>
                  <a:schemeClr val="tx1"/>
                </a:solidFill>
              </a:rPr>
              <a:t>xxx0B</a:t>
            </a:r>
            <a:r>
              <a:rPr lang="zh-CN" altLang="en-US" sz="2800" dirty="0">
                <a:solidFill>
                  <a:schemeClr val="tx1"/>
                </a:solidFill>
              </a:rPr>
              <a:t>）、双字单元安排在模</a:t>
            </a: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地址（</a:t>
            </a:r>
            <a:r>
              <a:rPr lang="en-US" altLang="zh-CN" sz="2800" dirty="0">
                <a:solidFill>
                  <a:schemeClr val="tx1"/>
                </a:solidFill>
              </a:rPr>
              <a:t>xx00B</a:t>
            </a:r>
            <a:r>
              <a:rPr lang="zh-CN" altLang="en-US" sz="2800" dirty="0">
                <a:solidFill>
                  <a:schemeClr val="tx1"/>
                </a:solidFill>
              </a:rPr>
              <a:t>）等，被称为“地址对齐（</a:t>
            </a:r>
            <a:r>
              <a:rPr lang="en-US" altLang="zh-CN" sz="2800" dirty="0">
                <a:solidFill>
                  <a:schemeClr val="tx1"/>
                </a:solidFill>
              </a:rPr>
              <a:t>Align</a:t>
            </a:r>
            <a:r>
              <a:rPr lang="zh-CN" altLang="en-US" sz="2800" dirty="0">
                <a:solidFill>
                  <a:schemeClr val="tx1"/>
                </a:solidFill>
              </a:rPr>
              <a:t>）”</a:t>
            </a:r>
          </a:p>
          <a:p>
            <a:pPr marL="449263" indent="-35877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对于不对齐地址的数据，处理器访问时，需要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额外的</a:t>
            </a:r>
            <a:r>
              <a:rPr lang="zh-CN" altLang="en-US" sz="2800" dirty="0">
                <a:latin typeface="宋体" panose="02010600030101010101" pitchFamily="2" charset="-122"/>
              </a:rPr>
              <a:t>访问存储器时间</a:t>
            </a:r>
          </a:p>
          <a:p>
            <a:pPr marL="449263" indent="-35877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</a:rPr>
              <a:t>应该将数据的地址对齐，以取得较高的存取速度</a:t>
            </a:r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142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2. </a:t>
            </a:r>
            <a:r>
              <a:rPr lang="zh-CN" altLang="en-US" sz="4400" dirty="0"/>
              <a:t>存储系统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E6634-CC03-4126-898C-8C184A09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22" y="1925421"/>
            <a:ext cx="3608621" cy="42011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/>
              <a:t>根据容量、速度、价位等因素，存储系统本身是一个类似金字塔的多级结构</a:t>
            </a:r>
            <a:endParaRPr lang="en-US" altLang="zh-CN" sz="18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从上到下：速度越慢，容量越大，价位越便宜</a:t>
            </a:r>
            <a:endParaRPr lang="en-US" altLang="zh-CN" sz="18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由</a:t>
            </a:r>
            <a:r>
              <a:rPr lang="en-US" altLang="zh-CN" sz="1800" dirty="0"/>
              <a:t>cache</a:t>
            </a:r>
            <a:r>
              <a:rPr lang="zh-CN" altLang="en-US" sz="1800" dirty="0"/>
              <a:t>（高速缓冲存储器</a:t>
            </a:r>
            <a:r>
              <a:rPr lang="en-US" altLang="zh-CN" sz="1800" dirty="0"/>
              <a:t>SRAM</a:t>
            </a:r>
            <a:r>
              <a:rPr lang="zh-CN" altLang="en-US" sz="1800" dirty="0"/>
              <a:t>），主存（</a:t>
            </a:r>
            <a:r>
              <a:rPr lang="en-US" altLang="zh-CN" sz="1800" dirty="0"/>
              <a:t>DRAM</a:t>
            </a:r>
            <a:r>
              <a:rPr lang="zh-CN" altLang="en-US" sz="1800" dirty="0"/>
              <a:t>）以及辅助存储器构成</a:t>
            </a:r>
            <a:endParaRPr lang="en-US" altLang="zh-CN" sz="18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/>
              <a:t>Cache</a:t>
            </a:r>
            <a:r>
              <a:rPr lang="zh-CN" altLang="en-US" sz="1800" dirty="0"/>
              <a:t>解决主存与</a:t>
            </a:r>
            <a:r>
              <a:rPr lang="en-US" altLang="zh-CN" sz="1800" dirty="0"/>
              <a:t>CPU</a:t>
            </a:r>
            <a:r>
              <a:rPr lang="zh-CN" altLang="en-US" sz="1800" dirty="0"/>
              <a:t>的速度</a:t>
            </a:r>
            <a:r>
              <a:rPr lang="en-US" altLang="zh-CN" sz="1800" dirty="0"/>
              <a:t>gap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辅存解决主存与</a:t>
            </a:r>
            <a:r>
              <a:rPr lang="en-US" altLang="zh-CN" sz="1800" dirty="0"/>
              <a:t>CPU</a:t>
            </a:r>
            <a:r>
              <a:rPr lang="zh-CN" altLang="en-US" sz="1800" dirty="0"/>
              <a:t>的容量</a:t>
            </a:r>
            <a:r>
              <a:rPr lang="en-US" altLang="zh-CN" sz="1800" dirty="0"/>
              <a:t>gap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zh-CN" sz="1800" dirty="0"/>
          </a:p>
          <a:p>
            <a:pPr>
              <a:lnSpc>
                <a:spcPct val="110000"/>
              </a:lnSpc>
            </a:pP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3688345" y="5913187"/>
            <a:ext cx="529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存储系统的多级体系架构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5984331" y="1974436"/>
            <a:ext cx="5668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4042438" y="1445279"/>
            <a:ext cx="5048294" cy="4411158"/>
            <a:chOff x="2439385" y="1608381"/>
            <a:chExt cx="4747681" cy="4411158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2461185" y="1608381"/>
              <a:ext cx="2017652" cy="44068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487630" y="1608381"/>
              <a:ext cx="2699436" cy="44111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241955" y="180295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regs</a:t>
              </a:r>
              <a:endParaRPr lang="zh-CN" alt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439385" y="6009502"/>
              <a:ext cx="4738888" cy="13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114539" y="2193216"/>
              <a:ext cx="956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C00000"/>
                  </a:solidFill>
                </a:rPr>
                <a:t>L1cache</a:t>
              </a:r>
            </a:p>
            <a:p>
              <a:r>
                <a:rPr lang="en-US" altLang="zh-CN" sz="1600" dirty="0"/>
                <a:t>(SRAM)</a:t>
              </a:r>
              <a:endParaRPr lang="zh-CN" altLang="en-US" sz="1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082703" y="2739940"/>
              <a:ext cx="956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C00000"/>
                  </a:solidFill>
                </a:rPr>
                <a:t>L2cache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(SRAM)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58434" y="3324715"/>
              <a:ext cx="956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C00000"/>
                  </a:solidFill>
                </a:rPr>
                <a:t>L3cache</a:t>
              </a:r>
            </a:p>
            <a:p>
              <a:r>
                <a:rPr lang="en-US" altLang="zh-CN" sz="1600" dirty="0"/>
                <a:t>(SRAM)</a:t>
              </a:r>
              <a:endParaRPr lang="zh-CN" altLang="en-US" sz="16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88543" y="3905918"/>
              <a:ext cx="1586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</a:rPr>
                <a:t>Main memory</a:t>
              </a: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</a:rPr>
                <a:t>(DRAM)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215551" y="4479154"/>
              <a:ext cx="26758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2060"/>
                  </a:solidFill>
                </a:rPr>
                <a:t>Local secondary storage</a:t>
              </a:r>
            </a:p>
            <a:p>
              <a:pPr algn="ctr"/>
              <a:r>
                <a:rPr lang="en-US" altLang="zh-CN" sz="1600" dirty="0"/>
                <a:t>(local disks)</a:t>
              </a:r>
              <a:endParaRPr lang="zh-CN" altLang="en-US" sz="1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55518" y="5121915"/>
              <a:ext cx="2569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2060"/>
                  </a:solidFill>
                </a:rPr>
                <a:t>Remote secondary storage </a:t>
              </a:r>
            </a:p>
            <a:p>
              <a:pPr algn="ctr"/>
              <a:r>
                <a:rPr lang="en-US" altLang="zh-CN" sz="1600" dirty="0"/>
                <a:t>(distributed file systems, web servers)</a:t>
              </a:r>
              <a:endParaRPr lang="zh-CN" altLang="en-US" sz="1600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979881" y="2739628"/>
              <a:ext cx="117647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3711913" y="3324715"/>
              <a:ext cx="1836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185274" y="4479154"/>
              <a:ext cx="30507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428476" y="3905918"/>
              <a:ext cx="24471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878078" y="5063929"/>
              <a:ext cx="3744000" cy="16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6953740" y="1713820"/>
            <a:ext cx="309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 registers hold </a:t>
            </a:r>
            <a:r>
              <a:rPr lang="en-US" altLang="zh-CN" dirty="0">
                <a:solidFill>
                  <a:srgbClr val="C00000"/>
                </a:solidFill>
              </a:rPr>
              <a:t>words </a:t>
            </a:r>
            <a:r>
              <a:rPr lang="en-US" altLang="zh-CN" dirty="0"/>
              <a:t>retrieved from cache memory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438231" y="2398715"/>
            <a:ext cx="309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 cache holds </a:t>
            </a:r>
            <a:r>
              <a:rPr lang="en-US" altLang="zh-CN" dirty="0">
                <a:solidFill>
                  <a:srgbClr val="C00000"/>
                </a:solidFill>
              </a:rPr>
              <a:t>cache lines </a:t>
            </a:r>
            <a:r>
              <a:rPr lang="en-US" altLang="zh-CN" dirty="0"/>
              <a:t>retrieved from L2 cache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340010" y="3047266"/>
            <a:ext cx="309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L2 cache holds cache lines retrieved from  L3 cache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8244155" y="3672691"/>
            <a:ext cx="309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L3 cache holds cache lines retrieved from memory</a:t>
            </a:r>
          </a:p>
          <a:p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495307" y="4298269"/>
            <a:ext cx="374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memory holds </a:t>
            </a:r>
            <a:r>
              <a:rPr lang="en-US" altLang="zh-CN" dirty="0">
                <a:solidFill>
                  <a:srgbClr val="C00000"/>
                </a:solidFill>
              </a:rPr>
              <a:t>disk blocks </a:t>
            </a:r>
            <a:r>
              <a:rPr lang="en-US" altLang="zh-CN" dirty="0"/>
              <a:t>retrieved from local disks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985275" y="5074209"/>
            <a:ext cx="309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disks hold </a:t>
            </a:r>
            <a:r>
              <a:rPr lang="en-US" altLang="zh-CN" dirty="0">
                <a:solidFill>
                  <a:srgbClr val="C00000"/>
                </a:solidFill>
              </a:rPr>
              <a:t>files</a:t>
            </a:r>
            <a:r>
              <a:rPr lang="en-US" altLang="zh-CN" dirty="0"/>
              <a:t> retrieved from disks on remote network server</a:t>
            </a:r>
            <a:endParaRPr lang="zh-CN" altLang="en-US" dirty="0"/>
          </a:p>
        </p:txBody>
      </p:sp>
      <p:sp>
        <p:nvSpPr>
          <p:cNvPr id="69" name="右大括号 68"/>
          <p:cNvSpPr/>
          <p:nvPr/>
        </p:nvSpPr>
        <p:spPr>
          <a:xfrm>
            <a:off x="6792677" y="1638658"/>
            <a:ext cx="138764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69"/>
          <p:cNvSpPr/>
          <p:nvPr/>
        </p:nvSpPr>
        <p:spPr>
          <a:xfrm>
            <a:off x="7232021" y="2348803"/>
            <a:ext cx="115771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大括号 70"/>
          <p:cNvSpPr/>
          <p:nvPr/>
        </p:nvSpPr>
        <p:spPr>
          <a:xfrm>
            <a:off x="7679697" y="3001463"/>
            <a:ext cx="69426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8104511" y="3611664"/>
            <a:ext cx="68505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8410393" y="4252276"/>
            <a:ext cx="75564" cy="50644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>
            <a:off x="8918442" y="4922745"/>
            <a:ext cx="68505" cy="5735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009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存储器的分段管理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114" y="1851891"/>
            <a:ext cx="9578298" cy="4000075"/>
          </a:xfrm>
        </p:spPr>
        <p:txBody>
          <a:bodyPr>
            <a:normAutofit/>
          </a:bodyPr>
          <a:lstStyle/>
          <a:p>
            <a:pPr marL="0" indent="390525"/>
            <a:r>
              <a:rPr lang="en-US" altLang="zh-CN" sz="2800" dirty="0">
                <a:cs typeface="Times New Roman" panose="02020603050405020304" pitchFamily="18" charset="0"/>
              </a:rPr>
              <a:t>8086CPU</a:t>
            </a:r>
            <a:r>
              <a:rPr lang="zh-CN" altLang="en-US" sz="2800" dirty="0"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cs typeface="Times New Roman" panose="02020603050405020304" pitchFamily="18" charset="0"/>
              </a:rPr>
              <a:t>条地址线</a:t>
            </a:r>
          </a:p>
          <a:p>
            <a:pPr marL="581025" lvl="1" indent="274638"/>
            <a:r>
              <a:rPr lang="zh-CN" altLang="en-US" sz="2400" dirty="0">
                <a:cs typeface="Times New Roman" panose="02020603050405020304" pitchFamily="18" charset="0"/>
              </a:rPr>
              <a:t>最大可寻址空间为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cs typeface="Times New Roman" panose="02020603050405020304" pitchFamily="18" charset="0"/>
              </a:rPr>
              <a:t>1MB</a:t>
            </a:r>
          </a:p>
          <a:p>
            <a:pPr marL="581025" lvl="1" indent="274638"/>
            <a:r>
              <a:rPr lang="zh-CN" altLang="en-US" sz="2400" dirty="0">
                <a:cs typeface="Times New Roman" panose="02020603050405020304" pitchFamily="18" charset="0"/>
              </a:rPr>
              <a:t>物理地址范围从</a:t>
            </a:r>
            <a:r>
              <a:rPr lang="en-US" altLang="zh-CN" sz="2400" dirty="0">
                <a:cs typeface="Times New Roman" panose="02020603050405020304" pitchFamily="18" charset="0"/>
              </a:rPr>
              <a:t>00000H</a:t>
            </a:r>
            <a:r>
              <a:rPr lang="zh-CN" altLang="en-US" sz="2400" dirty="0"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cs typeface="Times New Roman" panose="02020603050405020304" pitchFamily="18" charset="0"/>
              </a:rPr>
              <a:t>FFFFFH</a:t>
            </a:r>
          </a:p>
          <a:p>
            <a:pPr marL="0" indent="390525"/>
            <a:r>
              <a:rPr lang="en-US" altLang="zh-CN" sz="2800" dirty="0">
                <a:cs typeface="Times New Roman" panose="02020603050405020304" pitchFamily="18" charset="0"/>
              </a:rPr>
              <a:t>8086CPU</a:t>
            </a:r>
            <a:r>
              <a:rPr lang="zh-CN" altLang="en-US" sz="2800" dirty="0"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cs typeface="Times New Roman" panose="02020603050405020304" pitchFamily="18" charset="0"/>
              </a:rPr>
              <a:t>1MB</a:t>
            </a:r>
            <a:r>
              <a:rPr lang="zh-CN" altLang="en-US" sz="2800" dirty="0">
                <a:cs typeface="Times New Roman" panose="02020603050405020304" pitchFamily="18" charset="0"/>
              </a:rPr>
              <a:t>空间分成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许多逻辑段（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Segment</a:t>
            </a:r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）</a:t>
            </a:r>
          </a:p>
          <a:p>
            <a:pPr marL="581025" lvl="1" indent="274638"/>
            <a:r>
              <a:rPr lang="zh-CN" altLang="en-US" sz="2400" dirty="0">
                <a:cs typeface="Times New Roman" panose="02020603050405020304" pitchFamily="18" charset="0"/>
              </a:rPr>
              <a:t>每个段最大限制为</a:t>
            </a:r>
            <a:r>
              <a:rPr lang="en-US" altLang="zh-CN" sz="2400" dirty="0">
                <a:cs typeface="Times New Roman" panose="02020603050405020304" pitchFamily="18" charset="0"/>
              </a:rPr>
              <a:t>64KB</a:t>
            </a:r>
          </a:p>
          <a:p>
            <a:pPr marL="581025" lvl="1" indent="274638"/>
            <a:r>
              <a:rPr lang="zh-CN" altLang="en-US" sz="2400" dirty="0">
                <a:cs typeface="Times New Roman" panose="02020603050405020304" pitchFamily="18" charset="0"/>
              </a:rPr>
              <a:t>段地址的低</a:t>
            </a:r>
            <a:r>
              <a:rPr lang="en-US" altLang="zh-CN" sz="2400" dirty="0"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位为</a:t>
            </a:r>
            <a:r>
              <a:rPr lang="en-US" altLang="zh-CN" sz="2400" dirty="0">
                <a:cs typeface="Times New Roman" panose="02020603050405020304" pitchFamily="18" charset="0"/>
              </a:rPr>
              <a:t>0000B</a:t>
            </a:r>
          </a:p>
          <a:p>
            <a:pPr marL="0" indent="390525"/>
            <a:r>
              <a:rPr lang="zh-CN" altLang="en-US" sz="2800" dirty="0">
                <a:cs typeface="Times New Roman" panose="02020603050405020304" pitchFamily="18" charset="0"/>
              </a:rPr>
              <a:t>这样，一个存储单元除具有一个唯一的</a:t>
            </a:r>
            <a:r>
              <a:rPr lang="zh-CN" alt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物理地址</a:t>
            </a:r>
            <a:r>
              <a:rPr lang="zh-CN" altLang="en-US" sz="2800" dirty="0">
                <a:cs typeface="Times New Roman" panose="02020603050405020304" pitchFamily="18" charset="0"/>
              </a:rPr>
              <a:t>外，还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0" indent="390525"/>
            <a:r>
              <a:rPr lang="zh-CN" altLang="en-US" sz="2800" dirty="0">
                <a:cs typeface="Times New Roman" panose="02020603050405020304" pitchFamily="18" charset="0"/>
              </a:rPr>
              <a:t>具有多个</a:t>
            </a:r>
            <a:r>
              <a:rPr lang="zh-CN" alt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逻辑地址</a:t>
            </a:r>
          </a:p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13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006" y="124045"/>
            <a:ext cx="10058400" cy="1450757"/>
          </a:xfrm>
        </p:spPr>
        <p:txBody>
          <a:bodyPr/>
          <a:lstStyle/>
          <a:p>
            <a:r>
              <a:rPr lang="zh-CN" altLang="en-US" dirty="0"/>
              <a:t>逻辑地址和物理地址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485703" y="1822989"/>
            <a:ext cx="7860338" cy="4474564"/>
            <a:chOff x="113" y="572"/>
            <a:chExt cx="5534" cy="340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13" y="572"/>
              <a:ext cx="5534" cy="3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3" y="592"/>
              <a:ext cx="5534" cy="3110"/>
              <a:chOff x="113" y="592"/>
              <a:chExt cx="5534" cy="311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3968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108</a:t>
                </a:r>
              </a:p>
            </p:txBody>
          </p:sp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68" y="1372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208</a:t>
                </a: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3968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308</a:t>
                </a: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2880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106</a:t>
                </a: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2880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206</a:t>
                </a: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2880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306</a:t>
                </a:r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3424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107</a:t>
                </a: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3424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207</a:t>
                </a: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3424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307</a:t>
                </a:r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4513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109</a:t>
                </a:r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4513" y="1372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209</a:t>
                </a: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513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309</a:t>
                </a:r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5058" y="1698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110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2335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105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791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104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247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103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657" y="1698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102</a:t>
                </a:r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113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101</a:t>
                </a: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5058" y="1372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>
                    <a:solidFill>
                      <a:srgbClr val="0000CC"/>
                    </a:solidFill>
                  </a:rPr>
                  <a:t>210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335" y="1372"/>
                <a:ext cx="545" cy="3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/>
                  <a:t>205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791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>
                    <a:solidFill>
                      <a:srgbClr val="0000CC"/>
                    </a:solidFill>
                  </a:rPr>
                  <a:t>204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247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203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57" y="1372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202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113" y="1372"/>
                <a:ext cx="544" cy="326"/>
              </a:xfrm>
              <a:prstGeom prst="rect">
                <a:avLst/>
              </a:prstGeom>
              <a:solidFill>
                <a:srgbClr val="DB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201</a:t>
                </a: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5058" y="1009"/>
                <a:ext cx="589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310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2335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305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791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>
                    <a:solidFill>
                      <a:srgbClr val="0000CC"/>
                    </a:solidFill>
                  </a:rPr>
                  <a:t>304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247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303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657" y="1009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>
                    <a:solidFill>
                      <a:srgbClr val="0000CC"/>
                    </a:solidFill>
                  </a:rPr>
                  <a:t>302</a:t>
                </a:r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113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>
                    <a:solidFill>
                      <a:srgbClr val="0000CC"/>
                    </a:solidFill>
                  </a:rPr>
                  <a:t>301</a:t>
                </a:r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113" y="1027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657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7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1791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2335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2880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>
                <a:off x="5647" y="1009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13" y="1698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5058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>
                <a:off x="3968" y="1009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3424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4513" y="1009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>
                <a:off x="3968" y="1009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1" name="Line 52"/>
              <p:cNvSpPr>
                <a:spLocks noChangeShapeType="1"/>
              </p:cNvSpPr>
              <p:nvPr/>
            </p:nvSpPr>
            <p:spPr bwMode="auto">
              <a:xfrm>
                <a:off x="135" y="1013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000"/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 flipV="1">
                <a:off x="4513" y="1009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>
                <a:off x="3968" y="1372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4513" y="1372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3968" y="1698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>
                <a:off x="4513" y="1698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3968" y="2024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113" y="2024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>
                <a:off x="4513" y="2024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auto">
              <a:xfrm>
                <a:off x="3968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08</a:t>
                </a:r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auto">
              <a:xfrm>
                <a:off x="3968" y="3050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18</a:t>
                </a:r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auto">
              <a:xfrm>
                <a:off x="3968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28</a:t>
                </a:r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auto">
              <a:xfrm>
                <a:off x="2880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06</a:t>
                </a:r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auto">
              <a:xfrm>
                <a:off x="2880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16</a:t>
                </a:r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auto">
              <a:xfrm>
                <a:off x="2880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26</a:t>
                </a:r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auto">
              <a:xfrm>
                <a:off x="3424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07</a:t>
                </a:r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auto">
              <a:xfrm>
                <a:off x="3424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17</a:t>
                </a:r>
              </a:p>
            </p:txBody>
          </p:sp>
          <p:sp>
            <p:nvSpPr>
              <p:cNvPr id="68" name="Rectangle 69"/>
              <p:cNvSpPr>
                <a:spLocks noChangeArrowheads="1"/>
              </p:cNvSpPr>
              <p:nvPr/>
            </p:nvSpPr>
            <p:spPr bwMode="auto">
              <a:xfrm>
                <a:off x="3424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27</a:t>
                </a:r>
              </a:p>
            </p:txBody>
          </p:sp>
          <p:sp>
            <p:nvSpPr>
              <p:cNvPr id="69" name="Rectangle 70"/>
              <p:cNvSpPr>
                <a:spLocks noChangeArrowheads="1"/>
              </p:cNvSpPr>
              <p:nvPr/>
            </p:nvSpPr>
            <p:spPr bwMode="auto">
              <a:xfrm>
                <a:off x="4513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09</a:t>
                </a:r>
              </a:p>
            </p:txBody>
          </p:sp>
          <p:sp>
            <p:nvSpPr>
              <p:cNvPr id="70" name="Rectangle 71"/>
              <p:cNvSpPr>
                <a:spLocks noChangeArrowheads="1"/>
              </p:cNvSpPr>
              <p:nvPr/>
            </p:nvSpPr>
            <p:spPr bwMode="auto">
              <a:xfrm>
                <a:off x="4513" y="3050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19</a:t>
                </a:r>
              </a:p>
            </p:txBody>
          </p:sp>
          <p:sp>
            <p:nvSpPr>
              <p:cNvPr id="71" name="Rectangle 72"/>
              <p:cNvSpPr>
                <a:spLocks noChangeArrowheads="1"/>
              </p:cNvSpPr>
              <p:nvPr/>
            </p:nvSpPr>
            <p:spPr bwMode="auto">
              <a:xfrm>
                <a:off x="4513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29</a:t>
                </a:r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5058" y="3376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>
                    <a:solidFill>
                      <a:srgbClr val="0000CC"/>
                    </a:solidFill>
                  </a:rPr>
                  <a:t>10</a:t>
                </a:r>
              </a:p>
            </p:txBody>
          </p:sp>
          <p:sp>
            <p:nvSpPr>
              <p:cNvPr id="73" name="Rectangle 74"/>
              <p:cNvSpPr>
                <a:spLocks noChangeArrowheads="1"/>
              </p:cNvSpPr>
              <p:nvPr/>
            </p:nvSpPr>
            <p:spPr bwMode="auto">
              <a:xfrm>
                <a:off x="2335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05</a:t>
                </a:r>
              </a:p>
            </p:txBody>
          </p:sp>
          <p:sp>
            <p:nvSpPr>
              <p:cNvPr id="74" name="Rectangle 75"/>
              <p:cNvSpPr>
                <a:spLocks noChangeArrowheads="1"/>
              </p:cNvSpPr>
              <p:nvPr/>
            </p:nvSpPr>
            <p:spPr bwMode="auto">
              <a:xfrm>
                <a:off x="1791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04</a:t>
                </a:r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auto">
              <a:xfrm>
                <a:off x="1247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03</a:t>
                </a:r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auto">
              <a:xfrm>
                <a:off x="657" y="3376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02</a:t>
                </a:r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auto">
              <a:xfrm>
                <a:off x="113" y="3376"/>
                <a:ext cx="544" cy="326"/>
              </a:xfrm>
              <a:prstGeom prst="rect">
                <a:avLst/>
              </a:prstGeom>
              <a:solidFill>
                <a:srgbClr val="DB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01</a:t>
                </a:r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auto">
              <a:xfrm>
                <a:off x="5058" y="3050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20</a:t>
                </a:r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auto">
              <a:xfrm>
                <a:off x="2335" y="3050"/>
                <a:ext cx="545" cy="3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/>
                  <a:t>15</a:t>
                </a:r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auto">
              <a:xfrm>
                <a:off x="1791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14</a:t>
                </a:r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auto">
              <a:xfrm>
                <a:off x="1247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13</a:t>
                </a:r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auto">
              <a:xfrm>
                <a:off x="657" y="3050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12</a:t>
                </a:r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auto">
              <a:xfrm>
                <a:off x="113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11</a:t>
                </a:r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auto">
              <a:xfrm>
                <a:off x="5058" y="2687"/>
                <a:ext cx="589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>
                    <a:solidFill>
                      <a:srgbClr val="0000CC"/>
                    </a:solidFill>
                  </a:rPr>
                  <a:t>30</a:t>
                </a:r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auto">
              <a:xfrm>
                <a:off x="2335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25</a:t>
                </a:r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auto">
              <a:xfrm>
                <a:off x="1791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 dirty="0">
                    <a:solidFill>
                      <a:srgbClr val="0000CC"/>
                    </a:solidFill>
                  </a:rPr>
                  <a:t>24</a:t>
                </a:r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1247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23</a:t>
                </a:r>
              </a:p>
            </p:txBody>
          </p:sp>
          <p:sp>
            <p:nvSpPr>
              <p:cNvPr id="88" name="Rectangle 89"/>
              <p:cNvSpPr>
                <a:spLocks noChangeArrowheads="1"/>
              </p:cNvSpPr>
              <p:nvPr/>
            </p:nvSpPr>
            <p:spPr bwMode="auto">
              <a:xfrm>
                <a:off x="657" y="2687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 b="1">
                    <a:solidFill>
                      <a:srgbClr val="0000CC"/>
                    </a:solidFill>
                  </a:rPr>
                  <a:t>22</a:t>
                </a:r>
              </a:p>
            </p:txBody>
          </p:sp>
          <p:sp>
            <p:nvSpPr>
              <p:cNvPr id="89" name="Rectangle 90"/>
              <p:cNvSpPr>
                <a:spLocks noChangeArrowheads="1"/>
              </p:cNvSpPr>
              <p:nvPr/>
            </p:nvSpPr>
            <p:spPr bwMode="auto">
              <a:xfrm>
                <a:off x="113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altLang="zh-CN"/>
                  <a:t>21</a:t>
                </a:r>
              </a:p>
            </p:txBody>
          </p:sp>
          <p:sp>
            <p:nvSpPr>
              <p:cNvPr id="90" name="Line 91"/>
              <p:cNvSpPr>
                <a:spLocks noChangeShapeType="1"/>
              </p:cNvSpPr>
              <p:nvPr/>
            </p:nvSpPr>
            <p:spPr bwMode="auto">
              <a:xfrm>
                <a:off x="113" y="3050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91" name="Line 92"/>
              <p:cNvSpPr>
                <a:spLocks noChangeShapeType="1"/>
              </p:cNvSpPr>
              <p:nvPr/>
            </p:nvSpPr>
            <p:spPr bwMode="auto">
              <a:xfrm>
                <a:off x="113" y="2687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92" name="Line 93"/>
              <p:cNvSpPr>
                <a:spLocks noChangeShapeType="1"/>
              </p:cNvSpPr>
              <p:nvPr/>
            </p:nvSpPr>
            <p:spPr bwMode="auto">
              <a:xfrm>
                <a:off x="657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1247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>
                <a:off x="1791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95" name="Line 96"/>
              <p:cNvSpPr>
                <a:spLocks noChangeShapeType="1"/>
              </p:cNvSpPr>
              <p:nvPr/>
            </p:nvSpPr>
            <p:spPr bwMode="auto">
              <a:xfrm>
                <a:off x="2335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96" name="Line 97"/>
              <p:cNvSpPr>
                <a:spLocks noChangeShapeType="1"/>
              </p:cNvSpPr>
              <p:nvPr/>
            </p:nvSpPr>
            <p:spPr bwMode="auto">
              <a:xfrm>
                <a:off x="2880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97" name="Line 98"/>
              <p:cNvSpPr>
                <a:spLocks noChangeShapeType="1"/>
              </p:cNvSpPr>
              <p:nvPr/>
            </p:nvSpPr>
            <p:spPr bwMode="auto">
              <a:xfrm>
                <a:off x="5647" y="2687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98" name="Line 99"/>
              <p:cNvSpPr>
                <a:spLocks noChangeShapeType="1"/>
              </p:cNvSpPr>
              <p:nvPr/>
            </p:nvSpPr>
            <p:spPr bwMode="auto">
              <a:xfrm>
                <a:off x="113" y="3376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99" name="Line 100"/>
              <p:cNvSpPr>
                <a:spLocks noChangeShapeType="1"/>
              </p:cNvSpPr>
              <p:nvPr/>
            </p:nvSpPr>
            <p:spPr bwMode="auto">
              <a:xfrm>
                <a:off x="5058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0" name="Line 101"/>
              <p:cNvSpPr>
                <a:spLocks noChangeShapeType="1"/>
              </p:cNvSpPr>
              <p:nvPr/>
            </p:nvSpPr>
            <p:spPr bwMode="auto">
              <a:xfrm>
                <a:off x="3968" y="2687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1" name="Line 102"/>
              <p:cNvSpPr>
                <a:spLocks noChangeShapeType="1"/>
              </p:cNvSpPr>
              <p:nvPr/>
            </p:nvSpPr>
            <p:spPr bwMode="auto">
              <a:xfrm>
                <a:off x="3424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2" name="Line 103"/>
              <p:cNvSpPr>
                <a:spLocks noChangeShapeType="1"/>
              </p:cNvSpPr>
              <p:nvPr/>
            </p:nvSpPr>
            <p:spPr bwMode="auto">
              <a:xfrm>
                <a:off x="4513" y="2687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3" name="Line 104"/>
              <p:cNvSpPr>
                <a:spLocks noChangeShapeType="1"/>
              </p:cNvSpPr>
              <p:nvPr/>
            </p:nvSpPr>
            <p:spPr bwMode="auto">
              <a:xfrm>
                <a:off x="3968" y="2687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4" name="Line 105"/>
              <p:cNvSpPr>
                <a:spLocks noChangeShapeType="1"/>
              </p:cNvSpPr>
              <p:nvPr/>
            </p:nvSpPr>
            <p:spPr bwMode="auto">
              <a:xfrm>
                <a:off x="118" y="2687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5" name="Line 106"/>
              <p:cNvSpPr>
                <a:spLocks noChangeShapeType="1"/>
              </p:cNvSpPr>
              <p:nvPr/>
            </p:nvSpPr>
            <p:spPr bwMode="auto">
              <a:xfrm>
                <a:off x="4513" y="2687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6" name="Line 107"/>
              <p:cNvSpPr>
                <a:spLocks noChangeShapeType="1"/>
              </p:cNvSpPr>
              <p:nvPr/>
            </p:nvSpPr>
            <p:spPr bwMode="auto">
              <a:xfrm>
                <a:off x="3968" y="3050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7" name="Line 108"/>
              <p:cNvSpPr>
                <a:spLocks noChangeShapeType="1"/>
              </p:cNvSpPr>
              <p:nvPr/>
            </p:nvSpPr>
            <p:spPr bwMode="auto">
              <a:xfrm>
                <a:off x="4513" y="3050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8" name="Line 109"/>
              <p:cNvSpPr>
                <a:spLocks noChangeShapeType="1"/>
              </p:cNvSpPr>
              <p:nvPr/>
            </p:nvSpPr>
            <p:spPr bwMode="auto">
              <a:xfrm>
                <a:off x="3968" y="3376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09" name="Line 110"/>
              <p:cNvSpPr>
                <a:spLocks noChangeShapeType="1"/>
              </p:cNvSpPr>
              <p:nvPr/>
            </p:nvSpPr>
            <p:spPr bwMode="auto">
              <a:xfrm>
                <a:off x="4513" y="3376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10" name="Line 111"/>
              <p:cNvSpPr>
                <a:spLocks noChangeShapeType="1"/>
              </p:cNvSpPr>
              <p:nvPr/>
            </p:nvSpPr>
            <p:spPr bwMode="auto">
              <a:xfrm>
                <a:off x="3968" y="3702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11" name="Line 112"/>
              <p:cNvSpPr>
                <a:spLocks noChangeShapeType="1"/>
              </p:cNvSpPr>
              <p:nvPr/>
            </p:nvSpPr>
            <p:spPr bwMode="auto">
              <a:xfrm>
                <a:off x="113" y="3702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12" name="Line 113"/>
              <p:cNvSpPr>
                <a:spLocks noChangeShapeType="1"/>
              </p:cNvSpPr>
              <p:nvPr/>
            </p:nvSpPr>
            <p:spPr bwMode="auto">
              <a:xfrm>
                <a:off x="4513" y="3702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113" name="Text Box 114"/>
              <p:cNvSpPr txBox="1">
                <a:spLocks noChangeArrowheads="1"/>
              </p:cNvSpPr>
              <p:nvPr/>
            </p:nvSpPr>
            <p:spPr bwMode="auto">
              <a:xfrm>
                <a:off x="385" y="592"/>
                <a:ext cx="3640" cy="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000" b="1" dirty="0"/>
                  <a:t>逻辑地址＝相对地址：</a:t>
                </a:r>
                <a:r>
                  <a:rPr kumimoji="0" lang="en-US" altLang="zh-CN" sz="2000" b="1" dirty="0"/>
                  <a:t>205</a:t>
                </a:r>
                <a:r>
                  <a:rPr kumimoji="0" lang="zh-CN" altLang="en-US" sz="2000" b="1" dirty="0"/>
                  <a:t>（</a:t>
                </a:r>
                <a:r>
                  <a:rPr kumimoji="0" lang="en-US" altLang="zh-CN" sz="2000" b="1" dirty="0"/>
                  <a:t>2</a:t>
                </a:r>
                <a:r>
                  <a:rPr kumimoji="0" lang="zh-CN" altLang="en-US" sz="2000" b="1" dirty="0"/>
                  <a:t>层</a:t>
                </a:r>
                <a:r>
                  <a:rPr kumimoji="0" lang="en-US" altLang="zh-CN" sz="2000" b="1" dirty="0"/>
                  <a:t>05</a:t>
                </a:r>
                <a:r>
                  <a:rPr kumimoji="0" lang="zh-CN" altLang="en-US" sz="2000" b="1" dirty="0"/>
                  <a:t>号房间）</a:t>
                </a:r>
              </a:p>
            </p:txBody>
          </p:sp>
          <p:sp>
            <p:nvSpPr>
              <p:cNvPr id="114" name="Text Box 115"/>
              <p:cNvSpPr txBox="1">
                <a:spLocks noChangeArrowheads="1"/>
              </p:cNvSpPr>
              <p:nvPr/>
            </p:nvSpPr>
            <p:spPr bwMode="auto">
              <a:xfrm>
                <a:off x="385" y="2185"/>
                <a:ext cx="3439" cy="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000" b="1" dirty="0"/>
                  <a:t>物理地址＝绝对地址：</a:t>
                </a:r>
                <a:r>
                  <a:rPr kumimoji="0" lang="en-US" altLang="zh-CN" sz="2000" b="1" dirty="0"/>
                  <a:t>15</a:t>
                </a:r>
                <a:r>
                  <a:rPr kumimoji="0" lang="zh-CN" altLang="en-US" sz="2000" b="1" dirty="0"/>
                  <a:t>（第</a:t>
                </a:r>
                <a:r>
                  <a:rPr kumimoji="0" lang="en-US" altLang="zh-CN" sz="2000" b="1" dirty="0"/>
                  <a:t>15</a:t>
                </a:r>
                <a:r>
                  <a:rPr kumimoji="0" lang="zh-CN" altLang="en-US" sz="2000" b="1" dirty="0"/>
                  <a:t>号房间）</a:t>
                </a: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04310FD-9BA8-4672-8D91-0E1329BA1029}"/>
              </a:ext>
            </a:extLst>
          </p:cNvPr>
          <p:cNvSpPr/>
          <p:nvPr/>
        </p:nvSpPr>
        <p:spPr>
          <a:xfrm>
            <a:off x="685006" y="1851379"/>
            <a:ext cx="26593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每个物理存储单元有一个唯一的</a:t>
            </a:r>
            <a:r>
              <a:rPr lang="en-US" altLang="zh-CN" sz="2400" dirty="0"/>
              <a:t>20</a:t>
            </a:r>
            <a:r>
              <a:rPr lang="zh-CN" altLang="en-US" sz="2400" dirty="0"/>
              <a:t>位编号，即物理地址：</a:t>
            </a:r>
          </a:p>
          <a:p>
            <a:pPr marL="342900" indent="-342900">
              <a:buFont typeface="Wingdings" panose="05000000000000000000" pitchFamily="2" charset="2"/>
              <a:buChar char="ü"/>
              <a:tabLst>
                <a:tab pos="442913" algn="l"/>
              </a:tabLst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00000H</a:t>
            </a:r>
            <a:r>
              <a:rPr lang="zh-CN" altLang="en-US" sz="2400" dirty="0">
                <a:solidFill>
                  <a:schemeClr val="accent2"/>
                </a:solidFill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</a:rPr>
              <a:t>FFFFFH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</a:rPr>
              <a:t>分段后用户编程时，采用逻辑地址：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342900" indent="-342900" defTabSz="442913">
              <a:buFont typeface="Wingdings" panose="05000000000000000000" pitchFamily="2" charset="2"/>
              <a:buChar char="ü"/>
              <a:tabLst>
                <a:tab pos="628650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</a:rPr>
              <a:t>段基地址 </a:t>
            </a: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</a:rPr>
              <a:t>段内偏移地址</a:t>
            </a:r>
          </a:p>
        </p:txBody>
      </p:sp>
    </p:spTree>
    <p:extLst>
      <p:ext uri="{BB962C8B-B14F-4D97-AF65-F5344CB8AC3E}">
        <p14:creationId xmlns:p14="http://schemas.microsoft.com/office/powerpoint/2010/main" val="2496748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0759" y="1897655"/>
            <a:ext cx="9630591" cy="35887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段地址</a:t>
            </a:r>
            <a:r>
              <a:rPr lang="zh-CN" altLang="en-US" sz="2800" dirty="0"/>
              <a:t>说明逻辑段在主存中的起始位置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8086</a:t>
            </a:r>
            <a:r>
              <a:rPr lang="zh-CN" altLang="en-US" sz="2800" dirty="0"/>
              <a:t>规定段地址必须是模</a:t>
            </a:r>
            <a:r>
              <a:rPr lang="en-US" altLang="zh-CN" sz="2800" dirty="0"/>
              <a:t>16</a:t>
            </a:r>
            <a:r>
              <a:rPr lang="zh-CN" altLang="en-US" sz="2800" dirty="0"/>
              <a:t>地址：</a:t>
            </a:r>
            <a:r>
              <a:rPr lang="en-US" altLang="zh-CN" sz="2800" dirty="0"/>
              <a:t>XXXX0H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省略低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0000B</a:t>
            </a:r>
            <a:r>
              <a:rPr lang="zh-CN" altLang="en-US" sz="2800" dirty="0"/>
              <a:t>，段地址就可以用</a:t>
            </a:r>
            <a:r>
              <a:rPr lang="en-US" altLang="zh-CN" sz="2800" dirty="0"/>
              <a:t>16</a:t>
            </a:r>
            <a:r>
              <a:rPr lang="zh-CN" altLang="en-US" sz="2800" dirty="0"/>
              <a:t>位数据表示，就能用</a:t>
            </a:r>
            <a:r>
              <a:rPr lang="en-US" altLang="zh-CN" sz="2800" dirty="0">
                <a:solidFill>
                  <a:schemeClr val="tx2"/>
                </a:solidFill>
              </a:rPr>
              <a:t>16</a:t>
            </a:r>
            <a:r>
              <a:rPr lang="zh-CN" altLang="en-US" sz="2800" dirty="0">
                <a:solidFill>
                  <a:schemeClr val="tx2"/>
                </a:solidFill>
              </a:rPr>
              <a:t>位</a:t>
            </a:r>
            <a:r>
              <a:rPr lang="zh-CN" altLang="en-US" sz="2800" dirty="0">
                <a:solidFill>
                  <a:schemeClr val="accent2"/>
                </a:solidFill>
              </a:rPr>
              <a:t>段寄存器</a:t>
            </a:r>
            <a:r>
              <a:rPr lang="zh-CN" altLang="en-US" sz="2800" dirty="0"/>
              <a:t>表达段地址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偏移地址</a:t>
            </a:r>
            <a:r>
              <a:rPr lang="zh-CN" altLang="en-US" sz="2800" dirty="0"/>
              <a:t>说明主存单元距离段起始位置的偏移量</a:t>
            </a:r>
            <a:endParaRPr lang="zh-CN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段不超过</a:t>
            </a:r>
            <a:r>
              <a:rPr lang="en-US" altLang="zh-CN" sz="2800" dirty="0"/>
              <a:t>64KB</a:t>
            </a:r>
            <a:r>
              <a:rPr lang="zh-CN" altLang="en-US" sz="2800" dirty="0"/>
              <a:t>，偏移地址也可用</a:t>
            </a:r>
            <a:r>
              <a:rPr lang="en-US" altLang="zh-CN" sz="2800" dirty="0">
                <a:solidFill>
                  <a:schemeClr val="tx2"/>
                </a:solidFill>
              </a:rPr>
              <a:t>16</a:t>
            </a:r>
            <a:r>
              <a:rPr lang="zh-CN" altLang="en-US" sz="2800" dirty="0">
                <a:solidFill>
                  <a:schemeClr val="tx2"/>
                </a:solidFill>
              </a:rPr>
              <a:t>位</a:t>
            </a:r>
            <a:r>
              <a:rPr lang="zh-CN" altLang="en-US" sz="2800" dirty="0"/>
              <a:t>数据表示</a:t>
            </a:r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9436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物理地址和逻辑地址的转换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90525"/>
            <a:r>
              <a:rPr lang="zh-CN" altLang="en-US" sz="2400" dirty="0">
                <a:latin typeface="宋体" panose="02010600030101010101" pitchFamily="2" charset="-122"/>
              </a:rPr>
              <a:t>将逻辑地址中的段地址左移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位，加上偏移地址就得到</a:t>
            </a:r>
            <a:r>
              <a:rPr lang="en-US" altLang="zh-CN" sz="2400" dirty="0">
                <a:latin typeface="宋体" panose="02010600030101010101" pitchFamily="2" charset="-122"/>
              </a:rPr>
              <a:t>20</a:t>
            </a:r>
            <a:r>
              <a:rPr lang="zh-CN" altLang="en-US" sz="2400" dirty="0">
                <a:latin typeface="宋体" panose="02010600030101010101" pitchFamily="2" charset="-122"/>
              </a:rPr>
              <a:t>位物理地址</a:t>
            </a:r>
          </a:p>
          <a:p>
            <a:pPr marL="0" indent="390525"/>
            <a:r>
              <a:rPr lang="zh-CN" altLang="en-US" sz="2400" dirty="0">
                <a:latin typeface="宋体" panose="02010600030101010101" pitchFamily="2" charset="-122"/>
              </a:rPr>
              <a:t>一个物理地址可以有多个逻辑地址</a:t>
            </a:r>
            <a:endParaRPr lang="zh-CN" altLang="en-US" sz="3600" dirty="0"/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例：逻辑地址	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1460:100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1380:F00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物理地址	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14700H    14700H</a:t>
            </a:r>
            <a:endParaRPr lang="en-US" altLang="zh-CN" sz="2800" i="1" dirty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693552" y="3980092"/>
            <a:ext cx="1981200" cy="1635125"/>
            <a:chOff x="2592" y="2592"/>
            <a:chExt cx="1248" cy="1030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2914" y="2592"/>
              <a:ext cx="7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1460</a:t>
              </a:r>
              <a:r>
                <a:rPr lang="en-US" altLang="zh-CN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</a:t>
              </a:r>
              <a:endParaRPr lang="en-US" altLang="zh-CN" sz="2000" i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784" y="2880"/>
              <a:ext cx="8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＋ </a:t>
              </a:r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100H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592" y="3312"/>
              <a:ext cx="1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926" y="3331"/>
              <a:ext cx="7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  <a:latin typeface="宋体" panose="02010600030101010101" pitchFamily="2" charset="-122"/>
                </a:rPr>
                <a:t>14700H</a:t>
              </a: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7621824" y="3980091"/>
            <a:ext cx="1981200" cy="1635125"/>
            <a:chOff x="2592" y="2592"/>
            <a:chExt cx="1248" cy="1030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914" y="2592"/>
              <a:ext cx="7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1380</a:t>
              </a:r>
              <a:r>
                <a:rPr lang="en-US" altLang="zh-CN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</a:t>
              </a:r>
              <a:endParaRPr lang="en-US" altLang="zh-CN" sz="2000" i="1" dirty="0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784" y="2880"/>
              <a:ext cx="8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＋ </a:t>
              </a:r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F00H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592" y="3312"/>
              <a:ext cx="1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926" y="3331"/>
              <a:ext cx="7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  <a:latin typeface="宋体" panose="02010600030101010101" pitchFamily="2" charset="-122"/>
                </a:rPr>
                <a:t>14700H</a:t>
              </a:r>
            </a:p>
          </p:txBody>
        </p:sp>
      </p:grp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F898660B-7A82-4E0C-BAE9-73D9F953199A}"/>
              </a:ext>
            </a:extLst>
          </p:cNvPr>
          <p:cNvSpPr/>
          <p:nvPr/>
        </p:nvSpPr>
        <p:spPr>
          <a:xfrm>
            <a:off x="3583710" y="3814617"/>
            <a:ext cx="1850540" cy="416087"/>
          </a:xfrm>
          <a:prstGeom prst="wedgeRoundRectCallout">
            <a:avLst>
              <a:gd name="adj1" fmla="val 63550"/>
              <a:gd name="adj2" fmla="val 307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段地址左移</a:t>
            </a:r>
            <a:r>
              <a:rPr lang="en-US" altLang="zh-CN" b="1" dirty="0"/>
              <a:t>4</a:t>
            </a:r>
            <a:r>
              <a:rPr lang="zh-CN" altLang="en-US" b="1" dirty="0"/>
              <a:t>位</a:t>
            </a: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211D0FE7-96F1-4479-B8C2-19F3A5ED2505}"/>
              </a:ext>
            </a:extLst>
          </p:cNvPr>
          <p:cNvSpPr/>
          <p:nvPr/>
        </p:nvSpPr>
        <p:spPr>
          <a:xfrm>
            <a:off x="3607760" y="4339078"/>
            <a:ext cx="1850540" cy="416087"/>
          </a:xfrm>
          <a:prstGeom prst="wedgeRoundRectCallout">
            <a:avLst>
              <a:gd name="adj1" fmla="val 64432"/>
              <a:gd name="adj2" fmla="val 40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偏移地址</a:t>
            </a:r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B9929A99-BF21-438F-BEE8-6F4633D987C4}"/>
              </a:ext>
            </a:extLst>
          </p:cNvPr>
          <p:cNvSpPr/>
          <p:nvPr/>
        </p:nvSpPr>
        <p:spPr>
          <a:xfrm>
            <a:off x="3843012" y="5300741"/>
            <a:ext cx="1850540" cy="416087"/>
          </a:xfrm>
          <a:prstGeom prst="wedgeRoundRectCallout">
            <a:avLst>
              <a:gd name="adj1" fmla="val 64432"/>
              <a:gd name="adj2" fmla="val 13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物理地址</a:t>
            </a:r>
          </a:p>
        </p:txBody>
      </p:sp>
    </p:spTree>
    <p:extLst>
      <p:ext uri="{BB962C8B-B14F-4D97-AF65-F5344CB8AC3E}">
        <p14:creationId xmlns:p14="http://schemas.microsoft.com/office/powerpoint/2010/main" val="42515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四个逻辑段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7359"/>
            <a:ext cx="4998720" cy="42797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SzPct val="60000"/>
              <a:buNone/>
            </a:pPr>
            <a:r>
              <a:rPr lang="zh-CN" altLang="en-US" sz="2400" dirty="0"/>
              <a:t>代码段用来存放程序的指令序列</a:t>
            </a:r>
          </a:p>
          <a:p>
            <a:pPr lvl="2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代码段寄存器</a:t>
            </a:r>
            <a:r>
              <a:rPr lang="en-US" altLang="zh-CN" sz="2000" dirty="0"/>
              <a:t>CS</a:t>
            </a:r>
            <a:r>
              <a:rPr lang="zh-CN" altLang="en-US" sz="2000" dirty="0"/>
              <a:t>存放代码段的段地址</a:t>
            </a:r>
          </a:p>
          <a:p>
            <a:pPr lvl="2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指令指针寄存器</a:t>
            </a:r>
            <a:r>
              <a:rPr lang="en-US" altLang="zh-CN" sz="2000" dirty="0"/>
              <a:t>IP</a:t>
            </a:r>
            <a:r>
              <a:rPr lang="zh-CN" altLang="en-US" sz="2000" dirty="0"/>
              <a:t>指示下条指令的偏移地址</a:t>
            </a:r>
            <a:endParaRPr lang="en-US" altLang="zh-CN" sz="2000" dirty="0"/>
          </a:p>
          <a:p>
            <a:pPr lvl="2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处理器利用</a:t>
            </a:r>
            <a:r>
              <a:rPr lang="en-US" altLang="zh-CN" sz="2000" dirty="0"/>
              <a:t>CS:IP</a:t>
            </a:r>
            <a:r>
              <a:rPr lang="zh-CN" altLang="en-US" sz="2000" dirty="0"/>
              <a:t>取得下一条要执行的指令</a:t>
            </a:r>
            <a:endParaRPr lang="en-US" altLang="zh-CN" sz="2000" dirty="0"/>
          </a:p>
          <a:p>
            <a:pPr marL="0" indent="0">
              <a:buSzPct val="60000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堆栈段</a:t>
            </a:r>
            <a:r>
              <a:rPr lang="zh-CN" altLang="en-US" sz="2400" dirty="0"/>
              <a:t>确定堆栈所在的主存区域</a:t>
            </a:r>
            <a:endParaRPr lang="zh-CN" altLang="en-US" sz="2800" dirty="0"/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堆栈段寄存器</a:t>
            </a:r>
            <a:r>
              <a:rPr lang="en-US" altLang="zh-CN" sz="2000" dirty="0"/>
              <a:t>SS</a:t>
            </a:r>
            <a:r>
              <a:rPr lang="zh-CN" altLang="en-US" sz="2000" dirty="0"/>
              <a:t>存放堆栈段的段地址</a:t>
            </a: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堆栈指针寄存器</a:t>
            </a:r>
            <a:r>
              <a:rPr lang="en-US" altLang="zh-CN" sz="2000" dirty="0"/>
              <a:t>SP</a:t>
            </a:r>
            <a:r>
              <a:rPr lang="zh-CN" altLang="en-US" sz="2000" dirty="0"/>
              <a:t>指示堆栈栈顶的偏移地址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/>
              <a:t>处理器利用</a:t>
            </a:r>
            <a:r>
              <a:rPr lang="en-US" altLang="zh-CN" sz="2000" dirty="0"/>
              <a:t>SS:SP</a:t>
            </a:r>
            <a:r>
              <a:rPr lang="zh-CN" altLang="en-US" sz="2000" dirty="0"/>
              <a:t>操作堆栈顶的数据</a:t>
            </a:r>
          </a:p>
          <a:p>
            <a:pPr lvl="2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zh-CN" altLang="en-US" sz="1800" dirty="0"/>
          </a:p>
          <a:p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07157D-D277-498C-A984-471C523B3E45}"/>
              </a:ext>
            </a:extLst>
          </p:cNvPr>
          <p:cNvSpPr txBox="1"/>
          <p:nvPr/>
        </p:nvSpPr>
        <p:spPr>
          <a:xfrm>
            <a:off x="6096000" y="1737359"/>
            <a:ext cx="540965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zh-CN" altLang="en-US" sz="2400" dirty="0">
                <a:solidFill>
                  <a:srgbClr val="C00000"/>
                </a:solidFill>
              </a:rPr>
              <a:t>数据段</a:t>
            </a:r>
            <a:r>
              <a:rPr lang="zh-CN" altLang="en-US" sz="2400" dirty="0"/>
              <a:t>存放运行程序所用的数据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数据段寄存器</a:t>
            </a:r>
            <a:r>
              <a:rPr lang="en-US" altLang="zh-CN" sz="2000" dirty="0"/>
              <a:t>DS</a:t>
            </a:r>
            <a:r>
              <a:rPr lang="zh-CN" altLang="en-US" sz="2000" dirty="0"/>
              <a:t>存放数据段的段地址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各种主存寻址方式（有效地址</a:t>
            </a:r>
            <a:r>
              <a:rPr lang="en-US" altLang="zh-CN" sz="2000" dirty="0"/>
              <a:t>EA</a:t>
            </a:r>
            <a:r>
              <a:rPr lang="zh-CN" altLang="en-US" sz="2000" dirty="0"/>
              <a:t>）得到存储器中操作数的偏移地址</a:t>
            </a:r>
            <a:endParaRPr lang="en-US" altLang="zh-CN" sz="20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处理器利用</a:t>
            </a:r>
            <a:r>
              <a:rPr lang="en-US" altLang="zh-CN" sz="2000" dirty="0"/>
              <a:t>DS:EA</a:t>
            </a:r>
            <a:r>
              <a:rPr lang="zh-CN" altLang="en-US" sz="2000" dirty="0"/>
              <a:t>存取数据段中的数据</a:t>
            </a:r>
            <a:endParaRPr lang="en-US" altLang="zh-CN" sz="20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附加段</a:t>
            </a:r>
            <a:r>
              <a:rPr lang="zh-CN" altLang="en-US" sz="2400" dirty="0"/>
              <a:t>是附加的数据段，也用于数据的保存</a:t>
            </a:r>
            <a:r>
              <a:rPr lang="zh-CN" altLang="en-US" sz="2000" dirty="0"/>
              <a:t>：</a:t>
            </a:r>
          </a:p>
          <a:p>
            <a:pPr marL="179388" indent="-179388"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dirty="0"/>
              <a:t>附加段寄存器</a:t>
            </a:r>
            <a:r>
              <a:rPr lang="en-US" altLang="zh-CN" sz="2000" dirty="0"/>
              <a:t>ES</a:t>
            </a:r>
            <a:r>
              <a:rPr lang="zh-CN" altLang="en-US" sz="2000" dirty="0"/>
              <a:t>存放附加段的段地址</a:t>
            </a:r>
          </a:p>
          <a:p>
            <a:pPr marL="179388" indent="-179388"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dirty="0"/>
              <a:t>各种主存寻址方式（有效地址</a:t>
            </a:r>
            <a:r>
              <a:rPr lang="en-US" altLang="zh-CN" sz="2000" dirty="0"/>
              <a:t>EA</a:t>
            </a:r>
            <a:r>
              <a:rPr lang="zh-CN" altLang="en-US" sz="2000" dirty="0"/>
              <a:t>）得到存储器中操作数的偏移地址</a:t>
            </a:r>
            <a:endParaRPr lang="en-US" altLang="zh-CN" sz="2000" dirty="0"/>
          </a:p>
          <a:p>
            <a:pPr marL="179388" indent="-179388"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dirty="0"/>
              <a:t>处理器利用</a:t>
            </a:r>
            <a:r>
              <a:rPr lang="en-US" altLang="zh-CN" sz="2000" dirty="0"/>
              <a:t>ES:EA</a:t>
            </a:r>
            <a:r>
              <a:rPr lang="zh-CN" altLang="en-US" sz="2000" dirty="0"/>
              <a:t>存取附加段中的数据</a:t>
            </a:r>
          </a:p>
          <a:p>
            <a:pPr marL="179388" indent="-179388"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dirty="0"/>
              <a:t>串操作指令将附加段作为其目的操作数的存放区域</a:t>
            </a:r>
          </a:p>
          <a:p>
            <a:pPr lvl="1">
              <a:buClr>
                <a:srgbClr val="FFC000"/>
              </a:buClr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67514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如何分配各个逻辑段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程序的</a:t>
            </a:r>
            <a:r>
              <a:rPr lang="zh-CN" altLang="en-US" sz="2800" dirty="0">
                <a:solidFill>
                  <a:schemeClr val="accent2"/>
                </a:solidFill>
              </a:rPr>
              <a:t>指令序列</a:t>
            </a:r>
            <a:r>
              <a:rPr lang="zh-CN" altLang="en-US" sz="2800" dirty="0"/>
              <a:t>必须安排在代码段</a:t>
            </a:r>
          </a:p>
          <a:p>
            <a:r>
              <a:rPr lang="zh-CN" altLang="en-US" sz="2800" dirty="0"/>
              <a:t>程序使用的</a:t>
            </a:r>
            <a:r>
              <a:rPr lang="zh-CN" altLang="en-US" sz="2800" dirty="0">
                <a:solidFill>
                  <a:schemeClr val="accent2"/>
                </a:solidFill>
              </a:rPr>
              <a:t>堆栈</a:t>
            </a:r>
            <a:r>
              <a:rPr lang="zh-CN" altLang="en-US" sz="2800" dirty="0"/>
              <a:t>一定在堆栈段</a:t>
            </a:r>
          </a:p>
          <a:p>
            <a:r>
              <a:rPr lang="zh-CN" altLang="en-US" sz="2800" dirty="0"/>
              <a:t>程序中的</a:t>
            </a:r>
            <a:r>
              <a:rPr lang="zh-CN" altLang="en-US" sz="2800" dirty="0">
                <a:solidFill>
                  <a:schemeClr val="accent2"/>
                </a:solidFill>
              </a:rPr>
              <a:t>数据</a:t>
            </a:r>
            <a:r>
              <a:rPr lang="zh-CN" altLang="en-US" sz="2800" dirty="0"/>
              <a:t>默认是安排在数据段，也经常安排在附加段，尤其是串操作的目的区必须是附加段</a:t>
            </a:r>
          </a:p>
          <a:p>
            <a:r>
              <a:rPr lang="zh-CN" altLang="en-US" sz="2800" dirty="0"/>
              <a:t>数据的存放比较灵活，实际上可以存放在任何一种逻辑段中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33994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段超越前缀指令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60957"/>
            <a:ext cx="4998720" cy="41663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没有指明时，一般的数据访问在</a:t>
            </a:r>
            <a:r>
              <a:rPr lang="en-US" altLang="zh-CN" sz="2400" dirty="0">
                <a:cs typeface="Times New Roman" panose="02020603050405020304" pitchFamily="18" charset="0"/>
              </a:rPr>
              <a:t>DS</a:t>
            </a:r>
            <a:r>
              <a:rPr lang="zh-CN" altLang="en-US" sz="2400" dirty="0">
                <a:cs typeface="Times New Roman" panose="02020603050405020304" pitchFamily="18" charset="0"/>
              </a:rPr>
              <a:t>段；使用</a:t>
            </a:r>
            <a:r>
              <a:rPr lang="en-US" altLang="zh-CN" sz="2400" dirty="0">
                <a:cs typeface="Times New Roman" panose="02020603050405020304" pitchFamily="18" charset="0"/>
              </a:rPr>
              <a:t>BP</a:t>
            </a:r>
            <a:r>
              <a:rPr lang="zh-CN" altLang="en-US" sz="2400" dirty="0">
                <a:cs typeface="Times New Roman" panose="02020603050405020304" pitchFamily="18" charset="0"/>
              </a:rPr>
              <a:t>访问主存，则在</a:t>
            </a:r>
            <a:r>
              <a:rPr lang="en-US" altLang="zh-CN" sz="2400" dirty="0">
                <a:cs typeface="Times New Roman" panose="02020603050405020304" pitchFamily="18" charset="0"/>
              </a:rPr>
              <a:t>SS</a:t>
            </a:r>
            <a:r>
              <a:rPr lang="zh-CN" altLang="en-US" sz="2400" dirty="0">
                <a:cs typeface="Times New Roman" panose="02020603050405020304" pitchFamily="18" charset="0"/>
              </a:rPr>
              <a:t>段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默认的情况允许改变，需要使用段超越前缀指令；</a:t>
            </a:r>
            <a:r>
              <a:rPr lang="en-US" altLang="zh-CN" sz="2400" dirty="0">
                <a:cs typeface="Times New Roman" panose="02020603050405020304" pitchFamily="18" charset="0"/>
              </a:rPr>
              <a:t>8086</a:t>
            </a:r>
            <a:r>
              <a:rPr lang="zh-CN" altLang="en-US" sz="2400" dirty="0">
                <a:cs typeface="Times New Roman" panose="02020603050405020304" pitchFamily="18" charset="0"/>
              </a:rPr>
              <a:t>指令系统中有</a:t>
            </a:r>
            <a:r>
              <a:rPr lang="en-US" altLang="zh-CN" sz="2400" dirty="0"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</a:rPr>
              <a:t>个：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CS:</a:t>
            </a:r>
            <a:r>
              <a:rPr lang="en-US" altLang="zh-CN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cs typeface="Times New Roman" panose="02020603050405020304" pitchFamily="18" charset="0"/>
              </a:rPr>
              <a:t>；代码段超越，使用代码段的数据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SS:   </a:t>
            </a:r>
            <a:r>
              <a:rPr lang="zh-CN" altLang="en-US" sz="2000" dirty="0">
                <a:cs typeface="Times New Roman" panose="02020603050405020304" pitchFamily="18" charset="0"/>
              </a:rPr>
              <a:t>；堆栈段超越，使用堆栈段的数据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DS:  </a:t>
            </a:r>
            <a:r>
              <a:rPr lang="zh-CN" altLang="en-US" sz="2000" dirty="0">
                <a:cs typeface="Times New Roman" panose="02020603050405020304" pitchFamily="18" charset="0"/>
              </a:rPr>
              <a:t>；数据段超越，使用数据段的数据</a:t>
            </a:r>
            <a:endParaRPr lang="zh-CN" altLang="en-US" sz="1400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ct val="50000"/>
              </a:spcAft>
              <a:buNone/>
            </a:pPr>
            <a:r>
              <a:rPr lang="en-US" altLang="zh-CN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ES:   </a:t>
            </a:r>
            <a:r>
              <a:rPr lang="zh-CN" altLang="en-US" sz="2000" dirty="0">
                <a:cs typeface="Times New Roman" panose="02020603050405020304" pitchFamily="18" charset="0"/>
              </a:rPr>
              <a:t>；附加段超越，使用附加段的数据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FD3617-2F93-42F7-90BB-11A6528C56A3}"/>
              </a:ext>
            </a:extLst>
          </p:cNvPr>
          <p:cNvSpPr txBox="1"/>
          <p:nvPr/>
        </p:nvSpPr>
        <p:spPr>
          <a:xfrm>
            <a:off x="6305552" y="1950013"/>
            <a:ext cx="45529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举例：</a:t>
            </a:r>
            <a:endParaRPr lang="en-US" altLang="zh-CN" sz="2400" dirty="0"/>
          </a:p>
          <a:p>
            <a:pPr marL="376238" lvl="1" indent="-106363">
              <a:buFont typeface="Wingdings" panose="05000000000000000000" pitchFamily="2" charset="2"/>
              <a:buChar char="ü"/>
            </a:pPr>
            <a:r>
              <a:rPr lang="zh-CN" altLang="en-US" sz="2400" dirty="0"/>
              <a:t>没有段超越的指令实例：</a:t>
            </a:r>
          </a:p>
          <a:p>
            <a:pPr marL="538163" lvl="1" indent="-179388"/>
            <a:r>
              <a:rPr lang="en-US" altLang="zh-CN" sz="2800" dirty="0">
                <a:solidFill>
                  <a:schemeClr val="tx2"/>
                </a:solidFill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</a:rPr>
              <a:t>MOV AX,[2000H]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；   </a:t>
            </a:r>
            <a:r>
              <a:rPr lang="en-US" altLang="zh-CN" sz="2000" b="1" dirty="0"/>
              <a:t>AX←DS:[2000H]</a:t>
            </a:r>
            <a:endParaRPr lang="en-US" altLang="zh-CN" sz="1400" b="1" dirty="0"/>
          </a:p>
          <a:p>
            <a:pPr marL="376238" lvl="2" indent="-106363"/>
            <a:r>
              <a:rPr lang="zh-CN" altLang="en-US" sz="2000" dirty="0"/>
              <a:t>从默认的</a:t>
            </a:r>
            <a:r>
              <a:rPr lang="en-US" altLang="zh-CN" sz="2000" dirty="0"/>
              <a:t>DS</a:t>
            </a:r>
            <a:r>
              <a:rPr lang="zh-CN" altLang="en-US" sz="2000" dirty="0"/>
              <a:t>数据段取出数据</a:t>
            </a:r>
          </a:p>
          <a:p>
            <a:pPr marL="376238" lvl="1" indent="-106363"/>
            <a:endParaRPr lang="en-US" altLang="zh-CN" sz="1600" dirty="0"/>
          </a:p>
          <a:p>
            <a:pPr marL="376238" lvl="1" indent="-106363">
              <a:buFont typeface="Wingdings" panose="05000000000000000000" pitchFamily="2" charset="2"/>
              <a:buChar char="ü"/>
            </a:pPr>
            <a:r>
              <a:rPr lang="zh-CN" altLang="en-US" sz="2400" dirty="0"/>
              <a:t>采用段超越前缀的指令实例：</a:t>
            </a:r>
          </a:p>
          <a:p>
            <a:pPr marL="376238" lvl="1" indent="-106363"/>
            <a:r>
              <a:rPr lang="en-US" altLang="zh-CN" sz="2000" b="1" dirty="0">
                <a:solidFill>
                  <a:schemeClr val="tx2"/>
                </a:solidFill>
              </a:rPr>
              <a:t>  MOV AX,</a:t>
            </a:r>
            <a:r>
              <a:rPr lang="en-US" altLang="zh-CN" sz="2000" b="1" dirty="0">
                <a:solidFill>
                  <a:srgbClr val="C00000"/>
                </a:solidFill>
              </a:rPr>
              <a:t>ES:</a:t>
            </a:r>
            <a:r>
              <a:rPr lang="en-US" altLang="zh-CN" sz="2000" b="1" dirty="0">
                <a:solidFill>
                  <a:schemeClr val="tx2"/>
                </a:solidFill>
              </a:rPr>
              <a:t>[2000H</a:t>
            </a:r>
            <a:r>
              <a:rPr lang="zh-CN" altLang="en-US" sz="2000" b="1" dirty="0">
                <a:solidFill>
                  <a:schemeClr val="tx2"/>
                </a:solidFill>
              </a:rPr>
              <a:t>；</a:t>
            </a:r>
            <a:r>
              <a:rPr lang="en-US" altLang="zh-CN" sz="2000" b="1" dirty="0">
                <a:solidFill>
                  <a:schemeClr val="tx2"/>
                </a:solidFill>
              </a:rPr>
              <a:t>AX←ES:[2000H]</a:t>
            </a:r>
          </a:p>
          <a:p>
            <a:pPr marL="376238" lvl="2" indent="-106363"/>
            <a:r>
              <a:rPr lang="zh-CN" altLang="en-US" sz="2000" dirty="0"/>
              <a:t>；从指定的</a:t>
            </a:r>
            <a:r>
              <a:rPr lang="en-US" altLang="zh-CN" sz="2000" dirty="0"/>
              <a:t>ES</a:t>
            </a:r>
            <a:r>
              <a:rPr lang="zh-CN" altLang="en-US" sz="2000" dirty="0"/>
              <a:t>附加段取出数据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0696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9644" y="684708"/>
            <a:ext cx="5857701" cy="893349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段寄存器的使用规定</a:t>
            </a:r>
          </a:p>
        </p:txBody>
      </p:sp>
      <p:graphicFrame>
        <p:nvGraphicFramePr>
          <p:cNvPr id="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51972"/>
              </p:ext>
            </p:extLst>
          </p:nvPr>
        </p:nvGraphicFramePr>
        <p:xfrm>
          <a:off x="1560297" y="1764146"/>
          <a:ext cx="8424862" cy="4409146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34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访问存储器的方式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默认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可超越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偏移地址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取指令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IP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堆栈操作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SP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一般数据访问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CS ES SS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有效地址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BP</a:t>
                      </a: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基址的寻址方式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CS ES DS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有效地址</a:t>
                      </a: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串操作的源操作数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CS ES SS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串操作的目的操作数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70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存储器的分段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0782" y="1940069"/>
            <a:ext cx="7788563" cy="343549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8086</a:t>
            </a:r>
            <a:r>
              <a:rPr lang="zh-CN" altLang="en-US" sz="3200" dirty="0"/>
              <a:t>对逻辑段</a:t>
            </a:r>
            <a:r>
              <a:rPr lang="zh-CN" altLang="en-US" sz="3200" dirty="0">
                <a:solidFill>
                  <a:schemeClr val="accent2"/>
                </a:solidFill>
              </a:rPr>
              <a:t>要求</a:t>
            </a:r>
            <a:r>
              <a:rPr lang="zh-CN" altLang="en-US" sz="3200" dirty="0"/>
              <a:t>：</a:t>
            </a:r>
          </a:p>
          <a:p>
            <a:pPr lvl="1"/>
            <a:r>
              <a:rPr lang="zh-CN" altLang="en-US" sz="2800" dirty="0"/>
              <a:t>段地址低</a:t>
            </a:r>
            <a:r>
              <a:rPr lang="en-US" altLang="zh-CN" sz="2800" dirty="0"/>
              <a:t>4</a:t>
            </a:r>
            <a:r>
              <a:rPr lang="zh-CN" altLang="en-US" sz="2800" dirty="0"/>
              <a:t>位均为</a:t>
            </a:r>
            <a:r>
              <a:rPr lang="en-US" altLang="zh-CN" sz="2800" dirty="0"/>
              <a:t>0</a:t>
            </a:r>
          </a:p>
          <a:p>
            <a:pPr lvl="1"/>
            <a:r>
              <a:rPr lang="zh-CN" altLang="en-US" sz="2800" dirty="0"/>
              <a:t>每段最大不超过</a:t>
            </a:r>
            <a:r>
              <a:rPr lang="en-US" altLang="zh-CN" sz="2800" dirty="0"/>
              <a:t>64KB</a:t>
            </a:r>
          </a:p>
          <a:p>
            <a:r>
              <a:rPr lang="en-US" altLang="zh-CN" sz="3200" dirty="0"/>
              <a:t>8086</a:t>
            </a:r>
            <a:r>
              <a:rPr lang="zh-CN" altLang="en-US" sz="3200" dirty="0"/>
              <a:t>对逻辑段</a:t>
            </a:r>
            <a:r>
              <a:rPr lang="zh-CN" altLang="en-US" sz="3200" dirty="0">
                <a:solidFill>
                  <a:schemeClr val="accent2"/>
                </a:solidFill>
              </a:rPr>
              <a:t>并不要求</a:t>
            </a:r>
            <a:r>
              <a:rPr lang="zh-CN" altLang="en-US" sz="3200" dirty="0"/>
              <a:t>：</a:t>
            </a:r>
          </a:p>
          <a:p>
            <a:pPr lvl="1"/>
            <a:r>
              <a:rPr lang="zh-CN" altLang="en-US" sz="2800" dirty="0"/>
              <a:t>必须是</a:t>
            </a:r>
            <a:r>
              <a:rPr lang="en-US" altLang="zh-CN" sz="2800" dirty="0"/>
              <a:t>64KB</a:t>
            </a:r>
          </a:p>
          <a:p>
            <a:pPr lvl="1"/>
            <a:r>
              <a:rPr lang="zh-CN" altLang="en-US" sz="2800" dirty="0"/>
              <a:t>各段之间完全分开（即可以重叠）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808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存储器的分段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40239"/>
              </p:ext>
            </p:extLst>
          </p:nvPr>
        </p:nvGraphicFramePr>
        <p:xfrm>
          <a:off x="3331488" y="2772911"/>
          <a:ext cx="1540540" cy="3337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4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附加段</a:t>
                      </a:r>
                      <a:r>
                        <a:rPr lang="en-US" altLang="zh-CN" dirty="0"/>
                        <a:t>64KB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数据段</a:t>
                      </a:r>
                      <a:r>
                        <a:rPr lang="en-US" altLang="zh-CN" dirty="0"/>
                        <a:t>64KB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堆栈段</a:t>
                      </a:r>
                      <a:r>
                        <a:rPr lang="en-US" altLang="zh-CN" dirty="0"/>
                        <a:t>64KB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代码段</a:t>
                      </a:r>
                      <a:r>
                        <a:rPr lang="en-US" altLang="zh-CN" dirty="0"/>
                        <a:t>64KB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45721"/>
              </p:ext>
            </p:extLst>
          </p:nvPr>
        </p:nvGraphicFramePr>
        <p:xfrm>
          <a:off x="1254215" y="3649211"/>
          <a:ext cx="1018113" cy="15849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0150H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4200H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1CD0H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B000H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46972" y="3436451"/>
            <a:ext cx="60605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DS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SS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ES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837700" y="3215625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B0000H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827595" y="4720531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1CD00H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827595" y="5479727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01500H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27596" y="3850017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42000H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849812" y="5825678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00000H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12275" y="2218576"/>
            <a:ext cx="154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存储器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68341" y="2258381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物理地址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55904" y="3006213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段寄存器</a:t>
            </a: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2250025" y="3780601"/>
            <a:ext cx="1096914" cy="16580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2259113" y="4160567"/>
            <a:ext cx="1041468" cy="313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>
            <a:off x="2253880" y="4624102"/>
            <a:ext cx="1046701" cy="1946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 flipV="1">
            <a:off x="2275281" y="3500672"/>
            <a:ext cx="1014627" cy="15490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89472" y="5904800"/>
            <a:ext cx="185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(a) </a:t>
            </a:r>
            <a:r>
              <a:rPr lang="zh-CN" altLang="en-US" sz="2000" dirty="0"/>
              <a:t>各段独立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44F1553-3CDC-45DF-9850-A702CC96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52708"/>
              </p:ext>
            </p:extLst>
          </p:nvPr>
        </p:nvGraphicFramePr>
        <p:xfrm>
          <a:off x="8562040" y="3152197"/>
          <a:ext cx="1551172" cy="226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5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6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17">
                <a:tc>
                  <a:txBody>
                    <a:bodyPr/>
                    <a:lstStyle/>
                    <a:p>
                      <a:r>
                        <a:rPr lang="zh-CN" altLang="en-US" dirty="0"/>
                        <a:t>堆栈段</a:t>
                      </a:r>
                      <a:r>
                        <a:rPr lang="en-US" altLang="zh-CN" dirty="0"/>
                        <a:t>256B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17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数据段</a:t>
                      </a:r>
                      <a:r>
                        <a:rPr lang="en-US" altLang="zh-CN" dirty="0"/>
                        <a:t>2KB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17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代码段</a:t>
                      </a:r>
                      <a:r>
                        <a:rPr lang="en-US" altLang="zh-CN" dirty="0"/>
                        <a:t>8KB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6FA4A3B-0CE6-4BA8-A51F-E749969BB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10068"/>
              </p:ext>
            </p:extLst>
          </p:nvPr>
        </p:nvGraphicFramePr>
        <p:xfrm>
          <a:off x="6603215" y="3779080"/>
          <a:ext cx="1143099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0200H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0400H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0480H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F603F55-F44E-410E-9828-81EB25B047F3}"/>
              </a:ext>
            </a:extLst>
          </p:cNvPr>
          <p:cNvSpPr txBox="1"/>
          <p:nvPr/>
        </p:nvSpPr>
        <p:spPr>
          <a:xfrm>
            <a:off x="6639132" y="3332052"/>
            <a:ext cx="141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段寄存器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F29DD2-DDC9-49F5-BB52-9709E763A628}"/>
              </a:ext>
            </a:extLst>
          </p:cNvPr>
          <p:cNvSpPr txBox="1"/>
          <p:nvPr/>
        </p:nvSpPr>
        <p:spPr>
          <a:xfrm>
            <a:off x="8783887" y="2594225"/>
            <a:ext cx="141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存储器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E91372-731D-4672-9D8E-D9841D883F57}"/>
              </a:ext>
            </a:extLst>
          </p:cNvPr>
          <p:cNvSpPr txBox="1"/>
          <p:nvPr/>
        </p:nvSpPr>
        <p:spPr>
          <a:xfrm>
            <a:off x="10052151" y="2658491"/>
            <a:ext cx="141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物理地址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9EE2166-0324-446D-9DE7-BB87BDA1CDBE}"/>
              </a:ext>
            </a:extLst>
          </p:cNvPr>
          <p:cNvSpPr txBox="1"/>
          <p:nvPr/>
        </p:nvSpPr>
        <p:spPr>
          <a:xfrm>
            <a:off x="10113212" y="4738417"/>
            <a:ext cx="1414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02000H</a:t>
            </a:r>
          </a:p>
          <a:p>
            <a:r>
              <a:rPr lang="en-US" altLang="zh-CN" sz="2000" dirty="0"/>
              <a:t>00000H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D51966-EE42-4E15-84FC-B68F86DB8F22}"/>
              </a:ext>
            </a:extLst>
          </p:cNvPr>
          <p:cNvSpPr txBox="1"/>
          <p:nvPr/>
        </p:nvSpPr>
        <p:spPr>
          <a:xfrm>
            <a:off x="10076532" y="3791826"/>
            <a:ext cx="141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04800H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01ACE5E-86EB-470F-A00C-E281007287F9}"/>
              </a:ext>
            </a:extLst>
          </p:cNvPr>
          <p:cNvSpPr txBox="1"/>
          <p:nvPr/>
        </p:nvSpPr>
        <p:spPr>
          <a:xfrm>
            <a:off x="10076532" y="4250127"/>
            <a:ext cx="141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04000H</a:t>
            </a:r>
            <a:endParaRPr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CEF0F6-9BD9-4B16-9923-8A419A05A48E}"/>
              </a:ext>
            </a:extLst>
          </p:cNvPr>
          <p:cNvSpPr txBox="1"/>
          <p:nvPr/>
        </p:nvSpPr>
        <p:spPr>
          <a:xfrm>
            <a:off x="6235634" y="3797202"/>
            <a:ext cx="650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CS</a:t>
            </a:r>
          </a:p>
          <a:p>
            <a:r>
              <a:rPr lang="en-US" altLang="zh-CN" sz="2000" dirty="0"/>
              <a:t>DS</a:t>
            </a:r>
          </a:p>
          <a:p>
            <a:r>
              <a:rPr lang="en-US" altLang="zh-CN" sz="2000" dirty="0"/>
              <a:t>SS</a:t>
            </a:r>
          </a:p>
          <a:p>
            <a:r>
              <a:rPr lang="en-US" altLang="zh-CN" sz="2000" dirty="0"/>
              <a:t>ES</a:t>
            </a:r>
            <a:endParaRPr lang="zh-CN" altLang="en-US" sz="20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C5DC6CC-A018-4324-96FF-01A743185D2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746314" y="4261262"/>
            <a:ext cx="815726" cy="249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99CAA60-DF5F-4180-8D5F-FD396F3FF869}"/>
              </a:ext>
            </a:extLst>
          </p:cNvPr>
          <p:cNvCxnSpPr>
            <a:cxnSpLocks/>
          </p:cNvCxnSpPr>
          <p:nvPr/>
        </p:nvCxnSpPr>
        <p:spPr>
          <a:xfrm>
            <a:off x="7802178" y="4050072"/>
            <a:ext cx="756909" cy="72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AC0678E-3965-41EE-92A1-EAE2E5044E61}"/>
              </a:ext>
            </a:extLst>
          </p:cNvPr>
          <p:cNvCxnSpPr>
            <a:cxnSpLocks/>
          </p:cNvCxnSpPr>
          <p:nvPr/>
        </p:nvCxnSpPr>
        <p:spPr>
          <a:xfrm flipV="1">
            <a:off x="7799225" y="3890024"/>
            <a:ext cx="731908" cy="765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24315B4-31B9-4547-AA4A-C8DD79EB906E}"/>
              </a:ext>
            </a:extLst>
          </p:cNvPr>
          <p:cNvSpPr txBox="1"/>
          <p:nvPr/>
        </p:nvSpPr>
        <p:spPr>
          <a:xfrm>
            <a:off x="8783887" y="5940706"/>
            <a:ext cx="185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(b) </a:t>
            </a:r>
            <a:r>
              <a:rPr lang="zh-CN" altLang="en-US" sz="2000" dirty="0"/>
              <a:t>各段重叠</a:t>
            </a:r>
          </a:p>
        </p:txBody>
      </p: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4976DD2B-907B-4C73-8AC1-2A2FFD943078}"/>
              </a:ext>
            </a:extLst>
          </p:cNvPr>
          <p:cNvSpPr/>
          <p:nvPr/>
        </p:nvSpPr>
        <p:spPr>
          <a:xfrm>
            <a:off x="5053636" y="148646"/>
            <a:ext cx="5491178" cy="1243622"/>
          </a:xfrm>
          <a:prstGeom prst="wedgeRoundRectCallout">
            <a:avLst>
              <a:gd name="adj1" fmla="val -27510"/>
              <a:gd name="adj2" fmla="val 354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C00000"/>
                </a:solidFill>
              </a:rPr>
              <a:t>例：各段独立中的</a:t>
            </a:r>
            <a:r>
              <a:rPr lang="en-US" altLang="zh-CN" b="1" dirty="0">
                <a:solidFill>
                  <a:srgbClr val="C00000"/>
                </a:solidFill>
              </a:rPr>
              <a:t>CS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0150H; 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CS</a:t>
            </a:r>
            <a:r>
              <a:rPr lang="zh-CN" altLang="en-US" b="1" dirty="0">
                <a:solidFill>
                  <a:srgbClr val="C00000"/>
                </a:solidFill>
              </a:rPr>
              <a:t>段首地址：</a:t>
            </a:r>
            <a:r>
              <a:rPr lang="en-US" altLang="zh-CN" b="1" dirty="0">
                <a:solidFill>
                  <a:srgbClr val="C00000"/>
                </a:solidFill>
              </a:rPr>
              <a:t>01500H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CS</a:t>
            </a:r>
            <a:r>
              <a:rPr lang="zh-CN" altLang="en-US" b="1" dirty="0">
                <a:solidFill>
                  <a:srgbClr val="C00000"/>
                </a:solidFill>
              </a:rPr>
              <a:t>段末地址：</a:t>
            </a:r>
            <a:r>
              <a:rPr lang="en-US" altLang="zh-CN" b="1" dirty="0">
                <a:solidFill>
                  <a:srgbClr val="C00000"/>
                </a:solidFill>
              </a:rPr>
              <a:t>01500H+64K=01500H+10000H=11500H&lt;1CD00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SS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8" name="对话气泡: 圆角矩形 47">
            <a:extLst>
              <a:ext uri="{FF2B5EF4-FFF2-40B4-BE49-F238E27FC236}">
                <a16:creationId xmlns:a16="http://schemas.microsoft.com/office/drawing/2014/main" id="{25659CD1-211E-4EC0-BE03-73B6336E42A3}"/>
              </a:ext>
            </a:extLst>
          </p:cNvPr>
          <p:cNvSpPr/>
          <p:nvPr/>
        </p:nvSpPr>
        <p:spPr>
          <a:xfrm>
            <a:off x="5999485" y="1400096"/>
            <a:ext cx="5491178" cy="1243622"/>
          </a:xfrm>
          <a:prstGeom prst="wedgeRoundRectCallout">
            <a:avLst>
              <a:gd name="adj1" fmla="val -3289"/>
              <a:gd name="adj2" fmla="val 8816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C00000"/>
                </a:solidFill>
              </a:rPr>
              <a:t>例：各段重叠中的</a:t>
            </a:r>
            <a:r>
              <a:rPr lang="en-US" altLang="zh-CN" b="1" dirty="0">
                <a:solidFill>
                  <a:srgbClr val="C00000"/>
                </a:solidFill>
              </a:rPr>
              <a:t>CS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0200H; 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CS</a:t>
            </a:r>
            <a:r>
              <a:rPr lang="zh-CN" altLang="en-US" b="1" dirty="0">
                <a:solidFill>
                  <a:srgbClr val="C00000"/>
                </a:solidFill>
              </a:rPr>
              <a:t>段首地址：</a:t>
            </a:r>
            <a:r>
              <a:rPr lang="en-US" altLang="zh-CN" b="1" dirty="0">
                <a:solidFill>
                  <a:srgbClr val="C00000"/>
                </a:solidFill>
              </a:rPr>
              <a:t>02000H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CS</a:t>
            </a:r>
            <a:r>
              <a:rPr lang="zh-CN" altLang="en-US" b="1" dirty="0">
                <a:solidFill>
                  <a:srgbClr val="C00000"/>
                </a:solidFill>
              </a:rPr>
              <a:t>段末地址：</a:t>
            </a:r>
            <a:r>
              <a:rPr lang="en-US" altLang="zh-CN" b="1" dirty="0">
                <a:solidFill>
                  <a:srgbClr val="C00000"/>
                </a:solidFill>
              </a:rPr>
              <a:t>02000H+8K=02000H+2000H=04000=DS</a:t>
            </a:r>
            <a:r>
              <a:rPr lang="zh-CN" altLang="en-US" b="1" dirty="0">
                <a:solidFill>
                  <a:srgbClr val="C00000"/>
                </a:solidFill>
              </a:rPr>
              <a:t>首地址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3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A649A-8975-4264-B5CE-F5D6A0D9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系统总线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2C29A-47F6-4A18-B5E1-4CD206CA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</a:t>
            </a:r>
            <a:r>
              <a:rPr lang="en-US" altLang="zh-CN" dirty="0"/>
              <a:t>bus</a:t>
            </a:r>
            <a:r>
              <a:rPr lang="zh-CN" altLang="en-US" dirty="0"/>
              <a:t>是用于多个部件互连，传递信息的公共通道。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sz="2000" dirty="0"/>
              <a:t>片内总线 ：</a:t>
            </a:r>
            <a:r>
              <a:rPr lang="en-US" altLang="zh-CN" sz="2000" dirty="0"/>
              <a:t>AMBA, wishbone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系统总线： </a:t>
            </a:r>
            <a:r>
              <a:rPr lang="en-US" altLang="zh-CN" sz="2000" dirty="0"/>
              <a:t>ISA,EISA, MCA,PCI,VESA,FSB,BSB,IHA,HT,QPI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/>
              <a:t> I/O</a:t>
            </a:r>
            <a:r>
              <a:rPr lang="zh-CN" altLang="en-US" sz="2000" dirty="0"/>
              <a:t>总线：</a:t>
            </a:r>
            <a:r>
              <a:rPr lang="en-US" altLang="zh-CN" sz="2000" dirty="0"/>
              <a:t>AGP,PCI express, LPC,SPI,ATA,SATA,SCSI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/>
              <a:t> </a:t>
            </a:r>
            <a:r>
              <a:rPr lang="zh-CN" altLang="en-US" sz="2000" dirty="0"/>
              <a:t>外部总线：</a:t>
            </a:r>
            <a:r>
              <a:rPr lang="en-US" altLang="zh-CN" sz="2000" dirty="0"/>
              <a:t>RS-232-C, IEEE-488,USB, InfiniBand, VGA,DVI,HDMI</a:t>
            </a:r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976DA8F-0F42-48D2-8221-0463D0DEFBDE}"/>
              </a:ext>
            </a:extLst>
          </p:cNvPr>
          <p:cNvGrpSpPr/>
          <p:nvPr/>
        </p:nvGrpSpPr>
        <p:grpSpPr>
          <a:xfrm>
            <a:off x="1339094" y="3857414"/>
            <a:ext cx="2027960" cy="1847677"/>
            <a:chOff x="3851920" y="4954666"/>
            <a:chExt cx="2027960" cy="184767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6B8F43-5DC1-44C6-BE20-B22EC5133AC6}"/>
                </a:ext>
              </a:extLst>
            </p:cNvPr>
            <p:cNvSpPr txBox="1"/>
            <p:nvPr/>
          </p:nvSpPr>
          <p:spPr>
            <a:xfrm>
              <a:off x="4363325" y="6525344"/>
              <a:ext cx="1005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ISA</a:t>
              </a:r>
              <a:r>
                <a:rPr lang="zh-CN" altLang="en-US" sz="1200" b="1" dirty="0"/>
                <a:t>总线插槽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54DEA0E-3856-4B56-A27E-528F4DC93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4954666"/>
              <a:ext cx="2027960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E1348B09-B09A-42ED-8F60-C15542C2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73" y="3902781"/>
            <a:ext cx="2490870" cy="171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AAF1D9B-FF19-4EC9-A1CF-2B907FC1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942" y="2272537"/>
            <a:ext cx="2262341" cy="8847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9DF378B4-3CAF-4574-A486-8CACB097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11" y="3773356"/>
            <a:ext cx="3107449" cy="184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92BC85E-824F-48F3-8771-1D6102001FE5}"/>
              </a:ext>
            </a:extLst>
          </p:cNvPr>
          <p:cNvSpPr txBox="1"/>
          <p:nvPr/>
        </p:nvSpPr>
        <p:spPr>
          <a:xfrm>
            <a:off x="7913710" y="5718006"/>
            <a:ext cx="349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SCSI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Small Computer System Interface</a:t>
            </a:r>
            <a:r>
              <a:rPr lang="zh-CN" altLang="en-US" sz="1200" b="1" dirty="0"/>
              <a:t>）接口硬盘</a:t>
            </a:r>
          </a:p>
        </p:txBody>
      </p:sp>
    </p:spTree>
    <p:extLst>
      <p:ext uri="{BB962C8B-B14F-4D97-AF65-F5344CB8AC3E}">
        <p14:creationId xmlns:p14="http://schemas.microsoft.com/office/powerpoint/2010/main" val="2607237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1.6  8086</a:t>
            </a:r>
            <a:r>
              <a:rPr lang="zh-CN" altLang="en-US" dirty="0"/>
              <a:t>的寻址方式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1171" y="2030461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指令系统设计了多种操作数的来源</a:t>
            </a:r>
          </a:p>
          <a:p>
            <a:r>
              <a:rPr lang="zh-CN" altLang="en-US" sz="2800" dirty="0"/>
              <a:t>寻找操作数的过程就是操作数的寻址</a:t>
            </a:r>
          </a:p>
          <a:p>
            <a:r>
              <a:rPr lang="zh-CN" altLang="en-US" sz="2800" dirty="0"/>
              <a:t>操作数采取哪一种寻址方式，会影响机器运行的速度和效率</a:t>
            </a:r>
          </a:p>
          <a:p>
            <a:r>
              <a:rPr lang="zh-CN" altLang="en-US" sz="2800" dirty="0"/>
              <a:t>如何寻址一个操作数对程序设计很重要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6177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4323B-EEB4-4308-94BC-0297BEFF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汇编语言的语句格式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655F1-5425-44A8-9FB3-9BCAB3BB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执行性语句：表示处理器指令，汇编后对应一条指令代码。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格式</a:t>
            </a:r>
            <a:endParaRPr lang="en-US" altLang="zh-CN" sz="2400" dirty="0"/>
          </a:p>
          <a:p>
            <a:pPr marL="201168" lvl="1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>
                <a:solidFill>
                  <a:srgbClr val="C00000"/>
                </a:solidFill>
              </a:rPr>
              <a:t>标号：处理器指令助记符  操作数（目的），操作数（源）；注释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说明性语句：用于表达汇编程序命令，表示源程序如何汇编、变量怎样定义、过程怎么设置等。也称</a:t>
            </a:r>
            <a:r>
              <a:rPr lang="zh-CN" altLang="en-US" sz="2400" dirty="0">
                <a:solidFill>
                  <a:srgbClr val="C00000"/>
                </a:solidFill>
              </a:rPr>
              <a:t>伪指令（</a:t>
            </a:r>
            <a:r>
              <a:rPr lang="zh-CN" altLang="en-US" sz="2400" dirty="0">
                <a:solidFill>
                  <a:srgbClr val="0B055B"/>
                </a:solidFill>
              </a:rPr>
              <a:t>该类指令并不是可执行指令，没有机器代码，只用于汇编过程中为汇编程序提供汇编信息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C00000"/>
                </a:solidFill>
              </a:rPr>
              <a:t>格式</a:t>
            </a:r>
            <a:r>
              <a:rPr lang="en-US" altLang="zh-CN" sz="2200" dirty="0">
                <a:solidFill>
                  <a:srgbClr val="C000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C00000"/>
                </a:solidFill>
              </a:rPr>
              <a:t>名字   伪指令助记符   参数，参数； 注释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01168" lvl="1" indent="0">
              <a:buNone/>
            </a:pPr>
            <a:r>
              <a:rPr lang="zh-CN" altLang="en-US" sz="2200" dirty="0">
                <a:solidFill>
                  <a:srgbClr val="C00000"/>
                </a:solidFill>
              </a:rPr>
              <a:t>其中，标号和名字是用户定义的标识符，用于指示指令的逻辑地址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4394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58894"/>
            <a:ext cx="10058400" cy="1450757"/>
          </a:xfrm>
        </p:spPr>
        <p:txBody>
          <a:bodyPr/>
          <a:lstStyle/>
          <a:p>
            <a:r>
              <a:rPr lang="en-US" altLang="zh-CN" dirty="0"/>
              <a:t>1.6.1 8086</a:t>
            </a:r>
            <a:r>
              <a:rPr lang="zh-CN" altLang="en-US" dirty="0"/>
              <a:t>的机器代码格式</a:t>
            </a:r>
          </a:p>
        </p:txBody>
      </p:sp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19490"/>
              </p:ext>
            </p:extLst>
          </p:nvPr>
        </p:nvGraphicFramePr>
        <p:xfrm>
          <a:off x="1749434" y="2132848"/>
          <a:ext cx="8153400" cy="9851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1/2</a:t>
                      </a: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字节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0/1</a:t>
                      </a: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字节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0/1/2</a:t>
                      </a: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字节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0/1/2</a:t>
                      </a: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字节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操作码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mod 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reg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 r/m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位移量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立即数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4370523" y="3117948"/>
            <a:ext cx="595423" cy="4506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23342" y="3549942"/>
            <a:ext cx="2371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表明采用的寻址方式</a:t>
            </a:r>
          </a:p>
        </p:txBody>
      </p:sp>
      <p:sp>
        <p:nvSpPr>
          <p:cNvPr id="8" name="下箭头 7"/>
          <p:cNvSpPr/>
          <p:nvPr/>
        </p:nvSpPr>
        <p:spPr>
          <a:xfrm>
            <a:off x="6370901" y="3117948"/>
            <a:ext cx="510363" cy="985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09583" y="4249863"/>
            <a:ext cx="351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000" dirty="0">
                <a:solidFill>
                  <a:srgbClr val="002060"/>
                </a:solidFill>
              </a:rPr>
              <a:t>给出某些寻址方式需要的对基地址的偏移量</a:t>
            </a:r>
          </a:p>
        </p:txBody>
      </p:sp>
      <p:sp>
        <p:nvSpPr>
          <p:cNvPr id="10" name="下箭头 9"/>
          <p:cNvSpPr/>
          <p:nvPr/>
        </p:nvSpPr>
        <p:spPr>
          <a:xfrm>
            <a:off x="8615492" y="3128768"/>
            <a:ext cx="510363" cy="42903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57762" y="3549941"/>
            <a:ext cx="3722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000" dirty="0">
                <a:solidFill>
                  <a:srgbClr val="002060"/>
                </a:solidFill>
              </a:rPr>
              <a:t>给出立即寻址方式需要的数值本身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66727F-EC96-4E02-BC25-D83ABB316932}"/>
              </a:ext>
            </a:extLst>
          </p:cNvPr>
          <p:cNvSpPr txBox="1"/>
          <p:nvPr/>
        </p:nvSpPr>
        <p:spPr>
          <a:xfrm>
            <a:off x="4330360" y="5213422"/>
            <a:ext cx="446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1-13  8086</a:t>
            </a:r>
            <a:r>
              <a:rPr lang="zh-CN" altLang="en-US" sz="2000" dirty="0"/>
              <a:t>的机器代码格式</a:t>
            </a:r>
          </a:p>
        </p:txBody>
      </p:sp>
    </p:spTree>
    <p:extLst>
      <p:ext uri="{BB962C8B-B14F-4D97-AF65-F5344CB8AC3E}">
        <p14:creationId xmlns:p14="http://schemas.microsoft.com/office/powerpoint/2010/main" val="19744101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9255" y="1918096"/>
            <a:ext cx="9977582" cy="36606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3300" dirty="0"/>
              <a:t>指令由操作码和操作数两部分组成</a:t>
            </a:r>
            <a:endParaRPr lang="en-US" altLang="zh-CN" sz="33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操作码</a:t>
            </a:r>
            <a:r>
              <a:rPr lang="zh-CN" altLang="en-US" sz="2800" dirty="0"/>
              <a:t>说明计算机要执行哪种操作，如传送、运算、移位、跳转等操作，它是指令中不可缺少的组成部分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操作数</a:t>
            </a:r>
            <a:r>
              <a:rPr lang="zh-CN" altLang="en-US" sz="2800" dirty="0"/>
              <a:t>是指令执行的参与者，即各种操作的对象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有些指令不需要操作数，通常的指令都有一个或两个操作数，个别指令有</a:t>
            </a:r>
            <a:r>
              <a:rPr lang="en-US" altLang="zh-CN" sz="2800" dirty="0"/>
              <a:t>3</a:t>
            </a:r>
            <a:r>
              <a:rPr lang="zh-CN" altLang="en-US" sz="2800" dirty="0"/>
              <a:t>个甚至</a:t>
            </a:r>
            <a:r>
              <a:rPr lang="en-US" altLang="zh-CN" sz="2800" dirty="0"/>
              <a:t>4</a:t>
            </a:r>
            <a:r>
              <a:rPr lang="zh-CN" altLang="en-US" sz="2800" dirty="0"/>
              <a:t>个操作数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75941"/>
              </p:ext>
            </p:extLst>
          </p:nvPr>
        </p:nvGraphicFramePr>
        <p:xfrm>
          <a:off x="2174518" y="2633097"/>
          <a:ext cx="3784010" cy="457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9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操作码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操作数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3999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指令的操作码和操作数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每种指令的</a:t>
            </a:r>
            <a:r>
              <a:rPr lang="zh-CN" altLang="en-US" sz="3200" dirty="0">
                <a:solidFill>
                  <a:srgbClr val="C00000"/>
                </a:solidFill>
              </a:rPr>
              <a:t>操作码</a:t>
            </a:r>
            <a:r>
              <a:rPr lang="zh-CN" altLang="en-US" sz="3200" dirty="0"/>
              <a:t>：</a:t>
            </a:r>
          </a:p>
          <a:p>
            <a:pPr lvl="1"/>
            <a:r>
              <a:rPr lang="zh-CN" altLang="en-US" sz="2800" dirty="0"/>
              <a:t>用一个唯一的助记符表示（指令功能的英文缩写）</a:t>
            </a:r>
          </a:p>
          <a:p>
            <a:pPr lvl="1"/>
            <a:r>
              <a:rPr lang="zh-CN" altLang="en-US" sz="2800" dirty="0"/>
              <a:t>对应着机器指令的一个二进制编码</a:t>
            </a:r>
          </a:p>
          <a:p>
            <a:r>
              <a:rPr lang="zh-CN" altLang="en-US" sz="3200" dirty="0"/>
              <a:t>指令中的</a:t>
            </a:r>
            <a:r>
              <a:rPr lang="zh-CN" altLang="en-US" sz="3200" dirty="0">
                <a:solidFill>
                  <a:srgbClr val="C00000"/>
                </a:solidFill>
              </a:rPr>
              <a:t>操作数</a:t>
            </a:r>
            <a:r>
              <a:rPr lang="zh-CN" altLang="en-US" sz="3200" dirty="0"/>
              <a:t>：</a:t>
            </a:r>
          </a:p>
          <a:p>
            <a:pPr lvl="1"/>
            <a:r>
              <a:rPr lang="zh-CN" altLang="en-US" sz="2800" dirty="0"/>
              <a:t>可以是一个具体的数值</a:t>
            </a:r>
          </a:p>
          <a:p>
            <a:pPr lvl="1"/>
            <a:r>
              <a:rPr lang="zh-CN" altLang="en-US" sz="2800" dirty="0"/>
              <a:t>可以是存放数据的寄存器</a:t>
            </a:r>
          </a:p>
          <a:p>
            <a:pPr lvl="1"/>
            <a:r>
              <a:rPr lang="zh-CN" altLang="en-US" sz="2800" dirty="0"/>
              <a:t>或指明数据在主存位置的存储器地址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6634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标准机器代码示例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例</a:t>
            </a:r>
            <a:r>
              <a:rPr lang="en-US" altLang="zh-CN" sz="3200" dirty="0">
                <a:solidFill>
                  <a:schemeClr val="tx2"/>
                </a:solidFill>
              </a:rPr>
              <a:t>1.13</a:t>
            </a:r>
            <a:r>
              <a:rPr lang="zh-CN" altLang="en-US" sz="3200" dirty="0">
                <a:solidFill>
                  <a:schemeClr val="tx2"/>
                </a:solidFill>
              </a:rPr>
              <a:t> ：将寄存器</a:t>
            </a:r>
            <a:r>
              <a:rPr lang="en-US" altLang="zh-CN" sz="3200" dirty="0">
                <a:solidFill>
                  <a:schemeClr val="tx2"/>
                </a:solidFill>
              </a:rPr>
              <a:t>BX</a:t>
            </a:r>
            <a:r>
              <a:rPr lang="zh-CN" altLang="en-US" sz="3200" dirty="0">
                <a:solidFill>
                  <a:schemeClr val="tx2"/>
                </a:solidFill>
              </a:rPr>
              <a:t>的内容传送给</a:t>
            </a:r>
            <a:r>
              <a:rPr lang="en-US" altLang="zh-CN" sz="3200" dirty="0">
                <a:solidFill>
                  <a:schemeClr val="tx2"/>
                </a:solidFill>
              </a:rPr>
              <a:t>AX</a:t>
            </a:r>
            <a:r>
              <a:rPr lang="zh-CN" altLang="en-US" sz="3200" dirty="0">
                <a:solidFill>
                  <a:schemeClr val="tx2"/>
                </a:solidFill>
              </a:rPr>
              <a:t>寄存器</a:t>
            </a:r>
            <a:endParaRPr lang="en-US" altLang="zh-CN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       </a:t>
            </a:r>
            <a:r>
              <a:rPr lang="en-US" altLang="zh-CN" sz="3200" dirty="0">
                <a:solidFill>
                  <a:schemeClr val="tx2"/>
                </a:solidFill>
              </a:rPr>
              <a:t>MOV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chemeClr val="accent2"/>
                </a:solidFill>
              </a:rPr>
              <a:t>AX,BX</a:t>
            </a:r>
            <a:r>
              <a:rPr lang="en-US" altLang="zh-CN" sz="3200" dirty="0"/>
              <a:t> </a:t>
            </a:r>
            <a:r>
              <a:rPr lang="zh-CN" altLang="en-US" sz="3200" dirty="0"/>
              <a:t>；机器代码是 </a:t>
            </a:r>
            <a:r>
              <a:rPr lang="en-US" altLang="zh-CN" sz="3200" dirty="0">
                <a:solidFill>
                  <a:srgbClr val="996600"/>
                </a:solidFill>
              </a:rPr>
              <a:t>89 D8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个字节</a:t>
            </a:r>
            <a:r>
              <a:rPr lang="en-US" altLang="zh-CN" sz="2800" dirty="0">
                <a:solidFill>
                  <a:srgbClr val="996600"/>
                </a:solidFill>
              </a:rPr>
              <a:t>89</a:t>
            </a:r>
            <a:r>
              <a:rPr lang="zh-CN" altLang="en-US" sz="2800" dirty="0"/>
              <a:t>是操作码</a:t>
            </a:r>
            <a:r>
              <a:rPr lang="en-US" altLang="zh-CN" sz="2800" dirty="0"/>
              <a:t>(</a:t>
            </a:r>
            <a:r>
              <a:rPr lang="zh-CN" altLang="en-US" sz="2800" dirty="0"/>
              <a:t>含</a:t>
            </a:r>
            <a:r>
              <a:rPr lang="en-US" altLang="zh-CN" sz="2800" dirty="0"/>
              <a:t>w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表示</a:t>
            </a:r>
            <a:r>
              <a:rPr lang="en-US" altLang="zh-CN" sz="2800" dirty="0"/>
              <a:t>16</a:t>
            </a:r>
            <a:r>
              <a:rPr lang="zh-CN" altLang="en-US" sz="2800" dirty="0"/>
              <a:t>位操作</a:t>
            </a:r>
            <a:r>
              <a:rPr lang="en-US" altLang="zh-CN" sz="2800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个字节</a:t>
            </a:r>
            <a:r>
              <a:rPr lang="en-US" altLang="zh-CN" sz="2800" dirty="0">
                <a:solidFill>
                  <a:srgbClr val="996600"/>
                </a:solidFill>
              </a:rPr>
              <a:t>D8</a:t>
            </a:r>
            <a:r>
              <a:rPr lang="zh-CN" altLang="en-US" sz="2800" dirty="0"/>
              <a:t>（</a:t>
            </a:r>
            <a:r>
              <a:rPr lang="en-US" altLang="zh-CN" sz="2800" dirty="0"/>
              <a:t>11 011 000</a:t>
            </a:r>
            <a:r>
              <a:rPr lang="zh-CN" altLang="en-US" sz="2800" dirty="0"/>
              <a:t>）是 “</a:t>
            </a:r>
            <a:r>
              <a:rPr lang="en-US" altLang="zh-CN" sz="2800" dirty="0"/>
              <a:t>mod </a:t>
            </a:r>
            <a:r>
              <a:rPr lang="en-US" altLang="zh-CN" sz="2800" dirty="0" err="1"/>
              <a:t>reg</a:t>
            </a:r>
            <a:r>
              <a:rPr lang="en-US" altLang="zh-CN" sz="2800" dirty="0"/>
              <a:t> r/m”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0" dirty="0" err="1"/>
              <a:t>reg</a:t>
            </a:r>
            <a:r>
              <a:rPr lang="zh-CN" altLang="en-US" sz="2800" dirty="0"/>
              <a:t>＝</a:t>
            </a:r>
            <a:r>
              <a:rPr lang="en-US" altLang="zh-CN" sz="2800" dirty="0"/>
              <a:t>011</a:t>
            </a:r>
            <a:r>
              <a:rPr lang="zh-CN" altLang="en-US" sz="2800" dirty="0"/>
              <a:t>表示目的操作数为</a:t>
            </a:r>
            <a:r>
              <a:rPr lang="en-US" altLang="zh-CN" sz="2800" dirty="0"/>
              <a:t>BX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0" dirty="0"/>
              <a:t>mod</a:t>
            </a:r>
            <a:r>
              <a:rPr lang="zh-CN" altLang="en-US" sz="2800" dirty="0"/>
              <a:t>＝</a:t>
            </a:r>
            <a:r>
              <a:rPr lang="en-US" altLang="zh-CN" sz="2800" dirty="0"/>
              <a:t>11</a:t>
            </a:r>
            <a:r>
              <a:rPr lang="zh-CN" altLang="en-US" sz="2800" dirty="0"/>
              <a:t>和</a:t>
            </a:r>
            <a:r>
              <a:rPr lang="en-US" altLang="zh-CN" sz="2800" dirty="0"/>
              <a:t>r/m</a:t>
            </a:r>
            <a:r>
              <a:rPr lang="zh-CN" altLang="en-US" sz="2800" dirty="0"/>
              <a:t>＝</a:t>
            </a:r>
            <a:r>
              <a:rPr lang="en-US" altLang="zh-CN" sz="2800" dirty="0"/>
              <a:t>000</a:t>
            </a:r>
            <a:r>
              <a:rPr lang="zh-CN" altLang="en-US" sz="2800" dirty="0"/>
              <a:t>表示源操作数为</a:t>
            </a:r>
            <a:r>
              <a:rPr lang="en-US" altLang="zh-CN" sz="2800" dirty="0"/>
              <a:t>AX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7029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标准机器代码示例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1.14</a:t>
            </a:r>
            <a:r>
              <a:rPr lang="zh-CN" altLang="en-US" sz="2800" dirty="0">
                <a:solidFill>
                  <a:schemeClr val="tx2"/>
                </a:solidFill>
              </a:rPr>
              <a:t>：将寄存器</a:t>
            </a:r>
            <a:r>
              <a:rPr lang="en-US" altLang="zh-CN" sz="2800" dirty="0">
                <a:solidFill>
                  <a:schemeClr val="tx2"/>
                </a:solidFill>
              </a:rPr>
              <a:t>BX</a:t>
            </a:r>
            <a:r>
              <a:rPr lang="zh-CN" altLang="en-US" sz="2800" dirty="0">
                <a:solidFill>
                  <a:schemeClr val="tx2"/>
                </a:solidFill>
              </a:rPr>
              <a:t>的内容加寄存器</a:t>
            </a:r>
            <a:r>
              <a:rPr lang="en-US" altLang="zh-CN" sz="2800" dirty="0">
                <a:solidFill>
                  <a:schemeClr val="tx2"/>
                </a:solidFill>
              </a:rPr>
              <a:t>SI</a:t>
            </a:r>
            <a:r>
              <a:rPr lang="zh-CN" altLang="en-US" sz="2800" dirty="0">
                <a:solidFill>
                  <a:schemeClr val="tx2"/>
                </a:solidFill>
              </a:rPr>
              <a:t>的内容再加上</a:t>
            </a:r>
            <a:r>
              <a:rPr lang="en-US" altLang="zh-CN" sz="2800" dirty="0">
                <a:solidFill>
                  <a:schemeClr val="tx2"/>
                </a:solidFill>
              </a:rPr>
              <a:t>6</a:t>
            </a:r>
            <a:r>
              <a:rPr lang="zh-CN" altLang="en-US" sz="2800" dirty="0">
                <a:solidFill>
                  <a:schemeClr val="tx2"/>
                </a:solidFill>
              </a:rPr>
              <a:t>的值作为存储器地址，从该地址单元传送</a:t>
            </a:r>
            <a:r>
              <a:rPr lang="en-US" altLang="zh-CN" sz="2800" dirty="0">
                <a:solidFill>
                  <a:schemeClr val="tx2"/>
                </a:solidFill>
              </a:rPr>
              <a:t>1</a:t>
            </a:r>
            <a:r>
              <a:rPr lang="zh-CN" altLang="en-US" sz="2800" dirty="0">
                <a:solidFill>
                  <a:schemeClr val="tx2"/>
                </a:solidFill>
              </a:rPr>
              <a:t>个字节数据给</a:t>
            </a:r>
            <a:r>
              <a:rPr lang="en-US" altLang="zh-CN" sz="2800" dirty="0">
                <a:solidFill>
                  <a:schemeClr val="tx2"/>
                </a:solidFill>
              </a:rPr>
              <a:t>AL</a:t>
            </a:r>
            <a:r>
              <a:rPr lang="zh-CN" altLang="en-US" sz="2800" dirty="0">
                <a:solidFill>
                  <a:schemeClr val="tx2"/>
                </a:solidFill>
              </a:rPr>
              <a:t>寄存器</a:t>
            </a:r>
            <a:endParaRPr lang="en-US" altLang="zh-CN" sz="28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     </a:t>
            </a:r>
            <a:r>
              <a:rPr lang="en-US" altLang="zh-CN" sz="2400" dirty="0">
                <a:solidFill>
                  <a:schemeClr val="tx2"/>
                </a:solidFill>
              </a:rPr>
              <a:t>MOV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AL,[BX+SI+6]</a:t>
            </a:r>
            <a:r>
              <a:rPr lang="en-US" altLang="zh-CN" sz="2400" dirty="0"/>
              <a:t> </a:t>
            </a:r>
            <a:r>
              <a:rPr lang="zh-CN" altLang="en-US" sz="2400" dirty="0"/>
              <a:t>；机器代码是 </a:t>
            </a:r>
            <a:r>
              <a:rPr lang="en-US" altLang="zh-CN" sz="2400" dirty="0">
                <a:solidFill>
                  <a:srgbClr val="996600"/>
                </a:solidFill>
              </a:rPr>
              <a:t>8A 40 06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前一个字节</a:t>
            </a:r>
            <a:r>
              <a:rPr lang="en-US" altLang="zh-CN" sz="2400" dirty="0">
                <a:solidFill>
                  <a:srgbClr val="996600"/>
                </a:solidFill>
              </a:rPr>
              <a:t>8A</a:t>
            </a:r>
            <a:r>
              <a:rPr lang="zh-CN" altLang="en-US" sz="2400" dirty="0"/>
              <a:t>是操作码</a:t>
            </a:r>
            <a:r>
              <a:rPr lang="en-US" altLang="zh-CN" sz="2400" dirty="0"/>
              <a:t>(</a:t>
            </a:r>
            <a:r>
              <a:rPr lang="zh-CN" altLang="en-US" sz="2400" dirty="0"/>
              <a:t>含</a:t>
            </a:r>
            <a:r>
              <a:rPr lang="en-US" altLang="zh-CN" sz="2400" dirty="0"/>
              <a:t>w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表示</a:t>
            </a:r>
            <a:r>
              <a:rPr lang="en-US" altLang="zh-CN" sz="2400" dirty="0"/>
              <a:t>8</a:t>
            </a:r>
            <a:r>
              <a:rPr lang="zh-CN" altLang="en-US" sz="2400" dirty="0"/>
              <a:t>位操作</a:t>
            </a:r>
            <a:r>
              <a:rPr lang="en-US" altLang="zh-CN" sz="24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中间一个字节</a:t>
            </a:r>
            <a:r>
              <a:rPr lang="en-US" altLang="zh-CN" sz="2400" dirty="0">
                <a:solidFill>
                  <a:srgbClr val="996600"/>
                </a:solidFill>
              </a:rPr>
              <a:t>40</a:t>
            </a:r>
            <a:r>
              <a:rPr lang="zh-CN" altLang="en-US" sz="2400" dirty="0"/>
              <a:t>（</a:t>
            </a:r>
            <a:r>
              <a:rPr lang="en-US" altLang="zh-CN" sz="2400" dirty="0"/>
              <a:t>01 000 000</a:t>
            </a:r>
            <a:r>
              <a:rPr lang="zh-CN" altLang="en-US" sz="2400" dirty="0"/>
              <a:t>）是 “</a:t>
            </a:r>
            <a:r>
              <a:rPr lang="en-US" altLang="zh-CN" sz="2400" dirty="0"/>
              <a:t>mod </a:t>
            </a:r>
            <a:r>
              <a:rPr lang="en-US" altLang="zh-CN" sz="2400" dirty="0" err="1"/>
              <a:t>reg</a:t>
            </a:r>
            <a:r>
              <a:rPr lang="en-US" altLang="zh-CN" sz="2400" dirty="0"/>
              <a:t> r/m”</a:t>
            </a:r>
            <a:r>
              <a:rPr lang="zh-CN" altLang="en-US" sz="2400" dirty="0"/>
              <a:t>字节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reg</a:t>
            </a:r>
            <a:r>
              <a:rPr lang="zh-CN" altLang="en-US" sz="2400" dirty="0"/>
              <a:t>＝</a:t>
            </a:r>
            <a:r>
              <a:rPr lang="en-US" altLang="zh-CN" sz="2400" dirty="0"/>
              <a:t>000</a:t>
            </a:r>
            <a:r>
              <a:rPr lang="zh-CN" altLang="en-US" sz="2400" dirty="0"/>
              <a:t>表示目的操作数为</a:t>
            </a:r>
            <a:r>
              <a:rPr lang="en-US" altLang="zh-CN" sz="2400" dirty="0"/>
              <a:t>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mod</a:t>
            </a:r>
            <a:r>
              <a:rPr lang="zh-CN" altLang="en-US" sz="2400" dirty="0"/>
              <a:t>＝</a:t>
            </a:r>
            <a:r>
              <a:rPr lang="en-US" altLang="zh-CN" sz="2400" dirty="0"/>
              <a:t>01</a:t>
            </a:r>
            <a:r>
              <a:rPr lang="zh-CN" altLang="en-US" sz="2400" dirty="0"/>
              <a:t>和</a:t>
            </a:r>
            <a:r>
              <a:rPr lang="en-US" altLang="zh-CN" sz="2400" dirty="0"/>
              <a:t>r/m</a:t>
            </a:r>
            <a:r>
              <a:rPr lang="zh-CN" altLang="en-US" sz="2400" dirty="0"/>
              <a:t>＝</a:t>
            </a:r>
            <a:r>
              <a:rPr lang="en-US" altLang="zh-CN" sz="2400" dirty="0"/>
              <a:t>000</a:t>
            </a:r>
            <a:r>
              <a:rPr lang="zh-CN" altLang="en-US" sz="2400" dirty="0"/>
              <a:t>表示源操作数为</a:t>
            </a:r>
            <a:r>
              <a:rPr lang="en-US" altLang="zh-CN" sz="2400" dirty="0"/>
              <a:t>[BX+SI+D8]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最后一个字节就是</a:t>
            </a:r>
            <a:r>
              <a:rPr lang="en-US" altLang="zh-CN" sz="2400" dirty="0"/>
              <a:t>8</a:t>
            </a:r>
            <a:r>
              <a:rPr lang="zh-CN" altLang="en-US" sz="2400" dirty="0"/>
              <a:t>位位移量</a:t>
            </a:r>
            <a:r>
              <a:rPr lang="en-US" altLang="zh-CN" sz="2400" dirty="0"/>
              <a:t>[D8 ] =</a:t>
            </a:r>
            <a:r>
              <a:rPr lang="en-US" altLang="zh-CN" sz="2400" dirty="0">
                <a:solidFill>
                  <a:srgbClr val="996600"/>
                </a:solidFill>
              </a:rPr>
              <a:t>06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2243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1.6.2 </a:t>
            </a:r>
            <a:r>
              <a:rPr lang="zh-CN" altLang="en-US" dirty="0"/>
              <a:t>立即数寻址方式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0901" y="1989150"/>
            <a:ext cx="9659390" cy="38482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指令中的操作数直接存放在机器代码中，紧跟在操作码之后（操作数作为指令的一部分存放在操作码之后的主存单元中）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这种操作数被称为立即数</a:t>
            </a:r>
            <a:r>
              <a:rPr lang="en-US" altLang="zh-CN" sz="2400" dirty="0" err="1"/>
              <a:t>imm</a:t>
            </a:r>
            <a:endParaRPr lang="en-US" altLang="zh-CN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它可以是</a:t>
            </a:r>
            <a:r>
              <a:rPr lang="en-US" altLang="zh-CN" sz="2000" dirty="0"/>
              <a:t>8</a:t>
            </a:r>
            <a:r>
              <a:rPr lang="zh-CN" altLang="en-US" sz="2000" dirty="0"/>
              <a:t>位数值</a:t>
            </a:r>
            <a:r>
              <a:rPr lang="en-US" altLang="zh-CN" sz="2000" dirty="0"/>
              <a:t>i8</a:t>
            </a:r>
            <a:r>
              <a:rPr lang="zh-CN" altLang="en-US" sz="2000" dirty="0"/>
              <a:t>（</a:t>
            </a:r>
            <a:r>
              <a:rPr lang="en-US" altLang="zh-CN" sz="2000" dirty="0"/>
              <a:t>00H</a:t>
            </a:r>
            <a:r>
              <a:rPr lang="zh-CN" altLang="en-US" sz="2000" dirty="0"/>
              <a:t>～</a:t>
            </a:r>
            <a:r>
              <a:rPr lang="en-US" altLang="zh-CN" sz="2000" dirty="0"/>
              <a:t>FFH</a:t>
            </a:r>
            <a:r>
              <a:rPr lang="zh-CN" altLang="en-US" sz="2000" dirty="0"/>
              <a:t>）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也可以是</a:t>
            </a:r>
            <a:r>
              <a:rPr lang="en-US" altLang="zh-CN" sz="2000" dirty="0"/>
              <a:t>16</a:t>
            </a:r>
            <a:r>
              <a:rPr lang="zh-CN" altLang="en-US" sz="2000" dirty="0"/>
              <a:t>位数值</a:t>
            </a:r>
            <a:r>
              <a:rPr lang="en-US" altLang="zh-CN" sz="2000" dirty="0"/>
              <a:t>i16</a:t>
            </a:r>
            <a:r>
              <a:rPr lang="zh-CN" altLang="en-US" sz="2000" dirty="0"/>
              <a:t>（</a:t>
            </a:r>
            <a:r>
              <a:rPr lang="en-US" altLang="zh-CN" sz="2000" dirty="0"/>
              <a:t>0000H</a:t>
            </a:r>
            <a:r>
              <a:rPr lang="zh-CN" altLang="en-US" sz="2000" dirty="0"/>
              <a:t>～</a:t>
            </a:r>
            <a:r>
              <a:rPr lang="en-US" altLang="zh-CN" sz="2000" dirty="0"/>
              <a:t>FFFFH</a:t>
            </a:r>
            <a:r>
              <a:rPr lang="zh-CN" altLang="en-US" sz="2000" dirty="0"/>
              <a:t>）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立即数寻址方式常用来给寄存器赋值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000" dirty="0">
                <a:solidFill>
                  <a:srgbClr val="002060"/>
                </a:solidFill>
              </a:rPr>
              <a:t>MOV</a:t>
            </a:r>
            <a:r>
              <a:rPr lang="en-US" altLang="zh-CN" sz="2000" dirty="0">
                <a:solidFill>
                  <a:schemeClr val="accent2"/>
                </a:solidFill>
              </a:rPr>
              <a:t> AL,05H</a:t>
            </a:r>
            <a:r>
              <a:rPr lang="en-US" altLang="zh-CN" sz="2000" dirty="0"/>
              <a:t>		</a:t>
            </a:r>
            <a:r>
              <a:rPr lang="zh-CN" altLang="en-US" sz="2000" dirty="0"/>
              <a:t>；</a:t>
            </a:r>
            <a:r>
              <a:rPr lang="en-US" altLang="zh-CN" sz="2000" dirty="0"/>
              <a:t>AL←05H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	MOV </a:t>
            </a:r>
            <a:r>
              <a:rPr lang="en-US" altLang="zh-CN" sz="2000" dirty="0">
                <a:solidFill>
                  <a:schemeClr val="accent2"/>
                </a:solidFill>
              </a:rPr>
              <a:t>AX,0102H</a:t>
            </a:r>
            <a:r>
              <a:rPr lang="en-US" altLang="zh-CN" sz="2000" dirty="0"/>
              <a:t>	</a:t>
            </a:r>
            <a:r>
              <a:rPr lang="zh-CN" altLang="en-US" sz="2000" dirty="0"/>
              <a:t>；</a:t>
            </a:r>
            <a:r>
              <a:rPr lang="en-US" altLang="zh-CN" sz="2000" dirty="0"/>
              <a:t>AX←0102H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923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立即数寻址方式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1.16</a:t>
            </a:r>
            <a:r>
              <a:rPr lang="zh-CN" altLang="en-US" sz="2400" dirty="0"/>
              <a:t>：将立即数</a:t>
            </a:r>
            <a:r>
              <a:rPr lang="en-US" altLang="zh-CN" sz="2400" dirty="0"/>
              <a:t>0102H</a:t>
            </a:r>
            <a:r>
              <a:rPr lang="zh-CN" altLang="en-US" sz="2400" dirty="0"/>
              <a:t>送至</a:t>
            </a:r>
            <a:r>
              <a:rPr lang="en-US" altLang="zh-CN" sz="2400" dirty="0"/>
              <a:t>AX</a:t>
            </a:r>
            <a:r>
              <a:rPr lang="zh-CN" altLang="en-US" sz="2400" dirty="0"/>
              <a:t>寄存器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C00000"/>
                </a:solidFill>
              </a:rPr>
              <a:t>MOV AX,0102H ;AX,&lt;-0102H</a:t>
            </a:r>
          </a:p>
          <a:p>
            <a:r>
              <a:rPr lang="zh-CN" altLang="en-US" sz="2400" dirty="0"/>
              <a:t>  操作过程：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Picture 4" descr="hy01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48" y="2994025"/>
            <a:ext cx="5346493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6D48C2-9726-4C3E-997E-66E4166F781B}"/>
              </a:ext>
            </a:extLst>
          </p:cNvPr>
          <p:cNvSpPr txBox="1"/>
          <p:nvPr/>
        </p:nvSpPr>
        <p:spPr>
          <a:xfrm>
            <a:off x="4442691" y="5740278"/>
            <a:ext cx="441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1-14  </a:t>
            </a:r>
            <a:r>
              <a:rPr lang="zh-CN" altLang="en-US" dirty="0"/>
              <a:t>立即数寻址方式</a:t>
            </a:r>
          </a:p>
        </p:txBody>
      </p:sp>
    </p:spTree>
    <p:extLst>
      <p:ext uri="{BB962C8B-B14F-4D97-AF65-F5344CB8AC3E}">
        <p14:creationId xmlns:p14="http://schemas.microsoft.com/office/powerpoint/2010/main" val="11438850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1.6.3 </a:t>
            </a:r>
            <a:r>
              <a:rPr lang="zh-CN" altLang="en-US" dirty="0"/>
              <a:t>寄存器寻址方式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46529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操作数存放在</a:t>
            </a:r>
            <a:r>
              <a:rPr lang="en-US" altLang="zh-CN" sz="2400" dirty="0"/>
              <a:t>CPU</a:t>
            </a:r>
            <a:r>
              <a:rPr lang="zh-CN" altLang="en-US" sz="2400" dirty="0"/>
              <a:t>的内部寄存器</a:t>
            </a:r>
            <a:r>
              <a:rPr lang="en-US" altLang="zh-CN" sz="2400" dirty="0" err="1"/>
              <a:t>reg</a:t>
            </a:r>
            <a:r>
              <a:rPr lang="zh-CN" altLang="en-US" sz="2400" dirty="0"/>
              <a:t>中：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8</a:t>
            </a:r>
            <a:r>
              <a:rPr lang="zh-CN" altLang="en-US" sz="2400" dirty="0"/>
              <a:t>位寄存器</a:t>
            </a:r>
            <a:r>
              <a:rPr lang="en-US" altLang="zh-CN" sz="2400" dirty="0"/>
              <a:t>r8</a:t>
            </a:r>
            <a:r>
              <a:rPr lang="zh-CN" altLang="en-US" sz="2400" dirty="0"/>
              <a:t>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   AH</a:t>
            </a:r>
            <a:r>
              <a:rPr lang="zh-CN" altLang="en-US" sz="2400" dirty="0"/>
              <a:t>、</a:t>
            </a:r>
            <a:r>
              <a:rPr lang="en-US" altLang="zh-CN" sz="2400" dirty="0"/>
              <a:t>AL</a:t>
            </a:r>
            <a:r>
              <a:rPr lang="zh-CN" altLang="en-US" sz="2400" dirty="0"/>
              <a:t>、</a:t>
            </a:r>
            <a:r>
              <a:rPr lang="en-US" altLang="zh-CN" sz="2400" dirty="0"/>
              <a:t>BH</a:t>
            </a:r>
            <a:r>
              <a:rPr lang="zh-CN" altLang="en-US" sz="2400" dirty="0"/>
              <a:t>、</a:t>
            </a:r>
            <a:r>
              <a:rPr lang="en-US" altLang="zh-CN" sz="2400" dirty="0"/>
              <a:t>BL</a:t>
            </a:r>
            <a:r>
              <a:rPr lang="zh-CN" altLang="en-US" sz="2400" dirty="0"/>
              <a:t>、</a:t>
            </a:r>
            <a:r>
              <a:rPr lang="en-US" altLang="zh-CN" sz="2400" dirty="0"/>
              <a:t>CH</a:t>
            </a:r>
            <a:r>
              <a:rPr lang="zh-CN" altLang="en-US" sz="2400" dirty="0"/>
              <a:t>、</a:t>
            </a:r>
            <a:r>
              <a:rPr lang="en-US" altLang="zh-CN" sz="2400" dirty="0"/>
              <a:t>CL</a:t>
            </a:r>
            <a:r>
              <a:rPr lang="zh-CN" altLang="en-US" sz="2400" dirty="0"/>
              <a:t>、</a:t>
            </a:r>
            <a:r>
              <a:rPr lang="en-US" altLang="zh-CN" sz="2400" dirty="0"/>
              <a:t>DH</a:t>
            </a:r>
            <a:r>
              <a:rPr lang="zh-CN" altLang="en-US" sz="2400" dirty="0"/>
              <a:t>、</a:t>
            </a:r>
            <a:r>
              <a:rPr lang="en-US" altLang="zh-CN" sz="2400" dirty="0"/>
              <a:t>DL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16</a:t>
            </a:r>
            <a:r>
              <a:rPr lang="zh-CN" altLang="en-US" sz="2400" dirty="0"/>
              <a:t>位寄存器</a:t>
            </a:r>
            <a:r>
              <a:rPr lang="en-US" altLang="zh-CN" sz="2400" dirty="0"/>
              <a:t>r16</a:t>
            </a:r>
            <a:r>
              <a:rPr lang="zh-CN" altLang="en-US" sz="2400" dirty="0"/>
              <a:t>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    AX</a:t>
            </a:r>
            <a:r>
              <a:rPr lang="zh-CN" altLang="en-US" sz="2400" dirty="0"/>
              <a:t>、</a:t>
            </a:r>
            <a:r>
              <a:rPr lang="en-US" altLang="zh-CN" sz="2400" dirty="0"/>
              <a:t>BX</a:t>
            </a:r>
            <a:r>
              <a:rPr lang="zh-CN" altLang="en-US" sz="2400" dirty="0"/>
              <a:t>、</a:t>
            </a:r>
            <a:r>
              <a:rPr lang="en-US" altLang="zh-CN" sz="2400" dirty="0"/>
              <a:t>CX</a:t>
            </a:r>
            <a:r>
              <a:rPr lang="zh-CN" altLang="en-US" sz="2400" dirty="0"/>
              <a:t>、</a:t>
            </a:r>
            <a:r>
              <a:rPr lang="en-US" altLang="zh-CN" sz="2400" dirty="0"/>
              <a:t>DX</a:t>
            </a:r>
            <a:r>
              <a:rPr lang="zh-CN" altLang="en-US" sz="2400" dirty="0"/>
              <a:t>、</a:t>
            </a:r>
            <a:r>
              <a:rPr lang="en-US" altLang="zh-CN" sz="2400" dirty="0"/>
              <a:t>SI</a:t>
            </a:r>
            <a:r>
              <a:rPr lang="zh-CN" altLang="en-US" sz="2400" dirty="0"/>
              <a:t>、</a:t>
            </a:r>
            <a:r>
              <a:rPr lang="en-US" altLang="zh-CN" sz="2400" dirty="0"/>
              <a:t>DI</a:t>
            </a:r>
            <a:r>
              <a:rPr lang="zh-CN" altLang="en-US" sz="2400" dirty="0"/>
              <a:t>、</a:t>
            </a:r>
            <a:r>
              <a:rPr lang="en-US" altLang="zh-CN" sz="2400" dirty="0"/>
              <a:t>BP</a:t>
            </a:r>
            <a:r>
              <a:rPr lang="zh-CN" altLang="en-US" sz="2400" dirty="0"/>
              <a:t>、</a:t>
            </a:r>
            <a:r>
              <a:rPr lang="en-US" altLang="zh-CN" sz="2400" dirty="0"/>
              <a:t>SP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4</a:t>
            </a:r>
            <a:r>
              <a:rPr lang="zh-CN" altLang="en-US" sz="2400" dirty="0"/>
              <a:t>个段寄存器</a:t>
            </a:r>
            <a:r>
              <a:rPr lang="en-US" altLang="zh-CN" sz="2400" dirty="0" err="1"/>
              <a:t>seg</a:t>
            </a:r>
            <a:r>
              <a:rPr lang="zh-CN" altLang="en-US" sz="2400" dirty="0"/>
              <a:t>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   CS</a:t>
            </a:r>
            <a:r>
              <a:rPr lang="zh-CN" altLang="en-US" sz="2400" dirty="0"/>
              <a:t>、</a:t>
            </a:r>
            <a:r>
              <a:rPr lang="en-US" altLang="zh-CN" sz="2400" dirty="0"/>
              <a:t>DS</a:t>
            </a:r>
            <a:r>
              <a:rPr lang="zh-CN" altLang="en-US" sz="2400" dirty="0"/>
              <a:t>、</a:t>
            </a:r>
            <a:r>
              <a:rPr lang="en-US" altLang="zh-CN" sz="2400" dirty="0"/>
              <a:t>SS</a:t>
            </a:r>
            <a:r>
              <a:rPr lang="zh-CN" altLang="en-US" sz="2400" dirty="0"/>
              <a:t>、</a:t>
            </a:r>
            <a:r>
              <a:rPr lang="en-US" altLang="zh-CN" sz="2400" dirty="0"/>
              <a:t>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例子：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	MOV 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en-US" altLang="zh-CN" sz="2400" dirty="0"/>
              <a:t>,1234H   </a:t>
            </a:r>
            <a:r>
              <a:rPr lang="zh-CN" altLang="en-US" sz="2400" dirty="0"/>
              <a:t>；</a:t>
            </a:r>
            <a:r>
              <a:rPr lang="en-US" altLang="zh-CN" sz="2400" dirty="0"/>
              <a:t>AX←1234H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	MOV BX,AX</a:t>
            </a:r>
            <a:r>
              <a:rPr lang="en-US" altLang="zh-CN" sz="2400" dirty="0"/>
              <a:t>	     </a:t>
            </a:r>
            <a:r>
              <a:rPr lang="zh-CN" altLang="en-US" sz="2400" dirty="0"/>
              <a:t>；</a:t>
            </a:r>
            <a:r>
              <a:rPr lang="en-US" altLang="zh-CN" sz="2400" dirty="0"/>
              <a:t>BX←AX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686800" y="5265975"/>
            <a:ext cx="1123950" cy="561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1234H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15150" y="4829175"/>
            <a:ext cx="2505075" cy="998775"/>
            <a:chOff x="7191375" y="4392375"/>
            <a:chExt cx="2505075" cy="998775"/>
          </a:xfrm>
        </p:grpSpPr>
        <p:sp>
          <p:nvSpPr>
            <p:cNvPr id="4" name="矩形 3"/>
            <p:cNvSpPr/>
            <p:nvPr/>
          </p:nvSpPr>
          <p:spPr>
            <a:xfrm>
              <a:off x="7191375" y="4829175"/>
              <a:ext cx="1123950" cy="5619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1234H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163050" y="4392375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AX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86650" y="4392375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BX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>
              <a:stCxn id="5" idx="1"/>
              <a:endCxn id="4" idx="3"/>
            </p:cNvCxnSpPr>
            <p:nvPr/>
          </p:nvCxnSpPr>
          <p:spPr>
            <a:xfrm flipH="1">
              <a:off x="8315325" y="5110163"/>
              <a:ext cx="64770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4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8350-816A-4355-84D2-29642507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计算机系统的层次结构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4906C8-0DE2-4F87-933A-43F0D6FE9B26}"/>
              </a:ext>
            </a:extLst>
          </p:cNvPr>
          <p:cNvGrpSpPr/>
          <p:nvPr/>
        </p:nvGrpSpPr>
        <p:grpSpPr>
          <a:xfrm>
            <a:off x="4156202" y="2161626"/>
            <a:ext cx="8035798" cy="3683993"/>
            <a:chOff x="92202" y="2697335"/>
            <a:chExt cx="8298160" cy="368399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DB09DE8-65D8-47B1-904B-26A639471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697335"/>
              <a:ext cx="7346754" cy="3683993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D2566B-68C4-4858-A4D1-2C18ADF7329A}"/>
                </a:ext>
              </a:extLst>
            </p:cNvPr>
            <p:cNvCxnSpPr/>
            <p:nvPr/>
          </p:nvCxnSpPr>
          <p:spPr>
            <a:xfrm>
              <a:off x="983174" y="4474398"/>
              <a:ext cx="3024336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F1A434-8802-42A1-917C-87DA922F530D}"/>
                </a:ext>
              </a:extLst>
            </p:cNvPr>
            <p:cNvSpPr txBox="1"/>
            <p:nvPr/>
          </p:nvSpPr>
          <p:spPr>
            <a:xfrm>
              <a:off x="92202" y="4271109"/>
              <a:ext cx="80739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dirty="0">
                  <a:solidFill>
                    <a:srgbClr val="7030A0"/>
                  </a:solidFill>
                </a:rPr>
                <a:t>硬、软件交互界面</a:t>
              </a:r>
              <a:endParaRPr lang="zh-CN" altLang="en-US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417A60B-F295-4C45-B989-0276401BEBC8}"/>
              </a:ext>
            </a:extLst>
          </p:cNvPr>
          <p:cNvSpPr/>
          <p:nvPr/>
        </p:nvSpPr>
        <p:spPr>
          <a:xfrm>
            <a:off x="918059" y="1857963"/>
            <a:ext cx="410094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1" indent="-268288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计算机系统层次结构中，高层是低层功能的扩展，低层是高层的基础。</a:t>
            </a:r>
            <a:endParaRPr lang="en-US" altLang="zh-CN" b="1" dirty="0"/>
          </a:p>
          <a:p>
            <a:pPr marL="268288" lvl="1" indent="-268288">
              <a:buFont typeface="Wingdings" panose="05000000000000000000" pitchFamily="2" charset="2"/>
              <a:buChar char="ü"/>
              <a:defRPr/>
            </a:pPr>
            <a:endParaRPr lang="en-US" altLang="zh-CN" b="1" dirty="0"/>
          </a:p>
          <a:p>
            <a:pPr marL="268288" lvl="1" indent="-268288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站在不同的层次观察计算机系统会得到不同的概念：</a:t>
            </a:r>
            <a:endParaRPr lang="en-US" altLang="zh-CN" b="1" dirty="0"/>
          </a:p>
          <a:p>
            <a:pPr marL="268288" lvl="1" indent="-268288">
              <a:buFont typeface="Wingdings" panose="05000000000000000000" pitchFamily="2" charset="2"/>
              <a:buChar char="ü"/>
              <a:defRPr/>
            </a:pPr>
            <a:endParaRPr lang="en-US" altLang="zh-CN" b="1" dirty="0"/>
          </a:p>
          <a:p>
            <a:pPr marL="725488" lvl="3" indent="-268288">
              <a:buFont typeface="Wingdings" panose="05000000000000000000" pitchFamily="2" charset="2"/>
              <a:buChar char="ü"/>
              <a:defRPr/>
            </a:pPr>
            <a:r>
              <a:rPr lang="zh-CN" altLang="en-US" sz="1400" b="1" dirty="0"/>
              <a:t>程序员在第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层看到的计算机是一个处理高级语言的机器；</a:t>
            </a:r>
            <a:endParaRPr lang="en-US" altLang="zh-CN" sz="1400" b="1" dirty="0"/>
          </a:p>
          <a:p>
            <a:pPr marL="725488" lvl="3" indent="-268288">
              <a:buFont typeface="Wingdings" panose="05000000000000000000" pitchFamily="2" charset="2"/>
              <a:buChar char="ü"/>
              <a:defRPr/>
            </a:pPr>
            <a:endParaRPr lang="en-US" altLang="zh-CN" sz="1400" b="1" dirty="0"/>
          </a:p>
          <a:p>
            <a:pPr marL="725488" lvl="3" indent="-268288">
              <a:buFont typeface="Wingdings" panose="05000000000000000000" pitchFamily="2" charset="2"/>
              <a:buChar char="ü"/>
              <a:defRPr/>
            </a:pPr>
            <a:r>
              <a:rPr lang="zh-CN" altLang="en-US" sz="1400" b="1" dirty="0"/>
              <a:t>系统操作员将第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层看作系统的资源；</a:t>
            </a:r>
            <a:endParaRPr lang="en-US" altLang="zh-CN" sz="1400" b="1" dirty="0"/>
          </a:p>
          <a:p>
            <a:pPr marL="725488" lvl="3" indent="-268288">
              <a:buFont typeface="Wingdings" panose="05000000000000000000" pitchFamily="2" charset="2"/>
              <a:buChar char="ü"/>
              <a:defRPr/>
            </a:pPr>
            <a:endParaRPr lang="en-US" altLang="zh-CN" sz="1400" b="1" dirty="0"/>
          </a:p>
          <a:p>
            <a:pPr marL="725488" lvl="3" indent="-268288">
              <a:buFont typeface="Wingdings" panose="05000000000000000000" pitchFamily="2" charset="2"/>
              <a:buChar char="ü"/>
              <a:defRPr/>
            </a:pPr>
            <a:r>
              <a:rPr lang="zh-CN" altLang="en-US" sz="1400" b="1" dirty="0"/>
              <a:t>硬件设计人员在第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层看到的计算机是电子线路和逻辑器件集。</a:t>
            </a:r>
            <a:endParaRPr lang="en-US" altLang="zh-CN" sz="1400" b="1" dirty="0"/>
          </a:p>
          <a:p>
            <a:pPr marL="268288" lvl="2" indent="-268288">
              <a:buFont typeface="Wingdings" panose="05000000000000000000" pitchFamily="2" charset="2"/>
              <a:buChar char="ü"/>
              <a:defRPr/>
            </a:pPr>
            <a:endParaRPr lang="en-US" altLang="zh-CN" sz="1400" b="1" dirty="0"/>
          </a:p>
          <a:p>
            <a:pPr marL="268288" lvl="1" indent="-268288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计算机结构的层次划分不是绝对的。</a:t>
            </a:r>
            <a:endParaRPr lang="en-US" altLang="zh-CN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36FBF2-2426-4C5A-B0A1-70705F745EDB}"/>
              </a:ext>
            </a:extLst>
          </p:cNvPr>
          <p:cNvSpPr/>
          <p:nvPr/>
        </p:nvSpPr>
        <p:spPr>
          <a:xfrm>
            <a:off x="1109863" y="5782841"/>
            <a:ext cx="7876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u="sng" dirty="0">
                <a:solidFill>
                  <a:srgbClr val="C00000"/>
                </a:solidFill>
                <a:latin typeface="-apple-system"/>
              </a:rPr>
              <a:t>注：</a:t>
            </a:r>
            <a:r>
              <a:rPr lang="zh-CN" altLang="en-US" sz="1600" dirty="0">
                <a:solidFill>
                  <a:srgbClr val="C00000"/>
                </a:solidFill>
              </a:rPr>
              <a:t>计算机无法执行高级语言程序，需要通过编译程序把它翻译成汇编代码，然后通过汇编程序翻译成二进制序列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机器语言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zh-CN" altLang="en-US" sz="12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76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1.6.4 </a:t>
            </a:r>
            <a:r>
              <a:rPr lang="zh-CN" altLang="en-US" dirty="0"/>
              <a:t>存储器寻址方式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0902" y="1918434"/>
            <a:ext cx="10058400" cy="414985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指令中给出操作数的主存地址信息（称之为</a:t>
            </a:r>
            <a:r>
              <a:rPr lang="zh-CN" altLang="en-US" sz="2400" dirty="0">
                <a:solidFill>
                  <a:srgbClr val="C00000"/>
                </a:solidFill>
              </a:rPr>
              <a:t>有效地址</a:t>
            </a:r>
            <a:r>
              <a:rPr lang="en-US" altLang="zh-CN" sz="2400" dirty="0">
                <a:solidFill>
                  <a:srgbClr val="C00000"/>
                </a:solidFill>
              </a:rPr>
              <a:t>EA </a:t>
            </a:r>
            <a:r>
              <a:rPr lang="en-US" altLang="zh-CN" sz="2400" dirty="0"/>
              <a:t>/</a:t>
            </a:r>
            <a:r>
              <a:rPr lang="zh-CN" altLang="en-US" sz="2400" dirty="0"/>
              <a:t>偏移地址</a:t>
            </a:r>
            <a:r>
              <a:rPr lang="en-US" altLang="zh-CN" sz="2400" dirty="0"/>
              <a:t>/</a:t>
            </a:r>
            <a:r>
              <a:rPr lang="zh-CN" altLang="en-US" sz="2400" dirty="0"/>
              <a:t>段内地址）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段地址在默认的或用段超越前缀指定的段寄存器中</a:t>
            </a:r>
          </a:p>
          <a:p>
            <a:r>
              <a:rPr lang="en-US" altLang="zh-CN" sz="2400" dirty="0"/>
              <a:t>8086</a:t>
            </a:r>
            <a:r>
              <a:rPr lang="zh-CN" altLang="en-US" sz="2400" dirty="0"/>
              <a:t>设计了多种存储器寻址方式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/>
              <a:t>1</a:t>
            </a:r>
            <a:r>
              <a:rPr lang="zh-CN" altLang="en-US" sz="2400" dirty="0"/>
              <a:t>、直接寻址方式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/>
              <a:t>2</a:t>
            </a:r>
            <a:r>
              <a:rPr lang="zh-CN" altLang="en-US" sz="2400" dirty="0"/>
              <a:t>、寄存器间接寻址方式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/>
              <a:t>3</a:t>
            </a:r>
            <a:r>
              <a:rPr lang="zh-CN" altLang="en-US" sz="2400" dirty="0"/>
              <a:t>、寄存器相对寻址方式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/>
              <a:t>4</a:t>
            </a:r>
            <a:r>
              <a:rPr lang="zh-CN" altLang="en-US" sz="2400" dirty="0"/>
              <a:t>、基址变址寻址方式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/>
              <a:t>5</a:t>
            </a:r>
            <a:r>
              <a:rPr lang="zh-CN" altLang="en-US" sz="2400" dirty="0"/>
              <a:t>、相对基址变址寻址方式</a:t>
            </a:r>
          </a:p>
          <a:p>
            <a:endParaRPr lang="zh-CN" altLang="en-US" sz="28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9870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6890" y="202368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有效地址在指令中直接给出</a:t>
            </a:r>
          </a:p>
          <a:p>
            <a:r>
              <a:rPr lang="zh-CN" altLang="en-US" sz="2800" dirty="0"/>
              <a:t>默认的段地址在</a:t>
            </a:r>
            <a:r>
              <a:rPr lang="en-US" altLang="zh-CN" sz="2800" dirty="0"/>
              <a:t>DS</a:t>
            </a:r>
            <a:r>
              <a:rPr lang="zh-CN" altLang="en-US" sz="2800" dirty="0"/>
              <a:t>段寄存器，可使用段超越前缀改变</a:t>
            </a:r>
          </a:p>
          <a:p>
            <a:pPr lvl="1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MOV AX,[2000H]</a:t>
            </a:r>
          </a:p>
          <a:p>
            <a:pPr lvl="1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AX←DS:[2000H]</a:t>
            </a:r>
          </a:p>
          <a:p>
            <a:pPr lvl="1">
              <a:buNone/>
            </a:pPr>
            <a:r>
              <a:rPr lang="zh-CN" altLang="en-US" sz="2400" dirty="0"/>
              <a:t>；指令代码：</a:t>
            </a:r>
            <a:r>
              <a:rPr lang="en-US" altLang="zh-CN" sz="2400" dirty="0"/>
              <a:t>A1 00 20</a:t>
            </a:r>
          </a:p>
          <a:p>
            <a:pPr lvl="1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MOV AX,ES:[2000H]</a:t>
            </a:r>
          </a:p>
          <a:p>
            <a:pPr lvl="1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AX←ES:[2000H]</a:t>
            </a:r>
          </a:p>
          <a:p>
            <a:pPr lvl="1">
              <a:buNone/>
            </a:pPr>
            <a:r>
              <a:rPr lang="zh-CN" altLang="en-US" sz="2400" dirty="0"/>
              <a:t>；指令代码：</a:t>
            </a:r>
            <a:r>
              <a:rPr lang="en-US" altLang="zh-CN" sz="2400" dirty="0"/>
              <a:t>26 A1 00 20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703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直接寻址方式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265065" cy="40233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例子：</a:t>
            </a:r>
            <a:r>
              <a:rPr lang="en-US" altLang="zh-CN" sz="2400" dirty="0"/>
              <a:t>MOV AX,[2000H]</a:t>
            </a:r>
          </a:p>
          <a:p>
            <a:r>
              <a:rPr lang="zh-CN" altLang="en-US" sz="2400" dirty="0"/>
              <a:t>操作过程：</a:t>
            </a:r>
            <a:endParaRPr lang="en-US" altLang="zh-CN" sz="2400" dirty="0"/>
          </a:p>
          <a:p>
            <a:pPr marL="621792" indent="-457200">
              <a:buClrTx/>
              <a:buFont typeface="+mj-ea"/>
              <a:buAutoNum type="circleNumDbPlain"/>
            </a:pPr>
            <a:r>
              <a:rPr lang="zh-CN" altLang="en-US" sz="2400" dirty="0"/>
              <a:t>指令中取出有效地址。送给地址加法器作为段内地址；</a:t>
            </a:r>
            <a:endParaRPr lang="en-US" altLang="zh-CN" sz="2400" dirty="0"/>
          </a:p>
          <a:p>
            <a:pPr marL="621792" indent="-457200">
              <a:buClrTx/>
              <a:buFont typeface="+mj-ea"/>
              <a:buAutoNum type="circleNumDbPlain"/>
            </a:pPr>
            <a:r>
              <a:rPr lang="zh-CN" altLang="en-US" sz="2400" dirty="0"/>
              <a:t>地址加法器根据</a:t>
            </a:r>
            <a:r>
              <a:rPr lang="en-US" altLang="zh-CN" sz="2400" dirty="0"/>
              <a:t>DS</a:t>
            </a:r>
            <a:r>
              <a:rPr lang="zh-CN" altLang="en-US" sz="2400" dirty="0"/>
              <a:t>提供段地址形成</a:t>
            </a:r>
            <a:r>
              <a:rPr lang="en-US" altLang="zh-CN" sz="2400" dirty="0"/>
              <a:t>20</a:t>
            </a:r>
            <a:r>
              <a:rPr lang="zh-CN" altLang="en-US" sz="2400" dirty="0"/>
              <a:t>位物理地址；</a:t>
            </a:r>
            <a:endParaRPr lang="en-US" altLang="zh-CN" sz="2400" dirty="0"/>
          </a:p>
          <a:p>
            <a:pPr marL="621792" indent="-457200">
              <a:buClrTx/>
              <a:buFont typeface="+mj-ea"/>
              <a:buAutoNum type="circleNumDbPlain"/>
            </a:pPr>
            <a:r>
              <a:rPr lang="zh-CN" altLang="en-US" sz="2400" dirty="0"/>
              <a:t>根据得到的</a:t>
            </a:r>
            <a:r>
              <a:rPr lang="en-US" altLang="zh-CN" sz="2400" dirty="0"/>
              <a:t>20</a:t>
            </a:r>
            <a:r>
              <a:rPr lang="zh-CN" altLang="en-US" sz="2400" dirty="0"/>
              <a:t>位物理地址访存；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Picture 5" descr="hy01_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45" y="2018762"/>
            <a:ext cx="5910147" cy="395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34075" y="3582194"/>
            <a:ext cx="933450" cy="342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1492H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2345" y="3289103"/>
            <a:ext cx="485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86426" y="3925094"/>
            <a:ext cx="11810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     14920H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+     2000H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    16920H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24525" y="4476750"/>
            <a:ext cx="114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23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寄存器间接寻址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418" y="1985109"/>
            <a:ext cx="3910291" cy="362136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有效地址存放在基址寄存器</a:t>
            </a:r>
            <a:r>
              <a:rPr lang="en-US" altLang="zh-CN" sz="2400" dirty="0"/>
              <a:t>BX</a:t>
            </a:r>
            <a:r>
              <a:rPr lang="zh-CN" altLang="en-US" sz="2400" dirty="0"/>
              <a:t>或变址寄存器</a:t>
            </a:r>
            <a:r>
              <a:rPr lang="en-US" altLang="zh-CN" sz="2400" dirty="0"/>
              <a:t>SI</a:t>
            </a:r>
            <a:r>
              <a:rPr lang="zh-CN" altLang="en-US" sz="2400" dirty="0"/>
              <a:t>、</a:t>
            </a:r>
            <a:r>
              <a:rPr lang="en-US" altLang="zh-CN" sz="2400" dirty="0"/>
              <a:t>DI</a:t>
            </a:r>
            <a:r>
              <a:rPr lang="zh-CN" altLang="en-US" sz="2400" dirty="0"/>
              <a:t>中</a:t>
            </a:r>
          </a:p>
          <a:p>
            <a:r>
              <a:rPr lang="zh-CN" altLang="en-US" sz="2400" dirty="0"/>
              <a:t>默认的段地址在</a:t>
            </a:r>
            <a:r>
              <a:rPr lang="en-US" altLang="zh-CN" sz="2400" dirty="0"/>
              <a:t>DS</a:t>
            </a:r>
            <a:r>
              <a:rPr lang="zh-CN" altLang="en-US" sz="2400" dirty="0"/>
              <a:t>段寄存器，可使用段超越前缀改变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MOV AX,[SI]    ；</a:t>
            </a:r>
            <a:r>
              <a:rPr lang="en-US" altLang="zh-CN" sz="2400" dirty="0"/>
              <a:t>AX←DS:[SI]</a:t>
            </a:r>
          </a:p>
          <a:p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02DD8FE-7ADC-4C52-AA72-A16BA01C9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21228"/>
              </p:ext>
            </p:extLst>
          </p:nvPr>
        </p:nvGraphicFramePr>
        <p:xfrm>
          <a:off x="5920510" y="2207492"/>
          <a:ext cx="4064000" cy="434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890">
                  <a:extLst>
                    <a:ext uri="{9D8B030D-6E8A-4147-A177-3AD203B41FA5}">
                      <a16:colId xmlns:a16="http://schemas.microsoft.com/office/drawing/2014/main" val="2876982452"/>
                    </a:ext>
                  </a:extLst>
                </a:gridCol>
                <a:gridCol w="2466110">
                  <a:extLst>
                    <a:ext uri="{9D8B030D-6E8A-4147-A177-3AD203B41FA5}">
                      <a16:colId xmlns:a16="http://schemas.microsoft.com/office/drawing/2014/main" val="3224269917"/>
                    </a:ext>
                  </a:extLst>
                </a:gridCol>
              </a:tblGrid>
              <a:tr h="4341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寄存器地址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28707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82B10FC-BC65-425D-B8E1-1AE1695EFD7B}"/>
              </a:ext>
            </a:extLst>
          </p:cNvPr>
          <p:cNvSpPr/>
          <p:nvPr/>
        </p:nvSpPr>
        <p:spPr>
          <a:xfrm>
            <a:off x="7573617" y="3021496"/>
            <a:ext cx="2410893" cy="434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C8CB44-C32B-40A4-AF14-3CC039945EE2}"/>
              </a:ext>
            </a:extLst>
          </p:cNvPr>
          <p:cNvSpPr/>
          <p:nvPr/>
        </p:nvSpPr>
        <p:spPr>
          <a:xfrm>
            <a:off x="7573617" y="3811499"/>
            <a:ext cx="2410893" cy="434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存储单元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2648C-90F7-4A23-B17E-69C95D69E285}"/>
              </a:ext>
            </a:extLst>
          </p:cNvPr>
          <p:cNvSpPr/>
          <p:nvPr/>
        </p:nvSpPr>
        <p:spPr>
          <a:xfrm>
            <a:off x="7573617" y="4664007"/>
            <a:ext cx="2410893" cy="43410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操作数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042067-7389-40CA-A389-ACD66EC03515}"/>
              </a:ext>
            </a:extLst>
          </p:cNvPr>
          <p:cNvCxnSpPr/>
          <p:nvPr/>
        </p:nvCxnSpPr>
        <p:spPr>
          <a:xfrm>
            <a:off x="8779063" y="2641600"/>
            <a:ext cx="0" cy="379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820EF6-49E9-4D6B-AEA2-497DFF2F54DA}"/>
              </a:ext>
            </a:extLst>
          </p:cNvPr>
          <p:cNvCxnSpPr/>
          <p:nvPr/>
        </p:nvCxnSpPr>
        <p:spPr>
          <a:xfrm>
            <a:off x="8779063" y="3455604"/>
            <a:ext cx="0" cy="379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86AF035-4A07-402A-AA08-96E34637D8DE}"/>
              </a:ext>
            </a:extLst>
          </p:cNvPr>
          <p:cNvCxnSpPr/>
          <p:nvPr/>
        </p:nvCxnSpPr>
        <p:spPr>
          <a:xfrm>
            <a:off x="8755369" y="4229899"/>
            <a:ext cx="0" cy="379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29E2876-CF5B-420E-945A-2BBAFF6753C8}"/>
              </a:ext>
            </a:extLst>
          </p:cNvPr>
          <p:cNvSpPr txBox="1"/>
          <p:nvPr/>
        </p:nvSpPr>
        <p:spPr>
          <a:xfrm>
            <a:off x="7239662" y="5606473"/>
            <a:ext cx="274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1-16  </a:t>
            </a:r>
            <a:r>
              <a:rPr lang="zh-CN" altLang="en-US" dirty="0"/>
              <a:t>寄存器间接寻址</a:t>
            </a:r>
          </a:p>
        </p:txBody>
      </p:sp>
    </p:spTree>
    <p:extLst>
      <p:ext uri="{BB962C8B-B14F-4D97-AF65-F5344CB8AC3E}">
        <p14:creationId xmlns:p14="http://schemas.microsoft.com/office/powerpoint/2010/main" val="21655286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寄存器相对寻址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08485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有效地址是寄存器内容与有符号</a:t>
            </a:r>
            <a:r>
              <a:rPr lang="en-US" altLang="zh-CN" sz="2400" dirty="0"/>
              <a:t>8</a:t>
            </a:r>
            <a:r>
              <a:rPr lang="zh-CN" altLang="en-US" sz="2400" dirty="0"/>
              <a:t>位或</a:t>
            </a:r>
            <a:r>
              <a:rPr lang="en-US" altLang="zh-CN" sz="2400" dirty="0"/>
              <a:t>16</a:t>
            </a:r>
            <a:r>
              <a:rPr lang="zh-CN" altLang="en-US" sz="2400" dirty="0"/>
              <a:t>位位移量之和，寄存器可以是</a:t>
            </a:r>
            <a:r>
              <a:rPr lang="en-US" altLang="zh-CN" sz="2400" dirty="0"/>
              <a:t>BX/BP</a:t>
            </a:r>
            <a:r>
              <a:rPr lang="zh-CN" altLang="en-US" sz="2400" dirty="0"/>
              <a:t>或</a:t>
            </a:r>
            <a:r>
              <a:rPr lang="en-US" altLang="zh-CN" sz="2400" dirty="0"/>
              <a:t>SI/DI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accent2"/>
                </a:solidFill>
              </a:rPr>
              <a:t>有效地址＝</a:t>
            </a:r>
            <a:r>
              <a:rPr lang="en-US" altLang="zh-CN" sz="2400" dirty="0">
                <a:solidFill>
                  <a:schemeClr val="accent2"/>
                </a:solidFill>
              </a:rPr>
              <a:t>BX/BP/SI/DI</a:t>
            </a:r>
            <a:r>
              <a:rPr lang="zh-CN" altLang="en-US" sz="2400" dirty="0">
                <a:solidFill>
                  <a:schemeClr val="accent2"/>
                </a:solidFill>
              </a:rPr>
              <a:t>＋</a:t>
            </a:r>
            <a:r>
              <a:rPr lang="en-US" altLang="zh-CN" sz="2400" dirty="0">
                <a:solidFill>
                  <a:schemeClr val="accent2"/>
                </a:solidFill>
              </a:rPr>
              <a:t>8/16</a:t>
            </a:r>
            <a:r>
              <a:rPr lang="zh-CN" altLang="en-US" sz="2400" dirty="0">
                <a:solidFill>
                  <a:schemeClr val="accent2"/>
                </a:solidFill>
              </a:rPr>
              <a:t>位位移量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段地址对应</a:t>
            </a:r>
            <a:r>
              <a:rPr lang="en-US" altLang="zh-CN" sz="2400" dirty="0"/>
              <a:t>BX/SI/DI</a:t>
            </a:r>
            <a:r>
              <a:rPr lang="zh-CN" altLang="en-US" sz="2400" dirty="0"/>
              <a:t>寄存器默认在</a:t>
            </a:r>
            <a:r>
              <a:rPr lang="en-US" altLang="zh-CN" sz="2400" dirty="0"/>
              <a:t>DS</a:t>
            </a:r>
            <a:r>
              <a:rPr lang="zh-CN" altLang="en-US" sz="2400" dirty="0"/>
              <a:t>，对应</a:t>
            </a:r>
            <a:r>
              <a:rPr lang="en-US" altLang="zh-CN" sz="2400" dirty="0"/>
              <a:t>BP</a:t>
            </a:r>
            <a:r>
              <a:rPr lang="zh-CN" altLang="en-US" sz="2400" dirty="0"/>
              <a:t>寄存器默认在</a:t>
            </a:r>
            <a:r>
              <a:rPr lang="en-US" altLang="zh-CN" sz="2400" dirty="0"/>
              <a:t>SS</a:t>
            </a:r>
            <a:r>
              <a:rPr lang="zh-CN" altLang="en-US" sz="2400" dirty="0"/>
              <a:t>；可用段超越前缀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MOV AX,[DI+06H]      </a:t>
            </a:r>
            <a:r>
              <a:rPr lang="zh-CN" altLang="en-US" sz="2000" dirty="0"/>
              <a:t>；</a:t>
            </a:r>
            <a:r>
              <a:rPr lang="en-US" altLang="zh-CN" sz="2000" dirty="0"/>
              <a:t>AX←DS:[DI+06H]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MOV AX,[BP+06H]     </a:t>
            </a:r>
            <a:r>
              <a:rPr lang="zh-CN" altLang="en-US" sz="2000" dirty="0"/>
              <a:t>；</a:t>
            </a:r>
            <a:r>
              <a:rPr lang="en-US" altLang="zh-CN" sz="2000" dirty="0"/>
              <a:t>AX←SS:[BP+06H</a:t>
            </a:r>
            <a:r>
              <a:rPr lang="en-US" altLang="zh-CN" dirty="0"/>
              <a:t>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A524F0-E6EA-4411-B5E3-791B4C386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77531"/>
              </p:ext>
            </p:extLst>
          </p:nvPr>
        </p:nvGraphicFramePr>
        <p:xfrm>
          <a:off x="6500192" y="2101205"/>
          <a:ext cx="496956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522">
                  <a:extLst>
                    <a:ext uri="{9D8B030D-6E8A-4147-A177-3AD203B41FA5}">
                      <a16:colId xmlns:a16="http://schemas.microsoft.com/office/drawing/2014/main" val="1904384924"/>
                    </a:ext>
                  </a:extLst>
                </a:gridCol>
                <a:gridCol w="1656522">
                  <a:extLst>
                    <a:ext uri="{9D8B030D-6E8A-4147-A177-3AD203B41FA5}">
                      <a16:colId xmlns:a16="http://schemas.microsoft.com/office/drawing/2014/main" val="1171209392"/>
                    </a:ext>
                  </a:extLst>
                </a:gridCol>
                <a:gridCol w="1656522">
                  <a:extLst>
                    <a:ext uri="{9D8B030D-6E8A-4147-A177-3AD203B41FA5}">
                      <a16:colId xmlns:a16="http://schemas.microsoft.com/office/drawing/2014/main" val="242023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操作码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寄存器地址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位移量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4235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F9DDCD3-D193-4114-916D-F7508F2C6609}"/>
              </a:ext>
            </a:extLst>
          </p:cNvPr>
          <p:cNvSpPr/>
          <p:nvPr/>
        </p:nvSpPr>
        <p:spPr>
          <a:xfrm>
            <a:off x="8209721" y="2743201"/>
            <a:ext cx="1639957" cy="434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73D5A1-C425-4213-8CE9-1EBD0C2CC819}"/>
              </a:ext>
            </a:extLst>
          </p:cNvPr>
          <p:cNvSpPr/>
          <p:nvPr/>
        </p:nvSpPr>
        <p:spPr>
          <a:xfrm>
            <a:off x="8209721" y="4141626"/>
            <a:ext cx="1639957" cy="434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存储单元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E199E3-60C2-434C-A670-53AC891B4CAF}"/>
              </a:ext>
            </a:extLst>
          </p:cNvPr>
          <p:cNvSpPr/>
          <p:nvPr/>
        </p:nvSpPr>
        <p:spPr>
          <a:xfrm>
            <a:off x="8209721" y="4849916"/>
            <a:ext cx="1639957" cy="43410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操作数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A156A7-05A5-4FD2-A74A-A27BAEB086B2}"/>
              </a:ext>
            </a:extLst>
          </p:cNvPr>
          <p:cNvSpPr/>
          <p:nvPr/>
        </p:nvSpPr>
        <p:spPr>
          <a:xfrm>
            <a:off x="8830916" y="3492964"/>
            <a:ext cx="397566" cy="354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C78F44C-6CA4-4267-A5A9-EE9C996E324E}"/>
              </a:ext>
            </a:extLst>
          </p:cNvPr>
          <p:cNvCxnSpPr>
            <a:cxnSpLocks/>
          </p:cNvCxnSpPr>
          <p:nvPr/>
        </p:nvCxnSpPr>
        <p:spPr>
          <a:xfrm>
            <a:off x="8930310" y="2469019"/>
            <a:ext cx="0" cy="27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1EC8A5-F4CB-4C2A-9601-8EFC225C87EB}"/>
              </a:ext>
            </a:extLst>
          </p:cNvPr>
          <p:cNvCxnSpPr>
            <a:cxnSpLocks/>
          </p:cNvCxnSpPr>
          <p:nvPr/>
        </p:nvCxnSpPr>
        <p:spPr>
          <a:xfrm>
            <a:off x="8998226" y="3177309"/>
            <a:ext cx="0" cy="27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69216F7-8F68-446E-BF7E-6D1A0F645E57}"/>
              </a:ext>
            </a:extLst>
          </p:cNvPr>
          <p:cNvCxnSpPr>
            <a:cxnSpLocks/>
          </p:cNvCxnSpPr>
          <p:nvPr/>
        </p:nvCxnSpPr>
        <p:spPr>
          <a:xfrm>
            <a:off x="9029699" y="3867444"/>
            <a:ext cx="0" cy="27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B60588-2733-44BF-B244-15850BD8B988}"/>
              </a:ext>
            </a:extLst>
          </p:cNvPr>
          <p:cNvCxnSpPr>
            <a:cxnSpLocks/>
          </p:cNvCxnSpPr>
          <p:nvPr/>
        </p:nvCxnSpPr>
        <p:spPr>
          <a:xfrm>
            <a:off x="9029699" y="4575734"/>
            <a:ext cx="0" cy="27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4AE815-6F64-4C9E-89DE-77477FE640D3}"/>
              </a:ext>
            </a:extLst>
          </p:cNvPr>
          <p:cNvCxnSpPr>
            <a:cxnSpLocks/>
          </p:cNvCxnSpPr>
          <p:nvPr/>
        </p:nvCxnSpPr>
        <p:spPr>
          <a:xfrm>
            <a:off x="10684566" y="2469019"/>
            <a:ext cx="0" cy="1223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48277C-7808-43B7-A37B-6562C1DDE5D2}"/>
              </a:ext>
            </a:extLst>
          </p:cNvPr>
          <p:cNvCxnSpPr/>
          <p:nvPr/>
        </p:nvCxnSpPr>
        <p:spPr>
          <a:xfrm flipH="1">
            <a:off x="9228482" y="3680051"/>
            <a:ext cx="1485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1435915-6385-4FF0-86D5-50EB95A49F5B}"/>
              </a:ext>
            </a:extLst>
          </p:cNvPr>
          <p:cNvSpPr txBox="1"/>
          <p:nvPr/>
        </p:nvSpPr>
        <p:spPr>
          <a:xfrm>
            <a:off x="7657275" y="5558206"/>
            <a:ext cx="274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1-16  </a:t>
            </a:r>
            <a:r>
              <a:rPr lang="zh-CN" altLang="en-US" dirty="0"/>
              <a:t>寄存器相对寻址</a:t>
            </a:r>
          </a:p>
        </p:txBody>
      </p:sp>
    </p:spTree>
    <p:extLst>
      <p:ext uri="{BB962C8B-B14F-4D97-AF65-F5344CB8AC3E}">
        <p14:creationId xmlns:p14="http://schemas.microsoft.com/office/powerpoint/2010/main" val="13135919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基址变址寻址方式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有效地址由基址寄存器（</a:t>
            </a:r>
            <a:r>
              <a:rPr lang="en-US" altLang="zh-CN" sz="3200" dirty="0"/>
              <a:t>BX</a:t>
            </a:r>
            <a:r>
              <a:rPr lang="zh-CN" altLang="en-US" sz="3200" dirty="0"/>
              <a:t>或</a:t>
            </a:r>
            <a:r>
              <a:rPr lang="en-US" altLang="zh-CN" sz="3200" dirty="0"/>
              <a:t>BP</a:t>
            </a:r>
            <a:r>
              <a:rPr lang="zh-CN" altLang="en-US" sz="3200" dirty="0"/>
              <a:t>）的内容加上变址寄存器（</a:t>
            </a:r>
            <a:r>
              <a:rPr lang="en-US" altLang="zh-CN" sz="3200" dirty="0"/>
              <a:t>SI</a:t>
            </a:r>
            <a:r>
              <a:rPr lang="zh-CN" altLang="en-US" sz="3200" dirty="0"/>
              <a:t>或</a:t>
            </a:r>
            <a:r>
              <a:rPr lang="en-US" altLang="zh-CN" sz="3200" dirty="0"/>
              <a:t>DI</a:t>
            </a:r>
            <a:r>
              <a:rPr lang="zh-CN" altLang="en-US" sz="3200" dirty="0"/>
              <a:t>）的内容构成：</a:t>
            </a:r>
          </a:p>
          <a:p>
            <a:pPr lvl="1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有效地址＝</a:t>
            </a:r>
            <a:r>
              <a:rPr lang="en-US" altLang="zh-CN" sz="2800" dirty="0">
                <a:solidFill>
                  <a:schemeClr val="accent2"/>
                </a:solidFill>
              </a:rPr>
              <a:t>BX/BP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>
                <a:solidFill>
                  <a:schemeClr val="accent2"/>
                </a:solidFill>
              </a:rPr>
              <a:t>SI/DI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段地址对应</a:t>
            </a:r>
            <a:r>
              <a:rPr lang="en-US" altLang="zh-CN" sz="3200" dirty="0"/>
              <a:t>BX</a:t>
            </a:r>
            <a:r>
              <a:rPr lang="zh-CN" altLang="en-US" sz="3200" dirty="0"/>
              <a:t>基址寄存器默认是</a:t>
            </a:r>
            <a:r>
              <a:rPr lang="en-US" altLang="zh-CN" sz="3200" dirty="0"/>
              <a:t>DS</a:t>
            </a:r>
            <a:r>
              <a:rPr lang="zh-CN" altLang="en-US" sz="3200" dirty="0"/>
              <a:t>，对应</a:t>
            </a:r>
            <a:r>
              <a:rPr lang="en-US" altLang="zh-CN" sz="3200" dirty="0"/>
              <a:t>BP</a:t>
            </a:r>
            <a:r>
              <a:rPr lang="zh-CN" altLang="en-US" sz="3200" dirty="0"/>
              <a:t>基址寄存器默认是</a:t>
            </a:r>
            <a:r>
              <a:rPr lang="en-US" altLang="zh-CN" sz="3200" dirty="0"/>
              <a:t>SS</a:t>
            </a:r>
            <a:r>
              <a:rPr lang="zh-CN" altLang="en-US" sz="3200" dirty="0"/>
              <a:t>；可用段超越前缀</a:t>
            </a:r>
          </a:p>
          <a:p>
            <a:pPr>
              <a:buNone/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MOV AX,[BX+SI]               </a:t>
            </a:r>
            <a:r>
              <a:rPr lang="zh-CN" altLang="en-US" sz="2400" dirty="0"/>
              <a:t>；</a:t>
            </a:r>
            <a:r>
              <a:rPr lang="en-US" altLang="zh-CN" sz="2400" dirty="0"/>
              <a:t>AX←DS:[BX+SI]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	MOV AX,[BP+DI]              </a:t>
            </a:r>
            <a:r>
              <a:rPr lang="zh-CN" altLang="en-US" sz="2400" dirty="0"/>
              <a:t>；</a:t>
            </a:r>
            <a:r>
              <a:rPr lang="en-US" altLang="zh-CN" sz="2400" dirty="0"/>
              <a:t>AX←SS:[BP+DI]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	MOV AX,DS:[BP+DI]</a:t>
            </a:r>
            <a:r>
              <a:rPr lang="en-US" altLang="zh-CN" sz="2400" dirty="0"/>
              <a:t>        </a:t>
            </a:r>
            <a:r>
              <a:rPr lang="zh-CN" altLang="en-US" sz="2400" dirty="0"/>
              <a:t>；</a:t>
            </a:r>
            <a:r>
              <a:rPr lang="en-US" altLang="zh-CN" sz="2400" dirty="0"/>
              <a:t>AX←DS:[BP+DI]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9495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相对基址变址寻址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83576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有效地址是基址寄存器</a:t>
            </a:r>
            <a:r>
              <a:rPr lang="en-US" altLang="zh-CN" sz="3200" dirty="0"/>
              <a:t>(BX/BP)</a:t>
            </a:r>
            <a:r>
              <a:rPr lang="zh-CN" altLang="en-US" sz="3200" dirty="0"/>
              <a:t>、变址寄存器</a:t>
            </a:r>
            <a:r>
              <a:rPr lang="en-US" altLang="zh-CN" sz="3200" dirty="0"/>
              <a:t>(SI/DI)</a:t>
            </a:r>
            <a:r>
              <a:rPr lang="zh-CN" altLang="en-US" sz="3200" dirty="0"/>
              <a:t>与一个</a:t>
            </a:r>
            <a:r>
              <a:rPr lang="en-US" altLang="zh-CN" sz="3200" dirty="0"/>
              <a:t>8</a:t>
            </a:r>
            <a:r>
              <a:rPr lang="zh-CN" altLang="en-US" sz="3200" dirty="0"/>
              <a:t>位或</a:t>
            </a:r>
            <a:r>
              <a:rPr lang="en-US" altLang="zh-CN" sz="3200" dirty="0"/>
              <a:t>16</a:t>
            </a:r>
            <a:r>
              <a:rPr lang="zh-CN" altLang="en-US" sz="3200" dirty="0"/>
              <a:t>位位移量之和：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有效地址＝</a:t>
            </a:r>
            <a:r>
              <a:rPr lang="en-US" altLang="zh-CN" sz="2800" dirty="0">
                <a:solidFill>
                  <a:schemeClr val="accent2"/>
                </a:solidFill>
              </a:rPr>
              <a:t>BX/BP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>
                <a:solidFill>
                  <a:schemeClr val="accent2"/>
                </a:solidFill>
              </a:rPr>
              <a:t>SI/DI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>
                <a:solidFill>
                  <a:schemeClr val="accent2"/>
                </a:solidFill>
              </a:rPr>
              <a:t>8/16</a:t>
            </a:r>
            <a:r>
              <a:rPr lang="zh-CN" altLang="en-US" sz="2800" dirty="0">
                <a:solidFill>
                  <a:schemeClr val="accent2"/>
                </a:solidFill>
              </a:rPr>
              <a:t>位位移量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段地址对应</a:t>
            </a:r>
            <a:r>
              <a:rPr lang="en-US" altLang="zh-CN" sz="3200" dirty="0"/>
              <a:t>BX</a:t>
            </a:r>
            <a:r>
              <a:rPr lang="zh-CN" altLang="en-US" sz="3200" dirty="0"/>
              <a:t>基址寄存器默认是</a:t>
            </a:r>
            <a:r>
              <a:rPr lang="en-US" altLang="zh-CN" sz="3200" dirty="0"/>
              <a:t>DS</a:t>
            </a:r>
            <a:r>
              <a:rPr lang="zh-CN" altLang="en-US" sz="3200" dirty="0"/>
              <a:t>，对应</a:t>
            </a:r>
            <a:r>
              <a:rPr lang="en-US" altLang="zh-CN" sz="3200" dirty="0"/>
              <a:t>BP</a:t>
            </a:r>
            <a:r>
              <a:rPr lang="zh-CN" altLang="en-US" sz="3200" dirty="0"/>
              <a:t>基址寄存器默认是</a:t>
            </a:r>
            <a:r>
              <a:rPr lang="en-US" altLang="zh-CN" sz="3200" dirty="0"/>
              <a:t>SS</a:t>
            </a:r>
            <a:r>
              <a:rPr lang="zh-CN" altLang="en-US" sz="3200" dirty="0"/>
              <a:t>；可用段超越前缀</a:t>
            </a:r>
          </a:p>
          <a:p>
            <a:pPr>
              <a:buNone/>
            </a:pPr>
            <a:r>
              <a:rPr lang="zh-CN" altLang="en-US" sz="3200" dirty="0">
                <a:solidFill>
                  <a:schemeClr val="accent2"/>
                </a:solidFill>
              </a:rPr>
              <a:t>	</a:t>
            </a:r>
            <a:r>
              <a:rPr lang="zh-CN" altLang="en-US" sz="2800" dirty="0">
                <a:solidFill>
                  <a:schemeClr val="accent2"/>
                </a:solidFill>
              </a:rPr>
              <a:t>   </a:t>
            </a:r>
            <a:r>
              <a:rPr lang="en-US" altLang="zh-CN" sz="2800" dirty="0">
                <a:solidFill>
                  <a:schemeClr val="accent2"/>
                </a:solidFill>
              </a:rPr>
              <a:t>MOV AX,[BX+SI+06H] </a:t>
            </a:r>
            <a:r>
              <a:rPr lang="en-US" altLang="zh-CN" sz="2800" dirty="0"/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AX←DS:[BX+SI+06H]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396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5.</a:t>
            </a:r>
            <a:r>
              <a:rPr lang="zh-CN" altLang="en-US" dirty="0"/>
              <a:t>相对基址变址寻址方式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469" y="1899384"/>
            <a:ext cx="10198211" cy="39845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位移量可用符号表示：</a:t>
            </a:r>
            <a:endParaRPr lang="en-US" altLang="zh-CN" sz="3200" dirty="0"/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MOV AX,[SI+</a:t>
            </a:r>
            <a:r>
              <a:rPr lang="en-US" altLang="zh-CN" sz="2400" dirty="0">
                <a:solidFill>
                  <a:schemeClr val="tx2"/>
                </a:solidFill>
              </a:rPr>
              <a:t>COUNT</a:t>
            </a:r>
            <a:r>
              <a:rPr lang="en-US" altLang="zh-CN" sz="2400" dirty="0">
                <a:solidFill>
                  <a:schemeClr val="accent2"/>
                </a:solidFill>
              </a:rPr>
              <a:t>]          </a:t>
            </a:r>
            <a:r>
              <a:rPr lang="zh-CN" altLang="en-US" sz="2400" dirty="0"/>
              <a:t>；</a:t>
            </a:r>
            <a:r>
              <a:rPr lang="en-US" altLang="zh-CN" sz="2400" dirty="0"/>
              <a:t>COUNT</a:t>
            </a:r>
            <a:r>
              <a:rPr lang="zh-CN" altLang="en-US" sz="2400" dirty="0"/>
              <a:t>是事先定义的变量或常量（就是数值）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MOV AX,[BX+SI+</a:t>
            </a:r>
            <a:r>
              <a:rPr lang="en-US" altLang="zh-CN" sz="2400" dirty="0">
                <a:solidFill>
                  <a:schemeClr val="tx2"/>
                </a:solidFill>
              </a:rPr>
              <a:t>WNUM</a:t>
            </a:r>
            <a:r>
              <a:rPr lang="en-US" altLang="zh-CN" sz="2400" dirty="0">
                <a:solidFill>
                  <a:schemeClr val="accent2"/>
                </a:solidFill>
              </a:rPr>
              <a:t>]   </a:t>
            </a:r>
            <a:r>
              <a:rPr lang="zh-CN" altLang="en-US" sz="2400" dirty="0"/>
              <a:t>；</a:t>
            </a:r>
            <a:r>
              <a:rPr lang="en-US" altLang="zh-CN" sz="2400" dirty="0"/>
              <a:t>WNUM</a:t>
            </a:r>
            <a:r>
              <a:rPr lang="zh-CN" altLang="en-US" sz="2400" dirty="0"/>
              <a:t>是变量或常量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同一寻址方式可以写成不同的形式：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MOV AX,[BX][SI] 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MOV AX,[</a:t>
            </a:r>
            <a:r>
              <a:rPr lang="en-US" altLang="zh-CN" sz="2400" dirty="0">
                <a:solidFill>
                  <a:srgbClr val="C00000"/>
                </a:solidFill>
              </a:rPr>
              <a:t>BX+SI</a:t>
            </a:r>
            <a:r>
              <a:rPr lang="en-US" altLang="zh-CN" sz="2400" dirty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MOV AX,COUNT[SI]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en-US" altLang="zh-CN" sz="2400" dirty="0">
                <a:solidFill>
                  <a:schemeClr val="tx2"/>
                </a:solidFill>
              </a:rPr>
              <a:t>MOV AX,[</a:t>
            </a:r>
            <a:r>
              <a:rPr lang="en-US" altLang="zh-CN" sz="2400" dirty="0">
                <a:solidFill>
                  <a:srgbClr val="C00000"/>
                </a:solidFill>
              </a:rPr>
              <a:t>SI+COUNT</a:t>
            </a:r>
            <a:r>
              <a:rPr lang="en-US" altLang="zh-CN" sz="2400" dirty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altLang="zh-CN" sz="2400" dirty="0">
                <a:solidFill>
                  <a:srgbClr val="7030A0"/>
                </a:solidFill>
              </a:rPr>
              <a:t>MOV AX,WNUM[BX][SI] 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MOV AX,WNUM</a:t>
            </a:r>
            <a:r>
              <a:rPr lang="en-US" altLang="zh-CN" sz="2400" dirty="0">
                <a:solidFill>
                  <a:srgbClr val="C00000"/>
                </a:solidFill>
              </a:rPr>
              <a:t>[BX+SI]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MOV AX</a:t>
            </a:r>
            <a:r>
              <a:rPr lang="en-US" altLang="zh-CN" sz="2400" dirty="0">
                <a:solidFill>
                  <a:srgbClr val="C00000"/>
                </a:solidFill>
              </a:rPr>
              <a:t>,[BX+SI+WNUM]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368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372" y="505561"/>
            <a:ext cx="10515600" cy="1040764"/>
          </a:xfrm>
        </p:spPr>
        <p:txBody>
          <a:bodyPr/>
          <a:lstStyle/>
          <a:p>
            <a:r>
              <a:rPr lang="en-US" altLang="zh-CN" dirty="0"/>
              <a:t>1.6.5 </a:t>
            </a:r>
            <a:r>
              <a:rPr lang="zh-CN" altLang="en-US" dirty="0"/>
              <a:t>数据寻址的组合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1831" y="1857651"/>
            <a:ext cx="4194316" cy="37921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立即数寻址只能用于源操作数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寄存器寻址主要是指通用寄存器寻址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存储器寻址访问的数据在主存，利用逻辑地址指示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3D81B2-45FE-4551-8A0D-10751106010B}"/>
              </a:ext>
            </a:extLst>
          </p:cNvPr>
          <p:cNvSpPr/>
          <p:nvPr/>
        </p:nvSpPr>
        <p:spPr>
          <a:xfrm>
            <a:off x="6324598" y="2405266"/>
            <a:ext cx="1497496" cy="44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立即数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EA93FA-8C22-4B38-A3AB-525A5D87CCB7}"/>
              </a:ext>
            </a:extLst>
          </p:cNvPr>
          <p:cNvSpPr/>
          <p:nvPr/>
        </p:nvSpPr>
        <p:spPr>
          <a:xfrm>
            <a:off x="8743120" y="2405266"/>
            <a:ext cx="1497496" cy="44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通用寄存器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59E96F-5D25-4FBF-96EC-8F53C237F618}"/>
              </a:ext>
            </a:extLst>
          </p:cNvPr>
          <p:cNvSpPr/>
          <p:nvPr/>
        </p:nvSpPr>
        <p:spPr>
          <a:xfrm>
            <a:off x="7451033" y="4035285"/>
            <a:ext cx="1497496" cy="44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主存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FD8597-3ED0-4865-9E33-84A88565C51B}"/>
              </a:ext>
            </a:extLst>
          </p:cNvPr>
          <p:cNvSpPr txBox="1"/>
          <p:nvPr/>
        </p:nvSpPr>
        <p:spPr>
          <a:xfrm>
            <a:off x="6849302" y="5249740"/>
            <a:ext cx="318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1-17 </a:t>
            </a:r>
            <a:r>
              <a:rPr lang="zh-CN" altLang="en-US" sz="2000" dirty="0"/>
              <a:t>数据寻址的组合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FC711D-981E-4DE0-A34A-6791542F3D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73346" y="2852527"/>
            <a:ext cx="1126435" cy="118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2B691A-C798-4D90-9181-5123B58E512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822094" y="2628897"/>
            <a:ext cx="921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0E5E00-8B9A-4431-8AA8-5C439C0D3CC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199781" y="2852527"/>
            <a:ext cx="1292087" cy="11827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F5D5444-7D24-4C53-955E-91583D6ECCE8}"/>
              </a:ext>
            </a:extLst>
          </p:cNvPr>
          <p:cNvCxnSpPr>
            <a:endCxn id="5" idx="0"/>
          </p:cNvCxnSpPr>
          <p:nvPr/>
        </p:nvCxnSpPr>
        <p:spPr>
          <a:xfrm>
            <a:off x="9491868" y="2067339"/>
            <a:ext cx="0" cy="337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AAC65DD-AF1A-4056-B270-CB6597D4AB30}"/>
              </a:ext>
            </a:extLst>
          </p:cNvPr>
          <p:cNvCxnSpPr/>
          <p:nvPr/>
        </p:nvCxnSpPr>
        <p:spPr>
          <a:xfrm>
            <a:off x="9491868" y="2087217"/>
            <a:ext cx="1282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F66D79-1B15-41CB-964D-BA3BB8A9267C}"/>
              </a:ext>
            </a:extLst>
          </p:cNvPr>
          <p:cNvCxnSpPr/>
          <p:nvPr/>
        </p:nvCxnSpPr>
        <p:spPr>
          <a:xfrm>
            <a:off x="10783957" y="2067339"/>
            <a:ext cx="0" cy="561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C3ED5D-CB8A-407C-8F21-073B8ADA196F}"/>
              </a:ext>
            </a:extLst>
          </p:cNvPr>
          <p:cNvCxnSpPr>
            <a:endCxn id="5" idx="3"/>
          </p:cNvCxnSpPr>
          <p:nvPr/>
        </p:nvCxnSpPr>
        <p:spPr>
          <a:xfrm flipH="1">
            <a:off x="10240616" y="2628896"/>
            <a:ext cx="5334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89FB4F6-D273-440D-8AE6-B16C463EC596}"/>
              </a:ext>
            </a:extLst>
          </p:cNvPr>
          <p:cNvCxnSpPr>
            <a:endCxn id="6" idx="1"/>
          </p:cNvCxnSpPr>
          <p:nvPr/>
        </p:nvCxnSpPr>
        <p:spPr>
          <a:xfrm>
            <a:off x="6867939" y="4258915"/>
            <a:ext cx="583094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2B9E879-A80F-4813-B86F-72192B7A3ECE}"/>
              </a:ext>
            </a:extLst>
          </p:cNvPr>
          <p:cNvCxnSpPr/>
          <p:nvPr/>
        </p:nvCxnSpPr>
        <p:spPr>
          <a:xfrm>
            <a:off x="6867939" y="4258915"/>
            <a:ext cx="0" cy="59413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7DE0BE9-AFB8-45AF-AEFF-1D3A8F758026}"/>
              </a:ext>
            </a:extLst>
          </p:cNvPr>
          <p:cNvCxnSpPr>
            <a:cxnSpLocks/>
          </p:cNvCxnSpPr>
          <p:nvPr/>
        </p:nvCxnSpPr>
        <p:spPr>
          <a:xfrm>
            <a:off x="6867939" y="4853051"/>
            <a:ext cx="1332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4D9F9B5-45C9-4452-9C59-A28402477482}"/>
              </a:ext>
            </a:extLst>
          </p:cNvPr>
          <p:cNvCxnSpPr/>
          <p:nvPr/>
        </p:nvCxnSpPr>
        <p:spPr>
          <a:xfrm flipV="1">
            <a:off x="8199781" y="4482546"/>
            <a:ext cx="0" cy="3705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8802D02-873C-436F-A3C5-BE14B0728AD6}"/>
              </a:ext>
            </a:extLst>
          </p:cNvPr>
          <p:cNvSpPr txBox="1"/>
          <p:nvPr/>
        </p:nvSpPr>
        <p:spPr>
          <a:xfrm>
            <a:off x="6177172" y="4393008"/>
            <a:ext cx="904459" cy="37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禁止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3741C27-8A20-44C8-946B-0D4B95FB84FB}"/>
              </a:ext>
            </a:extLst>
          </p:cNvPr>
          <p:cNvCxnSpPr>
            <a:cxnSpLocks/>
          </p:cNvCxnSpPr>
          <p:nvPr/>
        </p:nvCxnSpPr>
        <p:spPr>
          <a:xfrm flipH="1">
            <a:off x="6739971" y="4478205"/>
            <a:ext cx="257178" cy="303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AA2098C-D78F-4692-BF67-FC5B5BB1548D}"/>
              </a:ext>
            </a:extLst>
          </p:cNvPr>
          <p:cNvCxnSpPr>
            <a:cxnSpLocks/>
          </p:cNvCxnSpPr>
          <p:nvPr/>
        </p:nvCxnSpPr>
        <p:spPr>
          <a:xfrm>
            <a:off x="6702286" y="4478204"/>
            <a:ext cx="294032" cy="285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2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汇编语言程序员看到的硬件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3484" y="1976396"/>
            <a:ext cx="7618153" cy="31948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中央处理单元 </a:t>
            </a:r>
            <a:r>
              <a:rPr lang="en-US" altLang="zh-CN" sz="3200" dirty="0"/>
              <a:t>CPU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chemeClr val="accent2"/>
                </a:solidFill>
              </a:rPr>
              <a:t>Intel 80x86</a:t>
            </a:r>
            <a:r>
              <a:rPr lang="zh-CN" altLang="en-US" sz="3200" dirty="0"/>
              <a:t>）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对汇编语言程序员，最关心其中的</a:t>
            </a:r>
            <a:r>
              <a:rPr lang="zh-CN" altLang="en-US" sz="2400" dirty="0">
                <a:solidFill>
                  <a:schemeClr val="tx2"/>
                </a:solidFill>
              </a:rPr>
              <a:t>寄存器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存储器（</a:t>
            </a:r>
            <a:r>
              <a:rPr lang="zh-CN" altLang="en-US" sz="3200" dirty="0">
                <a:solidFill>
                  <a:schemeClr val="accent2"/>
                </a:solidFill>
              </a:rPr>
              <a:t>主存储器</a:t>
            </a:r>
            <a:r>
              <a:rPr lang="zh-CN" altLang="en-US" sz="3200" dirty="0"/>
              <a:t>）</a:t>
            </a:r>
            <a:endParaRPr lang="zh-CN" altLang="zh-CN" sz="3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呈现给汇编语言程序员的，是</a:t>
            </a:r>
            <a:r>
              <a:rPr lang="zh-CN" altLang="en-US" sz="2800" dirty="0">
                <a:solidFill>
                  <a:schemeClr val="tx2"/>
                </a:solidFill>
              </a:rPr>
              <a:t>存储器地址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外部设备（</a:t>
            </a:r>
            <a:r>
              <a:rPr lang="zh-CN" altLang="en-US" sz="3200" dirty="0">
                <a:solidFill>
                  <a:schemeClr val="accent2"/>
                </a:solidFill>
              </a:rPr>
              <a:t>接口电路</a:t>
            </a:r>
            <a:r>
              <a:rPr lang="zh-CN" altLang="en-US" sz="3200" dirty="0"/>
              <a:t>）</a:t>
            </a:r>
            <a:endParaRPr lang="zh-CN" altLang="zh-CN" sz="32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汇编语言程序员看到的是</a:t>
            </a:r>
            <a:r>
              <a:rPr lang="zh-CN" altLang="en-US" sz="2400" dirty="0">
                <a:solidFill>
                  <a:schemeClr val="tx2"/>
                </a:solidFill>
              </a:rPr>
              <a:t>端口（</a:t>
            </a:r>
            <a:r>
              <a:rPr lang="en-US" altLang="zh-CN" sz="2400" dirty="0">
                <a:solidFill>
                  <a:schemeClr val="tx2"/>
                </a:solidFill>
              </a:rPr>
              <a:t>I/O</a:t>
            </a:r>
            <a:r>
              <a:rPr lang="zh-CN" altLang="en-US" sz="2400" dirty="0">
                <a:solidFill>
                  <a:schemeClr val="tx2"/>
                </a:solidFill>
              </a:rPr>
              <a:t>地址）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57160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5459</TotalTime>
  <Words>7485</Words>
  <Application>Microsoft Office PowerPoint</Application>
  <PresentationFormat>宽屏</PresentationFormat>
  <Paragraphs>1050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9" baseType="lpstr">
      <vt:lpstr>-apple-system</vt:lpstr>
      <vt:lpstr>Helvetica Neue</vt:lpstr>
      <vt:lpstr>宋体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回顾</vt:lpstr>
      <vt:lpstr>第1章  汇编语言基础知识</vt:lpstr>
      <vt:lpstr>引言</vt:lpstr>
      <vt:lpstr>1.1 计算机系统概述</vt:lpstr>
      <vt:lpstr>1.1.1 计算机的硬件</vt:lpstr>
      <vt:lpstr>1. 处理器</vt:lpstr>
      <vt:lpstr>2. 存储系统</vt:lpstr>
      <vt:lpstr>3. 系统总线</vt:lpstr>
      <vt:lpstr>计算机系统的层次结构</vt:lpstr>
      <vt:lpstr>汇编语言程序员看到的硬件</vt:lpstr>
      <vt:lpstr>1.寄存器</vt:lpstr>
      <vt:lpstr>2.存储器地址</vt:lpstr>
      <vt:lpstr>3.端口</vt:lpstr>
      <vt:lpstr>1.1.3 计算机程序设计语言</vt:lpstr>
      <vt:lpstr>汇编语言</vt:lpstr>
      <vt:lpstr>PowerPoint 演示文稿</vt:lpstr>
      <vt:lpstr>混合编程</vt:lpstr>
      <vt:lpstr>应用场景</vt:lpstr>
      <vt:lpstr>1.2 数据表示</vt:lpstr>
      <vt:lpstr>1. 二进制</vt:lpstr>
      <vt:lpstr>2. 十六进制</vt:lpstr>
      <vt:lpstr>3. 数制之间的转换</vt:lpstr>
      <vt:lpstr>3. 数制之间的转换</vt:lpstr>
      <vt:lpstr>3. 数制之间的转换</vt:lpstr>
      <vt:lpstr>1.2.2 数值的编码</vt:lpstr>
      <vt:lpstr>1.2.2数值的编码</vt:lpstr>
      <vt:lpstr>1. 定点整数</vt:lpstr>
      <vt:lpstr>2. 原码和反码</vt:lpstr>
      <vt:lpstr>3. 补码</vt:lpstr>
      <vt:lpstr>负数求补</vt:lpstr>
      <vt:lpstr>十六进制数的加减运算</vt:lpstr>
      <vt:lpstr>1.2.3 字符的编码</vt:lpstr>
      <vt:lpstr>1.2.3 字符的编码</vt:lpstr>
      <vt:lpstr>PowerPoint 演示文稿</vt:lpstr>
      <vt:lpstr>1.2.3 字符的编码</vt:lpstr>
      <vt:lpstr>1.3  Intel 80x86系列微处理器</vt:lpstr>
      <vt:lpstr>1.3.1 16位80x86处理器</vt:lpstr>
      <vt:lpstr>1.3.2 IA-32(Intel Architecture)处理器</vt:lpstr>
      <vt:lpstr>1.3.3 Intel 64处理器</vt:lpstr>
      <vt:lpstr>1.4  微型计算机系统</vt:lpstr>
      <vt:lpstr>主存空间的分配</vt:lpstr>
      <vt:lpstr>实模式与保护模式</vt:lpstr>
      <vt:lpstr>PC的软件</vt:lpstr>
      <vt:lpstr>汇编程序（Assembler）</vt:lpstr>
      <vt:lpstr>连接程序（Linker）</vt:lpstr>
      <vt:lpstr>集成化开发环境</vt:lpstr>
      <vt:lpstr>1.5  8086微处理器</vt:lpstr>
      <vt:lpstr>1.5.1 8086的功能结构</vt:lpstr>
      <vt:lpstr>1.5.2 8086的寄存器</vt:lpstr>
      <vt:lpstr>1. 通用寄存器</vt:lpstr>
      <vt:lpstr>1. 通用寄存器</vt:lpstr>
      <vt:lpstr>1. 通用寄存器</vt:lpstr>
      <vt:lpstr>2. 标志寄存器</vt:lpstr>
      <vt:lpstr>3. 指令指针寄存器</vt:lpstr>
      <vt:lpstr>4. 段寄存器</vt:lpstr>
      <vt:lpstr>1.5.3 8086的存储器的组织</vt:lpstr>
      <vt:lpstr>1. 数据的存储格式</vt:lpstr>
      <vt:lpstr>存储单元及其存储内容</vt:lpstr>
      <vt:lpstr>多字节数据存放方式</vt:lpstr>
      <vt:lpstr>数据的地址对齐</vt:lpstr>
      <vt:lpstr>2. 存储器的分段管理</vt:lpstr>
      <vt:lpstr>逻辑地址和物理地址</vt:lpstr>
      <vt:lpstr>逻辑地址</vt:lpstr>
      <vt:lpstr>物理地址和逻辑地址的转换</vt:lpstr>
      <vt:lpstr>四个逻辑段</vt:lpstr>
      <vt:lpstr>如何分配各个逻辑段</vt:lpstr>
      <vt:lpstr>段超越前缀指令</vt:lpstr>
      <vt:lpstr>段寄存器的使用规定</vt:lpstr>
      <vt:lpstr>存储器的分段</vt:lpstr>
      <vt:lpstr>存储器的分段</vt:lpstr>
      <vt:lpstr>1.6  8086的寻址方式</vt:lpstr>
      <vt:lpstr>汇编语言的语句格式</vt:lpstr>
      <vt:lpstr>1.6.1 8086的机器代码格式</vt:lpstr>
      <vt:lpstr>指令的组成</vt:lpstr>
      <vt:lpstr>指令的操作码和操作数</vt:lpstr>
      <vt:lpstr>标准机器代码示例1 </vt:lpstr>
      <vt:lpstr>标准机器代码示例2</vt:lpstr>
      <vt:lpstr>1.6.2 立即数寻址方式</vt:lpstr>
      <vt:lpstr>立即数寻址方式</vt:lpstr>
      <vt:lpstr>1.6.3 寄存器寻址方式</vt:lpstr>
      <vt:lpstr>1.6.4 存储器寻址方式</vt:lpstr>
      <vt:lpstr>1.直接寻址方式</vt:lpstr>
      <vt:lpstr>1. 直接寻址方式</vt:lpstr>
      <vt:lpstr>2. 寄存器间接寻址</vt:lpstr>
      <vt:lpstr>3. 寄存器相对寻址</vt:lpstr>
      <vt:lpstr>4. 基址变址寻址方式</vt:lpstr>
      <vt:lpstr>5. 相对基址变址寻址</vt:lpstr>
      <vt:lpstr> 5.相对基址变址寻址方式</vt:lpstr>
      <vt:lpstr>1.6.5 数据寻址的组合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汇编语言基础知识</dc:title>
  <dc:creator>张海英(2006100207)</dc:creator>
  <cp:lastModifiedBy>Lenovo</cp:lastModifiedBy>
  <cp:revision>336</cp:revision>
  <dcterms:created xsi:type="dcterms:W3CDTF">2019-09-09T06:52:40Z</dcterms:created>
  <dcterms:modified xsi:type="dcterms:W3CDTF">2024-09-08T13:08:05Z</dcterms:modified>
</cp:coreProperties>
</file>