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6"/>
  </p:notesMasterIdLst>
  <p:sldIdLst>
    <p:sldId id="256" r:id="rId2"/>
    <p:sldId id="257" r:id="rId3"/>
    <p:sldId id="422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7" r:id="rId19"/>
    <p:sldId id="279" r:id="rId20"/>
    <p:sldId id="280" r:id="rId21"/>
    <p:sldId id="281" r:id="rId22"/>
    <p:sldId id="282" r:id="rId23"/>
    <p:sldId id="420" r:id="rId24"/>
    <p:sldId id="283" r:id="rId25"/>
    <p:sldId id="284" r:id="rId26"/>
    <p:sldId id="423" r:id="rId27"/>
    <p:sldId id="285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6" r:id="rId37"/>
    <p:sldId id="297" r:id="rId38"/>
    <p:sldId id="298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2" r:id="rId68"/>
    <p:sldId id="333" r:id="rId69"/>
    <p:sldId id="334" r:id="rId70"/>
    <p:sldId id="335" r:id="rId71"/>
    <p:sldId id="336" r:id="rId72"/>
    <p:sldId id="418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  <p:sldId id="361" r:id="rId96"/>
    <p:sldId id="362" r:id="rId97"/>
    <p:sldId id="363" r:id="rId98"/>
    <p:sldId id="424" r:id="rId99"/>
    <p:sldId id="364" r:id="rId100"/>
    <p:sldId id="365" r:id="rId101"/>
    <p:sldId id="366" r:id="rId102"/>
    <p:sldId id="367" r:id="rId103"/>
    <p:sldId id="368" r:id="rId104"/>
    <p:sldId id="369" r:id="rId105"/>
    <p:sldId id="370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85" r:id="rId121"/>
    <p:sldId id="386" r:id="rId122"/>
    <p:sldId id="387" r:id="rId123"/>
    <p:sldId id="389" r:id="rId124"/>
    <p:sldId id="390" r:id="rId125"/>
    <p:sldId id="391" r:id="rId126"/>
    <p:sldId id="392" r:id="rId127"/>
    <p:sldId id="393" r:id="rId128"/>
    <p:sldId id="394" r:id="rId129"/>
    <p:sldId id="395" r:id="rId130"/>
    <p:sldId id="397" r:id="rId131"/>
    <p:sldId id="398" r:id="rId132"/>
    <p:sldId id="400" r:id="rId133"/>
    <p:sldId id="401" r:id="rId134"/>
    <p:sldId id="403" r:id="rId135"/>
    <p:sldId id="404" r:id="rId136"/>
    <p:sldId id="421" r:id="rId137"/>
    <p:sldId id="405" r:id="rId138"/>
    <p:sldId id="407" r:id="rId139"/>
    <p:sldId id="408" r:id="rId140"/>
    <p:sldId id="409" r:id="rId141"/>
    <p:sldId id="410" r:id="rId142"/>
    <p:sldId id="411" r:id="rId143"/>
    <p:sldId id="412" r:id="rId144"/>
    <p:sldId id="413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9" autoAdjust="0"/>
    <p:restoredTop sz="90637" autoAdjust="0"/>
  </p:normalViewPr>
  <p:slideViewPr>
    <p:cSldViewPr snapToGrid="0">
      <p:cViewPr varScale="1">
        <p:scale>
          <a:sx n="84" d="100"/>
          <a:sy n="84" d="100"/>
        </p:scale>
        <p:origin x="9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3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07AC-5509-4B37-8292-6A8D69E02CB6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76BE7-9312-4B96-A365-DC24021FB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8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76BE7-9312-4B96-A365-DC24021FB99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4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76BE7-9312-4B96-A365-DC24021FB995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0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10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49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1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3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4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1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9E6823-7C36-44AD-9EF7-117BDCEB81D5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383219-830B-4B61-9F12-CA7FF662EA6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3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11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Rong_Toa/article/details/11853174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uanlan.zhihu.com/p/5339480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1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8086</a:t>
            </a:r>
            <a:r>
              <a:rPr lang="zh-CN" altLang="en-US" dirty="0"/>
              <a:t>的指令系统</a:t>
            </a:r>
          </a:p>
        </p:txBody>
      </p:sp>
    </p:spTree>
    <p:extLst>
      <p:ext uri="{BB962C8B-B14F-4D97-AF65-F5344CB8AC3E}">
        <p14:creationId xmlns:p14="http://schemas.microsoft.com/office/powerpoint/2010/main" val="93461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2.2 </a:t>
            </a:r>
            <a:r>
              <a:rPr lang="zh-CN" altLang="en-US" dirty="0"/>
              <a:t>其他传送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AX,BX	</a:t>
            </a:r>
            <a:r>
              <a:rPr lang="zh-CN" altLang="en-US" sz="2200" dirty="0"/>
              <a:t>；</a:t>
            </a:r>
            <a:r>
              <a:rPr lang="en-US" altLang="zh-CN" sz="2200" dirty="0"/>
              <a:t>AX←BX</a:t>
            </a:r>
            <a:r>
              <a:rPr lang="zh-CN" altLang="en-US" sz="2200" dirty="0"/>
              <a:t>，字传送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AH,AL	</a:t>
            </a:r>
            <a:r>
              <a:rPr lang="zh-CN" altLang="en-US" sz="2200" dirty="0"/>
              <a:t>；</a:t>
            </a:r>
            <a:r>
              <a:rPr lang="en-US" altLang="zh-CN" sz="2200" dirty="0"/>
              <a:t>AH←AL</a:t>
            </a:r>
            <a:r>
              <a:rPr lang="zh-CN" altLang="en-US" sz="2200" dirty="0"/>
              <a:t>，字节传送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DS,AX	</a:t>
            </a:r>
            <a:r>
              <a:rPr lang="zh-CN" altLang="en-US" sz="2200" dirty="0"/>
              <a:t>；</a:t>
            </a:r>
            <a:r>
              <a:rPr lang="en-US" altLang="zh-CN" sz="2200" dirty="0"/>
              <a:t>DS←AX</a:t>
            </a:r>
            <a:r>
              <a:rPr lang="zh-CN" altLang="en-US" sz="2200" dirty="0"/>
              <a:t>，字传送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[BX],AL	</a:t>
            </a:r>
            <a:r>
              <a:rPr lang="zh-CN" altLang="en-US" sz="2200" dirty="0"/>
              <a:t>；</a:t>
            </a:r>
            <a:r>
              <a:rPr lang="en-US" altLang="zh-CN" sz="2200" dirty="0"/>
              <a:t>[BX]←AL</a:t>
            </a:r>
            <a:r>
              <a:rPr lang="zh-CN" altLang="en-US" sz="2200" dirty="0"/>
              <a:t>，字节传送</a:t>
            </a:r>
            <a:endParaRPr lang="en-US" altLang="zh-CN" sz="2200" dirty="0"/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AL,[BX]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DX,[BP]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>
                <a:solidFill>
                  <a:schemeClr val="accent2"/>
                </a:solidFill>
              </a:rPr>
              <a:t>DX←SS:[BP]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ES,[SI]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>
                <a:solidFill>
                  <a:schemeClr val="accent2"/>
                </a:solidFill>
              </a:rPr>
              <a:t>ES←DS:[SI]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[SI],DS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AX,ES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>
                <a:solidFill>
                  <a:schemeClr val="accent2"/>
                </a:solidFill>
              </a:rPr>
              <a:t>AX←ES</a:t>
            </a:r>
          </a:p>
          <a:p>
            <a:pPr lvl="2"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200" dirty="0">
                <a:solidFill>
                  <a:schemeClr val="accent2"/>
                </a:solidFill>
              </a:rPr>
              <a:t>MOV DS,AX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>
                <a:solidFill>
                  <a:schemeClr val="accent2"/>
                </a:solidFill>
              </a:rPr>
              <a:t>DS←AX←ES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  <a:tabLst>
                <a:tab pos="3341688" algn="l"/>
              </a:tabLst>
            </a:pPr>
            <a:endParaRPr lang="zh-CN" alt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29552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循环移位指令对标志的影响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按照指令功能设置进位标志</a:t>
            </a:r>
            <a:r>
              <a:rPr lang="en-US" altLang="zh-CN" sz="3200" dirty="0"/>
              <a:t>CF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不影响</a:t>
            </a:r>
            <a:r>
              <a:rPr lang="en-US" altLang="zh-CN" sz="3200" dirty="0"/>
              <a:t>SF</a:t>
            </a:r>
            <a:r>
              <a:rPr lang="zh-CN" altLang="en-US" sz="3200" dirty="0"/>
              <a:t>、</a:t>
            </a:r>
            <a:r>
              <a:rPr lang="en-US" altLang="zh-CN" sz="3200" dirty="0"/>
              <a:t>ZF</a:t>
            </a:r>
            <a:r>
              <a:rPr lang="zh-CN" altLang="en-US" sz="3200" dirty="0"/>
              <a:t>、</a:t>
            </a:r>
            <a:r>
              <a:rPr lang="en-US" altLang="zh-CN" sz="3200" dirty="0"/>
              <a:t>PF</a:t>
            </a:r>
            <a:r>
              <a:rPr lang="zh-CN" altLang="en-US" sz="3200" dirty="0"/>
              <a:t>、</a:t>
            </a:r>
            <a:r>
              <a:rPr lang="en-US" altLang="zh-CN" sz="3200" dirty="0"/>
              <a:t>AF</a:t>
            </a:r>
          </a:p>
          <a:p>
            <a:pPr marL="357188" indent="-357188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如果进行一位移动，则按照操作数的最高符号位是否改变，相应设置溢出标志</a:t>
            </a:r>
            <a:r>
              <a:rPr lang="en-US" altLang="zh-CN" sz="3200" dirty="0"/>
              <a:t>OF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如果移位前的操作数最高位与移位后操作数的最高位不同（有变化</a:t>
            </a:r>
            <a:r>
              <a:rPr lang="zh-CN" altLang="en-US" sz="3200" dirty="0"/>
              <a:t>），则</a:t>
            </a:r>
            <a:r>
              <a:rPr lang="en-US" altLang="zh-CN" sz="3200" dirty="0"/>
              <a:t>OF = 1</a:t>
            </a:r>
            <a:r>
              <a:rPr lang="zh-CN" altLang="en-US" sz="3200" dirty="0"/>
              <a:t>；否则</a:t>
            </a:r>
            <a:r>
              <a:rPr lang="en-US" altLang="zh-CN" sz="3200" dirty="0"/>
              <a:t>OF = 0</a:t>
            </a:r>
            <a:r>
              <a:rPr lang="zh-CN" altLang="en-US" sz="3200" dirty="0"/>
              <a:t>。当移位次数大于</a:t>
            </a:r>
            <a:r>
              <a:rPr lang="en-US" altLang="zh-CN" sz="3200" dirty="0"/>
              <a:t>1</a:t>
            </a:r>
            <a:r>
              <a:rPr lang="zh-CN" altLang="en-US" sz="3200" dirty="0"/>
              <a:t>时，</a:t>
            </a:r>
            <a:r>
              <a:rPr lang="en-US" altLang="zh-CN" sz="3200" dirty="0"/>
              <a:t>OF</a:t>
            </a:r>
            <a:r>
              <a:rPr lang="zh-CN" altLang="en-US" sz="3200" dirty="0"/>
              <a:t>不确定</a:t>
            </a:r>
          </a:p>
        </p:txBody>
      </p:sp>
    </p:spTree>
    <p:extLst>
      <p:ext uri="{BB962C8B-B14F-4D97-AF65-F5344CB8AC3E}">
        <p14:creationId xmlns:p14="http://schemas.microsoft.com/office/powerpoint/2010/main" val="1998841051"/>
      </p:ext>
    </p:extLst>
  </p:cSld>
  <p:clrMapOvr>
    <a:masterClrMapping/>
  </p:clrMapOvr>
  <p:transition spd="med"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AutoShape 8"/>
          <p:cNvSpPr>
            <a:spLocks noGrp="1" noChangeArrowheads="1"/>
          </p:cNvSpPr>
          <p:nvPr>
            <p:ph type="title"/>
          </p:nvPr>
        </p:nvSpPr>
        <p:spPr>
          <a:xfrm>
            <a:off x="1143000" y="875289"/>
            <a:ext cx="3733800" cy="741797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2.35</a:t>
            </a:r>
            <a:r>
              <a:rPr lang="zh-CN" altLang="en-US" sz="3200" b="1"/>
              <a:t>：</a:t>
            </a:r>
            <a:r>
              <a:rPr lang="en-US" altLang="zh-CN" sz="3200" b="1"/>
              <a:t>32</a:t>
            </a:r>
            <a:r>
              <a:rPr lang="zh-CN" altLang="en-US" sz="3200" b="1"/>
              <a:t>位数移位</a:t>
            </a:r>
          </a:p>
        </p:txBody>
      </p:sp>
      <p:sp>
        <p:nvSpPr>
          <p:cNvPr id="123908" name="Rectangle 9"/>
          <p:cNvSpPr>
            <a:spLocks noGrp="1" noChangeArrowheads="1"/>
          </p:cNvSpPr>
          <p:nvPr>
            <p:ph idx="1"/>
          </p:nvPr>
        </p:nvSpPr>
        <p:spPr>
          <a:xfrm>
            <a:off x="1143000" y="1853624"/>
            <a:ext cx="7696200" cy="2057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800" dirty="0"/>
              <a:t>将</a:t>
            </a:r>
            <a:r>
              <a:rPr lang="en-US" altLang="zh-CN" sz="2800" dirty="0"/>
              <a:t>DX.AX</a:t>
            </a:r>
            <a:r>
              <a:rPr lang="zh-CN" altLang="en-US" sz="2800" dirty="0"/>
              <a:t>中</a:t>
            </a:r>
            <a:r>
              <a:rPr lang="en-US" altLang="zh-CN" sz="2800" dirty="0"/>
              <a:t>32</a:t>
            </a:r>
            <a:r>
              <a:rPr lang="zh-CN" altLang="en-US" sz="2800" dirty="0"/>
              <a:t>位数值左移一位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SHL AX,1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RCL DX,1</a:t>
            </a:r>
            <a:endParaRPr lang="en-US" altLang="zh-CN" sz="2800" dirty="0"/>
          </a:p>
        </p:txBody>
      </p:sp>
      <p:grpSp>
        <p:nvGrpSpPr>
          <p:cNvPr id="123910" name="Group 11"/>
          <p:cNvGrpSpPr>
            <a:grpSpLocks/>
          </p:cNvGrpSpPr>
          <p:nvPr/>
        </p:nvGrpSpPr>
        <p:grpSpPr bwMode="auto">
          <a:xfrm>
            <a:off x="3124200" y="4267201"/>
            <a:ext cx="6781800" cy="1463675"/>
            <a:chOff x="1008" y="2688"/>
            <a:chExt cx="4272" cy="922"/>
          </a:xfrm>
        </p:grpSpPr>
        <p:sp>
          <p:nvSpPr>
            <p:cNvPr id="123912" name="Rectangle 12"/>
            <p:cNvSpPr>
              <a:spLocks noChangeArrowheads="1"/>
            </p:cNvSpPr>
            <p:nvPr/>
          </p:nvSpPr>
          <p:spPr bwMode="auto">
            <a:xfrm>
              <a:off x="1200" y="3034"/>
              <a:ext cx="139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913" name="Line 13"/>
            <p:cNvSpPr>
              <a:spLocks noChangeShapeType="1"/>
            </p:cNvSpPr>
            <p:nvPr/>
          </p:nvSpPr>
          <p:spPr bwMode="auto">
            <a:xfrm>
              <a:off x="1296" y="3178"/>
              <a:ext cx="1152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4" name="Line 14"/>
            <p:cNvSpPr>
              <a:spLocks noChangeShapeType="1"/>
            </p:cNvSpPr>
            <p:nvPr/>
          </p:nvSpPr>
          <p:spPr bwMode="auto">
            <a:xfrm>
              <a:off x="1008" y="3178"/>
              <a:ext cx="192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5" name="Line 15"/>
            <p:cNvSpPr>
              <a:spLocks noChangeShapeType="1"/>
            </p:cNvSpPr>
            <p:nvPr/>
          </p:nvSpPr>
          <p:spPr bwMode="auto">
            <a:xfrm>
              <a:off x="1008" y="3178"/>
              <a:ext cx="0" cy="432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6" name="Line 16"/>
            <p:cNvSpPr>
              <a:spLocks noChangeShapeType="1"/>
            </p:cNvSpPr>
            <p:nvPr/>
          </p:nvSpPr>
          <p:spPr bwMode="auto">
            <a:xfrm>
              <a:off x="1008" y="3610"/>
              <a:ext cx="2170" cy="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7" name="Line 17"/>
            <p:cNvSpPr>
              <a:spLocks noChangeShapeType="1"/>
            </p:cNvSpPr>
            <p:nvPr/>
          </p:nvSpPr>
          <p:spPr bwMode="auto">
            <a:xfrm>
              <a:off x="3168" y="3168"/>
              <a:ext cx="0" cy="432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8" name="Line 18"/>
            <p:cNvSpPr>
              <a:spLocks noChangeShapeType="1"/>
            </p:cNvSpPr>
            <p:nvPr/>
          </p:nvSpPr>
          <p:spPr bwMode="auto">
            <a:xfrm>
              <a:off x="2592" y="3178"/>
              <a:ext cx="240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19" name="Text Box 19"/>
            <p:cNvSpPr txBox="1">
              <a:spLocks noChangeArrowheads="1"/>
            </p:cNvSpPr>
            <p:nvPr/>
          </p:nvSpPr>
          <p:spPr bwMode="auto">
            <a:xfrm>
              <a:off x="1728" y="2698"/>
              <a:ext cx="384" cy="233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DX</a:t>
              </a:r>
            </a:p>
          </p:txBody>
        </p:sp>
        <p:sp>
          <p:nvSpPr>
            <p:cNvPr id="123920" name="Rectangle 20"/>
            <p:cNvSpPr>
              <a:spLocks noChangeArrowheads="1"/>
            </p:cNvSpPr>
            <p:nvPr/>
          </p:nvSpPr>
          <p:spPr bwMode="auto">
            <a:xfrm>
              <a:off x="3216" y="3024"/>
              <a:ext cx="139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921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19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922" name="Line 22"/>
            <p:cNvSpPr>
              <a:spLocks noChangeShapeType="1"/>
            </p:cNvSpPr>
            <p:nvPr/>
          </p:nvSpPr>
          <p:spPr bwMode="auto">
            <a:xfrm>
              <a:off x="3312" y="3168"/>
              <a:ext cx="1152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23" name="Line 23"/>
            <p:cNvSpPr>
              <a:spLocks noChangeShapeType="1"/>
            </p:cNvSpPr>
            <p:nvPr/>
          </p:nvSpPr>
          <p:spPr bwMode="auto">
            <a:xfrm>
              <a:off x="3024" y="3168"/>
              <a:ext cx="192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24" name="Line 24"/>
            <p:cNvSpPr>
              <a:spLocks noChangeShapeType="1"/>
            </p:cNvSpPr>
            <p:nvPr/>
          </p:nvSpPr>
          <p:spPr bwMode="auto">
            <a:xfrm>
              <a:off x="4608" y="3168"/>
              <a:ext cx="240" cy="0"/>
            </a:xfrm>
            <a:prstGeom prst="line">
              <a:avLst/>
            </a:prstGeom>
            <a:ln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3925" name="Text Box 25"/>
            <p:cNvSpPr txBox="1">
              <a:spLocks noChangeArrowheads="1"/>
            </p:cNvSpPr>
            <p:nvPr/>
          </p:nvSpPr>
          <p:spPr bwMode="auto">
            <a:xfrm>
              <a:off x="3696" y="2688"/>
              <a:ext cx="384" cy="25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AX</a:t>
              </a:r>
            </a:p>
          </p:txBody>
        </p:sp>
        <p:sp>
          <p:nvSpPr>
            <p:cNvPr id="123926" name="Text Box 26"/>
            <p:cNvSpPr txBox="1">
              <a:spLocks noChangeArrowheads="1"/>
            </p:cNvSpPr>
            <p:nvPr/>
          </p:nvSpPr>
          <p:spPr bwMode="auto">
            <a:xfrm>
              <a:off x="2773" y="3048"/>
              <a:ext cx="330" cy="25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i="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CF</a:t>
              </a:r>
            </a:p>
          </p:txBody>
        </p:sp>
        <p:sp>
          <p:nvSpPr>
            <p:cNvPr id="123927" name="Text Box 27"/>
            <p:cNvSpPr txBox="1">
              <a:spLocks noChangeArrowheads="1"/>
            </p:cNvSpPr>
            <p:nvPr/>
          </p:nvSpPr>
          <p:spPr bwMode="auto">
            <a:xfrm>
              <a:off x="4896" y="3044"/>
              <a:ext cx="384" cy="250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88038" y="3025191"/>
            <a:ext cx="2662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3FBC"/>
                </a:solidFill>
              </a:rPr>
              <a:t>CF-&gt;DX </a:t>
            </a:r>
            <a:r>
              <a:rPr lang="zh-CN" altLang="en-US" sz="2400" dirty="0">
                <a:solidFill>
                  <a:srgbClr val="003FBC"/>
                </a:solidFill>
              </a:rPr>
              <a:t>最低位</a:t>
            </a:r>
            <a:endParaRPr lang="en-US" altLang="zh-CN" sz="2400" dirty="0">
              <a:solidFill>
                <a:srgbClr val="003FBC"/>
              </a:solidFill>
            </a:endParaRPr>
          </a:p>
          <a:p>
            <a:r>
              <a:rPr lang="en-US" altLang="zh-CN" sz="2400" dirty="0">
                <a:solidFill>
                  <a:srgbClr val="003FBC"/>
                </a:solidFill>
              </a:rPr>
              <a:t>DX</a:t>
            </a:r>
            <a:r>
              <a:rPr lang="zh-CN" altLang="en-US" sz="2400" dirty="0">
                <a:solidFill>
                  <a:srgbClr val="003FBC"/>
                </a:solidFill>
              </a:rPr>
              <a:t>原最高位进入</a:t>
            </a:r>
            <a:r>
              <a:rPr lang="en-US" altLang="zh-CN" sz="2400" dirty="0">
                <a:solidFill>
                  <a:srgbClr val="003FBC"/>
                </a:solidFill>
              </a:rPr>
              <a:t>CF</a:t>
            </a:r>
            <a:endParaRPr lang="zh-CN" altLang="en-US" sz="2400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69587"/>
      </p:ext>
    </p:extLst>
  </p:cSld>
  <p:clrMapOvr>
    <a:masterClrMapping/>
  </p:clrMapOvr>
  <p:transition spd="med"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AutoShape 8"/>
          <p:cNvSpPr>
            <a:spLocks noGrp="1" noChangeArrowheads="1"/>
          </p:cNvSpPr>
          <p:nvPr>
            <p:ph type="title"/>
          </p:nvPr>
        </p:nvSpPr>
        <p:spPr>
          <a:xfrm>
            <a:off x="1206789" y="804139"/>
            <a:ext cx="8458420" cy="70561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2.36</a:t>
            </a:r>
            <a:r>
              <a:rPr lang="zh-CN" altLang="en-US" sz="3200" b="1" dirty="0"/>
              <a:t>：把</a:t>
            </a:r>
            <a:r>
              <a:rPr lang="en-US" altLang="zh-CN" sz="3200" b="1" dirty="0"/>
              <a:t>AL</a:t>
            </a:r>
            <a:r>
              <a:rPr lang="zh-CN" altLang="en-US" sz="3200" b="1" dirty="0"/>
              <a:t>最低位送入</a:t>
            </a:r>
            <a:r>
              <a:rPr lang="en-US" altLang="zh-CN" sz="3200" b="1" dirty="0"/>
              <a:t>BL</a:t>
            </a:r>
            <a:r>
              <a:rPr lang="zh-CN" altLang="en-US" sz="3200" b="1" dirty="0"/>
              <a:t>最低位，但保持</a:t>
            </a:r>
            <a:r>
              <a:rPr lang="en-US" altLang="zh-CN" sz="3200" b="1" dirty="0"/>
              <a:t>AL</a:t>
            </a:r>
            <a:r>
              <a:rPr lang="zh-CN" altLang="en-US" sz="3200" b="1" dirty="0"/>
              <a:t>不变</a:t>
            </a:r>
          </a:p>
        </p:txBody>
      </p:sp>
      <p:sp>
        <p:nvSpPr>
          <p:cNvPr id="124932" name="Rectangle 9"/>
          <p:cNvSpPr>
            <a:spLocks noGrp="1" noChangeArrowheads="1"/>
          </p:cNvSpPr>
          <p:nvPr>
            <p:ph idx="1"/>
          </p:nvPr>
        </p:nvSpPr>
        <p:spPr>
          <a:xfrm>
            <a:off x="930274" y="1819274"/>
            <a:ext cx="6415405" cy="394335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ROR BL,1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ROR AL,1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RCL BL,1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ROL AL,1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FD2AD5-4984-447D-BF4A-13A00E588F0A}"/>
              </a:ext>
            </a:extLst>
          </p:cNvPr>
          <p:cNvSpPr/>
          <p:nvPr/>
        </p:nvSpPr>
        <p:spPr>
          <a:xfrm>
            <a:off x="3404245" y="2486891"/>
            <a:ext cx="2326630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BL7………….</a:t>
            </a:r>
            <a:r>
              <a:rPr lang="en-US" altLang="zh-CN" dirty="0">
                <a:highlight>
                  <a:srgbClr val="FFFF00"/>
                </a:highlight>
              </a:rPr>
              <a:t>BL0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DB0223B-48B6-4BE5-830B-21590AEA69B5}"/>
              </a:ext>
            </a:extLst>
          </p:cNvPr>
          <p:cNvSpPr/>
          <p:nvPr/>
        </p:nvSpPr>
        <p:spPr>
          <a:xfrm>
            <a:off x="3404245" y="3429000"/>
            <a:ext cx="2326630" cy="54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AL7………….</a:t>
            </a:r>
            <a:r>
              <a:rPr lang="en-US" altLang="zh-CN" dirty="0">
                <a:solidFill>
                  <a:srgbClr val="C00000"/>
                </a:solidFill>
                <a:highlight>
                  <a:srgbClr val="FFFF00"/>
                </a:highlight>
              </a:rPr>
              <a:t>AL0</a:t>
            </a:r>
            <a:endParaRPr lang="zh-CN" altLang="en-US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EA231EE-C371-47EE-9418-D6A9E9DE104F}"/>
              </a:ext>
            </a:extLst>
          </p:cNvPr>
          <p:cNvSpPr/>
          <p:nvPr/>
        </p:nvSpPr>
        <p:spPr>
          <a:xfrm>
            <a:off x="6546505" y="2459158"/>
            <a:ext cx="2326630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BL0</a:t>
            </a:r>
            <a:r>
              <a:rPr lang="en-US" altLang="zh-CN" dirty="0"/>
              <a:t>………….BL1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697782-ADC3-4C52-B307-DC78279718B1}"/>
              </a:ext>
            </a:extLst>
          </p:cNvPr>
          <p:cNvSpPr/>
          <p:nvPr/>
        </p:nvSpPr>
        <p:spPr>
          <a:xfrm>
            <a:off x="6546505" y="3429000"/>
            <a:ext cx="2326630" cy="54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AL0</a:t>
            </a:r>
            <a:r>
              <a:rPr lang="en-US" altLang="zh-CN" dirty="0"/>
              <a:t>………….</a:t>
            </a:r>
            <a:r>
              <a:rPr lang="en-US" altLang="zh-CN" dirty="0">
                <a:highlight>
                  <a:srgbClr val="FFFF00"/>
                </a:highlight>
              </a:rPr>
              <a:t>AL1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AB76EB0-EB66-4BF6-B229-F4410A350B62}"/>
              </a:ext>
            </a:extLst>
          </p:cNvPr>
          <p:cNvSpPr/>
          <p:nvPr/>
        </p:nvSpPr>
        <p:spPr>
          <a:xfrm>
            <a:off x="6546505" y="4369048"/>
            <a:ext cx="2326630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BL0</a:t>
            </a:r>
            <a:r>
              <a:rPr lang="en-US" altLang="zh-CN" dirty="0"/>
              <a:t>………….BL1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92BA429-67B3-4576-B21B-79E32266FFAE}"/>
              </a:ext>
            </a:extLst>
          </p:cNvPr>
          <p:cNvSpPr/>
          <p:nvPr/>
        </p:nvSpPr>
        <p:spPr>
          <a:xfrm>
            <a:off x="3504575" y="5162199"/>
            <a:ext cx="2326630" cy="54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AL0</a:t>
            </a:r>
            <a:r>
              <a:rPr lang="en-US" altLang="zh-CN" dirty="0"/>
              <a:t>………….</a:t>
            </a:r>
            <a:r>
              <a:rPr lang="en-US" altLang="zh-CN" dirty="0">
                <a:highlight>
                  <a:srgbClr val="FFFF00"/>
                </a:highlight>
              </a:rPr>
              <a:t>AL1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D283232-3AB7-43AB-ACB1-B4B65BB8F30F}"/>
              </a:ext>
            </a:extLst>
          </p:cNvPr>
          <p:cNvSpPr/>
          <p:nvPr/>
        </p:nvSpPr>
        <p:spPr>
          <a:xfrm>
            <a:off x="9921230" y="2373625"/>
            <a:ext cx="543570" cy="39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BL0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96F6F7-DD75-417A-A82C-22171D40D5CF}"/>
              </a:ext>
            </a:extLst>
          </p:cNvPr>
          <p:cNvSpPr txBox="1"/>
          <p:nvPr/>
        </p:nvSpPr>
        <p:spPr>
          <a:xfrm>
            <a:off x="9958385" y="1927381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CF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1B4D74-4BCD-4515-A8DF-A25B72EEBF83}"/>
              </a:ext>
            </a:extLst>
          </p:cNvPr>
          <p:cNvSpPr/>
          <p:nvPr/>
        </p:nvSpPr>
        <p:spPr>
          <a:xfrm>
            <a:off x="9958385" y="3530598"/>
            <a:ext cx="543570" cy="396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ighlight>
                  <a:srgbClr val="FFFF00"/>
                </a:highlight>
              </a:rPr>
              <a:t>AL0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3E30888-D6C7-422A-9EB1-CD1902D60CDA}"/>
              </a:ext>
            </a:extLst>
          </p:cNvPr>
          <p:cNvSpPr txBox="1"/>
          <p:nvPr/>
        </p:nvSpPr>
        <p:spPr>
          <a:xfrm>
            <a:off x="9995540" y="3084354"/>
            <a:ext cx="46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CF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EF6572-B684-406F-A678-B11D324C3671}"/>
              </a:ext>
            </a:extLst>
          </p:cNvPr>
          <p:cNvCxnSpPr/>
          <p:nvPr/>
        </p:nvCxnSpPr>
        <p:spPr>
          <a:xfrm flipH="1">
            <a:off x="8873135" y="3927473"/>
            <a:ext cx="860145" cy="555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8629B1C-3B16-44B4-A594-24D46131C9EE}"/>
              </a:ext>
            </a:extLst>
          </p:cNvPr>
          <p:cNvCxnSpPr>
            <a:cxnSpLocks/>
          </p:cNvCxnSpPr>
          <p:nvPr/>
        </p:nvCxnSpPr>
        <p:spPr>
          <a:xfrm flipV="1">
            <a:off x="7084184" y="3612038"/>
            <a:ext cx="2767499" cy="7740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3573214-4A8E-45D4-80B6-078A93FAEA0A}"/>
              </a:ext>
            </a:extLst>
          </p:cNvPr>
          <p:cNvSpPr/>
          <p:nvPr/>
        </p:nvSpPr>
        <p:spPr>
          <a:xfrm>
            <a:off x="9498771" y="4343706"/>
            <a:ext cx="2326630" cy="49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BL1………….BL1 </a:t>
            </a:r>
            <a:r>
              <a:rPr lang="en-US" altLang="zh-CN" dirty="0">
                <a:solidFill>
                  <a:srgbClr val="C00000"/>
                </a:solidFill>
              </a:rPr>
              <a:t>AL0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DF4CC32-7C98-4F9B-A2B6-6A8A1178FC4A}"/>
              </a:ext>
            </a:extLst>
          </p:cNvPr>
          <p:cNvSpPr/>
          <p:nvPr/>
        </p:nvSpPr>
        <p:spPr>
          <a:xfrm>
            <a:off x="6527579" y="5166924"/>
            <a:ext cx="2326630" cy="549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AL7</a:t>
            </a:r>
            <a:r>
              <a:rPr lang="en-US" altLang="zh-CN" dirty="0"/>
              <a:t>………….</a:t>
            </a:r>
            <a:r>
              <a:rPr lang="en-US" altLang="zh-CN" dirty="0">
                <a:highlight>
                  <a:srgbClr val="FFFF00"/>
                </a:highlight>
              </a:rPr>
              <a:t>AL1AL0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36FE7F9-FDC3-468A-AE73-AA92C1BC8A12}"/>
              </a:ext>
            </a:extLst>
          </p:cNvPr>
          <p:cNvSpPr/>
          <p:nvPr/>
        </p:nvSpPr>
        <p:spPr>
          <a:xfrm>
            <a:off x="8927189" y="4456610"/>
            <a:ext cx="517527" cy="380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065E4CBC-5F00-4527-B729-604125BBCED8}"/>
              </a:ext>
            </a:extLst>
          </p:cNvPr>
          <p:cNvSpPr/>
          <p:nvPr/>
        </p:nvSpPr>
        <p:spPr>
          <a:xfrm>
            <a:off x="5922276" y="3587111"/>
            <a:ext cx="517527" cy="380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99CBC7D6-F7F1-498F-ABD2-B0F35A41BDB3}"/>
              </a:ext>
            </a:extLst>
          </p:cNvPr>
          <p:cNvSpPr/>
          <p:nvPr/>
        </p:nvSpPr>
        <p:spPr>
          <a:xfrm>
            <a:off x="5941873" y="5246670"/>
            <a:ext cx="517527" cy="380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88188DD1-8CBE-4C58-A841-75FAA1E41271}"/>
              </a:ext>
            </a:extLst>
          </p:cNvPr>
          <p:cNvSpPr/>
          <p:nvPr/>
        </p:nvSpPr>
        <p:spPr>
          <a:xfrm>
            <a:off x="5943599" y="2613659"/>
            <a:ext cx="517527" cy="380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25D25B-C32F-41B8-BF9B-AF9065B7FCA0}"/>
              </a:ext>
            </a:extLst>
          </p:cNvPr>
          <p:cNvSpPr txBox="1"/>
          <p:nvPr/>
        </p:nvSpPr>
        <p:spPr>
          <a:xfrm>
            <a:off x="5953356" y="4931880"/>
            <a:ext cx="3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5E6106F-8F4D-4BF4-A3E1-0134BB9FB207}"/>
              </a:ext>
            </a:extLst>
          </p:cNvPr>
          <p:cNvSpPr txBox="1"/>
          <p:nvPr/>
        </p:nvSpPr>
        <p:spPr>
          <a:xfrm>
            <a:off x="5978664" y="3264510"/>
            <a:ext cx="3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F56AD70-527F-47F1-BCCC-580FEB0C977A}"/>
              </a:ext>
            </a:extLst>
          </p:cNvPr>
          <p:cNvSpPr txBox="1"/>
          <p:nvPr/>
        </p:nvSpPr>
        <p:spPr>
          <a:xfrm>
            <a:off x="9022890" y="4792867"/>
            <a:ext cx="3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C5BF390-FB3B-4D2B-9479-70D0702CFE12}"/>
              </a:ext>
            </a:extLst>
          </p:cNvPr>
          <p:cNvSpPr txBox="1"/>
          <p:nvPr/>
        </p:nvSpPr>
        <p:spPr>
          <a:xfrm>
            <a:off x="5984840" y="2296713"/>
            <a:ext cx="294640" cy="38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7A4BDEC-D18B-4A82-A14C-7B408E3A499D}"/>
              </a:ext>
            </a:extLst>
          </p:cNvPr>
          <p:cNvSpPr txBox="1"/>
          <p:nvPr/>
        </p:nvSpPr>
        <p:spPr>
          <a:xfrm>
            <a:off x="1206789" y="5822465"/>
            <a:ext cx="730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注：无论是</a:t>
            </a:r>
            <a:r>
              <a:rPr lang="en-US" altLang="zh-CN" sz="2000" b="1" dirty="0">
                <a:solidFill>
                  <a:srgbClr val="C00000"/>
                </a:solidFill>
              </a:rPr>
              <a:t>ROR</a:t>
            </a:r>
            <a:r>
              <a:rPr lang="zh-CN" altLang="en-US" sz="2000" b="1" dirty="0">
                <a:solidFill>
                  <a:srgbClr val="C00000"/>
                </a:solidFill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</a:rPr>
              <a:t>ROL</a:t>
            </a:r>
            <a:r>
              <a:rPr lang="zh-CN" altLang="en-US" sz="2000" b="1" dirty="0">
                <a:solidFill>
                  <a:srgbClr val="C00000"/>
                </a:solidFill>
              </a:rPr>
              <a:t>还是</a:t>
            </a:r>
            <a:r>
              <a:rPr lang="en-US" altLang="zh-CN" sz="2000" b="1" dirty="0">
                <a:solidFill>
                  <a:srgbClr val="C00000"/>
                </a:solidFill>
              </a:rPr>
              <a:t>RCL</a:t>
            </a:r>
            <a:r>
              <a:rPr lang="zh-CN" altLang="en-US" sz="2000" b="1" dirty="0">
                <a:solidFill>
                  <a:srgbClr val="C00000"/>
                </a:solidFill>
              </a:rPr>
              <a:t>，</a:t>
            </a:r>
            <a:r>
              <a:rPr lang="en-US" altLang="zh-CN" sz="2000" b="1" dirty="0">
                <a:solidFill>
                  <a:srgbClr val="C00000"/>
                </a:solidFill>
              </a:rPr>
              <a:t>RCR</a:t>
            </a:r>
            <a:r>
              <a:rPr lang="zh-CN" altLang="en-US" sz="2000" b="1" dirty="0">
                <a:solidFill>
                  <a:srgbClr val="C00000"/>
                </a:solidFill>
              </a:rPr>
              <a:t>，都将移入</a:t>
            </a:r>
            <a:r>
              <a:rPr lang="en-US" altLang="zh-CN" sz="2000" b="1" dirty="0">
                <a:solidFill>
                  <a:srgbClr val="C00000"/>
                </a:solidFill>
              </a:rPr>
              <a:t>CF</a:t>
            </a:r>
            <a:r>
              <a:rPr lang="zh-CN" altLang="en-US" sz="2000" b="1" dirty="0">
                <a:solidFill>
                  <a:srgbClr val="C00000"/>
                </a:solidFill>
              </a:rPr>
              <a:t>标志位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B0F064-10F9-4261-9B1B-B2C9121E3850}"/>
              </a:ext>
            </a:extLst>
          </p:cNvPr>
          <p:cNvSpPr txBox="1"/>
          <p:nvPr/>
        </p:nvSpPr>
        <p:spPr>
          <a:xfrm>
            <a:off x="3166256" y="4245525"/>
            <a:ext cx="253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CF</a:t>
            </a:r>
            <a:r>
              <a:rPr lang="zh-CN" altLang="en-US" dirty="0">
                <a:solidFill>
                  <a:srgbClr val="C00000"/>
                </a:solidFill>
              </a:rPr>
              <a:t>进入最低位，最高位进入</a:t>
            </a:r>
            <a:r>
              <a:rPr lang="en-US" altLang="zh-CN" dirty="0">
                <a:solidFill>
                  <a:srgbClr val="C00000"/>
                </a:solidFill>
              </a:rPr>
              <a:t>CF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90965"/>
      </p:ext>
    </p:extLst>
  </p:cSld>
  <p:clrMapOvr>
    <a:masterClrMapping/>
  </p:clrMapOvr>
  <p:transition spd="med">
    <p:rand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AutoShape 8"/>
          <p:cNvSpPr>
            <a:spLocks noGrp="1" noChangeArrowheads="1"/>
          </p:cNvSpPr>
          <p:nvPr>
            <p:ph type="title"/>
          </p:nvPr>
        </p:nvSpPr>
        <p:spPr>
          <a:xfrm>
            <a:off x="1068244" y="858982"/>
            <a:ext cx="3733800" cy="7112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2.37</a:t>
            </a:r>
            <a:r>
              <a:rPr lang="zh-CN" altLang="en-US" sz="3200" b="1"/>
              <a:t>：</a:t>
            </a:r>
            <a:r>
              <a:rPr lang="en-US" altLang="zh-CN" sz="3200" b="1"/>
              <a:t>BCD</a:t>
            </a:r>
            <a:r>
              <a:rPr lang="zh-CN" altLang="en-US" sz="3200" b="1"/>
              <a:t>码合并</a:t>
            </a:r>
          </a:p>
        </p:txBody>
      </p:sp>
      <p:sp>
        <p:nvSpPr>
          <p:cNvPr id="125956" name="Rectangle 9"/>
          <p:cNvSpPr>
            <a:spLocks noGrp="1" noChangeArrowheads="1"/>
          </p:cNvSpPr>
          <p:nvPr>
            <p:ph idx="1"/>
          </p:nvPr>
        </p:nvSpPr>
        <p:spPr>
          <a:xfrm>
            <a:off x="1068244" y="1854200"/>
            <a:ext cx="5972636" cy="4071112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800" dirty="0"/>
              <a:t>；</a:t>
            </a:r>
            <a:r>
              <a:rPr lang="en-US" altLang="zh-CN" sz="2800" dirty="0"/>
              <a:t>AH.AL</a:t>
            </a:r>
            <a:r>
              <a:rPr lang="zh-CN" altLang="en-US" sz="2800" dirty="0"/>
              <a:t>分别存放着非压缩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码的两位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800" dirty="0"/>
              <a:t>；将它们合并成为一个压缩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码存</a:t>
            </a:r>
            <a:r>
              <a:rPr lang="en-US" altLang="zh-CN" sz="2800" dirty="0"/>
              <a:t>AL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highlight>
                  <a:srgbClr val="FFFF00"/>
                </a:highlight>
              </a:rPr>
              <a:t>MOV AX,0405H  </a:t>
            </a:r>
            <a:r>
              <a:rPr lang="zh-CN" altLang="en-US" sz="2800" dirty="0">
                <a:highlight>
                  <a:srgbClr val="FFFF00"/>
                </a:highlight>
              </a:rPr>
              <a:t>；自定义初始值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AND AX,0F0FH </a:t>
            </a: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  <a:r>
              <a:rPr lang="zh-CN" altLang="en-US" sz="2800" dirty="0"/>
              <a:t>保证高</a:t>
            </a:r>
            <a:r>
              <a:rPr lang="en-US" altLang="zh-CN" sz="2800" dirty="0"/>
              <a:t>4</a:t>
            </a:r>
            <a:r>
              <a:rPr lang="zh-CN" altLang="en-US" sz="2800" dirty="0"/>
              <a:t>位为</a:t>
            </a:r>
            <a:r>
              <a:rPr lang="en-US" altLang="zh-CN" sz="2800" dirty="0"/>
              <a:t>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MOV CL,4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ROL AH,CL        </a:t>
            </a:r>
            <a:r>
              <a:rPr lang="zh-CN" altLang="en-US" sz="2800" dirty="0"/>
              <a:t>；也可以用</a:t>
            </a:r>
            <a:r>
              <a:rPr lang="en-US" altLang="zh-CN" sz="2800" dirty="0"/>
              <a:t>SHL AH,CL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ADD AL,AH      </a:t>
            </a:r>
            <a:r>
              <a:rPr lang="zh-CN" altLang="en-US" sz="2800" dirty="0"/>
              <a:t>；也可以用</a:t>
            </a:r>
            <a:r>
              <a:rPr lang="en-US" altLang="zh-CN" sz="2800" dirty="0"/>
              <a:t>or </a:t>
            </a:r>
            <a:r>
              <a:rPr lang="en-US" altLang="zh-CN" sz="2800" dirty="0" err="1"/>
              <a:t>al,ah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1D97B1-7AC2-458E-A07B-36EE2430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2192528"/>
            <a:ext cx="5031110" cy="30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12427"/>
      </p:ext>
    </p:extLst>
  </p:cSld>
  <p:clrMapOvr>
    <a:masterClrMapping/>
  </p:clrMapOvr>
  <p:transition spd="med">
    <p:rand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1273"/>
            <a:ext cx="6661727" cy="8846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2.4  </a:t>
            </a:r>
            <a:r>
              <a:rPr lang="zh-CN" altLang="en-US" sz="4400" dirty="0"/>
              <a:t>控制转移类指令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977180" y="1916906"/>
            <a:ext cx="9792420" cy="3966658"/>
          </a:xfrm>
        </p:spPr>
        <p:txBody>
          <a:bodyPr>
            <a:normAutofit/>
          </a:bodyPr>
          <a:lstStyle/>
          <a:p>
            <a:pPr marL="447675" indent="-355600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宋体" panose="02010600030101010101" pitchFamily="2" charset="-122"/>
              </a:rPr>
              <a:t>控制转移类指令</a:t>
            </a:r>
            <a:r>
              <a:rPr lang="zh-CN" altLang="en-US" sz="3200" dirty="0"/>
              <a:t>用于实现分支、循环、过程等程序结构，是仅次于传送</a:t>
            </a:r>
            <a:r>
              <a:rPr lang="zh-CN" altLang="en-US" sz="3200" dirty="0">
                <a:latin typeface="宋体" panose="02010600030101010101" pitchFamily="2" charset="-122"/>
              </a:rPr>
              <a:t>指令的常用指令</a:t>
            </a:r>
            <a:endParaRPr lang="zh-CN" altLang="en-US" sz="3200" dirty="0"/>
          </a:p>
          <a:p>
            <a:pPr lvl="2"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2400" dirty="0"/>
              <a:t>重点掌握：</a:t>
            </a:r>
            <a:r>
              <a:rPr lang="en-US" altLang="zh-CN" sz="2400" dirty="0">
                <a:solidFill>
                  <a:srgbClr val="C00000"/>
                </a:solidFill>
              </a:rPr>
              <a:t>JMP/JCC/LOOP  CALL/RET</a:t>
            </a:r>
          </a:p>
          <a:p>
            <a:pPr lvl="2">
              <a:lnSpc>
                <a:spcPct val="100000"/>
              </a:lnSpc>
              <a:buNone/>
            </a:pPr>
            <a:r>
              <a:rPr lang="zh-CN" altLang="en-US" sz="2400" dirty="0"/>
              <a:t>一般了解：</a:t>
            </a:r>
            <a:r>
              <a:rPr lang="en-US" altLang="zh-CN" sz="2400" dirty="0">
                <a:solidFill>
                  <a:srgbClr val="003FBC"/>
                </a:solidFill>
              </a:rPr>
              <a:t>LOOPZ/LOOPNZ  INTO</a:t>
            </a:r>
          </a:p>
          <a:p>
            <a:pPr marL="549275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宋体" panose="02010600030101010101" pitchFamily="2" charset="-122"/>
              </a:rPr>
              <a:t>控制转移类指令通过改变</a:t>
            </a:r>
            <a:r>
              <a:rPr lang="en-US" altLang="zh-CN" sz="3200" dirty="0">
                <a:latin typeface="宋体" panose="02010600030101010101" pitchFamily="2" charset="-122"/>
              </a:rPr>
              <a:t>IP</a:t>
            </a:r>
            <a:r>
              <a:rPr lang="zh-CN" altLang="en-US" sz="3200" dirty="0">
                <a:latin typeface="宋体" panose="02010600030101010101" pitchFamily="2" charset="-122"/>
              </a:rPr>
              <a:t>（和</a:t>
            </a:r>
            <a:r>
              <a:rPr lang="en-US" altLang="zh-CN" sz="3200" dirty="0">
                <a:latin typeface="宋体" panose="02010600030101010101" pitchFamily="2" charset="-122"/>
              </a:rPr>
              <a:t>CS</a:t>
            </a:r>
            <a:r>
              <a:rPr lang="zh-CN" altLang="en-US" sz="3200" dirty="0">
                <a:latin typeface="宋体" panose="02010600030101010101" pitchFamily="2" charset="-122"/>
              </a:rPr>
              <a:t>）值，实现程序执行顺序的改变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938536089"/>
      </p:ext>
    </p:extLst>
  </p:cSld>
  <p:clrMapOvr>
    <a:masterClrMapping/>
  </p:clrMapOvr>
  <p:transition>
    <p:blinds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903" y="882931"/>
            <a:ext cx="10515600" cy="811722"/>
          </a:xfrm>
        </p:spPr>
        <p:txBody>
          <a:bodyPr/>
          <a:lstStyle/>
          <a:p>
            <a:pPr eaLnBrk="1" hangingPunct="1"/>
            <a:r>
              <a:rPr lang="en-US" altLang="zh-CN" dirty="0"/>
              <a:t>2.4.1  </a:t>
            </a:r>
            <a:r>
              <a:rPr lang="zh-CN" altLang="en-US" dirty="0"/>
              <a:t>无条件转移指令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1264084" y="1889990"/>
            <a:ext cx="9385443" cy="4263921"/>
          </a:xfrm>
        </p:spPr>
        <p:txBody>
          <a:bodyPr>
            <a:normAutofit/>
          </a:bodyPr>
          <a:lstStyle/>
          <a:p>
            <a:pPr marL="539750" lvl="5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只要执行无条件转移指令</a:t>
            </a:r>
            <a:r>
              <a:rPr lang="en-US" altLang="zh-CN" sz="2800" dirty="0"/>
              <a:t>JMP</a:t>
            </a:r>
            <a:r>
              <a:rPr lang="zh-CN" altLang="en-US" sz="2800" dirty="0"/>
              <a:t>，就使程序转到指定的目标地址处，从目标地址处开始执行指令</a:t>
            </a:r>
          </a:p>
          <a:p>
            <a:pPr marL="539750" lvl="5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操作数</a:t>
            </a:r>
            <a:r>
              <a:rPr lang="en-US" altLang="zh-CN" sz="2800" dirty="0"/>
              <a:t>label</a:t>
            </a:r>
            <a:r>
              <a:rPr lang="zh-CN" altLang="en-US" sz="2800" dirty="0"/>
              <a:t>是要转移到的</a:t>
            </a:r>
            <a:r>
              <a:rPr lang="zh-CN" altLang="en-US" sz="2800" dirty="0">
                <a:solidFill>
                  <a:schemeClr val="accent2"/>
                </a:solidFill>
              </a:rPr>
              <a:t>目标地址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accent2"/>
                </a:solidFill>
              </a:rPr>
              <a:t>目的地址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chemeClr val="accent2"/>
                </a:solidFill>
              </a:rPr>
              <a:t>转移地址</a:t>
            </a:r>
            <a:r>
              <a:rPr lang="zh-CN" altLang="en-US" sz="2800" dirty="0"/>
              <a:t>）</a:t>
            </a:r>
          </a:p>
          <a:p>
            <a:pPr marL="539750" lvl="5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JMP</a:t>
            </a:r>
            <a:r>
              <a:rPr lang="zh-CN" altLang="en-US" sz="2800" dirty="0"/>
              <a:t>指令分成</a:t>
            </a:r>
            <a:r>
              <a:rPr lang="en-US" altLang="zh-CN" sz="2800" dirty="0"/>
              <a:t>4</a:t>
            </a:r>
            <a:r>
              <a:rPr lang="zh-CN" altLang="en-US" sz="2800" dirty="0"/>
              <a:t>种类型：</a:t>
            </a:r>
          </a:p>
          <a:p>
            <a:pPr marL="739750" lvl="8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段内转移、相对寻址</a:t>
            </a:r>
          </a:p>
          <a:p>
            <a:pPr marL="739750" lvl="8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段内转移、间接寻址</a:t>
            </a:r>
          </a:p>
          <a:p>
            <a:pPr marL="739750" lvl="8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段间转移、直接寻址</a:t>
            </a:r>
          </a:p>
          <a:p>
            <a:pPr marL="739750" lvl="8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段间转移、间接寻址</a:t>
            </a:r>
            <a:endParaRPr lang="en-US" altLang="zh-CN" sz="2400" dirty="0"/>
          </a:p>
          <a:p>
            <a:pPr marL="266700" lvl="2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5378256"/>
      </p:ext>
    </p:extLst>
  </p:cSld>
  <p:clrMapOvr>
    <a:masterClrMapping/>
  </p:clrMapOvr>
  <p:transition>
    <p:zoom dir="in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550" y="382945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dirty="0"/>
              <a:t>目标地址的寻址方式</a:t>
            </a:r>
            <a:endParaRPr lang="zh-CN" altLang="zh-CN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1236134" y="1823026"/>
            <a:ext cx="4744042" cy="437660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直接寻址方式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指令代码中提供目的地的逻辑地址（位于操作码之后）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相对寻址方式</a:t>
            </a:r>
          </a:p>
          <a:p>
            <a:pPr marL="712788" lvl="2" indent="-328613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相对寻址方式以当前</a:t>
            </a:r>
            <a:r>
              <a:rPr lang="en-US" altLang="zh-CN" sz="2000" dirty="0"/>
              <a:t>IP</a:t>
            </a:r>
            <a:r>
              <a:rPr lang="zh-CN" altLang="en-US" sz="2000" dirty="0"/>
              <a:t>为基地址，加上</a:t>
            </a:r>
            <a:r>
              <a:rPr lang="zh-CN" altLang="en-US" sz="2000" dirty="0">
                <a:highlight>
                  <a:srgbClr val="FFFF00"/>
                </a:highlight>
              </a:rPr>
              <a:t>位移量</a:t>
            </a:r>
            <a:r>
              <a:rPr lang="zh-CN" altLang="en-US" sz="2000" dirty="0"/>
              <a:t>构成目标地址</a:t>
            </a:r>
          </a:p>
          <a:p>
            <a:pPr marL="712788" lvl="2" indent="-328613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位移量存放于指令操作码之后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间接寻址方式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转移地址在寄存器或主存单元中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E2AA7AA-9AA7-41C1-8A34-478C13979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10507"/>
              </p:ext>
            </p:extLst>
          </p:nvPr>
        </p:nvGraphicFramePr>
        <p:xfrm>
          <a:off x="7097438" y="3094420"/>
          <a:ext cx="27614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456">
                  <a:extLst>
                    <a:ext uri="{9D8B030D-6E8A-4147-A177-3AD203B41FA5}">
                      <a16:colId xmlns:a16="http://schemas.microsoft.com/office/drawing/2014/main" val="1450087095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val="410002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位移量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547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CFD6E71-C9F4-4A1C-9D76-583070A20D8D}"/>
              </a:ext>
            </a:extLst>
          </p:cNvPr>
          <p:cNvSpPr txBox="1"/>
          <p:nvPr/>
        </p:nvSpPr>
        <p:spPr>
          <a:xfrm>
            <a:off x="8540496" y="3694296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r>
              <a:rPr lang="zh-CN" altLang="en-US" dirty="0"/>
              <a:t>当前地址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3A2EEB-48A3-4720-B866-DEDB3C9EFBE1}"/>
              </a:ext>
            </a:extLst>
          </p:cNvPr>
          <p:cNvSpPr/>
          <p:nvPr/>
        </p:nvSpPr>
        <p:spPr>
          <a:xfrm>
            <a:off x="8493252" y="4251137"/>
            <a:ext cx="1399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目标地址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5FBCF1-B40C-4602-AF33-C94D58145B6F}"/>
              </a:ext>
            </a:extLst>
          </p:cNvPr>
          <p:cNvCxnSpPr>
            <a:cxnSpLocks/>
          </p:cNvCxnSpPr>
          <p:nvPr/>
        </p:nvCxnSpPr>
        <p:spPr>
          <a:xfrm>
            <a:off x="9179052" y="3465260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53AD6C7-EFEA-417C-9AB7-E151E22AE5C5}"/>
              </a:ext>
            </a:extLst>
          </p:cNvPr>
          <p:cNvCxnSpPr>
            <a:cxnSpLocks/>
          </p:cNvCxnSpPr>
          <p:nvPr/>
        </p:nvCxnSpPr>
        <p:spPr>
          <a:xfrm>
            <a:off x="9179052" y="4011328"/>
            <a:ext cx="0" cy="207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BC7880FF-62A5-44E5-8350-69B30112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81206"/>
              </p:ext>
            </p:extLst>
          </p:nvPr>
        </p:nvGraphicFramePr>
        <p:xfrm>
          <a:off x="7020898" y="1858506"/>
          <a:ext cx="27614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456">
                  <a:extLst>
                    <a:ext uri="{9D8B030D-6E8A-4147-A177-3AD203B41FA5}">
                      <a16:colId xmlns:a16="http://schemas.microsoft.com/office/drawing/2014/main" val="1450087095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val="4100020325"/>
                    </a:ext>
                  </a:extLst>
                </a:gridCol>
              </a:tblGrid>
              <a:tr h="3539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目标地址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54733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FD9616A2-F6DA-41B6-87D4-05D56616047D}"/>
              </a:ext>
            </a:extLst>
          </p:cNvPr>
          <p:cNvSpPr/>
          <p:nvPr/>
        </p:nvSpPr>
        <p:spPr>
          <a:xfrm>
            <a:off x="8275320" y="2525060"/>
            <a:ext cx="1399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目标地址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F0690E2-2D03-45D0-88FE-1D845955BC7A}"/>
              </a:ext>
            </a:extLst>
          </p:cNvPr>
          <p:cNvCxnSpPr>
            <a:cxnSpLocks/>
          </p:cNvCxnSpPr>
          <p:nvPr/>
        </p:nvCxnSpPr>
        <p:spPr>
          <a:xfrm>
            <a:off x="8927592" y="2243382"/>
            <a:ext cx="1524" cy="281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9EC844D9-E21C-4187-A7EB-0F233053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46060"/>
              </p:ext>
            </p:extLst>
          </p:nvPr>
        </p:nvGraphicFramePr>
        <p:xfrm>
          <a:off x="5999311" y="4763514"/>
          <a:ext cx="4744042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969">
                  <a:extLst>
                    <a:ext uri="{9D8B030D-6E8A-4147-A177-3AD203B41FA5}">
                      <a16:colId xmlns:a16="http://schemas.microsoft.com/office/drawing/2014/main" val="1450087095"/>
                    </a:ext>
                  </a:extLst>
                </a:gridCol>
                <a:gridCol w="2788073">
                  <a:extLst>
                    <a:ext uri="{9D8B030D-6E8A-4147-A177-3AD203B41FA5}">
                      <a16:colId xmlns:a16="http://schemas.microsoft.com/office/drawing/2014/main" val="410002032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寄存器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存储器地址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754733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5022DB3-1FBF-4014-883E-EE45094DF065}"/>
              </a:ext>
            </a:extLst>
          </p:cNvPr>
          <p:cNvSpPr/>
          <p:nvPr/>
        </p:nvSpPr>
        <p:spPr>
          <a:xfrm>
            <a:off x="8930640" y="5975500"/>
            <a:ext cx="13990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目标地址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5D335E-5667-4E4C-BE28-E976C51B1ED8}"/>
              </a:ext>
            </a:extLst>
          </p:cNvPr>
          <p:cNvSpPr/>
          <p:nvPr/>
        </p:nvSpPr>
        <p:spPr>
          <a:xfrm>
            <a:off x="8401642" y="5348846"/>
            <a:ext cx="23088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寄存器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存储单元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B93BDE-9D48-469F-A547-BAE1128D4465}"/>
              </a:ext>
            </a:extLst>
          </p:cNvPr>
          <p:cNvCxnSpPr>
            <a:cxnSpLocks/>
          </p:cNvCxnSpPr>
          <p:nvPr/>
        </p:nvCxnSpPr>
        <p:spPr>
          <a:xfrm>
            <a:off x="9582912" y="5143176"/>
            <a:ext cx="1524" cy="195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85624C2-1596-4B7A-8D3A-772F92DFE7D0}"/>
              </a:ext>
            </a:extLst>
          </p:cNvPr>
          <p:cNvCxnSpPr>
            <a:cxnSpLocks/>
          </p:cNvCxnSpPr>
          <p:nvPr/>
        </p:nvCxnSpPr>
        <p:spPr>
          <a:xfrm>
            <a:off x="9628632" y="571817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B94CD14-EDA0-4878-8A32-DF4FED279122}"/>
              </a:ext>
            </a:extLst>
          </p:cNvPr>
          <p:cNvSpPr/>
          <p:nvPr/>
        </p:nvSpPr>
        <p:spPr>
          <a:xfrm>
            <a:off x="6309360" y="2525060"/>
            <a:ext cx="323088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2C6E5B6-BFF9-4F1E-B578-46CB8689D4D0}"/>
              </a:ext>
            </a:extLst>
          </p:cNvPr>
          <p:cNvSpPr/>
          <p:nvPr/>
        </p:nvSpPr>
        <p:spPr>
          <a:xfrm>
            <a:off x="6288194" y="3357768"/>
            <a:ext cx="323088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1C3D4EDC-1CCB-433C-9B1E-496439269D2A}"/>
              </a:ext>
            </a:extLst>
          </p:cNvPr>
          <p:cNvSpPr/>
          <p:nvPr/>
        </p:nvSpPr>
        <p:spPr>
          <a:xfrm rot="20017396">
            <a:off x="4904092" y="4948095"/>
            <a:ext cx="560014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05162"/>
      </p:ext>
    </p:extLst>
  </p:cSld>
  <p:clrMapOvr>
    <a:masterClrMapping/>
  </p:clrMapOvr>
  <p:transition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目标地址的范围：段内</a:t>
            </a:r>
            <a:endParaRPr lang="zh-CN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1236206" y="1841486"/>
            <a:ext cx="6781800" cy="393752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段内转移</a:t>
            </a:r>
            <a:r>
              <a:rPr lang="en-US" altLang="zh-CN" sz="3200" dirty="0"/>
              <a:t>—</a:t>
            </a:r>
            <a:r>
              <a:rPr lang="zh-CN" altLang="en-US" sz="3200" dirty="0"/>
              <a:t>近转移（</a:t>
            </a:r>
            <a:r>
              <a:rPr lang="en-US" altLang="zh-CN" sz="3200" dirty="0"/>
              <a:t>near</a:t>
            </a:r>
            <a:r>
              <a:rPr lang="zh-CN" altLang="en-US" sz="3200" dirty="0"/>
              <a:t>）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在当前代码段</a:t>
            </a:r>
            <a:r>
              <a:rPr lang="en-US" altLang="zh-CN" sz="2800" dirty="0"/>
              <a:t>64KB</a:t>
            </a:r>
            <a:r>
              <a:rPr lang="zh-CN" altLang="en-US" sz="2800" dirty="0"/>
              <a:t>范围内转移（ </a:t>
            </a:r>
            <a:r>
              <a:rPr lang="en-US" altLang="zh-CN" sz="2800" dirty="0"/>
              <a:t>±32KB</a:t>
            </a:r>
            <a:r>
              <a:rPr lang="zh-CN" altLang="en-US" sz="2800" dirty="0"/>
              <a:t>范围）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不需要更改</a:t>
            </a:r>
            <a:r>
              <a:rPr lang="en-US" altLang="zh-CN" sz="2800" dirty="0"/>
              <a:t>CS</a:t>
            </a:r>
            <a:r>
              <a:rPr lang="zh-CN" altLang="en-US" sz="2800" dirty="0"/>
              <a:t>段地址，</a:t>
            </a:r>
            <a:r>
              <a:rPr lang="zh-CN" altLang="en-US" sz="2800" dirty="0">
                <a:solidFill>
                  <a:schemeClr val="tx2"/>
                </a:solidFill>
              </a:rPr>
              <a:t>只要改变</a:t>
            </a:r>
            <a:r>
              <a:rPr lang="en-US" altLang="zh-CN" sz="2800" dirty="0">
                <a:solidFill>
                  <a:schemeClr val="tx2"/>
                </a:solidFill>
              </a:rPr>
              <a:t>IP</a:t>
            </a:r>
            <a:r>
              <a:rPr lang="zh-CN" altLang="en-US" sz="2800" dirty="0">
                <a:solidFill>
                  <a:schemeClr val="tx2"/>
                </a:solidFill>
              </a:rPr>
              <a:t>偏移地址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段内转移</a:t>
            </a:r>
            <a:r>
              <a:rPr lang="en-US" altLang="zh-CN" sz="3200" dirty="0"/>
              <a:t>—</a:t>
            </a:r>
            <a:r>
              <a:rPr lang="zh-CN" altLang="en-US" sz="3200" dirty="0"/>
              <a:t>短转移（</a:t>
            </a:r>
            <a:r>
              <a:rPr lang="en-US" altLang="zh-CN" sz="3200" dirty="0"/>
              <a:t>short</a:t>
            </a:r>
            <a:r>
              <a:rPr lang="zh-CN" altLang="en-US" sz="3200" dirty="0"/>
              <a:t>）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转移范围可以用一个字节表达，在段内－</a:t>
            </a:r>
            <a:r>
              <a:rPr lang="en-US" altLang="zh-CN" sz="2800" dirty="0"/>
              <a:t>128</a:t>
            </a:r>
            <a:r>
              <a:rPr lang="zh-CN" altLang="en-US" sz="2800" dirty="0"/>
              <a:t>～＋</a:t>
            </a:r>
            <a:r>
              <a:rPr lang="en-US" altLang="zh-CN" sz="2800" dirty="0"/>
              <a:t>127</a:t>
            </a:r>
            <a:r>
              <a:rPr lang="zh-CN" altLang="en-US" sz="2800" dirty="0"/>
              <a:t>范围的转移</a:t>
            </a:r>
          </a:p>
        </p:txBody>
      </p:sp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8839200" y="1524000"/>
            <a:ext cx="1447800" cy="4419600"/>
            <a:chOff x="4608" y="960"/>
            <a:chExt cx="912" cy="2784"/>
          </a:xfrm>
        </p:grpSpPr>
        <p:grpSp>
          <p:nvGrpSpPr>
            <p:cNvPr id="130053" name="Group 5"/>
            <p:cNvGrpSpPr>
              <a:grpSpLocks/>
            </p:cNvGrpSpPr>
            <p:nvPr/>
          </p:nvGrpSpPr>
          <p:grpSpPr bwMode="auto">
            <a:xfrm>
              <a:off x="4608" y="960"/>
              <a:ext cx="624" cy="2784"/>
              <a:chOff x="4320" y="1200"/>
              <a:chExt cx="528" cy="2688"/>
            </a:xfrm>
          </p:grpSpPr>
          <p:sp>
            <p:nvSpPr>
              <p:cNvPr id="130064" name="Line 6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5" name="Line 7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54" name="Group 8"/>
            <p:cNvGrpSpPr>
              <a:grpSpLocks/>
            </p:cNvGrpSpPr>
            <p:nvPr/>
          </p:nvGrpSpPr>
          <p:grpSpPr bwMode="auto">
            <a:xfrm rot="-5400000">
              <a:off x="4428" y="2580"/>
              <a:ext cx="984" cy="624"/>
              <a:chOff x="4320" y="1200"/>
              <a:chExt cx="528" cy="2688"/>
            </a:xfrm>
          </p:grpSpPr>
          <p:sp>
            <p:nvSpPr>
              <p:cNvPr id="130062" name="Line 9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3" name="Line 10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055" name="AutoShape 11"/>
            <p:cNvSpPr>
              <a:spLocks noChangeArrowheads="1"/>
            </p:cNvSpPr>
            <p:nvPr/>
          </p:nvSpPr>
          <p:spPr bwMode="auto">
            <a:xfrm flipV="1">
              <a:off x="5232" y="2544"/>
              <a:ext cx="288" cy="672"/>
            </a:xfrm>
            <a:prstGeom prst="curvedLeftArrow">
              <a:avLst>
                <a:gd name="adj1" fmla="val 25440"/>
                <a:gd name="adj2" fmla="val 72106"/>
                <a:gd name="adj3" fmla="val 33333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30056" name="Group 12"/>
            <p:cNvGrpSpPr>
              <a:grpSpLocks/>
            </p:cNvGrpSpPr>
            <p:nvPr/>
          </p:nvGrpSpPr>
          <p:grpSpPr bwMode="auto">
            <a:xfrm rot="-5400000">
              <a:off x="4428" y="1428"/>
              <a:ext cx="984" cy="624"/>
              <a:chOff x="4320" y="1200"/>
              <a:chExt cx="528" cy="2688"/>
            </a:xfrm>
          </p:grpSpPr>
          <p:sp>
            <p:nvSpPr>
              <p:cNvPr id="130060" name="Line 13"/>
              <p:cNvSpPr>
                <a:spLocks noChangeShapeType="1"/>
              </p:cNvSpPr>
              <p:nvPr/>
            </p:nvSpPr>
            <p:spPr bwMode="auto">
              <a:xfrm>
                <a:off x="4320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1" name="Line 14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2688"/>
              </a:xfrm>
              <a:prstGeom prst="line">
                <a:avLst/>
              </a:prstGeom>
              <a:noFill/>
              <a:ln w="28575">
                <a:solidFill>
                  <a:srgbClr val="7AA3D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0057" name="Text Box 15"/>
            <p:cNvSpPr txBox="1">
              <a:spLocks noChangeArrowheads="1"/>
            </p:cNvSpPr>
            <p:nvPr/>
          </p:nvSpPr>
          <p:spPr bwMode="auto">
            <a:xfrm>
              <a:off x="4755" y="1459"/>
              <a:ext cx="349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i="0"/>
                <a:t>代码段</a:t>
              </a:r>
            </a:p>
          </p:txBody>
        </p:sp>
        <p:sp>
          <p:nvSpPr>
            <p:cNvPr id="130058" name="Text Box 16"/>
            <p:cNvSpPr txBox="1">
              <a:spLocks noChangeArrowheads="1"/>
            </p:cNvSpPr>
            <p:nvPr/>
          </p:nvSpPr>
          <p:spPr bwMode="auto">
            <a:xfrm>
              <a:off x="4749" y="2592"/>
              <a:ext cx="349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i="0"/>
                <a:t>代码段</a:t>
              </a:r>
            </a:p>
          </p:txBody>
        </p:sp>
        <p:sp>
          <p:nvSpPr>
            <p:cNvPr id="130059" name="AutoShape 17"/>
            <p:cNvSpPr>
              <a:spLocks noChangeArrowheads="1"/>
            </p:cNvSpPr>
            <p:nvPr/>
          </p:nvSpPr>
          <p:spPr bwMode="auto">
            <a:xfrm>
              <a:off x="5232" y="1344"/>
              <a:ext cx="288" cy="672"/>
            </a:xfrm>
            <a:prstGeom prst="curvedLeftArrow">
              <a:avLst>
                <a:gd name="adj1" fmla="val 25440"/>
                <a:gd name="adj2" fmla="val 72106"/>
                <a:gd name="adj3" fmla="val 33333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900656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09142"/>
            <a:ext cx="697710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/>
              <a:t>目标地址的范围：段间</a:t>
            </a:r>
            <a:endParaRPr lang="zh-CN" altLang="zh-CN" sz="44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1126740" y="1841066"/>
            <a:ext cx="6834234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段间转移</a:t>
            </a:r>
            <a:r>
              <a:rPr lang="en-US" altLang="zh-CN" sz="3200" dirty="0"/>
              <a:t>—</a:t>
            </a:r>
            <a:r>
              <a:rPr lang="zh-CN" altLang="en-US" sz="3200" dirty="0"/>
              <a:t>远转移（</a:t>
            </a:r>
            <a:r>
              <a:rPr lang="en-US" altLang="zh-CN" sz="3200" dirty="0"/>
              <a:t>far</a:t>
            </a:r>
            <a:r>
              <a:rPr lang="zh-CN" altLang="en-US" sz="3200" dirty="0"/>
              <a:t>）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从当前代码段跳转到另一个代码段，可以在</a:t>
            </a:r>
            <a:r>
              <a:rPr lang="en-US" altLang="zh-CN" sz="2800" dirty="0"/>
              <a:t>1MB</a:t>
            </a:r>
            <a:r>
              <a:rPr lang="zh-CN" altLang="en-US" sz="2800" dirty="0"/>
              <a:t>范围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更改</a:t>
            </a:r>
            <a:r>
              <a:rPr lang="en-US" altLang="zh-CN" sz="2800" dirty="0">
                <a:solidFill>
                  <a:schemeClr val="tx2"/>
                </a:solidFill>
              </a:rPr>
              <a:t>CS</a:t>
            </a:r>
            <a:r>
              <a:rPr lang="zh-CN" altLang="en-US" sz="2800" dirty="0">
                <a:solidFill>
                  <a:schemeClr val="tx2"/>
                </a:solidFill>
              </a:rPr>
              <a:t>段地址和</a:t>
            </a:r>
            <a:r>
              <a:rPr lang="en-US" altLang="zh-CN" sz="2800" dirty="0">
                <a:solidFill>
                  <a:schemeClr val="tx2"/>
                </a:solidFill>
              </a:rPr>
              <a:t>IP</a:t>
            </a:r>
            <a:r>
              <a:rPr lang="zh-CN" altLang="en-US" sz="2800" dirty="0">
                <a:solidFill>
                  <a:schemeClr val="tx2"/>
                </a:solidFill>
              </a:rPr>
              <a:t>偏移地址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目标地址必须用一个</a:t>
            </a:r>
            <a:r>
              <a:rPr lang="en-US" altLang="zh-CN" sz="2800" dirty="0"/>
              <a:t>32</a:t>
            </a:r>
            <a:r>
              <a:rPr lang="zh-CN" altLang="en-US" sz="2800" dirty="0"/>
              <a:t>位数表达，叫做</a:t>
            </a:r>
            <a:r>
              <a:rPr lang="en-US" altLang="zh-CN" sz="2800" dirty="0">
                <a:solidFill>
                  <a:schemeClr val="tx2"/>
                </a:solidFill>
              </a:rPr>
              <a:t>32</a:t>
            </a:r>
            <a:r>
              <a:rPr lang="zh-CN" altLang="en-US" sz="2800" dirty="0">
                <a:solidFill>
                  <a:schemeClr val="tx2"/>
                </a:solidFill>
              </a:rPr>
              <a:t>位远指针</a:t>
            </a:r>
            <a:r>
              <a:rPr lang="zh-CN" altLang="en-US" sz="2800" dirty="0"/>
              <a:t>，它就是逻辑地址</a:t>
            </a:r>
          </a:p>
        </p:txBody>
      </p:sp>
      <p:grpSp>
        <p:nvGrpSpPr>
          <p:cNvPr id="131076" name="Group 11"/>
          <p:cNvGrpSpPr>
            <a:grpSpLocks/>
          </p:cNvGrpSpPr>
          <p:nvPr/>
        </p:nvGrpSpPr>
        <p:grpSpPr bwMode="auto">
          <a:xfrm>
            <a:off x="8885766" y="1506538"/>
            <a:ext cx="990600" cy="4419600"/>
            <a:chOff x="4320" y="1200"/>
            <a:chExt cx="528" cy="2688"/>
          </a:xfrm>
        </p:grpSpPr>
        <p:sp>
          <p:nvSpPr>
            <p:cNvPr id="131088" name="Line 12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9" name="Line 13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077" name="Group 14"/>
          <p:cNvGrpSpPr>
            <a:grpSpLocks/>
          </p:cNvGrpSpPr>
          <p:nvPr/>
        </p:nvGrpSpPr>
        <p:grpSpPr bwMode="auto">
          <a:xfrm rot="-5400000">
            <a:off x="8610600" y="4184216"/>
            <a:ext cx="1562100" cy="990600"/>
            <a:chOff x="4320" y="1200"/>
            <a:chExt cx="528" cy="2688"/>
          </a:xfrm>
        </p:grpSpPr>
        <p:sp>
          <p:nvSpPr>
            <p:cNvPr id="131086" name="Line 15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7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078" name="Group 17"/>
          <p:cNvGrpSpPr>
            <a:grpSpLocks/>
          </p:cNvGrpSpPr>
          <p:nvPr/>
        </p:nvGrpSpPr>
        <p:grpSpPr bwMode="auto">
          <a:xfrm rot="-5400000">
            <a:off x="8610600" y="2355416"/>
            <a:ext cx="1562100" cy="990600"/>
            <a:chOff x="4320" y="1200"/>
            <a:chExt cx="528" cy="2688"/>
          </a:xfrm>
        </p:grpSpPr>
        <p:sp>
          <p:nvSpPr>
            <p:cNvPr id="131084" name="Line 18"/>
            <p:cNvSpPr>
              <a:spLocks noChangeShapeType="1"/>
            </p:cNvSpPr>
            <p:nvPr/>
          </p:nvSpPr>
          <p:spPr bwMode="auto">
            <a:xfrm>
              <a:off x="4320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5" name="Line 19"/>
            <p:cNvSpPr>
              <a:spLocks noChangeShapeType="1"/>
            </p:cNvSpPr>
            <p:nvPr/>
          </p:nvSpPr>
          <p:spPr bwMode="auto">
            <a:xfrm>
              <a:off x="4848" y="1200"/>
              <a:ext cx="0" cy="2688"/>
            </a:xfrm>
            <a:prstGeom prst="line">
              <a:avLst/>
            </a:prstGeom>
            <a:noFill/>
            <a:ln w="28575">
              <a:solidFill>
                <a:srgbClr val="7AA3D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79" name="Text Box 20"/>
          <p:cNvSpPr txBox="1">
            <a:spLocks noChangeArrowheads="1"/>
          </p:cNvSpPr>
          <p:nvPr/>
        </p:nvSpPr>
        <p:spPr bwMode="auto">
          <a:xfrm>
            <a:off x="9129752" y="2404628"/>
            <a:ext cx="553998" cy="100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代码段</a:t>
            </a:r>
          </a:p>
        </p:txBody>
      </p:sp>
      <p:sp>
        <p:nvSpPr>
          <p:cNvPr id="131080" name="Text Box 21"/>
          <p:cNvSpPr txBox="1">
            <a:spLocks noChangeArrowheads="1"/>
          </p:cNvSpPr>
          <p:nvPr/>
        </p:nvSpPr>
        <p:spPr bwMode="auto">
          <a:xfrm>
            <a:off x="9120227" y="4203266"/>
            <a:ext cx="553998" cy="100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0"/>
              <a:t>代码段</a:t>
            </a:r>
          </a:p>
        </p:txBody>
      </p:sp>
      <p:sp>
        <p:nvSpPr>
          <p:cNvPr id="131081" name="AutoShape 22"/>
          <p:cNvSpPr>
            <a:spLocks noChangeArrowheads="1"/>
          </p:cNvSpPr>
          <p:nvPr/>
        </p:nvSpPr>
        <p:spPr bwMode="auto">
          <a:xfrm>
            <a:off x="9877993" y="3053772"/>
            <a:ext cx="767291" cy="1941223"/>
          </a:xfrm>
          <a:prstGeom prst="curvedLeftArrow">
            <a:avLst>
              <a:gd name="adj1" fmla="val 30963"/>
              <a:gd name="adj2" fmla="val 115265"/>
              <a:gd name="adj3" fmla="val 5138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82" name="AutoShape 23"/>
          <p:cNvSpPr>
            <a:spLocks noChangeArrowheads="1"/>
          </p:cNvSpPr>
          <p:nvPr/>
        </p:nvSpPr>
        <p:spPr bwMode="auto">
          <a:xfrm flipH="1" flipV="1">
            <a:off x="7979160" y="2934830"/>
            <a:ext cx="888421" cy="1929679"/>
          </a:xfrm>
          <a:prstGeom prst="curvedLeftArrow">
            <a:avLst>
              <a:gd name="adj1" fmla="val 30963"/>
              <a:gd name="adj2" fmla="val 140963"/>
              <a:gd name="adj3" fmla="val 4571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94918A-8D1C-414A-867A-39A7C022CCAD}"/>
              </a:ext>
            </a:extLst>
          </p:cNvPr>
          <p:cNvSpPr/>
          <p:nvPr/>
        </p:nvSpPr>
        <p:spPr>
          <a:xfrm>
            <a:off x="1001244" y="4567404"/>
            <a:ext cx="697710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FBC"/>
                </a:solidFill>
              </a:rPr>
              <a:t>实际编程时，</a:t>
            </a:r>
            <a:r>
              <a:rPr lang="en-US" altLang="zh-CN" sz="2400" b="1" dirty="0">
                <a:solidFill>
                  <a:srgbClr val="003FBC"/>
                </a:solidFill>
              </a:rPr>
              <a:t>MASM</a:t>
            </a:r>
            <a:r>
              <a:rPr lang="zh-CN" altLang="en-US" sz="2400" b="1" dirty="0">
                <a:solidFill>
                  <a:srgbClr val="003FBC"/>
                </a:solidFill>
              </a:rPr>
              <a:t>汇编程序会根据目标地址的距离，自动处理成短转移、近转移或远转移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3FBC"/>
                </a:solidFill>
              </a:rPr>
              <a:t>程序员可用操作符</a:t>
            </a:r>
            <a:r>
              <a:rPr lang="en-US" altLang="zh-CN" sz="2400" b="1" dirty="0">
                <a:solidFill>
                  <a:srgbClr val="003FBC"/>
                </a:solidFill>
              </a:rPr>
              <a:t>short</a:t>
            </a:r>
            <a:r>
              <a:rPr lang="zh-CN" altLang="en-US" sz="2400" b="1" dirty="0">
                <a:solidFill>
                  <a:srgbClr val="003FBC"/>
                </a:solidFill>
              </a:rPr>
              <a:t>、</a:t>
            </a:r>
            <a:r>
              <a:rPr lang="en-US" altLang="zh-CN" sz="2400" b="1" dirty="0">
                <a:solidFill>
                  <a:srgbClr val="003FBC"/>
                </a:solidFill>
              </a:rPr>
              <a:t>near </a:t>
            </a:r>
            <a:r>
              <a:rPr lang="en-US" altLang="zh-CN" sz="2400" b="1" dirty="0" err="1">
                <a:solidFill>
                  <a:srgbClr val="003FBC"/>
                </a:solidFill>
              </a:rPr>
              <a:t>ptr</a:t>
            </a:r>
            <a:r>
              <a:rPr lang="en-US" altLang="zh-CN" sz="2400" b="1" dirty="0">
                <a:solidFill>
                  <a:srgbClr val="003FBC"/>
                </a:solidFill>
              </a:rPr>
              <a:t> </a:t>
            </a:r>
            <a:r>
              <a:rPr lang="zh-CN" altLang="en-US" sz="2400" b="1" dirty="0">
                <a:solidFill>
                  <a:srgbClr val="003FBC"/>
                </a:solidFill>
              </a:rPr>
              <a:t>或</a:t>
            </a:r>
            <a:r>
              <a:rPr lang="en-US" altLang="zh-CN" sz="2400" b="1" dirty="0">
                <a:solidFill>
                  <a:srgbClr val="003FBC"/>
                </a:solidFill>
              </a:rPr>
              <a:t>far </a:t>
            </a:r>
            <a:r>
              <a:rPr lang="en-US" altLang="zh-CN" sz="2400" b="1" dirty="0" err="1">
                <a:solidFill>
                  <a:srgbClr val="003FBC"/>
                </a:solidFill>
              </a:rPr>
              <a:t>ptr</a:t>
            </a:r>
            <a:r>
              <a:rPr lang="en-US" altLang="zh-CN" sz="2400" b="1" dirty="0">
                <a:solidFill>
                  <a:srgbClr val="003FBC"/>
                </a:solidFill>
              </a:rPr>
              <a:t> </a:t>
            </a:r>
            <a:r>
              <a:rPr lang="zh-CN" altLang="en-US" sz="2400" b="1" dirty="0">
                <a:solidFill>
                  <a:srgbClr val="003FBC"/>
                </a:solidFill>
              </a:rPr>
              <a:t>强制转移范围</a:t>
            </a:r>
          </a:p>
        </p:txBody>
      </p:sp>
    </p:spTree>
    <p:extLst>
      <p:ext uri="{BB962C8B-B14F-4D97-AF65-F5344CB8AC3E}">
        <p14:creationId xmlns:p14="http://schemas.microsoft.com/office/powerpoint/2010/main" val="3474087413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350048" y="519834"/>
            <a:ext cx="6399260" cy="1188893"/>
          </a:xfrm>
        </p:spPr>
        <p:txBody>
          <a:bodyPr/>
          <a:lstStyle/>
          <a:p>
            <a:pPr eaLnBrk="1" hangingPunct="1"/>
            <a:r>
              <a:rPr lang="zh-CN" altLang="en-US" dirty="0"/>
              <a:t>段内转移、相对寻址</a:t>
            </a:r>
          </a:p>
        </p:txBody>
      </p:sp>
      <p:sp>
        <p:nvSpPr>
          <p:cNvPr id="132099" name="Rectangle 4"/>
          <p:cNvSpPr>
            <a:spLocks noGrp="1" noChangeArrowheads="1"/>
          </p:cNvSpPr>
          <p:nvPr>
            <p:ph idx="1"/>
          </p:nvPr>
        </p:nvSpPr>
        <p:spPr>
          <a:xfrm>
            <a:off x="1222032" y="1708727"/>
            <a:ext cx="9491904" cy="4629439"/>
          </a:xfrm>
        </p:spPr>
        <p:txBody>
          <a:bodyPr>
            <a:normAutofit fontScale="92500" lnSpcReduction="20000"/>
          </a:bodyPr>
          <a:lstStyle/>
          <a:p>
            <a:pPr marL="0" indent="390525">
              <a:lnSpc>
                <a:spcPct val="110000"/>
              </a:lnSpc>
              <a:buNone/>
              <a:tabLst>
                <a:tab pos="1914525" algn="l"/>
                <a:tab pos="4478338" algn="l"/>
              </a:tabLst>
            </a:pPr>
            <a:r>
              <a:rPr lang="en-US" altLang="zh-CN" sz="2600" dirty="0">
                <a:solidFill>
                  <a:srgbClr val="003FBC"/>
                </a:solidFill>
              </a:rPr>
              <a:t>JMP label</a:t>
            </a:r>
            <a:r>
              <a:rPr lang="en-US" altLang="zh-CN" sz="2600" dirty="0">
                <a:solidFill>
                  <a:schemeClr val="bg2"/>
                </a:solidFill>
              </a:rPr>
              <a:t>	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IP←IP+</a:t>
            </a:r>
            <a:r>
              <a:rPr lang="zh-CN" altLang="en-US" sz="2600" dirty="0">
                <a:solidFill>
                  <a:srgbClr val="003FBC"/>
                </a:solidFill>
              </a:rPr>
              <a:t>位移量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914525" algn="l"/>
                <a:tab pos="4478338" algn="l"/>
              </a:tabLst>
            </a:pPr>
            <a:r>
              <a:rPr lang="zh-CN" altLang="en-US" sz="2200" dirty="0"/>
              <a:t>位移量是紧接着</a:t>
            </a:r>
            <a:r>
              <a:rPr lang="en-US" altLang="zh-CN" sz="2200" dirty="0"/>
              <a:t>JMP</a:t>
            </a:r>
            <a:r>
              <a:rPr lang="zh-CN" altLang="en-US" sz="2200" dirty="0"/>
              <a:t>指令后的那条指令的偏移地址，到目标指令的偏移地址的地址位移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914525" algn="l"/>
                <a:tab pos="4478338" algn="l"/>
              </a:tabLst>
            </a:pPr>
            <a:r>
              <a:rPr lang="zh-CN" altLang="en-US" sz="2200" dirty="0"/>
              <a:t>当向地址增大方向转移时，位移量为正；向地址减小方向转移时，位移量为负</a:t>
            </a:r>
          </a:p>
          <a:p>
            <a:pPr marL="0" indent="390525">
              <a:lnSpc>
                <a:spcPct val="110000"/>
              </a:lnSpc>
              <a:buNone/>
              <a:tabLst>
                <a:tab pos="1914525" algn="l"/>
                <a:tab pos="4478338" algn="l"/>
              </a:tabLst>
            </a:pPr>
            <a:r>
              <a:rPr lang="en-US" altLang="zh-CN" sz="1800" dirty="0">
                <a:solidFill>
                  <a:schemeClr val="accent2"/>
                </a:solidFill>
              </a:rPr>
              <a:t>AGAIN</a:t>
            </a:r>
            <a:r>
              <a:rPr lang="en-US" altLang="zh-CN" sz="1800" dirty="0">
                <a:solidFill>
                  <a:schemeClr val="tx2"/>
                </a:solidFill>
              </a:rPr>
              <a:t>:</a:t>
            </a:r>
            <a:r>
              <a:rPr lang="en-US" altLang="zh-CN" sz="1800" dirty="0">
                <a:solidFill>
                  <a:schemeClr val="bg2"/>
                </a:solidFill>
              </a:rPr>
              <a:t>	</a:t>
            </a:r>
            <a:r>
              <a:rPr lang="en-US" altLang="zh-CN" sz="1800" dirty="0">
                <a:solidFill>
                  <a:schemeClr val="accent2"/>
                </a:solidFill>
              </a:rPr>
              <a:t>DEC CX</a:t>
            </a:r>
            <a:r>
              <a:rPr lang="en-US" altLang="zh-CN" sz="1800" dirty="0">
                <a:solidFill>
                  <a:schemeClr val="bg2"/>
                </a:solidFill>
              </a:rPr>
              <a:t>	</a:t>
            </a:r>
            <a:r>
              <a:rPr lang="zh-CN" altLang="en-US" sz="1800" dirty="0"/>
              <a:t>；标号</a:t>
            </a:r>
            <a:r>
              <a:rPr lang="en-US" altLang="zh-CN" sz="1800" dirty="0"/>
              <a:t>AGAIN</a:t>
            </a:r>
            <a:r>
              <a:rPr lang="zh-CN" altLang="en-US" sz="1800" dirty="0"/>
              <a:t>的指令</a:t>
            </a:r>
            <a:endParaRPr lang="zh-CN" altLang="en-US" dirty="0"/>
          </a:p>
          <a:p>
            <a:pPr marL="0" indent="390525">
              <a:lnSpc>
                <a:spcPct val="110000"/>
              </a:lnSpc>
              <a:buNone/>
              <a:tabLst>
                <a:tab pos="1914525" algn="l"/>
                <a:tab pos="4478338" algn="l"/>
              </a:tabLst>
            </a:pPr>
            <a:r>
              <a:rPr lang="zh-CN" altLang="zh-CN" sz="1800" dirty="0">
                <a:solidFill>
                  <a:schemeClr val="bg2"/>
                </a:solidFill>
              </a:rPr>
              <a:t>	</a:t>
            </a:r>
            <a:r>
              <a:rPr lang="zh-CN" altLang="zh-CN" sz="1800" dirty="0">
                <a:solidFill>
                  <a:schemeClr val="accent2"/>
                </a:solidFill>
              </a:rPr>
              <a:t>……</a:t>
            </a:r>
          </a:p>
          <a:p>
            <a:pPr marL="0" indent="390525">
              <a:lnSpc>
                <a:spcPct val="110000"/>
              </a:lnSpc>
              <a:buNone/>
              <a:tabLst>
                <a:tab pos="1914525" algn="l"/>
                <a:tab pos="4478338" algn="l"/>
              </a:tabLst>
            </a:pPr>
            <a:r>
              <a:rPr lang="zh-CN" altLang="zh-CN" sz="1800" dirty="0">
                <a:solidFill>
                  <a:schemeClr val="bg2"/>
                </a:solidFill>
              </a:rPr>
              <a:t>	</a:t>
            </a:r>
            <a:r>
              <a:rPr lang="en-US" altLang="zh-CN" sz="1800" dirty="0">
                <a:solidFill>
                  <a:schemeClr val="tx2"/>
                </a:solidFill>
              </a:rPr>
              <a:t>JMP</a:t>
            </a:r>
            <a:r>
              <a:rPr lang="en-US" altLang="zh-CN" sz="1800" dirty="0">
                <a:solidFill>
                  <a:schemeClr val="bg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AGAIN</a:t>
            </a:r>
            <a:r>
              <a:rPr lang="en-US" altLang="zh-CN" sz="1800" dirty="0">
                <a:solidFill>
                  <a:schemeClr val="bg2"/>
                </a:solidFill>
              </a:rPr>
              <a:t>	</a:t>
            </a:r>
            <a:r>
              <a:rPr lang="zh-CN" altLang="en-US" dirty="0"/>
              <a:t>；转移到</a:t>
            </a:r>
            <a:r>
              <a:rPr lang="en-US" altLang="zh-CN" dirty="0"/>
              <a:t>AGAIN</a:t>
            </a:r>
            <a:r>
              <a:rPr lang="zh-CN" altLang="en-US" dirty="0"/>
              <a:t>处继续执行</a:t>
            </a:r>
          </a:p>
          <a:p>
            <a:pPr marL="0" indent="390525">
              <a:lnSpc>
                <a:spcPct val="110000"/>
              </a:lnSpc>
              <a:buNone/>
              <a:tabLst>
                <a:tab pos="1914525" algn="l"/>
                <a:tab pos="4478338" algn="l"/>
              </a:tabLst>
            </a:pPr>
            <a:r>
              <a:rPr lang="zh-CN" altLang="zh-CN" sz="1800" dirty="0">
                <a:solidFill>
                  <a:schemeClr val="bg2"/>
                </a:solidFill>
              </a:rPr>
              <a:t>	</a:t>
            </a:r>
            <a:r>
              <a:rPr lang="zh-CN" altLang="zh-CN" sz="1800" dirty="0">
                <a:solidFill>
                  <a:schemeClr val="accent2"/>
                </a:solidFill>
              </a:rPr>
              <a:t>……</a:t>
            </a:r>
          </a:p>
          <a:p>
            <a:pPr marL="0" indent="390525">
              <a:lnSpc>
                <a:spcPct val="110000"/>
              </a:lnSpc>
              <a:buNone/>
              <a:tabLst>
                <a:tab pos="1914525" algn="l"/>
                <a:tab pos="4478338" algn="l"/>
              </a:tabLst>
            </a:pPr>
            <a:r>
              <a:rPr lang="zh-CN" altLang="zh-CN" sz="1800" dirty="0">
                <a:solidFill>
                  <a:schemeClr val="bg2"/>
                </a:solidFill>
              </a:rPr>
              <a:t>	</a:t>
            </a:r>
            <a:r>
              <a:rPr lang="en-US" altLang="zh-CN" sz="1800" dirty="0">
                <a:solidFill>
                  <a:schemeClr val="tx2"/>
                </a:solidFill>
              </a:rPr>
              <a:t>JMP</a:t>
            </a:r>
            <a:r>
              <a:rPr lang="en-US" altLang="zh-CN" sz="1800" dirty="0">
                <a:solidFill>
                  <a:schemeClr val="bg2"/>
                </a:solidFill>
              </a:rPr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OUTPUT</a:t>
            </a:r>
            <a:r>
              <a:rPr lang="en-US" altLang="zh-CN" sz="1800" dirty="0">
                <a:solidFill>
                  <a:schemeClr val="bg2"/>
                </a:solidFill>
              </a:rPr>
              <a:t>	</a:t>
            </a:r>
            <a:r>
              <a:rPr lang="zh-CN" altLang="en-US" dirty="0"/>
              <a:t>；转向</a:t>
            </a:r>
            <a:r>
              <a:rPr lang="en-US" altLang="zh-CN" dirty="0"/>
              <a:t>OUTPUT</a:t>
            </a:r>
            <a:endParaRPr lang="en-US" altLang="zh-CN" sz="1800" dirty="0"/>
          </a:p>
          <a:p>
            <a:pPr marL="0" indent="390525">
              <a:lnSpc>
                <a:spcPct val="110000"/>
              </a:lnSpc>
              <a:buNone/>
              <a:tabLst>
                <a:tab pos="1914525" algn="l"/>
                <a:tab pos="4478338" algn="l"/>
              </a:tabLst>
            </a:pPr>
            <a:r>
              <a:rPr lang="en-US" altLang="zh-CN" sz="1800" dirty="0">
                <a:solidFill>
                  <a:schemeClr val="bg2"/>
                </a:solidFill>
              </a:rPr>
              <a:t>	</a:t>
            </a:r>
            <a:r>
              <a:rPr lang="en-US" altLang="zh-CN" sz="1800" dirty="0">
                <a:solidFill>
                  <a:schemeClr val="accent2"/>
                </a:solidFill>
              </a:rPr>
              <a:t>……</a:t>
            </a:r>
            <a:endParaRPr lang="zh-CN" altLang="zh-CN" sz="1800" dirty="0">
              <a:solidFill>
                <a:schemeClr val="accent2"/>
              </a:solidFill>
            </a:endParaRPr>
          </a:p>
          <a:p>
            <a:pPr marL="0" indent="390525">
              <a:lnSpc>
                <a:spcPct val="110000"/>
              </a:lnSpc>
              <a:buNone/>
              <a:tabLst>
                <a:tab pos="1914525" algn="l"/>
                <a:tab pos="4478338" algn="l"/>
              </a:tabLst>
            </a:pPr>
            <a:r>
              <a:rPr lang="en-US" altLang="zh-CN" sz="1800" dirty="0">
                <a:solidFill>
                  <a:schemeClr val="accent2"/>
                </a:solidFill>
              </a:rPr>
              <a:t>OUTPUT</a:t>
            </a:r>
            <a:r>
              <a:rPr lang="en-US" altLang="zh-CN" sz="1800" dirty="0">
                <a:solidFill>
                  <a:schemeClr val="tx2"/>
                </a:solidFill>
              </a:rPr>
              <a:t>:</a:t>
            </a:r>
            <a:r>
              <a:rPr lang="en-US" altLang="zh-CN" sz="1800" dirty="0">
                <a:solidFill>
                  <a:schemeClr val="bg2"/>
                </a:solidFill>
              </a:rPr>
              <a:t>	</a:t>
            </a:r>
            <a:r>
              <a:rPr lang="en-US" altLang="zh-CN" sz="1800" dirty="0">
                <a:solidFill>
                  <a:schemeClr val="accent2"/>
                </a:solidFill>
              </a:rPr>
              <a:t>MOV RESULT,AL</a:t>
            </a:r>
            <a:r>
              <a:rPr lang="en-US" altLang="zh-CN" sz="1800" dirty="0">
                <a:solidFill>
                  <a:schemeClr val="bg2"/>
                </a:solidFill>
              </a:rPr>
              <a:t>	</a:t>
            </a:r>
            <a:r>
              <a:rPr lang="zh-CN" altLang="en-US" dirty="0"/>
              <a:t>；标号</a:t>
            </a:r>
            <a:r>
              <a:rPr lang="en-US" altLang="zh-CN" dirty="0"/>
              <a:t>OUTPUT</a:t>
            </a:r>
            <a:r>
              <a:rPr lang="zh-CN" altLang="en-US" dirty="0"/>
              <a:t>的指令</a:t>
            </a:r>
          </a:p>
        </p:txBody>
      </p:sp>
    </p:spTree>
    <p:extLst>
      <p:ext uri="{BB962C8B-B14F-4D97-AF65-F5344CB8AC3E}">
        <p14:creationId xmlns:p14="http://schemas.microsoft.com/office/powerpoint/2010/main" val="3321455449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8209" y="280729"/>
            <a:ext cx="10058400" cy="1450757"/>
          </a:xfrm>
        </p:spPr>
        <p:txBody>
          <a:bodyPr/>
          <a:lstStyle/>
          <a:p>
            <a:r>
              <a:rPr lang="en-US" altLang="zh-CN" dirty="0"/>
              <a:t>MOV</a:t>
            </a:r>
            <a:r>
              <a:rPr lang="zh-CN" altLang="en-US" dirty="0"/>
              <a:t>指令传送小结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04606B-381B-474E-865B-76993DF1F31D}"/>
              </a:ext>
            </a:extLst>
          </p:cNvPr>
          <p:cNvSpPr/>
          <p:nvPr/>
        </p:nvSpPr>
        <p:spPr>
          <a:xfrm>
            <a:off x="5938981" y="1923848"/>
            <a:ext cx="1090262" cy="5562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立即数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03C907-84CC-44D5-8328-48A20137C477}"/>
              </a:ext>
            </a:extLst>
          </p:cNvPr>
          <p:cNvSpPr/>
          <p:nvPr/>
        </p:nvSpPr>
        <p:spPr>
          <a:xfrm>
            <a:off x="4269558" y="3103854"/>
            <a:ext cx="1090262" cy="12000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存储器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FA97C8F-C75F-4945-A0C3-10C1B52D88D0}"/>
              </a:ext>
            </a:extLst>
          </p:cNvPr>
          <p:cNvSpPr/>
          <p:nvPr/>
        </p:nvSpPr>
        <p:spPr>
          <a:xfrm>
            <a:off x="7740013" y="3089674"/>
            <a:ext cx="2189075" cy="1263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通用寄存器</a:t>
            </a:r>
            <a:endParaRPr lang="en-US" altLang="zh-CN" sz="2000" dirty="0"/>
          </a:p>
          <a:p>
            <a:pPr algn="ctr"/>
            <a:r>
              <a:rPr lang="en-US" altLang="zh-CN" sz="2000" dirty="0"/>
              <a:t>AX BX CX DX</a:t>
            </a:r>
          </a:p>
          <a:p>
            <a:pPr algn="ctr"/>
            <a:r>
              <a:rPr lang="en-US" altLang="zh-CN" sz="2000" dirty="0"/>
              <a:t>BP SP  SI  DI</a:t>
            </a:r>
            <a:endParaRPr lang="zh-CN" altLang="en-US" sz="2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386E4F-A054-4959-9800-CE5E2E509DE3}"/>
              </a:ext>
            </a:extLst>
          </p:cNvPr>
          <p:cNvSpPr/>
          <p:nvPr/>
        </p:nvSpPr>
        <p:spPr>
          <a:xfrm>
            <a:off x="5493512" y="4895326"/>
            <a:ext cx="1981199" cy="8297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段寄存器</a:t>
            </a:r>
            <a:endParaRPr lang="en-US" altLang="zh-CN" sz="2000" dirty="0"/>
          </a:p>
          <a:p>
            <a:pPr algn="ctr"/>
            <a:r>
              <a:rPr lang="en-US" altLang="zh-CN" sz="2000" dirty="0"/>
              <a:t>CS DS ES SS</a:t>
            </a:r>
            <a:endParaRPr lang="zh-CN" altLang="en-US" sz="2000" dirty="0"/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AD514B01-327C-4526-A21E-4F1360FFD83A}"/>
              </a:ext>
            </a:extLst>
          </p:cNvPr>
          <p:cNvSpPr/>
          <p:nvPr/>
        </p:nvSpPr>
        <p:spPr>
          <a:xfrm>
            <a:off x="5421552" y="3556720"/>
            <a:ext cx="2256729" cy="401767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776BC399-ED83-45FC-B1E8-699962A4C827}"/>
              </a:ext>
            </a:extLst>
          </p:cNvPr>
          <p:cNvSpPr/>
          <p:nvPr/>
        </p:nvSpPr>
        <p:spPr>
          <a:xfrm rot="2420285">
            <a:off x="5156901" y="4430027"/>
            <a:ext cx="572653" cy="34417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7B97F1F0-409B-4BA7-AF7A-F64845E920B5}"/>
              </a:ext>
            </a:extLst>
          </p:cNvPr>
          <p:cNvSpPr/>
          <p:nvPr/>
        </p:nvSpPr>
        <p:spPr>
          <a:xfrm rot="7597493">
            <a:off x="7274216" y="4390781"/>
            <a:ext cx="572653" cy="344175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C3B7AB-C03F-46CC-A712-782F6E898543}"/>
              </a:ext>
            </a:extLst>
          </p:cNvPr>
          <p:cNvCxnSpPr/>
          <p:nvPr/>
        </p:nvCxnSpPr>
        <p:spPr>
          <a:xfrm flipH="1">
            <a:off x="5287851" y="2509544"/>
            <a:ext cx="579161" cy="5074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7DA0E7-9F28-40CB-87DA-056503389490}"/>
              </a:ext>
            </a:extLst>
          </p:cNvPr>
          <p:cNvCxnSpPr>
            <a:cxnSpLocks/>
          </p:cNvCxnSpPr>
          <p:nvPr/>
        </p:nvCxnSpPr>
        <p:spPr>
          <a:xfrm>
            <a:off x="7070210" y="2498389"/>
            <a:ext cx="627364" cy="50742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箭头: 上弧形 36">
            <a:extLst>
              <a:ext uri="{FF2B5EF4-FFF2-40B4-BE49-F238E27FC236}">
                <a16:creationId xmlns:a16="http://schemas.microsoft.com/office/drawing/2014/main" id="{341C37C7-084E-44D5-88B2-6D19F07D8E16}"/>
              </a:ext>
            </a:extLst>
          </p:cNvPr>
          <p:cNvSpPr/>
          <p:nvPr/>
        </p:nvSpPr>
        <p:spPr>
          <a:xfrm>
            <a:off x="8355641" y="2480121"/>
            <a:ext cx="1090262" cy="603750"/>
          </a:xfrm>
          <a:prstGeom prst="curvedDownArrow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71930D6-4EA5-4E38-B95D-69F5509EA7F2}"/>
              </a:ext>
            </a:extLst>
          </p:cNvPr>
          <p:cNvSpPr txBox="1"/>
          <p:nvPr/>
        </p:nvSpPr>
        <p:spPr>
          <a:xfrm>
            <a:off x="1222763" y="1939400"/>
            <a:ext cx="28957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BC"/>
                </a:solidFill>
              </a:rPr>
              <a:t>注：</a:t>
            </a:r>
            <a:endParaRPr lang="en-US" altLang="zh-CN" sz="2400" b="1" dirty="0">
              <a:solidFill>
                <a:srgbClr val="003FB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FBC"/>
                </a:solidFill>
              </a:rPr>
              <a:t>存储单元之间不可以直接传送</a:t>
            </a:r>
            <a:endParaRPr lang="en-US" altLang="zh-CN" sz="2400" b="1" dirty="0">
              <a:solidFill>
                <a:srgbClr val="003FB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FBC"/>
                </a:solidFill>
              </a:rPr>
              <a:t>立即数只能作为源操作数</a:t>
            </a:r>
            <a:endParaRPr lang="en-US" altLang="zh-CN" sz="2400" b="1" dirty="0">
              <a:solidFill>
                <a:srgbClr val="003FB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FBC"/>
                </a:solidFill>
              </a:rPr>
              <a:t>立即数不直接送段寄存器</a:t>
            </a:r>
            <a:endParaRPr lang="en-US" altLang="zh-CN" sz="2400" b="1" dirty="0">
              <a:solidFill>
                <a:srgbClr val="003FB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FBC"/>
                </a:solidFill>
              </a:rPr>
              <a:t>段寄存器之间不传送</a:t>
            </a:r>
            <a:endParaRPr lang="en-US" altLang="zh-CN" sz="2400" b="1" dirty="0">
              <a:solidFill>
                <a:srgbClr val="003FBC"/>
              </a:solidFill>
            </a:endParaRPr>
          </a:p>
          <a:p>
            <a:endParaRPr lang="zh-CN" altLang="en-US" sz="2400" b="1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254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794327"/>
            <a:ext cx="6365702" cy="943033"/>
          </a:xfrm>
        </p:spPr>
        <p:txBody>
          <a:bodyPr/>
          <a:lstStyle/>
          <a:p>
            <a:pPr eaLnBrk="1" hangingPunct="1"/>
            <a:r>
              <a:rPr lang="zh-CN" altLang="en-US" dirty="0"/>
              <a:t>段内转移、间接寻址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00381"/>
            <a:ext cx="8458200" cy="3962400"/>
          </a:xfrm>
        </p:spPr>
        <p:txBody>
          <a:bodyPr>
            <a:normAutofit/>
          </a:bodyPr>
          <a:lstStyle/>
          <a:p>
            <a:pPr marL="0" indent="390525">
              <a:buNone/>
              <a:tabLst>
                <a:tab pos="1914525" algn="l"/>
                <a:tab pos="4762500" algn="l"/>
              </a:tabLst>
            </a:pPr>
            <a:r>
              <a:rPr kumimoji="0" lang="en-US" altLang="zh-CN" sz="2800" dirty="0">
                <a:solidFill>
                  <a:srgbClr val="003FBC"/>
                </a:solidFill>
              </a:rPr>
              <a:t>JMP R16/M16</a:t>
            </a:r>
            <a:r>
              <a:rPr lang="en-US" altLang="zh-CN" sz="2800" dirty="0">
                <a:solidFill>
                  <a:srgbClr val="003FBC"/>
                </a:solidFill>
              </a:rPr>
              <a:t> </a:t>
            </a:r>
            <a:r>
              <a:rPr lang="en-US" altLang="zh-CN" sz="2800" dirty="0">
                <a:solidFill>
                  <a:schemeClr val="bg2"/>
                </a:solidFill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  <a:r>
              <a:rPr lang="en-US" altLang="zh-CN" sz="2800" dirty="0">
                <a:solidFill>
                  <a:schemeClr val="accent2"/>
                </a:solidFill>
              </a:rPr>
              <a:t>IP←R16/M16</a:t>
            </a:r>
          </a:p>
          <a:p>
            <a:pPr marL="357188" indent="-357188">
              <a:buFont typeface="Wingdings" panose="05000000000000000000" pitchFamily="2" charset="2"/>
              <a:buChar char="ü"/>
              <a:tabLst>
                <a:tab pos="1914525" algn="l"/>
                <a:tab pos="4762500" algn="l"/>
              </a:tabLst>
            </a:pPr>
            <a:r>
              <a:rPr lang="zh-CN" altLang="en-US" sz="2800" dirty="0"/>
              <a:t>将一个</a:t>
            </a:r>
            <a:r>
              <a:rPr lang="en-US" altLang="zh-CN" sz="2800" dirty="0"/>
              <a:t>16</a:t>
            </a:r>
            <a:r>
              <a:rPr lang="zh-CN" altLang="en-US" sz="2800" dirty="0"/>
              <a:t>位寄存器或主存字单元内容送入</a:t>
            </a:r>
            <a:r>
              <a:rPr lang="en-US" altLang="zh-CN" sz="2800" dirty="0"/>
              <a:t>IP</a:t>
            </a:r>
            <a:r>
              <a:rPr lang="zh-CN" altLang="en-US" sz="2800" dirty="0"/>
              <a:t>寄存器，作为新的指令指针，但不修改</a:t>
            </a:r>
            <a:r>
              <a:rPr lang="en-US" altLang="zh-CN" sz="2800" dirty="0"/>
              <a:t>CS</a:t>
            </a:r>
            <a:r>
              <a:rPr lang="zh-CN" altLang="en-US" sz="2800" dirty="0"/>
              <a:t>寄存器的内容</a:t>
            </a:r>
          </a:p>
          <a:p>
            <a:pPr marL="0" indent="390525">
              <a:spcBef>
                <a:spcPct val="50000"/>
              </a:spcBef>
              <a:buNone/>
              <a:tabLst>
                <a:tab pos="1914525" algn="l"/>
                <a:tab pos="4762500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JMP AX		</a:t>
            </a:r>
            <a:r>
              <a:rPr lang="zh-CN" altLang="en-US" sz="2800" dirty="0">
                <a:solidFill>
                  <a:srgbClr val="003FBC"/>
                </a:solidFill>
              </a:rPr>
              <a:t>；</a:t>
            </a:r>
            <a:r>
              <a:rPr lang="en-US" altLang="zh-CN" sz="2800" dirty="0">
                <a:solidFill>
                  <a:srgbClr val="003FBC"/>
                </a:solidFill>
              </a:rPr>
              <a:t>IP←AX</a:t>
            </a:r>
          </a:p>
          <a:p>
            <a:pPr marL="0" indent="390525">
              <a:buNone/>
              <a:tabLst>
                <a:tab pos="1914525" algn="l"/>
                <a:tab pos="4762500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JMP WORD PTR [2000H]	</a:t>
            </a:r>
            <a:r>
              <a:rPr lang="zh-CN" altLang="en-US" sz="2800" dirty="0">
                <a:solidFill>
                  <a:srgbClr val="003FBC"/>
                </a:solidFill>
              </a:rPr>
              <a:t>；</a:t>
            </a:r>
            <a:r>
              <a:rPr lang="en-US" altLang="zh-CN" sz="2800" dirty="0">
                <a:solidFill>
                  <a:srgbClr val="003FBC"/>
                </a:solidFill>
              </a:rPr>
              <a:t>IP←[2000H]</a:t>
            </a:r>
            <a:r>
              <a:rPr lang="en-US" altLang="zh-CN" sz="4000" dirty="0">
                <a:solidFill>
                  <a:schemeClr val="bg2"/>
                </a:solidFill>
              </a:rPr>
              <a:t>	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59562115"/>
      </p:ext>
    </p:extLst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段间转移、直接寻址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207655" y="1808018"/>
            <a:ext cx="9829800" cy="4204855"/>
          </a:xfrm>
        </p:spPr>
        <p:txBody>
          <a:bodyPr>
            <a:normAutofit/>
          </a:bodyPr>
          <a:lstStyle/>
          <a:p>
            <a:pPr marL="0" indent="390525">
              <a:buNone/>
              <a:tabLst>
                <a:tab pos="1914525" algn="l"/>
                <a:tab pos="4478338" algn="l"/>
              </a:tabLst>
            </a:pPr>
            <a:r>
              <a:rPr kumimoji="0" lang="en-US" altLang="zh-CN" sz="3200" dirty="0">
                <a:solidFill>
                  <a:srgbClr val="003FBC"/>
                </a:solidFill>
              </a:rPr>
              <a:t>JMP FAR PTR LABEL</a:t>
            </a:r>
          </a:p>
          <a:p>
            <a:pPr marL="0" indent="390525">
              <a:buNone/>
              <a:tabLst>
                <a:tab pos="442913" algn="l"/>
                <a:tab pos="4478338" algn="l"/>
              </a:tabLst>
            </a:pPr>
            <a:r>
              <a:rPr lang="en-US" altLang="zh-CN" sz="3600" dirty="0">
                <a:solidFill>
                  <a:schemeClr val="accent2"/>
                </a:solidFill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  <a:r>
              <a:rPr lang="en-US" altLang="zh-CN" sz="2800" dirty="0">
                <a:solidFill>
                  <a:schemeClr val="accent2"/>
                </a:solidFill>
              </a:rPr>
              <a:t>IP←LABEL</a:t>
            </a:r>
            <a:r>
              <a:rPr lang="zh-CN" altLang="en-US" sz="2800" dirty="0">
                <a:solidFill>
                  <a:schemeClr val="accent2"/>
                </a:solidFill>
              </a:rPr>
              <a:t>的偏移地址</a:t>
            </a:r>
          </a:p>
          <a:p>
            <a:pPr marL="0" indent="390525">
              <a:buNone/>
              <a:tabLst>
                <a:tab pos="442913" algn="l"/>
                <a:tab pos="4478338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；</a:t>
            </a:r>
            <a:r>
              <a:rPr lang="en-US" altLang="zh-CN" sz="2800" dirty="0">
                <a:solidFill>
                  <a:schemeClr val="accent2"/>
                </a:solidFill>
              </a:rPr>
              <a:t>CS←LABEL</a:t>
            </a:r>
            <a:r>
              <a:rPr lang="zh-CN" altLang="en-US" sz="2800" dirty="0">
                <a:solidFill>
                  <a:schemeClr val="accent2"/>
                </a:solidFill>
              </a:rPr>
              <a:t>的段地址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1914525" algn="l"/>
                <a:tab pos="4478338" algn="l"/>
              </a:tabLst>
            </a:pPr>
            <a:r>
              <a:rPr lang="zh-CN" altLang="en-US" sz="2800" dirty="0"/>
              <a:t>将标号所在段的段地址作为新的</a:t>
            </a:r>
            <a:r>
              <a:rPr lang="en-US" altLang="zh-CN" sz="2800" dirty="0"/>
              <a:t>CS</a:t>
            </a:r>
            <a:r>
              <a:rPr lang="zh-CN" altLang="en-US" sz="2800" dirty="0"/>
              <a:t>值，标号在该段内的偏移地址作为新的</a:t>
            </a:r>
            <a:r>
              <a:rPr lang="en-US" altLang="zh-CN" sz="2800" dirty="0"/>
              <a:t>IP</a:t>
            </a:r>
            <a:r>
              <a:rPr lang="zh-CN" altLang="en-US" sz="2800" dirty="0"/>
              <a:t>值；这样，程序跳转到新的代码段执行</a:t>
            </a:r>
          </a:p>
          <a:p>
            <a:pPr marL="0" indent="390525">
              <a:spcBef>
                <a:spcPct val="50000"/>
              </a:spcBef>
              <a:buNone/>
              <a:tabLst>
                <a:tab pos="1914525" algn="l"/>
                <a:tab pos="4478338" algn="l"/>
              </a:tabLst>
            </a:pPr>
            <a:r>
              <a:rPr lang="en-US" altLang="zh-CN" sz="3200" dirty="0">
                <a:solidFill>
                  <a:srgbClr val="003FBC"/>
                </a:solidFill>
              </a:rPr>
              <a:t>JMP FAR PTR OTHERSEG</a:t>
            </a:r>
          </a:p>
          <a:p>
            <a:pPr marL="0" indent="390525">
              <a:lnSpc>
                <a:spcPct val="80000"/>
              </a:lnSpc>
              <a:buNone/>
              <a:tabLst>
                <a:tab pos="176213" algn="l"/>
                <a:tab pos="360363" algn="l"/>
                <a:tab pos="442913" algn="l"/>
                <a:tab pos="4478338" algn="l"/>
              </a:tabLst>
            </a:pPr>
            <a:r>
              <a:rPr lang="en-US" altLang="zh-CN" sz="2800" dirty="0"/>
              <a:t>	</a:t>
            </a:r>
            <a:r>
              <a:rPr lang="zh-CN" altLang="en-US" sz="2800" dirty="0"/>
              <a:t>；远转移到代码段</a:t>
            </a:r>
            <a:r>
              <a:rPr lang="en-US" altLang="zh-CN" sz="2800" dirty="0"/>
              <a:t>2</a:t>
            </a:r>
            <a:r>
              <a:rPr lang="zh-CN" altLang="en-US" sz="2800" dirty="0"/>
              <a:t>的</a:t>
            </a:r>
            <a:r>
              <a:rPr lang="en-US" altLang="zh-CN" sz="2800" dirty="0"/>
              <a:t>OTHERSEG</a:t>
            </a:r>
          </a:p>
        </p:txBody>
      </p:sp>
    </p:spTree>
    <p:extLst>
      <p:ext uri="{BB962C8B-B14F-4D97-AF65-F5344CB8AC3E}">
        <p14:creationId xmlns:p14="http://schemas.microsoft.com/office/powerpoint/2010/main" val="3995817683"/>
      </p:ext>
    </p:extLst>
  </p:cSld>
  <p:clrMapOvr>
    <a:masterClrMapping/>
  </p:clrMapOvr>
  <p:transition>
    <p:rand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段间转移、间接寻址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4952"/>
            <a:ext cx="10058400" cy="4327247"/>
          </a:xfrm>
        </p:spPr>
        <p:txBody>
          <a:bodyPr>
            <a:normAutofit/>
          </a:bodyPr>
          <a:lstStyle/>
          <a:p>
            <a:pPr marL="0" indent="390525">
              <a:buNone/>
              <a:tabLst>
                <a:tab pos="1338263" algn="l"/>
                <a:tab pos="4478338" algn="l"/>
              </a:tabLst>
            </a:pPr>
            <a:r>
              <a:rPr kumimoji="0" lang="en-US" altLang="zh-CN" sz="3200" dirty="0">
                <a:solidFill>
                  <a:srgbClr val="003FBC"/>
                </a:solidFill>
              </a:rPr>
              <a:t>JMP FAR PTR MEM</a:t>
            </a:r>
          </a:p>
          <a:p>
            <a:pPr marL="0" indent="390525">
              <a:buNone/>
              <a:tabLst>
                <a:tab pos="1338263" algn="l"/>
                <a:tab pos="4478338" algn="l"/>
              </a:tabLst>
            </a:pPr>
            <a:r>
              <a:rPr lang="zh-CN" altLang="en-US" sz="3600" dirty="0">
                <a:solidFill>
                  <a:schemeClr val="accent2"/>
                </a:solidFill>
              </a:rPr>
              <a:t>；</a:t>
            </a:r>
            <a:r>
              <a:rPr lang="en-US" altLang="zh-CN" sz="3200" dirty="0">
                <a:solidFill>
                  <a:schemeClr val="accent2"/>
                </a:solidFill>
              </a:rPr>
              <a:t>IP←[MEM]</a:t>
            </a:r>
            <a:r>
              <a:rPr lang="zh-CN" altLang="en-US" sz="3200" dirty="0">
                <a:solidFill>
                  <a:schemeClr val="accent2"/>
                </a:solidFill>
              </a:rPr>
              <a:t>，</a:t>
            </a:r>
            <a:r>
              <a:rPr lang="en-US" altLang="zh-CN" sz="3200" dirty="0">
                <a:solidFill>
                  <a:schemeClr val="accent2"/>
                </a:solidFill>
              </a:rPr>
              <a:t>CS←[MEM+2]</a:t>
            </a:r>
          </a:p>
          <a:p>
            <a:pPr>
              <a:buFont typeface="Wingdings" panose="05000000000000000000" pitchFamily="2" charset="2"/>
              <a:buChar char="ü"/>
              <a:tabLst>
                <a:tab pos="1338263" algn="l"/>
                <a:tab pos="4478338" algn="l"/>
              </a:tabLst>
            </a:pPr>
            <a:r>
              <a:rPr lang="zh-CN" altLang="en-US" sz="2800" dirty="0"/>
              <a:t>用一个双字存储单元表示要跳转的目标地址。这个目标地址存放在主存中连续的两个字单元中的，低位字送</a:t>
            </a:r>
            <a:r>
              <a:rPr lang="en-US" altLang="zh-CN" sz="2800" dirty="0"/>
              <a:t>IP</a:t>
            </a:r>
            <a:r>
              <a:rPr lang="zh-CN" altLang="en-US" sz="2800" dirty="0"/>
              <a:t>寄存器，高位字送</a:t>
            </a:r>
            <a:r>
              <a:rPr lang="en-US" altLang="zh-CN" sz="2800" dirty="0"/>
              <a:t>CS</a:t>
            </a:r>
            <a:r>
              <a:rPr lang="zh-CN" altLang="en-US" sz="2800" dirty="0"/>
              <a:t>寄存器</a:t>
            </a:r>
          </a:p>
          <a:p>
            <a:pPr marL="0" indent="390525">
              <a:spcBef>
                <a:spcPct val="50000"/>
              </a:spcBef>
              <a:buNone/>
              <a:tabLst>
                <a:tab pos="1338263" algn="l"/>
                <a:tab pos="447833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MOV WORD PTR [BX],0</a:t>
            </a:r>
          </a:p>
          <a:p>
            <a:pPr marL="0" indent="390525">
              <a:buNone/>
              <a:tabLst>
                <a:tab pos="1338263" algn="l"/>
                <a:tab pos="447833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MOV WORD PTR [BX+2],1500H</a:t>
            </a:r>
          </a:p>
          <a:p>
            <a:pPr marL="0" indent="390525">
              <a:buNone/>
              <a:tabLst>
                <a:tab pos="1338263" algn="l"/>
                <a:tab pos="4478338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JMP FAR PTR [BX]    </a:t>
            </a:r>
            <a:r>
              <a:rPr lang="zh-CN" altLang="en-US" sz="2800" dirty="0"/>
              <a:t>；转移到</a:t>
            </a:r>
            <a:r>
              <a:rPr lang="en-US" altLang="zh-CN" sz="2800" dirty="0"/>
              <a:t>1500H:0</a:t>
            </a:r>
          </a:p>
        </p:txBody>
      </p:sp>
    </p:spTree>
    <p:extLst>
      <p:ext uri="{BB962C8B-B14F-4D97-AF65-F5344CB8AC3E}">
        <p14:creationId xmlns:p14="http://schemas.microsoft.com/office/powerpoint/2010/main" val="370087801"/>
      </p:ext>
    </p:extLst>
  </p:cSld>
  <p:clrMapOvr>
    <a:masterClrMapping/>
  </p:clrMapOvr>
  <p:transition>
    <p:rand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2.4.2  </a:t>
            </a:r>
            <a:r>
              <a:rPr lang="zh-CN" altLang="en-US" dirty="0"/>
              <a:t>条件转移指令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18277"/>
            <a:ext cx="10277475" cy="4186959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solidFill>
                  <a:srgbClr val="003FBC"/>
                </a:solidFill>
              </a:rPr>
              <a:t>JCC label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2"/>
                </a:solidFill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；条件满足，发生转移：</a:t>
            </a:r>
            <a:r>
              <a:rPr lang="en-US" altLang="zh-CN" sz="2400" b="1" dirty="0">
                <a:solidFill>
                  <a:schemeClr val="accent2"/>
                </a:solidFill>
              </a:rPr>
              <a:t>IP←IP</a:t>
            </a:r>
            <a:r>
              <a:rPr lang="zh-CN" altLang="en-US" sz="2400" b="1" dirty="0">
                <a:solidFill>
                  <a:schemeClr val="accent2"/>
                </a:solidFill>
              </a:rPr>
              <a:t>＋</a:t>
            </a:r>
            <a:r>
              <a:rPr lang="en-US" altLang="zh-CN" sz="2400" b="1" dirty="0">
                <a:solidFill>
                  <a:schemeClr val="accent2"/>
                </a:solidFill>
              </a:rPr>
              <a:t>8</a:t>
            </a:r>
            <a:r>
              <a:rPr lang="zh-CN" altLang="en-US" sz="2400" b="1" dirty="0">
                <a:solidFill>
                  <a:schemeClr val="accent2"/>
                </a:solidFill>
              </a:rPr>
              <a:t>位位移量</a:t>
            </a: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</a:rPr>
              <a:t>  ；条件不满足，顺序执行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指定的条件</a:t>
            </a:r>
            <a:r>
              <a:rPr lang="en-US" altLang="zh-CN" sz="2400" dirty="0"/>
              <a:t>cc</a:t>
            </a:r>
            <a:r>
              <a:rPr lang="zh-CN" altLang="en-US" sz="2400" dirty="0"/>
              <a:t>如果成立，程序转移到由标号</a:t>
            </a:r>
            <a:r>
              <a:rPr lang="en-US" altLang="zh-CN" sz="2400" dirty="0"/>
              <a:t>label</a:t>
            </a:r>
            <a:r>
              <a:rPr lang="zh-CN" altLang="en-US" sz="2400" dirty="0"/>
              <a:t>指定的目标地址去执行指令；条件不成立，则程序将顺序执行下一条指令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操作数</a:t>
            </a:r>
            <a:r>
              <a:rPr lang="en-US" altLang="zh-CN" sz="2400" dirty="0"/>
              <a:t>label</a:t>
            </a:r>
            <a:r>
              <a:rPr lang="zh-CN" altLang="en-US" sz="2400" dirty="0"/>
              <a:t>是采用相对寻址方式的短转移标号</a:t>
            </a:r>
          </a:p>
          <a:p>
            <a:pPr lvl="2"/>
            <a:r>
              <a:rPr lang="zh-CN" altLang="en-US" sz="2400" dirty="0"/>
              <a:t>表示</a:t>
            </a:r>
            <a:r>
              <a:rPr lang="en-US" altLang="zh-CN" sz="2400" dirty="0" err="1"/>
              <a:t>Jcc</a:t>
            </a:r>
            <a:r>
              <a:rPr lang="zh-CN" altLang="en-US" sz="2400" dirty="0"/>
              <a:t>指令后的那条指令的偏移地址，到目标指令的偏移地址的地址位移</a:t>
            </a:r>
          </a:p>
          <a:p>
            <a:pPr lvl="2"/>
            <a:r>
              <a:rPr lang="zh-CN" altLang="en-US" sz="2400" dirty="0"/>
              <a:t>距当前</a:t>
            </a:r>
            <a:r>
              <a:rPr lang="en-US" altLang="zh-CN" sz="2400" dirty="0"/>
              <a:t>IP</a:t>
            </a:r>
            <a:r>
              <a:rPr lang="zh-CN" altLang="en-US" sz="2400" dirty="0"/>
              <a:t>地址－</a:t>
            </a:r>
            <a:r>
              <a:rPr lang="en-US" altLang="zh-CN" sz="2400" dirty="0"/>
              <a:t>128</a:t>
            </a:r>
            <a:r>
              <a:rPr lang="zh-CN" altLang="en-US" sz="2400" dirty="0"/>
              <a:t>～＋</a:t>
            </a:r>
            <a:r>
              <a:rPr lang="en-US" altLang="zh-CN" sz="2400" dirty="0"/>
              <a:t>127</a:t>
            </a:r>
            <a:r>
              <a:rPr lang="zh-CN" altLang="en-US" sz="2400" dirty="0"/>
              <a:t>个单元的范围之内</a:t>
            </a:r>
          </a:p>
        </p:txBody>
      </p:sp>
    </p:spTree>
    <p:extLst>
      <p:ext uri="{BB962C8B-B14F-4D97-AF65-F5344CB8AC3E}">
        <p14:creationId xmlns:p14="http://schemas.microsoft.com/office/powerpoint/2010/main" val="1979902473"/>
      </p:ext>
    </p:extLst>
  </p:cSld>
  <p:clrMapOvr>
    <a:masterClrMapping/>
  </p:clrMapOvr>
  <p:transition>
    <p:zoom dir="in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0" y="934720"/>
            <a:ext cx="6579400" cy="843916"/>
          </a:xfrm>
        </p:spPr>
        <p:txBody>
          <a:bodyPr/>
          <a:lstStyle/>
          <a:p>
            <a:pPr eaLnBrk="1" hangingPunct="1"/>
            <a:r>
              <a:rPr lang="en-US" altLang="zh-CN" dirty="0"/>
              <a:t>JCC</a:t>
            </a:r>
            <a:r>
              <a:rPr lang="zh-CN" altLang="en-US" dirty="0"/>
              <a:t>指令的分类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1279614" y="1908868"/>
            <a:ext cx="9632771" cy="33275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/>
              <a:t>JCC</a:t>
            </a:r>
            <a:r>
              <a:rPr lang="zh-CN" altLang="en-US" sz="3200" dirty="0"/>
              <a:t>指令不影响标志，但要利用标志（</a:t>
            </a:r>
            <a:r>
              <a:rPr lang="zh-CN" altLang="en-US" sz="3200" dirty="0">
                <a:solidFill>
                  <a:srgbClr val="003FB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</a:t>
            </a:r>
            <a:r>
              <a:rPr lang="en-US" altLang="zh-CN" sz="3200" dirty="0">
                <a:solidFill>
                  <a:srgbClr val="003FBC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</a:t>
            </a:r>
            <a:r>
              <a:rPr lang="zh-CN" altLang="en-US" sz="3200" dirty="0"/>
              <a:t>）。根据利用的标志位不同，</a:t>
            </a:r>
            <a:r>
              <a:rPr lang="en-US" altLang="zh-CN" sz="3200" dirty="0"/>
              <a:t>16</a:t>
            </a:r>
            <a:r>
              <a:rPr lang="zh-CN" altLang="en-US" sz="3200" dirty="0"/>
              <a:t>条指令分成</a:t>
            </a:r>
            <a:r>
              <a:rPr lang="en-US" altLang="zh-CN" sz="3200" dirty="0"/>
              <a:t>3</a:t>
            </a:r>
            <a:r>
              <a:rPr lang="zh-CN" altLang="en-US" sz="3200" dirty="0"/>
              <a:t>种情况：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1.  </a:t>
            </a:r>
            <a:r>
              <a:rPr lang="zh-CN" altLang="en-US" sz="2800" dirty="0"/>
              <a:t>判断单个标志位状态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2.  </a:t>
            </a:r>
            <a:r>
              <a:rPr lang="zh-CN" altLang="en-US" sz="2800" dirty="0"/>
              <a:t>比较无符号数高低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3.  </a:t>
            </a:r>
            <a:r>
              <a:rPr lang="zh-CN" altLang="en-US" sz="2800" dirty="0"/>
              <a:t>比较有符号数大小</a:t>
            </a:r>
          </a:p>
        </p:txBody>
      </p:sp>
    </p:spTree>
    <p:extLst>
      <p:ext uri="{BB962C8B-B14F-4D97-AF65-F5344CB8AC3E}">
        <p14:creationId xmlns:p14="http://schemas.microsoft.com/office/powerpoint/2010/main" val="19000604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563" y="749300"/>
            <a:ext cx="7550728" cy="940955"/>
          </a:xfrm>
        </p:spPr>
        <p:txBody>
          <a:bodyPr/>
          <a:lstStyle/>
          <a:p>
            <a:pPr eaLnBrk="1" hangingPunct="1"/>
            <a:r>
              <a:rPr lang="zh-CN" altLang="en-US" dirty="0"/>
              <a:t>转移条件</a:t>
            </a:r>
            <a:r>
              <a:rPr lang="en-US" altLang="zh-CN" dirty="0"/>
              <a:t>cc</a:t>
            </a:r>
            <a:r>
              <a:rPr lang="zh-CN" altLang="en-US" dirty="0"/>
              <a:t>：单个标志状态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323861" y="1802015"/>
            <a:ext cx="9364459" cy="4645890"/>
          </a:xfrm>
        </p:spPr>
        <p:txBody>
          <a:bodyPr>
            <a:normAutofit fontScale="92500" lnSpcReduction="10000"/>
          </a:bodyPr>
          <a:lstStyle/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JZ/JE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ZF=1</a:t>
            </a:r>
            <a:r>
              <a:rPr lang="en-US" altLang="zh-CN" sz="2400" dirty="0"/>
              <a:t>	Jump if Zero/Equal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JNZ/JNE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ZF=0</a:t>
            </a:r>
            <a:r>
              <a:rPr lang="en-US" altLang="zh-CN" sz="2400" dirty="0"/>
              <a:t>	Jump if Not Zero/Not Equal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JS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SF=1</a:t>
            </a:r>
            <a:r>
              <a:rPr lang="en-US" altLang="zh-CN" sz="2400" dirty="0"/>
              <a:t>	Jump if Sign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JNS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SF=0</a:t>
            </a:r>
            <a:r>
              <a:rPr lang="en-US" altLang="zh-CN" sz="2400" dirty="0"/>
              <a:t>	Jump if Not Sign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JP/JPE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PF=1</a:t>
            </a:r>
            <a:r>
              <a:rPr lang="en-US" altLang="zh-CN" sz="2400" dirty="0"/>
              <a:t>	Jump if Parity/Parity Even </a:t>
            </a:r>
            <a:r>
              <a:rPr lang="zh-CN" altLang="en-US" sz="2400" dirty="0"/>
              <a:t>（“</a:t>
            </a:r>
            <a:r>
              <a:rPr lang="en-US" altLang="zh-CN" sz="2400" dirty="0"/>
              <a:t>1</a:t>
            </a:r>
            <a:r>
              <a:rPr lang="zh-CN" altLang="en-US" sz="2400" dirty="0"/>
              <a:t>”的个数为偶数）</a:t>
            </a:r>
            <a:endParaRPr lang="en-US" altLang="zh-CN" sz="2400" dirty="0"/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JNP/JPO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PF=0</a:t>
            </a:r>
            <a:r>
              <a:rPr lang="en-US" altLang="zh-CN" sz="2400" dirty="0"/>
              <a:t>	Jump if Not Parity/Parity Odd </a:t>
            </a:r>
            <a:r>
              <a:rPr lang="zh-CN" altLang="en-US" sz="2400" dirty="0"/>
              <a:t>（“</a:t>
            </a:r>
            <a:r>
              <a:rPr lang="en-US" altLang="zh-CN" sz="2400" dirty="0"/>
              <a:t>1</a:t>
            </a:r>
            <a:r>
              <a:rPr lang="zh-CN" altLang="en-US" sz="2400" dirty="0"/>
              <a:t>”的个数为奇数）</a:t>
            </a:r>
            <a:endParaRPr lang="en-US" altLang="zh-CN" sz="2400" dirty="0"/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JO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OF=1</a:t>
            </a:r>
            <a:r>
              <a:rPr lang="en-US" altLang="zh-CN" sz="2400" dirty="0"/>
              <a:t>	Jump if Overflow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JNO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OF=0</a:t>
            </a:r>
            <a:r>
              <a:rPr lang="en-US" altLang="zh-CN" sz="2400" dirty="0"/>
              <a:t>	Jump if Not Overflow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JC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CF=1</a:t>
            </a:r>
            <a:r>
              <a:rPr lang="en-US" altLang="zh-CN" sz="2400" dirty="0"/>
              <a:t>	Jump if Carry</a:t>
            </a:r>
          </a:p>
          <a:p>
            <a:pPr>
              <a:buNone/>
              <a:tabLst>
                <a:tab pos="1790700" algn="l"/>
                <a:tab pos="305276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JNC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CF=0</a:t>
            </a:r>
            <a:r>
              <a:rPr lang="en-US" altLang="zh-CN" sz="2400" dirty="0"/>
              <a:t>	Jump if Not Carry</a:t>
            </a:r>
          </a:p>
        </p:txBody>
      </p:sp>
    </p:spTree>
    <p:extLst>
      <p:ext uri="{BB962C8B-B14F-4D97-AF65-F5344CB8AC3E}">
        <p14:creationId xmlns:p14="http://schemas.microsoft.com/office/powerpoint/2010/main" val="3583694686"/>
      </p:ext>
    </p:extLst>
  </p:cSld>
  <p:clrMapOvr>
    <a:masterClrMapping/>
  </p:clrMapOvr>
  <p:transition spd="med" advClick="0">
    <p:rand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转移条件</a:t>
            </a:r>
            <a:r>
              <a:rPr lang="en-US" altLang="zh-CN" dirty="0"/>
              <a:t>cc</a:t>
            </a:r>
            <a:r>
              <a:rPr lang="zh-CN" altLang="en-US" dirty="0"/>
              <a:t>：两数大小关系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349376" y="1954139"/>
            <a:ext cx="8681315" cy="461725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JB/JNAE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CF=1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Below/Not Above or Equal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JNB/JAE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CF=0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Not Below/Above or Equal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JBE/JNA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CF=1</a:t>
            </a:r>
            <a:r>
              <a:rPr lang="zh-CN" altLang="en-US" sz="2400" dirty="0">
                <a:solidFill>
                  <a:srgbClr val="660066"/>
                </a:solidFill>
              </a:rPr>
              <a:t>或</a:t>
            </a:r>
            <a:r>
              <a:rPr lang="en-US" altLang="zh-CN" sz="2400" dirty="0">
                <a:solidFill>
                  <a:srgbClr val="660066"/>
                </a:solidFill>
              </a:rPr>
              <a:t>ZF=1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Below/Not Above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JNBE/JA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CF=0</a:t>
            </a:r>
            <a:r>
              <a:rPr lang="zh-CN" altLang="en-US" sz="2400" dirty="0">
                <a:solidFill>
                  <a:srgbClr val="660066"/>
                </a:solidFill>
              </a:rPr>
              <a:t>且</a:t>
            </a:r>
            <a:r>
              <a:rPr lang="en-US" altLang="zh-CN" sz="2400" dirty="0">
                <a:solidFill>
                  <a:srgbClr val="660066"/>
                </a:solidFill>
              </a:rPr>
              <a:t>ZF=0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Not Below or Equal/Above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JL/JNGE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SF≠OF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Less/Not Greater or Equal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JNL/JGE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SF=OF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Not Less/Greater or Equal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JLE/JNG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ZF≠OF</a:t>
            </a:r>
            <a:r>
              <a:rPr lang="zh-CN" altLang="en-US" sz="2400" dirty="0">
                <a:solidFill>
                  <a:srgbClr val="660066"/>
                </a:solidFill>
              </a:rPr>
              <a:t>或</a:t>
            </a:r>
            <a:r>
              <a:rPr lang="en-US" altLang="zh-CN" sz="2400" dirty="0">
                <a:solidFill>
                  <a:srgbClr val="660066"/>
                </a:solidFill>
              </a:rPr>
              <a:t>ZF=1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Less or Equal/Not Greater</a:t>
            </a:r>
          </a:p>
          <a:p>
            <a:pPr>
              <a:spcBef>
                <a:spcPct val="1000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>
                <a:solidFill>
                  <a:srgbClr val="0000CC"/>
                </a:solidFill>
              </a:rPr>
              <a:t>JNLE/JG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660066"/>
                </a:solidFill>
              </a:rPr>
              <a:t>SF=OF</a:t>
            </a:r>
            <a:r>
              <a:rPr lang="zh-CN" altLang="en-US" sz="2400" dirty="0">
                <a:solidFill>
                  <a:srgbClr val="660066"/>
                </a:solidFill>
              </a:rPr>
              <a:t>且</a:t>
            </a:r>
            <a:r>
              <a:rPr lang="en-US" altLang="zh-CN" sz="2400" dirty="0">
                <a:solidFill>
                  <a:srgbClr val="660066"/>
                </a:solidFill>
              </a:rPr>
              <a:t>ZF=0</a:t>
            </a:r>
            <a:r>
              <a:rPr lang="en-US" altLang="zh-CN" sz="2400" dirty="0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  <a:tabLst>
                <a:tab pos="1609725" algn="l"/>
                <a:tab pos="2151063" algn="l"/>
                <a:tab pos="3592513" algn="l"/>
              </a:tabLst>
            </a:pPr>
            <a:r>
              <a:rPr lang="en-US" altLang="zh-CN" sz="2400" dirty="0"/>
              <a:t>			Jump if Not Less or Equal/Greater</a:t>
            </a:r>
          </a:p>
        </p:txBody>
      </p:sp>
    </p:spTree>
    <p:extLst>
      <p:ext uri="{BB962C8B-B14F-4D97-AF65-F5344CB8AC3E}">
        <p14:creationId xmlns:p14="http://schemas.microsoft.com/office/powerpoint/2010/main" val="412921315"/>
      </p:ext>
    </p:extLst>
  </p:cSld>
  <p:clrMapOvr>
    <a:masterClrMapping/>
  </p:clrMapOvr>
  <p:transition spd="med" advClick="0">
    <p:rand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判断单个标志位状态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800" dirty="0"/>
              <a:t>这组指令单独判断</a:t>
            </a:r>
            <a:r>
              <a:rPr lang="en-US" altLang="zh-CN" sz="2800" dirty="0"/>
              <a:t>5</a:t>
            </a:r>
            <a:r>
              <a:rPr lang="zh-CN" altLang="en-US" sz="2800" dirty="0"/>
              <a:t>个状态标志之一</a:t>
            </a:r>
          </a:p>
          <a:p>
            <a:pPr marL="749808" lvl="1" indent="-457200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2800" dirty="0">
                <a:solidFill>
                  <a:srgbClr val="003FBC"/>
                </a:solidFill>
              </a:rPr>
              <a:t>JZ</a:t>
            </a:r>
            <a:r>
              <a:rPr lang="en-US" altLang="zh-CN" sz="1700" dirty="0">
                <a:solidFill>
                  <a:srgbClr val="003FBC"/>
                </a:solidFill>
              </a:rPr>
              <a:t>/</a:t>
            </a:r>
            <a:r>
              <a:rPr lang="en-US" altLang="zh-CN" sz="2800" dirty="0">
                <a:solidFill>
                  <a:srgbClr val="003FBC"/>
                </a:solidFill>
              </a:rPr>
              <a:t>JE</a:t>
            </a:r>
            <a:r>
              <a:rPr lang="zh-CN" altLang="en-US" sz="1700" dirty="0">
                <a:solidFill>
                  <a:srgbClr val="003FBC"/>
                </a:solidFill>
              </a:rPr>
              <a:t>和</a:t>
            </a:r>
            <a:r>
              <a:rPr lang="en-US" altLang="zh-CN" sz="2800" dirty="0">
                <a:solidFill>
                  <a:srgbClr val="003FBC"/>
                </a:solidFill>
              </a:rPr>
              <a:t>JNZ</a:t>
            </a:r>
            <a:r>
              <a:rPr lang="en-US" altLang="zh-CN" sz="1700" dirty="0">
                <a:solidFill>
                  <a:srgbClr val="003FBC"/>
                </a:solidFill>
              </a:rPr>
              <a:t>/</a:t>
            </a:r>
            <a:r>
              <a:rPr lang="en-US" altLang="zh-CN" sz="2800" dirty="0">
                <a:solidFill>
                  <a:srgbClr val="003FBC"/>
                </a:solidFill>
              </a:rPr>
              <a:t>JNE</a:t>
            </a:r>
            <a:r>
              <a:rPr lang="zh-CN" altLang="en-US" sz="2200" dirty="0"/>
              <a:t>：利用零标志</a:t>
            </a:r>
            <a:r>
              <a:rPr lang="en-US" altLang="zh-CN" sz="2200" dirty="0">
                <a:solidFill>
                  <a:schemeClr val="accent2"/>
                </a:solidFill>
              </a:rPr>
              <a:t>ZF</a:t>
            </a:r>
            <a:r>
              <a:rPr lang="zh-CN" altLang="en-US" sz="2200" dirty="0"/>
              <a:t>，判断结果是否为零（或相等）</a:t>
            </a:r>
          </a:p>
          <a:p>
            <a:pPr marL="749808" lvl="1" indent="-457200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000" dirty="0">
                <a:solidFill>
                  <a:srgbClr val="003FBC"/>
                </a:solidFill>
              </a:rPr>
              <a:t>JS</a:t>
            </a:r>
            <a:r>
              <a:rPr lang="zh-CN" altLang="en-US" dirty="0">
                <a:solidFill>
                  <a:srgbClr val="003FBC"/>
                </a:solidFill>
              </a:rPr>
              <a:t>和</a:t>
            </a:r>
            <a:r>
              <a:rPr lang="en-US" altLang="zh-CN" sz="3000" dirty="0">
                <a:solidFill>
                  <a:srgbClr val="003FBC"/>
                </a:solidFill>
              </a:rPr>
              <a:t>JNS</a:t>
            </a:r>
            <a:r>
              <a:rPr lang="zh-CN" altLang="en-US" sz="2200" dirty="0"/>
              <a:t>：利用符号标志</a:t>
            </a:r>
            <a:r>
              <a:rPr lang="en-US" altLang="zh-CN" sz="2200" dirty="0">
                <a:solidFill>
                  <a:schemeClr val="accent2"/>
                </a:solidFill>
              </a:rPr>
              <a:t>SF</a:t>
            </a:r>
            <a:r>
              <a:rPr lang="zh-CN" altLang="en-US" sz="2200" dirty="0"/>
              <a:t>，判断结果是正是负</a:t>
            </a:r>
          </a:p>
          <a:p>
            <a:pPr marL="749808" lvl="1" indent="-457200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000" dirty="0">
                <a:solidFill>
                  <a:srgbClr val="003FBC"/>
                </a:solidFill>
              </a:rPr>
              <a:t>JO</a:t>
            </a:r>
            <a:r>
              <a:rPr lang="zh-CN" altLang="en-US" dirty="0">
                <a:solidFill>
                  <a:srgbClr val="003FBC"/>
                </a:solidFill>
              </a:rPr>
              <a:t>和</a:t>
            </a:r>
            <a:r>
              <a:rPr lang="en-US" altLang="zh-CN" sz="3000" dirty="0">
                <a:solidFill>
                  <a:srgbClr val="003FBC"/>
                </a:solidFill>
              </a:rPr>
              <a:t>JNO</a:t>
            </a:r>
            <a:r>
              <a:rPr lang="zh-CN" altLang="en-US" sz="2200" dirty="0"/>
              <a:t>：利用溢出标志</a:t>
            </a:r>
            <a:r>
              <a:rPr lang="en-US" altLang="zh-CN" sz="2200" dirty="0">
                <a:solidFill>
                  <a:schemeClr val="accent2"/>
                </a:solidFill>
              </a:rPr>
              <a:t>OF</a:t>
            </a:r>
            <a:r>
              <a:rPr lang="zh-CN" altLang="en-US" sz="2200" dirty="0"/>
              <a:t>，判断结果是否产生溢出</a:t>
            </a:r>
          </a:p>
          <a:p>
            <a:pPr marL="749808" lvl="1" indent="-457200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000" dirty="0">
                <a:solidFill>
                  <a:srgbClr val="003FBC"/>
                </a:solidFill>
              </a:rPr>
              <a:t>JP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000" dirty="0">
                <a:solidFill>
                  <a:srgbClr val="003FBC"/>
                </a:solidFill>
              </a:rPr>
              <a:t>JPE</a:t>
            </a:r>
            <a:r>
              <a:rPr lang="zh-CN" altLang="en-US" dirty="0">
                <a:solidFill>
                  <a:srgbClr val="003FBC"/>
                </a:solidFill>
              </a:rPr>
              <a:t>和</a:t>
            </a:r>
            <a:r>
              <a:rPr lang="en-US" altLang="zh-CN" sz="3000" dirty="0">
                <a:solidFill>
                  <a:srgbClr val="003FBC"/>
                </a:solidFill>
              </a:rPr>
              <a:t>JNP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000" dirty="0">
                <a:solidFill>
                  <a:srgbClr val="003FBC"/>
                </a:solidFill>
              </a:rPr>
              <a:t>JPO</a:t>
            </a:r>
            <a:r>
              <a:rPr lang="zh-CN" altLang="en-US" sz="2200" dirty="0"/>
              <a:t>：利用奇偶标志</a:t>
            </a:r>
            <a:r>
              <a:rPr lang="en-US" altLang="zh-CN" sz="2200" dirty="0">
                <a:solidFill>
                  <a:schemeClr val="accent2"/>
                </a:solidFill>
              </a:rPr>
              <a:t>PF</a:t>
            </a:r>
            <a:r>
              <a:rPr lang="zh-CN" altLang="en-US" sz="2200" dirty="0"/>
              <a:t>，判断结果中“</a:t>
            </a:r>
            <a:r>
              <a:rPr lang="en-US" altLang="zh-CN" sz="2200" dirty="0"/>
              <a:t>1”</a:t>
            </a:r>
            <a:r>
              <a:rPr lang="zh-CN" altLang="en-US" sz="2200" dirty="0"/>
              <a:t>的个数是偶是奇</a:t>
            </a:r>
          </a:p>
          <a:p>
            <a:pPr marL="749808" lvl="1" indent="-457200">
              <a:buClr>
                <a:schemeClr val="tx1"/>
              </a:buClr>
              <a:buSzPct val="80000"/>
              <a:buFont typeface="+mj-ea"/>
              <a:buAutoNum type="circleNumDbPlain"/>
            </a:pPr>
            <a:r>
              <a:rPr lang="en-US" altLang="zh-CN" sz="3000" dirty="0">
                <a:solidFill>
                  <a:srgbClr val="003FBC"/>
                </a:solidFill>
              </a:rPr>
              <a:t>JC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000" dirty="0">
                <a:solidFill>
                  <a:srgbClr val="003FBC"/>
                </a:solidFill>
              </a:rPr>
              <a:t>JB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000" dirty="0">
                <a:solidFill>
                  <a:srgbClr val="003FBC"/>
                </a:solidFill>
              </a:rPr>
              <a:t>JNAE</a:t>
            </a:r>
            <a:r>
              <a:rPr lang="zh-CN" altLang="en-US" dirty="0">
                <a:solidFill>
                  <a:srgbClr val="003FBC"/>
                </a:solidFill>
              </a:rPr>
              <a:t>和</a:t>
            </a:r>
            <a:r>
              <a:rPr lang="en-US" altLang="zh-CN" sz="3000" dirty="0">
                <a:solidFill>
                  <a:srgbClr val="003FBC"/>
                </a:solidFill>
              </a:rPr>
              <a:t>JNC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000" dirty="0">
                <a:solidFill>
                  <a:srgbClr val="003FBC"/>
                </a:solidFill>
              </a:rPr>
              <a:t>JNB</a:t>
            </a:r>
            <a:r>
              <a:rPr lang="en-US" altLang="zh-CN" dirty="0">
                <a:solidFill>
                  <a:srgbClr val="003FBC"/>
                </a:solidFill>
              </a:rPr>
              <a:t>/</a:t>
            </a:r>
            <a:r>
              <a:rPr lang="en-US" altLang="zh-CN" sz="3000" dirty="0">
                <a:solidFill>
                  <a:srgbClr val="003FBC"/>
                </a:solidFill>
              </a:rPr>
              <a:t>JAE</a:t>
            </a:r>
            <a:r>
              <a:rPr lang="zh-CN" altLang="en-US" sz="2200" dirty="0"/>
              <a:t>：利用进位标志</a:t>
            </a:r>
            <a:r>
              <a:rPr lang="en-US" altLang="zh-CN" sz="2200" dirty="0">
                <a:solidFill>
                  <a:schemeClr val="accent2"/>
                </a:solidFill>
              </a:rPr>
              <a:t>CF</a:t>
            </a:r>
            <a:r>
              <a:rPr lang="zh-CN" altLang="en-US" sz="2200" dirty="0"/>
              <a:t>，判断结果是否进位或借位</a:t>
            </a:r>
          </a:p>
        </p:txBody>
      </p:sp>
    </p:spTree>
    <p:extLst>
      <p:ext uri="{BB962C8B-B14F-4D97-AF65-F5344CB8AC3E}">
        <p14:creationId xmlns:p14="http://schemas.microsoft.com/office/powerpoint/2010/main" val="1722033061"/>
      </p:ext>
    </p:extLst>
  </p:cSld>
  <p:clrMapOvr>
    <a:masterClrMapping/>
  </p:clrMapOvr>
  <p:transition>
    <p:zoom dir="in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AutoShape 8"/>
          <p:cNvSpPr>
            <a:spLocks noGrp="1" noChangeArrowheads="1"/>
          </p:cNvSpPr>
          <p:nvPr>
            <p:ph type="title"/>
          </p:nvPr>
        </p:nvSpPr>
        <p:spPr>
          <a:xfrm>
            <a:off x="1175327" y="886690"/>
            <a:ext cx="4038600" cy="75045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2.38</a:t>
            </a:r>
            <a:r>
              <a:rPr lang="zh-CN" altLang="en-US" sz="3200" b="1"/>
              <a:t>：</a:t>
            </a:r>
            <a:r>
              <a:rPr lang="en-US" altLang="zh-CN" sz="3200" b="1"/>
              <a:t>JZ/JNZ</a:t>
            </a:r>
            <a:r>
              <a:rPr lang="zh-CN" altLang="en-US" sz="3200" b="1"/>
              <a:t>指令</a:t>
            </a:r>
          </a:p>
        </p:txBody>
      </p:sp>
      <p:sp>
        <p:nvSpPr>
          <p:cNvPr id="141316" name="Rectangle 9"/>
          <p:cNvSpPr>
            <a:spLocks noGrp="1" noChangeArrowheads="1"/>
          </p:cNvSpPr>
          <p:nvPr>
            <p:ph idx="1"/>
          </p:nvPr>
        </p:nvSpPr>
        <p:spPr>
          <a:xfrm>
            <a:off x="3970481" y="1909331"/>
            <a:ext cx="7390245" cy="4448606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chemeClr val="accent2"/>
                </a:solidFill>
              </a:rPr>
              <a:t>TEST AL,80H	</a:t>
            </a:r>
            <a:r>
              <a:rPr lang="zh-CN" altLang="en-US" sz="2600" dirty="0">
                <a:solidFill>
                  <a:schemeClr val="accent2"/>
                </a:solidFill>
              </a:rPr>
              <a:t>；测试最高位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rgbClr val="003FBC"/>
                </a:solidFill>
              </a:rPr>
              <a:t>JZ NEXT0</a:t>
            </a:r>
            <a:r>
              <a:rPr lang="en-US" altLang="zh-CN" sz="2600" dirty="0">
                <a:solidFill>
                  <a:schemeClr val="accent2"/>
                </a:solidFill>
              </a:rPr>
              <a:t>	                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D7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0</a:t>
            </a:r>
            <a:r>
              <a:rPr lang="zh-CN" altLang="en-US" sz="2600" dirty="0">
                <a:solidFill>
                  <a:schemeClr val="accent2"/>
                </a:solidFill>
              </a:rPr>
              <a:t>（</a:t>
            </a:r>
            <a:r>
              <a:rPr lang="en-US" altLang="zh-CN" sz="2600" dirty="0">
                <a:solidFill>
                  <a:schemeClr val="accent2"/>
                </a:solidFill>
              </a:rPr>
              <a:t>ZF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1</a:t>
            </a:r>
            <a:r>
              <a:rPr lang="zh-CN" altLang="en-US" sz="2600" dirty="0">
                <a:solidFill>
                  <a:schemeClr val="accent2"/>
                </a:solidFill>
              </a:rPr>
              <a:t>），转移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chemeClr val="accent2"/>
                </a:solidFill>
              </a:rPr>
              <a:t>MOV AH,0FFH	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D7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1</a:t>
            </a:r>
            <a:r>
              <a:rPr lang="zh-CN" altLang="en-US" sz="2600" dirty="0">
                <a:solidFill>
                  <a:schemeClr val="accent2"/>
                </a:solidFill>
              </a:rPr>
              <a:t>，顺序执行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rgbClr val="003FBC"/>
                </a:solidFill>
              </a:rPr>
              <a:t>JMP DONE</a:t>
            </a:r>
            <a:r>
              <a:rPr lang="en-US" altLang="zh-CN" sz="2600" dirty="0">
                <a:solidFill>
                  <a:schemeClr val="accent2"/>
                </a:solidFill>
              </a:rPr>
              <a:t>	                </a:t>
            </a:r>
            <a:r>
              <a:rPr lang="zh-CN" altLang="en-US" sz="2600" dirty="0">
                <a:solidFill>
                  <a:schemeClr val="accent2"/>
                </a:solidFill>
              </a:rPr>
              <a:t>；无条件转向</a:t>
            </a:r>
            <a:endParaRPr lang="zh-CN" altLang="en-US" sz="26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chemeClr val="tx2"/>
                </a:solidFill>
              </a:rPr>
              <a:t>NEXT0:</a:t>
            </a:r>
            <a:r>
              <a:rPr lang="en-US" altLang="zh-CN" sz="2600" dirty="0">
                <a:solidFill>
                  <a:schemeClr val="accent2"/>
                </a:solidFill>
              </a:rPr>
              <a:t>	MOV AH,0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rgbClr val="003FBC"/>
                </a:solidFill>
              </a:rPr>
              <a:t>DONE</a:t>
            </a:r>
            <a:r>
              <a:rPr lang="en-US" altLang="zh-CN" sz="2600" dirty="0">
                <a:solidFill>
                  <a:schemeClr val="accent2"/>
                </a:solidFill>
              </a:rPr>
              <a:t>:	...</a:t>
            </a:r>
          </a:p>
          <a:p>
            <a:pPr marL="0" indent="0">
              <a:lnSpc>
                <a:spcPct val="80000"/>
              </a:lnSpc>
              <a:spcBef>
                <a:spcPct val="80000"/>
              </a:spcBef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chemeClr val="accent2"/>
                </a:solidFill>
              </a:rPr>
              <a:t>	TEST AL,80H	</a:t>
            </a:r>
            <a:r>
              <a:rPr lang="zh-CN" altLang="en-US" sz="2600" dirty="0">
                <a:solidFill>
                  <a:schemeClr val="accent2"/>
                </a:solidFill>
              </a:rPr>
              <a:t>；测试最高位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rgbClr val="003FBC"/>
                </a:solidFill>
              </a:rPr>
              <a:t>JNZ NEXT1</a:t>
            </a:r>
            <a:r>
              <a:rPr lang="en-US" altLang="zh-CN" sz="2600" dirty="0">
                <a:solidFill>
                  <a:schemeClr val="accent2"/>
                </a:solidFill>
              </a:rPr>
              <a:t>	                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D7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1</a:t>
            </a:r>
            <a:r>
              <a:rPr lang="zh-CN" altLang="en-US" sz="2600" dirty="0">
                <a:solidFill>
                  <a:schemeClr val="accent2"/>
                </a:solidFill>
              </a:rPr>
              <a:t>（</a:t>
            </a:r>
            <a:r>
              <a:rPr lang="en-US" altLang="zh-CN" sz="2600" dirty="0">
                <a:solidFill>
                  <a:schemeClr val="accent2"/>
                </a:solidFill>
              </a:rPr>
              <a:t>ZF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0</a:t>
            </a:r>
            <a:r>
              <a:rPr lang="zh-CN" altLang="en-US" sz="2600" dirty="0">
                <a:solidFill>
                  <a:schemeClr val="accent2"/>
                </a:solidFill>
              </a:rPr>
              <a:t>），转移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chemeClr val="accent2"/>
                </a:solidFill>
              </a:rPr>
              <a:t>MOV AH,0        	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>
                <a:solidFill>
                  <a:schemeClr val="accent2"/>
                </a:solidFill>
              </a:rPr>
              <a:t>D7</a:t>
            </a:r>
            <a:r>
              <a:rPr lang="zh-CN" altLang="en-US" sz="2600" dirty="0">
                <a:solidFill>
                  <a:schemeClr val="accent2"/>
                </a:solidFill>
              </a:rPr>
              <a:t>＝</a:t>
            </a:r>
            <a:r>
              <a:rPr lang="en-US" altLang="zh-CN" sz="2600" dirty="0">
                <a:solidFill>
                  <a:schemeClr val="accent2"/>
                </a:solidFill>
              </a:rPr>
              <a:t>0</a:t>
            </a:r>
            <a:r>
              <a:rPr lang="zh-CN" altLang="en-US" sz="2600" dirty="0">
                <a:solidFill>
                  <a:schemeClr val="accent2"/>
                </a:solidFill>
              </a:rPr>
              <a:t>，顺序执行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600" dirty="0">
                <a:solidFill>
                  <a:schemeClr val="accent2"/>
                </a:solidFill>
              </a:rPr>
              <a:t>	</a:t>
            </a:r>
            <a:r>
              <a:rPr lang="en-US" altLang="zh-CN" sz="2600" dirty="0">
                <a:solidFill>
                  <a:srgbClr val="003FBC"/>
                </a:solidFill>
              </a:rPr>
              <a:t>JMP DONE    </a:t>
            </a:r>
            <a:r>
              <a:rPr lang="en-US" altLang="zh-CN" sz="2600" dirty="0">
                <a:solidFill>
                  <a:schemeClr val="accent2"/>
                </a:solidFill>
              </a:rPr>
              <a:t>	</a:t>
            </a:r>
            <a:r>
              <a:rPr lang="zh-CN" altLang="en-US" sz="2600" dirty="0">
                <a:solidFill>
                  <a:schemeClr val="accent2"/>
                </a:solidFill>
              </a:rPr>
              <a:t>；无条件转向</a:t>
            </a:r>
            <a:endParaRPr lang="zh-CN" altLang="en-US" sz="26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chemeClr val="tx2"/>
                </a:solidFill>
              </a:rPr>
              <a:t>NEXT1:</a:t>
            </a:r>
            <a:r>
              <a:rPr lang="en-US" altLang="zh-CN" sz="2600" dirty="0">
                <a:solidFill>
                  <a:schemeClr val="accent2"/>
                </a:solidFill>
              </a:rPr>
              <a:t>	MOV AH,0FFH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600" dirty="0">
                <a:solidFill>
                  <a:schemeClr val="accent2"/>
                </a:solidFill>
              </a:rPr>
              <a:t>DONE:	...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4651E0-EF14-47B2-9519-DA8F2BBBD8FA}"/>
              </a:ext>
            </a:extLst>
          </p:cNvPr>
          <p:cNvSpPr txBox="1"/>
          <p:nvPr/>
        </p:nvSpPr>
        <p:spPr>
          <a:xfrm>
            <a:off x="1175327" y="1782619"/>
            <a:ext cx="2454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2.38 </a:t>
            </a:r>
            <a:r>
              <a:rPr lang="zh-CN" altLang="en-US" sz="2400" dirty="0"/>
              <a:t>如果</a:t>
            </a:r>
            <a:r>
              <a:rPr lang="en-US" altLang="zh-CN" sz="2400" dirty="0"/>
              <a:t>AL</a:t>
            </a:r>
            <a:r>
              <a:rPr lang="zh-CN" altLang="en-US" sz="2400" dirty="0"/>
              <a:t>最高位为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，则设置</a:t>
            </a:r>
            <a:r>
              <a:rPr lang="en-US" altLang="zh-CN" sz="2400" dirty="0"/>
              <a:t>AH=0</a:t>
            </a:r>
            <a:r>
              <a:rPr lang="zh-CN" altLang="en-US" sz="2400" dirty="0"/>
              <a:t>；如果</a:t>
            </a:r>
            <a:r>
              <a:rPr lang="en-US" altLang="zh-CN" sz="2400" dirty="0"/>
              <a:t>AL</a:t>
            </a:r>
            <a:r>
              <a:rPr lang="zh-CN" altLang="en-US" sz="2400" dirty="0"/>
              <a:t>最高位为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，则设置</a:t>
            </a:r>
            <a:r>
              <a:rPr lang="en-US" altLang="zh-CN" sz="2400" dirty="0"/>
              <a:t>AH=FFH</a:t>
            </a:r>
            <a:r>
              <a:rPr lang="zh-CN" altLang="en-US" sz="2400" dirty="0"/>
              <a:t>（也就是用一段程序实现符号扩展指令</a:t>
            </a:r>
            <a:r>
              <a:rPr lang="en-US" altLang="zh-CN" sz="2400" dirty="0"/>
              <a:t>CBW</a:t>
            </a:r>
            <a:r>
              <a:rPr lang="zh-CN" altLang="en-US" sz="2400" dirty="0"/>
              <a:t>的功能）</a:t>
            </a:r>
          </a:p>
        </p:txBody>
      </p:sp>
    </p:spTree>
    <p:extLst>
      <p:ext uri="{BB962C8B-B14F-4D97-AF65-F5344CB8AC3E}">
        <p14:creationId xmlns:p14="http://schemas.microsoft.com/office/powerpoint/2010/main" val="1927798406"/>
      </p:ext>
    </p:extLst>
  </p:cSld>
  <p:clrMapOvr>
    <a:masterClrMapping/>
  </p:clrMapOvr>
  <p:transition spd="med" advClick="0">
    <p:rand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AutoShape 8"/>
          <p:cNvSpPr>
            <a:spLocks noGrp="1" noChangeArrowheads="1"/>
          </p:cNvSpPr>
          <p:nvPr>
            <p:ph type="title"/>
          </p:nvPr>
        </p:nvSpPr>
        <p:spPr>
          <a:xfrm>
            <a:off x="1129146" y="960582"/>
            <a:ext cx="4038600" cy="593437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2.39</a:t>
            </a:r>
            <a:r>
              <a:rPr lang="zh-CN" altLang="en-US" sz="2800" b="1"/>
              <a:t>：</a:t>
            </a:r>
            <a:r>
              <a:rPr lang="en-US" altLang="zh-CN" sz="2800" b="1"/>
              <a:t>JS/JNS</a:t>
            </a:r>
            <a:r>
              <a:rPr lang="zh-CN" altLang="en-US" sz="2800" b="1"/>
              <a:t>指令</a:t>
            </a:r>
          </a:p>
        </p:txBody>
      </p:sp>
      <p:sp>
        <p:nvSpPr>
          <p:cNvPr id="142340" name="Rectangle 9"/>
          <p:cNvSpPr>
            <a:spLocks noGrp="1" noChangeArrowheads="1"/>
          </p:cNvSpPr>
          <p:nvPr>
            <p:ph idx="1"/>
          </p:nvPr>
        </p:nvSpPr>
        <p:spPr>
          <a:xfrm>
            <a:off x="1129146" y="1828800"/>
            <a:ext cx="9538854" cy="4165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520825" algn="l"/>
                <a:tab pos="3810000" algn="l"/>
              </a:tabLst>
            </a:pPr>
            <a:r>
              <a:rPr lang="en-US" altLang="zh-CN" sz="2800" dirty="0"/>
              <a:t>2.39 </a:t>
            </a:r>
            <a:r>
              <a:rPr lang="zh-CN" altLang="en-US" sz="2800" dirty="0"/>
              <a:t>：计算</a:t>
            </a:r>
            <a:r>
              <a:rPr lang="en-US" altLang="zh-CN" sz="2800" dirty="0"/>
              <a:t>|X</a:t>
            </a:r>
            <a:r>
              <a:rPr lang="zh-CN" altLang="en-US" sz="2800" dirty="0"/>
              <a:t>－</a:t>
            </a:r>
            <a:r>
              <a:rPr lang="en-US" altLang="zh-CN" sz="2800" dirty="0"/>
              <a:t>Y|</a:t>
            </a:r>
            <a:r>
              <a:rPr lang="zh-CN" altLang="en-US" sz="2800" dirty="0"/>
              <a:t>（绝对值），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均存放在</a:t>
            </a:r>
            <a:r>
              <a:rPr lang="en-US" altLang="zh-CN" sz="2800" dirty="0"/>
              <a:t>X</a:t>
            </a:r>
            <a:r>
              <a:rPr lang="zh-CN" altLang="en-US" sz="2800" dirty="0"/>
              <a:t>单元和</a:t>
            </a:r>
            <a:r>
              <a:rPr lang="en-US" altLang="zh-CN" sz="2800" dirty="0"/>
              <a:t>Y</a:t>
            </a:r>
            <a:r>
              <a:rPr lang="zh-CN" altLang="en-US" sz="2800" dirty="0"/>
              <a:t>单元的</a:t>
            </a:r>
            <a:r>
              <a:rPr lang="en-US" altLang="zh-CN" sz="2800" dirty="0"/>
              <a:t>16</a:t>
            </a:r>
            <a:r>
              <a:rPr lang="zh-CN" altLang="en-US" sz="2800" dirty="0"/>
              <a:t>位操作数，结果存入</a:t>
            </a:r>
            <a:r>
              <a:rPr lang="en-US" altLang="zh-CN" sz="2800" dirty="0"/>
              <a:t>RESULT</a:t>
            </a:r>
            <a:r>
              <a:rPr lang="zh-CN" altLang="en-US" sz="2800" dirty="0"/>
              <a:t>中</a:t>
            </a:r>
          </a:p>
          <a:p>
            <a:pPr marL="0" indent="0">
              <a:buNone/>
              <a:tabLst>
                <a:tab pos="1520825" algn="l"/>
                <a:tab pos="381000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为存放于</a:t>
            </a:r>
            <a:r>
              <a:rPr lang="en-US" altLang="zh-CN" sz="2400" dirty="0"/>
              <a:t>X</a:t>
            </a:r>
            <a:r>
              <a:rPr lang="zh-CN" altLang="en-US" sz="2400" dirty="0"/>
              <a:t>单元和</a:t>
            </a:r>
            <a:r>
              <a:rPr lang="en-US" altLang="zh-CN" sz="2400" dirty="0"/>
              <a:t>Y</a:t>
            </a:r>
            <a:r>
              <a:rPr lang="zh-CN" altLang="en-US" sz="2400" dirty="0"/>
              <a:t>单元的</a:t>
            </a:r>
            <a:r>
              <a:rPr lang="en-US" altLang="zh-CN" sz="2400" dirty="0"/>
              <a:t>16</a:t>
            </a:r>
            <a:r>
              <a:rPr lang="zh-CN" altLang="en-US" sz="2400" dirty="0"/>
              <a:t>位操作数</a:t>
            </a:r>
          </a:p>
          <a:p>
            <a:pPr marL="0" indent="0">
              <a:buNone/>
              <a:tabLst>
                <a:tab pos="1520825" algn="l"/>
                <a:tab pos="3810000" algn="l"/>
              </a:tabLst>
            </a:pPr>
            <a:r>
              <a:rPr lang="zh-CN" altLang="en-US" sz="2400" dirty="0"/>
              <a:t>；结果存入</a:t>
            </a:r>
            <a:r>
              <a:rPr lang="en-US" altLang="zh-CN" sz="2400" dirty="0"/>
              <a:t>RESULT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MOV AX,X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SUB AX,Y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JNS NONNEG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NEG AX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NEG</a:t>
            </a:r>
            <a:r>
              <a:rPr lang="zh-CN" altLang="en-US" sz="2400" dirty="0">
                <a:solidFill>
                  <a:schemeClr val="accent2"/>
                </a:solidFill>
              </a:rPr>
              <a:t>是求补指令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810000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NONNEG:</a:t>
            </a:r>
            <a:r>
              <a:rPr lang="en-US" altLang="zh-CN" sz="2400" dirty="0">
                <a:solidFill>
                  <a:schemeClr val="accent2"/>
                </a:solidFill>
              </a:rPr>
              <a:t>	MOV RESULT,AX</a:t>
            </a:r>
          </a:p>
        </p:txBody>
      </p:sp>
    </p:spTree>
    <p:extLst>
      <p:ext uri="{BB962C8B-B14F-4D97-AF65-F5344CB8AC3E}">
        <p14:creationId xmlns:p14="http://schemas.microsoft.com/office/powerpoint/2010/main" val="474297478"/>
      </p:ext>
    </p:extLst>
  </p:cSld>
  <p:clrMapOvr>
    <a:masterClrMapping/>
  </p:clrMapOvr>
  <p:transition spd="med" advClick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非法传送实例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9323" y="1838221"/>
            <a:ext cx="9853353" cy="43318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3FBC"/>
                </a:solidFill>
              </a:rPr>
              <a:t>两个操作数的类型不一致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 </a:t>
            </a:r>
            <a:r>
              <a:rPr lang="zh-CN" altLang="en-US" sz="2800" dirty="0">
                <a:solidFill>
                  <a:srgbClr val="C00000"/>
                </a:solidFill>
              </a:rPr>
              <a:t>绝大多数双操作数指令，除非特别说明，目的操作数与源操作数必   须类型一致，否则为非法指令。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例：</a:t>
            </a:r>
            <a:r>
              <a:rPr lang="en-US" altLang="zh-CN" sz="2800" dirty="0">
                <a:solidFill>
                  <a:srgbClr val="0000CC"/>
                </a:solidFill>
              </a:rPr>
              <a:t>MOV AL,050AH 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非法</a:t>
            </a:r>
            <a:r>
              <a:rPr lang="zh-CN" altLang="en-US" sz="2800" dirty="0"/>
              <a:t>指令：</a:t>
            </a:r>
            <a:r>
              <a:rPr lang="en-US" altLang="zh-CN" sz="2800" dirty="0"/>
              <a:t>050AH</a:t>
            </a:r>
            <a:r>
              <a:rPr lang="zh-CN" altLang="en-US" sz="2800" dirty="0"/>
              <a:t>为字，而</a:t>
            </a:r>
            <a:r>
              <a:rPr lang="en-US" altLang="zh-CN" sz="2800" dirty="0"/>
              <a:t>AL</a:t>
            </a:r>
            <a:r>
              <a:rPr lang="zh-CN" altLang="en-US" sz="2800" dirty="0"/>
              <a:t>为字节</a:t>
            </a:r>
            <a:endParaRPr lang="en-US" altLang="zh-CN" sz="3200" dirty="0"/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寄存器有明确的字节或字类型，有寄存器参与的指令其操作数类型就是寄存器的类型</a:t>
            </a: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对于</a:t>
            </a:r>
            <a:r>
              <a:rPr lang="zh-CN" altLang="en-US" sz="2800" dirty="0">
                <a:solidFill>
                  <a:srgbClr val="C00000"/>
                </a:solidFill>
              </a:rPr>
              <a:t>存储器单元与立即数</a:t>
            </a:r>
            <a:r>
              <a:rPr lang="zh-CN" altLang="en-US" sz="2800" dirty="0"/>
              <a:t>同时作为操作数的情况，必须显式指明：</a:t>
            </a:r>
            <a:r>
              <a:rPr lang="en-US" altLang="zh-CN" sz="2800" dirty="0"/>
              <a:t>byte </a:t>
            </a:r>
            <a:r>
              <a:rPr lang="en-US" altLang="zh-CN" sz="2800" dirty="0" err="1"/>
              <a:t>ptr</a:t>
            </a:r>
            <a:r>
              <a:rPr lang="zh-CN" altLang="en-US" sz="2800" dirty="0"/>
              <a:t>指示字节类型，</a:t>
            </a:r>
            <a:r>
              <a:rPr lang="en-US" altLang="zh-CN" sz="2800" dirty="0"/>
              <a:t>word </a:t>
            </a:r>
            <a:r>
              <a:rPr lang="en-US" altLang="zh-CN" sz="2800" dirty="0" err="1"/>
              <a:t>ptr</a:t>
            </a:r>
            <a:r>
              <a:rPr lang="zh-CN" altLang="en-US" sz="2800" dirty="0"/>
              <a:t>指示字类型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CC"/>
                </a:solidFill>
              </a:rPr>
              <a:t>      </a:t>
            </a:r>
            <a:r>
              <a:rPr lang="zh-CN" altLang="en-US" sz="2800" dirty="0">
                <a:solidFill>
                  <a:srgbClr val="0000CC"/>
                </a:solidFill>
              </a:rPr>
              <a:t>例：</a:t>
            </a:r>
            <a:r>
              <a:rPr lang="en-US" altLang="zh-CN" sz="2800" dirty="0">
                <a:solidFill>
                  <a:srgbClr val="0000CC"/>
                </a:solidFill>
              </a:rPr>
              <a:t>mov byte </a:t>
            </a:r>
            <a:r>
              <a:rPr lang="en-US" altLang="zh-CN" sz="2800" dirty="0" err="1">
                <a:solidFill>
                  <a:srgbClr val="0000CC"/>
                </a:solidFill>
              </a:rPr>
              <a:t>ptr</a:t>
            </a:r>
            <a:r>
              <a:rPr lang="en-US" altLang="zh-CN" sz="2800" dirty="0">
                <a:solidFill>
                  <a:srgbClr val="0000CC"/>
                </a:solidFill>
              </a:rPr>
              <a:t> [bx], 0ffh;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3069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AutoShape 8"/>
          <p:cNvSpPr>
            <a:spLocks noGrp="1" noChangeArrowheads="1"/>
          </p:cNvSpPr>
          <p:nvPr>
            <p:ph type="title"/>
          </p:nvPr>
        </p:nvSpPr>
        <p:spPr>
          <a:xfrm>
            <a:off x="1101436" y="905164"/>
            <a:ext cx="4038600" cy="695036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2.40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JO/JNO</a:t>
            </a:r>
            <a:r>
              <a:rPr lang="zh-CN" altLang="en-US" sz="2800" b="1" dirty="0"/>
              <a:t>指令</a:t>
            </a:r>
          </a:p>
        </p:txBody>
      </p:sp>
      <p:sp>
        <p:nvSpPr>
          <p:cNvPr id="143364" name="Rectangle 9"/>
          <p:cNvSpPr>
            <a:spLocks noGrp="1" noChangeArrowheads="1"/>
          </p:cNvSpPr>
          <p:nvPr>
            <p:ph idx="1"/>
          </p:nvPr>
        </p:nvSpPr>
        <p:spPr>
          <a:xfrm>
            <a:off x="1101436" y="1817255"/>
            <a:ext cx="10231582" cy="413558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800" dirty="0"/>
              <a:t>2.40</a:t>
            </a:r>
            <a:r>
              <a:rPr lang="zh-CN" altLang="en-US" sz="2800" dirty="0"/>
              <a:t>： 计算</a:t>
            </a:r>
            <a:r>
              <a:rPr lang="en-US" altLang="zh-CN" sz="2800" dirty="0"/>
              <a:t>X</a:t>
            </a:r>
            <a:r>
              <a:rPr lang="zh-CN" altLang="en-US" sz="2800" dirty="0"/>
              <a:t>－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分别存放在</a:t>
            </a:r>
            <a:r>
              <a:rPr lang="en-US" altLang="zh-CN" sz="2800" dirty="0"/>
              <a:t>X</a:t>
            </a:r>
            <a:r>
              <a:rPr lang="zh-CN" altLang="en-US" sz="2800" dirty="0"/>
              <a:t>单元和</a:t>
            </a:r>
            <a:r>
              <a:rPr lang="en-US" altLang="zh-CN" sz="2800" dirty="0"/>
              <a:t>Y</a:t>
            </a:r>
            <a:r>
              <a:rPr lang="zh-CN" altLang="en-US" sz="2800" dirty="0"/>
              <a:t>单元中的</a:t>
            </a:r>
            <a:r>
              <a:rPr lang="en-US" altLang="zh-CN" sz="2800" dirty="0"/>
              <a:t>16</a:t>
            </a:r>
            <a:r>
              <a:rPr lang="zh-CN" altLang="en-US" sz="2800" dirty="0"/>
              <a:t>位有符号操作数，若溢出，则转移到</a:t>
            </a:r>
            <a:r>
              <a:rPr lang="en-US" altLang="zh-CN" sz="2800" dirty="0"/>
              <a:t>OVERFLOW</a:t>
            </a:r>
            <a:r>
              <a:rPr lang="zh-CN" altLang="en-US" sz="2800" dirty="0"/>
              <a:t>处理。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为存放于</a:t>
            </a:r>
            <a:r>
              <a:rPr lang="en-US" altLang="zh-CN" sz="2400" dirty="0"/>
              <a:t>X</a:t>
            </a:r>
            <a:r>
              <a:rPr lang="zh-CN" altLang="en-US" sz="2400" dirty="0"/>
              <a:t>单元和</a:t>
            </a:r>
            <a:r>
              <a:rPr lang="en-US" altLang="zh-CN" sz="2400" dirty="0"/>
              <a:t>Y</a:t>
            </a:r>
            <a:r>
              <a:rPr lang="zh-CN" altLang="en-US" sz="2400" dirty="0"/>
              <a:t>单元的</a:t>
            </a:r>
            <a:r>
              <a:rPr lang="en-US" altLang="zh-CN" sz="2400" dirty="0"/>
              <a:t>16</a:t>
            </a:r>
            <a:r>
              <a:rPr lang="zh-CN" altLang="en-US" sz="2400" dirty="0"/>
              <a:t>位操作数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zh-CN" altLang="en-US" sz="2400" dirty="0"/>
              <a:t>；若溢出，则转移到</a:t>
            </a:r>
            <a:r>
              <a:rPr lang="en-US" altLang="zh-CN" sz="2400" dirty="0"/>
              <a:t>overflow</a:t>
            </a:r>
            <a:r>
              <a:rPr lang="zh-CN" altLang="en-US" sz="2400" dirty="0"/>
              <a:t>处理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MOV AX,X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SUB AX,Y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JO OVERFLOW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...	</a:t>
            </a:r>
            <a:r>
              <a:rPr lang="zh-CN" altLang="en-US" sz="2400" dirty="0">
                <a:solidFill>
                  <a:schemeClr val="accent2"/>
                </a:solidFill>
              </a:rPr>
              <a:t>；无溢出，结果正确</a:t>
            </a:r>
          </a:p>
          <a:p>
            <a:pPr marL="0" indent="0">
              <a:lnSpc>
                <a:spcPct val="80000"/>
              </a:lnSpc>
              <a:buNone/>
              <a:tabLst>
                <a:tab pos="1720850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OVERFLOW:	</a:t>
            </a:r>
            <a:r>
              <a:rPr lang="en-US" altLang="zh-CN" sz="2400" dirty="0">
                <a:solidFill>
                  <a:schemeClr val="accent2"/>
                </a:solidFill>
              </a:rPr>
              <a:t>...	</a:t>
            </a:r>
            <a:r>
              <a:rPr lang="zh-CN" altLang="en-US" sz="2400" dirty="0">
                <a:solidFill>
                  <a:schemeClr val="accent2"/>
                </a:solidFill>
              </a:rPr>
              <a:t>；有溢出处理</a:t>
            </a:r>
          </a:p>
        </p:txBody>
      </p:sp>
    </p:spTree>
    <p:extLst>
      <p:ext uri="{BB962C8B-B14F-4D97-AF65-F5344CB8AC3E}">
        <p14:creationId xmlns:p14="http://schemas.microsoft.com/office/powerpoint/2010/main" val="352370862"/>
      </p:ext>
    </p:extLst>
  </p:cSld>
  <p:clrMapOvr>
    <a:masterClrMapping/>
  </p:clrMapOvr>
  <p:transition spd="med" advClick="0">
    <p:rand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AutoShape 8"/>
          <p:cNvSpPr>
            <a:spLocks noGrp="1" noChangeArrowheads="1"/>
          </p:cNvSpPr>
          <p:nvPr>
            <p:ph type="title"/>
          </p:nvPr>
        </p:nvSpPr>
        <p:spPr>
          <a:xfrm>
            <a:off x="1343891" y="1016000"/>
            <a:ext cx="4038600" cy="67656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2.41</a:t>
            </a:r>
            <a:r>
              <a:rPr lang="zh-CN" altLang="en-US" sz="3200" b="1"/>
              <a:t>：</a:t>
            </a:r>
            <a:r>
              <a:rPr lang="en-US" altLang="zh-CN" sz="3200" b="1"/>
              <a:t>JP/JNP</a:t>
            </a:r>
            <a:r>
              <a:rPr lang="zh-CN" altLang="en-US" sz="3200" b="1"/>
              <a:t>指令</a:t>
            </a:r>
          </a:p>
        </p:txBody>
      </p:sp>
      <p:sp>
        <p:nvSpPr>
          <p:cNvPr id="144388" name="Rectangle 9"/>
          <p:cNvSpPr>
            <a:spLocks noGrp="1" noChangeArrowheads="1"/>
          </p:cNvSpPr>
          <p:nvPr>
            <p:ph idx="1"/>
          </p:nvPr>
        </p:nvSpPr>
        <p:spPr>
          <a:xfrm>
            <a:off x="1343891" y="1852036"/>
            <a:ext cx="9896764" cy="39899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zh-CN" altLang="en-US" sz="2800" dirty="0"/>
              <a:t>设字符的</a:t>
            </a:r>
            <a:r>
              <a:rPr lang="en-US" altLang="zh-CN" sz="2800" dirty="0"/>
              <a:t>ASCII</a:t>
            </a:r>
            <a:r>
              <a:rPr lang="zh-CN" altLang="en-US" sz="2800" dirty="0"/>
              <a:t>码在</a:t>
            </a:r>
            <a:r>
              <a:rPr lang="en-US" altLang="zh-CN" sz="2800" dirty="0"/>
              <a:t>AL</a:t>
            </a:r>
            <a:r>
              <a:rPr lang="zh-CN" altLang="en-US" sz="2800" dirty="0"/>
              <a:t>寄存器中，将字符加上奇校验位。在字符</a:t>
            </a:r>
            <a:r>
              <a:rPr lang="en-US" altLang="zh-CN" sz="2800" dirty="0"/>
              <a:t>ASCII</a:t>
            </a:r>
            <a:r>
              <a:rPr lang="zh-CN" altLang="en-US" sz="2800" dirty="0"/>
              <a:t>码中为“</a:t>
            </a:r>
            <a:r>
              <a:rPr lang="en-US" altLang="zh-CN" sz="2800" dirty="0"/>
              <a:t>1”</a:t>
            </a:r>
            <a:r>
              <a:rPr lang="zh-CN" altLang="en-US" sz="2800" dirty="0"/>
              <a:t>的个数已为奇数时，则令其最高位为“</a:t>
            </a:r>
            <a:r>
              <a:rPr lang="en-US" altLang="zh-CN" sz="2800" dirty="0"/>
              <a:t>0”</a:t>
            </a:r>
            <a:r>
              <a:rPr lang="zh-CN" altLang="en-US" sz="2800" dirty="0"/>
              <a:t>；否则令最高位为“</a:t>
            </a:r>
            <a:r>
              <a:rPr lang="en-US" altLang="zh-CN" sz="2800" dirty="0"/>
              <a:t>1”</a:t>
            </a:r>
            <a:r>
              <a:rPr lang="zh-CN" altLang="en-US" sz="2400" dirty="0"/>
              <a:t>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AND AL,7FH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/>
              <a:t>	</a:t>
            </a:r>
            <a:r>
              <a:rPr lang="zh-CN" altLang="en-US" sz="2400" dirty="0"/>
              <a:t>；最高位置“</a:t>
            </a:r>
            <a:r>
              <a:rPr lang="en-US" altLang="zh-CN" sz="2400" dirty="0"/>
              <a:t>0”</a:t>
            </a:r>
            <a:r>
              <a:rPr lang="zh-CN" altLang="en-US" sz="2400" dirty="0"/>
              <a:t>，同时判断“</a:t>
            </a:r>
            <a:r>
              <a:rPr lang="en-US" altLang="zh-CN" sz="2400" dirty="0"/>
              <a:t>1”</a:t>
            </a:r>
            <a:r>
              <a:rPr lang="zh-CN" altLang="en-US" sz="2400" dirty="0"/>
              <a:t>的个数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JNP NEXT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/>
              <a:t>	</a:t>
            </a:r>
            <a:r>
              <a:rPr lang="zh-CN" altLang="en-US" sz="2400" dirty="0"/>
              <a:t>；个数已为奇数，则转向</a:t>
            </a:r>
            <a:r>
              <a:rPr lang="en-US" altLang="zh-CN" sz="2400" dirty="0"/>
              <a:t>NEXT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OR AL,80H</a:t>
            </a:r>
            <a:r>
              <a:rPr lang="en-US" altLang="zh-CN" sz="2400" dirty="0"/>
              <a:t>	</a:t>
            </a:r>
            <a:r>
              <a:rPr lang="zh-CN" altLang="en-US" sz="2400" dirty="0"/>
              <a:t>；否则，最高位置“</a:t>
            </a:r>
            <a:r>
              <a:rPr lang="en-US" altLang="zh-CN" sz="2400" dirty="0"/>
              <a:t>1”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NEXT:</a:t>
            </a:r>
            <a:r>
              <a:rPr lang="en-US" altLang="zh-CN" sz="2400" dirty="0">
                <a:solidFill>
                  <a:schemeClr val="accent2"/>
                </a:solidFill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4021706917"/>
      </p:ext>
    </p:extLst>
  </p:cSld>
  <p:clrMapOvr>
    <a:masterClrMapping/>
  </p:clrMapOvr>
  <p:transition spd="med" advClick="0">
    <p:rand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AutoShape 8"/>
          <p:cNvSpPr>
            <a:spLocks noGrp="1" noChangeArrowheads="1"/>
          </p:cNvSpPr>
          <p:nvPr>
            <p:ph type="title"/>
          </p:nvPr>
        </p:nvSpPr>
        <p:spPr>
          <a:xfrm>
            <a:off x="1193800" y="932873"/>
            <a:ext cx="4038600" cy="64885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2.42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JC/JNC</a:t>
            </a:r>
            <a:r>
              <a:rPr lang="zh-CN" altLang="en-US" sz="2800" b="1" dirty="0"/>
              <a:t>指令</a:t>
            </a:r>
          </a:p>
        </p:txBody>
      </p:sp>
      <p:sp>
        <p:nvSpPr>
          <p:cNvPr id="145412" name="Rectangle 9"/>
          <p:cNvSpPr>
            <a:spLocks noGrp="1" noChangeArrowheads="1"/>
          </p:cNvSpPr>
          <p:nvPr>
            <p:ph idx="1"/>
          </p:nvPr>
        </p:nvSpPr>
        <p:spPr>
          <a:xfrm>
            <a:off x="1257300" y="1761836"/>
            <a:ext cx="4838700" cy="44265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zh-CN" altLang="en-US" dirty="0"/>
              <a:t>；记录</a:t>
            </a:r>
            <a:r>
              <a:rPr lang="en-US" altLang="zh-CN" dirty="0"/>
              <a:t>BX</a:t>
            </a:r>
            <a:r>
              <a:rPr lang="zh-CN" altLang="en-US" dirty="0"/>
              <a:t>中“</a:t>
            </a:r>
            <a:r>
              <a:rPr lang="en-US" altLang="zh-CN" dirty="0"/>
              <a:t>1</a:t>
            </a:r>
            <a:r>
              <a:rPr lang="zh-CN" altLang="en-US" dirty="0"/>
              <a:t>”的个数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XOR AL,AL	</a:t>
            </a:r>
            <a:r>
              <a:rPr lang="zh-CN" altLang="en-US" dirty="0">
                <a:solidFill>
                  <a:schemeClr val="tx2"/>
                </a:solidFill>
              </a:rPr>
              <a:t>；</a:t>
            </a:r>
            <a:r>
              <a:rPr lang="en-US" altLang="zh-CN" dirty="0">
                <a:solidFill>
                  <a:schemeClr val="tx2"/>
                </a:solidFill>
              </a:rPr>
              <a:t>AL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CF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AGAIN:	TEST BX,</a:t>
            </a:r>
            <a:r>
              <a:rPr lang="en-US" altLang="zh-CN" dirty="0">
                <a:solidFill>
                  <a:schemeClr val="tx2"/>
                </a:solidFill>
              </a:rPr>
              <a:t>0FFFFH </a:t>
            </a:r>
            <a:r>
              <a:rPr lang="zh-CN" altLang="en-US" dirty="0"/>
              <a:t>；等价于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CMP BX,0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JE NEXT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SHL BX,1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JNC AGAIN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INC AL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JMP AGAIN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NEXT:</a:t>
            </a:r>
            <a:r>
              <a:rPr lang="en-US" altLang="zh-CN" dirty="0">
                <a:solidFill>
                  <a:schemeClr val="accent2"/>
                </a:solidFill>
              </a:rPr>
              <a:t>	...          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AL</a:t>
            </a:r>
            <a:r>
              <a:rPr lang="zh-CN" altLang="en-US" dirty="0">
                <a:solidFill>
                  <a:schemeClr val="accent2"/>
                </a:solidFill>
              </a:rPr>
              <a:t>保存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的个数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F5B5F03-4BB3-4FA4-B938-579D85DED45F}"/>
              </a:ext>
            </a:extLst>
          </p:cNvPr>
          <p:cNvSpPr txBox="1">
            <a:spLocks noChangeArrowheads="1"/>
          </p:cNvSpPr>
          <p:nvPr/>
        </p:nvSpPr>
        <p:spPr>
          <a:xfrm>
            <a:off x="6612082" y="1992745"/>
            <a:ext cx="4988792" cy="4020128"/>
          </a:xfrm>
          <a:prstGeom prst="rect">
            <a:avLst/>
          </a:prstGeom>
          <a:solidFill>
            <a:schemeClr val="bg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XOR AL,AL	</a:t>
            </a:r>
            <a:r>
              <a:rPr lang="zh-CN" altLang="en-US" dirty="0">
                <a:solidFill>
                  <a:schemeClr val="tx2"/>
                </a:solidFill>
              </a:rPr>
              <a:t>；</a:t>
            </a:r>
            <a:r>
              <a:rPr lang="en-US" altLang="zh-CN" dirty="0">
                <a:solidFill>
                  <a:schemeClr val="tx2"/>
                </a:solidFill>
              </a:rPr>
              <a:t>AL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CF</a:t>
            </a:r>
            <a:r>
              <a:rPr lang="zh-CN" altLang="en-US" dirty="0">
                <a:solidFill>
                  <a:schemeClr val="tx2"/>
                </a:solidFill>
              </a:rPr>
              <a:t>＝</a:t>
            </a:r>
            <a:r>
              <a:rPr lang="en-US" altLang="zh-CN" dirty="0">
                <a:solidFill>
                  <a:schemeClr val="tx2"/>
                </a:solidFill>
              </a:rPr>
              <a:t>0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AGAIN:	CMP BX,0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JZ NEXT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SHL BX,1</a:t>
            </a:r>
            <a:r>
              <a:rPr lang="zh-CN" altLang="en-US" dirty="0"/>
              <a:t>；也可使用 </a:t>
            </a:r>
            <a:r>
              <a:rPr lang="en-US" altLang="zh-CN" dirty="0">
                <a:solidFill>
                  <a:schemeClr val="accent2"/>
                </a:solidFill>
              </a:rPr>
              <a:t>SHR BX,1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ADC AL,0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JMP AGAIN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  <a:tabLst>
                <a:tab pos="1520825" algn="l"/>
                <a:tab pos="3709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NEXT:</a:t>
            </a:r>
            <a:r>
              <a:rPr lang="en-US" altLang="zh-CN" dirty="0">
                <a:solidFill>
                  <a:schemeClr val="accent2"/>
                </a:solidFill>
              </a:rPr>
              <a:t>	...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AL</a:t>
            </a:r>
            <a:r>
              <a:rPr lang="zh-CN" altLang="en-US" dirty="0">
                <a:solidFill>
                  <a:schemeClr val="accent2"/>
                </a:solidFill>
              </a:rPr>
              <a:t>保存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的个数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4D6C70-3EF4-4D48-A6EE-D02BE8EB67CD}"/>
              </a:ext>
            </a:extLst>
          </p:cNvPr>
          <p:cNvSpPr txBox="1"/>
          <p:nvPr/>
        </p:nvSpPr>
        <p:spPr>
          <a:xfrm>
            <a:off x="8926370" y="5999141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3FBC"/>
                </a:solidFill>
              </a:rPr>
              <a:t>第</a:t>
            </a:r>
            <a:r>
              <a:rPr lang="en-US" altLang="zh-CN" b="1" dirty="0">
                <a:solidFill>
                  <a:srgbClr val="003FBC"/>
                </a:solidFill>
              </a:rPr>
              <a:t>II</a:t>
            </a:r>
            <a:r>
              <a:rPr lang="zh-CN" altLang="en-US" b="1" dirty="0">
                <a:solidFill>
                  <a:srgbClr val="003FBC"/>
                </a:solidFill>
              </a:rPr>
              <a:t>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8A2E56-34CD-46F6-8988-25FB62511C26}"/>
              </a:ext>
            </a:extLst>
          </p:cNvPr>
          <p:cNvSpPr txBox="1"/>
          <p:nvPr/>
        </p:nvSpPr>
        <p:spPr>
          <a:xfrm>
            <a:off x="2817668" y="5999141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3FBC"/>
                </a:solidFill>
              </a:rPr>
              <a:t>第</a:t>
            </a:r>
            <a:r>
              <a:rPr lang="en-US" altLang="zh-CN" b="1" dirty="0">
                <a:solidFill>
                  <a:srgbClr val="003FBC"/>
                </a:solidFill>
              </a:rPr>
              <a:t>I</a:t>
            </a:r>
            <a:r>
              <a:rPr lang="zh-CN" altLang="en-US" b="1" dirty="0">
                <a:solidFill>
                  <a:srgbClr val="003FBC"/>
                </a:solidFill>
              </a:rPr>
              <a:t>种</a:t>
            </a:r>
          </a:p>
        </p:txBody>
      </p:sp>
    </p:spTree>
    <p:extLst>
      <p:ext uri="{BB962C8B-B14F-4D97-AF65-F5344CB8AC3E}">
        <p14:creationId xmlns:p14="http://schemas.microsoft.com/office/powerpoint/2010/main" val="380619589"/>
      </p:ext>
    </p:extLst>
  </p:cSld>
  <p:clrMapOvr>
    <a:masterClrMapping/>
  </p:clrMapOvr>
  <p:transition spd="med" advClick="0">
    <p:rand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701964"/>
            <a:ext cx="5922356" cy="8682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2. </a:t>
            </a:r>
            <a:r>
              <a:rPr lang="zh-CN" altLang="en-US" sz="4400" dirty="0"/>
              <a:t>比较无符号数高低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977207" y="1845734"/>
            <a:ext cx="10058400" cy="40233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无符号数的大小用高（</a:t>
            </a:r>
            <a:r>
              <a:rPr lang="en-US" altLang="zh-CN" sz="3200" dirty="0"/>
              <a:t>Above</a:t>
            </a:r>
            <a:r>
              <a:rPr lang="zh-CN" altLang="en-US" sz="3200" dirty="0"/>
              <a:t>）低（</a:t>
            </a:r>
            <a:r>
              <a:rPr lang="en-US" altLang="zh-CN" sz="3200" dirty="0"/>
              <a:t>Below</a:t>
            </a:r>
            <a:r>
              <a:rPr lang="zh-CN" altLang="en-US" sz="3200" dirty="0"/>
              <a:t>）表示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利用</a:t>
            </a:r>
            <a:r>
              <a:rPr lang="en-US" altLang="zh-CN" sz="3200" dirty="0"/>
              <a:t>CF</a:t>
            </a:r>
            <a:r>
              <a:rPr lang="zh-CN" altLang="en-US" sz="3200" dirty="0"/>
              <a:t>确定高低、利用</a:t>
            </a:r>
            <a:r>
              <a:rPr lang="en-US" altLang="zh-CN" sz="3200" dirty="0"/>
              <a:t>ZF</a:t>
            </a:r>
            <a:r>
              <a:rPr lang="zh-CN" altLang="en-US" sz="3200" dirty="0"/>
              <a:t>标志确定相等（</a:t>
            </a:r>
            <a:r>
              <a:rPr lang="en-US" altLang="zh-CN" sz="3200" dirty="0"/>
              <a:t>Equal</a:t>
            </a:r>
            <a:r>
              <a:rPr lang="zh-CN" altLang="en-US" sz="3200" dirty="0"/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/>
              <a:t>两数的高低分成</a:t>
            </a:r>
            <a:r>
              <a:rPr lang="en-US" altLang="zh-CN" sz="3200" dirty="0"/>
              <a:t>4</a:t>
            </a:r>
            <a:r>
              <a:rPr lang="zh-CN" altLang="en-US" sz="3200" dirty="0"/>
              <a:t>种关系：</a:t>
            </a:r>
          </a:p>
          <a:p>
            <a:pPr marL="898398" lvl="2" indent="-51435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低于（不高于等于）：</a:t>
            </a:r>
            <a:r>
              <a:rPr kumimoji="0" lang="en-US" altLang="zh-CN" sz="2000" b="1" dirty="0">
                <a:solidFill>
                  <a:srgbClr val="003FBC"/>
                </a:solidFill>
              </a:rPr>
              <a:t>JB</a:t>
            </a:r>
            <a:r>
              <a:rPr kumimoji="0" lang="en-US" altLang="zh-CN" sz="2800" b="1" dirty="0">
                <a:solidFill>
                  <a:srgbClr val="003FBC"/>
                </a:solidFill>
              </a:rPr>
              <a:t>/</a:t>
            </a:r>
            <a:r>
              <a:rPr kumimoji="0" lang="en-US" altLang="zh-CN" sz="1800" b="1" dirty="0">
                <a:solidFill>
                  <a:srgbClr val="003FBC"/>
                </a:solidFill>
              </a:rPr>
              <a:t>JNAE </a:t>
            </a:r>
            <a:endParaRPr lang="zh-CN" altLang="en-US" sz="2800" b="1" dirty="0">
              <a:solidFill>
                <a:srgbClr val="003FBC"/>
              </a:solidFill>
            </a:endParaRPr>
          </a:p>
          <a:p>
            <a:pPr marL="898398" lvl="2" indent="-51435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不低于（高于等于）：</a:t>
            </a:r>
            <a:r>
              <a:rPr kumimoji="0" lang="en-US" altLang="zh-CN" sz="2000" b="1" dirty="0">
                <a:solidFill>
                  <a:srgbClr val="003FBC"/>
                </a:solidFill>
              </a:rPr>
              <a:t>JNB</a:t>
            </a:r>
            <a:r>
              <a:rPr lang="en-US" altLang="zh-CN" sz="2400" b="1" dirty="0">
                <a:solidFill>
                  <a:srgbClr val="003FBC"/>
                </a:solidFill>
              </a:rPr>
              <a:t>/</a:t>
            </a:r>
            <a:r>
              <a:rPr kumimoji="0" lang="en-US" altLang="zh-CN" sz="1800" b="1" dirty="0">
                <a:solidFill>
                  <a:srgbClr val="003FBC"/>
                </a:solidFill>
              </a:rPr>
              <a:t>JAE</a:t>
            </a:r>
            <a:endParaRPr lang="zh-CN" altLang="en-US" sz="2800" b="1" dirty="0">
              <a:solidFill>
                <a:srgbClr val="003FBC"/>
              </a:solidFill>
            </a:endParaRPr>
          </a:p>
          <a:p>
            <a:pPr marL="898398" lvl="2" indent="-51435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低于等于（不高于）：</a:t>
            </a:r>
            <a:r>
              <a:rPr kumimoji="0" lang="en-US" altLang="zh-CN" sz="2000" b="1" dirty="0">
                <a:solidFill>
                  <a:srgbClr val="003FBC"/>
                </a:solidFill>
              </a:rPr>
              <a:t>JBE</a:t>
            </a:r>
            <a:r>
              <a:rPr kumimoji="0" lang="en-US" altLang="zh-CN" sz="2400" b="1" dirty="0">
                <a:solidFill>
                  <a:srgbClr val="003FBC"/>
                </a:solidFill>
              </a:rPr>
              <a:t>/</a:t>
            </a:r>
            <a:r>
              <a:rPr kumimoji="0" lang="en-US" altLang="zh-CN" sz="1800" b="1" dirty="0">
                <a:solidFill>
                  <a:srgbClr val="003FBC"/>
                </a:solidFill>
              </a:rPr>
              <a:t>JNA</a:t>
            </a:r>
            <a:endParaRPr lang="zh-CN" altLang="en-US" sz="2800" b="1" dirty="0">
              <a:solidFill>
                <a:srgbClr val="003FBC"/>
              </a:solidFill>
            </a:endParaRPr>
          </a:p>
          <a:p>
            <a:pPr marL="898398" lvl="2" indent="-514350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不低于等于（高于）：</a:t>
            </a:r>
            <a:r>
              <a:rPr kumimoji="0" lang="en-US" altLang="zh-CN" sz="2000" b="1" dirty="0">
                <a:solidFill>
                  <a:srgbClr val="003FBC"/>
                </a:solidFill>
              </a:rPr>
              <a:t>JNBE</a:t>
            </a:r>
            <a:r>
              <a:rPr kumimoji="0" lang="en-US" altLang="zh-CN" sz="2400" b="1" dirty="0">
                <a:solidFill>
                  <a:srgbClr val="003FBC"/>
                </a:solidFill>
              </a:rPr>
              <a:t>/</a:t>
            </a:r>
            <a:r>
              <a:rPr kumimoji="0" lang="en-US" altLang="zh-CN" sz="1800" b="1" dirty="0">
                <a:solidFill>
                  <a:srgbClr val="003FBC"/>
                </a:solidFill>
              </a:rPr>
              <a:t>JA</a:t>
            </a:r>
            <a:endParaRPr lang="zh-CN" altLang="en-US" sz="2400" b="1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76946"/>
      </p:ext>
    </p:extLst>
  </p:cSld>
  <p:clrMapOvr>
    <a:masterClrMapping/>
  </p:clrMapOvr>
  <p:transition>
    <p:zoom dir="in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AutoShape 8"/>
          <p:cNvSpPr>
            <a:spLocks noGrp="1" noChangeArrowheads="1"/>
          </p:cNvSpPr>
          <p:nvPr>
            <p:ph type="title"/>
          </p:nvPr>
        </p:nvSpPr>
        <p:spPr>
          <a:xfrm>
            <a:off x="1110673" y="1108363"/>
            <a:ext cx="4191000" cy="59805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2.43</a:t>
            </a:r>
            <a:r>
              <a:rPr lang="zh-CN" altLang="en-US" sz="3200" b="1"/>
              <a:t>：比较无符号数</a:t>
            </a:r>
          </a:p>
        </p:txBody>
      </p:sp>
      <p:sp>
        <p:nvSpPr>
          <p:cNvPr id="148484" name="Rectangle 9"/>
          <p:cNvSpPr>
            <a:spLocks noGrp="1" noChangeArrowheads="1"/>
          </p:cNvSpPr>
          <p:nvPr>
            <p:ph idx="1"/>
          </p:nvPr>
        </p:nvSpPr>
        <p:spPr>
          <a:xfrm>
            <a:off x="1132609" y="1956122"/>
            <a:ext cx="9926782" cy="400973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2.43:</a:t>
            </a:r>
            <a:r>
              <a:rPr lang="zh-CN" altLang="en-US" sz="2800" dirty="0">
                <a:solidFill>
                  <a:schemeClr val="tx1"/>
                </a:solidFill>
              </a:rPr>
              <a:t>比较无符号数大小，将较大的存入</a:t>
            </a:r>
            <a:r>
              <a:rPr lang="en-US" altLang="zh-CN" sz="2800" dirty="0">
                <a:solidFill>
                  <a:schemeClr val="tx1"/>
                </a:solidFill>
              </a:rPr>
              <a:t>RESULT</a:t>
            </a:r>
            <a:r>
              <a:rPr lang="zh-CN" altLang="en-US" sz="2800" dirty="0">
                <a:solidFill>
                  <a:schemeClr val="tx1"/>
                </a:solidFill>
              </a:rPr>
              <a:t>主存单元</a:t>
            </a:r>
            <a:r>
              <a:rPr lang="en-US" altLang="zh-CN" sz="2800" dirty="0">
                <a:solidFill>
                  <a:schemeClr val="tx1"/>
                </a:solidFill>
              </a:rPr>
              <a:t>	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                  CMP AX,BX	</a:t>
            </a:r>
            <a:r>
              <a:rPr lang="zh-CN" altLang="en-US" sz="2800" dirty="0">
                <a:solidFill>
                  <a:schemeClr val="accent2"/>
                </a:solidFill>
              </a:rPr>
              <a:t>；比较</a:t>
            </a:r>
            <a:r>
              <a:rPr lang="en-US" altLang="zh-CN" sz="2800" dirty="0">
                <a:solidFill>
                  <a:schemeClr val="accent2"/>
                </a:solidFill>
              </a:rPr>
              <a:t>AX</a:t>
            </a:r>
            <a:r>
              <a:rPr lang="zh-CN" altLang="en-US" sz="2800" dirty="0">
                <a:solidFill>
                  <a:schemeClr val="accent2"/>
                </a:solidFill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</a:rPr>
              <a:t>BX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>
                <a:solidFill>
                  <a:schemeClr val="tx2"/>
                </a:solidFill>
              </a:rPr>
              <a:t>JNB NEXT</a:t>
            </a: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>
                <a:solidFill>
                  <a:schemeClr val="accent2"/>
                </a:solidFill>
              </a:rPr>
              <a:t>；若</a:t>
            </a:r>
            <a:r>
              <a:rPr lang="en-US" altLang="zh-CN" sz="2800" dirty="0">
                <a:solidFill>
                  <a:schemeClr val="accent2"/>
                </a:solidFill>
              </a:rPr>
              <a:t>AX</a:t>
            </a:r>
            <a:r>
              <a:rPr lang="en-US" altLang="zh-CN" sz="2800" dirty="0">
                <a:solidFill>
                  <a:schemeClr val="tx2"/>
                </a:solidFill>
              </a:rPr>
              <a:t>≥</a:t>
            </a:r>
            <a:r>
              <a:rPr lang="en-US" altLang="zh-CN" sz="2800" dirty="0">
                <a:solidFill>
                  <a:schemeClr val="accent2"/>
                </a:solidFill>
              </a:rPr>
              <a:t>BX</a:t>
            </a:r>
            <a:r>
              <a:rPr lang="zh-CN" altLang="en-US" sz="2800" dirty="0">
                <a:solidFill>
                  <a:schemeClr val="accent2"/>
                </a:solidFill>
              </a:rPr>
              <a:t>，转移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XCHG AX,BX	</a:t>
            </a:r>
            <a:r>
              <a:rPr lang="zh-CN" altLang="en-US" sz="2800" dirty="0">
                <a:solidFill>
                  <a:schemeClr val="accent2"/>
                </a:solidFill>
              </a:rPr>
              <a:t>；若</a:t>
            </a:r>
            <a:r>
              <a:rPr lang="en-US" altLang="zh-CN" sz="2800" dirty="0">
                <a:solidFill>
                  <a:schemeClr val="accent2"/>
                </a:solidFill>
              </a:rPr>
              <a:t>AX</a:t>
            </a:r>
            <a:r>
              <a:rPr lang="zh-CN" altLang="en-US" sz="2800" dirty="0">
                <a:solidFill>
                  <a:schemeClr val="accent2"/>
                </a:solidFill>
              </a:rPr>
              <a:t>＜</a:t>
            </a:r>
            <a:r>
              <a:rPr lang="en-US" altLang="zh-CN" sz="2800" dirty="0">
                <a:solidFill>
                  <a:schemeClr val="accent2"/>
                </a:solidFill>
              </a:rPr>
              <a:t>BX</a:t>
            </a:r>
            <a:r>
              <a:rPr lang="zh-CN" altLang="en-US" sz="2800" dirty="0">
                <a:solidFill>
                  <a:schemeClr val="accent2"/>
                </a:solidFill>
              </a:rPr>
              <a:t>，交换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NEXT:</a:t>
            </a:r>
            <a:r>
              <a:rPr lang="en-US" altLang="zh-CN" sz="2800" dirty="0">
                <a:solidFill>
                  <a:schemeClr val="accent2"/>
                </a:solidFill>
              </a:rPr>
              <a:t>	MOV RESULT,AX</a:t>
            </a:r>
          </a:p>
        </p:txBody>
      </p:sp>
    </p:spTree>
    <p:extLst>
      <p:ext uri="{BB962C8B-B14F-4D97-AF65-F5344CB8AC3E}">
        <p14:creationId xmlns:p14="http://schemas.microsoft.com/office/powerpoint/2010/main" val="471087976"/>
      </p:ext>
    </p:extLst>
  </p:cSld>
  <p:clrMapOvr>
    <a:masterClrMapping/>
  </p:clrMapOvr>
  <p:transition spd="med">
    <p:rand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比较有符号数大小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9884664" cy="402336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800" dirty="0"/>
              <a:t>有符号数的大（</a:t>
            </a:r>
            <a:r>
              <a:rPr lang="en-US" altLang="zh-CN" sz="2800" dirty="0"/>
              <a:t>Greater</a:t>
            </a:r>
            <a:r>
              <a:rPr lang="zh-CN" altLang="en-US" sz="2800" dirty="0"/>
              <a:t>）小（</a:t>
            </a:r>
            <a:r>
              <a:rPr lang="en-US" altLang="zh-CN" sz="2800" dirty="0"/>
              <a:t>Less</a:t>
            </a:r>
            <a:r>
              <a:rPr lang="zh-CN" altLang="en-US" sz="2800" dirty="0"/>
              <a:t>）需要组合</a:t>
            </a:r>
            <a:r>
              <a:rPr lang="en-US" altLang="zh-CN" sz="2800" dirty="0"/>
              <a:t>OF</a:t>
            </a:r>
            <a:r>
              <a:rPr lang="zh-CN" altLang="en-US" sz="2800" dirty="0"/>
              <a:t>、</a:t>
            </a:r>
            <a:r>
              <a:rPr lang="en-US" altLang="zh-CN" sz="2800" dirty="0"/>
              <a:t>SF</a:t>
            </a:r>
            <a:r>
              <a:rPr lang="zh-CN" altLang="en-US" sz="2800" dirty="0"/>
              <a:t>标志，并利用</a:t>
            </a:r>
            <a:r>
              <a:rPr lang="en-US" altLang="zh-CN" sz="2800" dirty="0"/>
              <a:t>ZF</a:t>
            </a:r>
            <a:r>
              <a:rPr lang="zh-CN" altLang="en-US" sz="2800" dirty="0"/>
              <a:t>标志确定相等（</a:t>
            </a:r>
            <a:r>
              <a:rPr lang="en-US" altLang="zh-CN" sz="2800" dirty="0"/>
              <a:t>Equal</a:t>
            </a:r>
            <a:r>
              <a:rPr lang="zh-CN" altLang="en-US" sz="2800" dirty="0"/>
              <a:t>）</a:t>
            </a:r>
          </a:p>
          <a:p>
            <a:pPr eaLnBrk="1" hangingPunct="1"/>
            <a:r>
              <a:rPr lang="zh-CN" altLang="en-US" sz="2800" dirty="0"/>
              <a:t>两数的大小分成</a:t>
            </a:r>
            <a:r>
              <a:rPr lang="en-US" altLang="zh-CN" sz="2800" dirty="0"/>
              <a:t>4</a:t>
            </a:r>
            <a:r>
              <a:rPr lang="zh-CN" altLang="en-US" sz="2800" dirty="0"/>
              <a:t>种关系：</a:t>
            </a:r>
          </a:p>
          <a:p>
            <a:pPr marL="715518" lvl="1" indent="-514350" eaLnBrk="1" hangingPunct="1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小于（不大于等于</a:t>
            </a:r>
            <a:r>
              <a:rPr lang="zh-CN" altLang="en-US" sz="2800" dirty="0"/>
              <a:t>）</a:t>
            </a:r>
            <a:r>
              <a:rPr lang="zh-CN" altLang="en-US" sz="2400" dirty="0"/>
              <a:t>：</a:t>
            </a:r>
            <a:r>
              <a:rPr lang="en-US" altLang="zh-CN" sz="2400" dirty="0"/>
              <a:t>JL/JNGE</a:t>
            </a:r>
            <a:endParaRPr lang="zh-CN" altLang="en-US" sz="2400" dirty="0"/>
          </a:p>
          <a:p>
            <a:pPr marL="715518" lvl="1" indent="-514350" eaLnBrk="1" hangingPunct="1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小于（大于等于）：    </a:t>
            </a:r>
            <a:r>
              <a:rPr lang="en-US" altLang="zh-CN" sz="2400" dirty="0"/>
              <a:t>JNL/JGE</a:t>
            </a:r>
            <a:endParaRPr lang="zh-CN" altLang="en-US" sz="2400" dirty="0"/>
          </a:p>
          <a:p>
            <a:pPr marL="715518" lvl="1" indent="-514350" eaLnBrk="1" hangingPunct="1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小于等于（不大于）：</a:t>
            </a:r>
            <a:r>
              <a:rPr lang="en-US" altLang="zh-CN" sz="2400" dirty="0"/>
              <a:t>JLE/JNG</a:t>
            </a:r>
            <a:endParaRPr lang="zh-CN" altLang="en-US" sz="2400" dirty="0"/>
          </a:p>
          <a:p>
            <a:pPr marL="715518" lvl="1" indent="-514350" eaLnBrk="1" hangingPunct="1">
              <a:buClrTx/>
              <a:buSzPct val="90000"/>
              <a:buFont typeface="+mj-ea"/>
              <a:buAutoNum type="circleNumDbPlain"/>
            </a:pPr>
            <a:r>
              <a:rPr lang="zh-CN" altLang="en-US" sz="2400" dirty="0"/>
              <a:t>不小于等于（大于）：</a:t>
            </a:r>
            <a:r>
              <a:rPr lang="en-US" altLang="zh-CN" sz="2400" dirty="0"/>
              <a:t>JNLE/JG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1068704"/>
      </p:ext>
    </p:extLst>
  </p:cSld>
  <p:clrMapOvr>
    <a:masterClrMapping/>
  </p:clrMapOvr>
  <p:transition>
    <p:zoom dir="in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AutoShape 8"/>
          <p:cNvSpPr>
            <a:spLocks noGrp="1" noChangeArrowheads="1"/>
          </p:cNvSpPr>
          <p:nvPr>
            <p:ph type="title"/>
          </p:nvPr>
        </p:nvSpPr>
        <p:spPr>
          <a:xfrm>
            <a:off x="1239981" y="1016000"/>
            <a:ext cx="4191000" cy="6604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2.44</a:t>
            </a:r>
            <a:r>
              <a:rPr lang="zh-CN" altLang="en-US" sz="3200" b="1"/>
              <a:t>：比较有符号数</a:t>
            </a:r>
          </a:p>
        </p:txBody>
      </p:sp>
      <p:sp>
        <p:nvSpPr>
          <p:cNvPr id="150532" name="Rectangle 9"/>
          <p:cNvSpPr>
            <a:spLocks noGrp="1" noChangeArrowheads="1"/>
          </p:cNvSpPr>
          <p:nvPr>
            <p:ph idx="1"/>
          </p:nvPr>
        </p:nvSpPr>
        <p:spPr>
          <a:xfrm>
            <a:off x="1415471" y="2052783"/>
            <a:ext cx="8670637" cy="400165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2.44: </a:t>
            </a:r>
            <a:r>
              <a:rPr lang="zh-CN" altLang="en-US" sz="2800" dirty="0">
                <a:solidFill>
                  <a:schemeClr val="tx1"/>
                </a:solidFill>
              </a:rPr>
              <a:t>比较有符号数大小，将较大的存入</a:t>
            </a:r>
            <a:r>
              <a:rPr lang="en-US" altLang="zh-CN" sz="2800" dirty="0">
                <a:solidFill>
                  <a:schemeClr val="tx1"/>
                </a:solidFill>
              </a:rPr>
              <a:t>RESULT</a:t>
            </a:r>
            <a:r>
              <a:rPr lang="zh-CN" altLang="en-US" sz="2800" dirty="0">
                <a:solidFill>
                  <a:schemeClr val="tx1"/>
                </a:solidFill>
              </a:rPr>
              <a:t>主存单元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CMP AX,BX	</a:t>
            </a:r>
            <a:r>
              <a:rPr lang="zh-CN" altLang="en-US" sz="2400" dirty="0">
                <a:solidFill>
                  <a:schemeClr val="accent2"/>
                </a:solidFill>
              </a:rPr>
              <a:t>；比较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</a:rPr>
              <a:t>和</a:t>
            </a:r>
            <a:r>
              <a:rPr lang="en-US" altLang="zh-CN" sz="2400" dirty="0">
                <a:solidFill>
                  <a:schemeClr val="accent2"/>
                </a:solidFill>
              </a:rPr>
              <a:t>BX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tx2"/>
                </a:solidFill>
              </a:rPr>
              <a:t>JNL NEXT</a:t>
            </a:r>
            <a:r>
              <a:rPr lang="en-US" altLang="zh-CN" sz="2400" dirty="0">
                <a:solidFill>
                  <a:schemeClr val="accent2"/>
                </a:solidFill>
              </a:rPr>
              <a:t>	              </a:t>
            </a:r>
            <a:r>
              <a:rPr lang="zh-CN" altLang="en-US" sz="2400" dirty="0">
                <a:solidFill>
                  <a:schemeClr val="accent2"/>
                </a:solidFill>
              </a:rPr>
              <a:t>；若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en-US" altLang="zh-CN" sz="2400" dirty="0">
                <a:solidFill>
                  <a:schemeClr val="tx2"/>
                </a:solidFill>
              </a:rPr>
              <a:t>≥</a:t>
            </a:r>
            <a:r>
              <a:rPr lang="en-US" altLang="zh-CN" sz="2400" dirty="0">
                <a:solidFill>
                  <a:schemeClr val="accent2"/>
                </a:solidFill>
              </a:rPr>
              <a:t>BX</a:t>
            </a:r>
            <a:r>
              <a:rPr lang="zh-CN" altLang="en-US" sz="2400" dirty="0">
                <a:solidFill>
                  <a:schemeClr val="accent2"/>
                </a:solidFill>
              </a:rPr>
              <a:t>，转移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XCHG AX,BX          </a:t>
            </a:r>
            <a:r>
              <a:rPr lang="zh-CN" altLang="en-US" sz="2400" dirty="0">
                <a:solidFill>
                  <a:schemeClr val="accent2"/>
                </a:solidFill>
              </a:rPr>
              <a:t>；若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</a:rPr>
              <a:t>＜</a:t>
            </a:r>
            <a:r>
              <a:rPr lang="en-US" altLang="zh-CN" sz="2400" dirty="0">
                <a:solidFill>
                  <a:schemeClr val="accent2"/>
                </a:solidFill>
              </a:rPr>
              <a:t>BX</a:t>
            </a:r>
            <a:r>
              <a:rPr lang="zh-CN" altLang="en-US" sz="2400" dirty="0">
                <a:solidFill>
                  <a:schemeClr val="accent2"/>
                </a:solidFill>
              </a:rPr>
              <a:t>，交换</a:t>
            </a:r>
          </a:p>
          <a:p>
            <a:pPr marL="0" indent="0">
              <a:lnSpc>
                <a:spcPct val="80000"/>
              </a:lnSpc>
              <a:buNone/>
              <a:tabLst>
                <a:tab pos="15208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NEXT:</a:t>
            </a:r>
            <a:r>
              <a:rPr lang="en-US" altLang="zh-CN" sz="2400" dirty="0">
                <a:solidFill>
                  <a:schemeClr val="accent2"/>
                </a:solidFill>
              </a:rPr>
              <a:t>	MOV RESULT,AX</a:t>
            </a:r>
          </a:p>
        </p:txBody>
      </p:sp>
    </p:spTree>
    <p:extLst>
      <p:ext uri="{BB962C8B-B14F-4D97-AF65-F5344CB8AC3E}">
        <p14:creationId xmlns:p14="http://schemas.microsoft.com/office/powerpoint/2010/main" val="554827071"/>
      </p:ext>
    </p:extLst>
  </p:cSld>
  <p:clrMapOvr>
    <a:masterClrMapping/>
  </p:clrMapOvr>
  <p:transition spd="med">
    <p:rand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2" y="866563"/>
            <a:ext cx="5572125" cy="929918"/>
          </a:xfrm>
        </p:spPr>
        <p:txBody>
          <a:bodyPr/>
          <a:lstStyle/>
          <a:p>
            <a:pPr eaLnBrk="1" hangingPunct="1"/>
            <a:r>
              <a:rPr lang="en-US" altLang="zh-CN" dirty="0"/>
              <a:t>2.4.3  </a:t>
            </a:r>
            <a:r>
              <a:rPr lang="zh-CN" altLang="en-US" dirty="0"/>
              <a:t>循环指令</a:t>
            </a:r>
            <a:endParaRPr lang="zh-CN" altLang="en-US" sz="2800" b="1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1267763" y="1882383"/>
            <a:ext cx="9656474" cy="4176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JCXZ label</a:t>
            </a:r>
            <a:r>
              <a:rPr lang="en-US" altLang="zh-CN" b="1" dirty="0">
                <a:solidFill>
                  <a:schemeClr val="bg2"/>
                </a:solidFill>
              </a:rPr>
              <a:t>	                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</a:t>
            </a:r>
            <a:r>
              <a:rPr lang="zh-CN" altLang="en-US" sz="2400" b="1" dirty="0">
                <a:solidFill>
                  <a:schemeClr val="accent2"/>
                </a:solidFill>
              </a:rPr>
              <a:t>＝</a:t>
            </a:r>
            <a:r>
              <a:rPr lang="en-US" altLang="zh-CN" sz="2400" b="1" dirty="0">
                <a:solidFill>
                  <a:schemeClr val="accent2"/>
                </a:solidFill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</a:rPr>
              <a:t>，转移到标号</a:t>
            </a:r>
            <a:r>
              <a:rPr lang="en-US" altLang="zh-CN" sz="2400" b="1" dirty="0">
                <a:solidFill>
                  <a:schemeClr val="accent2"/>
                </a:solidFill>
              </a:rPr>
              <a:t>label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LOOP label</a:t>
            </a:r>
            <a:r>
              <a:rPr lang="en-US" altLang="zh-CN" b="1" dirty="0">
                <a:solidFill>
                  <a:schemeClr val="bg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CX←CX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CX≠0</a:t>
            </a:r>
            <a:r>
              <a:rPr lang="zh-CN" altLang="en-US" sz="2400" b="1" dirty="0">
                <a:solidFill>
                  <a:schemeClr val="accent2"/>
                </a:solidFill>
              </a:rPr>
              <a:t>，循环到标号</a:t>
            </a:r>
            <a:r>
              <a:rPr lang="en-US" altLang="zh-CN" sz="2400" b="1" dirty="0">
                <a:solidFill>
                  <a:schemeClr val="accent2"/>
                </a:solidFill>
              </a:rPr>
              <a:t>label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LOOPZ label</a:t>
            </a:r>
            <a:r>
              <a:rPr lang="en-US" altLang="zh-CN" b="1" dirty="0">
                <a:solidFill>
                  <a:schemeClr val="bg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CX←CX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CX≠0</a:t>
            </a:r>
            <a:r>
              <a:rPr lang="zh-CN" altLang="en-US" sz="2400" b="1" dirty="0">
                <a:solidFill>
                  <a:schemeClr val="accent2"/>
                </a:solidFill>
              </a:rPr>
              <a:t>且</a:t>
            </a:r>
            <a:r>
              <a:rPr lang="en-US" altLang="zh-CN" sz="2400" b="1" dirty="0">
                <a:solidFill>
                  <a:schemeClr val="accent2"/>
                </a:solidFill>
              </a:rPr>
              <a:t>ZF</a:t>
            </a:r>
            <a:r>
              <a:rPr lang="zh-CN" altLang="en-US" sz="2400" b="1" dirty="0">
                <a:solidFill>
                  <a:schemeClr val="accent2"/>
                </a:solidFill>
              </a:rPr>
              <a:t>＝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，循环到标号</a:t>
            </a:r>
            <a:r>
              <a:rPr lang="en-US" altLang="zh-CN" sz="2400" b="1" dirty="0">
                <a:solidFill>
                  <a:schemeClr val="accent2"/>
                </a:solidFill>
              </a:rPr>
              <a:t>label</a:t>
            </a:r>
            <a:endParaRPr lang="en-US" altLang="zh-CN" dirty="0"/>
          </a:p>
          <a:p>
            <a:pPr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LOOPNZ label</a:t>
            </a:r>
            <a:r>
              <a:rPr lang="en-US" altLang="zh-CN" sz="3200" dirty="0">
                <a:solidFill>
                  <a:srgbClr val="003FBC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CX←CX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CX≠0</a:t>
            </a:r>
            <a:r>
              <a:rPr lang="zh-CN" altLang="en-US" sz="2400" b="1" dirty="0">
                <a:solidFill>
                  <a:schemeClr val="accent2"/>
                </a:solidFill>
              </a:rPr>
              <a:t>且</a:t>
            </a:r>
            <a:r>
              <a:rPr lang="en-US" altLang="zh-CN" sz="2400" b="1" dirty="0">
                <a:solidFill>
                  <a:schemeClr val="accent2"/>
                </a:solidFill>
              </a:rPr>
              <a:t>ZF</a:t>
            </a:r>
            <a:r>
              <a:rPr lang="zh-CN" altLang="en-US" sz="2400" b="1" dirty="0">
                <a:solidFill>
                  <a:schemeClr val="accent2"/>
                </a:solidFill>
              </a:rPr>
              <a:t>＝</a:t>
            </a:r>
            <a:r>
              <a:rPr lang="en-US" altLang="zh-CN" sz="2400" b="1" dirty="0">
                <a:solidFill>
                  <a:schemeClr val="accent2"/>
                </a:solidFill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</a:rPr>
              <a:t>，循环到标号</a:t>
            </a:r>
            <a:r>
              <a:rPr lang="en-US" altLang="zh-CN" sz="2400" b="1" dirty="0">
                <a:solidFill>
                  <a:schemeClr val="accent2"/>
                </a:solidFill>
              </a:rPr>
              <a:t>label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循环指令默认利用</a:t>
            </a:r>
            <a:r>
              <a:rPr lang="en-US" altLang="zh-CN" sz="2400" dirty="0"/>
              <a:t>CX</a:t>
            </a:r>
            <a:r>
              <a:rPr lang="zh-CN" altLang="en-US" sz="2400" dirty="0"/>
              <a:t>计数器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label</a:t>
            </a:r>
            <a:r>
              <a:rPr lang="zh-CN" altLang="en-US" sz="2400" dirty="0"/>
              <a:t>操作数采用相对短转移寻址方式</a:t>
            </a:r>
          </a:p>
        </p:txBody>
      </p:sp>
    </p:spTree>
    <p:extLst>
      <p:ext uri="{BB962C8B-B14F-4D97-AF65-F5344CB8AC3E}">
        <p14:creationId xmlns:p14="http://schemas.microsoft.com/office/powerpoint/2010/main" val="3331364154"/>
      </p:ext>
    </p:extLst>
  </p:cSld>
  <p:clrMapOvr>
    <a:masterClrMapping/>
  </p:clrMapOvr>
  <p:transition>
    <p:zoom dir="in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AutoShape 8"/>
          <p:cNvSpPr>
            <a:spLocks noGrp="1" noChangeArrowheads="1"/>
          </p:cNvSpPr>
          <p:nvPr>
            <p:ph type="title"/>
          </p:nvPr>
        </p:nvSpPr>
        <p:spPr>
          <a:xfrm>
            <a:off x="1215616" y="812800"/>
            <a:ext cx="3717926" cy="807318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2.45</a:t>
            </a:r>
            <a:r>
              <a:rPr lang="zh-CN" altLang="en-US" sz="2800" b="1" dirty="0"/>
              <a:t>：记录空格个数</a:t>
            </a:r>
          </a:p>
        </p:txBody>
      </p:sp>
      <p:sp>
        <p:nvSpPr>
          <p:cNvPr id="152580" name="Rectangle 9"/>
          <p:cNvSpPr>
            <a:spLocks noGrp="1" noChangeArrowheads="1"/>
          </p:cNvSpPr>
          <p:nvPr>
            <p:ph idx="1"/>
          </p:nvPr>
        </p:nvSpPr>
        <p:spPr>
          <a:xfrm>
            <a:off x="4360310" y="1767898"/>
            <a:ext cx="6834163" cy="452317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MOV CX,COUNT</a:t>
            </a: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；设置循环次数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MOV SI,OFFSET STRING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XOR BX,BX	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BX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，记录空格数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  <a:highlight>
                  <a:srgbClr val="FFFF00"/>
                </a:highlight>
              </a:rPr>
              <a:t>JCXZ</a:t>
            </a:r>
            <a:r>
              <a:rPr lang="en-US" altLang="zh-CN" dirty="0">
                <a:solidFill>
                  <a:schemeClr val="tx2"/>
                </a:solidFill>
              </a:rPr>
              <a:t> DONE                    </a:t>
            </a:r>
            <a:r>
              <a:rPr lang="zh-CN" altLang="en-US" dirty="0">
                <a:solidFill>
                  <a:schemeClr val="tx2"/>
                </a:solidFill>
              </a:rPr>
              <a:t>；</a:t>
            </a:r>
            <a:r>
              <a:rPr lang="en-US" altLang="zh-CN" dirty="0">
                <a:solidFill>
                  <a:schemeClr val="tx2"/>
                </a:solidFill>
              </a:rPr>
              <a:t>CX=0</a:t>
            </a:r>
            <a:r>
              <a:rPr lang="zh-CN" altLang="en-US" dirty="0">
                <a:solidFill>
                  <a:schemeClr val="tx2"/>
                </a:solidFill>
              </a:rPr>
              <a:t>（边界条件），转移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 algn="r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zh-CN" altLang="en-US" dirty="0">
                <a:solidFill>
                  <a:schemeClr val="tx2"/>
                </a:solidFill>
              </a:rPr>
              <a:t>到</a:t>
            </a:r>
            <a:r>
              <a:rPr lang="en-US" altLang="zh-CN" dirty="0">
                <a:solidFill>
                  <a:schemeClr val="tx2"/>
                </a:solidFill>
              </a:rPr>
              <a:t>DONE</a:t>
            </a:r>
            <a:r>
              <a:rPr lang="zh-CN" altLang="en-US" dirty="0">
                <a:solidFill>
                  <a:schemeClr val="tx2"/>
                </a:solidFill>
              </a:rPr>
              <a:t>，退出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MOV AL,20H	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tx2"/>
                </a:solidFill>
              </a:rPr>
              <a:t>AGAIN:</a:t>
            </a:r>
            <a:r>
              <a:rPr lang="en-US" altLang="zh-CN" dirty="0">
                <a:solidFill>
                  <a:schemeClr val="accent2"/>
                </a:solidFill>
              </a:rPr>
              <a:t>	CMP AL,ES:[SI]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JNZ NEXT	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ZF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非空格，转移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INC BX	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>
                <a:solidFill>
                  <a:schemeClr val="accent2"/>
                </a:solidFill>
              </a:rPr>
              <a:t>ZF=1</a:t>
            </a:r>
            <a:r>
              <a:rPr lang="zh-CN" altLang="en-US" dirty="0">
                <a:solidFill>
                  <a:schemeClr val="accent2"/>
                </a:solidFill>
              </a:rPr>
              <a:t>是空格，个数加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NEXT:	INC SI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LOOP AGAIN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582988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；字符个数减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，不为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继续循环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27F617-BE51-4FCC-B536-726FABDACBF3}"/>
              </a:ext>
            </a:extLst>
          </p:cNvPr>
          <p:cNvSpPr txBox="1"/>
          <p:nvPr/>
        </p:nvSpPr>
        <p:spPr>
          <a:xfrm>
            <a:off x="1215614" y="1767899"/>
            <a:ext cx="2999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2.45</a:t>
            </a:r>
            <a:r>
              <a:rPr lang="zh-CN" altLang="en-US" sz="2400" dirty="0"/>
              <a:t>：记录附加段中</a:t>
            </a:r>
            <a:r>
              <a:rPr lang="en-US" altLang="zh-CN" sz="2400" dirty="0"/>
              <a:t>STRING</a:t>
            </a:r>
            <a:r>
              <a:rPr lang="zh-CN" altLang="en-US" sz="2400" dirty="0"/>
              <a:t>字符串包含空格字符的个数，假设字符串长度为</a:t>
            </a:r>
            <a:r>
              <a:rPr lang="en-US" altLang="zh-CN" sz="2400" dirty="0"/>
              <a:t>COUNT</a:t>
            </a:r>
            <a:r>
              <a:rPr lang="zh-CN" altLang="en-US" sz="2400" dirty="0"/>
              <a:t>字节，结果存入</a:t>
            </a:r>
            <a:r>
              <a:rPr lang="en-US" altLang="zh-CN" sz="2400" dirty="0"/>
              <a:t>RESULT</a:t>
            </a:r>
            <a:r>
              <a:rPr lang="zh-CN" altLang="en-US" sz="2400" dirty="0"/>
              <a:t>单元</a:t>
            </a:r>
          </a:p>
        </p:txBody>
      </p:sp>
    </p:spTree>
    <p:extLst>
      <p:ext uri="{BB962C8B-B14F-4D97-AF65-F5344CB8AC3E}">
        <p14:creationId xmlns:p14="http://schemas.microsoft.com/office/powerpoint/2010/main" val="3813383728"/>
      </p:ext>
    </p:extLst>
  </p:cSld>
  <p:clrMapOvr>
    <a:masterClrMapping/>
  </p:clrMapOvr>
  <p:transition spd="med">
    <p:rand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2.4.4  </a:t>
            </a:r>
            <a:r>
              <a:rPr lang="zh-CN" altLang="en-US"/>
              <a:t>子程序指令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765993"/>
            <a:ext cx="9773920" cy="3971925"/>
          </a:xfrm>
        </p:spPr>
        <p:txBody>
          <a:bodyPr/>
          <a:lstStyle/>
          <a:p>
            <a:pPr marL="447675" indent="-447675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子程序是完成特定功能的一段程序</a:t>
            </a:r>
          </a:p>
          <a:p>
            <a:pPr marL="447675" indent="-447675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当主程序（调用程序）需要执行这个功能时，采用</a:t>
            </a:r>
            <a:r>
              <a:rPr lang="en-US" altLang="zh-CN" sz="3200" dirty="0">
                <a:solidFill>
                  <a:schemeClr val="tx2"/>
                </a:solidFill>
              </a:rPr>
              <a:t>CALL</a:t>
            </a:r>
            <a:r>
              <a:rPr lang="zh-CN" altLang="en-US" sz="3200" dirty="0"/>
              <a:t>调用指令转移到该子程序的起始处执行</a:t>
            </a:r>
          </a:p>
          <a:p>
            <a:pPr marL="447675" indent="-447675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当运行完子程序功能后，采用</a:t>
            </a:r>
            <a:r>
              <a:rPr lang="en-US" altLang="zh-CN" sz="3200" dirty="0">
                <a:solidFill>
                  <a:schemeClr val="tx2"/>
                </a:solidFill>
              </a:rPr>
              <a:t>RET</a:t>
            </a:r>
            <a:r>
              <a:rPr lang="zh-CN" altLang="en-US" sz="3200" dirty="0"/>
              <a:t>返回指令回到主程序继续执行</a:t>
            </a:r>
          </a:p>
        </p:txBody>
      </p:sp>
    </p:spTree>
    <p:extLst>
      <p:ext uri="{BB962C8B-B14F-4D97-AF65-F5344CB8AC3E}">
        <p14:creationId xmlns:p14="http://schemas.microsoft.com/office/powerpoint/2010/main" val="1546411246"/>
      </p:ext>
    </p:extLst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非法传送实例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0283" y="1873166"/>
            <a:ext cx="979239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3FBC"/>
                </a:solidFill>
              </a:rPr>
              <a:t>两个操作数不能都是存储器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   </a:t>
            </a:r>
            <a:r>
              <a:rPr lang="zh-CN" altLang="en-US" sz="2800" dirty="0"/>
              <a:t>传送指令很灵活，但主存之间的直接传送却不允许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800" dirty="0"/>
              <a:t>8086</a:t>
            </a:r>
            <a:r>
              <a:rPr lang="zh-CN" altLang="en-US" sz="2800" dirty="0"/>
              <a:t>指令系统不允许两个操作数都是存储单元（除串操作指令），要实现这种传送，可通过寄存器间接实现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例：</a:t>
            </a:r>
            <a:r>
              <a:rPr lang="en-US" altLang="zh-CN" sz="2800" dirty="0">
                <a:solidFill>
                  <a:schemeClr val="accent2"/>
                </a:solidFill>
              </a:rPr>
              <a:t>MOV AX,BUFFER1;  </a:t>
            </a:r>
            <a:r>
              <a:rPr lang="en-US" altLang="zh-CN" sz="2800" dirty="0"/>
              <a:t>AX←BUFFER1</a:t>
            </a:r>
            <a:r>
              <a:rPr lang="zh-CN" altLang="en-US" sz="2800" dirty="0"/>
              <a:t>（将</a:t>
            </a:r>
            <a:r>
              <a:rPr lang="en-US" altLang="zh-CN" sz="2800" dirty="0"/>
              <a:t>BUFFER1</a:t>
            </a:r>
            <a:r>
              <a:rPr lang="zh-CN" altLang="en-US" sz="2800" dirty="0"/>
              <a:t>内容送</a:t>
            </a:r>
            <a:r>
              <a:rPr lang="en-US" altLang="zh-CN" sz="2800" dirty="0"/>
              <a:t>AX</a:t>
            </a:r>
            <a:r>
              <a:rPr lang="zh-CN" altLang="en-US" sz="2800" dirty="0"/>
              <a:t>）</a:t>
            </a:r>
          </a:p>
          <a:p>
            <a:pPr marL="457200" lvl="1" indent="390525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MOV BUFFER2,AX ; </a:t>
            </a:r>
            <a:r>
              <a:rPr lang="en-US" altLang="zh-CN" sz="2800" dirty="0"/>
              <a:t>BUFFER2←AX</a:t>
            </a:r>
          </a:p>
          <a:p>
            <a:pPr marL="457200" lvl="1" indent="390525"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这里</a:t>
            </a:r>
            <a:r>
              <a:rPr lang="en-US" altLang="zh-CN" sz="2800" dirty="0"/>
              <a:t>BUFFER1</a:t>
            </a:r>
            <a:r>
              <a:rPr lang="zh-CN" altLang="en-US" sz="2800" dirty="0"/>
              <a:t>和</a:t>
            </a:r>
            <a:r>
              <a:rPr lang="en-US" altLang="zh-CN" sz="2800" dirty="0"/>
              <a:t>BUFFER2</a:t>
            </a:r>
            <a:r>
              <a:rPr lang="zh-CN" altLang="en-US" sz="2800" dirty="0"/>
              <a:t>是两个字变量</a:t>
            </a:r>
          </a:p>
          <a:p>
            <a:pPr marL="457200" lvl="1" indent="390525"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实际表示</a:t>
            </a:r>
            <a:r>
              <a:rPr lang="zh-CN" altLang="en-US" sz="2800" dirty="0">
                <a:solidFill>
                  <a:srgbClr val="C00000"/>
                </a:solidFill>
              </a:rPr>
              <a:t>直接寻址</a:t>
            </a:r>
            <a:r>
              <a:rPr lang="zh-CN" altLang="en-US" sz="2800" dirty="0"/>
              <a:t>方式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862838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731" y="803564"/>
            <a:ext cx="4863957" cy="9810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子程序调用指令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1283134" y="1793875"/>
            <a:ext cx="9144721" cy="4376016"/>
          </a:xfrm>
        </p:spPr>
        <p:txBody>
          <a:bodyPr>
            <a:normAutofit lnSpcReduction="10000"/>
          </a:bodyPr>
          <a:lstStyle/>
          <a:p>
            <a:pPr>
              <a:tabLst>
                <a:tab pos="1438275" algn="l"/>
              </a:tabLst>
            </a:pPr>
            <a:r>
              <a:rPr lang="en-US" altLang="zh-CN" sz="2800" dirty="0"/>
              <a:t>CALL</a:t>
            </a:r>
            <a:r>
              <a:rPr lang="zh-CN" altLang="en-US" sz="2800" dirty="0"/>
              <a:t>指令分成</a:t>
            </a:r>
            <a:r>
              <a:rPr lang="en-US" altLang="zh-CN" sz="2800" dirty="0"/>
              <a:t>4</a:t>
            </a:r>
            <a:r>
              <a:rPr lang="zh-CN" altLang="en-US" sz="2800" dirty="0"/>
              <a:t>种类型（类似</a:t>
            </a:r>
            <a:r>
              <a:rPr lang="en-US" altLang="zh-CN" sz="2800" dirty="0"/>
              <a:t>JMP</a:t>
            </a:r>
            <a:r>
              <a:rPr lang="zh-CN" altLang="en-US" sz="2800" dirty="0"/>
              <a:t>）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CALL label</a:t>
            </a:r>
            <a:r>
              <a:rPr lang="en-US" altLang="zh-CN" sz="2400" dirty="0"/>
              <a:t>		</a:t>
            </a:r>
            <a:r>
              <a:rPr lang="zh-CN" altLang="en-US" sz="2400" dirty="0"/>
              <a:t>；段内调用、相对寻址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CALL r16/m16</a:t>
            </a:r>
            <a:r>
              <a:rPr lang="en-US" altLang="zh-CN" sz="2400" dirty="0"/>
              <a:t>	</a:t>
            </a:r>
            <a:r>
              <a:rPr lang="zh-CN" altLang="en-US" sz="2400" dirty="0"/>
              <a:t>；段内调用、间接寻址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CALL far </a:t>
            </a:r>
            <a:r>
              <a:rPr lang="en-US" altLang="zh-CN" sz="2400" dirty="0" err="1">
                <a:solidFill>
                  <a:srgbClr val="003FBC"/>
                </a:solidFill>
              </a:rPr>
              <a:t>ptr</a:t>
            </a:r>
            <a:r>
              <a:rPr lang="en-US" altLang="zh-CN" sz="2400" dirty="0">
                <a:solidFill>
                  <a:srgbClr val="003FBC"/>
                </a:solidFill>
              </a:rPr>
              <a:t> label</a:t>
            </a: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zh-CN" altLang="en-US" sz="2400" dirty="0"/>
              <a:t>；段间调用、直接寻址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14382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CALL far </a:t>
            </a:r>
            <a:r>
              <a:rPr lang="en-US" altLang="zh-CN" sz="2400" dirty="0" err="1">
                <a:solidFill>
                  <a:srgbClr val="003FBC"/>
                </a:solidFill>
              </a:rPr>
              <a:t>ptr</a:t>
            </a:r>
            <a:r>
              <a:rPr lang="en-US" altLang="zh-CN" sz="2400" dirty="0">
                <a:solidFill>
                  <a:srgbClr val="003FBC"/>
                </a:solidFill>
              </a:rPr>
              <a:t> mem</a:t>
            </a:r>
            <a:r>
              <a:rPr lang="en-US" altLang="zh-CN" sz="2400" dirty="0"/>
              <a:t>	</a:t>
            </a:r>
            <a:r>
              <a:rPr lang="zh-CN" altLang="en-US" sz="2400" dirty="0"/>
              <a:t>；段间调用、间接寻址</a:t>
            </a:r>
          </a:p>
          <a:p>
            <a:pPr>
              <a:tabLst>
                <a:tab pos="1438275" algn="l"/>
              </a:tabLst>
            </a:pPr>
            <a:r>
              <a:rPr lang="en-US" altLang="zh-CN" sz="2800" dirty="0"/>
              <a:t>CALL</a:t>
            </a:r>
            <a:r>
              <a:rPr lang="zh-CN" altLang="en-US" sz="2800" dirty="0"/>
              <a:t>指令需要保存返回地址：</a:t>
            </a:r>
          </a:p>
          <a:p>
            <a:pPr lvl="1">
              <a:tabLst>
                <a:tab pos="143827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段内调用</a:t>
            </a:r>
            <a:r>
              <a:rPr lang="en-US" altLang="zh-CN" sz="2400" dirty="0"/>
              <a:t>—</a:t>
            </a:r>
            <a:r>
              <a:rPr lang="zh-CN" altLang="en-US" sz="2400" dirty="0"/>
              <a:t>入栈偏移地址</a:t>
            </a:r>
            <a:r>
              <a:rPr lang="en-US" altLang="zh-CN" sz="2400" dirty="0"/>
              <a:t>IP</a:t>
            </a:r>
          </a:p>
          <a:p>
            <a:pPr lvl="1">
              <a:spcBef>
                <a:spcPct val="0"/>
              </a:spcBef>
              <a:buNone/>
              <a:tabLst>
                <a:tab pos="1438275" algn="l"/>
              </a:tabLst>
            </a:pPr>
            <a:r>
              <a:rPr lang="en-US" altLang="zh-CN" sz="2400" dirty="0"/>
              <a:t>		SP←SP</a:t>
            </a:r>
            <a:r>
              <a:rPr lang="zh-CN" altLang="en-US" sz="2400" dirty="0"/>
              <a:t>－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SS:[SP]←IP</a:t>
            </a:r>
          </a:p>
          <a:p>
            <a:pPr lvl="1">
              <a:tabLst>
                <a:tab pos="143827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段间调用</a:t>
            </a:r>
            <a:r>
              <a:rPr lang="en-US" altLang="zh-CN" sz="2400" dirty="0"/>
              <a:t>—</a:t>
            </a:r>
            <a:r>
              <a:rPr lang="zh-CN" altLang="en-US" sz="2400" dirty="0"/>
              <a:t>入栈偏移地址</a:t>
            </a:r>
            <a:r>
              <a:rPr lang="en-US" altLang="zh-CN" sz="2400" dirty="0"/>
              <a:t>IP</a:t>
            </a:r>
            <a:r>
              <a:rPr lang="zh-CN" altLang="en-US" sz="2400" dirty="0"/>
              <a:t>和段地址</a:t>
            </a:r>
            <a:r>
              <a:rPr lang="en-US" altLang="zh-CN" sz="2400" dirty="0"/>
              <a:t>CS</a:t>
            </a:r>
          </a:p>
          <a:p>
            <a:pPr lvl="1">
              <a:spcBef>
                <a:spcPct val="0"/>
              </a:spcBef>
              <a:buNone/>
              <a:tabLst>
                <a:tab pos="1438275" algn="l"/>
              </a:tabLst>
            </a:pPr>
            <a:r>
              <a:rPr lang="en-US" altLang="zh-CN" sz="2400" dirty="0"/>
              <a:t>		SP←SP</a:t>
            </a:r>
            <a:r>
              <a:rPr lang="zh-CN" altLang="en-US" sz="2400" dirty="0"/>
              <a:t>－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SS:[SP]←IP</a:t>
            </a:r>
          </a:p>
          <a:p>
            <a:pPr lvl="1">
              <a:spcBef>
                <a:spcPct val="0"/>
              </a:spcBef>
              <a:buNone/>
              <a:tabLst>
                <a:tab pos="1438275" algn="l"/>
              </a:tabLst>
            </a:pPr>
            <a:r>
              <a:rPr lang="en-US" altLang="zh-CN" sz="2400" dirty="0"/>
              <a:t>		SP←SP</a:t>
            </a:r>
            <a:r>
              <a:rPr lang="zh-CN" altLang="en-US" sz="2400" dirty="0"/>
              <a:t>－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SS:[SP]←CS</a:t>
            </a:r>
          </a:p>
        </p:txBody>
      </p:sp>
    </p:spTree>
    <p:extLst>
      <p:ext uri="{BB962C8B-B14F-4D97-AF65-F5344CB8AC3E}">
        <p14:creationId xmlns:p14="http://schemas.microsoft.com/office/powerpoint/2010/main" val="3738652177"/>
      </p:ext>
    </p:extLst>
  </p:cSld>
  <p:clrMapOvr>
    <a:masterClrMapping/>
  </p:clrMapOvr>
  <p:transition>
    <p:zoom dir="in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010" y="742487"/>
            <a:ext cx="5771717" cy="88357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子程序返回指令</a:t>
            </a:r>
            <a:r>
              <a:rPr lang="en-US" altLang="zh-CN" dirty="0"/>
              <a:t>RET</a:t>
            </a:r>
            <a:endParaRPr lang="zh-CN" alt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017010" y="1888088"/>
            <a:ext cx="10269826" cy="43196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zh-CN" altLang="en-US" sz="2800" dirty="0"/>
              <a:t>根据段内和段间、有无参数，分成</a:t>
            </a:r>
            <a:r>
              <a:rPr lang="en-US" altLang="zh-CN" sz="2800" dirty="0"/>
              <a:t>4</a:t>
            </a:r>
            <a:r>
              <a:rPr lang="zh-CN" altLang="en-US" sz="2800" dirty="0"/>
              <a:t>种类型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RET</a:t>
            </a:r>
            <a:r>
              <a:rPr lang="en-US" altLang="zh-CN" sz="2400" dirty="0"/>
              <a:t>	</a:t>
            </a:r>
            <a:r>
              <a:rPr lang="zh-CN" altLang="en-US" sz="2400" dirty="0"/>
              <a:t>；无参数段内返回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&lt;-ss:</a:t>
            </a:r>
            <a:r>
              <a:rPr lang="en-US" altLang="zh-CN" sz="2400" dirty="0">
                <a:solidFill>
                  <a:schemeClr val="accent2"/>
                </a:solidFill>
              </a:rPr>
              <a:t> :[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],</a:t>
            </a:r>
            <a:r>
              <a:rPr lang="en-US" altLang="zh-CN" sz="2400" dirty="0"/>
              <a:t>,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&lt;-sp+2</a:t>
            </a:r>
            <a:endParaRPr lang="zh-CN" altLang="en-US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RET i16</a:t>
            </a:r>
            <a:r>
              <a:rPr lang="en-US" altLang="zh-CN" sz="2400" dirty="0"/>
              <a:t>	</a:t>
            </a:r>
            <a:r>
              <a:rPr lang="zh-CN" altLang="en-US" sz="2400" dirty="0"/>
              <a:t>；有参数段内返回</a:t>
            </a:r>
            <a:r>
              <a:rPr lang="en-US" altLang="zh-CN" sz="2400" dirty="0"/>
              <a:t>: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</a:rPr>
              <a:t>ip</a:t>
            </a:r>
            <a:r>
              <a:rPr lang="en-US" altLang="zh-CN" sz="2400" dirty="0">
                <a:solidFill>
                  <a:schemeClr val="accent2"/>
                </a:solidFill>
              </a:rPr>
              <a:t>&lt;-ss:[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],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&lt;-sp+2,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</a:rPr>
              <a:t>sp&lt;-sp+i16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； 方便废除掉若干执行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</a:rPr>
              <a:t>CALL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指令之前入栈的参数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RET</a:t>
            </a:r>
            <a:r>
              <a:rPr lang="en-US" altLang="zh-CN" sz="2400" dirty="0"/>
              <a:t>	</a:t>
            </a:r>
            <a:r>
              <a:rPr lang="zh-CN" altLang="en-US" sz="2400" dirty="0"/>
              <a:t>；无参数段间返回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&lt;-ss:</a:t>
            </a:r>
            <a:r>
              <a:rPr lang="en-US" altLang="zh-CN" sz="2400" dirty="0">
                <a:solidFill>
                  <a:schemeClr val="accent2"/>
                </a:solidFill>
              </a:rPr>
              <a:t> 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],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&lt;-sp+2,cs&lt;-ss:</a:t>
            </a:r>
            <a:r>
              <a:rPr lang="en-US" altLang="zh-CN" sz="2400" dirty="0">
                <a:solidFill>
                  <a:schemeClr val="accent2"/>
                </a:solidFill>
              </a:rPr>
              <a:t> 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&lt;-sp+2</a:t>
            </a:r>
            <a:endParaRPr lang="zh-CN" altLang="en-US" sz="2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1438275" algn="l"/>
                <a:tab pos="28638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RET i16   </a:t>
            </a:r>
            <a:r>
              <a:rPr lang="zh-CN" altLang="en-US" sz="2400" dirty="0">
                <a:solidFill>
                  <a:srgbClr val="003FBC"/>
                </a:solidFill>
              </a:rPr>
              <a:t>；</a:t>
            </a:r>
            <a:r>
              <a:rPr lang="zh-CN" altLang="en-US" sz="2400" dirty="0"/>
              <a:t>有参数段间返回</a:t>
            </a:r>
            <a:r>
              <a:rPr lang="en-US" altLang="zh-CN" sz="2400" dirty="0"/>
              <a:t>: </a:t>
            </a:r>
            <a:r>
              <a:rPr lang="en-US" altLang="zh-CN" sz="2400" dirty="0" err="1"/>
              <a:t>ip</a:t>
            </a:r>
            <a:r>
              <a:rPr lang="en-US" altLang="zh-CN" sz="2400" dirty="0"/>
              <a:t>&lt;-ss:</a:t>
            </a:r>
            <a:r>
              <a:rPr lang="en-US" altLang="zh-CN" sz="2400" dirty="0">
                <a:solidFill>
                  <a:schemeClr val="accent2"/>
                </a:solidFill>
              </a:rPr>
              <a:t> 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],</a:t>
            </a:r>
            <a:r>
              <a:rPr lang="en-US" altLang="zh-CN" sz="2400" dirty="0" err="1"/>
              <a:t>sp</a:t>
            </a:r>
            <a:r>
              <a:rPr lang="en-US" altLang="zh-CN" sz="2400" dirty="0"/>
              <a:t>&lt;-sp+2,cs&lt;-ss:</a:t>
            </a:r>
            <a:r>
              <a:rPr lang="en-US" altLang="zh-CN" sz="2400" dirty="0">
                <a:solidFill>
                  <a:schemeClr val="accent2"/>
                </a:solidFill>
              </a:rPr>
              <a:t> [</a:t>
            </a:r>
            <a:r>
              <a:rPr lang="en-US" altLang="zh-CN" sz="2400" dirty="0" err="1">
                <a:solidFill>
                  <a:schemeClr val="accent2"/>
                </a:solidFill>
              </a:rPr>
              <a:t>sp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dirty="0"/>
              <a:t>, </a:t>
            </a:r>
            <a:r>
              <a:rPr lang="en-US" altLang="zh-CN" sz="2400" dirty="0" err="1">
                <a:highlight>
                  <a:srgbClr val="FFFF00"/>
                </a:highlight>
              </a:rPr>
              <a:t>sp</a:t>
            </a:r>
            <a:r>
              <a:rPr lang="en-US" altLang="zh-CN" sz="2400" dirty="0">
                <a:highlight>
                  <a:srgbClr val="FFFF00"/>
                </a:highlight>
              </a:rPr>
              <a:t>&lt;-sp+i16</a:t>
            </a:r>
            <a:endParaRPr lang="zh-CN" altLang="en-US" sz="2400" dirty="0">
              <a:highlight>
                <a:srgbClr val="FFFF00"/>
              </a:highlight>
            </a:endParaRPr>
          </a:p>
          <a:p>
            <a:pPr>
              <a:lnSpc>
                <a:spcPct val="110000"/>
              </a:lnSpc>
              <a:tabLst>
                <a:tab pos="1438275" algn="l"/>
                <a:tab pos="2863850" algn="l"/>
              </a:tabLst>
            </a:pPr>
            <a:r>
              <a:rPr lang="zh-CN" altLang="en-US" sz="2800" dirty="0"/>
              <a:t>需要弹出</a:t>
            </a:r>
            <a:r>
              <a:rPr lang="en-US" altLang="zh-CN" sz="2800" dirty="0"/>
              <a:t>CALL</a:t>
            </a:r>
            <a:r>
              <a:rPr lang="zh-CN" altLang="en-US" sz="2800" dirty="0"/>
              <a:t>指令压入堆栈的返回地址</a:t>
            </a:r>
          </a:p>
          <a:p>
            <a:pPr lvl="1">
              <a:lnSpc>
                <a:spcPct val="110000"/>
              </a:lnSpc>
              <a:tabLst>
                <a:tab pos="1438275" algn="l"/>
                <a:tab pos="2863850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段内返回</a:t>
            </a:r>
            <a:r>
              <a:rPr lang="en-US" altLang="zh-CN" sz="2400" dirty="0"/>
              <a:t>—</a:t>
            </a:r>
            <a:r>
              <a:rPr lang="zh-CN" altLang="en-US" sz="2400" dirty="0"/>
              <a:t>出栈偏移地址</a:t>
            </a:r>
            <a:r>
              <a:rPr lang="en-US" altLang="zh-CN" sz="2400" dirty="0"/>
              <a:t>IP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  <a:tabLst>
                <a:tab pos="1438275" algn="l"/>
                <a:tab pos="2863850" algn="l"/>
              </a:tabLst>
            </a:pPr>
            <a:r>
              <a:rPr lang="en-US" altLang="zh-CN" sz="2400" dirty="0"/>
              <a:t>		IP←SS:[SP]</a:t>
            </a:r>
            <a:r>
              <a:rPr lang="zh-CN" altLang="en-US" sz="2400" dirty="0"/>
              <a:t>， </a:t>
            </a:r>
            <a:r>
              <a:rPr lang="en-US" altLang="zh-CN" sz="2400" dirty="0"/>
              <a:t>SP←SP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</a:p>
          <a:p>
            <a:pPr lvl="1">
              <a:lnSpc>
                <a:spcPct val="110000"/>
              </a:lnSpc>
              <a:tabLst>
                <a:tab pos="1438275" algn="l"/>
                <a:tab pos="2863850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段间返回</a:t>
            </a:r>
            <a:r>
              <a:rPr lang="en-US" altLang="zh-CN" sz="2400" dirty="0"/>
              <a:t>—</a:t>
            </a:r>
            <a:r>
              <a:rPr lang="zh-CN" altLang="en-US" sz="2400" dirty="0"/>
              <a:t>出栈偏移地址</a:t>
            </a:r>
            <a:r>
              <a:rPr lang="en-US" altLang="zh-CN" sz="2400" dirty="0"/>
              <a:t>IP</a:t>
            </a:r>
            <a:r>
              <a:rPr lang="zh-CN" altLang="en-US" sz="2400" dirty="0"/>
              <a:t>和段地址</a:t>
            </a:r>
            <a:r>
              <a:rPr lang="en-US" altLang="zh-CN" sz="2400" dirty="0"/>
              <a:t>CS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  <a:tabLst>
                <a:tab pos="1438275" algn="l"/>
                <a:tab pos="2863850" algn="l"/>
              </a:tabLst>
            </a:pPr>
            <a:r>
              <a:rPr lang="en-US" altLang="zh-CN" sz="2400" dirty="0"/>
              <a:t>		IP←SS:[SP]</a:t>
            </a:r>
            <a:r>
              <a:rPr lang="zh-CN" altLang="en-US" sz="2400" dirty="0"/>
              <a:t>， </a:t>
            </a:r>
            <a:r>
              <a:rPr lang="en-US" altLang="zh-CN" sz="2400" dirty="0"/>
              <a:t>SP←SP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None/>
              <a:tabLst>
                <a:tab pos="1438275" algn="l"/>
                <a:tab pos="2863850" algn="l"/>
              </a:tabLst>
            </a:pPr>
            <a:r>
              <a:rPr lang="en-US" altLang="zh-CN" sz="2400" dirty="0"/>
              <a:t>		CS←SS:[SP]</a:t>
            </a:r>
            <a:r>
              <a:rPr lang="zh-CN" altLang="en-US" sz="2400" dirty="0"/>
              <a:t>，</a:t>
            </a:r>
            <a:r>
              <a:rPr lang="en-US" altLang="zh-CN" sz="2400" dirty="0"/>
              <a:t>SP←SP</a:t>
            </a:r>
            <a:r>
              <a:rPr lang="zh-CN" altLang="en-US" sz="2400" dirty="0"/>
              <a:t>＋</a:t>
            </a:r>
            <a:r>
              <a:rPr lang="en-US" altLang="zh-CN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3028127"/>
      </p:ext>
    </p:extLst>
  </p:cSld>
  <p:clrMapOvr>
    <a:masterClrMapping/>
  </p:clrMapOvr>
  <p:transition>
    <p:zoom dir="in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AutoShape 8"/>
          <p:cNvSpPr>
            <a:spLocks noGrp="1" noChangeArrowheads="1"/>
          </p:cNvSpPr>
          <p:nvPr>
            <p:ph type="title"/>
          </p:nvPr>
        </p:nvSpPr>
        <p:spPr>
          <a:xfrm>
            <a:off x="1039687" y="960582"/>
            <a:ext cx="4038600" cy="61473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2.46</a:t>
            </a:r>
            <a:r>
              <a:rPr lang="zh-CN" altLang="en-US" sz="3200" b="1"/>
              <a:t>：子程序</a:t>
            </a:r>
          </a:p>
        </p:txBody>
      </p:sp>
      <p:sp>
        <p:nvSpPr>
          <p:cNvPr id="158724" name="Rectangle 9"/>
          <p:cNvSpPr>
            <a:spLocks noGrp="1" noChangeArrowheads="1"/>
          </p:cNvSpPr>
          <p:nvPr>
            <p:ph idx="1"/>
          </p:nvPr>
        </p:nvSpPr>
        <p:spPr>
          <a:xfrm>
            <a:off x="4554312" y="1773382"/>
            <a:ext cx="7110153" cy="456341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  <a:tabLst>
                <a:tab pos="1336675" algn="l"/>
                <a:tab pos="3425825" algn="l"/>
              </a:tabLst>
            </a:pPr>
            <a:r>
              <a:rPr lang="zh-CN" altLang="en-US" sz="2400" dirty="0">
                <a:solidFill>
                  <a:schemeClr val="tx2"/>
                </a:solidFill>
              </a:rPr>
              <a:t>；</a:t>
            </a:r>
            <a:r>
              <a:rPr lang="zh-CN" altLang="en-US" sz="2400" dirty="0">
                <a:solidFill>
                  <a:srgbClr val="003FBC"/>
                </a:solidFill>
              </a:rPr>
              <a:t>主程序</a:t>
            </a:r>
          </a:p>
          <a:p>
            <a:pPr marL="0" indent="0">
              <a:lnSpc>
                <a:spcPct val="50000"/>
              </a:lnSpc>
              <a:buNone/>
              <a:tabLst>
                <a:tab pos="1336675" algn="l"/>
                <a:tab pos="342582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MOV AL,0FH	</a:t>
            </a:r>
            <a:r>
              <a:rPr lang="zh-CN" altLang="en-US" dirty="0"/>
              <a:t>；提供参数</a:t>
            </a:r>
            <a:r>
              <a:rPr lang="en-US" altLang="zh-CN" dirty="0"/>
              <a:t>AL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tx2"/>
                </a:solidFill>
              </a:rPr>
              <a:t>CALL</a:t>
            </a:r>
            <a:r>
              <a:rPr lang="en-US" altLang="zh-CN" dirty="0">
                <a:solidFill>
                  <a:schemeClr val="accent2"/>
                </a:solidFill>
              </a:rPr>
              <a:t> HTOASC	</a:t>
            </a:r>
            <a:r>
              <a:rPr lang="zh-CN" altLang="en-US" dirty="0"/>
              <a:t>；调用子程序</a:t>
            </a:r>
          </a:p>
          <a:p>
            <a:pPr marL="0" indent="0">
              <a:lnSpc>
                <a:spcPct val="60000"/>
              </a:lnSpc>
              <a:buNone/>
              <a:tabLst>
                <a:tab pos="1336675" algn="l"/>
                <a:tab pos="3425825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...</a:t>
            </a:r>
          </a:p>
          <a:p>
            <a:pPr marL="0" indent="0">
              <a:lnSpc>
                <a:spcPct val="80000"/>
              </a:lnSpc>
              <a:buNone/>
              <a:tabLst>
                <a:tab pos="1336675" algn="l"/>
                <a:tab pos="3425825" algn="l"/>
              </a:tabLst>
            </a:pPr>
            <a:r>
              <a:rPr lang="zh-CN" altLang="en-US" sz="2400" dirty="0">
                <a:solidFill>
                  <a:schemeClr val="tx2"/>
                </a:solidFill>
              </a:rPr>
              <a:t>；</a:t>
            </a:r>
            <a:r>
              <a:rPr lang="zh-CN" altLang="en-US" sz="2400" dirty="0">
                <a:solidFill>
                  <a:srgbClr val="003FBC"/>
                </a:solidFill>
              </a:rPr>
              <a:t>子程序</a:t>
            </a:r>
            <a:r>
              <a:rPr lang="zh-CN" altLang="en-US" sz="2400" dirty="0"/>
              <a:t>：将</a:t>
            </a:r>
            <a:r>
              <a:rPr lang="en-US" altLang="zh-CN" sz="2400" dirty="0"/>
              <a:t>AL</a:t>
            </a:r>
            <a:r>
              <a:rPr lang="zh-CN" altLang="en-US" sz="2400" dirty="0"/>
              <a:t>低</a:t>
            </a:r>
            <a:r>
              <a:rPr lang="en-US" altLang="zh-CN" sz="2400" dirty="0"/>
              <a:t>4</a:t>
            </a:r>
            <a:r>
              <a:rPr lang="zh-CN" altLang="en-US" sz="2400" dirty="0"/>
              <a:t>位的一位</a:t>
            </a:r>
            <a:r>
              <a:rPr lang="en-US" altLang="zh-CN" sz="2400" dirty="0"/>
              <a:t>16</a:t>
            </a:r>
            <a:r>
              <a:rPr lang="zh-CN" altLang="en-US" sz="2400" dirty="0"/>
              <a:t>进制数</a:t>
            </a:r>
            <a:r>
              <a:rPr lang="zh-CN" altLang="en-US" sz="2400" dirty="0">
                <a:solidFill>
                  <a:schemeClr val="tx2"/>
                </a:solidFill>
              </a:rPr>
              <a:t>转换</a:t>
            </a:r>
            <a:r>
              <a:rPr lang="zh-CN" altLang="en-US" sz="2400" dirty="0"/>
              <a:t>成</a:t>
            </a:r>
            <a:r>
              <a:rPr lang="en-US" altLang="zh-CN" sz="2400" dirty="0"/>
              <a:t>ASCII</a:t>
            </a:r>
            <a:r>
              <a:rPr lang="zh-CN" altLang="en-US" sz="2400" dirty="0"/>
              <a:t>码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HTOASC:	AND AL,0FH	</a:t>
            </a:r>
            <a:r>
              <a:rPr lang="zh-CN" altLang="en-US" dirty="0"/>
              <a:t>；只取</a:t>
            </a:r>
            <a:r>
              <a:rPr lang="en-US" altLang="zh-CN" dirty="0"/>
              <a:t>AL</a:t>
            </a:r>
            <a:r>
              <a:rPr lang="zh-CN" altLang="en-US" dirty="0"/>
              <a:t>的低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zh-CN" altLang="en-US" dirty="0">
                <a:solidFill>
                  <a:schemeClr val="accent2"/>
                </a:solidFill>
              </a:rPr>
              <a:t>	</a:t>
            </a:r>
            <a:r>
              <a:rPr lang="en-US" altLang="zh-CN" dirty="0">
                <a:solidFill>
                  <a:schemeClr val="accent2"/>
                </a:solidFill>
              </a:rPr>
              <a:t>OR AL,30H	</a:t>
            </a:r>
            <a:r>
              <a:rPr lang="zh-CN" altLang="en-US" dirty="0"/>
              <a:t>；</a:t>
            </a:r>
            <a:r>
              <a:rPr lang="en-US" altLang="zh-CN" dirty="0"/>
              <a:t>AL</a:t>
            </a:r>
            <a:r>
              <a:rPr lang="zh-CN" altLang="en-US" dirty="0"/>
              <a:t>高</a:t>
            </a:r>
            <a:r>
              <a:rPr lang="en-US" altLang="zh-CN" dirty="0"/>
              <a:t>4</a:t>
            </a:r>
            <a:r>
              <a:rPr lang="zh-CN" altLang="en-US" dirty="0"/>
              <a:t>位变成</a:t>
            </a:r>
            <a:r>
              <a:rPr lang="en-US" altLang="zh-CN" dirty="0"/>
              <a:t>3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CMP AL,39H	</a:t>
            </a:r>
            <a:r>
              <a:rPr lang="zh-CN" altLang="en-US" dirty="0"/>
              <a:t>；是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，还是</a:t>
            </a:r>
            <a:r>
              <a:rPr lang="en-US" altLang="zh-CN" dirty="0"/>
              <a:t>0AH</a:t>
            </a:r>
            <a:r>
              <a:rPr lang="zh-CN" altLang="en-US" dirty="0"/>
              <a:t>～</a:t>
            </a:r>
            <a:r>
              <a:rPr lang="en-US" altLang="zh-CN" dirty="0"/>
              <a:t>0FH </a:t>
            </a:r>
            <a:r>
              <a:rPr lang="zh-CN" altLang="en-US" dirty="0"/>
              <a:t>之间相            差</a:t>
            </a:r>
            <a:r>
              <a:rPr lang="en-US" altLang="zh-CN" dirty="0"/>
              <a:t>7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	JBE HTOEND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                          ADD AL,7	</a:t>
            </a:r>
            <a:r>
              <a:rPr lang="zh-CN" altLang="en-US" dirty="0"/>
              <a:t>；是</a:t>
            </a:r>
            <a:r>
              <a:rPr lang="en-US" altLang="zh-CN" dirty="0"/>
              <a:t>0AH</a:t>
            </a:r>
            <a:r>
              <a:rPr lang="zh-CN" altLang="en-US" dirty="0"/>
              <a:t>～</a:t>
            </a:r>
            <a:r>
              <a:rPr lang="en-US" altLang="zh-CN" dirty="0"/>
              <a:t>0FH</a:t>
            </a:r>
            <a:r>
              <a:rPr lang="zh-CN" altLang="en-US" dirty="0"/>
              <a:t>，加上</a:t>
            </a:r>
            <a:r>
              <a:rPr lang="en-US" altLang="zh-CN" dirty="0"/>
              <a:t>7 </a:t>
            </a:r>
          </a:p>
          <a:p>
            <a:pPr marL="0" indent="0" defTabSz="739775">
              <a:buNone/>
              <a:tabLst>
                <a:tab pos="1336675" algn="l"/>
                <a:tab pos="2784475" algn="l"/>
              </a:tabLst>
            </a:pPr>
            <a:r>
              <a:rPr lang="zh-CN" altLang="en-US" dirty="0"/>
              <a:t>                                                               ；</a:t>
            </a:r>
            <a:r>
              <a:rPr lang="en-US" altLang="zh-CN" dirty="0"/>
              <a:t> </a:t>
            </a:r>
            <a:r>
              <a:rPr lang="zh-CN" altLang="en-US" dirty="0"/>
              <a:t>‘</a:t>
            </a:r>
            <a:r>
              <a:rPr lang="en-US" altLang="zh-CN" dirty="0">
                <a:highlight>
                  <a:srgbClr val="FFFF00"/>
                </a:highlight>
              </a:rPr>
              <a:t>F</a:t>
            </a:r>
            <a:r>
              <a:rPr lang="zh-CN" altLang="en-US" dirty="0">
                <a:highlight>
                  <a:srgbClr val="FFFF00"/>
                </a:highlight>
              </a:rPr>
              <a:t>’的 </a:t>
            </a:r>
            <a:r>
              <a:rPr lang="en-US" altLang="zh-CN" dirty="0">
                <a:highlight>
                  <a:srgbClr val="FFFF00"/>
                </a:highlight>
              </a:rPr>
              <a:t>ASCII</a:t>
            </a:r>
            <a:r>
              <a:rPr lang="zh-CN" altLang="en-US" dirty="0">
                <a:highlight>
                  <a:srgbClr val="FFFF00"/>
                </a:highlight>
              </a:rPr>
              <a:t>码是</a:t>
            </a:r>
            <a:r>
              <a:rPr lang="en-US" altLang="zh-CN" dirty="0">
                <a:highlight>
                  <a:srgbClr val="FFFF00"/>
                </a:highlight>
              </a:rPr>
              <a:t>46 </a:t>
            </a:r>
          </a:p>
          <a:p>
            <a:pPr marL="0" indent="0">
              <a:buNone/>
              <a:tabLst>
                <a:tab pos="1336675" algn="l"/>
                <a:tab pos="3425825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HTOEND:	</a:t>
            </a:r>
            <a:r>
              <a:rPr lang="en-US" altLang="zh-CN" dirty="0">
                <a:solidFill>
                  <a:schemeClr val="tx2"/>
                </a:solidFill>
              </a:rPr>
              <a:t>RET</a:t>
            </a: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/>
              <a:t>；子程序返回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C0492-EA80-494E-81D5-9BADCF5613A6}"/>
              </a:ext>
            </a:extLst>
          </p:cNvPr>
          <p:cNvSpPr txBox="1"/>
          <p:nvPr/>
        </p:nvSpPr>
        <p:spPr>
          <a:xfrm>
            <a:off x="1150523" y="1773382"/>
            <a:ext cx="2839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2.46</a:t>
            </a:r>
            <a:r>
              <a:rPr lang="zh-CN" altLang="en-US" sz="2400" dirty="0"/>
              <a:t>：利用子程序完成将</a:t>
            </a:r>
            <a:r>
              <a:rPr lang="en-US" altLang="zh-CN" sz="2400" dirty="0"/>
              <a:t>AL</a:t>
            </a:r>
            <a:r>
              <a:rPr lang="zh-CN" altLang="en-US" sz="2400" dirty="0"/>
              <a:t>低</a:t>
            </a:r>
            <a:r>
              <a:rPr lang="en-US" altLang="zh-CN" sz="2400" dirty="0"/>
              <a:t>4</a:t>
            </a:r>
            <a:r>
              <a:rPr lang="zh-CN" altLang="en-US" sz="2400" dirty="0"/>
              <a:t>位中的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位十六进制数转换成对应的</a:t>
            </a:r>
            <a:r>
              <a:rPr lang="en-US" altLang="zh-CN" sz="2400" dirty="0"/>
              <a:t>ASCII</a:t>
            </a:r>
            <a:r>
              <a:rPr lang="zh-CN" altLang="en-US" sz="2400" dirty="0"/>
              <a:t>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5C6B1B-E3F7-4BD9-AAC0-B76B2954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13" y="3429000"/>
            <a:ext cx="3657206" cy="19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78578"/>
      </p:ext>
    </p:extLst>
  </p:cSld>
  <p:clrMapOvr>
    <a:masterClrMapping/>
  </p:clrMapOvr>
  <p:transition spd="med">
    <p:rand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2.4.5  </a:t>
            </a:r>
            <a:r>
              <a:rPr lang="zh-CN" altLang="en-US"/>
              <a:t>中断指令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0654"/>
            <a:ext cx="9784080" cy="4382346"/>
          </a:xfrm>
        </p:spPr>
        <p:txBody>
          <a:bodyPr>
            <a:normAutofit fontScale="92500" lnSpcReduction="20000"/>
          </a:bodyPr>
          <a:lstStyle/>
          <a:p>
            <a:pPr marL="265113" indent="-265113"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中断（</a:t>
            </a:r>
            <a:r>
              <a:rPr lang="en-US" altLang="zh-CN" sz="2600" dirty="0"/>
              <a:t>Interrupt </a:t>
            </a:r>
            <a:r>
              <a:rPr lang="zh-CN" altLang="en-US" sz="2600" dirty="0"/>
              <a:t>）：在程序运行时，遇到紧急情况，或者一些重要错误，当前程序暂停，处理器中止现行程序，转去执行处理中断子程序，这个过程叫做中断。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中断具有多种中断类型</a:t>
            </a:r>
            <a:endParaRPr lang="zh-CN" altLang="en-US" sz="2600" dirty="0">
              <a:hlinkClick r:id="rId2" action="ppaction://hlinksldjump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中断的指令有</a:t>
            </a:r>
            <a:r>
              <a:rPr lang="en-US" altLang="zh-CN" sz="2600" dirty="0"/>
              <a:t>3</a:t>
            </a:r>
            <a:r>
              <a:rPr lang="zh-CN" altLang="en-US" sz="2600" dirty="0"/>
              <a:t>条：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INT i8        IRET        INTO</a:t>
            </a:r>
            <a:endParaRPr lang="en-US" altLang="zh-CN" sz="2600" dirty="0">
              <a:solidFill>
                <a:srgbClr val="C00000"/>
              </a:solid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57188" indent="-357188"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本节主要掌握类似子程序调用指令的中断调用指令</a:t>
            </a:r>
            <a:r>
              <a:rPr lang="en-US" altLang="zh-CN" sz="2600" dirty="0"/>
              <a:t>INT i8</a:t>
            </a:r>
            <a:r>
              <a:rPr lang="zh-CN" altLang="en-US" sz="2600" dirty="0"/>
              <a:t>，进而学习使用</a:t>
            </a:r>
            <a:r>
              <a:rPr lang="en-US" altLang="zh-CN" sz="2600" dirty="0"/>
              <a:t>DOS</a:t>
            </a:r>
            <a:r>
              <a:rPr lang="zh-CN" altLang="en-US" sz="2600" dirty="0"/>
              <a:t>功能调用</a:t>
            </a:r>
            <a:endParaRPr lang="en-US" altLang="zh-CN" sz="2600" dirty="0"/>
          </a:p>
          <a:p>
            <a:pPr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600" dirty="0"/>
              <a:t> 中断请求可以来自处理器外部的中断源，也可以由处理器执行指令引起。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600" dirty="0"/>
              <a:t> </a:t>
            </a:r>
            <a:endParaRPr lang="zh-CN" altLang="en-US" sz="2600" dirty="0"/>
          </a:p>
          <a:p>
            <a:pPr eaLnBrk="1" hangingPunct="1">
              <a:lnSpc>
                <a:spcPct val="11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3502176"/>
      </p:ext>
    </p:extLst>
  </p:cSld>
  <p:clrMapOvr>
    <a:masterClrMapping/>
  </p:clrMapOvr>
  <p:transition>
    <p:zoom dir="in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849745"/>
            <a:ext cx="5654502" cy="88761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1. 8086</a:t>
            </a:r>
            <a:r>
              <a:rPr lang="zh-CN" altLang="en-US" sz="4400" dirty="0"/>
              <a:t>的中断类型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8086</a:t>
            </a:r>
            <a:r>
              <a:rPr lang="zh-CN" altLang="en-US" sz="2800" dirty="0"/>
              <a:t>可以管理</a:t>
            </a:r>
            <a:r>
              <a:rPr lang="en-US" altLang="zh-CN" sz="2800" dirty="0"/>
              <a:t>256</a:t>
            </a:r>
            <a:r>
              <a:rPr lang="zh-CN" altLang="en-US" sz="2800" dirty="0"/>
              <a:t>个中断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各种中断用一个</a:t>
            </a:r>
            <a:r>
              <a:rPr lang="zh-CN" altLang="en-US" sz="2800" dirty="0">
                <a:solidFill>
                  <a:srgbClr val="003FBC"/>
                </a:solidFill>
              </a:rPr>
              <a:t>向量编号</a:t>
            </a:r>
            <a:r>
              <a:rPr lang="zh-CN" altLang="en-US" sz="2800" dirty="0"/>
              <a:t>来区别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主要分成外部中断和内部中断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accent2"/>
                </a:solidFill>
              </a:rPr>
              <a:t>外部中断</a:t>
            </a:r>
            <a:r>
              <a:rPr lang="en-US" altLang="zh-CN" sz="2800" dirty="0"/>
              <a:t>—</a:t>
            </a:r>
            <a:r>
              <a:rPr lang="zh-CN" altLang="en-US" sz="2800" dirty="0"/>
              <a:t>来自</a:t>
            </a:r>
            <a:r>
              <a:rPr lang="en-US" altLang="zh-CN" sz="2800" dirty="0"/>
              <a:t>CPU</a:t>
            </a:r>
            <a:r>
              <a:rPr lang="zh-CN" altLang="en-US" sz="2800" dirty="0"/>
              <a:t>之外的原因引起的中断，又可以分成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2"/>
                </a:solidFill>
              </a:rPr>
              <a:t>可屏蔽中断</a:t>
            </a:r>
            <a:r>
              <a:rPr lang="zh-CN" altLang="en-US" sz="2400" dirty="0"/>
              <a:t>：可由</a:t>
            </a:r>
            <a:r>
              <a:rPr lang="en-US" altLang="zh-CN" sz="2400" dirty="0"/>
              <a:t>CPU</a:t>
            </a:r>
            <a:r>
              <a:rPr lang="zh-CN" altLang="en-US" sz="2400" dirty="0"/>
              <a:t>的中断允许标志</a:t>
            </a:r>
            <a:r>
              <a:rPr lang="en-US" altLang="zh-CN" sz="2400" dirty="0"/>
              <a:t>IF</a:t>
            </a:r>
            <a:r>
              <a:rPr lang="zh-CN" altLang="en-US" sz="2400" dirty="0"/>
              <a:t>控制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2"/>
                </a:solidFill>
              </a:rPr>
              <a:t>非屏蔽中断</a:t>
            </a:r>
            <a:r>
              <a:rPr lang="zh-CN" altLang="en-US" sz="2400" dirty="0"/>
              <a:t>：不受</a:t>
            </a:r>
            <a:r>
              <a:rPr lang="en-US" altLang="zh-CN" sz="2400" dirty="0"/>
              <a:t>CPU</a:t>
            </a:r>
            <a:r>
              <a:rPr lang="zh-CN" altLang="en-US" sz="2400" dirty="0"/>
              <a:t>的中断允许标志</a:t>
            </a:r>
            <a:r>
              <a:rPr lang="en-US" altLang="zh-CN" sz="2400" dirty="0"/>
              <a:t>IF</a:t>
            </a:r>
            <a:r>
              <a:rPr lang="zh-CN" altLang="en-US" sz="2400" dirty="0"/>
              <a:t>控制</a:t>
            </a:r>
            <a:endParaRPr lang="en-US" altLang="zh-CN" sz="2400" dirty="0"/>
          </a:p>
          <a:p>
            <a:pPr marL="265113" indent="-265113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accent2"/>
                </a:solidFill>
              </a:rPr>
              <a:t>内部中断</a:t>
            </a:r>
            <a:r>
              <a:rPr lang="en-US" altLang="zh-CN" sz="2800" dirty="0">
                <a:solidFill>
                  <a:schemeClr val="accent2"/>
                </a:solidFill>
              </a:rPr>
              <a:t>-</a:t>
            </a:r>
            <a:r>
              <a:rPr lang="zh-CN" altLang="en-US" sz="2800" dirty="0">
                <a:solidFill>
                  <a:schemeClr val="accent2"/>
                </a:solidFill>
              </a:rPr>
              <a:t>由于</a:t>
            </a:r>
            <a:r>
              <a:rPr lang="en-US" altLang="zh-CN" sz="2800" dirty="0">
                <a:solidFill>
                  <a:schemeClr val="accent2"/>
                </a:solidFill>
              </a:rPr>
              <a:t>8086CPU</a:t>
            </a:r>
            <a:r>
              <a:rPr lang="zh-CN" altLang="en-US" sz="2800" dirty="0">
                <a:solidFill>
                  <a:schemeClr val="accent2"/>
                </a:solidFill>
              </a:rPr>
              <a:t>内部执行程序引起的程序中断，也称为异常。</a:t>
            </a:r>
          </a:p>
        </p:txBody>
      </p:sp>
    </p:spTree>
    <p:extLst>
      <p:ext uri="{BB962C8B-B14F-4D97-AF65-F5344CB8AC3E}">
        <p14:creationId xmlns:p14="http://schemas.microsoft.com/office/powerpoint/2010/main" val="1969568565"/>
      </p:ext>
    </p:extLst>
  </p:cSld>
  <p:clrMapOvr>
    <a:masterClrMapping/>
  </p:clrMapOvr>
  <p:transition>
    <p:rand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8086</a:t>
            </a:r>
            <a:r>
              <a:rPr lang="zh-CN" altLang="en-US"/>
              <a:t>的内部中断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1097279" y="1933576"/>
            <a:ext cx="9709265" cy="363595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3200" dirty="0"/>
              <a:t>分成四种情况：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除法错中断</a:t>
            </a:r>
            <a:r>
              <a:rPr lang="zh-CN" altLang="en-US" sz="2800" dirty="0"/>
              <a:t>：执行除法指令，结果溢出产生的 </a:t>
            </a:r>
            <a:r>
              <a:rPr lang="en-US" altLang="zh-CN" sz="2800" dirty="0"/>
              <a:t>0 </a:t>
            </a:r>
            <a:r>
              <a:rPr lang="zh-CN" altLang="en-US" sz="2800" dirty="0"/>
              <a:t>号中断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指令中断</a:t>
            </a:r>
            <a:r>
              <a:rPr lang="zh-CN" altLang="en-US" sz="2800" dirty="0"/>
              <a:t>：执行中断调用指令</a:t>
            </a:r>
            <a:r>
              <a:rPr lang="en-US" altLang="zh-CN" sz="2800" dirty="0"/>
              <a:t>INT  n </a:t>
            </a:r>
            <a:r>
              <a:rPr lang="zh-CN" altLang="en-US" sz="2800" dirty="0"/>
              <a:t>产生的中断，其向量号就是</a:t>
            </a:r>
            <a:r>
              <a:rPr lang="en-US" altLang="zh-CN" sz="2800" dirty="0"/>
              <a:t>n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断点中断</a:t>
            </a:r>
            <a:r>
              <a:rPr lang="zh-CN" altLang="en-US" sz="2800" dirty="0"/>
              <a:t>：用于断点调试（</a:t>
            </a:r>
            <a:r>
              <a:rPr lang="en-US" altLang="zh-CN" sz="2800" dirty="0"/>
              <a:t>INT 3</a:t>
            </a:r>
            <a:r>
              <a:rPr lang="zh-CN" altLang="en-US" sz="2800" dirty="0"/>
              <a:t>）的 </a:t>
            </a:r>
            <a:r>
              <a:rPr lang="en-US" altLang="zh-CN" sz="2800" dirty="0"/>
              <a:t>3 </a:t>
            </a:r>
            <a:r>
              <a:rPr lang="zh-CN" altLang="en-US" sz="2800" dirty="0"/>
              <a:t>号中断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溢出中断</a:t>
            </a:r>
            <a:r>
              <a:rPr lang="zh-CN" altLang="en-US" sz="2800" dirty="0"/>
              <a:t>：执行溢出中断指令</a:t>
            </a:r>
            <a:r>
              <a:rPr lang="en-US" altLang="zh-CN" sz="2800" dirty="0"/>
              <a:t>INTO</a:t>
            </a:r>
            <a:r>
              <a:rPr lang="zh-CN" altLang="en-US" sz="2800" dirty="0"/>
              <a:t>时，</a:t>
            </a:r>
            <a:r>
              <a:rPr lang="en-US" altLang="zh-CN" sz="2800" dirty="0"/>
              <a:t>OF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产生的 </a:t>
            </a:r>
            <a:r>
              <a:rPr lang="en-US" altLang="zh-CN" sz="2800" dirty="0"/>
              <a:t>4 </a:t>
            </a:r>
            <a:r>
              <a:rPr lang="zh-CN" altLang="en-US" sz="2800" dirty="0"/>
              <a:t>号中断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单步中断</a:t>
            </a:r>
            <a:r>
              <a:rPr lang="zh-CN" altLang="en-US" sz="2800" dirty="0"/>
              <a:t>：</a:t>
            </a:r>
            <a:r>
              <a:rPr lang="en-US" altLang="zh-CN" sz="2800" dirty="0"/>
              <a:t>TF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在每条指令执行后产生的 </a:t>
            </a:r>
            <a:r>
              <a:rPr lang="en-US" altLang="zh-CN" sz="2800" dirty="0"/>
              <a:t>1 </a:t>
            </a:r>
            <a:r>
              <a:rPr lang="zh-CN" altLang="en-US" sz="2800" dirty="0"/>
              <a:t>号中断</a:t>
            </a:r>
          </a:p>
        </p:txBody>
      </p:sp>
    </p:spTree>
    <p:extLst>
      <p:ext uri="{BB962C8B-B14F-4D97-AF65-F5344CB8AC3E}">
        <p14:creationId xmlns:p14="http://schemas.microsoft.com/office/powerpoint/2010/main" val="1750872802"/>
      </p:ext>
    </p:extLst>
  </p:cSld>
  <p:clrMapOvr>
    <a:masterClrMapping/>
  </p:clrMapOvr>
  <p:transition>
    <p:rand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04FE3-5F0F-4C4B-81A5-7255529B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4684684" cy="7204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2. 8086</a:t>
            </a:r>
            <a:r>
              <a:rPr lang="zh-CN" altLang="en-US" dirty="0"/>
              <a:t>的中断过程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CF598-8B77-4DC4-960C-F407B361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656" y="1722212"/>
            <a:ext cx="6075680" cy="474259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中断向量表存放在主存的最低</a:t>
            </a:r>
            <a:r>
              <a:rPr lang="en-US" altLang="zh-CN" dirty="0"/>
              <a:t>1KB</a:t>
            </a:r>
            <a:r>
              <a:rPr lang="zh-CN" altLang="en-US" dirty="0"/>
              <a:t>的区域内，物理地址为</a:t>
            </a:r>
            <a:r>
              <a:rPr lang="en-US" altLang="zh-CN" dirty="0"/>
              <a:t>000H~3FFH</a:t>
            </a:r>
            <a:r>
              <a:rPr lang="zh-CN" altLang="en-US" dirty="0"/>
              <a:t>；每</a:t>
            </a:r>
            <a:r>
              <a:rPr lang="en-US" altLang="zh-CN" dirty="0"/>
              <a:t>4</a:t>
            </a:r>
            <a:r>
              <a:rPr lang="zh-CN" altLang="en-US" dirty="0"/>
              <a:t>个字节对应一个中断，</a:t>
            </a:r>
            <a:r>
              <a:rPr lang="zh-CN" altLang="en-US" dirty="0">
                <a:solidFill>
                  <a:srgbClr val="C00000"/>
                </a:solidFill>
              </a:rPr>
              <a:t>低字节存放偏移地址</a:t>
            </a:r>
            <a:r>
              <a:rPr lang="en-US" altLang="zh-CN" dirty="0">
                <a:solidFill>
                  <a:srgbClr val="C00000"/>
                </a:solidFill>
              </a:rPr>
              <a:t>IP</a:t>
            </a:r>
            <a:r>
              <a:rPr lang="zh-CN" altLang="en-US" dirty="0">
                <a:solidFill>
                  <a:srgbClr val="C00000"/>
                </a:solidFill>
              </a:rPr>
              <a:t>，高字节存放段地址</a:t>
            </a:r>
            <a:r>
              <a:rPr lang="en-US" altLang="zh-CN" dirty="0">
                <a:solidFill>
                  <a:srgbClr val="C00000"/>
                </a:solidFill>
              </a:rPr>
              <a:t>CS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中断过程</a:t>
            </a:r>
            <a:r>
              <a:rPr lang="zh-CN" altLang="en-US" dirty="0"/>
              <a:t>如下：</a:t>
            </a:r>
            <a:endParaRPr lang="en-US" altLang="zh-CN" dirty="0"/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标志寄存器入栈保存：</a:t>
            </a:r>
            <a:r>
              <a:rPr lang="en-US" altLang="zh-CN" dirty="0"/>
              <a:t>SP&lt;-SP-2,SS:[SP]&lt;-FLAGS</a:t>
            </a:r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禁止新的可屏蔽中断和单步中断：</a:t>
            </a:r>
            <a:r>
              <a:rPr lang="en-US" altLang="zh-CN" dirty="0"/>
              <a:t>IF=TF&lt;-0</a:t>
            </a:r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断点地址入栈保存：</a:t>
            </a:r>
            <a:r>
              <a:rPr lang="en-US" altLang="zh-CN" dirty="0"/>
              <a:t>SP&lt;-SP-2,SS:[SP]&lt;-CS,SP&lt;-SP-2,SS:[SP]&lt;-IP</a:t>
            </a:r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读取中断服务程序的起始地址：</a:t>
            </a:r>
            <a:r>
              <a:rPr lang="en-US" altLang="zh-CN" dirty="0">
                <a:solidFill>
                  <a:srgbClr val="C00000"/>
                </a:solidFill>
              </a:rPr>
              <a:t>IP&lt;-[n</a:t>
            </a:r>
            <a:r>
              <a:rPr lang="en-US" altLang="zh-CN" sz="1400" dirty="0">
                <a:solidFill>
                  <a:srgbClr val="C00000"/>
                </a:solidFill>
              </a:rPr>
              <a:t>×</a:t>
            </a:r>
            <a:r>
              <a:rPr lang="en-US" altLang="zh-CN" dirty="0">
                <a:solidFill>
                  <a:srgbClr val="C00000"/>
                </a:solidFill>
              </a:rPr>
              <a:t>4],CS&lt;-[n</a:t>
            </a:r>
            <a:r>
              <a:rPr lang="en-US" altLang="zh-CN" sz="1400" dirty="0">
                <a:solidFill>
                  <a:srgbClr val="C00000"/>
                </a:solidFill>
              </a:rPr>
              <a:t>×</a:t>
            </a:r>
            <a:r>
              <a:rPr lang="en-US" altLang="zh-CN" dirty="0">
                <a:solidFill>
                  <a:srgbClr val="C00000"/>
                </a:solidFill>
              </a:rPr>
              <a:t>4+2]</a:t>
            </a:r>
          </a:p>
          <a:p>
            <a:pPr marL="749808" lvl="1" indent="-457200">
              <a:lnSpc>
                <a:spcPct val="120000"/>
              </a:lnSpc>
              <a:buClrTx/>
              <a:buFont typeface="+mj-ea"/>
              <a:buAutoNum type="circleNumDbPlain"/>
            </a:pPr>
            <a:r>
              <a:rPr lang="zh-CN" altLang="en-US" dirty="0"/>
              <a:t>中断返回指令</a:t>
            </a:r>
            <a:r>
              <a:rPr lang="en-US" altLang="zh-CN" dirty="0"/>
              <a:t>IRET</a:t>
            </a:r>
            <a:r>
              <a:rPr lang="zh-CN" altLang="en-US" dirty="0"/>
              <a:t>实现从中断服务程序返回主程序，具体包括：</a:t>
            </a:r>
            <a:endParaRPr lang="en-US" altLang="zh-CN" dirty="0"/>
          </a:p>
          <a:p>
            <a:pPr marL="720725" lvl="2" indent="-246063">
              <a:lnSpc>
                <a:spcPct val="120000"/>
              </a:lnSpc>
              <a:buClrTx/>
              <a:buFont typeface="Wingdings" panose="05000000000000000000" pitchFamily="2" charset="2"/>
              <a:buChar char="n"/>
            </a:pPr>
            <a:r>
              <a:rPr lang="zh-CN" altLang="en-US" sz="1800" dirty="0"/>
              <a:t>断点地址出栈恢复：</a:t>
            </a:r>
            <a:r>
              <a:rPr lang="en-US" altLang="zh-CN" sz="1800" dirty="0"/>
              <a:t>IP&lt;- SS:[SP],SP&lt;-SP+2,CS&lt;- SS:[SP],</a:t>
            </a:r>
          </a:p>
          <a:p>
            <a:pPr marL="475488" lvl="2" indent="0">
              <a:lnSpc>
                <a:spcPct val="120000"/>
              </a:lnSpc>
              <a:buClrTx/>
              <a:buNone/>
            </a:pPr>
            <a:r>
              <a:rPr lang="en-US" altLang="zh-CN" sz="1800" dirty="0"/>
              <a:t>SP&lt;-SP+2</a:t>
            </a:r>
          </a:p>
          <a:p>
            <a:pPr marL="720725" lvl="2" indent="-246063">
              <a:lnSpc>
                <a:spcPct val="120000"/>
              </a:lnSpc>
              <a:buClrTx/>
              <a:buFont typeface="Wingdings" panose="05000000000000000000" pitchFamily="2" charset="2"/>
              <a:buChar char="n"/>
            </a:pPr>
            <a:r>
              <a:rPr lang="zh-CN" altLang="en-US" sz="1800" dirty="0"/>
              <a:t>标志寄存器出栈恢复：</a:t>
            </a:r>
            <a:r>
              <a:rPr lang="en-US" altLang="zh-CN" sz="1800" dirty="0"/>
              <a:t>FLAGS&lt;- SS:[SP],SP&lt;-SP+2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D6B878-2047-4175-9926-CFABCFA3C316}"/>
              </a:ext>
            </a:extLst>
          </p:cNvPr>
          <p:cNvSpPr txBox="1"/>
          <p:nvPr/>
        </p:nvSpPr>
        <p:spPr>
          <a:xfrm>
            <a:off x="8663833" y="5632549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2.10  </a:t>
            </a:r>
            <a:r>
              <a:rPr lang="zh-CN" altLang="en-US" dirty="0"/>
              <a:t>中断向量表结构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20291E-C400-478B-B4FB-771449EF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162" y="1896534"/>
            <a:ext cx="4572396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212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3. 8086</a:t>
            </a:r>
            <a:r>
              <a:rPr lang="zh-CN" altLang="en-US" dirty="0"/>
              <a:t>的中断指令</a:t>
            </a:r>
            <a:r>
              <a:rPr lang="en-US" altLang="zh-CN" dirty="0"/>
              <a:t>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1163927" y="1889859"/>
            <a:ext cx="7664450" cy="42800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tabLst>
                <a:tab pos="1905000" algn="l"/>
              </a:tabLst>
            </a:pPr>
            <a:r>
              <a:rPr lang="en-US" altLang="zh-CN" sz="3200" dirty="0">
                <a:solidFill>
                  <a:srgbClr val="003FBC"/>
                </a:solidFill>
              </a:rPr>
              <a:t>INT i8 </a:t>
            </a:r>
            <a:r>
              <a:rPr lang="zh-CN" altLang="en-US" sz="3200" dirty="0">
                <a:solidFill>
                  <a:schemeClr val="tx2"/>
                </a:solidFill>
              </a:rPr>
              <a:t>；</a:t>
            </a:r>
            <a:r>
              <a:rPr lang="zh-CN" altLang="en-US" dirty="0"/>
              <a:t>中断调用指令：产生</a:t>
            </a:r>
            <a:r>
              <a:rPr lang="en-US" altLang="zh-CN" dirty="0"/>
              <a:t>i8</a:t>
            </a:r>
            <a:r>
              <a:rPr lang="zh-CN" altLang="en-US" dirty="0"/>
              <a:t>号中断；</a:t>
            </a:r>
            <a:r>
              <a:rPr lang="en-US" altLang="zh-CN" dirty="0"/>
              <a:t>i8</a:t>
            </a:r>
            <a:r>
              <a:rPr lang="zh-CN" altLang="en-US" dirty="0"/>
              <a:t>表示</a:t>
            </a:r>
            <a:r>
              <a:rPr lang="en-US" altLang="zh-CN" dirty="0"/>
              <a:t>8</a:t>
            </a:r>
            <a:r>
              <a:rPr lang="zh-CN" altLang="en-US" dirty="0"/>
              <a:t>位立即数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1905000" algn="l"/>
              </a:tabLst>
            </a:pPr>
            <a:r>
              <a:rPr lang="en-US" altLang="zh-CN" sz="3200" dirty="0">
                <a:solidFill>
                  <a:srgbClr val="003FBC"/>
                </a:solidFill>
              </a:rPr>
              <a:t>IRET </a:t>
            </a:r>
            <a:r>
              <a:rPr lang="zh-CN" altLang="en-US" sz="3200" dirty="0">
                <a:solidFill>
                  <a:srgbClr val="003FBC"/>
                </a:solidFill>
              </a:rPr>
              <a:t>；  </a:t>
            </a:r>
            <a:r>
              <a:rPr lang="zh-CN" altLang="en-US" dirty="0"/>
              <a:t>中断返回指令：实现中断返回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1905000" algn="l"/>
              </a:tabLst>
            </a:pPr>
            <a:r>
              <a:rPr lang="en-US" altLang="zh-CN" sz="3200" dirty="0">
                <a:solidFill>
                  <a:srgbClr val="003FBC"/>
                </a:solidFill>
              </a:rPr>
              <a:t>INTO</a:t>
            </a:r>
            <a:r>
              <a:rPr lang="zh-CN" altLang="en-US" sz="3200" dirty="0">
                <a:solidFill>
                  <a:schemeClr val="tx2"/>
                </a:solidFill>
              </a:rPr>
              <a:t>；</a:t>
            </a:r>
            <a:endParaRPr lang="en-US" altLang="zh-CN" sz="3200" dirty="0">
              <a:solidFill>
                <a:schemeClr val="tx2"/>
              </a:solidFill>
            </a:endParaRPr>
          </a:p>
          <a:p>
            <a:pPr marL="0" indent="0">
              <a:spcBef>
                <a:spcPct val="50000"/>
              </a:spcBef>
              <a:buNone/>
              <a:tabLst>
                <a:tab pos="1905000" algn="l"/>
              </a:tabLst>
            </a:pPr>
            <a:r>
              <a:rPr lang="zh-CN" altLang="en-US" dirty="0"/>
              <a:t>；</a:t>
            </a:r>
            <a:r>
              <a:rPr lang="zh-CN" altLang="en-US" sz="2400" dirty="0"/>
              <a:t>溢出中断指令：</a:t>
            </a:r>
          </a:p>
          <a:p>
            <a:pPr marL="0" indent="0">
              <a:buNone/>
              <a:tabLst>
                <a:tab pos="1905000" algn="l"/>
              </a:tabLst>
            </a:pPr>
            <a:r>
              <a:rPr lang="zh-CN" altLang="en-US" sz="2400" dirty="0"/>
              <a:t>；若溢出标志</a:t>
            </a:r>
            <a:r>
              <a:rPr lang="en-US" altLang="zh-CN" sz="2400" dirty="0"/>
              <a:t>OF=1</a:t>
            </a:r>
            <a:r>
              <a:rPr lang="zh-CN" altLang="en-US" sz="2400" dirty="0"/>
              <a:t>，产生</a:t>
            </a:r>
            <a:r>
              <a:rPr lang="en-US" altLang="zh-CN" sz="2400" dirty="0"/>
              <a:t>4</a:t>
            </a:r>
            <a:r>
              <a:rPr lang="zh-CN" altLang="en-US" sz="2400" dirty="0"/>
              <a:t>号中断</a:t>
            </a:r>
          </a:p>
          <a:p>
            <a:pPr marL="0" indent="0">
              <a:buNone/>
              <a:tabLst>
                <a:tab pos="1905000" algn="l"/>
              </a:tabLst>
            </a:pPr>
            <a:r>
              <a:rPr lang="zh-CN" altLang="en-US" sz="2400" dirty="0"/>
              <a:t>；否则顺序执行</a:t>
            </a:r>
          </a:p>
        </p:txBody>
      </p:sp>
    </p:spTree>
    <p:extLst>
      <p:ext uri="{BB962C8B-B14F-4D97-AF65-F5344CB8AC3E}">
        <p14:creationId xmlns:p14="http://schemas.microsoft.com/office/powerpoint/2010/main" val="898445088"/>
      </p:ext>
    </p:extLst>
  </p:cSld>
  <p:clrMapOvr>
    <a:masterClrMapping/>
  </p:clrMapOvr>
  <p:transition>
    <p:zoom dir="in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  </a:t>
            </a:r>
            <a:r>
              <a:rPr lang="zh-CN" altLang="en-US"/>
              <a:t>处理机控制类指令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对</a:t>
            </a:r>
            <a:r>
              <a:rPr lang="en-US" altLang="zh-CN" sz="2800" dirty="0"/>
              <a:t>CPU</a:t>
            </a:r>
            <a:r>
              <a:rPr lang="zh-CN" altLang="en-US" sz="2800" dirty="0"/>
              <a:t>状态进行控制的指令</a:t>
            </a:r>
            <a:endParaRPr lang="en-US" altLang="zh-CN" sz="2800" dirty="0"/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800" dirty="0"/>
              <a:t>空操作指令</a:t>
            </a:r>
            <a:r>
              <a:rPr lang="en-US" altLang="zh-CN" sz="2800" dirty="0"/>
              <a:t>NOP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800" dirty="0"/>
              <a:t>段超越前缀指令</a:t>
            </a:r>
            <a:r>
              <a:rPr lang="en-US" altLang="zh-CN" sz="2800" dirty="0"/>
              <a:t>SEG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800" dirty="0"/>
              <a:t>封锁前缀指令</a:t>
            </a:r>
            <a:r>
              <a:rPr lang="en-US" altLang="zh-CN" sz="2800" dirty="0"/>
              <a:t>LOCK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800" dirty="0"/>
              <a:t>暂停指令</a:t>
            </a:r>
            <a:r>
              <a:rPr lang="en-US" altLang="zh-CN" sz="2800" dirty="0"/>
              <a:t>HLT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800" dirty="0"/>
              <a:t>交权指令</a:t>
            </a:r>
            <a:r>
              <a:rPr lang="en-US" altLang="zh-CN" sz="2800" dirty="0"/>
              <a:t>ESC</a:t>
            </a:r>
          </a:p>
          <a:p>
            <a:pPr marL="749808" lvl="1" indent="-457200">
              <a:buClrTx/>
              <a:buSzPct val="90000"/>
              <a:buFont typeface="+mj-ea"/>
              <a:buAutoNum type="circleNumDbPlain"/>
            </a:pPr>
            <a:r>
              <a:rPr lang="zh-CN" altLang="en-US" sz="2800" dirty="0"/>
              <a:t>等待执行</a:t>
            </a:r>
            <a:r>
              <a:rPr lang="en-US" altLang="zh-CN" sz="2800" dirty="0"/>
              <a:t>WAIT</a:t>
            </a:r>
          </a:p>
          <a:p>
            <a:pPr marL="0" indent="0" eaLnBrk="1" hangingPunct="1">
              <a:buSzPct val="9000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096407"/>
      </p:ext>
    </p:extLst>
  </p:cSld>
  <p:clrMapOvr>
    <a:masterClrMapping/>
  </p:clrMapOvr>
  <p:transition>
    <p:blinds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空操作指令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3492884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NOP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600" dirty="0"/>
              <a:t>不执行任何操作，但占用一个字节存储单元，空耗一个指令执行周期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600" dirty="0"/>
              <a:t>NOP</a:t>
            </a:r>
            <a:r>
              <a:rPr lang="zh-CN" altLang="en-US" sz="2600" dirty="0"/>
              <a:t>常用于程序调试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在需要预留指令空间时用</a:t>
            </a:r>
            <a:r>
              <a:rPr lang="en-US" altLang="zh-CN" sz="2400" dirty="0"/>
              <a:t>NOP</a:t>
            </a:r>
            <a:r>
              <a:rPr lang="zh-CN" altLang="en-US" sz="2400" dirty="0"/>
              <a:t>填充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代码空间多余时也可以用</a:t>
            </a:r>
            <a:r>
              <a:rPr lang="en-US" altLang="zh-CN" sz="2400" dirty="0"/>
              <a:t>NOP</a:t>
            </a:r>
            <a:r>
              <a:rPr lang="zh-CN" altLang="en-US" sz="2400" dirty="0"/>
              <a:t>填充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400" dirty="0"/>
              <a:t>还可以用</a:t>
            </a:r>
            <a:r>
              <a:rPr lang="en-US" altLang="zh-CN" sz="2400" dirty="0"/>
              <a:t>NOP</a:t>
            </a:r>
            <a:r>
              <a:rPr lang="zh-CN" altLang="en-US" sz="2400" dirty="0"/>
              <a:t>实现软件延时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事实上，</a:t>
            </a:r>
            <a:r>
              <a:rPr lang="en-US" altLang="zh-CN" sz="2800" dirty="0">
                <a:solidFill>
                  <a:schemeClr val="tx2"/>
                </a:solidFill>
              </a:rPr>
              <a:t>NOP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chemeClr val="tx2"/>
                </a:solidFill>
              </a:rPr>
              <a:t>XCHG AX,AX</a:t>
            </a:r>
            <a:r>
              <a:rPr lang="zh-CN" altLang="en-US" sz="2800" dirty="0"/>
              <a:t>的指令代码一样，都是 </a:t>
            </a:r>
            <a:r>
              <a:rPr lang="en-US" altLang="zh-CN" sz="2800" dirty="0"/>
              <a:t>90H</a:t>
            </a:r>
          </a:p>
        </p:txBody>
      </p:sp>
    </p:spTree>
    <p:extLst>
      <p:ext uri="{BB962C8B-B14F-4D97-AF65-F5344CB8AC3E}">
        <p14:creationId xmlns:p14="http://schemas.microsoft.com/office/powerpoint/2010/main" val="3647579175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非法传送实例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4440" y="1854878"/>
            <a:ext cx="8656320" cy="43426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3FBC"/>
                </a:solidFill>
              </a:rPr>
              <a:t>段寄存器的操作有一些限制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段寄存器属专用寄存器，对他们的操作能力有限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不允许立即数传送给段寄存器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例：</a:t>
            </a:r>
            <a:r>
              <a:rPr lang="en-US" altLang="zh-CN" sz="2800" dirty="0">
                <a:solidFill>
                  <a:schemeClr val="accent2"/>
                </a:solidFill>
              </a:rPr>
              <a:t>MOV DS,100H</a:t>
            </a:r>
            <a:endParaRPr lang="en-US" altLang="zh-CN" sz="1800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不允许直接改变</a:t>
            </a:r>
            <a:r>
              <a:rPr lang="en-US" altLang="zh-CN" sz="2800" dirty="0"/>
              <a:t>CS</a:t>
            </a:r>
            <a:r>
              <a:rPr lang="zh-CN" altLang="en-US" sz="2800" dirty="0"/>
              <a:t>值</a:t>
            </a:r>
          </a:p>
          <a:p>
            <a:pPr lvl="2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例：</a:t>
            </a:r>
            <a:r>
              <a:rPr lang="en-US" altLang="zh-CN" sz="2800" dirty="0">
                <a:solidFill>
                  <a:schemeClr val="accent2"/>
                </a:solidFill>
              </a:rPr>
              <a:t>MOV CS,[SI]</a:t>
            </a:r>
            <a:r>
              <a:rPr lang="en-US" altLang="zh-CN" sz="1800" dirty="0"/>
              <a:t>	</a:t>
            </a:r>
            <a:r>
              <a:rPr lang="zh-CN" altLang="en-US" sz="1800" dirty="0"/>
              <a:t>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不允许段寄存器之间的直接数据传送</a:t>
            </a:r>
          </a:p>
          <a:p>
            <a:pPr lvl="2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</a:rPr>
              <a:t>例：</a:t>
            </a:r>
            <a:r>
              <a:rPr lang="en-US" altLang="zh-CN" sz="2800" dirty="0">
                <a:solidFill>
                  <a:schemeClr val="accent2"/>
                </a:solidFill>
              </a:rPr>
              <a:t>MOV DS,ES</a:t>
            </a:r>
          </a:p>
          <a:p>
            <a:pPr lvl="2">
              <a:lnSpc>
                <a:spcPct val="120000"/>
              </a:lnSpc>
              <a:buNone/>
            </a:pPr>
            <a:r>
              <a:rPr lang="zh-CN" altLang="en-US" sz="1800" dirty="0"/>
              <a:t> </a:t>
            </a:r>
          </a:p>
          <a:p>
            <a:pPr>
              <a:lnSpc>
                <a:spcPct val="12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875568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段超越前缀指令</a:t>
            </a:r>
            <a:endParaRPr lang="zh-CN" altLang="zh-CN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800" dirty="0"/>
              <a:t>在允许段超越的存储器操作数之前，使用段超越前缀指令，将采用指定的段寄存器寻址操作数</a:t>
            </a:r>
          </a:p>
          <a:p>
            <a:pPr>
              <a:lnSpc>
                <a:spcPct val="100000"/>
              </a:lnSpc>
              <a:buNone/>
              <a:tabLst>
                <a:tab pos="2289175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     CS:</a:t>
            </a:r>
            <a:r>
              <a:rPr lang="en-US" altLang="zh-CN" sz="2800" dirty="0"/>
              <a:t>	</a:t>
            </a:r>
            <a:r>
              <a:rPr lang="zh-CN" altLang="en-US" sz="2800" dirty="0"/>
              <a:t>；使用代码段的数据</a:t>
            </a:r>
          </a:p>
          <a:p>
            <a:pPr>
              <a:lnSpc>
                <a:spcPct val="100000"/>
              </a:lnSpc>
              <a:buNone/>
              <a:tabLst>
                <a:tab pos="2289175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     SS:</a:t>
            </a:r>
            <a:r>
              <a:rPr lang="en-US" altLang="zh-CN" sz="2800" dirty="0"/>
              <a:t>	</a:t>
            </a:r>
            <a:r>
              <a:rPr lang="zh-CN" altLang="en-US" sz="2800" dirty="0"/>
              <a:t>；使用堆栈段的数据</a:t>
            </a:r>
          </a:p>
          <a:p>
            <a:pPr>
              <a:lnSpc>
                <a:spcPct val="100000"/>
              </a:lnSpc>
              <a:buNone/>
              <a:tabLst>
                <a:tab pos="2289175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     DS:</a:t>
            </a:r>
            <a:r>
              <a:rPr lang="en-US" altLang="zh-CN" sz="2800" dirty="0"/>
              <a:t>	</a:t>
            </a:r>
            <a:r>
              <a:rPr lang="zh-CN" altLang="en-US" sz="2800" dirty="0"/>
              <a:t>；使用数据段的数据</a:t>
            </a:r>
          </a:p>
          <a:p>
            <a:pPr>
              <a:lnSpc>
                <a:spcPct val="100000"/>
              </a:lnSpc>
              <a:buNone/>
              <a:tabLst>
                <a:tab pos="2289175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     ES:</a:t>
            </a:r>
            <a:r>
              <a:rPr lang="en-US" altLang="zh-CN" sz="2800" dirty="0"/>
              <a:t>	</a:t>
            </a:r>
            <a:r>
              <a:rPr lang="zh-CN" altLang="en-US" sz="2800" dirty="0"/>
              <a:t>；使用附加段的数据</a:t>
            </a:r>
          </a:p>
        </p:txBody>
      </p:sp>
    </p:spTree>
    <p:extLst>
      <p:ext uri="{BB962C8B-B14F-4D97-AF65-F5344CB8AC3E}">
        <p14:creationId xmlns:p14="http://schemas.microsoft.com/office/powerpoint/2010/main" val="2521364447"/>
      </p:ext>
    </p:extLst>
  </p:cSld>
  <p:clrMapOvr>
    <a:masterClrMapping/>
  </p:clrMapOvr>
  <p:transition>
    <p:split orient="vert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封锁前缀指令</a:t>
            </a:r>
            <a:endParaRPr lang="zh-CN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tabLst>
                <a:tab pos="2289175" algn="l"/>
              </a:tabLst>
            </a:pPr>
            <a:r>
              <a:rPr lang="en-US" altLang="zh-CN" sz="2400" dirty="0">
                <a:solidFill>
                  <a:schemeClr val="bg2"/>
                </a:solidFill>
              </a:rPr>
              <a:t>	</a:t>
            </a:r>
            <a:r>
              <a:rPr lang="en-US" altLang="zh-CN" sz="3200" dirty="0">
                <a:solidFill>
                  <a:srgbClr val="003FBC"/>
                </a:solidFill>
              </a:rPr>
              <a:t>LOCK</a:t>
            </a:r>
            <a:r>
              <a:rPr lang="en-US" altLang="zh-CN" sz="2400" dirty="0"/>
              <a:t>	</a:t>
            </a:r>
            <a:r>
              <a:rPr lang="zh-CN" altLang="en-US" sz="3600" dirty="0"/>
              <a:t>；封锁总线</a:t>
            </a:r>
          </a:p>
          <a:p>
            <a:pPr marL="712788" lvl="2" indent="-265113"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800" dirty="0"/>
              <a:t>这是一个指令前缀，可放在任何指令前</a:t>
            </a:r>
          </a:p>
          <a:p>
            <a:pPr marL="712788" lvl="2" indent="-265113"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800" dirty="0"/>
              <a:t>这个前缀使得在这个指令执行时间内，</a:t>
            </a:r>
            <a:r>
              <a:rPr lang="en-US" altLang="zh-CN" sz="2800" dirty="0"/>
              <a:t>8086 </a:t>
            </a:r>
            <a:r>
              <a:rPr lang="zh-CN" altLang="en-US" sz="2800" dirty="0"/>
              <a:t>处理器的封锁输出引脚有效，即把总线封锁，使别的控制器不能控制总线；直到该指令执行完后，总线封锁解除</a:t>
            </a:r>
            <a:endParaRPr lang="en-US" altLang="zh-CN" sz="2800" dirty="0"/>
          </a:p>
          <a:p>
            <a:pPr marL="712788" lvl="2" indent="-265113"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800" dirty="0"/>
              <a:t>保证指令在多处理器环境中的原子性</a:t>
            </a:r>
            <a:r>
              <a:rPr lang="en-US" altLang="zh-CN" sz="2800" dirty="0"/>
              <a:t>atomic</a:t>
            </a:r>
            <a:r>
              <a:rPr lang="zh-CN" altLang="en-US" sz="2800" dirty="0"/>
              <a:t>，但期间</a:t>
            </a:r>
            <a:r>
              <a:rPr lang="en-US" altLang="zh-CN" sz="2800" dirty="0"/>
              <a:t>CPU</a:t>
            </a:r>
            <a:r>
              <a:rPr lang="zh-CN" altLang="en-US" sz="2800" dirty="0"/>
              <a:t>无法访存；</a:t>
            </a:r>
            <a:endParaRPr lang="en-US" altLang="zh-CN" sz="2800" dirty="0"/>
          </a:p>
          <a:p>
            <a:pPr marL="712788" lvl="2" indent="-265113"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800" dirty="0"/>
              <a:t>在</a:t>
            </a:r>
            <a:r>
              <a:rPr lang="en-US" altLang="zh-CN" sz="2800" dirty="0"/>
              <a:t>P6</a:t>
            </a:r>
            <a:r>
              <a:rPr lang="zh-CN" altLang="en-US" sz="2800" dirty="0"/>
              <a:t>处理器之后，引入缓存锁，而不需锁存内存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1846621"/>
      </p:ext>
    </p:extLst>
  </p:cSld>
  <p:clrMapOvr>
    <a:masterClrMapping/>
  </p:clrMapOvr>
  <p:transition>
    <p:split orient="vert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暂停指令</a:t>
            </a:r>
            <a:endParaRPr lang="zh-CN" altLang="zh-CN"/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1330960" y="1845734"/>
            <a:ext cx="9824720" cy="4023360"/>
          </a:xfrm>
        </p:spPr>
        <p:txBody>
          <a:bodyPr>
            <a:normAutofit/>
          </a:bodyPr>
          <a:lstStyle/>
          <a:p>
            <a:pPr>
              <a:buNone/>
              <a:tabLst>
                <a:tab pos="2289175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	</a:t>
            </a:r>
            <a:r>
              <a:rPr lang="en-US" altLang="zh-CN" sz="3200" dirty="0">
                <a:solidFill>
                  <a:srgbClr val="003FBC"/>
                </a:solidFill>
              </a:rPr>
              <a:t>HLT</a:t>
            </a:r>
            <a:r>
              <a:rPr lang="en-US" altLang="zh-CN" sz="3200" dirty="0"/>
              <a:t>	</a:t>
            </a:r>
            <a:r>
              <a:rPr lang="zh-CN" altLang="en-US" dirty="0"/>
              <a:t>；</a:t>
            </a:r>
            <a:r>
              <a:rPr lang="zh-CN" altLang="en-US" sz="3200" dirty="0"/>
              <a:t>进入暂停状态</a:t>
            </a:r>
          </a:p>
          <a:p>
            <a:pPr marL="0" indent="0">
              <a:buNone/>
              <a:tabLst>
                <a:tab pos="2289175" algn="l"/>
              </a:tabLst>
            </a:pPr>
            <a:r>
              <a:rPr lang="zh-CN" altLang="en-US" sz="2800" dirty="0"/>
              <a:t>暂停指令使</a:t>
            </a:r>
            <a:r>
              <a:rPr lang="en-US" altLang="zh-CN" sz="2800" dirty="0"/>
              <a:t>CPU</a:t>
            </a:r>
            <a:r>
              <a:rPr lang="zh-CN" altLang="en-US" sz="2800" dirty="0"/>
              <a:t>进入暂停状态，这时</a:t>
            </a:r>
            <a:r>
              <a:rPr lang="en-US" altLang="zh-CN" sz="2800" dirty="0"/>
              <a:t>CPU</a:t>
            </a:r>
            <a:r>
              <a:rPr lang="zh-CN" altLang="en-US" sz="2800" dirty="0"/>
              <a:t>不进行任何操作。当</a:t>
            </a:r>
            <a:r>
              <a:rPr lang="en-US" altLang="zh-CN" sz="2800" dirty="0"/>
              <a:t>CPU</a:t>
            </a:r>
            <a:r>
              <a:rPr lang="zh-CN" altLang="en-US" sz="2800" dirty="0"/>
              <a:t>发生复位或来自外部的中断时，</a:t>
            </a:r>
            <a:r>
              <a:rPr lang="en-US" altLang="zh-CN" sz="2800" dirty="0"/>
              <a:t>CPU</a:t>
            </a:r>
            <a:r>
              <a:rPr lang="zh-CN" altLang="en-US" sz="2800" dirty="0"/>
              <a:t>脱离暂停状态。</a:t>
            </a:r>
          </a:p>
          <a:p>
            <a:pPr>
              <a:tabLst>
                <a:tab pos="2289175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HLT</a:t>
            </a:r>
            <a:r>
              <a:rPr lang="zh-CN" altLang="en-US" sz="2800" dirty="0">
                <a:solidFill>
                  <a:srgbClr val="003FBC"/>
                </a:solidFill>
              </a:rPr>
              <a:t>指令可用于程序中等待中断</a:t>
            </a:r>
            <a:r>
              <a:rPr lang="zh-CN" altLang="en-US" sz="2800" dirty="0"/>
              <a:t>。当程序中必须等待中断时，可用</a:t>
            </a:r>
            <a:r>
              <a:rPr lang="en-US" altLang="zh-CN" sz="2800" dirty="0"/>
              <a:t>HLT</a:t>
            </a:r>
            <a:r>
              <a:rPr lang="zh-CN" altLang="en-US" sz="2800" dirty="0"/>
              <a:t>，而不必用软件死循环。然后，中断使</a:t>
            </a:r>
            <a:r>
              <a:rPr lang="en-US" altLang="zh-CN" sz="2800" dirty="0"/>
              <a:t>CPU</a:t>
            </a:r>
            <a:r>
              <a:rPr lang="zh-CN" altLang="en-US" sz="2800" dirty="0"/>
              <a:t>脱离暂停状态，返回执行</a:t>
            </a:r>
            <a:r>
              <a:rPr lang="en-US" altLang="zh-CN" sz="2800" dirty="0"/>
              <a:t>HLT</a:t>
            </a:r>
            <a:r>
              <a:rPr lang="zh-CN" altLang="en-US" sz="2800" dirty="0"/>
              <a:t>的下一条指令</a:t>
            </a:r>
          </a:p>
        </p:txBody>
      </p:sp>
    </p:spTree>
    <p:extLst>
      <p:ext uri="{BB962C8B-B14F-4D97-AF65-F5344CB8AC3E}">
        <p14:creationId xmlns:p14="http://schemas.microsoft.com/office/powerpoint/2010/main" val="2054289282"/>
      </p:ext>
    </p:extLst>
  </p:cSld>
  <p:clrMapOvr>
    <a:masterClrMapping/>
  </p:clrMapOvr>
  <p:transition>
    <p:split orient="vert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689" y="728863"/>
            <a:ext cx="3347893" cy="877456"/>
          </a:xfrm>
        </p:spPr>
        <p:txBody>
          <a:bodyPr/>
          <a:lstStyle/>
          <a:p>
            <a:pPr eaLnBrk="1" hangingPunct="1"/>
            <a:r>
              <a:rPr lang="zh-CN" altLang="en-US" dirty="0"/>
              <a:t>交权指令</a:t>
            </a:r>
            <a:endParaRPr lang="zh-CN" altLang="zh-CN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1166812" y="1910302"/>
            <a:ext cx="9858375" cy="41422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/>
              <a:t>	</a:t>
            </a:r>
            <a:r>
              <a:rPr lang="en-US" altLang="zh-CN" sz="3200" dirty="0">
                <a:solidFill>
                  <a:srgbClr val="003FBC"/>
                </a:solidFill>
              </a:rPr>
              <a:t>ESC 6</a:t>
            </a:r>
            <a:r>
              <a:rPr lang="zh-CN" altLang="en-US" sz="3200" dirty="0">
                <a:solidFill>
                  <a:srgbClr val="003FBC"/>
                </a:solidFill>
              </a:rPr>
              <a:t>位立即数</a:t>
            </a:r>
            <a:r>
              <a:rPr lang="en-US" altLang="zh-CN" sz="3200" dirty="0">
                <a:solidFill>
                  <a:srgbClr val="003FBC"/>
                </a:solidFill>
              </a:rPr>
              <a:t>,reg/mem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800" dirty="0">
                <a:solidFill>
                  <a:schemeClr val="accent2"/>
                </a:solidFill>
              </a:rPr>
              <a:t>把浮点指令交给浮点处理器执行</a:t>
            </a:r>
            <a:endParaRPr lang="zh-CN" altLang="en-US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00" dirty="0"/>
              <a:t>浮点协处理器</a:t>
            </a:r>
            <a:r>
              <a:rPr lang="en-US" altLang="zh-CN" sz="2400" dirty="0"/>
              <a:t>8087</a:t>
            </a:r>
            <a:r>
              <a:rPr lang="zh-CN" altLang="en-US" sz="2400" dirty="0"/>
              <a:t>指令是与</a:t>
            </a:r>
            <a:r>
              <a:rPr lang="en-US" altLang="zh-CN" sz="2400" dirty="0"/>
              <a:t>8086</a:t>
            </a:r>
            <a:r>
              <a:rPr lang="zh-CN" altLang="en-US" sz="2400" dirty="0"/>
              <a:t>的整数指令组合在一起的，当</a:t>
            </a:r>
            <a:r>
              <a:rPr lang="en-US" altLang="zh-CN" sz="2400" dirty="0"/>
              <a:t>8086</a:t>
            </a:r>
            <a:r>
              <a:rPr lang="zh-CN" altLang="en-US" sz="2400" dirty="0"/>
              <a:t>发现是一条浮点指令时，就利用</a:t>
            </a:r>
            <a:r>
              <a:rPr lang="en-US" altLang="zh-CN" sz="2400" dirty="0"/>
              <a:t>ESC</a:t>
            </a:r>
            <a:r>
              <a:rPr lang="zh-CN" altLang="en-US" sz="2400" dirty="0"/>
              <a:t>指令将浮点指令交给</a:t>
            </a:r>
            <a:r>
              <a:rPr lang="en-US" altLang="zh-CN" sz="2400" dirty="0"/>
              <a:t>8087</a:t>
            </a:r>
            <a:r>
              <a:rPr lang="zh-CN" altLang="en-US" sz="2400" dirty="0"/>
              <a:t>执行</a:t>
            </a:r>
          </a:p>
          <a:p>
            <a:pPr eaLnBrk="1" hangingPunct="1"/>
            <a:r>
              <a:rPr lang="zh-CN" altLang="en-US" sz="2400" dirty="0"/>
              <a:t>实际编写程序时，一般采用易于理解的浮点指令助记符格式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ESC  6, [SI] </a:t>
            </a:r>
            <a:r>
              <a:rPr lang="en-US" altLang="zh-CN" sz="2400" dirty="0"/>
              <a:t>	</a:t>
            </a:r>
            <a:r>
              <a:rPr lang="zh-CN" altLang="en-US" sz="2400" dirty="0"/>
              <a:t>；就是</a:t>
            </a:r>
            <a:r>
              <a:rPr lang="en-US" altLang="zh-CN" sz="2400" dirty="0"/>
              <a:t>32bit</a:t>
            </a:r>
            <a:r>
              <a:rPr lang="zh-CN" altLang="en-US" sz="2400" dirty="0"/>
              <a:t>实数除法指令：</a:t>
            </a:r>
            <a:r>
              <a:rPr lang="en-US" altLang="zh-CN" sz="2400" dirty="0">
                <a:solidFill>
                  <a:schemeClr val="accent2"/>
                </a:solidFill>
              </a:rPr>
              <a:t>FDIV </a:t>
            </a:r>
            <a:r>
              <a:rPr lang="en-US" altLang="zh-CN" sz="2400" dirty="0" err="1">
                <a:solidFill>
                  <a:schemeClr val="accent2"/>
                </a:solidFill>
              </a:rPr>
              <a:t>dword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</a:rPr>
              <a:t>ptr</a:t>
            </a:r>
            <a:r>
              <a:rPr lang="en-US" altLang="zh-CN" sz="2400" dirty="0">
                <a:solidFill>
                  <a:schemeClr val="accent2"/>
                </a:solidFill>
              </a:rPr>
              <a:t> [SI]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   ESC 20H,AL</a:t>
            </a:r>
            <a:r>
              <a:rPr lang="en-US" altLang="zh-CN" sz="2400" dirty="0"/>
              <a:t>	</a:t>
            </a:r>
            <a:r>
              <a:rPr lang="zh-CN" altLang="en-US" sz="2400" dirty="0"/>
              <a:t>；就是</a:t>
            </a:r>
            <a:r>
              <a:rPr lang="en-US" altLang="zh-CN" sz="2400" dirty="0"/>
              <a:t>32bit</a:t>
            </a:r>
            <a:r>
              <a:rPr lang="zh-CN" altLang="en-US" sz="2400" dirty="0"/>
              <a:t>整数加法指令：</a:t>
            </a:r>
            <a:r>
              <a:rPr lang="en-US" altLang="zh-CN" sz="2400" dirty="0">
                <a:solidFill>
                  <a:schemeClr val="accent2"/>
                </a:solidFill>
              </a:rPr>
              <a:t>FADD ST(0),ST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74" y="4824267"/>
            <a:ext cx="6285714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6187"/>
      </p:ext>
    </p:extLst>
  </p:cSld>
  <p:clrMapOvr>
    <a:masterClrMapping/>
  </p:clrMapOvr>
  <p:transition>
    <p:split orient="vert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等待指令</a:t>
            </a:r>
            <a:endParaRPr lang="zh-CN" altLang="zh-CN"/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109894"/>
            <a:ext cx="10058400" cy="4023360"/>
          </a:xfrm>
        </p:spPr>
        <p:txBody>
          <a:bodyPr>
            <a:normAutofit/>
          </a:bodyPr>
          <a:lstStyle/>
          <a:p>
            <a:pPr>
              <a:buNone/>
              <a:tabLst>
                <a:tab pos="2289175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	</a:t>
            </a:r>
            <a:r>
              <a:rPr lang="en-US" altLang="zh-CN" sz="2800" dirty="0">
                <a:solidFill>
                  <a:srgbClr val="003FBC"/>
                </a:solidFill>
              </a:rPr>
              <a:t>WAIT</a:t>
            </a:r>
            <a:r>
              <a:rPr lang="en-US" altLang="zh-CN" sz="1800" dirty="0"/>
              <a:t>	</a:t>
            </a:r>
            <a:r>
              <a:rPr lang="zh-CN" altLang="en-US" sz="2800" dirty="0"/>
              <a:t>；进入等待状态</a:t>
            </a:r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en-US" altLang="zh-CN" sz="2800" dirty="0"/>
              <a:t>8086</a:t>
            </a:r>
            <a:r>
              <a:rPr lang="zh-CN" altLang="en-US" sz="2800" dirty="0"/>
              <a:t>利用</a:t>
            </a:r>
            <a:r>
              <a:rPr lang="en-US" altLang="zh-CN" sz="2800" dirty="0"/>
              <a:t>WAIT</a:t>
            </a:r>
            <a:r>
              <a:rPr lang="zh-CN" altLang="en-US" sz="2800" dirty="0"/>
              <a:t>指令和测试引脚实现与</a:t>
            </a:r>
            <a:r>
              <a:rPr lang="en-US" altLang="zh-CN" sz="2800" dirty="0"/>
              <a:t>8087</a:t>
            </a:r>
            <a:r>
              <a:rPr lang="zh-CN" altLang="en-US" sz="2800" dirty="0"/>
              <a:t>同步运行</a:t>
            </a:r>
          </a:p>
          <a:p>
            <a:pPr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zh-CN" altLang="en-US" sz="2800" dirty="0"/>
              <a:t>浮点指令经由</a:t>
            </a:r>
            <a:r>
              <a:rPr lang="en-US" altLang="zh-CN" sz="2800" dirty="0"/>
              <a:t>8086</a:t>
            </a:r>
            <a:r>
              <a:rPr lang="zh-CN" altLang="en-US" sz="2800" dirty="0"/>
              <a:t>处理发往</a:t>
            </a:r>
            <a:r>
              <a:rPr lang="en-US" altLang="zh-CN" sz="2800" dirty="0"/>
              <a:t>8087</a:t>
            </a:r>
            <a:r>
              <a:rPr lang="zh-CN" altLang="en-US" sz="2800" dirty="0"/>
              <a:t>，并与</a:t>
            </a:r>
            <a:r>
              <a:rPr lang="en-US" altLang="zh-CN" sz="2800" dirty="0"/>
              <a:t>8086</a:t>
            </a:r>
            <a:r>
              <a:rPr lang="zh-CN" altLang="en-US" sz="2800" dirty="0"/>
              <a:t>本身的整数指令在同一个指令序列；而</a:t>
            </a:r>
            <a:r>
              <a:rPr lang="en-US" altLang="zh-CN" sz="2800" dirty="0"/>
              <a:t>8087</a:t>
            </a:r>
            <a:r>
              <a:rPr lang="zh-CN" altLang="en-US" sz="2800" dirty="0"/>
              <a:t>执行浮点指令较慢，所以</a:t>
            </a:r>
            <a:r>
              <a:rPr lang="en-US" altLang="zh-CN" sz="2800" dirty="0"/>
              <a:t>8086</a:t>
            </a:r>
            <a:r>
              <a:rPr lang="zh-CN" altLang="en-US" sz="2800" dirty="0"/>
              <a:t>必须与</a:t>
            </a:r>
            <a:r>
              <a:rPr lang="en-US" altLang="zh-CN" sz="2800" dirty="0"/>
              <a:t>8087</a:t>
            </a:r>
            <a:r>
              <a:rPr lang="zh-CN" altLang="en-US" sz="2800" dirty="0"/>
              <a:t>保持同步</a:t>
            </a:r>
          </a:p>
        </p:txBody>
      </p:sp>
    </p:spTree>
    <p:extLst>
      <p:ext uri="{BB962C8B-B14F-4D97-AF65-F5344CB8AC3E}">
        <p14:creationId xmlns:p14="http://schemas.microsoft.com/office/powerpoint/2010/main" val="4021528141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交换指令</a:t>
            </a:r>
            <a:r>
              <a:rPr lang="en-US" altLang="zh-CN" dirty="0"/>
              <a:t>XCHG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0160" y="1865376"/>
            <a:ext cx="9875520" cy="44510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交换源和目的操作数的内容</a:t>
            </a:r>
            <a:endParaRPr lang="en-US" altLang="zh-CN" sz="2800" dirty="0">
              <a:solidFill>
                <a:srgbClr val="003FBC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3FBC"/>
                </a:solidFill>
              </a:rPr>
              <a:t>格式：</a:t>
            </a:r>
          </a:p>
          <a:p>
            <a:pPr marL="201168" lvl="1" indent="0">
              <a:spcBef>
                <a:spcPct val="50000"/>
              </a:spcBef>
              <a:buNone/>
            </a:pPr>
            <a:r>
              <a:rPr kumimoji="0" lang="en-US" altLang="zh-CN" sz="2800" i="0" dirty="0">
                <a:solidFill>
                  <a:schemeClr val="tx2"/>
                </a:solidFill>
              </a:rPr>
              <a:t>  XCHG reg, reg/mem  </a:t>
            </a:r>
            <a:r>
              <a:rPr kumimoji="0" lang="zh-CN" altLang="en-US" sz="2800" i="0" dirty="0">
                <a:solidFill>
                  <a:schemeClr val="accent2"/>
                </a:solidFill>
              </a:rPr>
              <a:t>；</a:t>
            </a:r>
            <a:r>
              <a:rPr kumimoji="0" lang="en-US" altLang="zh-CN" sz="2800" i="0" dirty="0">
                <a:solidFill>
                  <a:schemeClr val="accent2"/>
                </a:solidFill>
              </a:rPr>
              <a:t>reg </a:t>
            </a:r>
            <a:r>
              <a:rPr kumimoji="0" lang="en-US" altLang="zh-CN" sz="2800" i="0" dirty="0">
                <a:solidFill>
                  <a:schemeClr val="accent2"/>
                </a:solidFill>
                <a:sym typeface="Symbol" panose="05050102010706020507" pitchFamily="18" charset="2"/>
              </a:rPr>
              <a:t>&lt;-&gt; </a:t>
            </a:r>
            <a:r>
              <a:rPr kumimoji="0" lang="en-US" altLang="zh-CN" sz="2800" i="0" dirty="0">
                <a:solidFill>
                  <a:schemeClr val="accent2"/>
                </a:solidFill>
              </a:rPr>
              <a:t>reg/mem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800" dirty="0"/>
              <a:t>例</a:t>
            </a:r>
            <a:r>
              <a:rPr lang="en-US" altLang="zh-CN" sz="2800" dirty="0"/>
              <a:t>2.6 </a:t>
            </a:r>
            <a:r>
              <a:rPr lang="zh-CN" altLang="en-US" sz="2800" dirty="0"/>
              <a:t>用交换指令实现寄存器之间的数据交换</a:t>
            </a:r>
            <a:endParaRPr lang="en-US" altLang="zh-CN" sz="2800" i="0" dirty="0"/>
          </a:p>
          <a:p>
            <a:pPr lvl="2" algn="just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</a:rPr>
              <a:t>MOV AX,1234H</a:t>
            </a:r>
            <a:r>
              <a:rPr lang="en-US" altLang="zh-CN" sz="2400" dirty="0"/>
              <a:t>	       ;AX=1234H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    MOV BX,5678H            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BX=5678H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    XCHG AX,BX                  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  <a:r>
              <a:rPr lang="en-US" altLang="zh-CN" sz="2400" dirty="0">
                <a:solidFill>
                  <a:schemeClr val="accent2"/>
                </a:solidFill>
              </a:rPr>
              <a:t>  </a:t>
            </a:r>
            <a:r>
              <a:rPr lang="en-US" altLang="zh-CN" sz="2400" dirty="0"/>
              <a:t>AX=5678H</a:t>
            </a:r>
            <a:r>
              <a:rPr lang="zh-CN" altLang="en-US" sz="2400" dirty="0"/>
              <a:t>，</a:t>
            </a:r>
            <a:r>
              <a:rPr lang="en-US" altLang="zh-CN" sz="2400" dirty="0"/>
              <a:t>BX=1234H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81000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    XCHG AH,AL                  </a:t>
            </a:r>
            <a:r>
              <a:rPr lang="en-US" altLang="zh-CN" sz="2400" dirty="0">
                <a:solidFill>
                  <a:schemeClr val="tx1"/>
                </a:solidFill>
              </a:rPr>
              <a:t>; 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/>
              <a:t>AX=7856H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altLang="zh-CN" sz="2400" b="1" i="0" dirty="0"/>
          </a:p>
        </p:txBody>
      </p:sp>
    </p:spTree>
    <p:extLst>
      <p:ext uri="{BB962C8B-B14F-4D97-AF65-F5344CB8AC3E}">
        <p14:creationId xmlns:p14="http://schemas.microsoft.com/office/powerpoint/2010/main" val="422543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交换指令</a:t>
            </a:r>
            <a:r>
              <a:rPr lang="en-US" altLang="zh-CN" dirty="0"/>
              <a:t>XCHG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3FBC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2.7 </a:t>
            </a:r>
            <a:r>
              <a:rPr lang="zh-CN" altLang="en-US" sz="2800" dirty="0">
                <a:solidFill>
                  <a:schemeClr val="tx1"/>
                </a:solidFill>
              </a:rPr>
              <a:t>用交换指令实现寄存器与存储器之间的数据交换</a:t>
            </a:r>
            <a:endParaRPr kumimoji="0" lang="en-US" altLang="zh-CN" sz="2800" b="1" i="0" dirty="0">
              <a:solidFill>
                <a:schemeClr val="tx1"/>
              </a:solidFill>
            </a:endParaRPr>
          </a:p>
          <a:p>
            <a:pPr lvl="2"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1800" i="0" dirty="0"/>
              <a:t>  </a:t>
            </a:r>
            <a:r>
              <a:rPr lang="en-US" altLang="zh-CN" sz="2400" dirty="0">
                <a:solidFill>
                  <a:schemeClr val="accent2"/>
                </a:solidFill>
              </a:rPr>
              <a:t>XCHG AX,[2000H]</a:t>
            </a:r>
            <a:r>
              <a:rPr lang="en-US" altLang="zh-CN" sz="2400" dirty="0"/>
              <a:t>	</a:t>
            </a:r>
            <a:r>
              <a:rPr lang="zh-CN" altLang="en-US" sz="2400" dirty="0"/>
              <a:t>；字交换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  </a:t>
            </a:r>
            <a:r>
              <a:rPr lang="en-US" altLang="zh-CN" sz="2400" dirty="0">
                <a:solidFill>
                  <a:schemeClr val="accent2"/>
                </a:solidFill>
              </a:rPr>
              <a:t>XCHG [2000H],AX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  XCHG AL,[2000H] </a:t>
            </a:r>
            <a:r>
              <a:rPr lang="en-US" altLang="zh-CN" sz="2400" dirty="0"/>
              <a:t>	    </a:t>
            </a:r>
            <a:r>
              <a:rPr lang="zh-CN" altLang="en-US" sz="2400" dirty="0"/>
              <a:t>；字节交换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  <a:sym typeface="Wingdings" panose="05000000000000000000" pitchFamily="2" charset="2"/>
              </a:rPr>
              <a:t>  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XCHG [2000H],AL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400" b="1" i="0" dirty="0">
                <a:solidFill>
                  <a:srgbClr val="C00000"/>
                </a:solidFill>
              </a:rPr>
              <a:t>注： 不能在存储器与存储器之间对换数据</a:t>
            </a:r>
          </a:p>
          <a:p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22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换码指令</a:t>
            </a:r>
            <a:r>
              <a:rPr lang="en-US" altLang="zh-CN" dirty="0"/>
              <a:t>XLAT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F8FD281-5087-4D05-88CE-EABF924A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1170" y="1763531"/>
            <a:ext cx="7076718" cy="4490411"/>
          </a:xfrm>
        </p:spPr>
        <p:txBody>
          <a:bodyPr>
            <a:normAutofit/>
          </a:bodyPr>
          <a:lstStyle/>
          <a:p>
            <a:pPr marL="447675" lvl="2" indent="-30162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指令功能：将</a:t>
            </a:r>
            <a:r>
              <a:rPr lang="en-US" altLang="zh-CN" sz="2400" dirty="0"/>
              <a:t>BX</a:t>
            </a:r>
            <a:r>
              <a:rPr lang="zh-CN" altLang="en-US" sz="2400" dirty="0"/>
              <a:t>指定的缓冲区中、</a:t>
            </a:r>
            <a:r>
              <a:rPr lang="en-US" altLang="zh-CN" sz="2400" dirty="0"/>
              <a:t>AL</a:t>
            </a:r>
            <a:r>
              <a:rPr lang="zh-CN" altLang="en-US" sz="2400" dirty="0"/>
              <a:t>指定的</a:t>
            </a:r>
            <a:r>
              <a:rPr lang="zh-CN" altLang="en-US" sz="2400" dirty="0">
                <a:solidFill>
                  <a:srgbClr val="C00000"/>
                </a:solidFill>
              </a:rPr>
              <a:t>位移</a:t>
            </a:r>
            <a:r>
              <a:rPr lang="zh-CN" altLang="en-US" sz="2400" dirty="0"/>
              <a:t>处的一个字节数据取出赋给</a:t>
            </a:r>
            <a:r>
              <a:rPr lang="en-US" altLang="zh-CN" sz="2400" dirty="0"/>
              <a:t>AL</a:t>
            </a:r>
          </a:p>
          <a:p>
            <a:pPr marL="447675" lvl="2" indent="-30162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指令格式：</a:t>
            </a:r>
            <a:endParaRPr lang="en-US" altLang="zh-CN" sz="2400" dirty="0"/>
          </a:p>
          <a:p>
            <a:pPr marL="630555" lvl="4" indent="-301625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XLAT 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AL←DS:[BX+AL]</a:t>
            </a:r>
          </a:p>
          <a:p>
            <a:pPr marL="447675" lvl="2" indent="-301625">
              <a:lnSpc>
                <a:spcPct val="110000"/>
              </a:lnSpc>
            </a:pPr>
            <a:r>
              <a:rPr lang="zh-CN" altLang="en-US" sz="2000" dirty="0"/>
              <a:t>例</a:t>
            </a:r>
            <a:r>
              <a:rPr lang="en-US" altLang="zh-CN" sz="2000" dirty="0"/>
              <a:t>2.8 </a:t>
            </a:r>
            <a:r>
              <a:rPr lang="zh-CN" altLang="en-US" sz="2000" dirty="0"/>
              <a:t>：将首地址为</a:t>
            </a:r>
            <a:r>
              <a:rPr lang="en-US" altLang="zh-CN" sz="2000" dirty="0"/>
              <a:t>100H</a:t>
            </a:r>
            <a:r>
              <a:rPr lang="zh-CN" altLang="en-US" sz="2000" dirty="0"/>
              <a:t>的表格缓冲区中的</a:t>
            </a:r>
            <a:r>
              <a:rPr lang="en-US" altLang="zh-CN" sz="2000" dirty="0"/>
              <a:t>3</a:t>
            </a:r>
            <a:r>
              <a:rPr lang="zh-CN" altLang="en-US" sz="2000" dirty="0"/>
              <a:t>号数据取出</a:t>
            </a:r>
            <a:endParaRPr lang="en-US" altLang="zh-CN" sz="2000" dirty="0"/>
          </a:p>
          <a:p>
            <a:pPr marL="630555" lvl="3" indent="-301625">
              <a:lnSpc>
                <a:spcPct val="110000"/>
              </a:lnSpc>
              <a:tabLst>
                <a:tab pos="3341688" algn="l"/>
              </a:tabLst>
            </a:pPr>
            <a:r>
              <a:rPr lang="en-US" altLang="zh-CN" sz="2000" dirty="0">
                <a:solidFill>
                  <a:schemeClr val="accent2"/>
                </a:solidFill>
              </a:rPr>
              <a:t>MOV BX,100H</a:t>
            </a:r>
          </a:p>
          <a:p>
            <a:pPr marL="630555" lvl="3" indent="-301625">
              <a:lnSpc>
                <a:spcPct val="110000"/>
              </a:lnSpc>
              <a:tabLst>
                <a:tab pos="3341688" algn="l"/>
              </a:tabLst>
            </a:pPr>
            <a:r>
              <a:rPr lang="en-US" altLang="zh-CN" sz="2000" dirty="0">
                <a:solidFill>
                  <a:schemeClr val="accent2"/>
                </a:solidFill>
              </a:rPr>
              <a:t>MOV AL,03H</a:t>
            </a:r>
            <a:endParaRPr lang="en-US" altLang="zh-CN" sz="2000" dirty="0"/>
          </a:p>
          <a:p>
            <a:pPr marL="630555" lvl="3" indent="-301625">
              <a:lnSpc>
                <a:spcPct val="110000"/>
              </a:lnSpc>
              <a:tabLst>
                <a:tab pos="3341688" algn="l"/>
              </a:tabLst>
            </a:pPr>
            <a:r>
              <a:rPr lang="en-US" altLang="zh-CN" sz="2000" dirty="0">
                <a:solidFill>
                  <a:schemeClr val="accent2"/>
                </a:solidFill>
              </a:rPr>
              <a:t>XLAT</a:t>
            </a:r>
            <a:endParaRPr lang="en-US" altLang="zh-CN" sz="2000" dirty="0"/>
          </a:p>
          <a:p>
            <a:pPr marL="447675" lvl="2" indent="-30162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换码指令没有显式的操作数，使用了</a:t>
            </a:r>
            <a:r>
              <a:rPr lang="zh-CN" altLang="en-US" sz="2000" b="1" dirty="0">
                <a:solidFill>
                  <a:srgbClr val="003FBC"/>
                </a:solidFill>
              </a:rPr>
              <a:t>隐含寻址方式</a:t>
            </a:r>
            <a:endParaRPr lang="en-US" altLang="zh-CN" sz="2000" b="1" dirty="0">
              <a:solidFill>
                <a:srgbClr val="003FBC"/>
              </a:solidFill>
            </a:endParaRPr>
          </a:p>
          <a:p>
            <a:pPr marL="447675" lvl="2" indent="-30162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常用于将一种代码转换为另一种代码</a:t>
            </a:r>
            <a:endParaRPr lang="en-US" altLang="zh-CN" sz="20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zh-CN" altLang="en-US" sz="11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A763E-D284-4871-8D73-3FE60A7897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4770F7-AA6F-47D4-9EB9-5C218A719974}"/>
              </a:ext>
            </a:extLst>
          </p:cNvPr>
          <p:cNvSpPr/>
          <p:nvPr/>
        </p:nvSpPr>
        <p:spPr>
          <a:xfrm>
            <a:off x="8170164" y="2191946"/>
            <a:ext cx="3442716" cy="3465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</a:rPr>
              <a:t>换码指令执行前：</a:t>
            </a:r>
          </a:p>
          <a:p>
            <a:pPr marL="442913" lvl="1" indent="-28575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</a:rPr>
              <a:t>主存建立一个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字节量表格</a:t>
            </a:r>
            <a:r>
              <a:rPr lang="zh-CN" altLang="en-US" sz="2000" b="1" dirty="0">
                <a:latin typeface="宋体" panose="02010600030101010101" pitchFamily="2" charset="-122"/>
              </a:rPr>
              <a:t>，包含要转换成的目的代码</a:t>
            </a:r>
          </a:p>
          <a:p>
            <a:pPr marL="447675" lvl="1" indent="-28575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表格首地址</a:t>
            </a:r>
            <a:r>
              <a:rPr lang="zh-CN" altLang="en-US" sz="2000" b="1" dirty="0">
                <a:latin typeface="宋体" panose="02010600030101010101" pitchFamily="2" charset="-122"/>
              </a:rPr>
              <a:t>存放于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BX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AL</a:t>
            </a:r>
            <a:r>
              <a:rPr lang="zh-CN" altLang="en-US" sz="2000" b="1" dirty="0">
                <a:latin typeface="宋体" panose="02010600030101010101" pitchFamily="2" charset="-122"/>
              </a:rPr>
              <a:t>存放相对表格首地址的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位移量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</a:rPr>
              <a:t>换码指令执行后：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lvl="1"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000" b="1" dirty="0">
                <a:latin typeface="宋体" panose="02010600030101010101" pitchFamily="2" charset="-122"/>
              </a:rPr>
              <a:t>将</a:t>
            </a:r>
            <a:r>
              <a:rPr lang="en-US" altLang="zh-CN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AL</a:t>
            </a:r>
            <a:r>
              <a:rPr lang="zh-CN" altLang="en-US" sz="2000" b="1" dirty="0">
                <a:latin typeface="宋体" panose="02010600030101010101" pitchFamily="2" charset="-122"/>
              </a:rPr>
              <a:t>寄存器的内容转换为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目标代码</a:t>
            </a:r>
          </a:p>
        </p:txBody>
      </p:sp>
    </p:spTree>
    <p:extLst>
      <p:ext uri="{BB962C8B-B14F-4D97-AF65-F5344CB8AC3E}">
        <p14:creationId xmlns:p14="http://schemas.microsoft.com/office/powerpoint/2010/main" val="33927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2.1.2 </a:t>
            </a:r>
            <a:r>
              <a:rPr lang="zh-CN" altLang="en-US" dirty="0"/>
              <a:t>堆栈操作指令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0407" y="1816412"/>
            <a:ext cx="10058400" cy="42643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堆栈：按照后进先出</a:t>
            </a:r>
            <a:r>
              <a:rPr lang="en-US" altLang="zh-CN" sz="2400" dirty="0"/>
              <a:t>(LIFO)</a:t>
            </a:r>
            <a:r>
              <a:rPr lang="zh-CN" altLang="en-US" sz="2400" dirty="0"/>
              <a:t>的原则组织的存储器空间（栈）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队列：按照先进先出</a:t>
            </a:r>
            <a:r>
              <a:rPr lang="en-US" altLang="zh-CN" sz="2400" dirty="0"/>
              <a:t>(FIFO)</a:t>
            </a:r>
            <a:r>
              <a:rPr lang="zh-CN" altLang="en-US" sz="2400" dirty="0"/>
              <a:t>的原则组织的存储器空间（堆）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如果堆栈按照底部为高地址，顶部为低地址组织，则栈顶是地址较小的一端（低端）用</a:t>
            </a:r>
            <a:r>
              <a:rPr lang="en-US" altLang="zh-CN" sz="2400" dirty="0"/>
              <a:t>SP</a:t>
            </a:r>
            <a:r>
              <a:rPr lang="zh-CN" altLang="en-US" sz="2400" dirty="0"/>
              <a:t>指针指定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261465" y="2951746"/>
            <a:ext cx="990600" cy="1647825"/>
            <a:chOff x="1536" y="672"/>
            <a:chExt cx="480" cy="1038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536" y="672"/>
              <a:ext cx="480" cy="672"/>
              <a:chOff x="1872" y="816"/>
              <a:chExt cx="480" cy="672"/>
            </a:xfrm>
          </p:grpSpPr>
          <p:grpSp>
            <p:nvGrpSpPr>
              <p:cNvPr id="7" name="Group 8"/>
              <p:cNvGrpSpPr>
                <a:grpSpLocks/>
              </p:cNvGrpSpPr>
              <p:nvPr/>
            </p:nvGrpSpPr>
            <p:grpSpPr bwMode="auto">
              <a:xfrm>
                <a:off x="1872" y="960"/>
                <a:ext cx="480" cy="528"/>
                <a:chOff x="1872" y="960"/>
                <a:chExt cx="480" cy="528"/>
              </a:xfrm>
            </p:grpSpPr>
            <p:sp>
              <p:nvSpPr>
                <p:cNvPr id="10" name="Line 9"/>
                <p:cNvSpPr>
                  <a:spLocks noChangeShapeType="1"/>
                </p:cNvSpPr>
                <p:nvPr/>
              </p:nvSpPr>
              <p:spPr bwMode="auto">
                <a:xfrm>
                  <a:off x="187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Line 10"/>
                <p:cNvSpPr>
                  <a:spLocks noChangeShapeType="1"/>
                </p:cNvSpPr>
                <p:nvPr/>
              </p:nvSpPr>
              <p:spPr bwMode="auto">
                <a:xfrm>
                  <a:off x="235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Line 11"/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Line 12"/>
                <p:cNvSpPr>
                  <a:spLocks noChangeShapeType="1"/>
                </p:cNvSpPr>
                <p:nvPr/>
              </p:nvSpPr>
              <p:spPr bwMode="auto">
                <a:xfrm>
                  <a:off x="1872" y="1200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1104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>
                  <a:off x="1872" y="1392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AutoShape 16"/>
              <p:cNvSpPr>
                <a:spLocks noChangeArrowheads="1"/>
              </p:cNvSpPr>
              <p:nvPr/>
            </p:nvSpPr>
            <p:spPr bwMode="auto">
              <a:xfrm flipV="1">
                <a:off x="1968" y="81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AutoShape 17"/>
              <p:cNvSpPr>
                <a:spLocks noChangeArrowheads="1"/>
              </p:cNvSpPr>
              <p:nvPr/>
            </p:nvSpPr>
            <p:spPr bwMode="auto">
              <a:xfrm>
                <a:off x="2160" y="81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1580" y="1458"/>
              <a:ext cx="3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0" dirty="0">
                  <a:latin typeface="Times New Roman" panose="02020603050405020304" pitchFamily="18" charset="0"/>
                </a:rPr>
                <a:t>LIFO</a:t>
              </a:r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4400964" y="3093873"/>
            <a:ext cx="1676400" cy="1438605"/>
            <a:chOff x="3121" y="864"/>
            <a:chExt cx="959" cy="868"/>
          </a:xfrm>
        </p:grpSpPr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3121" y="864"/>
              <a:ext cx="959" cy="480"/>
              <a:chOff x="3121" y="912"/>
              <a:chExt cx="959" cy="480"/>
            </a:xfrm>
          </p:grpSpPr>
          <p:grpSp>
            <p:nvGrpSpPr>
              <p:cNvPr id="20" name="Group 21"/>
              <p:cNvGrpSpPr>
                <a:grpSpLocks/>
              </p:cNvGrpSpPr>
              <p:nvPr/>
            </p:nvGrpSpPr>
            <p:grpSpPr bwMode="auto">
              <a:xfrm rot="5400000">
                <a:off x="3432" y="888"/>
                <a:ext cx="480" cy="528"/>
                <a:chOff x="1872" y="960"/>
                <a:chExt cx="480" cy="528"/>
              </a:xfrm>
            </p:grpSpPr>
            <p:sp>
              <p:nvSpPr>
                <p:cNvPr id="23" name="Line 22"/>
                <p:cNvSpPr>
                  <a:spLocks noChangeShapeType="1"/>
                </p:cNvSpPr>
                <p:nvPr/>
              </p:nvSpPr>
              <p:spPr bwMode="auto">
                <a:xfrm>
                  <a:off x="187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Line 23"/>
                <p:cNvSpPr>
                  <a:spLocks noChangeShapeType="1"/>
                </p:cNvSpPr>
                <p:nvPr/>
              </p:nvSpPr>
              <p:spPr bwMode="auto">
                <a:xfrm>
                  <a:off x="2352" y="960"/>
                  <a:ext cx="0" cy="528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Line 24"/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Line 25"/>
                <p:cNvSpPr>
                  <a:spLocks noChangeShapeType="1"/>
                </p:cNvSpPr>
                <p:nvPr/>
              </p:nvSpPr>
              <p:spPr bwMode="auto">
                <a:xfrm>
                  <a:off x="1872" y="1200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Line 26"/>
                <p:cNvSpPr>
                  <a:spLocks noChangeShapeType="1"/>
                </p:cNvSpPr>
                <p:nvPr/>
              </p:nvSpPr>
              <p:spPr bwMode="auto">
                <a:xfrm>
                  <a:off x="1872" y="1104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1296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Line 28"/>
                <p:cNvSpPr>
                  <a:spLocks noChangeShapeType="1"/>
                </p:cNvSpPr>
                <p:nvPr/>
              </p:nvSpPr>
              <p:spPr bwMode="auto">
                <a:xfrm>
                  <a:off x="1872" y="1392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" name="AutoShape 29"/>
              <p:cNvSpPr>
                <a:spLocks noChangeArrowheads="1"/>
              </p:cNvSpPr>
              <p:nvPr/>
            </p:nvSpPr>
            <p:spPr bwMode="auto">
              <a:xfrm rot="5400000" flipV="1">
                <a:off x="3936" y="1057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AutoShape 30"/>
              <p:cNvSpPr>
                <a:spLocks noChangeArrowheads="1"/>
              </p:cNvSpPr>
              <p:nvPr/>
            </p:nvSpPr>
            <p:spPr bwMode="auto">
              <a:xfrm rot="16200000" flipH="1">
                <a:off x="3169" y="1056"/>
                <a:ext cx="96" cy="192"/>
              </a:xfrm>
              <a:prstGeom prst="upArrow">
                <a:avLst>
                  <a:gd name="adj1" fmla="val 50000"/>
                  <a:gd name="adj2" fmla="val 50000"/>
                </a:avLst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415" y="1491"/>
              <a:ext cx="45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0" dirty="0">
                  <a:latin typeface="Times New Roman" panose="02020603050405020304" pitchFamily="18" charset="0"/>
                </a:rPr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66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891068"/>
            <a:ext cx="10058400" cy="846292"/>
          </a:xfrm>
        </p:spPr>
        <p:txBody>
          <a:bodyPr/>
          <a:lstStyle/>
          <a:p>
            <a:r>
              <a:rPr lang="zh-CN" altLang="en-US" dirty="0"/>
              <a:t>进栈与出栈操作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7425" y="1943572"/>
            <a:ext cx="501813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进栈指令</a:t>
            </a:r>
            <a:endParaRPr lang="en-US" altLang="zh-CN" sz="2800" dirty="0"/>
          </a:p>
          <a:p>
            <a:pPr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kumimoji="0" lang="en-US" altLang="zh-CN" sz="2400" b="1" i="0" dirty="0">
                <a:solidFill>
                  <a:srgbClr val="003FBC"/>
                </a:solidFill>
              </a:rPr>
              <a:t>PUSH r16/m16/</a:t>
            </a:r>
            <a:r>
              <a:rPr kumimoji="0" lang="en-US" altLang="zh-CN" sz="2400" b="1" i="0" dirty="0" err="1">
                <a:solidFill>
                  <a:srgbClr val="003FBC"/>
                </a:solidFill>
              </a:rPr>
              <a:t>seg</a:t>
            </a:r>
            <a:endParaRPr kumimoji="0" lang="en-US" altLang="zh-CN" sz="2400" b="1" i="0" dirty="0">
              <a:solidFill>
                <a:srgbClr val="003FBC"/>
              </a:solidFill>
            </a:endParaRPr>
          </a:p>
          <a:p>
            <a:pPr marL="201168" lvl="1" indent="0">
              <a:spcBef>
                <a:spcPct val="20000"/>
              </a:spcBef>
              <a:buNone/>
            </a:pPr>
            <a:r>
              <a:rPr kumimoji="0" lang="zh-CN" altLang="en-US" sz="2400" b="1" i="0" dirty="0">
                <a:solidFill>
                  <a:schemeClr val="accent2"/>
                </a:solidFill>
              </a:rPr>
              <a:t>；</a:t>
            </a:r>
            <a:r>
              <a:rPr kumimoji="0" lang="en-US" altLang="zh-CN" sz="2400" b="1" i="0" dirty="0">
                <a:solidFill>
                  <a:schemeClr val="accent2"/>
                </a:solidFill>
              </a:rPr>
              <a:t>SP←SP</a:t>
            </a:r>
            <a:r>
              <a:rPr kumimoji="0" lang="zh-CN" altLang="en-US" sz="2400" b="1" i="0" dirty="0">
                <a:solidFill>
                  <a:schemeClr val="accent2"/>
                </a:solidFill>
              </a:rPr>
              <a:t>－</a:t>
            </a:r>
            <a:r>
              <a:rPr kumimoji="0" lang="en-US" altLang="zh-CN" sz="2400" b="1" i="0" dirty="0">
                <a:solidFill>
                  <a:schemeClr val="accent2"/>
                </a:solidFill>
              </a:rPr>
              <a:t>2</a:t>
            </a:r>
          </a:p>
          <a:p>
            <a:pPr marL="201168" lvl="1" indent="0">
              <a:spcBef>
                <a:spcPct val="20000"/>
              </a:spcBef>
              <a:buNone/>
            </a:pPr>
            <a:r>
              <a:rPr kumimoji="0" lang="zh-CN" altLang="en-US" sz="2400" b="1" i="0" dirty="0">
                <a:solidFill>
                  <a:schemeClr val="accent2"/>
                </a:solidFill>
              </a:rPr>
              <a:t>；</a:t>
            </a:r>
            <a:r>
              <a:rPr kumimoji="0" lang="en-US" altLang="zh-CN" sz="2400" b="1" i="0" dirty="0">
                <a:solidFill>
                  <a:schemeClr val="accent2"/>
                </a:solidFill>
              </a:rPr>
              <a:t>SS:[SP]←r16/m16/</a:t>
            </a:r>
            <a:r>
              <a:rPr kumimoji="0" lang="en-US" altLang="zh-CN" sz="2400" b="1" i="0" dirty="0" err="1">
                <a:solidFill>
                  <a:schemeClr val="accent2"/>
                </a:solidFill>
              </a:rPr>
              <a:t>seg</a:t>
            </a:r>
            <a:endParaRPr kumimoji="0" lang="en-US" altLang="zh-CN" sz="2400" b="1" i="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例</a:t>
            </a:r>
            <a:r>
              <a:rPr lang="en-US" altLang="zh-CN" sz="2400" dirty="0"/>
              <a:t>2.9</a:t>
            </a:r>
            <a:r>
              <a:rPr lang="zh-CN" altLang="en-US" sz="2400" dirty="0"/>
              <a:t>：将</a:t>
            </a:r>
            <a:r>
              <a:rPr lang="en-US" altLang="zh-CN" sz="2400" dirty="0"/>
              <a:t>7821</a:t>
            </a:r>
            <a:r>
              <a:rPr lang="zh-CN" altLang="en-US" sz="2400" dirty="0"/>
              <a:t>压入堆栈</a:t>
            </a:r>
            <a:endParaRPr lang="en-US" altLang="zh-CN" sz="2400" dirty="0"/>
          </a:p>
          <a:p>
            <a:pPr lvl="3"/>
            <a:r>
              <a:rPr lang="en-US" altLang="zh-CN" sz="2200" b="1" dirty="0">
                <a:solidFill>
                  <a:srgbClr val="003FBC"/>
                </a:solidFill>
              </a:rPr>
              <a:t>MOV AX, 7821H</a:t>
            </a:r>
          </a:p>
          <a:p>
            <a:pPr lvl="3"/>
            <a:r>
              <a:rPr lang="en-US" altLang="zh-CN" sz="2200" b="1" dirty="0">
                <a:solidFill>
                  <a:srgbClr val="003FBC"/>
                </a:solidFill>
              </a:rPr>
              <a:t>PUSH AX</a:t>
            </a:r>
          </a:p>
          <a:p>
            <a:pPr lvl="2"/>
            <a:r>
              <a:rPr lang="zh-CN" altLang="en-US" sz="2000" b="1" dirty="0">
                <a:solidFill>
                  <a:srgbClr val="003FBC"/>
                </a:solidFill>
              </a:rPr>
              <a:t>将主存单元</a:t>
            </a:r>
            <a:r>
              <a:rPr lang="en-US" altLang="zh-CN" sz="2000" b="1" dirty="0">
                <a:solidFill>
                  <a:srgbClr val="003FBC"/>
                </a:solidFill>
              </a:rPr>
              <a:t>DS:[2000H</a:t>
            </a:r>
            <a:r>
              <a:rPr lang="en-US" altLang="zh-CN" sz="2000" b="1" dirty="0">
                <a:solidFill>
                  <a:schemeClr val="accent2"/>
                </a:solidFill>
              </a:rPr>
              <a:t>]</a:t>
            </a:r>
            <a:r>
              <a:rPr lang="zh-CN" altLang="en-US" sz="2000" b="1" dirty="0">
                <a:solidFill>
                  <a:schemeClr val="accent2"/>
                </a:solidFill>
              </a:rPr>
              <a:t>的一个字入栈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lvl="2"/>
            <a:r>
              <a:rPr lang="en-US" altLang="zh-CN" sz="2000" b="1" dirty="0">
                <a:solidFill>
                  <a:srgbClr val="003FBC"/>
                </a:solidFill>
              </a:rPr>
              <a:t> PUSH  [2000H]</a:t>
            </a:r>
          </a:p>
          <a:p>
            <a:pPr lvl="1"/>
            <a:endParaRPr lang="zh-CN" altLang="en-US" sz="2400" dirty="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7516813" y="2165350"/>
            <a:ext cx="1511300" cy="2016125"/>
            <a:chOff x="4582" y="1548"/>
            <a:chExt cx="952" cy="1270"/>
          </a:xfrm>
        </p:grpSpPr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4604" y="1570"/>
              <a:ext cx="907" cy="1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Freeform 28"/>
            <p:cNvSpPr>
              <a:spLocks/>
            </p:cNvSpPr>
            <p:nvPr/>
          </p:nvSpPr>
          <p:spPr bwMode="auto">
            <a:xfrm>
              <a:off x="4582" y="1548"/>
              <a:ext cx="952" cy="1270"/>
            </a:xfrm>
            <a:custGeom>
              <a:avLst/>
              <a:gdLst>
                <a:gd name="T0" fmla="*/ 0 w 1021"/>
                <a:gd name="T1" fmla="*/ 0 h 1610"/>
                <a:gd name="T2" fmla="*/ 0 w 1021"/>
                <a:gd name="T3" fmla="*/ 118 h 1610"/>
                <a:gd name="T4" fmla="*/ 474 w 1021"/>
                <a:gd name="T5" fmla="*/ 118 h 1610"/>
                <a:gd name="T6" fmla="*/ 474 w 1021"/>
                <a:gd name="T7" fmla="*/ 0 h 1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1"/>
                <a:gd name="T13" fmla="*/ 0 h 1610"/>
                <a:gd name="T14" fmla="*/ 1021 w 1021"/>
                <a:gd name="T15" fmla="*/ 1610 h 1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1" h="1610">
                  <a:moveTo>
                    <a:pt x="0" y="0"/>
                  </a:moveTo>
                  <a:lnTo>
                    <a:pt x="0" y="1610"/>
                  </a:lnTo>
                  <a:lnTo>
                    <a:pt x="1021" y="1610"/>
                  </a:lnTo>
                  <a:lnTo>
                    <a:pt x="1021" y="0"/>
                  </a:ln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7551738" y="3875881"/>
            <a:ext cx="140335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 i="0" dirty="0">
                <a:solidFill>
                  <a:srgbClr val="0000FF"/>
                </a:solidFill>
                <a:latin typeface="Verdana" panose="020B0604030504040204" pitchFamily="34" charset="0"/>
              </a:rPr>
              <a:t>Word</a:t>
            </a: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7710488" y="4291013"/>
            <a:ext cx="1116012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en-US" altLang="zh-CN" sz="2000" b="1" i="0" dirty="0">
                <a:latin typeface="Verdana" panose="020B0604030504040204" pitchFamily="34" charset="0"/>
              </a:rPr>
              <a:t>Stack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6634162" y="3440902"/>
            <a:ext cx="900113" cy="425450"/>
            <a:chOff x="4014" y="2430"/>
            <a:chExt cx="567" cy="268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4014" y="2698"/>
              <a:ext cx="567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34"/>
            <p:cNvSpPr>
              <a:spLocks noChangeArrowheads="1"/>
            </p:cNvSpPr>
            <p:nvPr/>
          </p:nvSpPr>
          <p:spPr bwMode="auto">
            <a:xfrm>
              <a:off x="4014" y="2430"/>
              <a:ext cx="50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kumimoji="0" lang="en-US" altLang="zh-CN" sz="2000" b="1" i="0" dirty="0">
                  <a:latin typeface="Verdana" panose="020B0604030504040204" pitchFamily="34" charset="0"/>
                </a:rPr>
                <a:t>SP-2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496048" y="2785602"/>
            <a:ext cx="10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PUSH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267575" y="3143250"/>
            <a:ext cx="442913" cy="428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13042" y="2850339"/>
            <a:ext cx="107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POP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826500" y="3206350"/>
            <a:ext cx="319879" cy="44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9168605" y="3775865"/>
            <a:ext cx="8064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en-US" altLang="zh-CN" sz="2000" b="1" i="0" dirty="0">
                <a:latin typeface="Verdana" panose="020B0604030504040204" pitchFamily="34" charset="0"/>
              </a:rPr>
              <a:t>SP+2</a:t>
            </a:r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 flipH="1" flipV="1">
            <a:off x="9028113" y="4125114"/>
            <a:ext cx="95805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6F6C18B-2E17-4C81-812E-AC9C9B7CFF8E}"/>
              </a:ext>
            </a:extLst>
          </p:cNvPr>
          <p:cNvSpPr/>
          <p:nvPr/>
        </p:nvSpPr>
        <p:spPr>
          <a:xfrm>
            <a:off x="10229850" y="2127604"/>
            <a:ext cx="619760" cy="2626595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栈地址增长方向</a:t>
            </a:r>
          </a:p>
        </p:txBody>
      </p:sp>
    </p:spTree>
    <p:extLst>
      <p:ext uri="{BB962C8B-B14F-4D97-AF65-F5344CB8AC3E}">
        <p14:creationId xmlns:p14="http://schemas.microsoft.com/office/powerpoint/2010/main" val="297891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093 L 0.00139 -0.047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2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0458" y="1912822"/>
            <a:ext cx="10232044" cy="425937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计算机的指令系统就是指该计算机能够执行的全部指令的集合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每种计算机都有它支持的指令集合</a:t>
            </a:r>
            <a:r>
              <a:rPr lang="zh-CN" altLang="zh-CN" sz="2800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指令系统是</a:t>
            </a:r>
            <a:r>
              <a:rPr lang="en-US" altLang="zh-CN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Intel80x86</a:t>
            </a:r>
            <a:r>
              <a:rPr lang="zh-CN" altLang="en-US" sz="2800" u="sng" dirty="0">
                <a:solidFill>
                  <a:srgbClr val="C00000"/>
                </a:solidFill>
                <a:latin typeface="宋体" panose="02010600030101010101" pitchFamily="2" charset="-122"/>
              </a:rPr>
              <a:t>系列微处理器指令系统的基础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</a:rPr>
              <a:t>Intel80x86</a:t>
            </a:r>
            <a:r>
              <a:rPr lang="zh-CN" altLang="en-US" sz="2800" dirty="0">
                <a:latin typeface="宋体" panose="02010600030101010101" pitchFamily="2" charset="-122"/>
              </a:rPr>
              <a:t>系列微处理器指令系统：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整数指令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浮点指令</a:t>
            </a:r>
            <a:endParaRPr lang="zh-CN" altLang="en-US" sz="2400" dirty="0"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宋体" panose="02010600030101010101" pitchFamily="2" charset="-122"/>
              </a:rPr>
              <a:t>多媒体指令 </a:t>
            </a:r>
            <a:r>
              <a:rPr lang="en-US" altLang="zh-CN" sz="2400" dirty="0">
                <a:latin typeface="宋体" panose="02010600030101010101" pitchFamily="2" charset="-122"/>
              </a:rPr>
              <a:t>MMX</a:t>
            </a:r>
            <a:r>
              <a:rPr lang="zh-CN" altLang="en-US" sz="2400" dirty="0">
                <a:latin typeface="宋体" panose="02010600030101010101" pitchFamily="2" charset="-122"/>
              </a:rPr>
              <a:t>（参教材第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章）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>
                <a:hlinkClick r:id="rId2"/>
              </a:rPr>
              <a:t>MultiMedia</a:t>
            </a:r>
            <a:r>
              <a:rPr lang="en-US" altLang="zh-CN" sz="2000" dirty="0">
                <a:hlinkClick r:id="rId2"/>
              </a:rPr>
              <a:t> </a:t>
            </a:r>
            <a:r>
              <a:rPr lang="en-US" altLang="zh-CN" sz="2000" dirty="0" err="1">
                <a:hlinkClick r:id="rId2"/>
              </a:rPr>
              <a:t>eXtensions</a:t>
            </a:r>
            <a:r>
              <a:rPr lang="en-US" altLang="zh-CN" sz="2000" dirty="0">
                <a:hlinkClick r:id="rId2"/>
              </a:rPr>
              <a:t> - MMX</a:t>
            </a:r>
            <a:r>
              <a:rPr lang="zh-CN" altLang="en-US" sz="2000" dirty="0">
                <a:hlinkClick r:id="rId2"/>
              </a:rPr>
              <a:t>：第一套应用于英特尔 </a:t>
            </a:r>
            <a:r>
              <a:rPr lang="en-US" altLang="zh-CN" sz="2000" dirty="0">
                <a:hlinkClick r:id="rId2"/>
              </a:rPr>
              <a:t>80x86 </a:t>
            </a:r>
            <a:r>
              <a:rPr lang="zh-CN" altLang="en-US" sz="2000" dirty="0">
                <a:hlinkClick r:id="rId2"/>
              </a:rPr>
              <a:t>指令集的 </a:t>
            </a:r>
            <a:r>
              <a:rPr lang="en-US" altLang="zh-CN" sz="2000" dirty="0">
                <a:hlinkClick r:id="rId2"/>
              </a:rPr>
              <a:t>SIMD </a:t>
            </a:r>
            <a:r>
              <a:rPr lang="zh-CN" altLang="en-US" sz="2000" dirty="0">
                <a:hlinkClick r:id="rId2"/>
              </a:rPr>
              <a:t>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692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845734"/>
            <a:ext cx="8492836" cy="4280746"/>
          </a:xfrm>
        </p:spPr>
        <p:txBody>
          <a:bodyPr>
            <a:normAutofit/>
          </a:bodyPr>
          <a:lstStyle/>
          <a:p>
            <a:pPr lvl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3FBC"/>
                </a:solidFill>
              </a:rPr>
              <a:t>出栈指令</a:t>
            </a:r>
            <a:endParaRPr lang="en-US" altLang="zh-CN" sz="2800" b="1" dirty="0">
              <a:solidFill>
                <a:srgbClr val="003FBC"/>
              </a:solidFill>
            </a:endParaRPr>
          </a:p>
          <a:p>
            <a:pPr lvl="2">
              <a:spcBef>
                <a:spcPct val="20000"/>
              </a:spcBef>
            </a:pPr>
            <a:r>
              <a:rPr lang="en-US" altLang="zh-CN" sz="2400" b="1" dirty="0">
                <a:solidFill>
                  <a:srgbClr val="003FBC"/>
                </a:solidFill>
              </a:rPr>
              <a:t>POP r16/m16/seg</a:t>
            </a:r>
          </a:p>
          <a:p>
            <a:pPr lvl="2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r16/m16/</a:t>
            </a:r>
            <a:r>
              <a:rPr lang="en-US" altLang="zh-CN" sz="2400" b="1" dirty="0" err="1">
                <a:solidFill>
                  <a:schemeClr val="accent2"/>
                </a:solidFill>
              </a:rPr>
              <a:t>seg←SS</a:t>
            </a:r>
            <a:r>
              <a:rPr lang="en-US" altLang="zh-CN" sz="2400" b="1" dirty="0">
                <a:solidFill>
                  <a:schemeClr val="accent2"/>
                </a:solidFill>
              </a:rPr>
              <a:t>:[SP]</a:t>
            </a:r>
          </a:p>
          <a:p>
            <a:pPr lvl="2"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SP←SP</a:t>
            </a:r>
            <a:r>
              <a:rPr lang="zh-CN" altLang="en-US" sz="2400" b="1" dirty="0">
                <a:solidFill>
                  <a:schemeClr val="accent2"/>
                </a:solidFill>
              </a:rPr>
              <a:t>＋</a:t>
            </a:r>
            <a:r>
              <a:rPr lang="en-US" altLang="zh-CN" sz="2400" b="1" dirty="0">
                <a:solidFill>
                  <a:schemeClr val="accent2"/>
                </a:solidFill>
              </a:rPr>
              <a:t>2</a:t>
            </a:r>
          </a:p>
          <a:p>
            <a:pPr lvl="1"/>
            <a:r>
              <a:rPr lang="zh-CN" altLang="en-US" sz="2400" dirty="0"/>
              <a:t>例</a:t>
            </a:r>
            <a:r>
              <a:rPr lang="en-US" altLang="zh-CN" sz="2400" dirty="0"/>
              <a:t>2.10 </a:t>
            </a:r>
            <a:r>
              <a:rPr lang="zh-CN" altLang="en-US" sz="2400" dirty="0"/>
              <a:t>：将栈顶一个字的内容弹出送入</a:t>
            </a:r>
            <a:r>
              <a:rPr lang="en-US" altLang="zh-CN" sz="2400" dirty="0"/>
              <a:t>AX</a:t>
            </a:r>
            <a:r>
              <a:rPr lang="zh-CN" altLang="en-US" sz="2400" dirty="0"/>
              <a:t>寄存器</a:t>
            </a:r>
            <a:endParaRPr lang="en-US" altLang="zh-CN" sz="2400" dirty="0"/>
          </a:p>
          <a:p>
            <a:pPr lvl="2"/>
            <a:r>
              <a:rPr lang="en-US" altLang="zh-CN" sz="2400" b="1" dirty="0">
                <a:solidFill>
                  <a:srgbClr val="003FBC"/>
                </a:solidFill>
              </a:rPr>
              <a:t>pop AX</a:t>
            </a:r>
          </a:p>
          <a:p>
            <a:pPr lvl="2"/>
            <a:r>
              <a:rPr lang="zh-CN" altLang="en-US" sz="2400" b="1" dirty="0">
                <a:solidFill>
                  <a:srgbClr val="003FBC"/>
                </a:solidFill>
              </a:rPr>
              <a:t>将栈顶一个字送入主存</a:t>
            </a:r>
            <a:r>
              <a:rPr lang="en-US" altLang="zh-CN" sz="2400" b="1" dirty="0">
                <a:solidFill>
                  <a:srgbClr val="003FBC"/>
                </a:solidFill>
              </a:rPr>
              <a:t>DS:</a:t>
            </a:r>
            <a:r>
              <a:rPr lang="en-US" altLang="zh-CN" sz="2400" b="1" dirty="0">
                <a:solidFill>
                  <a:schemeClr val="accent2"/>
                </a:solidFill>
              </a:rPr>
              <a:t>[2000H]</a:t>
            </a:r>
          </a:p>
          <a:p>
            <a:pPr lvl="2"/>
            <a:r>
              <a:rPr lang="en-US" altLang="zh-CN" sz="2400" b="1" dirty="0">
                <a:solidFill>
                  <a:schemeClr val="accent2"/>
                </a:solidFill>
              </a:rPr>
              <a:t>pop  [2000H]</a:t>
            </a:r>
          </a:p>
          <a:p>
            <a:pPr lvl="2"/>
            <a:endParaRPr lang="en-US" altLang="zh-CN" sz="2400" b="1" dirty="0">
              <a:solidFill>
                <a:schemeClr val="accent2"/>
              </a:solidFill>
            </a:endParaRPr>
          </a:p>
          <a:p>
            <a:pPr lvl="2"/>
            <a:endParaRPr lang="en-US" altLang="zh-CN" sz="2400" b="1" dirty="0">
              <a:solidFill>
                <a:srgbClr val="003FBC"/>
              </a:solidFill>
              <a:latin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7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127" y="784658"/>
            <a:ext cx="3779982" cy="947883"/>
          </a:xfrm>
        </p:spPr>
        <p:txBody>
          <a:bodyPr/>
          <a:lstStyle/>
          <a:p>
            <a:r>
              <a:rPr lang="zh-CN" altLang="en-US" dirty="0"/>
              <a:t>堆栈的特点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4154" y="1897495"/>
            <a:ext cx="990369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堆栈操作的单位是</a:t>
            </a:r>
            <a:r>
              <a:rPr lang="zh-CN" altLang="en-US" sz="2800" dirty="0">
                <a:solidFill>
                  <a:srgbClr val="C00000"/>
                </a:solidFill>
              </a:rPr>
              <a:t>字</a:t>
            </a:r>
            <a:r>
              <a:rPr lang="zh-CN" altLang="en-US" sz="2800" dirty="0"/>
              <a:t>，进栈和出栈只对字量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字量数据从栈顶压入和弹出时，都是低地址字节送低字节，</a:t>
            </a:r>
            <a:endParaRPr lang="en-US" altLang="zh-CN" sz="2800" dirty="0"/>
          </a:p>
          <a:p>
            <a:r>
              <a:rPr lang="zh-CN" altLang="en-US" sz="2800" dirty="0"/>
              <a:t>  高地址字节送高字节</a:t>
            </a:r>
          </a:p>
          <a:p>
            <a:pPr marL="357188" indent="-357188">
              <a:buFont typeface="Wingdings" panose="05000000000000000000" pitchFamily="2" charset="2"/>
              <a:buChar char="ü"/>
            </a:pPr>
            <a:r>
              <a:rPr lang="zh-CN" altLang="en-US" sz="2800" dirty="0"/>
              <a:t>堆栈操作遵循先进后出原则，但可用存储器寻址方式随机存取堆栈中的数据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堆栈常用来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临时存放数据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传递参数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accent2"/>
                </a:solidFill>
              </a:rPr>
              <a:t>保存和恢复寄存器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370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2040" y="1854836"/>
            <a:ext cx="9525000" cy="435133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2.11 </a:t>
            </a:r>
            <a:r>
              <a:rPr lang="zh-CN" altLang="en-US" sz="2800" dirty="0">
                <a:solidFill>
                  <a:schemeClr val="tx1"/>
                </a:solidFill>
              </a:rPr>
              <a:t>现场保护恢复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PUSH AX		</a:t>
            </a:r>
            <a:r>
              <a:rPr lang="zh-CN" altLang="en-US" sz="2400" dirty="0">
                <a:solidFill>
                  <a:schemeClr val="tx1"/>
                </a:solidFill>
              </a:rPr>
              <a:t>；进入子程序后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PUSH 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PUSH DS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...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POP DS    		</a:t>
            </a:r>
            <a:r>
              <a:rPr lang="zh-CN" altLang="en-US" sz="2400" dirty="0">
                <a:solidFill>
                  <a:schemeClr val="tx1"/>
                </a:solidFill>
              </a:rPr>
              <a:t>；返回主程序前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POP 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POP AX</a:t>
            </a:r>
          </a:p>
          <a:p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C0F9F2B-F582-4BE6-B403-9F9BBA62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127" y="784658"/>
            <a:ext cx="3779982" cy="947883"/>
          </a:xfrm>
        </p:spPr>
        <p:txBody>
          <a:bodyPr/>
          <a:lstStyle/>
          <a:p>
            <a:r>
              <a:rPr lang="zh-CN" altLang="en-US" dirty="0"/>
              <a:t>堆栈的特点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155D5C22-067C-4972-ACB1-AC90FF54F4E2}"/>
              </a:ext>
            </a:extLst>
          </p:cNvPr>
          <p:cNvSpPr/>
          <p:nvPr/>
        </p:nvSpPr>
        <p:spPr>
          <a:xfrm>
            <a:off x="2580640" y="3649886"/>
            <a:ext cx="274320" cy="100584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B1AF7ACE-150D-4FDB-84F0-552A28DE3947}"/>
              </a:ext>
            </a:extLst>
          </p:cNvPr>
          <p:cNvSpPr/>
          <p:nvPr/>
        </p:nvSpPr>
        <p:spPr>
          <a:xfrm>
            <a:off x="2854960" y="3068321"/>
            <a:ext cx="416560" cy="21336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B450506-B093-4BE2-90FD-C291267DB7C4}"/>
              </a:ext>
            </a:extLst>
          </p:cNvPr>
          <p:cNvSpPr/>
          <p:nvPr/>
        </p:nvSpPr>
        <p:spPr>
          <a:xfrm>
            <a:off x="3129280" y="2605852"/>
            <a:ext cx="518160" cy="309390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BEAD7C-707E-4C39-B4F6-961B7D5B35CD}"/>
              </a:ext>
            </a:extLst>
          </p:cNvPr>
          <p:cNvSpPr txBox="1"/>
          <p:nvPr/>
        </p:nvSpPr>
        <p:spPr>
          <a:xfrm>
            <a:off x="3794760" y="3950455"/>
            <a:ext cx="124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对称式</a:t>
            </a:r>
          </a:p>
        </p:txBody>
      </p:sp>
    </p:spTree>
    <p:extLst>
      <p:ext uri="{BB962C8B-B14F-4D97-AF65-F5344CB8AC3E}">
        <p14:creationId xmlns:p14="http://schemas.microsoft.com/office/powerpoint/2010/main" val="67139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E2933-233C-4BF5-8F67-CF839DD5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42DE4-C133-4B86-BBD4-449D0067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8086</a:t>
            </a:r>
            <a:r>
              <a:rPr lang="zh-CN" altLang="en-US" sz="2400" dirty="0"/>
              <a:t>处理器的堆栈段是“</a:t>
            </a:r>
            <a:r>
              <a:rPr lang="zh-CN" altLang="en-US" sz="2400" b="1" dirty="0">
                <a:solidFill>
                  <a:srgbClr val="C00000"/>
                </a:solidFill>
              </a:rPr>
              <a:t>向下生长</a:t>
            </a:r>
            <a:r>
              <a:rPr lang="zh-CN" altLang="en-US" sz="2400" dirty="0"/>
              <a:t>”的，即随着数据进栈，堆栈指针</a:t>
            </a:r>
            <a:r>
              <a:rPr lang="en-US" altLang="zh-CN" sz="2400" dirty="0"/>
              <a:t>SP</a:t>
            </a:r>
            <a:r>
              <a:rPr lang="zh-CN" altLang="en-US" sz="2400" dirty="0"/>
              <a:t>的值逐渐减小，初始时，</a:t>
            </a:r>
            <a:r>
              <a:rPr lang="en-US" altLang="zh-CN" sz="2400" dirty="0"/>
              <a:t>SP</a:t>
            </a:r>
            <a:r>
              <a:rPr lang="zh-CN" altLang="en-US" sz="2400" dirty="0"/>
              <a:t>指向栈底。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49982D-2D8D-48C4-926B-89C207F9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48" y="2572295"/>
            <a:ext cx="6465572" cy="29274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DD6D1C-F1E9-4D10-BD7E-D5947AB251BE}"/>
              </a:ext>
            </a:extLst>
          </p:cNvPr>
          <p:cNvSpPr txBox="1"/>
          <p:nvPr/>
        </p:nvSpPr>
        <p:spPr>
          <a:xfrm>
            <a:off x="4839855" y="5792802"/>
            <a:ext cx="305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2-2 8086</a:t>
            </a:r>
            <a:r>
              <a:rPr lang="zh-CN" altLang="en-US" dirty="0"/>
              <a:t>处理器堆栈操作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CA3815-AB10-43FF-8D45-DCF986C64016}"/>
              </a:ext>
            </a:extLst>
          </p:cNvPr>
          <p:cNvCxnSpPr/>
          <p:nvPr/>
        </p:nvCxnSpPr>
        <p:spPr>
          <a:xfrm>
            <a:off x="3158836" y="2961487"/>
            <a:ext cx="0" cy="1791854"/>
          </a:xfrm>
          <a:prstGeom prst="straightConnector1">
            <a:avLst/>
          </a:prstGeom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B07375-9C26-4DD1-89E1-A37212909CFF}"/>
              </a:ext>
            </a:extLst>
          </p:cNvPr>
          <p:cNvSpPr txBox="1"/>
          <p:nvPr/>
        </p:nvSpPr>
        <p:spPr>
          <a:xfrm>
            <a:off x="2013862" y="3124355"/>
            <a:ext cx="1015663" cy="16289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栈增长的方向是地址减小的方向</a:t>
            </a:r>
          </a:p>
        </p:txBody>
      </p:sp>
    </p:spTree>
    <p:extLst>
      <p:ext uri="{BB962C8B-B14F-4D97-AF65-F5344CB8AC3E}">
        <p14:creationId xmlns:p14="http://schemas.microsoft.com/office/powerpoint/2010/main" val="26074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标志传送指令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8709"/>
            <a:ext cx="9635375" cy="29005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标志位操作指令直接对</a:t>
            </a:r>
            <a:r>
              <a:rPr lang="en-US" altLang="zh-CN" sz="2400" dirty="0"/>
              <a:t>CF</a:t>
            </a:r>
            <a:r>
              <a:rPr lang="zh-CN" altLang="en-US" sz="2400" dirty="0"/>
              <a:t>、</a:t>
            </a:r>
            <a:r>
              <a:rPr lang="en-US" altLang="zh-CN" sz="2400" dirty="0"/>
              <a:t>DF</a:t>
            </a:r>
            <a:r>
              <a:rPr lang="zh-CN" altLang="en-US" sz="2400" dirty="0"/>
              <a:t>、</a:t>
            </a:r>
            <a:r>
              <a:rPr lang="en-US" altLang="zh-CN" sz="2400" dirty="0"/>
              <a:t>IF</a:t>
            </a:r>
            <a:r>
              <a:rPr lang="zh-CN" altLang="en-US" sz="2400" dirty="0"/>
              <a:t>标志进行复位或置位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标志寄存器传送指令用来传送标志寄存器</a:t>
            </a:r>
            <a:r>
              <a:rPr lang="en-US" altLang="zh-CN" sz="2400" dirty="0"/>
              <a:t>FLAGS</a:t>
            </a:r>
            <a:r>
              <a:rPr lang="zh-CN" altLang="en-US" sz="2400" dirty="0"/>
              <a:t>的内容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标志寄存器传送指令用来传送标志寄存器</a:t>
            </a:r>
            <a:r>
              <a:rPr lang="en-US" altLang="zh-CN" sz="2400" dirty="0"/>
              <a:t>FLAGS</a:t>
            </a:r>
            <a:r>
              <a:rPr lang="zh-CN" altLang="en-US" sz="2400" dirty="0"/>
              <a:t>的内容，方便进行对各个标志位的直接操作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有</a:t>
            </a:r>
            <a:r>
              <a:rPr lang="en-US" altLang="zh-CN" sz="2400" dirty="0"/>
              <a:t>2</a:t>
            </a:r>
            <a:r>
              <a:rPr lang="zh-CN" altLang="en-US" sz="2400" dirty="0"/>
              <a:t>对</a:t>
            </a:r>
            <a:r>
              <a:rPr lang="en-US" altLang="zh-CN" sz="2400" dirty="0"/>
              <a:t>4</a:t>
            </a:r>
            <a:r>
              <a:rPr lang="zh-CN" altLang="en-US" sz="2400" dirty="0"/>
              <a:t>条指令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低</a:t>
            </a:r>
            <a:r>
              <a:rPr lang="en-US" altLang="zh-CN" sz="2400" dirty="0"/>
              <a:t>8</a:t>
            </a:r>
            <a:r>
              <a:rPr lang="zh-CN" altLang="en-US" sz="2400" dirty="0"/>
              <a:t>位传送：</a:t>
            </a:r>
            <a:r>
              <a:rPr lang="en-US" altLang="zh-CN" sz="2400" dirty="0"/>
              <a:t>LAHF</a:t>
            </a:r>
            <a:r>
              <a:rPr lang="zh-CN" altLang="en-US" sz="2400" dirty="0"/>
              <a:t>和</a:t>
            </a:r>
            <a:r>
              <a:rPr lang="en-US" altLang="zh-CN" sz="2400" dirty="0"/>
              <a:t>SAHF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16</a:t>
            </a:r>
            <a:r>
              <a:rPr lang="zh-CN" altLang="en-US" sz="2400" dirty="0"/>
              <a:t>位传送：  </a:t>
            </a:r>
            <a:r>
              <a:rPr lang="en-US" altLang="zh-CN" sz="2400" dirty="0"/>
              <a:t>PUSHF</a:t>
            </a:r>
            <a:r>
              <a:rPr lang="zh-CN" altLang="en-US" sz="2400" dirty="0"/>
              <a:t>和</a:t>
            </a:r>
            <a:r>
              <a:rPr lang="en-US" altLang="zh-CN" sz="2400" dirty="0"/>
              <a:t>POPF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122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标志传送指令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LAHF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AH←FLAGS</a:t>
            </a:r>
            <a:r>
              <a:rPr lang="zh-CN" altLang="en-US" sz="2400" dirty="0">
                <a:solidFill>
                  <a:schemeClr val="accent2"/>
                </a:solidFill>
              </a:rPr>
              <a:t>的低字节</a:t>
            </a:r>
          </a:p>
          <a:p>
            <a:pPr lvl="1"/>
            <a:r>
              <a:rPr lang="en-US" altLang="zh-CN" sz="2400" dirty="0"/>
              <a:t>LAHF</a:t>
            </a:r>
            <a:r>
              <a:rPr lang="zh-CN" altLang="en-US" sz="2400" dirty="0"/>
              <a:t>指令将标志寄存器的低字节送寄存器</a:t>
            </a:r>
            <a:r>
              <a:rPr lang="en-US" altLang="zh-CN" sz="2400" dirty="0"/>
              <a:t>AH</a:t>
            </a:r>
          </a:p>
          <a:p>
            <a:pPr lvl="1"/>
            <a:r>
              <a:rPr lang="en-US" altLang="zh-CN" sz="2400" dirty="0"/>
              <a:t>SF/ZF/AF/PF/CF</a:t>
            </a:r>
            <a:r>
              <a:rPr lang="zh-CN" altLang="en-US" sz="2400" dirty="0"/>
              <a:t>状态标志位分别送入</a:t>
            </a:r>
            <a:r>
              <a:rPr lang="en-US" altLang="zh-CN" sz="2400" dirty="0"/>
              <a:t>AH</a:t>
            </a:r>
            <a:r>
              <a:rPr lang="zh-CN" altLang="en-US" sz="2400" dirty="0"/>
              <a:t>的第</a:t>
            </a:r>
            <a:r>
              <a:rPr lang="en-US" altLang="zh-CN" sz="2400" dirty="0"/>
              <a:t>7/6/4/2/0</a:t>
            </a:r>
            <a:r>
              <a:rPr lang="zh-CN" altLang="en-US" sz="2400" dirty="0"/>
              <a:t>位，而</a:t>
            </a:r>
            <a:r>
              <a:rPr lang="en-US" altLang="zh-CN" sz="2400" dirty="0"/>
              <a:t>AH</a:t>
            </a:r>
            <a:r>
              <a:rPr lang="zh-CN" altLang="en-US" sz="2400" dirty="0"/>
              <a:t>的第</a:t>
            </a:r>
            <a:r>
              <a:rPr lang="en-US" altLang="zh-CN" sz="2400" dirty="0"/>
              <a:t>5/3/1</a:t>
            </a:r>
            <a:r>
              <a:rPr lang="zh-CN" altLang="en-US" sz="2400" dirty="0"/>
              <a:t>位任意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SAHF</a:t>
            </a:r>
          </a:p>
          <a:p>
            <a:pPr lvl="1"/>
            <a:r>
              <a:rPr lang="en-US" altLang="zh-CN" sz="2400" dirty="0">
                <a:solidFill>
                  <a:schemeClr val="accent2"/>
                </a:solidFill>
              </a:rPr>
              <a:t>FLAGS</a:t>
            </a:r>
            <a:r>
              <a:rPr lang="zh-CN" altLang="en-US" sz="2400" dirty="0">
                <a:solidFill>
                  <a:schemeClr val="accent2"/>
                </a:solidFill>
              </a:rPr>
              <a:t>的低字节←</a:t>
            </a:r>
            <a:r>
              <a:rPr lang="en-US" altLang="zh-CN" sz="2400" dirty="0">
                <a:solidFill>
                  <a:schemeClr val="accent2"/>
                </a:solidFill>
              </a:rPr>
              <a:t>AH</a:t>
            </a:r>
          </a:p>
          <a:p>
            <a:pPr lvl="1"/>
            <a:r>
              <a:rPr lang="en-US" altLang="zh-CN" sz="2400" dirty="0"/>
              <a:t>SAHF</a:t>
            </a:r>
            <a:r>
              <a:rPr lang="zh-CN" altLang="en-US" sz="2400" dirty="0"/>
              <a:t>将</a:t>
            </a:r>
            <a:r>
              <a:rPr lang="en-US" altLang="zh-CN" sz="2400" dirty="0"/>
              <a:t>AH</a:t>
            </a:r>
            <a:r>
              <a:rPr lang="zh-CN" altLang="en-US" sz="2400" dirty="0"/>
              <a:t>寄存器内容送</a:t>
            </a:r>
            <a:r>
              <a:rPr lang="en-US" altLang="zh-CN" sz="2400" dirty="0"/>
              <a:t>FLAGS</a:t>
            </a:r>
            <a:r>
              <a:rPr lang="zh-CN" altLang="en-US" sz="2400" dirty="0"/>
              <a:t>的低字节</a:t>
            </a:r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AH</a:t>
            </a:r>
            <a:r>
              <a:rPr lang="zh-CN" altLang="en-US" sz="2400" dirty="0"/>
              <a:t>的第</a:t>
            </a:r>
            <a:r>
              <a:rPr lang="en-US" altLang="zh-CN" sz="2400" dirty="0"/>
              <a:t>7/6/4/2/0</a:t>
            </a:r>
            <a:r>
              <a:rPr lang="zh-CN" altLang="en-US" sz="2400" dirty="0"/>
              <a:t>位相应设置</a:t>
            </a:r>
            <a:r>
              <a:rPr lang="en-US" altLang="zh-CN" sz="2400" dirty="0"/>
              <a:t>SF/ZF/AF/ PF/CF</a:t>
            </a:r>
            <a:r>
              <a:rPr lang="zh-CN" altLang="en-US" sz="2400" dirty="0"/>
              <a:t>标志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CF6EB4-5D50-4B2E-A00F-B2F809E5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84" y="1737360"/>
            <a:ext cx="4946775" cy="68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1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0DED-3870-4E5A-ADE2-E7C64807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标志传送指令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63DEF8D-0037-4C47-B715-7E2AB181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54418"/>
              </p:ext>
            </p:extLst>
          </p:nvPr>
        </p:nvGraphicFramePr>
        <p:xfrm>
          <a:off x="1976120" y="2557610"/>
          <a:ext cx="8239758" cy="3337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21092">
                  <a:extLst>
                    <a:ext uri="{9D8B030D-6E8A-4147-A177-3AD203B41FA5}">
                      <a16:colId xmlns:a16="http://schemas.microsoft.com/office/drawing/2014/main" val="29562037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1121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4731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置位符号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复位符号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7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溢出</a:t>
                      </a:r>
                      <a:r>
                        <a:rPr lang="en-US" altLang="zh-CN" dirty="0"/>
                        <a:t>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OV (overflow)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NV no (overflow)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2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方向</a:t>
                      </a:r>
                      <a:r>
                        <a:rPr lang="en-US" altLang="zh-CN" dirty="0"/>
                        <a:t>DF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DN(down)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UP(up)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中断</a:t>
                      </a:r>
                      <a:r>
                        <a:rPr lang="en-US" altLang="zh-CN" dirty="0"/>
                        <a:t>IF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EI(enable interrupt)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DI(disable interrupt 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</a:t>
                      </a:r>
                      <a:r>
                        <a:rPr lang="en-US" altLang="zh-CN" dirty="0"/>
                        <a:t>SF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NG(negative)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PL(plus)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09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零位</a:t>
                      </a:r>
                      <a:r>
                        <a:rPr lang="en-US" altLang="zh-CN" dirty="0"/>
                        <a:t>ZF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ZR(zero)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NZ(no zero)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3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辅助</a:t>
                      </a:r>
                      <a:r>
                        <a:rPr lang="en-US" altLang="zh-CN" dirty="0"/>
                        <a:t>AF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AC(auxiliary carry)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NA(no auxiliary)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奇偶</a:t>
                      </a:r>
                      <a:r>
                        <a:rPr lang="en-US" altLang="zh-CN" dirty="0"/>
                        <a:t>PF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PE(parity even)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PO(parity odd)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1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进位</a:t>
                      </a:r>
                      <a:r>
                        <a:rPr lang="en-US" altLang="zh-CN" dirty="0"/>
                        <a:t>CF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CY(carry)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NC(no carry)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6836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AA64BEB-EC52-41AD-8D12-447AB2198E81}"/>
              </a:ext>
            </a:extLst>
          </p:cNvPr>
          <p:cNvSpPr txBox="1"/>
          <p:nvPr/>
        </p:nvSpPr>
        <p:spPr>
          <a:xfrm>
            <a:off x="3483865" y="1885875"/>
            <a:ext cx="4956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DEBUG</a:t>
            </a:r>
            <a:r>
              <a:rPr lang="zh-CN" altLang="en-US" sz="2800" dirty="0"/>
              <a:t>下标志状态的表示符号</a:t>
            </a:r>
          </a:p>
        </p:txBody>
      </p:sp>
    </p:spTree>
    <p:extLst>
      <p:ext uri="{BB962C8B-B14F-4D97-AF65-F5344CB8AC3E}">
        <p14:creationId xmlns:p14="http://schemas.microsoft.com/office/powerpoint/2010/main" val="2614884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2.1.3 </a:t>
            </a:r>
            <a:r>
              <a:rPr lang="zh-CN" altLang="en-US" dirty="0"/>
              <a:t>标志传送指令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641" y="188231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PUSHF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SP←SP</a:t>
            </a:r>
            <a:r>
              <a:rPr lang="zh-CN" altLang="en-US" sz="2400" dirty="0">
                <a:solidFill>
                  <a:schemeClr val="accent2"/>
                </a:solidFill>
              </a:rPr>
              <a:t>－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SS:[SP]←FLAGS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PUSHF</a:t>
            </a:r>
            <a:r>
              <a:rPr lang="zh-CN" altLang="en-US" sz="2400" dirty="0"/>
              <a:t>指令将标志寄存器的内容压入堆栈，同时栈顶指针</a:t>
            </a:r>
            <a:r>
              <a:rPr lang="en-US" altLang="zh-CN" sz="2400" dirty="0"/>
              <a:t>SP</a:t>
            </a:r>
            <a:r>
              <a:rPr lang="zh-CN" altLang="en-US" sz="2400" dirty="0"/>
              <a:t>减</a:t>
            </a:r>
            <a:r>
              <a:rPr lang="en-US" altLang="zh-CN" sz="2400" dirty="0"/>
              <a:t>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003FBC"/>
                </a:solidFill>
              </a:rPr>
              <a:t>POPF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FLAGS←SS:[SP]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accent2"/>
                </a:solidFill>
              </a:rPr>
              <a:t>SP←SP</a:t>
            </a:r>
            <a:r>
              <a:rPr lang="zh-CN" altLang="en-US" sz="2400" dirty="0">
                <a:solidFill>
                  <a:schemeClr val="accent2"/>
                </a:solidFill>
              </a:rPr>
              <a:t>＋</a:t>
            </a:r>
            <a:r>
              <a:rPr lang="en-US" altLang="zh-CN" sz="2400" dirty="0">
                <a:solidFill>
                  <a:schemeClr val="accent2"/>
                </a:solidFill>
              </a:rPr>
              <a:t>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POPF</a:t>
            </a:r>
            <a:r>
              <a:rPr lang="zh-CN" altLang="en-US" sz="2400" dirty="0"/>
              <a:t>指令将栈顶字单元内容送标志寄存器，同时栈顶指针</a:t>
            </a:r>
            <a:r>
              <a:rPr lang="en-US" altLang="zh-CN" sz="2400" dirty="0"/>
              <a:t>SP</a:t>
            </a:r>
            <a:r>
              <a:rPr lang="zh-CN" altLang="en-US" sz="2400" dirty="0"/>
              <a:t>加</a:t>
            </a:r>
            <a:r>
              <a:rPr lang="en-US" altLang="zh-CN" sz="2400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049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2.12 </a:t>
            </a:r>
            <a:r>
              <a:rPr lang="zh-CN" altLang="en-US" dirty="0"/>
              <a:t>置位单步标志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PUSHF	</a:t>
            </a:r>
            <a:r>
              <a:rPr lang="zh-CN" altLang="en-US" sz="2800" dirty="0"/>
              <a:t>；保存全部标志到堆栈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POP AX	</a:t>
            </a:r>
            <a:r>
              <a:rPr lang="zh-CN" altLang="en-US" sz="2800" dirty="0"/>
              <a:t>；堆栈中取出全部标志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OR AX,0100H	</a:t>
            </a:r>
            <a:r>
              <a:rPr lang="zh-CN" altLang="en-US" sz="2800" dirty="0"/>
              <a:t>；利用逻辑或指令设置</a:t>
            </a:r>
            <a:r>
              <a:rPr lang="en-US" altLang="zh-CN" sz="2800" dirty="0"/>
              <a:t>D</a:t>
            </a:r>
            <a:r>
              <a:rPr lang="en-US" altLang="zh-CN" sz="3200" dirty="0"/>
              <a:t>8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C00000"/>
                </a:solidFill>
              </a:rPr>
              <a:t>TF=1</a:t>
            </a:r>
            <a:r>
              <a:rPr lang="zh-CN" altLang="en-US" sz="2800" dirty="0"/>
              <a:t>，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zh-CN" altLang="en-US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AX</a:t>
            </a:r>
            <a:r>
              <a:rPr lang="zh-CN" altLang="en-US" sz="2800" dirty="0"/>
              <a:t>其他位不变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PUSH AX	</a:t>
            </a:r>
            <a:r>
              <a:rPr lang="zh-CN" altLang="en-US" sz="2800" dirty="0"/>
              <a:t>；将</a:t>
            </a:r>
            <a:r>
              <a:rPr lang="en-US" altLang="zh-CN" sz="2800" dirty="0"/>
              <a:t>AX</a:t>
            </a:r>
            <a:r>
              <a:rPr lang="zh-CN" altLang="en-US" sz="2800" dirty="0"/>
              <a:t>压入堆栈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POPF</a:t>
            </a:r>
            <a:r>
              <a:rPr lang="en-US" altLang="zh-CN" sz="28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FLAGS←AX</a:t>
            </a:r>
          </a:p>
          <a:p>
            <a:pPr marL="0" indent="390525">
              <a:buNone/>
              <a:tabLst>
                <a:tab pos="2857500" algn="l"/>
              </a:tabLst>
            </a:pPr>
            <a:r>
              <a:rPr lang="zh-CN" altLang="en-US" sz="2800" dirty="0"/>
              <a:t>；将堆栈内容取到标志寄存器</a:t>
            </a:r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7EFB8-B4B1-4A98-A545-21AB1D55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909" y="3590691"/>
            <a:ext cx="4282811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34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标志位操作指令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265113">
              <a:buFont typeface="Wingdings" panose="05000000000000000000" pitchFamily="2" charset="2"/>
              <a:buChar char="ü"/>
              <a:tabLst>
                <a:tab pos="357188" algn="l"/>
              </a:tabLst>
            </a:pPr>
            <a:r>
              <a:rPr lang="zh-CN" altLang="en-US" sz="3200" dirty="0"/>
              <a:t>标志位操作指令直接对</a:t>
            </a:r>
            <a:r>
              <a:rPr lang="en-US" altLang="zh-CN" sz="3200" dirty="0"/>
              <a:t>CF</a:t>
            </a:r>
            <a:r>
              <a:rPr lang="zh-CN" altLang="en-US" sz="3200" dirty="0"/>
              <a:t>、</a:t>
            </a:r>
            <a:r>
              <a:rPr lang="en-US" altLang="zh-CN" sz="3200" dirty="0"/>
              <a:t>DF</a:t>
            </a:r>
            <a:r>
              <a:rPr lang="zh-CN" altLang="en-US" sz="3200" dirty="0"/>
              <a:t>、</a:t>
            </a:r>
            <a:r>
              <a:rPr lang="en-US" altLang="zh-CN" sz="3200" dirty="0"/>
              <a:t>IF</a:t>
            </a:r>
            <a:r>
              <a:rPr lang="zh-CN" altLang="en-US" sz="3200" dirty="0"/>
              <a:t>标志进行复位或置位，常用于特定的情况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对标志位进行设置的指令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CLC    STC    CMC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CLD    STD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CLI    STI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1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D459-BE98-4854-BCA7-891B5FE0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379F9-36D2-4F50-A0D1-20719AA9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latin typeface="宋体" panose="02010600030101010101" pitchFamily="2" charset="-122"/>
              </a:rPr>
              <a:t>汇编语言</a:t>
            </a:r>
            <a:r>
              <a:rPr lang="en-US" altLang="zh-CN" sz="2000" dirty="0">
                <a:latin typeface="宋体" panose="02010600030101010101" pitchFamily="2" charset="-122"/>
              </a:rPr>
              <a:t>--x86</a:t>
            </a:r>
            <a:r>
              <a:rPr lang="zh-CN" altLang="en-US" sz="2000" dirty="0">
                <a:latin typeface="宋体" panose="02010600030101010101" pitchFamily="2" charset="-122"/>
              </a:rPr>
              <a:t>汇编指令集大全 </a:t>
            </a:r>
            <a:r>
              <a:rPr lang="en-US" altLang="zh-CN" sz="2000" dirty="0">
                <a:latin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  <a:hlinkClick r:id="rId2"/>
              </a:rPr>
              <a:t>https://zhuanlan.zhihu.com/p/53394807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举例：数据传送类指令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5CF44C-32A6-4534-8AB6-EB2D8F1C9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72" y="2691420"/>
            <a:ext cx="5989839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2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</a:t>
            </a:r>
            <a:r>
              <a:rPr lang="zh-CN" altLang="en-US" dirty="0"/>
              <a:t> 地址传送指令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288" y="1737360"/>
            <a:ext cx="10058400" cy="44534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地址传送指令将存储器单元的逻辑地址送至指定的寄存器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/>
              <a:t>有效地址传送指令  </a:t>
            </a:r>
            <a:r>
              <a:rPr lang="en-US" altLang="zh-CN" sz="1800" b="1" dirty="0"/>
              <a:t>LEA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/>
              <a:t>指针传送指令  </a:t>
            </a:r>
            <a:r>
              <a:rPr lang="en-US" altLang="zh-CN" sz="1800" b="1" dirty="0"/>
              <a:t>LDS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LES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注意：不是获取存储器单元的内容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/>
              <a:t>1. LEA </a:t>
            </a:r>
            <a:r>
              <a:rPr lang="zh-CN" altLang="en-US" sz="1800" dirty="0"/>
              <a:t>； </a:t>
            </a:r>
            <a:r>
              <a:rPr lang="zh-CN" altLang="en-US" sz="2400" dirty="0"/>
              <a:t>将存储器操作数的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有效地址</a:t>
            </a:r>
            <a:r>
              <a:rPr lang="zh-CN" altLang="en-US" sz="2400" dirty="0"/>
              <a:t>传送至指定的</a:t>
            </a:r>
            <a:r>
              <a:rPr lang="en-US" altLang="zh-CN" sz="2400" dirty="0"/>
              <a:t>16</a:t>
            </a:r>
            <a:r>
              <a:rPr lang="zh-CN" altLang="en-US" sz="2400" dirty="0"/>
              <a:t>位寄存器中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格式：</a:t>
            </a:r>
            <a:r>
              <a:rPr lang="en-US" altLang="zh-CN" sz="2200" dirty="0"/>
              <a:t>LEA r16,mem </a:t>
            </a:r>
            <a:r>
              <a:rPr lang="zh-CN" altLang="en-US" sz="2200" dirty="0"/>
              <a:t>；</a:t>
            </a:r>
            <a:r>
              <a:rPr lang="en-US" altLang="zh-CN" sz="2200" dirty="0"/>
              <a:t>r16←mem</a:t>
            </a:r>
            <a:r>
              <a:rPr lang="zh-CN" altLang="en-US" sz="2200" dirty="0"/>
              <a:t>的有效地址</a:t>
            </a:r>
            <a:r>
              <a:rPr lang="en-US" altLang="zh-CN" sz="2200" dirty="0"/>
              <a:t>EA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例</a:t>
            </a:r>
            <a:r>
              <a:rPr lang="en-US" altLang="zh-CN" sz="2200" dirty="0"/>
              <a:t>2.13 </a:t>
            </a:r>
            <a:r>
              <a:rPr lang="zh-CN" altLang="en-US" sz="2200" dirty="0"/>
              <a:t>：有效地址的获取</a:t>
            </a:r>
            <a:endParaRPr lang="en-US" altLang="zh-CN" sz="2200" dirty="0"/>
          </a:p>
          <a:p>
            <a:pPr marL="292608" lvl="1" indent="390525">
              <a:lnSpc>
                <a:spcPct val="120000"/>
              </a:lnSpc>
              <a:buNone/>
              <a:tabLst>
                <a:tab pos="3341688" algn="l"/>
              </a:tabLst>
            </a:pPr>
            <a:r>
              <a:rPr lang="en-US" altLang="zh-CN" sz="2200" dirty="0"/>
              <a:t>MOV BX,0400H</a:t>
            </a:r>
          </a:p>
          <a:p>
            <a:pPr marL="292608" lvl="1" indent="390525">
              <a:lnSpc>
                <a:spcPct val="120000"/>
              </a:lnSpc>
              <a:buNone/>
              <a:tabLst>
                <a:tab pos="3341688" algn="l"/>
              </a:tabLst>
            </a:pPr>
            <a:r>
              <a:rPr lang="en-US" altLang="zh-CN" sz="2200" dirty="0"/>
              <a:t>MOV SI,3CH</a:t>
            </a:r>
          </a:p>
          <a:p>
            <a:pPr marL="292608" lvl="1" indent="390525">
              <a:lnSpc>
                <a:spcPct val="120000"/>
              </a:lnSpc>
              <a:buNone/>
              <a:tabLst>
                <a:tab pos="3341688" algn="l"/>
              </a:tabLst>
            </a:pPr>
            <a:r>
              <a:rPr lang="en-US" altLang="zh-CN" sz="2200" dirty="0">
                <a:solidFill>
                  <a:srgbClr val="003FBC"/>
                </a:solidFill>
              </a:rPr>
              <a:t>LEA BX,[BX+SI+0F62H]</a:t>
            </a:r>
          </a:p>
          <a:p>
            <a:pPr marL="292608" lvl="1" indent="390525">
              <a:lnSpc>
                <a:spcPct val="120000"/>
              </a:lnSpc>
              <a:buNone/>
              <a:tabLst>
                <a:tab pos="3341688" algn="l"/>
              </a:tabLst>
            </a:pPr>
            <a:r>
              <a:rPr lang="en-US" altLang="zh-CN" sz="2600" dirty="0"/>
              <a:t>//BX</a:t>
            </a:r>
            <a:r>
              <a:rPr lang="zh-CN" altLang="en-US" sz="2600" dirty="0"/>
              <a:t>＝</a:t>
            </a:r>
            <a:r>
              <a:rPr lang="en-US" altLang="zh-CN" sz="2600" dirty="0"/>
              <a:t>0400H</a:t>
            </a:r>
            <a:r>
              <a:rPr lang="zh-CN" altLang="en-US" sz="2600" dirty="0"/>
              <a:t>＋</a:t>
            </a:r>
            <a:r>
              <a:rPr lang="en-US" altLang="zh-CN" sz="2600" dirty="0"/>
              <a:t>003CH</a:t>
            </a:r>
            <a:r>
              <a:rPr lang="zh-CN" altLang="en-US" sz="2600" dirty="0"/>
              <a:t>＋</a:t>
            </a:r>
            <a:r>
              <a:rPr lang="en-US" altLang="zh-CN" sz="2600" dirty="0"/>
              <a:t>0F62H</a:t>
            </a:r>
            <a:r>
              <a:rPr lang="zh-CN" altLang="en-US" sz="2600" dirty="0"/>
              <a:t>＝</a:t>
            </a:r>
            <a:r>
              <a:rPr lang="en-US" altLang="zh-CN" sz="2600" dirty="0"/>
              <a:t>139EH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zh-CN" altLang="en-US" sz="2400" dirty="0">
              <a:solidFill>
                <a:srgbClr val="003FBC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267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</a:t>
            </a:r>
            <a:r>
              <a:rPr lang="zh-CN" altLang="en-US" dirty="0"/>
              <a:t> 地址传送指令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4E5726-22CE-43FF-901D-B81A3A263624}"/>
              </a:ext>
            </a:extLst>
          </p:cNvPr>
          <p:cNvSpPr/>
          <p:nvPr/>
        </p:nvSpPr>
        <p:spPr>
          <a:xfrm>
            <a:off x="1097279" y="1816486"/>
            <a:ext cx="974621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指针传送指令</a:t>
            </a:r>
            <a:endParaRPr lang="en-US" altLang="zh-CN" sz="2800" dirty="0"/>
          </a:p>
          <a:p>
            <a:pPr lvl="1">
              <a:buNone/>
            </a:pPr>
            <a:r>
              <a:rPr lang="en-US" altLang="zh-CN" sz="2400" b="1" dirty="0">
                <a:solidFill>
                  <a:srgbClr val="003FBC"/>
                </a:solidFill>
              </a:rPr>
              <a:t>LDS r16,mem</a:t>
            </a:r>
          </a:p>
          <a:p>
            <a:pPr lvl="1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r16←mem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DS←mem+2</a:t>
            </a:r>
          </a:p>
          <a:p>
            <a:pPr lvl="1"/>
            <a:r>
              <a:rPr lang="en-US" altLang="zh-CN" sz="2400" dirty="0"/>
              <a:t>LDS</a:t>
            </a:r>
            <a:r>
              <a:rPr lang="zh-CN" altLang="en-US" sz="2400" dirty="0"/>
              <a:t>指令将主存中</a:t>
            </a:r>
            <a:r>
              <a:rPr lang="en-US" altLang="zh-CN" sz="2400" dirty="0"/>
              <a:t>mem</a:t>
            </a:r>
            <a:r>
              <a:rPr lang="zh-CN" altLang="en-US" sz="2400" dirty="0"/>
              <a:t>指定的字送至</a:t>
            </a:r>
            <a:r>
              <a:rPr lang="en-US" altLang="zh-CN" sz="2400" dirty="0"/>
              <a:t>r16</a:t>
            </a:r>
            <a:r>
              <a:rPr lang="zh-CN" altLang="en-US" sz="2400" dirty="0"/>
              <a:t>，并将</a:t>
            </a:r>
            <a:r>
              <a:rPr lang="en-US" altLang="zh-CN" sz="2400" dirty="0"/>
              <a:t>mem</a:t>
            </a:r>
            <a:r>
              <a:rPr lang="zh-CN" altLang="en-US" sz="2400" dirty="0"/>
              <a:t>的下一个字送</a:t>
            </a:r>
            <a:r>
              <a:rPr lang="en-US" altLang="zh-CN" sz="2400" dirty="0"/>
              <a:t>DS</a:t>
            </a:r>
            <a:r>
              <a:rPr lang="zh-CN" altLang="en-US" sz="2400" dirty="0"/>
              <a:t>寄存器</a:t>
            </a:r>
          </a:p>
          <a:p>
            <a:pPr lvl="1">
              <a:buNone/>
            </a:pPr>
            <a:r>
              <a:rPr lang="en-US" altLang="zh-CN" sz="2400" b="1" dirty="0">
                <a:solidFill>
                  <a:srgbClr val="003FBC"/>
                </a:solidFill>
              </a:rPr>
              <a:t>LES r16,mem</a:t>
            </a:r>
          </a:p>
          <a:p>
            <a:pPr lvl="1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r16←mem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ES←mem+2</a:t>
            </a:r>
          </a:p>
          <a:p>
            <a:pPr lvl="1"/>
            <a:r>
              <a:rPr lang="en-US" altLang="zh-CN" sz="2400" dirty="0"/>
              <a:t>LES</a:t>
            </a:r>
            <a:r>
              <a:rPr lang="zh-CN" altLang="en-US" sz="2400" dirty="0"/>
              <a:t>指令将主存中</a:t>
            </a:r>
            <a:r>
              <a:rPr lang="en-US" altLang="zh-CN" sz="2400" dirty="0"/>
              <a:t>mem</a:t>
            </a:r>
            <a:r>
              <a:rPr lang="zh-CN" altLang="en-US" sz="2400" dirty="0"/>
              <a:t>指定的字送至</a:t>
            </a:r>
            <a:r>
              <a:rPr lang="en-US" altLang="zh-CN" sz="2400" dirty="0"/>
              <a:t>r16</a:t>
            </a:r>
            <a:r>
              <a:rPr lang="zh-CN" altLang="en-US" sz="2400" dirty="0"/>
              <a:t>，并将</a:t>
            </a:r>
            <a:r>
              <a:rPr lang="en-US" altLang="zh-CN" sz="2400" dirty="0"/>
              <a:t>mem</a:t>
            </a:r>
            <a:r>
              <a:rPr lang="zh-CN" altLang="en-US" sz="2400" dirty="0"/>
              <a:t>的下一个字送</a:t>
            </a:r>
            <a:r>
              <a:rPr lang="en-US" altLang="zh-CN" sz="2400" dirty="0"/>
              <a:t>ES</a:t>
            </a:r>
            <a:r>
              <a:rPr lang="zh-CN" altLang="en-US" sz="2400" dirty="0"/>
              <a:t>寄存器</a:t>
            </a:r>
          </a:p>
        </p:txBody>
      </p:sp>
    </p:spTree>
    <p:extLst>
      <p:ext uri="{BB962C8B-B14F-4D97-AF65-F5344CB8AC3E}">
        <p14:creationId xmlns:p14="http://schemas.microsoft.com/office/powerpoint/2010/main" val="215854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</a:t>
            </a:r>
            <a:r>
              <a:rPr lang="zh-CN" altLang="en-US" dirty="0"/>
              <a:t> 地址传送指令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8249" y="2042278"/>
            <a:ext cx="6497575" cy="4157354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2.14  </a:t>
            </a:r>
            <a:r>
              <a:rPr lang="zh-CN" altLang="en-US" sz="2800" b="1" dirty="0"/>
              <a:t>地址指针传送</a:t>
            </a:r>
            <a:endParaRPr lang="en-US" altLang="zh-CN" sz="2800" b="1" dirty="0"/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/>
              <a:t>MOV WORD PTR [3060H],0100H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/>
              <a:t>MOV WORD PTR [3062H],1450H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LES DI,[3060H]</a:t>
            </a:r>
            <a:r>
              <a:rPr lang="zh-CN" altLang="en-US" sz="2400" dirty="0">
                <a:solidFill>
                  <a:srgbClr val="C00000"/>
                </a:solidFill>
              </a:rPr>
              <a:t>；</a:t>
            </a:r>
            <a:r>
              <a:rPr lang="en-US" altLang="zh-CN" sz="2400" dirty="0">
                <a:solidFill>
                  <a:srgbClr val="C00000"/>
                </a:solidFill>
              </a:rPr>
              <a:t>ES=1450H</a:t>
            </a:r>
            <a:r>
              <a:rPr lang="zh-CN" altLang="en-US" sz="2400" dirty="0">
                <a:solidFill>
                  <a:srgbClr val="C00000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DI=0100H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LDS SI,[3060H]</a:t>
            </a:r>
            <a:r>
              <a:rPr lang="zh-CN" altLang="en-US" sz="2400" dirty="0">
                <a:solidFill>
                  <a:srgbClr val="C00000"/>
                </a:solidFill>
              </a:rPr>
              <a:t>；</a:t>
            </a:r>
            <a:r>
              <a:rPr lang="en-US" altLang="zh-CN" sz="2400" dirty="0">
                <a:solidFill>
                  <a:srgbClr val="C00000"/>
                </a:solidFill>
              </a:rPr>
              <a:t>DS=1450H</a:t>
            </a:r>
            <a:r>
              <a:rPr lang="zh-CN" altLang="en-US" sz="2400" dirty="0">
                <a:solidFill>
                  <a:srgbClr val="C00000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SI=0100H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400" dirty="0">
              <a:solidFill>
                <a:srgbClr val="C00000"/>
              </a:solidFill>
            </a:endParaRPr>
          </a:p>
          <a:p>
            <a:pPr>
              <a:tabLst>
                <a:tab pos="3341688" algn="l"/>
              </a:tabLst>
            </a:pPr>
            <a:r>
              <a:rPr lang="zh-CN" altLang="en-US" sz="2400" b="1" i="0" dirty="0">
                <a:solidFill>
                  <a:srgbClr val="003FBC"/>
                </a:solidFill>
              </a:rPr>
              <a:t>注</a:t>
            </a:r>
            <a:r>
              <a:rPr lang="en-US" altLang="zh-CN" sz="2400" b="1" dirty="0">
                <a:solidFill>
                  <a:srgbClr val="003FBC"/>
                </a:solidFill>
              </a:rPr>
              <a:t>:</a:t>
            </a:r>
            <a:r>
              <a:rPr lang="zh-CN" altLang="en-US" sz="2400" b="1" dirty="0">
                <a:solidFill>
                  <a:srgbClr val="003FBC"/>
                </a:solidFill>
              </a:rPr>
              <a:t>将</a:t>
            </a:r>
            <a:r>
              <a:rPr lang="zh-CN" altLang="en-US" sz="2400" b="1" i="0" dirty="0">
                <a:solidFill>
                  <a:srgbClr val="003FBC"/>
                </a:solidFill>
              </a:rPr>
              <a:t>主存内指定地址开始的连续</a:t>
            </a:r>
            <a:r>
              <a:rPr lang="en-US" altLang="zh-CN" sz="2400" b="1" i="0" dirty="0">
                <a:solidFill>
                  <a:srgbClr val="003FBC"/>
                </a:solidFill>
              </a:rPr>
              <a:t>4</a:t>
            </a:r>
            <a:r>
              <a:rPr lang="zh-CN" altLang="en-US" sz="2400" b="1" i="0" dirty="0">
                <a:solidFill>
                  <a:srgbClr val="003FBC"/>
                </a:solidFill>
              </a:rPr>
              <a:t>个字节作为逻辑地址（</a:t>
            </a:r>
            <a:r>
              <a:rPr lang="en-US" altLang="zh-CN" sz="2400" b="1" i="0" dirty="0">
                <a:solidFill>
                  <a:srgbClr val="003FBC"/>
                </a:solidFill>
              </a:rPr>
              <a:t>32</a:t>
            </a:r>
            <a:r>
              <a:rPr lang="zh-CN" altLang="en-US" sz="2400" b="1" i="0" dirty="0">
                <a:solidFill>
                  <a:srgbClr val="003FBC"/>
                </a:solidFill>
              </a:rPr>
              <a:t>位的地址指针），送入</a:t>
            </a:r>
            <a:r>
              <a:rPr lang="en-US" altLang="zh-CN" sz="2400" b="1" i="0" dirty="0">
                <a:solidFill>
                  <a:srgbClr val="003FBC"/>
                </a:solidFill>
              </a:rPr>
              <a:t>DS:r16</a:t>
            </a:r>
            <a:r>
              <a:rPr lang="zh-CN" altLang="en-US" sz="2400" b="1" i="0" dirty="0">
                <a:solidFill>
                  <a:srgbClr val="003FBC"/>
                </a:solidFill>
              </a:rPr>
              <a:t>或</a:t>
            </a:r>
            <a:r>
              <a:rPr lang="en-US" altLang="zh-CN" sz="2400" b="1" i="0" dirty="0">
                <a:solidFill>
                  <a:srgbClr val="003FBC"/>
                </a:solidFill>
              </a:rPr>
              <a:t>ES:r16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>
              <a:solidFill>
                <a:schemeClr val="accent2"/>
              </a:solidFill>
            </a:endParaRPr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3856"/>
              </p:ext>
            </p:extLst>
          </p:nvPr>
        </p:nvGraphicFramePr>
        <p:xfrm>
          <a:off x="9372599" y="2523012"/>
          <a:ext cx="1264921" cy="1937228"/>
        </p:xfrm>
        <a:graphic>
          <a:graphicData uri="http://schemas.openxmlformats.org/drawingml/2006/table">
            <a:tbl>
              <a:tblPr firstRow="1" bandRow="1"/>
              <a:tblGrid>
                <a:gridCol w="1264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00H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01H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50H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14H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67393" y="2303467"/>
            <a:ext cx="118110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3060H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3061H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3062H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3063H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520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算术运算类指令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8400" y="1916854"/>
            <a:ext cx="969079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四则运算是计算机经常进行的一种操作。算术运算指令实现二进制（和十进制）数据的四则运算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掌握常用状态标志，并请注意算术运算类指令对标志的影响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掌握：</a:t>
            </a:r>
            <a:r>
              <a:rPr lang="en-US" altLang="zh-CN" sz="2400" dirty="0">
                <a:solidFill>
                  <a:srgbClr val="C00000"/>
                </a:solidFill>
              </a:rPr>
              <a:t>ADD/ADC/INC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SUB/SBB/DEC/ NEG/CMP</a:t>
            </a:r>
          </a:p>
          <a:p>
            <a:pPr marL="457200" lvl="1" indent="0">
              <a:buNone/>
            </a:pPr>
            <a:r>
              <a:rPr lang="en-US" altLang="zh-CN" sz="2400" dirty="0"/>
              <a:t>                </a:t>
            </a:r>
            <a:r>
              <a:rPr lang="en-US" altLang="zh-CN" sz="2400" dirty="0">
                <a:solidFill>
                  <a:srgbClr val="C00000"/>
                </a:solidFill>
              </a:rPr>
              <a:t>MUL/IMUL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DIV/IDIV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理解：</a:t>
            </a:r>
            <a:r>
              <a:rPr lang="en-US" altLang="zh-CN" sz="2400" dirty="0"/>
              <a:t>CBW/CWD</a:t>
            </a:r>
            <a:r>
              <a:rPr lang="zh-CN" altLang="en-US" sz="2400" dirty="0"/>
              <a:t>、</a:t>
            </a:r>
            <a:r>
              <a:rPr lang="en-US" altLang="zh-CN" sz="2400" dirty="0"/>
              <a:t>DAA/DAS</a:t>
            </a:r>
            <a:r>
              <a:rPr lang="zh-CN" altLang="en-US" sz="2400" dirty="0"/>
              <a:t>、 </a:t>
            </a:r>
            <a:r>
              <a:rPr lang="en-US" altLang="zh-CN" sz="2400" dirty="0"/>
              <a:t>AAA/ AAS/AAM/AAD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439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2.2.1</a:t>
            </a:r>
            <a:r>
              <a:rPr lang="zh-CN" altLang="en-US" dirty="0"/>
              <a:t>状态标志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作为加减运算和逻辑运算等指令的辅助结果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用于构成各种条件、实现程序分支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3200" dirty="0"/>
              <a:t>常用状态标志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进位标志</a:t>
            </a:r>
            <a:r>
              <a:rPr lang="en-US" altLang="zh-CN" sz="2400" dirty="0">
                <a:solidFill>
                  <a:srgbClr val="C00000"/>
                </a:solidFill>
              </a:rPr>
              <a:t>CF</a:t>
            </a:r>
            <a:r>
              <a:rPr lang="zh-CN" altLang="en-US" sz="2400" dirty="0">
                <a:solidFill>
                  <a:srgbClr val="C00000"/>
                </a:solidFill>
              </a:rPr>
              <a:t>、溢出标志</a:t>
            </a:r>
            <a:r>
              <a:rPr lang="en-US" altLang="zh-CN" sz="2400" dirty="0">
                <a:solidFill>
                  <a:srgbClr val="C00000"/>
                </a:solidFill>
              </a:rPr>
              <a:t>OF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零位标志</a:t>
            </a:r>
            <a:r>
              <a:rPr lang="en-US" altLang="zh-CN" sz="2400" dirty="0">
                <a:solidFill>
                  <a:srgbClr val="C00000"/>
                </a:solidFill>
              </a:rPr>
              <a:t>ZF</a:t>
            </a:r>
            <a:r>
              <a:rPr lang="zh-CN" altLang="en-US" sz="2400" dirty="0">
                <a:solidFill>
                  <a:srgbClr val="C00000"/>
                </a:solidFill>
              </a:rPr>
              <a:t>、符号标志</a:t>
            </a:r>
            <a:r>
              <a:rPr lang="en-US" altLang="zh-CN" sz="2400" dirty="0">
                <a:solidFill>
                  <a:srgbClr val="C00000"/>
                </a:solidFill>
              </a:rPr>
              <a:t>SF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奇偶标志</a:t>
            </a:r>
            <a:r>
              <a:rPr lang="en-US" altLang="zh-CN" sz="2400" dirty="0">
                <a:solidFill>
                  <a:srgbClr val="C00000"/>
                </a:solidFill>
              </a:rPr>
              <a:t>PF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52575" y="4772023"/>
            <a:ext cx="8653608" cy="758774"/>
            <a:chOff x="96" y="2976"/>
            <a:chExt cx="5664" cy="529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11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15      12</a:t>
              </a:r>
              <a:endParaRPr lang="en-US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10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latin typeface="Times New Roman" panose="02020603050405020304" pitchFamily="18" charset="0"/>
                </a:rPr>
                <a:t>IF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9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8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SF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7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ZF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6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5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latin typeface="Times New Roman" panose="02020603050405020304" pitchFamily="18" charset="0"/>
                </a:rPr>
                <a:t>AF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 dirty="0">
                  <a:latin typeface="Times New Roman" panose="02020603050405020304" pitchFamily="18" charset="0"/>
                </a:rPr>
                <a:t>4</a:t>
              </a:r>
              <a:endParaRPr lang="zh-CN" altLang="zh-CN" sz="2000" b="1" i="0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3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PF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2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1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279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0">
                  <a:solidFill>
                    <a:schemeClr val="tx2"/>
                  </a:solidFill>
                  <a:latin typeface="Times New Roman" panose="02020603050405020304" pitchFamily="18" charset="0"/>
                </a:rPr>
                <a:t>CF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1800" b="1" i="0">
                  <a:latin typeface="Times New Roman" panose="02020603050405020304" pitchFamily="18" charset="0"/>
                </a:rPr>
                <a:t>0</a:t>
              </a:r>
              <a:endParaRPr lang="zh-CN" altLang="zh-CN" sz="2000" b="1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694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 进位标志</a:t>
            </a:r>
            <a:r>
              <a:rPr lang="en-US" altLang="zh-CN" dirty="0"/>
              <a:t>CF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Carry Flag</a:t>
            </a:r>
            <a:r>
              <a:rPr lang="zh-CN" altLang="en-US" sz="2400" b="1" dirty="0"/>
              <a:t>）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02698" y="1937016"/>
            <a:ext cx="9751629" cy="4029676"/>
          </a:xfrm>
        </p:spPr>
        <p:txBody>
          <a:bodyPr>
            <a:normAutofit/>
          </a:bodyPr>
          <a:lstStyle/>
          <a:p>
            <a:pPr marL="357188" indent="-357188"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当运算结果的最高有效位有进位（加法）或借位（减法）时，进位标志置</a:t>
            </a:r>
            <a:r>
              <a:rPr lang="en-US" altLang="zh-CN" sz="2800" dirty="0"/>
              <a:t>1</a:t>
            </a:r>
            <a:r>
              <a:rPr lang="zh-CN" altLang="en-US" sz="2800" dirty="0"/>
              <a:t>，即</a:t>
            </a:r>
            <a:r>
              <a:rPr lang="en-US" altLang="zh-CN" sz="2800" dirty="0"/>
              <a:t>CF = 1</a:t>
            </a:r>
            <a:r>
              <a:rPr lang="zh-CN" altLang="en-US" sz="2800" dirty="0"/>
              <a:t>；否则</a:t>
            </a:r>
            <a:r>
              <a:rPr lang="en-US" altLang="zh-CN" sz="2800" dirty="0"/>
              <a:t>CF = 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例：</a:t>
            </a:r>
            <a:r>
              <a:rPr lang="en-US" altLang="zh-CN" sz="2800" dirty="0">
                <a:solidFill>
                  <a:srgbClr val="0000CC"/>
                </a:solidFill>
              </a:rPr>
              <a:t>3AH + 7CH</a:t>
            </a:r>
            <a:r>
              <a:rPr lang="zh-CN" altLang="en-US" sz="2800" dirty="0">
                <a:solidFill>
                  <a:srgbClr val="0000CC"/>
                </a:solidFill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</a:rPr>
              <a:t>B6H</a:t>
            </a:r>
            <a:r>
              <a:rPr lang="zh-CN" altLang="en-US" sz="2800" dirty="0">
                <a:solidFill>
                  <a:srgbClr val="0000CC"/>
                </a:solidFill>
              </a:rPr>
              <a:t>；           没有进位：</a:t>
            </a:r>
            <a:r>
              <a:rPr lang="en-US" altLang="zh-CN" sz="2800" dirty="0">
                <a:solidFill>
                  <a:srgbClr val="0000CC"/>
                </a:solidFill>
              </a:rPr>
              <a:t>CF = 0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AAH + 7CH</a:t>
            </a:r>
            <a:r>
              <a:rPr lang="zh-CN" altLang="en-US" sz="2800" dirty="0">
                <a:solidFill>
                  <a:srgbClr val="0000CC"/>
                </a:solidFill>
              </a:rPr>
              <a:t>＝（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</a:rPr>
              <a:t>26H</a:t>
            </a:r>
            <a:r>
              <a:rPr lang="zh-CN" altLang="en-US" sz="2800" dirty="0">
                <a:solidFill>
                  <a:srgbClr val="0000CC"/>
                </a:solidFill>
              </a:rPr>
              <a:t>； 有进位：    </a:t>
            </a:r>
            <a:r>
              <a:rPr lang="en-US" altLang="zh-CN" sz="2800" dirty="0">
                <a:solidFill>
                  <a:srgbClr val="0000CC"/>
                </a:solidFill>
              </a:rPr>
              <a:t>CF = 1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8</a:t>
            </a:r>
            <a:r>
              <a:rPr lang="zh-CN" altLang="en-US" sz="2800" dirty="0">
                <a:solidFill>
                  <a:srgbClr val="0000CC"/>
                </a:solidFill>
              </a:rPr>
              <a:t>位无符号数表示范围</a:t>
            </a:r>
            <a:r>
              <a:rPr lang="en-US" altLang="zh-CN" sz="2800" dirty="0">
                <a:solidFill>
                  <a:srgbClr val="0000CC"/>
                </a:solidFill>
              </a:rPr>
              <a:t>0~255</a:t>
            </a:r>
            <a:r>
              <a:rPr lang="zh-CN" altLang="en-US" sz="2800" dirty="0">
                <a:solidFill>
                  <a:srgbClr val="0000CC"/>
                </a:solidFill>
              </a:rPr>
              <a:t>，即：</a:t>
            </a:r>
            <a:r>
              <a:rPr lang="en-US" altLang="zh-CN" sz="2800" dirty="0">
                <a:solidFill>
                  <a:srgbClr val="0000CC"/>
                </a:solidFill>
              </a:rPr>
              <a:t>00H-FFH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注：</a:t>
            </a:r>
            <a:r>
              <a:rPr lang="en-US" altLang="zh-CN" sz="2800" dirty="0">
                <a:solidFill>
                  <a:srgbClr val="C00000"/>
                </a:solidFill>
              </a:rPr>
              <a:t>CF</a:t>
            </a:r>
            <a:r>
              <a:rPr lang="zh-CN" altLang="en-US" sz="2800" dirty="0">
                <a:solidFill>
                  <a:srgbClr val="C00000"/>
                </a:solidFill>
              </a:rPr>
              <a:t>反映无符号数运算是否溢出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5374292"/>
      </p:ext>
    </p:extLst>
  </p:cSld>
  <p:clrMapOvr>
    <a:masterClrMapping/>
  </p:clrMapOvr>
  <p:transition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溢出标志</a:t>
            </a:r>
            <a:r>
              <a:rPr lang="en-US" altLang="zh-CN" dirty="0"/>
              <a:t>OF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Overflow Flag</a:t>
            </a:r>
            <a:r>
              <a:rPr lang="zh-CN" altLang="en-US" sz="2400" b="1" dirty="0"/>
              <a:t>）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89616" y="1966575"/>
            <a:ext cx="9709294" cy="4055534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若算术运算的结果有溢出，则</a:t>
            </a:r>
            <a:r>
              <a:rPr lang="en-US" altLang="zh-CN" sz="2800" dirty="0"/>
              <a:t>OF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；否则 </a:t>
            </a:r>
            <a:r>
              <a:rPr lang="en-US" altLang="zh-CN" sz="2800" dirty="0"/>
              <a:t>OF</a:t>
            </a:r>
            <a:r>
              <a:rPr lang="zh-CN" altLang="en-US" sz="2800" dirty="0"/>
              <a:t>＝</a:t>
            </a:r>
            <a:r>
              <a:rPr lang="en-US" altLang="zh-CN" sz="2800" dirty="0"/>
              <a:t>0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CC"/>
                </a:solidFill>
              </a:rPr>
              <a:t>例：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3AH + 7CH</a:t>
            </a:r>
            <a:r>
              <a:rPr lang="zh-CN" altLang="en-US" sz="2800" dirty="0">
                <a:solidFill>
                  <a:srgbClr val="0000CC"/>
                </a:solidFill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</a:rPr>
              <a:t>B6H=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en-US" altLang="zh-CN" sz="2800" dirty="0">
                <a:solidFill>
                  <a:srgbClr val="0000CC"/>
                </a:solidFill>
              </a:rPr>
              <a:t>0111010+</a:t>
            </a:r>
            <a:r>
              <a:rPr lang="en-US" altLang="zh-CN" sz="2800" dirty="0">
                <a:solidFill>
                  <a:srgbClr val="C00000"/>
                </a:solidFill>
              </a:rPr>
              <a:t>0</a:t>
            </a:r>
            <a:r>
              <a:rPr lang="en-US" altLang="zh-CN" sz="2800" dirty="0">
                <a:solidFill>
                  <a:srgbClr val="0000CC"/>
                </a:solidFill>
              </a:rPr>
              <a:t>1111100=</a:t>
            </a:r>
            <a:r>
              <a:rPr lang="en-US" altLang="zh-CN" sz="28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800" dirty="0">
                <a:solidFill>
                  <a:srgbClr val="0000CC"/>
                </a:solidFill>
              </a:rPr>
              <a:t>0100110</a:t>
            </a:r>
          </a:p>
          <a:p>
            <a:pPr lvl="1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rgbClr val="0000CC"/>
                </a:solidFill>
              </a:rPr>
              <a:t> 产生溢出： </a:t>
            </a:r>
            <a:r>
              <a:rPr lang="en-US" altLang="zh-CN" sz="2600" dirty="0">
                <a:solidFill>
                  <a:srgbClr val="0000CC"/>
                </a:solidFill>
              </a:rPr>
              <a:t>OF = 1</a:t>
            </a:r>
          </a:p>
          <a:p>
            <a:pPr lvl="1"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AAH + 7CH</a:t>
            </a:r>
            <a:r>
              <a:rPr lang="zh-CN" altLang="en-US" sz="2600" dirty="0">
                <a:solidFill>
                  <a:srgbClr val="0000CC"/>
                </a:solidFill>
              </a:rPr>
              <a:t>＝（</a:t>
            </a:r>
            <a:r>
              <a:rPr lang="en-US" altLang="zh-CN" sz="2600" dirty="0">
                <a:solidFill>
                  <a:srgbClr val="C00000"/>
                </a:solidFill>
              </a:rPr>
              <a:t>1</a:t>
            </a:r>
            <a:r>
              <a:rPr lang="zh-CN" altLang="en-US" sz="2600" dirty="0">
                <a:solidFill>
                  <a:srgbClr val="0000CC"/>
                </a:solidFill>
              </a:rPr>
              <a:t>）</a:t>
            </a:r>
            <a:r>
              <a:rPr lang="en-US" altLang="zh-CN" sz="2600" dirty="0">
                <a:solidFill>
                  <a:srgbClr val="0000CC"/>
                </a:solidFill>
              </a:rPr>
              <a:t>26H=</a:t>
            </a:r>
            <a:r>
              <a:rPr lang="en-US" altLang="zh-CN" sz="2600" dirty="0">
                <a:solidFill>
                  <a:srgbClr val="C00000"/>
                </a:solidFill>
              </a:rPr>
              <a:t>1</a:t>
            </a:r>
            <a:r>
              <a:rPr lang="en-US" altLang="zh-CN" sz="2600" dirty="0">
                <a:solidFill>
                  <a:srgbClr val="0000CC"/>
                </a:solidFill>
              </a:rPr>
              <a:t>0101010+</a:t>
            </a:r>
            <a:r>
              <a:rPr lang="en-US" altLang="zh-CN" sz="2600" dirty="0">
                <a:solidFill>
                  <a:srgbClr val="C00000"/>
                </a:solidFill>
              </a:rPr>
              <a:t>0</a:t>
            </a:r>
            <a:r>
              <a:rPr lang="en-US" altLang="zh-CN" sz="2600" dirty="0">
                <a:solidFill>
                  <a:srgbClr val="0000CC"/>
                </a:solidFill>
              </a:rPr>
              <a:t>1111100=</a:t>
            </a:r>
            <a:r>
              <a:rPr lang="en-US" altLang="zh-CN" sz="2600" dirty="0">
                <a:solidFill>
                  <a:srgbClr val="C00000"/>
                </a:solidFill>
              </a:rPr>
              <a:t>1</a:t>
            </a:r>
            <a:r>
              <a:rPr lang="en-US" altLang="zh-CN" sz="2600" dirty="0">
                <a:solidFill>
                  <a:srgbClr val="0000CC"/>
                </a:solidFill>
              </a:rPr>
              <a:t>,0010,0110</a:t>
            </a:r>
          </a:p>
          <a:p>
            <a:pPr lvl="1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600" dirty="0">
                <a:solidFill>
                  <a:srgbClr val="0000CC"/>
                </a:solidFill>
              </a:rPr>
              <a:t> 没有溢出：</a:t>
            </a:r>
            <a:r>
              <a:rPr lang="en-US" altLang="zh-CN" sz="2600" dirty="0">
                <a:solidFill>
                  <a:srgbClr val="0000CC"/>
                </a:solidFill>
              </a:rPr>
              <a:t>OF = 0</a:t>
            </a:r>
            <a:r>
              <a:rPr lang="zh-CN" altLang="en-US" sz="2600" dirty="0">
                <a:solidFill>
                  <a:srgbClr val="0000CC"/>
                </a:solidFill>
              </a:rPr>
              <a:t>；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lvl="1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600" dirty="0">
                <a:solidFill>
                  <a:srgbClr val="C00000"/>
                </a:solidFill>
              </a:rPr>
              <a:t> 1</a:t>
            </a:r>
            <a:r>
              <a:rPr lang="zh-CN" altLang="en-US" sz="2600" dirty="0">
                <a:solidFill>
                  <a:srgbClr val="C00000"/>
                </a:solidFill>
              </a:rPr>
              <a:t>表示模溢出，自然丢掉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注：表示</a:t>
            </a:r>
            <a:r>
              <a:rPr lang="zh-CN" altLang="en-US" sz="2800" dirty="0">
                <a:solidFill>
                  <a:srgbClr val="0000CC"/>
                </a:solidFill>
                <a:highlight>
                  <a:srgbClr val="FFFF00"/>
                </a:highlight>
              </a:rPr>
              <a:t>有符号数</a:t>
            </a:r>
            <a:r>
              <a:rPr lang="zh-CN" altLang="en-US" sz="2800" dirty="0">
                <a:solidFill>
                  <a:srgbClr val="0000CC"/>
                </a:solidFill>
              </a:rPr>
              <a:t>的结果是否超出表示范围，即：溢出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8B4DB4F-D21D-4C00-B27B-579A88E22C8C}"/>
              </a:ext>
            </a:extLst>
          </p:cNvPr>
          <p:cNvSpPr/>
          <p:nvPr/>
        </p:nvSpPr>
        <p:spPr>
          <a:xfrm>
            <a:off x="9428480" y="1496257"/>
            <a:ext cx="1991360" cy="1450757"/>
          </a:xfrm>
          <a:prstGeom prst="wedgeRoundRectCallout">
            <a:avLst>
              <a:gd name="adj1" fmla="val -83620"/>
              <a:gd name="adj2" fmla="val 541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0111010</a:t>
            </a:r>
          </a:p>
          <a:p>
            <a:pPr algn="ctr"/>
            <a:r>
              <a:rPr lang="en-US" altLang="zh-CN" sz="2400" dirty="0"/>
              <a:t>+ 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en-US" altLang="zh-CN" sz="2400" dirty="0"/>
              <a:t>1111100</a:t>
            </a:r>
          </a:p>
          <a:p>
            <a:pPr algn="ctr"/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0110110</a:t>
            </a: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73A54E1-E6F6-4F37-8E54-F80104C4712B}"/>
              </a:ext>
            </a:extLst>
          </p:cNvPr>
          <p:cNvCxnSpPr>
            <a:cxnSpLocks/>
          </p:cNvCxnSpPr>
          <p:nvPr/>
        </p:nvCxnSpPr>
        <p:spPr>
          <a:xfrm>
            <a:off x="9611360" y="2387600"/>
            <a:ext cx="1676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236369"/>
      </p:ext>
    </p:extLst>
  </p:cSld>
  <p:clrMapOvr>
    <a:masterClrMapping/>
  </p:clrMapOvr>
  <p:transition>
    <p:randomBa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关于溢出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187769" y="1894546"/>
            <a:ext cx="6782751" cy="24104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处理器内部以补码表示有符号数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8</a:t>
            </a:r>
            <a:r>
              <a:rPr lang="zh-CN" altLang="en-US" sz="2400" dirty="0"/>
              <a:t>位表达的整数范围是：＋</a:t>
            </a:r>
            <a:r>
              <a:rPr lang="en-US" altLang="zh-CN" sz="2400" dirty="0"/>
              <a:t>127</a:t>
            </a:r>
            <a:r>
              <a:rPr lang="zh-CN" altLang="en-US" sz="2400" dirty="0"/>
              <a:t>～－</a:t>
            </a:r>
            <a:r>
              <a:rPr lang="en-US" altLang="zh-CN" sz="2400" dirty="0"/>
              <a:t>128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16</a:t>
            </a:r>
            <a:r>
              <a:rPr lang="zh-CN" altLang="en-US" sz="2400" dirty="0"/>
              <a:t>位表达的范围是：＋</a:t>
            </a:r>
            <a:r>
              <a:rPr lang="en-US" altLang="zh-CN" sz="2400" dirty="0"/>
              <a:t>32767</a:t>
            </a:r>
            <a:r>
              <a:rPr lang="zh-CN" altLang="en-US" sz="2400" dirty="0"/>
              <a:t>～－</a:t>
            </a:r>
            <a:r>
              <a:rPr lang="en-US" altLang="zh-CN" sz="2400" dirty="0"/>
              <a:t>32768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如果运算结果超出这个范围，就产生了溢出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有溢出，说明有符号数的运算结果不正确</a:t>
            </a:r>
            <a:endParaRPr lang="zh-CN" altLang="zh-CN" sz="2400" dirty="0">
              <a:solidFill>
                <a:srgbClr val="0000CC"/>
              </a:solidFill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187769" y="4339818"/>
            <a:ext cx="687723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i="0" dirty="0">
                <a:solidFill>
                  <a:srgbClr val="0000CC"/>
                </a:solidFill>
              </a:rPr>
              <a:t>例：</a:t>
            </a:r>
            <a:r>
              <a:rPr lang="en-US" altLang="zh-CN" sz="2000" i="0" dirty="0">
                <a:solidFill>
                  <a:srgbClr val="0000CC"/>
                </a:solidFill>
              </a:rPr>
              <a:t>3AH</a:t>
            </a:r>
            <a:r>
              <a:rPr lang="zh-CN" altLang="en-US" sz="2000" i="0" dirty="0">
                <a:solidFill>
                  <a:srgbClr val="0000CC"/>
                </a:solidFill>
              </a:rPr>
              <a:t>＋</a:t>
            </a:r>
            <a:r>
              <a:rPr lang="en-US" altLang="zh-CN" sz="2000" i="0" dirty="0">
                <a:solidFill>
                  <a:srgbClr val="0000CC"/>
                </a:solidFill>
              </a:rPr>
              <a:t>7CH</a:t>
            </a:r>
            <a:r>
              <a:rPr lang="zh-CN" altLang="en-US" sz="2000" i="0" dirty="0">
                <a:solidFill>
                  <a:srgbClr val="0000CC"/>
                </a:solidFill>
              </a:rPr>
              <a:t>＝</a:t>
            </a:r>
            <a:r>
              <a:rPr lang="en-US" altLang="zh-CN" sz="2000" i="0" dirty="0">
                <a:solidFill>
                  <a:srgbClr val="0000CC"/>
                </a:solidFill>
              </a:rPr>
              <a:t>B6H</a:t>
            </a:r>
            <a:r>
              <a:rPr lang="zh-CN" altLang="en-US" sz="2000" i="0" dirty="0">
                <a:solidFill>
                  <a:srgbClr val="0000CC"/>
                </a:solidFill>
              </a:rPr>
              <a:t>，就是</a:t>
            </a:r>
            <a:r>
              <a:rPr lang="en-US" altLang="zh-CN" sz="2000" i="0" dirty="0">
                <a:solidFill>
                  <a:srgbClr val="0000CC"/>
                </a:solidFill>
              </a:rPr>
              <a:t>58</a:t>
            </a:r>
            <a:r>
              <a:rPr lang="zh-CN" altLang="en-US" sz="2000" i="0" dirty="0">
                <a:solidFill>
                  <a:srgbClr val="0000CC"/>
                </a:solidFill>
              </a:rPr>
              <a:t>＋</a:t>
            </a:r>
            <a:r>
              <a:rPr lang="en-US" altLang="zh-CN" sz="2000" i="0" dirty="0">
                <a:solidFill>
                  <a:srgbClr val="0000CC"/>
                </a:solidFill>
              </a:rPr>
              <a:t>124</a:t>
            </a:r>
            <a:r>
              <a:rPr lang="zh-CN" altLang="en-US" sz="2000" i="0" dirty="0">
                <a:solidFill>
                  <a:srgbClr val="0000CC"/>
                </a:solidFill>
              </a:rPr>
              <a:t>＝</a:t>
            </a:r>
            <a:r>
              <a:rPr lang="en-US" altLang="zh-CN" sz="2000" i="0" dirty="0">
                <a:solidFill>
                  <a:srgbClr val="0000CC"/>
                </a:solidFill>
              </a:rPr>
              <a:t>182</a:t>
            </a:r>
            <a:r>
              <a:rPr lang="zh-CN" altLang="en-US" sz="2000" i="0" dirty="0">
                <a:solidFill>
                  <a:srgbClr val="0000CC"/>
                </a:solidFill>
              </a:rPr>
              <a:t>，</a:t>
            </a:r>
          </a:p>
          <a:p>
            <a:pPr eaLnBrk="1" hangingPunct="1"/>
            <a:r>
              <a:rPr lang="zh-CN" altLang="en-US" sz="2000" i="0" dirty="0">
                <a:solidFill>
                  <a:srgbClr val="0000CC"/>
                </a:solidFill>
              </a:rPr>
              <a:t>已经超出</a:t>
            </a:r>
            <a:r>
              <a:rPr lang="en-US" altLang="zh-CN" sz="2000" i="0" dirty="0">
                <a:solidFill>
                  <a:srgbClr val="0000CC"/>
                </a:solidFill>
              </a:rPr>
              <a:t>8</a:t>
            </a:r>
            <a:r>
              <a:rPr lang="zh-CN" altLang="en-US" sz="2000" i="0" dirty="0">
                <a:solidFill>
                  <a:srgbClr val="0000CC"/>
                </a:solidFill>
              </a:rPr>
              <a:t>位带符号数的表示范围：－</a:t>
            </a:r>
            <a:r>
              <a:rPr lang="en-US" altLang="zh-CN" sz="2000" i="0" dirty="0">
                <a:solidFill>
                  <a:srgbClr val="0000CC"/>
                </a:solidFill>
              </a:rPr>
              <a:t>128</a:t>
            </a:r>
            <a:r>
              <a:rPr lang="zh-CN" altLang="en-US" sz="2000" i="0" dirty="0">
                <a:solidFill>
                  <a:srgbClr val="0000CC"/>
                </a:solidFill>
              </a:rPr>
              <a:t>～＋</a:t>
            </a:r>
            <a:r>
              <a:rPr lang="en-US" altLang="zh-CN" sz="2000" i="0" dirty="0">
                <a:solidFill>
                  <a:srgbClr val="0000CC"/>
                </a:solidFill>
              </a:rPr>
              <a:t>127</a:t>
            </a:r>
            <a:r>
              <a:rPr lang="zh-CN" altLang="en-US" sz="2000" i="0" dirty="0">
                <a:solidFill>
                  <a:srgbClr val="0000CC"/>
                </a:solidFill>
              </a:rPr>
              <a:t> ，产生溢出，故</a:t>
            </a:r>
            <a:r>
              <a:rPr lang="en-US" altLang="zh-CN" sz="2000" i="0" dirty="0">
                <a:solidFill>
                  <a:srgbClr val="0000CC"/>
                </a:solidFill>
              </a:rPr>
              <a:t>OF</a:t>
            </a:r>
            <a:r>
              <a:rPr lang="zh-CN" altLang="en-US" sz="2000" i="0" dirty="0">
                <a:solidFill>
                  <a:srgbClr val="0000CC"/>
                </a:solidFill>
              </a:rPr>
              <a:t>＝</a:t>
            </a:r>
            <a:r>
              <a:rPr lang="en-US" altLang="zh-CN" sz="2000" i="0" dirty="0">
                <a:solidFill>
                  <a:srgbClr val="0000CC"/>
                </a:solidFill>
              </a:rPr>
              <a:t>1</a:t>
            </a:r>
            <a:r>
              <a:rPr lang="zh-CN" altLang="en-US" sz="2000" i="0" dirty="0">
                <a:solidFill>
                  <a:srgbClr val="0000CC"/>
                </a:solidFill>
              </a:rPr>
              <a:t>；</a:t>
            </a:r>
          </a:p>
          <a:p>
            <a:pPr eaLnBrk="1" hangingPunct="1"/>
            <a:r>
              <a:rPr lang="zh-CN" altLang="en-US" sz="2000" i="0" dirty="0">
                <a:solidFill>
                  <a:srgbClr val="0000CC"/>
                </a:solidFill>
              </a:rPr>
              <a:t>另一方面，补码</a:t>
            </a:r>
            <a:r>
              <a:rPr lang="en-US" altLang="zh-CN" sz="2000" i="0" dirty="0">
                <a:solidFill>
                  <a:srgbClr val="0000CC"/>
                </a:solidFill>
              </a:rPr>
              <a:t>B6H=10100110</a:t>
            </a:r>
            <a:r>
              <a:rPr lang="zh-CN" altLang="en-US" sz="2000" i="0" dirty="0">
                <a:solidFill>
                  <a:srgbClr val="0000CC"/>
                </a:solidFill>
              </a:rPr>
              <a:t>的真值是</a:t>
            </a:r>
            <a:r>
              <a:rPr lang="en-US" altLang="zh-CN" sz="2000" i="0" dirty="0">
                <a:solidFill>
                  <a:srgbClr val="0000CC"/>
                </a:solidFill>
              </a:rPr>
              <a:t>-74</a:t>
            </a:r>
            <a:r>
              <a:rPr lang="zh-CN" altLang="en-US" sz="2000" i="0" dirty="0">
                <a:solidFill>
                  <a:srgbClr val="0000CC"/>
                </a:solidFill>
              </a:rPr>
              <a:t>，</a:t>
            </a:r>
          </a:p>
          <a:p>
            <a:pPr eaLnBrk="1" hangingPunct="1"/>
            <a:r>
              <a:rPr lang="zh-CN" altLang="en-US" sz="2000" i="0" dirty="0">
                <a:solidFill>
                  <a:srgbClr val="0000CC"/>
                </a:solidFill>
              </a:rPr>
              <a:t>显然运算结果也不正确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EF6540-7907-45A9-96E3-DE1BD8C90931}"/>
              </a:ext>
            </a:extLst>
          </p:cNvPr>
          <p:cNvSpPr/>
          <p:nvPr/>
        </p:nvSpPr>
        <p:spPr>
          <a:xfrm>
            <a:off x="8229600" y="1981296"/>
            <a:ext cx="3216591" cy="390876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判断规则：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判断运算结果是否溢出的简单规则：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只有当两个相同符号数相加（包括不同符号数相减），而运算结果的符号与原数据符号相反时，产生溢出；因为，此时的运算结果显然不正确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其他情况下，则不会产生溢出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1623736"/>
      </p:ext>
    </p:extLst>
  </p:cSld>
  <p:clrMapOvr>
    <a:masterClrMapping/>
  </p:clrMapOvr>
  <p:transition spd="med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溢出和进位</a:t>
            </a:r>
            <a:endParaRPr lang="zh-CN" altLang="zh-CN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184689" y="2004909"/>
            <a:ext cx="4410700" cy="3947835"/>
          </a:xfrm>
        </p:spPr>
        <p:txBody>
          <a:bodyPr>
            <a:normAutofit/>
          </a:bodyPr>
          <a:lstStyle/>
          <a:p>
            <a:pPr marL="265113" lvl="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溢出标志</a:t>
            </a:r>
            <a:r>
              <a:rPr lang="en-US" altLang="zh-CN" sz="2400" dirty="0"/>
              <a:t>OF</a:t>
            </a:r>
            <a:r>
              <a:rPr lang="zh-CN" altLang="en-US" sz="2400" dirty="0"/>
              <a:t>和进位标志</a:t>
            </a:r>
            <a:r>
              <a:rPr lang="en-US" altLang="zh-CN" sz="2400" dirty="0"/>
              <a:t>CF</a:t>
            </a:r>
            <a:r>
              <a:rPr lang="zh-CN" altLang="en-US" sz="2400" dirty="0"/>
              <a:t>是两个意义不同的标志</a:t>
            </a:r>
          </a:p>
          <a:p>
            <a:pPr marL="265113" lvl="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进位标志表示</a:t>
            </a:r>
            <a:r>
              <a:rPr lang="zh-CN" altLang="en-US" sz="2400" dirty="0">
                <a:solidFill>
                  <a:srgbClr val="C00000"/>
                </a:solidFill>
              </a:rPr>
              <a:t>无符号数运算结果</a:t>
            </a:r>
            <a:r>
              <a:rPr lang="zh-CN" altLang="en-US" sz="2400" dirty="0"/>
              <a:t>是否超出范围，超出范围后加上进位或借位运算结果仍然正确；</a:t>
            </a:r>
          </a:p>
          <a:p>
            <a:pPr marL="265113" lvl="5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溢出标志表示</a:t>
            </a:r>
            <a:r>
              <a:rPr lang="zh-CN" altLang="en-US" sz="2400" dirty="0">
                <a:solidFill>
                  <a:srgbClr val="C00000"/>
                </a:solidFill>
              </a:rPr>
              <a:t>有符号数运算结果</a:t>
            </a:r>
            <a:r>
              <a:rPr lang="zh-CN" altLang="en-US" sz="2400" dirty="0"/>
              <a:t>是否超出范围，</a:t>
            </a:r>
            <a:r>
              <a:rPr lang="zh-CN" altLang="zh-CN" sz="2400" dirty="0"/>
              <a:t>超出范围后</a:t>
            </a:r>
            <a:r>
              <a:rPr lang="zh-CN" altLang="en-US" sz="2400" dirty="0"/>
              <a:t>运算结果不正确。</a:t>
            </a:r>
            <a:endParaRPr lang="zh-CN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766359-4321-43F1-8A76-12E2F10B3109}"/>
              </a:ext>
            </a:extLst>
          </p:cNvPr>
          <p:cNvSpPr txBox="1"/>
          <p:nvPr/>
        </p:nvSpPr>
        <p:spPr>
          <a:xfrm>
            <a:off x="5946370" y="1866670"/>
            <a:ext cx="520931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41650" algn="l"/>
              </a:tabLst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3AH + 7CH</a:t>
            </a:r>
            <a:r>
              <a:rPr lang="zh-CN" altLang="en-US" sz="2400" dirty="0"/>
              <a:t>＝</a:t>
            </a:r>
            <a:r>
              <a:rPr lang="en-US" altLang="zh-CN" sz="2400" dirty="0"/>
              <a:t>B6H</a:t>
            </a:r>
          </a:p>
          <a:p>
            <a:pPr marL="342900" indent="-342900">
              <a:buFont typeface="Wingdings" panose="05000000000000000000" pitchFamily="2" charset="2"/>
              <a:buChar char="ü"/>
              <a:tabLst>
                <a:tab pos="3041650" algn="l"/>
              </a:tabLst>
            </a:pPr>
            <a:r>
              <a:rPr lang="zh-CN" altLang="en-US" sz="2400" dirty="0">
                <a:solidFill>
                  <a:srgbClr val="C00000"/>
                </a:solidFill>
              </a:rPr>
              <a:t>无符号</a:t>
            </a:r>
            <a:r>
              <a:rPr lang="zh-CN" altLang="en-US" sz="2400" dirty="0">
                <a:solidFill>
                  <a:srgbClr val="0000CC"/>
                </a:solidFill>
              </a:rPr>
              <a:t>数运算：</a:t>
            </a:r>
            <a:r>
              <a:rPr lang="en-US" altLang="zh-CN" sz="2400" dirty="0">
                <a:solidFill>
                  <a:srgbClr val="0000CC"/>
                </a:solidFill>
              </a:rPr>
              <a:t>58</a:t>
            </a:r>
            <a:r>
              <a:rPr lang="zh-CN" altLang="en-US" sz="2400" dirty="0">
                <a:solidFill>
                  <a:srgbClr val="0000CC"/>
                </a:solidFill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</a:rPr>
              <a:t>124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182</a:t>
            </a:r>
          </a:p>
          <a:p>
            <a:pPr marL="342900" indent="-342900">
              <a:buFont typeface="Wingdings" panose="05000000000000000000" pitchFamily="2" charset="2"/>
              <a:buChar char="ü"/>
              <a:tabLst>
                <a:tab pos="3041650" algn="l"/>
              </a:tabLst>
            </a:pPr>
            <a:r>
              <a:rPr lang="zh-CN" altLang="en-US" sz="2400" dirty="0">
                <a:solidFill>
                  <a:srgbClr val="0000CC"/>
                </a:solidFill>
              </a:rPr>
              <a:t>范围内，无进位      （</a:t>
            </a:r>
            <a:r>
              <a:rPr lang="en-US" altLang="zh-CN" sz="2400" dirty="0">
                <a:solidFill>
                  <a:srgbClr val="C00000"/>
                </a:solidFill>
              </a:rPr>
              <a:t>0~255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tabLst>
                <a:tab pos="3041650" algn="l"/>
              </a:tabLst>
            </a:pPr>
            <a:r>
              <a:rPr lang="zh-CN" altLang="en-US" sz="2400" dirty="0">
                <a:solidFill>
                  <a:srgbClr val="C00000"/>
                </a:solidFill>
              </a:rPr>
              <a:t>有符号</a:t>
            </a:r>
            <a:r>
              <a:rPr lang="zh-CN" altLang="en-US" sz="2400" dirty="0">
                <a:solidFill>
                  <a:srgbClr val="0000CC"/>
                </a:solidFill>
              </a:rPr>
              <a:t>数运算： </a:t>
            </a:r>
            <a:r>
              <a:rPr lang="en-US" altLang="zh-CN" sz="2400" dirty="0">
                <a:solidFill>
                  <a:srgbClr val="0000CC"/>
                </a:solidFill>
              </a:rPr>
              <a:t>58</a:t>
            </a:r>
            <a:r>
              <a:rPr lang="zh-CN" altLang="en-US" sz="2400" dirty="0">
                <a:solidFill>
                  <a:srgbClr val="0000CC"/>
                </a:solidFill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</a:rPr>
              <a:t>124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182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</a:rPr>
              <a:t>范围外，有溢出   （</a:t>
            </a:r>
            <a:r>
              <a:rPr lang="en-US" altLang="zh-CN" sz="2400" dirty="0">
                <a:solidFill>
                  <a:srgbClr val="C00000"/>
                </a:solidFill>
              </a:rPr>
              <a:t>-128~+127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zh-CN" altLang="en-US" sz="2400" dirty="0"/>
              <a:t>例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AAH + 7CH</a:t>
            </a:r>
            <a:r>
              <a:rPr lang="zh-CN" altLang="en-US" sz="2400" dirty="0"/>
              <a:t>＝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en-US" altLang="zh-CN" sz="2400" dirty="0"/>
              <a:t>)26H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无符号</a:t>
            </a:r>
            <a:r>
              <a:rPr lang="zh-CN" altLang="en-US" sz="2400" dirty="0">
                <a:solidFill>
                  <a:srgbClr val="0000CC"/>
                </a:solidFill>
              </a:rPr>
              <a:t>数运算：</a:t>
            </a:r>
            <a:r>
              <a:rPr lang="en-US" altLang="zh-CN" sz="2400" dirty="0">
                <a:solidFill>
                  <a:srgbClr val="0000CC"/>
                </a:solidFill>
              </a:rPr>
              <a:t>170</a:t>
            </a:r>
            <a:r>
              <a:rPr lang="zh-CN" altLang="en-US" sz="2400" dirty="0">
                <a:solidFill>
                  <a:srgbClr val="0000CC"/>
                </a:solidFill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</a:rPr>
              <a:t>124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294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</a:rPr>
              <a:t>范围外，有进位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</a:rPr>
              <a:t>有符号</a:t>
            </a:r>
            <a:r>
              <a:rPr lang="zh-CN" altLang="en-US" sz="2400" dirty="0">
                <a:solidFill>
                  <a:srgbClr val="0000CC"/>
                </a:solidFill>
              </a:rPr>
              <a:t>数运算：</a:t>
            </a:r>
            <a:r>
              <a:rPr lang="en-US" altLang="zh-CN" sz="2400" dirty="0">
                <a:solidFill>
                  <a:srgbClr val="0000CC"/>
                </a:solidFill>
              </a:rPr>
              <a:t>-86</a:t>
            </a:r>
            <a:r>
              <a:rPr lang="zh-CN" altLang="en-US" sz="2400" dirty="0">
                <a:solidFill>
                  <a:srgbClr val="0000CC"/>
                </a:solidFill>
              </a:rPr>
              <a:t>＋</a:t>
            </a:r>
            <a:r>
              <a:rPr lang="en-US" altLang="zh-CN" sz="2400" dirty="0">
                <a:solidFill>
                  <a:srgbClr val="0000CC"/>
                </a:solidFill>
              </a:rPr>
              <a:t>124</a:t>
            </a:r>
            <a:r>
              <a:rPr lang="zh-CN" altLang="en-US" sz="2400" dirty="0">
                <a:solidFill>
                  <a:srgbClr val="0000CC"/>
                </a:solidFill>
              </a:rPr>
              <a:t>＝</a:t>
            </a:r>
            <a:r>
              <a:rPr lang="en-US" altLang="zh-CN" sz="2400" dirty="0">
                <a:solidFill>
                  <a:srgbClr val="0000CC"/>
                </a:solidFill>
              </a:rPr>
              <a:t>38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</a:rPr>
              <a:t>范围内，无溢出</a:t>
            </a:r>
            <a:endParaRPr lang="zh-CN" altLang="zh-CN" sz="2400" dirty="0">
              <a:solidFill>
                <a:srgbClr val="0000CC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7083364"/>
      </p:ext>
    </p:extLst>
  </p:cSld>
  <p:clrMapOvr>
    <a:masterClrMapping/>
  </p:clrMapOvr>
  <p:transition spd="med">
    <p:split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如何运用溢出和进位</a:t>
            </a:r>
            <a:endParaRPr lang="zh-CN" altLang="zh-CN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225296" y="1992038"/>
            <a:ext cx="9829800" cy="4023360"/>
          </a:xfrm>
        </p:spPr>
        <p:txBody>
          <a:bodyPr>
            <a:normAutofit/>
          </a:bodyPr>
          <a:lstStyle/>
          <a:p>
            <a:pPr marL="712788" lvl="5" indent="-4476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处理器对两个操作数进行运算时，按照无符号数求得结果，并相应设置进位标志</a:t>
            </a:r>
            <a:r>
              <a:rPr lang="en-US" altLang="zh-CN" sz="2800" dirty="0"/>
              <a:t>CF</a:t>
            </a:r>
            <a:r>
              <a:rPr lang="zh-CN" altLang="en-US" sz="2800" dirty="0"/>
              <a:t>；同时，根据是否超出有符号数的范围设置溢出标志</a:t>
            </a:r>
            <a:r>
              <a:rPr lang="en-US" altLang="zh-CN" sz="2800" dirty="0"/>
              <a:t>OF</a:t>
            </a:r>
          </a:p>
          <a:p>
            <a:pPr marL="712788" lvl="5" indent="-4476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应该利用哪个标志，则</a:t>
            </a:r>
            <a:r>
              <a:rPr lang="zh-CN" altLang="en-US" sz="2800" dirty="0">
                <a:solidFill>
                  <a:srgbClr val="C00000"/>
                </a:solidFill>
              </a:rPr>
              <a:t>由程序员</a:t>
            </a:r>
            <a:r>
              <a:rPr lang="zh-CN" altLang="en-US" sz="2800" dirty="0"/>
              <a:t>来决定。也就是说，如果将参加运算的操作数认为是无符号数，就应该关心进位；认为是有符号数，则要注意是否</a:t>
            </a:r>
            <a:r>
              <a:rPr lang="zh-CN" altLang="en-US" sz="2800" dirty="0">
                <a:highlight>
                  <a:srgbClr val="FFFF00"/>
                </a:highlight>
              </a:rPr>
              <a:t>溢出</a:t>
            </a:r>
            <a:endParaRPr lang="en-US" altLang="zh-CN" sz="2800" dirty="0">
              <a:highlight>
                <a:srgbClr val="FFFF00"/>
              </a:highlight>
            </a:endParaRPr>
          </a:p>
          <a:p>
            <a:pPr marL="712788" lvl="5" indent="-44767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故而</a:t>
            </a:r>
            <a:r>
              <a:rPr lang="en-US" altLang="zh-CN" sz="2800" dirty="0"/>
              <a:t>8086</a:t>
            </a:r>
            <a:r>
              <a:rPr lang="zh-CN" altLang="en-US" sz="2800" dirty="0"/>
              <a:t>中加减法指令只有一套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22868490"/>
      </p:ext>
    </p:extLst>
  </p:cSld>
  <p:clrMapOvr>
    <a:masterClrMapping/>
  </p:clrMapOvr>
  <p:transition spd="med"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8086</a:t>
            </a:r>
            <a:r>
              <a:rPr lang="zh-CN" altLang="en-US" dirty="0"/>
              <a:t>指令系统概述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宋体" panose="02010600030101010101" pitchFamily="2" charset="-122"/>
              </a:rPr>
              <a:t>Intel 8086</a:t>
            </a:r>
            <a:r>
              <a:rPr lang="zh-CN" altLang="en-US" sz="3200" dirty="0">
                <a:latin typeface="宋体" panose="02010600030101010101" pitchFamily="2" charset="-122"/>
              </a:rPr>
              <a:t>指令系统共有</a:t>
            </a:r>
            <a:r>
              <a:rPr lang="en-US" altLang="zh-CN" sz="3200" dirty="0">
                <a:latin typeface="宋体" panose="02010600030101010101" pitchFamily="2" charset="-122"/>
              </a:rPr>
              <a:t>117</a:t>
            </a:r>
            <a:r>
              <a:rPr lang="zh-CN" altLang="en-US" sz="3200" dirty="0">
                <a:latin typeface="宋体" panose="02010600030101010101" pitchFamily="2" charset="-122"/>
              </a:rPr>
              <a:t>条基本指令</a:t>
            </a:r>
          </a:p>
          <a:p>
            <a:r>
              <a:rPr lang="zh-CN" altLang="en-US" sz="3200" dirty="0">
                <a:latin typeface="宋体" panose="02010600030101010101" pitchFamily="2" charset="-122"/>
              </a:rPr>
              <a:t>可分成</a:t>
            </a:r>
            <a:r>
              <a:rPr lang="en-US" altLang="zh-CN" sz="3200" dirty="0">
                <a:latin typeface="宋体" panose="02010600030101010101" pitchFamily="2" charset="-122"/>
              </a:rPr>
              <a:t>6</a:t>
            </a:r>
            <a:r>
              <a:rPr lang="zh-CN" altLang="en-US" sz="3200" dirty="0">
                <a:latin typeface="宋体" panose="02010600030101010101" pitchFamily="2" charset="-122"/>
              </a:rPr>
              <a:t>个功能组</a:t>
            </a:r>
          </a:p>
          <a:p>
            <a:pPr lvl="3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① 数据传送类指令</a:t>
            </a:r>
          </a:p>
          <a:p>
            <a:pPr lvl="3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② 算术运算类指令</a:t>
            </a:r>
          </a:p>
          <a:p>
            <a:pPr lvl="3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③ 位操作类指令</a:t>
            </a:r>
          </a:p>
          <a:p>
            <a:pPr lvl="3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④ 串操作类指令</a:t>
            </a:r>
          </a:p>
          <a:p>
            <a:pPr lvl="3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⑤ 控制转移类指令</a:t>
            </a:r>
          </a:p>
          <a:p>
            <a:pPr lvl="3"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⑥ 处理机控制类指令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907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零标志</a:t>
            </a:r>
            <a:r>
              <a:rPr lang="en-US" altLang="zh-CN" dirty="0"/>
              <a:t>ZF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Zero Flag</a:t>
            </a:r>
            <a:r>
              <a:rPr lang="zh-CN" altLang="en-US" sz="2400" b="1" dirty="0"/>
              <a:t>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229360" y="2047478"/>
            <a:ext cx="9036578" cy="2763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dirty="0"/>
              <a:t>若运算结果为</a:t>
            </a:r>
            <a:r>
              <a:rPr lang="en-US" altLang="zh-CN" sz="3200" dirty="0"/>
              <a:t>0</a:t>
            </a:r>
            <a:r>
              <a:rPr lang="zh-CN" altLang="en-US" sz="3200" dirty="0"/>
              <a:t>，则</a:t>
            </a:r>
            <a:r>
              <a:rPr lang="en-US" altLang="zh-CN" sz="3200" dirty="0">
                <a:solidFill>
                  <a:srgbClr val="C00000"/>
                </a:solidFill>
              </a:rPr>
              <a:t>ZF = 1</a:t>
            </a:r>
            <a:r>
              <a:rPr lang="zh-CN" altLang="en-US" sz="3200" dirty="0"/>
              <a:t>；否则</a:t>
            </a:r>
            <a:r>
              <a:rPr lang="en-US" altLang="zh-CN" sz="3200" dirty="0"/>
              <a:t>ZF = 0</a:t>
            </a:r>
          </a:p>
          <a:p>
            <a:pPr marL="0" indent="0" algn="just"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例：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altLang="zh-CN" sz="4000" b="1" dirty="0">
                <a:solidFill>
                  <a:srgbClr val="0000CC"/>
                </a:solidFill>
              </a:rPr>
              <a:t>   </a:t>
            </a:r>
            <a:r>
              <a:rPr lang="en-US" altLang="zh-CN" sz="2800" dirty="0">
                <a:solidFill>
                  <a:srgbClr val="0000CC"/>
                </a:solidFill>
              </a:rPr>
              <a:t>3AH + 7CH</a:t>
            </a:r>
            <a:r>
              <a:rPr lang="zh-CN" altLang="en-US" sz="2800" dirty="0">
                <a:solidFill>
                  <a:srgbClr val="0000CC"/>
                </a:solidFill>
              </a:rPr>
              <a:t>＝</a:t>
            </a:r>
            <a:r>
              <a:rPr lang="en-US" altLang="zh-CN" sz="2800" dirty="0">
                <a:solidFill>
                  <a:srgbClr val="0000CC"/>
                </a:solidFill>
              </a:rPr>
              <a:t>B6H</a:t>
            </a:r>
            <a:r>
              <a:rPr lang="zh-CN" altLang="en-US" sz="2800" dirty="0">
                <a:solidFill>
                  <a:srgbClr val="0000CC"/>
                </a:solidFill>
              </a:rPr>
              <a:t>；          结果不是零：</a:t>
            </a:r>
            <a:r>
              <a:rPr lang="en-US" altLang="zh-CN" sz="2800" dirty="0">
                <a:solidFill>
                  <a:srgbClr val="0000CC"/>
                </a:solidFill>
              </a:rPr>
              <a:t>ZF = 0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84H + 7CH</a:t>
            </a:r>
            <a:r>
              <a:rPr lang="zh-CN" altLang="en-US" sz="2800" dirty="0">
                <a:solidFill>
                  <a:srgbClr val="0000CC"/>
                </a:solidFill>
              </a:rPr>
              <a:t>＝（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</a:rPr>
              <a:t>00H</a:t>
            </a:r>
            <a:r>
              <a:rPr lang="zh-CN" altLang="en-US" sz="2800" dirty="0">
                <a:solidFill>
                  <a:srgbClr val="0000CC"/>
                </a:solidFill>
              </a:rPr>
              <a:t>；结果是零：   </a:t>
            </a:r>
            <a:r>
              <a:rPr lang="en-US" altLang="zh-CN" sz="2800" dirty="0">
                <a:solidFill>
                  <a:srgbClr val="0000CC"/>
                </a:solidFill>
              </a:rPr>
              <a:t>ZF = 1</a:t>
            </a:r>
          </a:p>
          <a:p>
            <a:endParaRPr lang="en-US" altLang="zh-CN" sz="3200" dirty="0">
              <a:solidFill>
                <a:srgbClr val="0000CC"/>
              </a:solidFill>
            </a:endParaRP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937948" y="3214689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390525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endParaRPr lang="en-US" altLang="zh-CN" sz="3200" b="1" i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906515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符号标志</a:t>
            </a:r>
            <a:r>
              <a:rPr lang="en-US" altLang="zh-CN" dirty="0"/>
              <a:t>SF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Sign Flag</a:t>
            </a:r>
            <a:r>
              <a:rPr lang="zh-CN" altLang="en-US" sz="2400" b="1" dirty="0"/>
              <a:t>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047297"/>
            <a:ext cx="8867244" cy="184890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运算结果最高位为</a:t>
            </a:r>
            <a:r>
              <a:rPr lang="en-US" altLang="zh-CN" sz="3200" dirty="0"/>
              <a:t>1</a:t>
            </a:r>
            <a:r>
              <a:rPr lang="zh-CN" altLang="en-US" sz="3200" dirty="0"/>
              <a:t>，则</a:t>
            </a:r>
            <a:r>
              <a:rPr lang="en-US" altLang="zh-CN" sz="3200" dirty="0"/>
              <a:t>SF = 1</a:t>
            </a:r>
            <a:r>
              <a:rPr lang="zh-CN" altLang="en-US" sz="3200" dirty="0"/>
              <a:t>；否则</a:t>
            </a:r>
            <a:r>
              <a:rPr lang="en-US" altLang="zh-CN" sz="3200" dirty="0"/>
              <a:t>SF = 0</a:t>
            </a:r>
          </a:p>
          <a:p>
            <a:pPr algn="just"/>
            <a:r>
              <a:rPr lang="zh-CN" altLang="en-US" sz="3200" dirty="0"/>
              <a:t>有符号数据用</a:t>
            </a:r>
            <a:r>
              <a:rPr lang="zh-CN" altLang="en-US" sz="3200" dirty="0">
                <a:highlight>
                  <a:srgbClr val="FFFF00"/>
                </a:highlight>
              </a:rPr>
              <a:t>最高有效位</a:t>
            </a:r>
            <a:r>
              <a:rPr lang="zh-CN" altLang="en-US" sz="3200" dirty="0"/>
              <a:t>表示数据的符号</a:t>
            </a:r>
          </a:p>
          <a:p>
            <a:pPr marL="0" indent="0" algn="just">
              <a:buNone/>
            </a:pPr>
            <a:r>
              <a:rPr lang="zh-CN" altLang="en-US" sz="3200" dirty="0"/>
              <a:t>   所以，最高有效位就是符号标志的状态</a:t>
            </a:r>
          </a:p>
          <a:p>
            <a:pPr eaLnBrk="1" hangingPunct="1"/>
            <a:endParaRPr lang="en-US" altLang="zh-CN" sz="3200" dirty="0"/>
          </a:p>
          <a:p>
            <a:pPr eaLnBrk="1" hangingPunct="1"/>
            <a:endParaRPr lang="en-US" altLang="zh-CN" sz="3200" dirty="0"/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1151466" y="4060297"/>
            <a:ext cx="944033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b="1" i="0" dirty="0">
                <a:solidFill>
                  <a:srgbClr val="0000CC"/>
                </a:solidFill>
              </a:rPr>
              <a:t>例：</a:t>
            </a:r>
            <a:r>
              <a:rPr lang="en-US" altLang="zh-CN" b="1" i="0" dirty="0">
                <a:solidFill>
                  <a:srgbClr val="0000CC"/>
                </a:solidFill>
              </a:rPr>
              <a:t>3AH + 7CH</a:t>
            </a:r>
            <a:r>
              <a:rPr lang="zh-CN" altLang="en-US" b="1" i="0" dirty="0">
                <a:solidFill>
                  <a:srgbClr val="0000CC"/>
                </a:solidFill>
              </a:rPr>
              <a:t>＝</a:t>
            </a:r>
            <a:r>
              <a:rPr lang="en-US" altLang="zh-CN" b="1" i="0" dirty="0">
                <a:solidFill>
                  <a:srgbClr val="0000CC"/>
                </a:solidFill>
              </a:rPr>
              <a:t>B6H</a:t>
            </a:r>
            <a:r>
              <a:rPr lang="zh-CN" altLang="en-US" b="1" i="0" dirty="0">
                <a:solidFill>
                  <a:srgbClr val="0000CC"/>
                </a:solidFill>
              </a:rPr>
              <a:t>，       最高位</a:t>
            </a:r>
            <a:r>
              <a:rPr lang="en-US" altLang="zh-CN" b="1" i="0" dirty="0">
                <a:solidFill>
                  <a:srgbClr val="0000CC"/>
                </a:solidFill>
              </a:rPr>
              <a:t>D</a:t>
            </a:r>
            <a:r>
              <a:rPr lang="en-US" altLang="zh-CN" b="1" i="0" baseline="-25000" dirty="0">
                <a:solidFill>
                  <a:srgbClr val="0000CC"/>
                </a:solidFill>
              </a:rPr>
              <a:t>7</a:t>
            </a:r>
            <a:r>
              <a:rPr lang="zh-CN" altLang="en-US" b="1" i="0" dirty="0">
                <a:solidFill>
                  <a:srgbClr val="0000CC"/>
                </a:solidFill>
              </a:rPr>
              <a:t>＝</a:t>
            </a:r>
            <a:r>
              <a:rPr lang="en-US" altLang="zh-CN" b="1" i="0" dirty="0">
                <a:solidFill>
                  <a:srgbClr val="0000CC"/>
                </a:solidFill>
              </a:rPr>
              <a:t>1</a:t>
            </a:r>
            <a:r>
              <a:rPr lang="zh-CN" altLang="en-US" b="1" i="0" dirty="0">
                <a:solidFill>
                  <a:srgbClr val="0000CC"/>
                </a:solidFill>
              </a:rPr>
              <a:t>：</a:t>
            </a:r>
            <a:r>
              <a:rPr lang="en-US" altLang="zh-CN" b="1" i="0" dirty="0">
                <a:solidFill>
                  <a:srgbClr val="0000CC"/>
                </a:solidFill>
              </a:rPr>
              <a:t>SF = 1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b="1" i="0" dirty="0">
                <a:solidFill>
                  <a:srgbClr val="0000CC"/>
                </a:solidFill>
              </a:rPr>
              <a:t>       84H + 7CH</a:t>
            </a:r>
            <a:r>
              <a:rPr lang="zh-CN" altLang="en-US" b="1" i="0" dirty="0">
                <a:solidFill>
                  <a:srgbClr val="0000CC"/>
                </a:solidFill>
              </a:rPr>
              <a:t>＝（</a:t>
            </a:r>
            <a:r>
              <a:rPr lang="en-US" altLang="zh-CN" b="1" i="0" dirty="0">
                <a:solidFill>
                  <a:srgbClr val="0000CC"/>
                </a:solidFill>
              </a:rPr>
              <a:t>1</a:t>
            </a:r>
            <a:r>
              <a:rPr lang="zh-CN" altLang="en-US" b="1" i="0" dirty="0">
                <a:solidFill>
                  <a:srgbClr val="0000CC"/>
                </a:solidFill>
              </a:rPr>
              <a:t>）</a:t>
            </a:r>
            <a:r>
              <a:rPr lang="en-US" altLang="zh-CN" b="1" i="0" dirty="0">
                <a:solidFill>
                  <a:srgbClr val="C00000"/>
                </a:solidFill>
              </a:rPr>
              <a:t>0</a:t>
            </a:r>
            <a:r>
              <a:rPr lang="en-US" altLang="zh-CN" b="1" i="0" dirty="0">
                <a:solidFill>
                  <a:srgbClr val="0000CC"/>
                </a:solidFill>
              </a:rPr>
              <a:t>0H</a:t>
            </a:r>
            <a:r>
              <a:rPr lang="zh-CN" altLang="en-US" b="1" i="0" dirty="0">
                <a:solidFill>
                  <a:srgbClr val="0000CC"/>
                </a:solidFill>
              </a:rPr>
              <a:t>，最高位</a:t>
            </a:r>
            <a:r>
              <a:rPr lang="en-US" altLang="zh-CN" b="1" i="0" dirty="0">
                <a:solidFill>
                  <a:srgbClr val="0000CC"/>
                </a:solidFill>
              </a:rPr>
              <a:t>D</a:t>
            </a:r>
            <a:r>
              <a:rPr lang="en-US" altLang="zh-CN" b="1" i="0" baseline="-25000" dirty="0">
                <a:solidFill>
                  <a:srgbClr val="0000CC"/>
                </a:solidFill>
              </a:rPr>
              <a:t>7</a:t>
            </a:r>
            <a:r>
              <a:rPr lang="zh-CN" altLang="en-US" b="1" i="0" dirty="0">
                <a:solidFill>
                  <a:srgbClr val="0000CC"/>
                </a:solidFill>
              </a:rPr>
              <a:t>＝</a:t>
            </a:r>
            <a:r>
              <a:rPr lang="en-US" altLang="zh-CN" b="1" i="0" dirty="0">
                <a:solidFill>
                  <a:srgbClr val="0000CC"/>
                </a:solidFill>
              </a:rPr>
              <a:t>0</a:t>
            </a:r>
            <a:r>
              <a:rPr lang="zh-CN" altLang="en-US" b="1" i="0" dirty="0">
                <a:solidFill>
                  <a:srgbClr val="0000CC"/>
                </a:solidFill>
              </a:rPr>
              <a:t>：</a:t>
            </a:r>
            <a:r>
              <a:rPr lang="en-US" altLang="zh-CN" b="1" i="0" dirty="0">
                <a:solidFill>
                  <a:srgbClr val="0000CC"/>
                </a:solidFill>
              </a:rPr>
              <a:t>SF = 0</a:t>
            </a:r>
            <a:endParaRPr lang="en-US" altLang="zh-CN" b="1" i="0" dirty="0"/>
          </a:p>
        </p:txBody>
      </p:sp>
    </p:spTree>
    <p:extLst>
      <p:ext uri="{BB962C8B-B14F-4D97-AF65-F5344CB8AC3E}">
        <p14:creationId xmlns:p14="http://schemas.microsoft.com/office/powerpoint/2010/main" val="180652680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3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奇偶标志</a:t>
            </a:r>
            <a:r>
              <a:rPr lang="en-US" altLang="zh-CN" dirty="0"/>
              <a:t>PF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Parity Flag</a:t>
            </a:r>
            <a:r>
              <a:rPr lang="zh-CN" altLang="en-US" sz="2400" b="1" dirty="0"/>
              <a:t>）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325880" y="1905068"/>
            <a:ext cx="9134856" cy="2083857"/>
          </a:xfrm>
        </p:spPr>
        <p:txBody>
          <a:bodyPr>
            <a:normAutofit/>
          </a:bodyPr>
          <a:lstStyle/>
          <a:p>
            <a:pPr marL="447675" lvl="8" indent="-265113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宋体" panose="02010600030101010101" pitchFamily="2" charset="-122"/>
              </a:rPr>
              <a:t>当运算结果最低字节中</a:t>
            </a:r>
            <a:r>
              <a:rPr lang="zh-CN" altLang="en-US" sz="2800" dirty="0">
                <a:solidFill>
                  <a:srgbClr val="C00000"/>
                </a:solidFill>
              </a:rPr>
              <a:t>“</a:t>
            </a:r>
            <a:r>
              <a:rPr lang="en-US" altLang="zh-CN" sz="2800" dirty="0">
                <a:solidFill>
                  <a:srgbClr val="C00000"/>
                </a:solidFill>
              </a:rPr>
              <a:t>1”</a:t>
            </a:r>
            <a:r>
              <a:rPr lang="zh-CN" altLang="en-US" sz="2800" dirty="0">
                <a:solidFill>
                  <a:srgbClr val="C00000"/>
                </a:solidFill>
              </a:rPr>
              <a:t>的个数</a:t>
            </a:r>
            <a:r>
              <a:rPr lang="zh-CN" altLang="en-US" sz="2800" dirty="0">
                <a:solidFill>
                  <a:schemeClr val="tx1"/>
                </a:solidFill>
              </a:rPr>
              <a:t>为零或偶数时，</a:t>
            </a:r>
            <a:r>
              <a:rPr lang="en-US" altLang="zh-CN" sz="2800" dirty="0">
                <a:solidFill>
                  <a:schemeClr val="tx1"/>
                </a:solidFill>
              </a:rPr>
              <a:t>PF = 1</a:t>
            </a:r>
            <a:r>
              <a:rPr lang="zh-CN" altLang="en-US" sz="2800" dirty="0">
                <a:solidFill>
                  <a:schemeClr val="tx1"/>
                </a:solidFill>
              </a:rPr>
              <a:t>；否则</a:t>
            </a:r>
            <a:r>
              <a:rPr lang="en-US" altLang="zh-CN" sz="2800" dirty="0">
                <a:solidFill>
                  <a:schemeClr val="tx1"/>
                </a:solidFill>
              </a:rPr>
              <a:t>PF = 0</a:t>
            </a:r>
          </a:p>
          <a:p>
            <a:pPr marL="447675" lvl="8" indent="-265113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C00000"/>
                </a:solidFill>
              </a:rPr>
              <a:t>PF</a:t>
            </a:r>
            <a:r>
              <a:rPr lang="zh-CN" altLang="en-US" sz="2800" dirty="0">
                <a:solidFill>
                  <a:srgbClr val="C00000"/>
                </a:solidFill>
              </a:rPr>
              <a:t>标志仅反映最低</a:t>
            </a:r>
            <a:r>
              <a:rPr lang="en-US" altLang="zh-CN" sz="2800" dirty="0">
                <a:solidFill>
                  <a:srgbClr val="C00000"/>
                </a:solidFill>
              </a:rPr>
              <a:t>8</a:t>
            </a:r>
            <a:r>
              <a:rPr lang="zh-CN" altLang="en-US" sz="2800" dirty="0">
                <a:solidFill>
                  <a:srgbClr val="C00000"/>
                </a:solidFill>
              </a:rPr>
              <a:t>位中“</a:t>
            </a:r>
            <a:r>
              <a:rPr lang="en-US" altLang="zh-CN" sz="2800" dirty="0">
                <a:solidFill>
                  <a:srgbClr val="C00000"/>
                </a:solidFill>
              </a:rPr>
              <a:t>1”</a:t>
            </a:r>
            <a:r>
              <a:rPr lang="zh-CN" altLang="en-US" sz="2800" dirty="0">
                <a:solidFill>
                  <a:srgbClr val="C00000"/>
                </a:solidFill>
              </a:rPr>
              <a:t>的个数是偶或奇，即使是进行</a:t>
            </a:r>
            <a:r>
              <a:rPr lang="en-US" altLang="zh-CN" sz="2800" dirty="0">
                <a:solidFill>
                  <a:srgbClr val="C00000"/>
                </a:solidFill>
              </a:rPr>
              <a:t>16</a:t>
            </a:r>
            <a:r>
              <a:rPr lang="zh-CN" altLang="en-US" sz="2800" dirty="0">
                <a:solidFill>
                  <a:srgbClr val="C00000"/>
                </a:solidFill>
              </a:rPr>
              <a:t>位字操作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1507406" y="3988925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i="0" dirty="0">
                <a:solidFill>
                  <a:srgbClr val="0000CC"/>
                </a:solidFill>
              </a:rPr>
              <a:t>例：</a:t>
            </a:r>
            <a:r>
              <a:rPr lang="en-US" altLang="zh-CN" i="0" dirty="0">
                <a:solidFill>
                  <a:srgbClr val="0000CC"/>
                </a:solidFill>
              </a:rPr>
              <a:t>3AH + 7CH</a:t>
            </a:r>
            <a:r>
              <a:rPr lang="zh-CN" altLang="en-US" i="0" dirty="0">
                <a:solidFill>
                  <a:srgbClr val="0000CC"/>
                </a:solidFill>
              </a:rPr>
              <a:t>＝</a:t>
            </a:r>
            <a:r>
              <a:rPr lang="en-US" altLang="zh-CN" i="0" dirty="0">
                <a:solidFill>
                  <a:srgbClr val="0000CC"/>
                </a:solidFill>
              </a:rPr>
              <a:t>B6H</a:t>
            </a:r>
            <a:r>
              <a:rPr lang="zh-CN" altLang="en-US" i="0" dirty="0">
                <a:solidFill>
                  <a:srgbClr val="0000CC"/>
                </a:solidFill>
              </a:rPr>
              <a:t>＝</a:t>
            </a:r>
            <a:r>
              <a:rPr lang="en-US" altLang="zh-CN" i="0" dirty="0">
                <a:solidFill>
                  <a:srgbClr val="0000CC"/>
                </a:solidFill>
              </a:rPr>
              <a:t>10110110B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i="0" dirty="0">
                <a:solidFill>
                  <a:srgbClr val="0000CC"/>
                </a:solidFill>
              </a:rPr>
              <a:t>      结果中有</a:t>
            </a:r>
            <a:r>
              <a:rPr lang="en-US" altLang="zh-CN" i="0" dirty="0">
                <a:solidFill>
                  <a:srgbClr val="0000CC"/>
                </a:solidFill>
              </a:rPr>
              <a:t>5</a:t>
            </a:r>
            <a:r>
              <a:rPr lang="zh-CN" altLang="en-US" i="0" dirty="0">
                <a:solidFill>
                  <a:srgbClr val="0000CC"/>
                </a:solidFill>
              </a:rPr>
              <a:t>个</a:t>
            </a:r>
            <a:r>
              <a:rPr lang="zh-CN" altLang="zh-CN" i="0" dirty="0">
                <a:solidFill>
                  <a:srgbClr val="0000CC"/>
                </a:solidFill>
              </a:rPr>
              <a:t>1，</a:t>
            </a:r>
            <a:r>
              <a:rPr lang="zh-CN" altLang="en-US" i="0" dirty="0">
                <a:solidFill>
                  <a:srgbClr val="0000CC"/>
                </a:solidFill>
              </a:rPr>
              <a:t>是奇数：</a:t>
            </a:r>
            <a:r>
              <a:rPr lang="en-US" altLang="zh-CN" i="0" dirty="0">
                <a:solidFill>
                  <a:srgbClr val="0000CC"/>
                </a:solidFill>
              </a:rPr>
              <a:t>PF = 0</a:t>
            </a:r>
            <a:endParaRPr lang="en-US" altLang="zh-CN" sz="3200" i="0" dirty="0"/>
          </a:p>
        </p:txBody>
      </p:sp>
    </p:spTree>
    <p:extLst>
      <p:ext uri="{BB962C8B-B14F-4D97-AF65-F5344CB8AC3E}">
        <p14:creationId xmlns:p14="http://schemas.microsoft.com/office/powerpoint/2010/main" val="69411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71" y="885266"/>
            <a:ext cx="9653057" cy="68897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/>
              <a:t>6. </a:t>
            </a:r>
            <a:r>
              <a:rPr lang="zh-CN" altLang="en-US" sz="4000" dirty="0"/>
              <a:t>辅助进位标志</a:t>
            </a:r>
            <a:r>
              <a:rPr lang="en-US" altLang="zh-CN" sz="4000" dirty="0"/>
              <a:t>AF</a:t>
            </a:r>
            <a:r>
              <a:rPr lang="zh-CN" altLang="en-US" sz="2800" dirty="0"/>
              <a:t>（</a:t>
            </a:r>
            <a:r>
              <a:rPr lang="en-US" altLang="zh-CN" sz="2800" dirty="0"/>
              <a:t>Auxiliary Carry Flag</a:t>
            </a:r>
            <a:r>
              <a:rPr lang="zh-CN" altLang="en-US" sz="2800" dirty="0"/>
              <a:t>）</a:t>
            </a:r>
            <a:endParaRPr lang="zh-CN" altLang="en-US" sz="4000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458529" y="4348937"/>
            <a:ext cx="7870825" cy="1044575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例子：</a:t>
            </a:r>
            <a:r>
              <a:rPr lang="en-US" altLang="zh-CN" sz="3200" dirty="0">
                <a:solidFill>
                  <a:srgbClr val="0000CC"/>
                </a:solidFill>
              </a:rPr>
              <a:t>3AH + 7CH</a:t>
            </a:r>
            <a:r>
              <a:rPr lang="zh-CN" altLang="en-US" sz="3200" dirty="0">
                <a:solidFill>
                  <a:srgbClr val="0000CC"/>
                </a:solidFill>
              </a:rPr>
              <a:t>＝</a:t>
            </a:r>
            <a:r>
              <a:rPr lang="en-US" altLang="zh-CN" sz="3200" dirty="0">
                <a:solidFill>
                  <a:srgbClr val="0000CC"/>
                </a:solidFill>
              </a:rPr>
              <a:t>B6H</a:t>
            </a:r>
            <a:r>
              <a:rPr lang="zh-CN" altLang="en-US" sz="3200" dirty="0">
                <a:solidFill>
                  <a:srgbClr val="0000CC"/>
                </a:solidFill>
              </a:rPr>
              <a:t>，</a:t>
            </a:r>
            <a:r>
              <a:rPr lang="en-US" altLang="zh-CN" sz="3200" dirty="0">
                <a:solidFill>
                  <a:srgbClr val="0000CC"/>
                </a:solidFill>
              </a:rPr>
              <a:t>D</a:t>
            </a:r>
            <a:r>
              <a:rPr lang="en-US" altLang="zh-CN" sz="3200" baseline="-25000" dirty="0">
                <a:solidFill>
                  <a:srgbClr val="0000CC"/>
                </a:solidFill>
              </a:rPr>
              <a:t>3</a:t>
            </a:r>
            <a:r>
              <a:rPr lang="zh-CN" altLang="en-US" sz="3200" dirty="0">
                <a:solidFill>
                  <a:srgbClr val="0000CC"/>
                </a:solidFill>
              </a:rPr>
              <a:t>有进位：</a:t>
            </a:r>
            <a:r>
              <a:rPr lang="en-US" altLang="zh-CN" sz="3200" dirty="0">
                <a:solidFill>
                  <a:srgbClr val="0000CC"/>
                </a:solidFill>
              </a:rPr>
              <a:t>AF = 1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065747" y="1962439"/>
            <a:ext cx="8913018" cy="246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28662" indent="-45720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zh-CN" altLang="en-US" sz="3200" i="0" dirty="0">
                <a:latin typeface="+mn-lt"/>
              </a:rPr>
              <a:t>运算时</a:t>
            </a:r>
            <a:r>
              <a:rPr lang="en-US" altLang="zh-CN" sz="3200" i="0" dirty="0">
                <a:latin typeface="+mn-lt"/>
              </a:rPr>
              <a:t>D</a:t>
            </a:r>
            <a:r>
              <a:rPr lang="en-US" altLang="zh-CN" sz="3200" i="0" baseline="-25000" dirty="0">
                <a:latin typeface="+mn-lt"/>
              </a:rPr>
              <a:t>3</a:t>
            </a:r>
            <a:r>
              <a:rPr lang="zh-CN" altLang="en-US" sz="3200" i="0" dirty="0">
                <a:latin typeface="+mn-lt"/>
              </a:rPr>
              <a:t>位（低半字节）有进位或借位时，</a:t>
            </a:r>
            <a:r>
              <a:rPr lang="en-US" altLang="zh-CN" sz="3200" i="0" dirty="0">
                <a:latin typeface="+mn-lt"/>
              </a:rPr>
              <a:t>AF = 1</a:t>
            </a:r>
            <a:r>
              <a:rPr lang="zh-CN" altLang="en-US" sz="3200" i="0" dirty="0">
                <a:latin typeface="+mn-lt"/>
              </a:rPr>
              <a:t>；否则</a:t>
            </a:r>
            <a:r>
              <a:rPr lang="en-US" altLang="zh-CN" sz="3200" i="0" dirty="0">
                <a:latin typeface="+mn-lt"/>
              </a:rPr>
              <a:t>AF = 0</a:t>
            </a:r>
            <a:r>
              <a:rPr lang="zh-CN" altLang="en-US" sz="3200" i="0" dirty="0">
                <a:latin typeface="+mn-lt"/>
              </a:rPr>
              <a:t>。</a:t>
            </a:r>
            <a:endParaRPr lang="en-US" altLang="zh-CN" sz="3200" i="0" dirty="0">
              <a:latin typeface="+mn-lt"/>
            </a:endParaRPr>
          </a:p>
          <a:p>
            <a:pPr marL="728662" indent="-45720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  <a:tabLst>
                <a:tab pos="355600" algn="l"/>
              </a:tabLst>
            </a:pPr>
            <a:r>
              <a:rPr lang="zh-CN" altLang="en-US" sz="3200" i="0" dirty="0"/>
              <a:t>这个标志主要由处理器内部使用，用于十进制算术运算调整指令中，用户一般不必关心</a:t>
            </a:r>
          </a:p>
          <a:p>
            <a:pPr marL="271462" indent="0"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90000"/>
              <a:tabLst>
                <a:tab pos="355600" algn="l"/>
              </a:tabLst>
            </a:pPr>
            <a:endParaRPr lang="en-US" altLang="zh-CN" sz="36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844654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2.2.2</a:t>
            </a:r>
            <a:r>
              <a:rPr lang="zh-CN" altLang="en-US" dirty="0"/>
              <a:t>加法指令</a:t>
            </a:r>
            <a:endParaRPr lang="en-US" altLang="zh-CN" dirty="0"/>
          </a:p>
        </p:txBody>
      </p:sp>
      <p:sp>
        <p:nvSpPr>
          <p:cNvPr id="62467" name="Rectangle 11"/>
          <p:cNvSpPr>
            <a:spLocks noGrp="1" noChangeArrowheads="1"/>
          </p:cNvSpPr>
          <p:nvPr>
            <p:ph idx="1"/>
          </p:nvPr>
        </p:nvSpPr>
        <p:spPr>
          <a:xfrm>
            <a:off x="1300480" y="1737360"/>
            <a:ext cx="9118908" cy="430784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加法指令</a:t>
            </a:r>
            <a:r>
              <a:rPr lang="en-US" altLang="zh-CN" sz="2800" dirty="0"/>
              <a:t>ADD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/>
              <a:t>ADD</a:t>
            </a:r>
            <a:r>
              <a:rPr lang="zh-CN" altLang="en-US" sz="2600" dirty="0"/>
              <a:t>指令将源与目的操作数相加，结果送到目的操作数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/>
              <a:t>ADD</a:t>
            </a:r>
            <a:r>
              <a:rPr lang="zh-CN" altLang="en-US" sz="2600" dirty="0"/>
              <a:t>指令按状态标志的定义相应设置</a:t>
            </a:r>
            <a:endParaRPr lang="en-US" altLang="zh-CN" sz="2600" dirty="0"/>
          </a:p>
          <a:p>
            <a:pPr lvl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600" dirty="0"/>
              <a:t>格式：</a:t>
            </a:r>
            <a:endParaRPr lang="en-US" altLang="zh-CN" sz="2600" dirty="0"/>
          </a:p>
          <a:p>
            <a:pPr lvl="2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ADD </a:t>
            </a:r>
            <a:r>
              <a:rPr lang="en-US" altLang="zh-CN" sz="2200" dirty="0" err="1">
                <a:solidFill>
                  <a:schemeClr val="tx2"/>
                </a:solidFill>
              </a:rPr>
              <a:t>reg,imm</a:t>
            </a:r>
            <a:r>
              <a:rPr lang="en-US" altLang="zh-CN" sz="2200" dirty="0">
                <a:solidFill>
                  <a:schemeClr val="tx2"/>
                </a:solidFill>
              </a:rPr>
              <a:t>/reg/mem  </a:t>
            </a:r>
            <a:r>
              <a:rPr lang="en-US" altLang="zh-CN" sz="2200" b="1" dirty="0">
                <a:solidFill>
                  <a:schemeClr val="accent2"/>
                </a:solidFill>
              </a:rPr>
              <a:t>	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 err="1">
                <a:solidFill>
                  <a:schemeClr val="accent2"/>
                </a:solidFill>
              </a:rPr>
              <a:t>reg←reg</a:t>
            </a:r>
            <a:r>
              <a:rPr lang="zh-CN" altLang="en-US" sz="2200" dirty="0">
                <a:solidFill>
                  <a:schemeClr val="accent2"/>
                </a:solidFill>
              </a:rPr>
              <a:t>＋</a:t>
            </a:r>
            <a:r>
              <a:rPr lang="en-US" altLang="zh-CN" sz="2200" dirty="0" err="1">
                <a:solidFill>
                  <a:schemeClr val="accent2"/>
                </a:solidFill>
              </a:rPr>
              <a:t>imm</a:t>
            </a:r>
            <a:r>
              <a:rPr lang="en-US" altLang="zh-CN" sz="2200" dirty="0">
                <a:solidFill>
                  <a:schemeClr val="accent2"/>
                </a:solidFill>
              </a:rPr>
              <a:t>/</a:t>
            </a:r>
            <a:r>
              <a:rPr lang="en-US" altLang="zh-CN" sz="2200" dirty="0" err="1">
                <a:solidFill>
                  <a:schemeClr val="accent2"/>
                </a:solidFill>
              </a:rPr>
              <a:t>reg</a:t>
            </a:r>
            <a:r>
              <a:rPr lang="en-US" altLang="zh-CN" sz="2200" dirty="0">
                <a:solidFill>
                  <a:schemeClr val="accent2"/>
                </a:solidFill>
              </a:rPr>
              <a:t>/mem</a:t>
            </a:r>
          </a:p>
          <a:p>
            <a:pPr lvl="2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ADD </a:t>
            </a:r>
            <a:r>
              <a:rPr lang="en-US" altLang="zh-CN" sz="2200" dirty="0" err="1">
                <a:solidFill>
                  <a:schemeClr val="tx2"/>
                </a:solidFill>
              </a:rPr>
              <a:t>mem,imm</a:t>
            </a:r>
            <a:r>
              <a:rPr lang="en-US" altLang="zh-CN" sz="2200" dirty="0">
                <a:solidFill>
                  <a:schemeClr val="tx2"/>
                </a:solidFill>
              </a:rPr>
              <a:t>/reg    </a:t>
            </a:r>
            <a:r>
              <a:rPr lang="en-US" altLang="zh-CN" sz="2200" b="1" dirty="0">
                <a:solidFill>
                  <a:schemeClr val="accent2"/>
                </a:solidFill>
              </a:rPr>
              <a:t>	</a:t>
            </a:r>
            <a:r>
              <a:rPr lang="en-US" altLang="zh-CN" sz="2200" dirty="0">
                <a:solidFill>
                  <a:schemeClr val="accent2"/>
                </a:solidFill>
              </a:rPr>
              <a:t> 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 err="1">
                <a:solidFill>
                  <a:schemeClr val="accent2"/>
                </a:solidFill>
              </a:rPr>
              <a:t>mem←mem</a:t>
            </a:r>
            <a:r>
              <a:rPr lang="zh-CN" altLang="en-US" sz="2200" dirty="0">
                <a:solidFill>
                  <a:schemeClr val="accent2"/>
                </a:solidFill>
              </a:rPr>
              <a:t>＋</a:t>
            </a:r>
            <a:r>
              <a:rPr lang="en-US" altLang="zh-CN" sz="2200" dirty="0" err="1">
                <a:solidFill>
                  <a:schemeClr val="accent2"/>
                </a:solidFill>
              </a:rPr>
              <a:t>imm</a:t>
            </a:r>
            <a:r>
              <a:rPr lang="en-US" altLang="zh-CN" sz="2200" dirty="0">
                <a:solidFill>
                  <a:schemeClr val="accent2"/>
                </a:solidFill>
              </a:rPr>
              <a:t>/</a:t>
            </a:r>
            <a:r>
              <a:rPr lang="en-US" altLang="zh-CN" sz="2200" dirty="0" err="1">
                <a:solidFill>
                  <a:schemeClr val="accent2"/>
                </a:solidFill>
              </a:rPr>
              <a:t>reg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304446"/>
      </p:ext>
    </p:extLst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AutoShape 8"/>
          <p:cNvSpPr>
            <a:spLocks noGrp="1" noChangeArrowheads="1"/>
          </p:cNvSpPr>
          <p:nvPr>
            <p:ph type="title"/>
          </p:nvPr>
        </p:nvSpPr>
        <p:spPr>
          <a:xfrm>
            <a:off x="1290840" y="982719"/>
            <a:ext cx="3733800" cy="53340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2.15</a:t>
            </a:r>
            <a:r>
              <a:rPr lang="zh-CN" altLang="en-US" sz="2800" b="1"/>
              <a:t>：加法运算</a:t>
            </a:r>
          </a:p>
        </p:txBody>
      </p:sp>
      <p:sp>
        <p:nvSpPr>
          <p:cNvPr id="63492" name="Rectangle 9"/>
          <p:cNvSpPr>
            <a:spLocks noGrp="1" noChangeArrowheads="1"/>
          </p:cNvSpPr>
          <p:nvPr>
            <p:ph idx="1"/>
          </p:nvPr>
        </p:nvSpPr>
        <p:spPr>
          <a:xfrm>
            <a:off x="886969" y="1929396"/>
            <a:ext cx="5861304" cy="4224515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>
                <a:solidFill>
                  <a:schemeClr val="accent2"/>
                </a:solidFill>
              </a:rPr>
              <a:t>MOV AL,0FBH	</a:t>
            </a:r>
            <a:r>
              <a:rPr lang="zh-CN" altLang="en-US" sz="2400"/>
              <a:t>；</a:t>
            </a:r>
            <a:r>
              <a:rPr lang="en-US" altLang="zh-CN" sz="2400"/>
              <a:t>AL=0FBH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>
                <a:solidFill>
                  <a:schemeClr val="accent2"/>
                </a:solidFill>
              </a:rPr>
              <a:t>ADD AL,07H</a:t>
            </a:r>
            <a:r>
              <a:rPr lang="en-US" altLang="zh-CN" sz="2400"/>
              <a:t>	</a:t>
            </a:r>
            <a:r>
              <a:rPr lang="zh-CN" altLang="en-US" sz="2400"/>
              <a:t>；</a:t>
            </a:r>
            <a:r>
              <a:rPr lang="en-US" altLang="zh-CN" sz="2400"/>
              <a:t>AL=02H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>
                <a:solidFill>
                  <a:schemeClr val="accent2"/>
                </a:solidFill>
              </a:rPr>
              <a:t>MOV BX,1FEH</a:t>
            </a:r>
            <a:r>
              <a:rPr lang="en-US" altLang="zh-CN" sz="2400"/>
              <a:t>	</a:t>
            </a:r>
            <a:r>
              <a:rPr lang="zh-CN" altLang="en-US" sz="2400"/>
              <a:t>；</a:t>
            </a:r>
            <a:r>
              <a:rPr lang="en-US" altLang="zh-CN" sz="2400"/>
              <a:t>BX=1FEH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>
                <a:solidFill>
                  <a:schemeClr val="accent2"/>
                </a:solidFill>
              </a:rPr>
              <a:t>ADD AL,BL	</a:t>
            </a:r>
            <a:r>
              <a:rPr lang="zh-CN" altLang="en-US" sz="2400"/>
              <a:t>；</a:t>
            </a:r>
            <a:r>
              <a:rPr lang="en-US" altLang="zh-CN" sz="2400"/>
              <a:t>AL+BL=02H+FEH=00H,CF=1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>
                <a:solidFill>
                  <a:schemeClr val="accent2"/>
                </a:solidFill>
              </a:rPr>
              <a:t>MOV WORD PTR [200H],4652H </a:t>
            </a:r>
            <a:r>
              <a:rPr lang="zh-CN" altLang="en-US" sz="2400"/>
              <a:t>；</a:t>
            </a:r>
            <a:r>
              <a:rPr lang="en-US" altLang="zh-CN" sz="2400"/>
              <a:t>[200H]=4652H</a:t>
            </a:r>
          </a:p>
          <a:p>
            <a:pPr marL="0" indent="390525">
              <a:lnSpc>
                <a:spcPct val="150000"/>
              </a:lnSpc>
              <a:buNone/>
              <a:tabLst>
                <a:tab pos="3341688" algn="l"/>
              </a:tabLst>
            </a:pPr>
            <a:r>
              <a:rPr lang="en-US" altLang="zh-CN" sz="2400">
                <a:solidFill>
                  <a:schemeClr val="accent2"/>
                </a:solidFill>
              </a:rPr>
              <a:t>ADD WORD PTR [BX+2],0F0F0H </a:t>
            </a:r>
            <a:r>
              <a:rPr lang="zh-CN" altLang="en-US" sz="2400"/>
              <a:t>；</a:t>
            </a:r>
            <a:r>
              <a:rPr lang="en-US" altLang="zh-CN" sz="2400"/>
              <a:t>[200H]=3742H   CF=1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055071-D073-496D-BCA5-993939DA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2176934"/>
            <a:ext cx="5179272" cy="15174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E8C24DD-2B42-4370-ACDA-E34A95AE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576" y="4562524"/>
            <a:ext cx="5179272" cy="86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1396"/>
      </p:ext>
    </p:extLst>
  </p:cSld>
  <p:clrMapOvr>
    <a:masterClrMapping/>
  </p:clrMapOvr>
  <p:transition spd="med" advClick="0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带进位加法指令</a:t>
            </a:r>
            <a:r>
              <a:rPr lang="en-US" altLang="zh-CN" dirty="0"/>
              <a:t>ADC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142538" y="1830278"/>
            <a:ext cx="9967884" cy="4232194"/>
          </a:xfrm>
        </p:spPr>
        <p:txBody>
          <a:bodyPr>
            <a:noAutofit/>
          </a:bodyPr>
          <a:lstStyle/>
          <a:p>
            <a:pPr marL="265113" indent="-265113"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ADC</a:t>
            </a:r>
            <a:r>
              <a:rPr lang="zh-CN" altLang="en-US" sz="2400" dirty="0"/>
              <a:t>指令将源与目的操作数相加，再加上进位</a:t>
            </a:r>
            <a:r>
              <a:rPr lang="en-US" altLang="zh-CN" sz="2400" dirty="0"/>
              <a:t>CF</a:t>
            </a:r>
            <a:r>
              <a:rPr lang="zh-CN" altLang="en-US" sz="2400" dirty="0"/>
              <a:t>标志，结果送到目的操作数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ADC</a:t>
            </a:r>
            <a:r>
              <a:rPr lang="zh-CN" altLang="en-US" sz="2400" dirty="0"/>
              <a:t>指令按状态标志的定义相应设置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ADC</a:t>
            </a:r>
            <a:r>
              <a:rPr lang="zh-CN" altLang="en-US" sz="2400" dirty="0"/>
              <a:t>指令主要与</a:t>
            </a:r>
            <a:r>
              <a:rPr lang="en-US" altLang="zh-CN" sz="2400" dirty="0"/>
              <a:t>ADD</a:t>
            </a:r>
            <a:r>
              <a:rPr lang="zh-CN" altLang="en-US" sz="2400" dirty="0"/>
              <a:t>配合，实现多精度加法运算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格式：</a:t>
            </a:r>
            <a:endParaRPr lang="en-US" altLang="zh-CN" sz="2400" dirty="0"/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tx2"/>
                </a:solidFill>
              </a:rPr>
              <a:t>ADC </a:t>
            </a:r>
            <a:r>
              <a:rPr lang="en-US" altLang="zh-CN" sz="22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200" b="1" dirty="0">
                <a:solidFill>
                  <a:schemeClr val="tx2"/>
                </a:solidFill>
              </a:rPr>
              <a:t>/</a:t>
            </a:r>
            <a:r>
              <a:rPr lang="en-US" altLang="zh-CN" sz="2200" b="1" dirty="0" err="1">
                <a:solidFill>
                  <a:schemeClr val="tx2"/>
                </a:solidFill>
              </a:rPr>
              <a:t>reg</a:t>
            </a:r>
            <a:r>
              <a:rPr lang="en-US" altLang="zh-CN" sz="2200" b="1" dirty="0">
                <a:solidFill>
                  <a:schemeClr val="tx2"/>
                </a:solidFill>
              </a:rPr>
              <a:t>/mem</a:t>
            </a:r>
          </a:p>
          <a:p>
            <a:pPr lvl="1"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accent2"/>
                </a:solidFill>
              </a:rPr>
              <a:t>	</a:t>
            </a:r>
            <a:r>
              <a:rPr lang="zh-CN" altLang="en-US" sz="2200" b="1" dirty="0">
                <a:solidFill>
                  <a:schemeClr val="accent2"/>
                </a:solidFill>
              </a:rPr>
              <a:t>；</a:t>
            </a:r>
            <a:r>
              <a:rPr lang="en-US" altLang="zh-CN" sz="2200" b="1" dirty="0" err="1">
                <a:solidFill>
                  <a:schemeClr val="accent2"/>
                </a:solidFill>
              </a:rPr>
              <a:t>reg←reg</a:t>
            </a:r>
            <a:r>
              <a:rPr lang="zh-CN" altLang="en-US" sz="2200" b="1" dirty="0">
                <a:solidFill>
                  <a:schemeClr val="accent2"/>
                </a:solidFill>
              </a:rPr>
              <a:t>＋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200" b="1" dirty="0">
                <a:solidFill>
                  <a:schemeClr val="accent2"/>
                </a:solidFill>
              </a:rPr>
              <a:t>/</a:t>
            </a:r>
            <a:r>
              <a:rPr lang="en-US" altLang="zh-CN" sz="22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200" b="1" dirty="0">
                <a:solidFill>
                  <a:schemeClr val="accent2"/>
                </a:solidFill>
              </a:rPr>
              <a:t>/mem</a:t>
            </a:r>
            <a:r>
              <a:rPr lang="zh-CN" altLang="en-US" sz="2200" b="1" dirty="0">
                <a:solidFill>
                  <a:schemeClr val="accent2"/>
                </a:solidFill>
              </a:rPr>
              <a:t>＋</a:t>
            </a:r>
            <a:r>
              <a:rPr lang="en-US" altLang="zh-CN" sz="2200" b="1" dirty="0">
                <a:solidFill>
                  <a:schemeClr val="accent2"/>
                </a:solidFill>
              </a:rPr>
              <a:t>CF</a:t>
            </a:r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tx2"/>
                </a:solidFill>
              </a:rPr>
              <a:t>ADC </a:t>
            </a:r>
            <a:r>
              <a:rPr lang="en-US" altLang="zh-CN" sz="22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200" b="1" dirty="0">
                <a:solidFill>
                  <a:schemeClr val="tx2"/>
                </a:solidFill>
              </a:rPr>
              <a:t>/</a:t>
            </a:r>
            <a:r>
              <a:rPr lang="en-US" altLang="zh-CN" sz="2200" b="1" dirty="0" err="1">
                <a:solidFill>
                  <a:schemeClr val="tx2"/>
                </a:solidFill>
              </a:rPr>
              <a:t>reg</a:t>
            </a:r>
            <a:endParaRPr lang="en-US" altLang="zh-CN" sz="2200" b="1" dirty="0">
              <a:solidFill>
                <a:schemeClr val="tx2"/>
              </a:solidFill>
            </a:endParaRPr>
          </a:p>
          <a:p>
            <a:pPr lvl="1"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accent2"/>
                </a:solidFill>
              </a:rPr>
              <a:t>	</a:t>
            </a:r>
            <a:r>
              <a:rPr lang="zh-CN" altLang="en-US" sz="2200" b="1" dirty="0">
                <a:solidFill>
                  <a:schemeClr val="accent2"/>
                </a:solidFill>
              </a:rPr>
              <a:t>；</a:t>
            </a:r>
            <a:r>
              <a:rPr lang="en-US" altLang="zh-CN" sz="2200" b="1" dirty="0" err="1">
                <a:solidFill>
                  <a:schemeClr val="accent2"/>
                </a:solidFill>
              </a:rPr>
              <a:t>mem←mem</a:t>
            </a:r>
            <a:r>
              <a:rPr lang="zh-CN" altLang="en-US" sz="2200" b="1" dirty="0">
                <a:solidFill>
                  <a:schemeClr val="accent2"/>
                </a:solidFill>
              </a:rPr>
              <a:t>＋</a:t>
            </a:r>
            <a:r>
              <a:rPr lang="en-US" altLang="zh-CN" sz="22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200" b="1" dirty="0">
                <a:solidFill>
                  <a:schemeClr val="accent2"/>
                </a:solidFill>
              </a:rPr>
              <a:t>/</a:t>
            </a:r>
            <a:r>
              <a:rPr lang="en-US" altLang="zh-CN" sz="2200" b="1" dirty="0" err="1">
                <a:solidFill>
                  <a:schemeClr val="accent2"/>
                </a:solidFill>
              </a:rPr>
              <a:t>reg</a:t>
            </a:r>
            <a:r>
              <a:rPr lang="zh-CN" altLang="en-US" sz="2200" b="1" dirty="0">
                <a:solidFill>
                  <a:schemeClr val="accent2"/>
                </a:solidFill>
              </a:rPr>
              <a:t>＋</a:t>
            </a:r>
            <a:r>
              <a:rPr lang="en-US" altLang="zh-CN" sz="2200" b="1" dirty="0">
                <a:solidFill>
                  <a:schemeClr val="accent2"/>
                </a:solidFill>
              </a:rPr>
              <a:t>CF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4935804"/>
      </p:ext>
    </p:extLst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AutoShape 8"/>
          <p:cNvSpPr>
            <a:spLocks noGrp="1" noChangeArrowheads="1"/>
          </p:cNvSpPr>
          <p:nvPr>
            <p:ph type="title"/>
          </p:nvPr>
        </p:nvSpPr>
        <p:spPr>
          <a:xfrm>
            <a:off x="1184949" y="1115675"/>
            <a:ext cx="3733800" cy="567267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2.16</a:t>
            </a:r>
            <a:r>
              <a:rPr lang="zh-CN" altLang="en-US" sz="2800" b="1"/>
              <a:t>：双字加法</a:t>
            </a:r>
          </a:p>
        </p:txBody>
      </p:sp>
      <p:sp>
        <p:nvSpPr>
          <p:cNvPr id="65540" name="Rectangle 9"/>
          <p:cNvSpPr>
            <a:spLocks noGrp="1" noChangeArrowheads="1"/>
          </p:cNvSpPr>
          <p:nvPr>
            <p:ph idx="1"/>
          </p:nvPr>
        </p:nvSpPr>
        <p:spPr>
          <a:xfrm>
            <a:off x="1299442" y="1999962"/>
            <a:ext cx="7826085" cy="409603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MOV AX,4652H	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AX=4652H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ADD AX,0F0F0H	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AX=3742H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CF=1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MOV DX,0234H	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DX=0234H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ADC  DX,0F0F0H	</a:t>
            </a:r>
            <a:r>
              <a:rPr lang="zh-CN" altLang="en-US" sz="2400" dirty="0">
                <a:solidFill>
                  <a:schemeClr val="tx1"/>
                </a:solidFill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</a:rPr>
              <a:t>DX=F325H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</a:rPr>
              <a:t>CF=0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</a:rPr>
              <a:t>DX+AX</a:t>
            </a:r>
            <a:r>
              <a:rPr lang="zh-CN" altLang="en-US" sz="2400" dirty="0">
                <a:solidFill>
                  <a:schemeClr val="tx1"/>
                </a:solidFill>
              </a:rPr>
              <a:t>＝      </a:t>
            </a:r>
            <a:r>
              <a:rPr lang="en-US" altLang="zh-CN" sz="2400" dirty="0">
                <a:solidFill>
                  <a:schemeClr val="tx1"/>
                </a:solidFill>
              </a:rPr>
              <a:t>0234 4652H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                        </a:t>
            </a:r>
            <a:r>
              <a:rPr lang="zh-CN" altLang="en-US" sz="2400" dirty="0">
                <a:solidFill>
                  <a:schemeClr val="tx1"/>
                </a:solidFill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</a:rPr>
              <a:t>F0F0 F0F0H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tx1"/>
                </a:solidFill>
              </a:rPr>
              <a:t>	   F325 3742H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zh-CN" altLang="en-US" sz="2400" dirty="0">
                <a:solidFill>
                  <a:schemeClr val="tx1"/>
                </a:solidFill>
              </a:rPr>
              <a:t>注：多字操作</a:t>
            </a:r>
            <a:r>
              <a:rPr lang="en-US" altLang="zh-CN" sz="2400" dirty="0">
                <a:solidFill>
                  <a:schemeClr val="tx1"/>
                </a:solidFill>
              </a:rPr>
              <a:t>CF</a:t>
            </a:r>
            <a:r>
              <a:rPr lang="zh-CN" altLang="en-US" sz="2400" dirty="0">
                <a:solidFill>
                  <a:schemeClr val="tx1"/>
                </a:solidFill>
              </a:rPr>
              <a:t>存放进位，构成</a:t>
            </a:r>
            <a:r>
              <a:rPr lang="zh-CN" altLang="en-US" sz="2400" dirty="0">
                <a:solidFill>
                  <a:srgbClr val="C00000"/>
                </a:solidFill>
              </a:rPr>
              <a:t>进位链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359893" y="4639733"/>
            <a:ext cx="35221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E7FD102-1805-4945-897D-58EC1348B37D}"/>
              </a:ext>
            </a:extLst>
          </p:cNvPr>
          <p:cNvSpPr/>
          <p:nvPr/>
        </p:nvSpPr>
        <p:spPr>
          <a:xfrm>
            <a:off x="3934688" y="4498127"/>
            <a:ext cx="221673" cy="224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61793"/>
      </p:ext>
    </p:extLst>
  </p:cSld>
  <p:clrMapOvr>
    <a:masterClrMapping/>
  </p:clrMapOvr>
  <p:transition spd="med" advClick="0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增量指令</a:t>
            </a:r>
            <a:r>
              <a:rPr lang="en-US" altLang="zh-CN" dirty="0"/>
              <a:t>INC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increment</a:t>
            </a:r>
            <a:r>
              <a:rPr lang="zh-CN" altLang="en-US" sz="2800" b="1" dirty="0"/>
              <a:t>）</a:t>
            </a:r>
            <a:endParaRPr lang="zh-CN" altLang="en-US" sz="2400" b="1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194234" y="1817469"/>
            <a:ext cx="9311206" cy="4010675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INC</a:t>
            </a:r>
            <a:r>
              <a:rPr lang="zh-CN" altLang="en-US" sz="2800" dirty="0"/>
              <a:t>指令对操作数加</a:t>
            </a:r>
            <a:r>
              <a:rPr lang="en-US" altLang="zh-CN" sz="2800" dirty="0"/>
              <a:t>1</a:t>
            </a:r>
            <a:r>
              <a:rPr lang="zh-CN" altLang="en-US" sz="2800" dirty="0"/>
              <a:t>（增量）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dirty="0"/>
              <a:t>INC</a:t>
            </a:r>
            <a:r>
              <a:rPr lang="zh-CN" altLang="en-US" sz="2800" dirty="0"/>
              <a:t>指令不影响进位</a:t>
            </a:r>
            <a:r>
              <a:rPr lang="en-US" altLang="zh-CN" sz="2800" dirty="0"/>
              <a:t>CF</a:t>
            </a:r>
            <a:r>
              <a:rPr lang="zh-CN" altLang="en-US" sz="2800" dirty="0"/>
              <a:t>标志，根据定义设置其他状态标志</a:t>
            </a:r>
            <a:endParaRPr lang="en-US" altLang="zh-CN" sz="2800" dirty="0"/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格式：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2"/>
                </a:solidFill>
              </a:rPr>
              <a:t>INC </a:t>
            </a:r>
            <a:r>
              <a:rPr lang="en-US" altLang="zh-CN" sz="2400" dirty="0" err="1">
                <a:solidFill>
                  <a:schemeClr val="tx2"/>
                </a:solidFill>
              </a:rPr>
              <a:t>reg</a:t>
            </a:r>
            <a:r>
              <a:rPr lang="en-US" altLang="zh-CN" sz="2400" dirty="0">
                <a:solidFill>
                  <a:schemeClr val="tx2"/>
                </a:solidFill>
              </a:rPr>
              <a:t>/mem</a:t>
            </a:r>
          </a:p>
          <a:p>
            <a:pPr marL="800100" lvl="1" indent="-342900"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  <a:r>
              <a:rPr lang="en-US" altLang="zh-CN" sz="2800" dirty="0" err="1">
                <a:solidFill>
                  <a:schemeClr val="accent2"/>
                </a:solidFill>
              </a:rPr>
              <a:t>reg</a:t>
            </a:r>
            <a:r>
              <a:rPr lang="en-US" altLang="zh-CN" sz="2800" dirty="0">
                <a:solidFill>
                  <a:schemeClr val="accent2"/>
                </a:solidFill>
              </a:rPr>
              <a:t>/</a:t>
            </a:r>
            <a:r>
              <a:rPr lang="en-US" altLang="zh-CN" sz="2800" dirty="0" err="1">
                <a:solidFill>
                  <a:schemeClr val="accent2"/>
                </a:solidFill>
              </a:rPr>
              <a:t>mem←reg</a:t>
            </a:r>
            <a:r>
              <a:rPr lang="en-US" altLang="zh-CN" sz="2800" dirty="0">
                <a:solidFill>
                  <a:schemeClr val="accent2"/>
                </a:solidFill>
              </a:rPr>
              <a:t>/mem</a:t>
            </a:r>
            <a:r>
              <a:rPr lang="zh-CN" altLang="en-US" sz="2800" dirty="0">
                <a:solidFill>
                  <a:schemeClr val="accent2"/>
                </a:solidFill>
              </a:rPr>
              <a:t>＋</a:t>
            </a:r>
            <a:r>
              <a:rPr lang="en-US" altLang="zh-CN" sz="2800" dirty="0">
                <a:solidFill>
                  <a:schemeClr val="accent2"/>
                </a:solidFill>
              </a:rPr>
              <a:t>1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dirty="0"/>
              <a:t>例：</a:t>
            </a:r>
            <a:r>
              <a:rPr lang="en-US" altLang="zh-CN" sz="2400" b="1" dirty="0"/>
              <a:t>INC BX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b="1" dirty="0"/>
              <a:t>         INC BYTE PTR [BX]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1336525"/>
      </p:ext>
    </p:extLst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2.2.3</a:t>
            </a:r>
            <a:r>
              <a:rPr lang="zh-CN" altLang="en-US" dirty="0"/>
              <a:t> 减法指令</a:t>
            </a:r>
            <a:endParaRPr lang="zh-CN" altLang="en-US" sz="2400" b="1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318926" y="1920154"/>
            <a:ext cx="9487619" cy="388028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SUB</a:t>
            </a:r>
            <a:r>
              <a:rPr lang="zh-CN" altLang="en-US" sz="2800" dirty="0"/>
              <a:t>指令将目的操作数减去源操作数，结果送到目的操作数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SUB</a:t>
            </a:r>
            <a:r>
              <a:rPr lang="zh-CN" altLang="en-US" sz="2800" dirty="0"/>
              <a:t>指令按照定义相应设置状态标志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SUB </a:t>
            </a:r>
            <a:r>
              <a:rPr lang="en-US" altLang="zh-CN" sz="28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800" b="1" dirty="0">
                <a:solidFill>
                  <a:schemeClr val="tx2"/>
                </a:solidFill>
              </a:rPr>
              <a:t>/reg/mem 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reg←reg</a:t>
            </a:r>
            <a:r>
              <a:rPr lang="zh-CN" altLang="en-US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800" b="1" dirty="0">
                <a:solidFill>
                  <a:schemeClr val="accent2"/>
                </a:solidFill>
              </a:rPr>
              <a:t>/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800" b="1" dirty="0">
                <a:solidFill>
                  <a:schemeClr val="accent2"/>
                </a:solidFill>
              </a:rPr>
              <a:t>/mem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SUB </a:t>
            </a:r>
            <a:r>
              <a:rPr lang="en-US" altLang="zh-CN" sz="28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800" b="1" dirty="0">
                <a:solidFill>
                  <a:schemeClr val="tx2"/>
                </a:solidFill>
              </a:rPr>
              <a:t>/reg </a:t>
            </a:r>
            <a:r>
              <a:rPr lang="zh-CN" altLang="en-US" sz="2800" b="1" dirty="0">
                <a:solidFill>
                  <a:schemeClr val="tx2"/>
                </a:solidFill>
              </a:rPr>
              <a:t>；       </a:t>
            </a:r>
            <a:r>
              <a:rPr lang="en-US" altLang="zh-CN" sz="2800" b="1" dirty="0" err="1">
                <a:solidFill>
                  <a:schemeClr val="accent2"/>
                </a:solidFill>
              </a:rPr>
              <a:t>mem←mem</a:t>
            </a:r>
            <a:r>
              <a:rPr lang="zh-CN" altLang="en-US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800" b="1" dirty="0">
                <a:solidFill>
                  <a:schemeClr val="accent2"/>
                </a:solidFill>
              </a:rPr>
              <a:t>/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252435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9750" lvl="5" indent="-274638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指令的功能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该指令能够实现何种操作。通常</a:t>
            </a:r>
            <a:r>
              <a:rPr lang="zh-CN" altLang="en-US" sz="2800" b="1" dirty="0">
                <a:solidFill>
                  <a:srgbClr val="003FBC"/>
                </a:solidFill>
                <a:latin typeface="宋体" panose="02010600030101010101" pitchFamily="2" charset="-122"/>
              </a:rPr>
              <a:t>指令助记符</a:t>
            </a:r>
            <a:r>
              <a:rPr lang="zh-CN" altLang="en-US" sz="2800" dirty="0">
                <a:latin typeface="宋体" panose="02010600030101010101" pitchFamily="2" charset="-122"/>
              </a:rPr>
              <a:t>就是指令功能的英文单词或其缩写形式</a:t>
            </a:r>
          </a:p>
          <a:p>
            <a:pPr marL="539750" lvl="5" indent="-274638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指令支持的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寻址方式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该指令中的操作数可以采用何种寻址方式</a:t>
            </a:r>
          </a:p>
          <a:p>
            <a:pPr marL="539750" lvl="5" indent="-274638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指令对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标志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的影响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该指令执行后是否对各个标志位有影响，以及如何影响</a:t>
            </a:r>
          </a:p>
          <a:p>
            <a:pPr marL="539750" lvl="5" indent="-274638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其他方面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该指令其他需要特别注意的地方，如指令执行时的约定设置、必须预置的参数、隐含使用的寄存器等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2297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AutoShape 8"/>
          <p:cNvSpPr>
            <a:spLocks noGrp="1" noChangeArrowheads="1"/>
          </p:cNvSpPr>
          <p:nvPr>
            <p:ph type="title"/>
          </p:nvPr>
        </p:nvSpPr>
        <p:spPr>
          <a:xfrm>
            <a:off x="1244505" y="958271"/>
            <a:ext cx="3733800" cy="660401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2.17</a:t>
            </a:r>
            <a:r>
              <a:rPr lang="zh-CN" altLang="en-US" sz="2800" b="1"/>
              <a:t>：减法运算</a:t>
            </a:r>
          </a:p>
        </p:txBody>
      </p:sp>
      <p:sp>
        <p:nvSpPr>
          <p:cNvPr id="68612" name="Rectangle 9"/>
          <p:cNvSpPr>
            <a:spLocks noGrp="1" noChangeArrowheads="1"/>
          </p:cNvSpPr>
          <p:nvPr>
            <p:ph idx="1"/>
          </p:nvPr>
        </p:nvSpPr>
        <p:spPr>
          <a:xfrm>
            <a:off x="1244505" y="1955628"/>
            <a:ext cx="5723223" cy="41068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MOV AL,0FBH	</a:t>
            </a:r>
            <a:r>
              <a:rPr lang="zh-CN" altLang="en-US" sz="2300" dirty="0"/>
              <a:t>；</a:t>
            </a:r>
            <a:r>
              <a:rPr lang="en-US" altLang="zh-CN" sz="2300" dirty="0"/>
              <a:t>AL=0FBH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SUB AL,07H</a:t>
            </a:r>
            <a:r>
              <a:rPr lang="en-US" altLang="zh-CN" sz="2300" dirty="0"/>
              <a:t>	</a:t>
            </a:r>
            <a:r>
              <a:rPr lang="zh-CN" altLang="en-US" sz="2300" dirty="0"/>
              <a:t>；</a:t>
            </a:r>
            <a:r>
              <a:rPr lang="en-US" altLang="zh-CN" sz="2300" dirty="0"/>
              <a:t>AL=0F4H</a:t>
            </a:r>
            <a:r>
              <a:rPr lang="zh-CN" altLang="en-US" sz="2300" dirty="0"/>
              <a:t>，</a:t>
            </a:r>
            <a:r>
              <a:rPr lang="en-US" altLang="zh-CN" sz="2300" dirty="0"/>
              <a:t>CF</a:t>
            </a:r>
            <a:r>
              <a:rPr lang="zh-CN" altLang="en-US" sz="2300" dirty="0"/>
              <a:t>＝</a:t>
            </a:r>
            <a:r>
              <a:rPr lang="en-US" altLang="zh-CN" sz="2300" dirty="0"/>
              <a:t>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MOV WORD PTR [200H],4652H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300" dirty="0"/>
              <a:t>；</a:t>
            </a:r>
            <a:r>
              <a:rPr lang="en-US" altLang="zh-CN" sz="2300" dirty="0"/>
              <a:t>[200H]=4652H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MOV BX,1FEH</a:t>
            </a:r>
            <a:r>
              <a:rPr lang="en-US" altLang="zh-CN" sz="2300" dirty="0"/>
              <a:t>	</a:t>
            </a:r>
            <a:r>
              <a:rPr lang="zh-CN" altLang="en-US" sz="2300" dirty="0"/>
              <a:t>；</a:t>
            </a:r>
            <a:r>
              <a:rPr lang="en-US" altLang="zh-CN" sz="2300" dirty="0"/>
              <a:t>BX=1FEH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SUB AL,BL	</a:t>
            </a:r>
            <a:r>
              <a:rPr lang="zh-CN" altLang="en-US" sz="2300" dirty="0"/>
              <a:t>；</a:t>
            </a:r>
            <a:r>
              <a:rPr lang="en-US" altLang="zh-CN" sz="2300" dirty="0">
                <a:solidFill>
                  <a:srgbClr val="003FBC"/>
                </a:solidFill>
              </a:rPr>
              <a:t>AL=0F6H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300" dirty="0">
                <a:solidFill>
                  <a:schemeClr val="accent2"/>
                </a:solidFill>
              </a:rPr>
              <a:t>SUB WORD PTR [BX+2],0F0F0H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300" dirty="0"/>
              <a:t>；</a:t>
            </a:r>
            <a:r>
              <a:rPr lang="en-US" altLang="zh-CN" sz="2300" dirty="0"/>
              <a:t>[200H]=5562H</a:t>
            </a:r>
            <a:r>
              <a:rPr lang="zh-CN" altLang="en-US" sz="2300" dirty="0"/>
              <a:t>，</a:t>
            </a:r>
            <a:r>
              <a:rPr lang="en-US" altLang="zh-CN" sz="2300" dirty="0"/>
              <a:t>CF</a:t>
            </a:r>
            <a:r>
              <a:rPr lang="zh-CN" altLang="en-US" sz="2300" dirty="0"/>
              <a:t>＝</a:t>
            </a:r>
            <a:r>
              <a:rPr lang="en-US" altLang="zh-CN" sz="2300" dirty="0"/>
              <a:t>1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45387CC-83FB-4DDE-B66C-EC644F7B9647}"/>
              </a:ext>
            </a:extLst>
          </p:cNvPr>
          <p:cNvSpPr/>
          <p:nvPr/>
        </p:nvSpPr>
        <p:spPr>
          <a:xfrm>
            <a:off x="7088628" y="2262392"/>
            <a:ext cx="3962401" cy="1158240"/>
          </a:xfrm>
          <a:prstGeom prst="wedgeRoundRectCallout">
            <a:avLst>
              <a:gd name="adj1" fmla="val -79076"/>
              <a:gd name="adj2" fmla="val 13907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[AL-BL]</a:t>
            </a:r>
            <a:r>
              <a:rPr lang="zh-CN" altLang="en-US" dirty="0"/>
              <a:t>补</a:t>
            </a:r>
            <a:r>
              <a:rPr lang="en-US" altLang="zh-CN" dirty="0"/>
              <a:t>=[AL]</a:t>
            </a:r>
            <a:r>
              <a:rPr lang="zh-CN" altLang="en-US" dirty="0"/>
              <a:t>补</a:t>
            </a:r>
            <a:r>
              <a:rPr lang="en-US" altLang="zh-CN" dirty="0"/>
              <a:t>+[-BL]</a:t>
            </a:r>
            <a:r>
              <a:rPr lang="zh-CN" altLang="en-US" dirty="0"/>
              <a:t>补</a:t>
            </a:r>
            <a:endParaRPr lang="en-US" altLang="zh-CN" dirty="0"/>
          </a:p>
          <a:p>
            <a:pPr algn="ctr"/>
            <a:r>
              <a:rPr lang="en-US" altLang="zh-CN" dirty="0"/>
              <a:t>11110100+[-11111110]</a:t>
            </a:r>
            <a:r>
              <a:rPr lang="zh-CN" altLang="en-US" dirty="0"/>
              <a:t>补</a:t>
            </a:r>
            <a:r>
              <a:rPr lang="en-US" altLang="zh-CN" dirty="0"/>
              <a:t>=</a:t>
            </a:r>
          </a:p>
          <a:p>
            <a:pPr algn="ctr"/>
            <a:r>
              <a:rPr lang="en-US" altLang="zh-CN" dirty="0"/>
              <a:t>11110100+00000010=11110110=0f6H</a:t>
            </a:r>
            <a:endParaRPr lang="zh-CN" altLang="en-US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F6FAB43F-6CBE-46CB-8AA5-121AD09A9410}"/>
              </a:ext>
            </a:extLst>
          </p:cNvPr>
          <p:cNvSpPr/>
          <p:nvPr/>
        </p:nvSpPr>
        <p:spPr>
          <a:xfrm>
            <a:off x="6623004" y="3831028"/>
            <a:ext cx="4561839" cy="1158240"/>
          </a:xfrm>
          <a:prstGeom prst="wedgeRoundRectCallout">
            <a:avLst>
              <a:gd name="adj1" fmla="val -71560"/>
              <a:gd name="adj2" fmla="val 5881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4652H-0F0F0H=</a:t>
            </a:r>
          </a:p>
          <a:p>
            <a:pPr algn="ctr"/>
            <a:r>
              <a:rPr lang="en-US" altLang="zh-CN" dirty="0"/>
              <a:t>010001100101001+[-1111000011110000]</a:t>
            </a:r>
            <a:r>
              <a:rPr lang="zh-CN" altLang="en-US" dirty="0"/>
              <a:t>补</a:t>
            </a:r>
            <a:r>
              <a:rPr lang="en-US" altLang="zh-CN" dirty="0"/>
              <a:t>=0100 0110 0101 0010+0000 1111 0001 0000</a:t>
            </a:r>
          </a:p>
          <a:p>
            <a:pPr algn="ctr"/>
            <a:r>
              <a:rPr lang="en-US" altLang="zh-CN" dirty="0"/>
              <a:t> =5562H</a:t>
            </a:r>
            <a:endParaRPr lang="zh-CN" altLang="en-US" dirty="0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9B2E0197-EB10-4EED-BDE1-912A01B431E6}"/>
              </a:ext>
            </a:extLst>
          </p:cNvPr>
          <p:cNvSpPr/>
          <p:nvPr/>
        </p:nvSpPr>
        <p:spPr>
          <a:xfrm>
            <a:off x="7066278" y="849175"/>
            <a:ext cx="3774441" cy="857162"/>
          </a:xfrm>
          <a:prstGeom prst="wedgeRoundRectCallout">
            <a:avLst>
              <a:gd name="adj1" fmla="val -2636"/>
              <a:gd name="adj2" fmla="val 477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CF</a:t>
            </a:r>
            <a:r>
              <a:rPr lang="zh-CN" altLang="en-US" b="1" dirty="0">
                <a:solidFill>
                  <a:srgbClr val="C00000"/>
                </a:solidFill>
              </a:rPr>
              <a:t>的判断是将其视为无符号数时得到的进位或者借位的状态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44DE28-A1A2-4FBC-AE3B-959F9747C7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60"/>
          <a:stretch/>
        </p:blipFill>
        <p:spPr>
          <a:xfrm>
            <a:off x="6392968" y="5112328"/>
            <a:ext cx="4831499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75295"/>
      </p:ext>
    </p:extLst>
  </p:cSld>
  <p:clrMapOvr>
    <a:masterClrMapping/>
  </p:clrMapOvr>
  <p:transition spd="med" advClick="0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带借位减法指令</a:t>
            </a:r>
            <a:r>
              <a:rPr lang="en-US" altLang="zh-CN" dirty="0"/>
              <a:t>SBB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232747" y="1930691"/>
            <a:ext cx="9922933" cy="411374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SBB</a:t>
            </a:r>
            <a:r>
              <a:rPr lang="zh-CN" altLang="en-US" sz="2400" dirty="0"/>
              <a:t>指令将目的操作数减去源操作数，再减去借位</a:t>
            </a:r>
            <a:r>
              <a:rPr lang="en-US" altLang="zh-CN" sz="2400" dirty="0"/>
              <a:t>CF</a:t>
            </a:r>
            <a:r>
              <a:rPr lang="zh-CN" altLang="en-US" sz="2400" dirty="0"/>
              <a:t>（进位），结果送到目的操作数。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SBB</a:t>
            </a:r>
            <a:r>
              <a:rPr lang="zh-CN" altLang="en-US" sz="2400" dirty="0"/>
              <a:t>指令按照定义相应设置状态标志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SBB</a:t>
            </a:r>
            <a:r>
              <a:rPr lang="zh-CN" altLang="en-US" sz="2400" dirty="0"/>
              <a:t>指令主要与</a:t>
            </a:r>
            <a:r>
              <a:rPr lang="en-US" altLang="zh-CN" sz="2400" dirty="0"/>
              <a:t>SUB</a:t>
            </a:r>
            <a:r>
              <a:rPr lang="zh-CN" altLang="en-US" sz="2400" dirty="0"/>
              <a:t>配合，实现多精度减法运算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格式：</a:t>
            </a:r>
            <a:endParaRPr lang="en-US" altLang="zh-CN" sz="2400" dirty="0"/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tx2"/>
                </a:solidFill>
              </a:rPr>
              <a:t>SBB </a:t>
            </a:r>
            <a:r>
              <a:rPr lang="en-US" altLang="zh-CN" sz="24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400" b="1" dirty="0">
                <a:solidFill>
                  <a:schemeClr val="tx2"/>
                </a:solidFill>
              </a:rPr>
              <a:t>/</a:t>
            </a:r>
            <a:r>
              <a:rPr lang="en-US" altLang="zh-CN" sz="2400" b="1" dirty="0" err="1">
                <a:solidFill>
                  <a:schemeClr val="tx2"/>
                </a:solidFill>
              </a:rPr>
              <a:t>reg</a:t>
            </a:r>
            <a:r>
              <a:rPr lang="en-US" altLang="zh-CN" sz="2400" b="1" dirty="0">
                <a:solidFill>
                  <a:schemeClr val="tx2"/>
                </a:solidFill>
              </a:rPr>
              <a:t>/mem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 err="1">
                <a:solidFill>
                  <a:schemeClr val="accent2"/>
                </a:solidFill>
              </a:rPr>
              <a:t>reg←reg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400" b="1" dirty="0">
                <a:solidFill>
                  <a:schemeClr val="accent2"/>
                </a:solidFill>
              </a:rPr>
              <a:t>/</a:t>
            </a:r>
            <a:r>
              <a:rPr lang="en-US" altLang="zh-CN" sz="24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400" b="1" dirty="0">
                <a:solidFill>
                  <a:schemeClr val="accent2"/>
                </a:solidFill>
              </a:rPr>
              <a:t>/mem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CF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tx2"/>
                </a:solidFill>
              </a:rPr>
              <a:t>SBB </a:t>
            </a:r>
            <a:r>
              <a:rPr lang="en-US" altLang="zh-CN" sz="24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400" b="1" dirty="0">
                <a:solidFill>
                  <a:schemeClr val="tx2"/>
                </a:solidFill>
              </a:rPr>
              <a:t>/</a:t>
            </a:r>
            <a:r>
              <a:rPr lang="en-US" altLang="zh-CN" sz="2400" b="1" dirty="0" err="1">
                <a:solidFill>
                  <a:schemeClr val="tx2"/>
                </a:solidFill>
              </a:rPr>
              <a:t>reg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mem←mem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400" b="1" dirty="0">
                <a:solidFill>
                  <a:schemeClr val="accent2"/>
                </a:solidFill>
              </a:rPr>
              <a:t>/</a:t>
            </a:r>
            <a:r>
              <a:rPr lang="en-US" altLang="zh-CN" sz="2400" b="1" dirty="0" err="1">
                <a:solidFill>
                  <a:schemeClr val="accent2"/>
                </a:solidFill>
              </a:rPr>
              <a:t>reg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CF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0585439"/>
      </p:ext>
    </p:extLst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AutoShape 8"/>
          <p:cNvSpPr>
            <a:spLocks noGrp="1" noChangeArrowheads="1"/>
          </p:cNvSpPr>
          <p:nvPr>
            <p:ph type="title"/>
          </p:nvPr>
        </p:nvSpPr>
        <p:spPr>
          <a:xfrm>
            <a:off x="1176000" y="1071417"/>
            <a:ext cx="4405842" cy="567267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2.18</a:t>
            </a:r>
            <a:r>
              <a:rPr lang="zh-CN" altLang="en-US" sz="3200" b="1"/>
              <a:t>：双字减法</a:t>
            </a:r>
          </a:p>
        </p:txBody>
      </p:sp>
      <p:sp>
        <p:nvSpPr>
          <p:cNvPr id="70660" name="Rectangle 9"/>
          <p:cNvSpPr>
            <a:spLocks noGrp="1" noChangeArrowheads="1"/>
          </p:cNvSpPr>
          <p:nvPr>
            <p:ph idx="1"/>
          </p:nvPr>
        </p:nvSpPr>
        <p:spPr>
          <a:xfrm>
            <a:off x="985050" y="1937258"/>
            <a:ext cx="5984877" cy="391333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AX,4652H 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AX=4652H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AX,0F0F0H 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AX=5562H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rgbClr val="003FBC"/>
                </a:solidFill>
                <a:highlight>
                  <a:srgbClr val="FFFF00"/>
                </a:highlight>
              </a:rPr>
              <a:t>CF=1</a:t>
            </a:r>
            <a:r>
              <a:rPr lang="zh-CN" altLang="en-US" sz="2400" dirty="0">
                <a:solidFill>
                  <a:srgbClr val="003FBC"/>
                </a:solidFill>
                <a:highlight>
                  <a:srgbClr val="FFFF00"/>
                </a:highlight>
              </a:rPr>
              <a:t>；借位</a:t>
            </a:r>
            <a:endParaRPr lang="en-US" altLang="zh-CN" sz="2400" dirty="0">
              <a:solidFill>
                <a:srgbClr val="003FBC"/>
              </a:solidFill>
              <a:highlight>
                <a:srgbClr val="FFFF00"/>
              </a:highlight>
            </a:endParaRP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DX,0234H 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DX=0234H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SBB DX,0F0F0H 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DX=1143H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</a:rPr>
              <a:t>CF=1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；借位</a:t>
            </a:r>
            <a:endParaRPr lang="en-US" altLang="zh-CN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    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      DX-AX</a:t>
            </a:r>
            <a:r>
              <a:rPr lang="zh-CN" altLang="en-US" sz="2400" dirty="0">
                <a:solidFill>
                  <a:srgbClr val="003FBC"/>
                </a:solidFill>
              </a:rPr>
              <a:t>＝      </a:t>
            </a:r>
            <a:r>
              <a:rPr lang="en-US" altLang="zh-CN" sz="2400" dirty="0">
                <a:solidFill>
                  <a:srgbClr val="003FBC"/>
                </a:solidFill>
              </a:rPr>
              <a:t>0234 4652H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	-  F0F0 F0F0H</a:t>
            </a:r>
          </a:p>
          <a:p>
            <a:pPr marL="0" indent="390525">
              <a:buNone/>
              <a:tabLst>
                <a:tab pos="2005013" algn="l"/>
                <a:tab pos="37099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	</a:t>
            </a:r>
            <a:r>
              <a:rPr lang="zh-CN" altLang="en-US" sz="2400" dirty="0">
                <a:solidFill>
                  <a:srgbClr val="003FBC"/>
                </a:solidFill>
              </a:rPr>
              <a:t>   </a:t>
            </a:r>
            <a:r>
              <a:rPr lang="en-US" altLang="zh-CN" sz="2400" dirty="0">
                <a:solidFill>
                  <a:srgbClr val="003FBC"/>
                </a:solidFill>
              </a:rPr>
              <a:t>1143 5562H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356367" y="5089742"/>
            <a:ext cx="3191933" cy="84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74FA79D-B5F7-4C70-BB33-41C94074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961" y="234813"/>
            <a:ext cx="4663844" cy="2240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C8C387-A431-456A-A2DC-B2C344C6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91" y="2977846"/>
            <a:ext cx="4419983" cy="115834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830E128F-80B7-4EF7-BDCF-1041E6BB163E}"/>
              </a:ext>
            </a:extLst>
          </p:cNvPr>
          <p:cNvSpPr/>
          <p:nvPr/>
        </p:nvSpPr>
        <p:spPr>
          <a:xfrm rot="9485289">
            <a:off x="6692737" y="1867702"/>
            <a:ext cx="484632" cy="3213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7361611-5728-48DD-86EA-400A4D415C3D}"/>
              </a:ext>
            </a:extLst>
          </p:cNvPr>
          <p:cNvSpPr/>
          <p:nvPr/>
        </p:nvSpPr>
        <p:spPr>
          <a:xfrm rot="9485289">
            <a:off x="6790746" y="3268344"/>
            <a:ext cx="484632" cy="3213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8812"/>
      </p:ext>
    </p:extLst>
  </p:cSld>
  <p:clrMapOvr>
    <a:masterClrMapping/>
  </p:clrMapOvr>
  <p:transition spd="med" advClick="0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279" y="836181"/>
            <a:ext cx="10515600" cy="947208"/>
          </a:xfrm>
        </p:spPr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减量指令</a:t>
            </a:r>
            <a:r>
              <a:rPr lang="en-US" altLang="zh-CN" dirty="0"/>
              <a:t>DEC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decrement</a:t>
            </a:r>
            <a:r>
              <a:rPr lang="zh-CN" altLang="en-US" sz="2400" b="1" dirty="0"/>
              <a:t>）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221173" y="1912698"/>
            <a:ext cx="8353425" cy="22050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/>
              <a:t>DEC</a:t>
            </a:r>
            <a:r>
              <a:rPr lang="zh-CN" altLang="en-US" sz="2400" dirty="0"/>
              <a:t>指令对操作数减</a:t>
            </a:r>
            <a:r>
              <a:rPr lang="en-US" altLang="zh-CN" sz="2400" dirty="0"/>
              <a:t>1</a:t>
            </a:r>
            <a:r>
              <a:rPr lang="zh-CN" altLang="en-US" sz="2400" dirty="0"/>
              <a:t>（减量）</a:t>
            </a:r>
          </a:p>
          <a:p>
            <a:pPr eaLnBrk="1" hangingPunct="1"/>
            <a:r>
              <a:rPr lang="en-US" altLang="zh-CN" sz="2400" dirty="0"/>
              <a:t>DEC</a:t>
            </a:r>
            <a:r>
              <a:rPr lang="zh-CN" altLang="en-US" sz="2400" dirty="0"/>
              <a:t>指令</a:t>
            </a:r>
            <a:r>
              <a:rPr lang="zh-CN" altLang="en-US" sz="2400" dirty="0">
                <a:solidFill>
                  <a:srgbClr val="C00000"/>
                </a:solidFill>
              </a:rPr>
              <a:t>不影响进位</a:t>
            </a:r>
            <a:r>
              <a:rPr lang="en-US" altLang="zh-CN" sz="2400" dirty="0">
                <a:solidFill>
                  <a:srgbClr val="C00000"/>
                </a:solidFill>
              </a:rPr>
              <a:t>CF</a:t>
            </a:r>
            <a:r>
              <a:rPr lang="zh-CN" altLang="en-US" sz="2400" dirty="0">
                <a:solidFill>
                  <a:srgbClr val="C00000"/>
                </a:solidFill>
              </a:rPr>
              <a:t>标志</a:t>
            </a:r>
            <a:r>
              <a:rPr lang="zh-CN" altLang="en-US" sz="2400" dirty="0"/>
              <a:t>，但可影响其他状态标志</a:t>
            </a:r>
            <a:endParaRPr lang="en-US" altLang="zh-CN" sz="2400" dirty="0"/>
          </a:p>
          <a:p>
            <a:pPr algn="just"/>
            <a:r>
              <a:rPr lang="en-US" altLang="zh-CN" sz="2400" b="1" dirty="0"/>
              <a:t>INC</a:t>
            </a:r>
            <a:r>
              <a:rPr lang="zh-CN" altLang="en-US" sz="2400" b="1" dirty="0"/>
              <a:t>指令和</a:t>
            </a:r>
            <a:r>
              <a:rPr lang="en-US" altLang="zh-CN" sz="2400" b="1" dirty="0"/>
              <a:t>DEC</a:t>
            </a:r>
            <a:r>
              <a:rPr lang="zh-CN" altLang="en-US" sz="2400" b="1" dirty="0"/>
              <a:t>指令都是单操作数指令</a:t>
            </a:r>
          </a:p>
          <a:p>
            <a:pPr marL="0" indent="0" algn="just">
              <a:buNone/>
            </a:pPr>
            <a:r>
              <a:rPr lang="zh-CN" altLang="en-US" sz="2400" b="1" dirty="0"/>
              <a:t>主要用于对</a:t>
            </a:r>
            <a:r>
              <a:rPr lang="zh-CN" altLang="en-US" sz="2400" b="1" dirty="0">
                <a:highlight>
                  <a:srgbClr val="FFFF00"/>
                </a:highlight>
              </a:rPr>
              <a:t>计数器和地址指针的调整</a:t>
            </a:r>
          </a:p>
          <a:p>
            <a:pPr eaLnBrk="1" hangingPunct="1"/>
            <a:r>
              <a:rPr lang="zh-CN" altLang="en-US" sz="2400" dirty="0"/>
              <a:t>格式：</a:t>
            </a:r>
            <a:endParaRPr lang="en-US" altLang="zh-CN" sz="2400" dirty="0"/>
          </a:p>
          <a:p>
            <a:pPr lvl="1">
              <a:spcBef>
                <a:spcPct val="30000"/>
              </a:spcBef>
            </a:pPr>
            <a:r>
              <a:rPr lang="en-US" altLang="zh-CN" sz="2800" dirty="0"/>
              <a:t>DEC </a:t>
            </a:r>
            <a:r>
              <a:rPr lang="en-US" altLang="zh-CN" sz="2800" dirty="0" err="1"/>
              <a:t>reg</a:t>
            </a:r>
            <a:r>
              <a:rPr lang="en-US" altLang="zh-CN" sz="2800" dirty="0"/>
              <a:t>/mem</a:t>
            </a:r>
          </a:p>
          <a:p>
            <a:pPr marL="457200" lvl="1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reg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0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mem←reg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/mem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</a:p>
          <a:p>
            <a:pPr eaLnBrk="1" hangingPunct="1"/>
            <a:r>
              <a:rPr lang="zh-CN" altLang="en-US" sz="2400" dirty="0"/>
              <a:t>例子： </a:t>
            </a:r>
            <a:r>
              <a:rPr lang="en-US" altLang="zh-CN" sz="2400" dirty="0"/>
              <a:t>DEC CX</a:t>
            </a:r>
          </a:p>
          <a:p>
            <a:pPr eaLnBrk="1" hangingPunct="1"/>
            <a:r>
              <a:rPr lang="en-US" altLang="zh-CN" sz="2400" dirty="0"/>
              <a:t>               DEC WORD PTR [SI]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1876022"/>
      </p:ext>
    </p:extLst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求补指令</a:t>
            </a:r>
            <a:r>
              <a:rPr lang="en-US" altLang="zh-CN" dirty="0"/>
              <a:t>NEG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negative</a:t>
            </a:r>
            <a:r>
              <a:rPr lang="zh-CN" altLang="en-US" sz="2400" b="1" dirty="0"/>
              <a:t>）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221635" y="1940560"/>
            <a:ext cx="9934045" cy="4070349"/>
          </a:xfrm>
        </p:spPr>
        <p:txBody>
          <a:bodyPr>
            <a:noAutofit/>
          </a:bodyPr>
          <a:lstStyle/>
          <a:p>
            <a:pPr marL="265113" indent="-265113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NEG</a:t>
            </a:r>
            <a:r>
              <a:rPr lang="zh-CN" altLang="en-US" sz="2800" dirty="0"/>
              <a:t>指令对操作数执行求补运算：用零减去操作数，然后结果返回操作数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求补运算也可以表达成：将操作数按位取反后加</a:t>
            </a:r>
            <a:r>
              <a:rPr lang="en-US" altLang="zh-CN" sz="2800" dirty="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/>
              <a:t>NEG</a:t>
            </a:r>
            <a:r>
              <a:rPr lang="zh-CN" altLang="en-US" sz="2800" dirty="0"/>
              <a:t>指令对标志的影响与用零作减法的</a:t>
            </a:r>
            <a:r>
              <a:rPr lang="en-US" altLang="zh-CN" sz="2800" dirty="0"/>
              <a:t>SUB</a:t>
            </a:r>
            <a:r>
              <a:rPr lang="zh-CN" altLang="en-US" sz="2800" dirty="0"/>
              <a:t>指令一样</a:t>
            </a:r>
            <a:endParaRPr lang="en-US" altLang="zh-CN" sz="2800" dirty="0"/>
          </a:p>
          <a:p>
            <a:pPr>
              <a:spcBef>
                <a:spcPct val="30000"/>
              </a:spcBef>
            </a:pPr>
            <a:r>
              <a:rPr lang="zh-CN" altLang="en-US" sz="2800" dirty="0"/>
              <a:t>格式：</a:t>
            </a:r>
            <a:endParaRPr lang="en-US" altLang="zh-CN" sz="2800" dirty="0"/>
          </a:p>
          <a:p>
            <a:pPr lvl="1">
              <a:spcBef>
                <a:spcPct val="30000"/>
              </a:spcBef>
            </a:pPr>
            <a:r>
              <a:rPr lang="en-US" altLang="zh-CN" sz="2800" dirty="0"/>
              <a:t>NEG reg/mem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4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reg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/mem←0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400" b="1" dirty="0" err="1">
                <a:solidFill>
                  <a:schemeClr val="accent2"/>
                </a:solidFill>
                <a:latin typeface="宋体" panose="02010600030101010101" pitchFamily="2" charset="-122"/>
              </a:rPr>
              <a:t>reg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/mem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2890073"/>
      </p:ext>
    </p:extLst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AutoShape 8"/>
          <p:cNvSpPr>
            <a:spLocks noGrp="1" noChangeArrowheads="1"/>
          </p:cNvSpPr>
          <p:nvPr>
            <p:ph type="title"/>
          </p:nvPr>
        </p:nvSpPr>
        <p:spPr>
          <a:xfrm>
            <a:off x="1178310" y="991369"/>
            <a:ext cx="3733800" cy="62653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2.19</a:t>
            </a:r>
            <a:r>
              <a:rPr lang="zh-CN" altLang="en-US" sz="2800" b="1"/>
              <a:t>：求补运算</a:t>
            </a:r>
          </a:p>
        </p:txBody>
      </p:sp>
      <p:sp>
        <p:nvSpPr>
          <p:cNvPr id="73732" name="Rectangle 9"/>
          <p:cNvSpPr>
            <a:spLocks noGrp="1" noChangeArrowheads="1"/>
          </p:cNvSpPr>
          <p:nvPr>
            <p:ph idx="1"/>
          </p:nvPr>
        </p:nvSpPr>
        <p:spPr>
          <a:xfrm>
            <a:off x="1331769" y="1775354"/>
            <a:ext cx="7762875" cy="444071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AX,0FF64H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NEG AL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1600" dirty="0"/>
              <a:t>；</a:t>
            </a:r>
            <a:r>
              <a:rPr lang="en-US" altLang="zh-CN" dirty="0"/>
              <a:t>AX=FF9CH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SF=1</a:t>
            </a:r>
            <a:r>
              <a:rPr lang="zh-CN" altLang="en-US" dirty="0"/>
              <a:t>、</a:t>
            </a:r>
            <a:r>
              <a:rPr lang="en-US" altLang="zh-CN" dirty="0"/>
              <a:t>ZF=0</a:t>
            </a:r>
            <a:r>
              <a:rPr lang="zh-CN" altLang="en-US" dirty="0"/>
              <a:t>、</a:t>
            </a:r>
            <a:r>
              <a:rPr lang="en-US" altLang="zh-CN" dirty="0"/>
              <a:t>PF=1</a:t>
            </a:r>
            <a:r>
              <a:rPr lang="zh-CN" altLang="en-US" dirty="0"/>
              <a:t>、</a:t>
            </a:r>
            <a:r>
              <a:rPr lang="en-US" altLang="zh-CN" dirty="0"/>
              <a:t>CF=1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AL,9DH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1600" dirty="0"/>
              <a:t>；</a:t>
            </a:r>
            <a:r>
              <a:rPr lang="en-US" altLang="zh-CN" dirty="0"/>
              <a:t>AX=FFFFH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SF=1</a:t>
            </a:r>
            <a:r>
              <a:rPr lang="zh-CN" altLang="en-US" dirty="0"/>
              <a:t>、</a:t>
            </a:r>
            <a:r>
              <a:rPr lang="en-US" altLang="zh-CN" dirty="0"/>
              <a:t>ZF=0</a:t>
            </a:r>
            <a:r>
              <a:rPr lang="zh-CN" altLang="en-US" dirty="0"/>
              <a:t>、</a:t>
            </a:r>
            <a:r>
              <a:rPr lang="en-US" altLang="zh-CN" dirty="0"/>
              <a:t>PF=1</a:t>
            </a:r>
            <a:r>
              <a:rPr lang="zh-CN" altLang="en-US" dirty="0"/>
              <a:t>、</a:t>
            </a:r>
            <a:r>
              <a:rPr lang="en-US" altLang="zh-CN" dirty="0"/>
              <a:t>CF=1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NEG AX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1600" dirty="0"/>
              <a:t>；</a:t>
            </a:r>
            <a:r>
              <a:rPr lang="en-US" altLang="zh-CN" dirty="0"/>
              <a:t>AX=0001H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SF=0</a:t>
            </a:r>
            <a:r>
              <a:rPr lang="zh-CN" altLang="en-US" dirty="0"/>
              <a:t>、</a:t>
            </a:r>
            <a:r>
              <a:rPr lang="en-US" altLang="zh-CN" dirty="0"/>
              <a:t>ZF=0</a:t>
            </a:r>
            <a:r>
              <a:rPr lang="zh-CN" altLang="en-US" dirty="0"/>
              <a:t>、</a:t>
            </a:r>
            <a:r>
              <a:rPr lang="en-US" altLang="zh-CN" dirty="0"/>
              <a:t>PF=0</a:t>
            </a:r>
            <a:r>
              <a:rPr lang="zh-CN" altLang="en-US" dirty="0"/>
              <a:t>、</a:t>
            </a:r>
            <a:r>
              <a:rPr lang="en-US" altLang="zh-CN" dirty="0"/>
              <a:t>CF=1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DEC AL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</a:t>
            </a:r>
            <a:r>
              <a:rPr lang="en-US" altLang="zh-CN" dirty="0"/>
              <a:t>AX=0000H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ZF=1</a:t>
            </a:r>
            <a:r>
              <a:rPr lang="zh-CN" altLang="en-US" dirty="0"/>
              <a:t>、</a:t>
            </a:r>
            <a:r>
              <a:rPr lang="en-US" altLang="zh-CN" dirty="0"/>
              <a:t>PF=1</a:t>
            </a:r>
            <a:r>
              <a:rPr lang="zh-CN" altLang="en-US" dirty="0"/>
              <a:t>、</a:t>
            </a:r>
            <a:r>
              <a:rPr lang="en-US" altLang="zh-CN" dirty="0"/>
              <a:t>CF=1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NEG AX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dirty="0"/>
              <a:t>；</a:t>
            </a:r>
            <a:r>
              <a:rPr lang="en-US" altLang="zh-CN" dirty="0"/>
              <a:t>AX=0000H</a:t>
            </a:r>
            <a:r>
              <a:rPr lang="zh-CN" altLang="en-US" dirty="0"/>
              <a:t>，</a:t>
            </a:r>
            <a:r>
              <a:rPr lang="en-US" altLang="zh-CN" dirty="0"/>
              <a:t>OF=0</a:t>
            </a:r>
            <a:r>
              <a:rPr lang="zh-CN" altLang="en-US" dirty="0"/>
              <a:t>、</a:t>
            </a:r>
            <a:r>
              <a:rPr lang="en-US" altLang="zh-CN" dirty="0"/>
              <a:t>SF=0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ZF=1</a:t>
            </a:r>
            <a:r>
              <a:rPr lang="zh-CN" altLang="en-US" dirty="0"/>
              <a:t>、</a:t>
            </a:r>
            <a:r>
              <a:rPr lang="en-US" altLang="zh-CN" dirty="0"/>
              <a:t>PF=1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CF=0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92369B2-FA96-4B6F-A945-40152FF8BD90}"/>
              </a:ext>
            </a:extLst>
          </p:cNvPr>
          <p:cNvSpPr/>
          <p:nvPr/>
        </p:nvSpPr>
        <p:spPr>
          <a:xfrm>
            <a:off x="5475620" y="769241"/>
            <a:ext cx="3068320" cy="1369754"/>
          </a:xfrm>
          <a:prstGeom prst="wedgeRoundRectCallout">
            <a:avLst>
              <a:gd name="adj1" fmla="val -72348"/>
              <a:gd name="adj2" fmla="val 5316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NEG 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AL=64H=0110 0100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取反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  <a:r>
              <a:rPr lang="zh-CN" altLang="en-US" dirty="0">
                <a:solidFill>
                  <a:schemeClr val="tx1"/>
                </a:solidFill>
              </a:rPr>
              <a:t>： </a:t>
            </a:r>
            <a:r>
              <a:rPr lang="en-US" altLang="zh-CN" dirty="0">
                <a:solidFill>
                  <a:schemeClr val="tx1"/>
                </a:solidFill>
              </a:rPr>
              <a:t>1001 1100=9CH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or: FFH(256)-64H=9CH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CCD08F23-28EC-4A0F-811B-FCECE032A3F0}"/>
              </a:ext>
            </a:extLst>
          </p:cNvPr>
          <p:cNvSpPr/>
          <p:nvPr/>
        </p:nvSpPr>
        <p:spPr>
          <a:xfrm>
            <a:off x="8090836" y="1614048"/>
            <a:ext cx="3811963" cy="1335271"/>
          </a:xfrm>
          <a:prstGeom prst="wedgeRoundRectCallout">
            <a:avLst>
              <a:gd name="adj1" fmla="val -72348"/>
              <a:gd name="adj2" fmla="val 5316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SUB AL,9DH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AL=9CH=1001 1100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9CH-9DH=1001 1100+[-1001 1101]</a:t>
            </a:r>
            <a:r>
              <a:rPr lang="zh-CN" altLang="en-US" dirty="0">
                <a:solidFill>
                  <a:schemeClr val="tx1"/>
                </a:solidFill>
              </a:rPr>
              <a:t>补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=1001 1100+0110 0011=FFH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49A5B5-F3FE-473E-B155-69F468CC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75" y="3036842"/>
            <a:ext cx="4435224" cy="2941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CF81A6-6F3E-49E3-8828-E89AD2E5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75" y="5978417"/>
            <a:ext cx="4435224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55103"/>
      </p:ext>
    </p:extLst>
  </p:cSld>
  <p:clrMapOvr>
    <a:masterClrMapping/>
  </p:clrMapOvr>
  <p:transition spd="med" advClick="0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比较指令</a:t>
            </a:r>
            <a:r>
              <a:rPr lang="en-US" altLang="zh-CN" dirty="0"/>
              <a:t>CMP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compare</a:t>
            </a:r>
            <a:r>
              <a:rPr lang="zh-CN" altLang="en-US" sz="2400" b="1" dirty="0"/>
              <a:t>）</a:t>
            </a:r>
          </a:p>
        </p:txBody>
      </p:sp>
      <p:sp>
        <p:nvSpPr>
          <p:cNvPr id="74755" name="Rectangle 11"/>
          <p:cNvSpPr>
            <a:spLocks noGrp="1" noChangeArrowheads="1"/>
          </p:cNvSpPr>
          <p:nvPr>
            <p:ph idx="1"/>
          </p:nvPr>
        </p:nvSpPr>
        <p:spPr>
          <a:xfrm>
            <a:off x="1167295" y="1843905"/>
            <a:ext cx="9851687" cy="4261331"/>
          </a:xfrm>
        </p:spPr>
        <p:txBody>
          <a:bodyPr>
            <a:noAutofit/>
          </a:bodyPr>
          <a:lstStyle/>
          <a:p>
            <a:pPr marL="265113" indent="-265113"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CMP</a:t>
            </a:r>
            <a:r>
              <a:rPr lang="zh-CN" altLang="en-US" sz="2800" dirty="0"/>
              <a:t>指令将目的操作数减去源操作数，按照定义相应设置状态标志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2800" dirty="0"/>
              <a:t>CMP</a:t>
            </a:r>
            <a:r>
              <a:rPr lang="zh-CN" altLang="en-US" sz="2800" dirty="0"/>
              <a:t>指令执行的功能与</a:t>
            </a:r>
            <a:r>
              <a:rPr lang="en-US" altLang="zh-CN" sz="2800" dirty="0"/>
              <a:t>SUB</a:t>
            </a:r>
            <a:r>
              <a:rPr lang="zh-CN" altLang="en-US" sz="2800" dirty="0"/>
              <a:t>指令，但</a:t>
            </a:r>
            <a:r>
              <a:rPr lang="zh-CN" altLang="en-US" sz="2800" dirty="0">
                <a:highlight>
                  <a:srgbClr val="FFFF00"/>
                </a:highlight>
              </a:rPr>
              <a:t>结果不回送</a:t>
            </a:r>
            <a:r>
              <a:rPr lang="zh-CN" altLang="en-US" sz="2800" dirty="0"/>
              <a:t>目的操作数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格式：</a:t>
            </a:r>
            <a:endParaRPr lang="en-US" altLang="zh-CN" sz="2800" dirty="0"/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CMP </a:t>
            </a:r>
            <a:r>
              <a:rPr lang="en-US" altLang="zh-CN" sz="2800" b="1" dirty="0" err="1">
                <a:solidFill>
                  <a:schemeClr val="tx2"/>
                </a:solidFill>
              </a:rPr>
              <a:t>reg,imm</a:t>
            </a:r>
            <a:r>
              <a:rPr lang="en-US" altLang="zh-CN" sz="2800" b="1" dirty="0">
                <a:solidFill>
                  <a:schemeClr val="tx2"/>
                </a:solidFill>
              </a:rPr>
              <a:t>/</a:t>
            </a:r>
            <a:r>
              <a:rPr lang="en-US" altLang="zh-CN" sz="2800" b="1" dirty="0" err="1">
                <a:solidFill>
                  <a:schemeClr val="tx2"/>
                </a:solidFill>
              </a:rPr>
              <a:t>reg</a:t>
            </a:r>
            <a:r>
              <a:rPr lang="en-US" altLang="zh-CN" sz="2800" b="1" dirty="0">
                <a:solidFill>
                  <a:schemeClr val="tx2"/>
                </a:solidFill>
              </a:rPr>
              <a:t>/mem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accent2"/>
                </a:solidFill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r>
              <a:rPr lang="zh-CN" altLang="en-US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800" b="1" dirty="0">
                <a:solidFill>
                  <a:schemeClr val="accent2"/>
                </a:solidFill>
              </a:rPr>
              <a:t>/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r>
              <a:rPr lang="en-US" altLang="zh-CN" sz="2800" b="1" dirty="0">
                <a:solidFill>
                  <a:schemeClr val="accent2"/>
                </a:solidFill>
              </a:rPr>
              <a:t>/mem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CMP </a:t>
            </a:r>
            <a:r>
              <a:rPr lang="en-US" altLang="zh-CN" sz="2800" b="1" dirty="0" err="1">
                <a:solidFill>
                  <a:schemeClr val="tx2"/>
                </a:solidFill>
              </a:rPr>
              <a:t>mem,imm</a:t>
            </a:r>
            <a:r>
              <a:rPr lang="en-US" altLang="zh-CN" sz="2800" b="1" dirty="0">
                <a:solidFill>
                  <a:schemeClr val="tx2"/>
                </a:solidFill>
              </a:rPr>
              <a:t>/</a:t>
            </a:r>
            <a:r>
              <a:rPr lang="en-US" altLang="zh-CN" sz="2800" b="1" dirty="0" err="1">
                <a:solidFill>
                  <a:schemeClr val="tx2"/>
                </a:solidFill>
              </a:rPr>
              <a:t>reg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tx2"/>
                </a:solidFill>
              </a:rPr>
              <a:t>	</a:t>
            </a:r>
            <a:r>
              <a:rPr lang="zh-CN" altLang="en-US" sz="2800" b="1" dirty="0">
                <a:solidFill>
                  <a:schemeClr val="accent2"/>
                </a:solidFill>
              </a:rPr>
              <a:t>；</a:t>
            </a:r>
            <a:r>
              <a:rPr lang="en-US" altLang="zh-CN" sz="2800" b="1" dirty="0">
                <a:solidFill>
                  <a:schemeClr val="accent2"/>
                </a:solidFill>
              </a:rPr>
              <a:t>mem</a:t>
            </a:r>
            <a:r>
              <a:rPr lang="zh-CN" altLang="en-US" sz="2800" b="1" dirty="0">
                <a:solidFill>
                  <a:schemeClr val="accent2"/>
                </a:solidFill>
              </a:rPr>
              <a:t>－</a:t>
            </a:r>
            <a:r>
              <a:rPr lang="en-US" altLang="zh-CN" sz="2800" b="1" dirty="0" err="1">
                <a:solidFill>
                  <a:schemeClr val="accent2"/>
                </a:solidFill>
              </a:rPr>
              <a:t>imm</a:t>
            </a:r>
            <a:r>
              <a:rPr lang="en-US" altLang="zh-CN" sz="2800" b="1" dirty="0">
                <a:solidFill>
                  <a:schemeClr val="accent2"/>
                </a:solidFill>
              </a:rPr>
              <a:t>/</a:t>
            </a:r>
            <a:r>
              <a:rPr lang="en-US" altLang="zh-CN" sz="2800" b="1" dirty="0" err="1">
                <a:solidFill>
                  <a:schemeClr val="accent2"/>
                </a:solidFill>
              </a:rPr>
              <a:t>reg</a:t>
            </a:r>
            <a:endParaRPr lang="en-US" altLang="zh-CN" sz="28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5987524"/>
      </p:ext>
    </p:extLst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AutoShape 8"/>
          <p:cNvSpPr>
            <a:spLocks noGrp="1" noChangeArrowheads="1"/>
          </p:cNvSpPr>
          <p:nvPr>
            <p:ph type="title"/>
          </p:nvPr>
        </p:nvSpPr>
        <p:spPr>
          <a:xfrm>
            <a:off x="1100860" y="905503"/>
            <a:ext cx="4504267" cy="702203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2.20</a:t>
            </a:r>
            <a:r>
              <a:rPr lang="zh-CN" altLang="en-US" sz="2800" b="1"/>
              <a:t>：比较</a:t>
            </a:r>
            <a:r>
              <a:rPr lang="en-US" altLang="zh-CN" sz="2800" b="1"/>
              <a:t>AL</a:t>
            </a:r>
            <a:r>
              <a:rPr lang="zh-CN" altLang="en-US" sz="2800" b="1"/>
              <a:t>与</a:t>
            </a:r>
            <a:r>
              <a:rPr lang="en-US" altLang="zh-CN" sz="2800" b="1"/>
              <a:t>100</a:t>
            </a:r>
          </a:p>
        </p:txBody>
      </p:sp>
      <p:sp>
        <p:nvSpPr>
          <p:cNvPr id="75780" name="Rectangle 9"/>
          <p:cNvSpPr>
            <a:spLocks noGrp="1" noChangeArrowheads="1"/>
          </p:cNvSpPr>
          <p:nvPr>
            <p:ph idx="1"/>
          </p:nvPr>
        </p:nvSpPr>
        <p:spPr>
          <a:xfrm>
            <a:off x="1112040" y="2121407"/>
            <a:ext cx="8986174" cy="4133089"/>
          </a:xfrm>
          <a:solidFill>
            <a:schemeClr val="bg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en-US" altLang="zh-CN" sz="4400" dirty="0">
                <a:solidFill>
                  <a:schemeClr val="tx2"/>
                </a:solidFill>
              </a:rPr>
              <a:t>CMP AL,100</a:t>
            </a:r>
            <a:r>
              <a:rPr lang="en-US" altLang="zh-CN" sz="4400" dirty="0"/>
              <a:t>	</a:t>
            </a:r>
            <a:r>
              <a:rPr lang="zh-CN" altLang="en-US" sz="4400" dirty="0"/>
              <a:t>；</a:t>
            </a:r>
            <a:r>
              <a:rPr lang="en-US" altLang="zh-CN" sz="4400" dirty="0"/>
              <a:t>AL-100</a:t>
            </a:r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en-US" altLang="zh-CN" sz="4400" dirty="0">
                <a:solidFill>
                  <a:schemeClr val="accent2"/>
                </a:solidFill>
              </a:rPr>
              <a:t>	JB BELOW</a:t>
            </a:r>
          </a:p>
          <a:p>
            <a:pPr marL="0" indent="0"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4400" dirty="0"/>
              <a:t>	</a:t>
            </a:r>
            <a:r>
              <a:rPr lang="zh-CN" altLang="en-US" sz="4400" dirty="0"/>
              <a:t>；</a:t>
            </a:r>
            <a:r>
              <a:rPr lang="en-US" altLang="zh-CN" sz="4400" dirty="0"/>
              <a:t>AL&lt;100</a:t>
            </a:r>
            <a:r>
              <a:rPr lang="zh-CN" altLang="en-US" sz="4400" dirty="0"/>
              <a:t>，跳转到</a:t>
            </a:r>
            <a:r>
              <a:rPr lang="en-US" altLang="zh-CN" sz="4400" dirty="0"/>
              <a:t>BELOW</a:t>
            </a:r>
            <a:r>
              <a:rPr lang="zh-CN" altLang="en-US" sz="4400" dirty="0"/>
              <a:t>执行</a:t>
            </a:r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zh-CN" altLang="en-US" sz="4400" dirty="0">
                <a:solidFill>
                  <a:schemeClr val="accent2"/>
                </a:solidFill>
              </a:rPr>
              <a:t>	</a:t>
            </a:r>
            <a:r>
              <a:rPr lang="en-US" altLang="zh-CN" sz="4400" dirty="0">
                <a:solidFill>
                  <a:schemeClr val="accent2"/>
                </a:solidFill>
              </a:rPr>
              <a:t>SUB AL,100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None/>
              <a:tabLst>
                <a:tab pos="1520825" algn="l"/>
                <a:tab pos="4578350" algn="l"/>
              </a:tabLst>
            </a:pPr>
            <a:r>
              <a:rPr lang="en-US" altLang="zh-CN" sz="4400" dirty="0"/>
              <a:t>	</a:t>
            </a:r>
            <a:r>
              <a:rPr lang="zh-CN" altLang="en-US" sz="4400" dirty="0"/>
              <a:t>；</a:t>
            </a:r>
            <a:r>
              <a:rPr lang="en-US" altLang="zh-CN" sz="4400" dirty="0"/>
              <a:t>AL≥100</a:t>
            </a:r>
            <a:r>
              <a:rPr lang="zh-CN" altLang="en-US" sz="4400" dirty="0"/>
              <a:t>，</a:t>
            </a:r>
            <a:r>
              <a:rPr lang="en-US" altLang="zh-CN" sz="4400" dirty="0"/>
              <a:t>AL←AL-100</a:t>
            </a:r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en-US" altLang="zh-CN" sz="4400" dirty="0">
                <a:solidFill>
                  <a:schemeClr val="accent2"/>
                </a:solidFill>
              </a:rPr>
              <a:t>	INC AH</a:t>
            </a:r>
            <a:r>
              <a:rPr lang="en-US" altLang="zh-CN" sz="4400" dirty="0"/>
              <a:t>	</a:t>
            </a:r>
            <a:r>
              <a:rPr lang="zh-CN" altLang="en-US" sz="4400" dirty="0"/>
              <a:t>；</a:t>
            </a:r>
            <a:r>
              <a:rPr lang="en-US" altLang="zh-CN" sz="4400" dirty="0"/>
              <a:t>AH←AH+1</a:t>
            </a:r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r>
              <a:rPr lang="en-US" altLang="zh-CN" sz="4400" dirty="0">
                <a:solidFill>
                  <a:schemeClr val="accent2"/>
                </a:solidFill>
              </a:rPr>
              <a:t>BELOW:	...</a:t>
            </a:r>
          </a:p>
          <a:p>
            <a:pPr marL="0" indent="0">
              <a:buNone/>
              <a:tabLst>
                <a:tab pos="1520825" algn="l"/>
                <a:tab pos="4578350" algn="l"/>
              </a:tabLst>
            </a:pPr>
            <a:endParaRPr lang="en-US" altLang="zh-CN" sz="4400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buNone/>
              <a:tabLst>
                <a:tab pos="1520825" algn="l"/>
                <a:tab pos="4578350" algn="l"/>
              </a:tabLst>
            </a:pPr>
            <a:r>
              <a:rPr lang="zh-CN" altLang="en-US" sz="4400" b="1" dirty="0">
                <a:solidFill>
                  <a:schemeClr val="tx1"/>
                </a:solidFill>
              </a:rPr>
              <a:t>注：执行比较指令之后，可以根据标志判断两个数是否相等、大小关系等</a:t>
            </a:r>
            <a:endParaRPr lang="en-US" altLang="zh-C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66280"/>
      </p:ext>
    </p:extLst>
  </p:cSld>
  <p:clrMapOvr>
    <a:masterClrMapping/>
  </p:clrMapOvr>
  <p:transition spd="med" advClick="0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2.2.4  </a:t>
            </a:r>
            <a:r>
              <a:rPr lang="zh-CN" altLang="en-US"/>
              <a:t>乘法指令</a:t>
            </a:r>
            <a:endParaRPr lang="zh-CN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67814" y="1901922"/>
            <a:ext cx="4010025" cy="3352800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MUL r8/m8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400" dirty="0">
                <a:solidFill>
                  <a:schemeClr val="accent2"/>
                </a:solidFill>
              </a:rPr>
              <a:t>无符号字节乘法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AX←AL×r8/m8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MUL r16/m16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400" dirty="0">
                <a:solidFill>
                  <a:schemeClr val="accent2"/>
                </a:solidFill>
              </a:rPr>
              <a:t>无符号字乘法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DX.AX←AX×r16/m16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853643" y="1837267"/>
            <a:ext cx="4010025" cy="3352800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IMUL r8/m8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400" dirty="0">
                <a:solidFill>
                  <a:schemeClr val="accent2"/>
                </a:solidFill>
              </a:rPr>
              <a:t>有符号字节乘法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AX←AL×r8/m8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IMUL r16/m16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zh-CN" altLang="en-US" sz="2400" dirty="0">
                <a:solidFill>
                  <a:schemeClr val="accent2"/>
                </a:solidFill>
              </a:rPr>
              <a:t>有符号字乘法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DX.AX←AX×r16/m16</a:t>
            </a:r>
          </a:p>
        </p:txBody>
      </p:sp>
    </p:spTree>
    <p:extLst>
      <p:ext uri="{BB962C8B-B14F-4D97-AF65-F5344CB8AC3E}">
        <p14:creationId xmlns:p14="http://schemas.microsoft.com/office/powerpoint/2010/main" val="890778469"/>
      </p:ext>
    </p:extLst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乘法指令的功能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乘法指令</a:t>
            </a:r>
            <a:r>
              <a:rPr lang="zh-CN" altLang="en-US" sz="2800" dirty="0">
                <a:solidFill>
                  <a:schemeClr val="accent2"/>
                </a:solidFill>
              </a:rPr>
              <a:t>分无符号和有符号乘法指令</a:t>
            </a:r>
            <a:endParaRPr lang="zh-CN" altLang="en-US" sz="2800" dirty="0">
              <a:solidFill>
                <a:schemeClr val="accent2"/>
              </a:solidFill>
              <a:hlinkClick r:id="rId2" action="ppaction://hlinksldjump"/>
            </a:endParaRPr>
          </a:p>
          <a:p>
            <a:pPr eaLnBrk="1" hangingPunct="1"/>
            <a:r>
              <a:rPr lang="zh-CN" altLang="en-US" sz="2800" dirty="0"/>
              <a:t>乘法指令的源操作数显式给出，</a:t>
            </a:r>
            <a:r>
              <a:rPr lang="zh-CN" altLang="en-US" sz="2800" dirty="0">
                <a:solidFill>
                  <a:schemeClr val="accent2"/>
                </a:solidFill>
              </a:rPr>
              <a:t>隐含使用另一个操作数</a:t>
            </a:r>
            <a:r>
              <a:rPr lang="en-US" altLang="zh-CN" sz="2800" dirty="0">
                <a:solidFill>
                  <a:schemeClr val="accent2"/>
                </a:solidFill>
              </a:rPr>
              <a:t>AX</a:t>
            </a:r>
            <a:r>
              <a:rPr lang="zh-CN" altLang="en-US" sz="2800" dirty="0">
                <a:solidFill>
                  <a:schemeClr val="accent2"/>
                </a:solidFill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</a:rPr>
              <a:t>DX</a:t>
            </a:r>
          </a:p>
          <a:p>
            <a:pPr lvl="1" eaLnBrk="1" hangingPunct="1"/>
            <a:r>
              <a:rPr lang="zh-CN" altLang="en-US" sz="2800" dirty="0"/>
              <a:t>字节量相乘：</a:t>
            </a:r>
            <a:r>
              <a:rPr lang="en-US" altLang="zh-CN" sz="2800" dirty="0"/>
              <a:t>AL</a:t>
            </a:r>
            <a:r>
              <a:rPr lang="zh-CN" altLang="en-US" sz="2800" dirty="0"/>
              <a:t>与</a:t>
            </a:r>
            <a:r>
              <a:rPr lang="en-US" altLang="zh-CN" sz="2800" dirty="0"/>
              <a:t>r8/m8</a:t>
            </a:r>
            <a:r>
              <a:rPr lang="zh-CN" altLang="en-US" sz="2800" dirty="0"/>
              <a:t>相乘，得到</a:t>
            </a:r>
            <a:r>
              <a:rPr lang="en-US" altLang="zh-CN" sz="2800" dirty="0"/>
              <a:t>16</a:t>
            </a:r>
            <a:r>
              <a:rPr lang="zh-CN" altLang="en-US" sz="2800" dirty="0"/>
              <a:t>位的结果，存入</a:t>
            </a:r>
            <a:r>
              <a:rPr lang="en-US" altLang="zh-CN" sz="2800" dirty="0"/>
              <a:t>AX</a:t>
            </a:r>
          </a:p>
          <a:p>
            <a:pPr lvl="1" eaLnBrk="1" hangingPunct="1"/>
            <a:r>
              <a:rPr lang="zh-CN" altLang="en-US" sz="2800" dirty="0"/>
              <a:t>字量相乘：</a:t>
            </a:r>
            <a:r>
              <a:rPr lang="en-US" altLang="zh-CN" sz="2800" dirty="0"/>
              <a:t>AX</a:t>
            </a:r>
            <a:r>
              <a:rPr lang="zh-CN" altLang="en-US" sz="2800" dirty="0"/>
              <a:t>与</a:t>
            </a:r>
            <a:r>
              <a:rPr lang="en-US" altLang="zh-CN" sz="2800" dirty="0"/>
              <a:t>r16/m16</a:t>
            </a:r>
            <a:r>
              <a:rPr lang="zh-CN" altLang="en-US" sz="2800" dirty="0"/>
              <a:t>相乘，得到</a:t>
            </a:r>
            <a:r>
              <a:rPr lang="en-US" altLang="zh-CN" sz="2800" dirty="0"/>
              <a:t>32</a:t>
            </a:r>
            <a:r>
              <a:rPr lang="zh-CN" altLang="en-US" sz="2800" dirty="0"/>
              <a:t>位的结果，其高字存入</a:t>
            </a:r>
            <a:r>
              <a:rPr lang="en-US" altLang="zh-CN" sz="2800" dirty="0"/>
              <a:t>DX</a:t>
            </a:r>
            <a:r>
              <a:rPr lang="zh-CN" altLang="en-US" sz="2800" dirty="0"/>
              <a:t>，低字存入</a:t>
            </a:r>
            <a:r>
              <a:rPr lang="en-US" altLang="zh-CN" sz="2800" dirty="0"/>
              <a:t>AX</a:t>
            </a:r>
          </a:p>
          <a:p>
            <a:pPr eaLnBrk="1" hangingPunct="1"/>
            <a:r>
              <a:rPr lang="zh-CN" altLang="en-US" sz="2800" dirty="0"/>
              <a:t>乘法指令</a:t>
            </a:r>
            <a:r>
              <a:rPr lang="zh-CN" altLang="en-US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利用</a:t>
            </a:r>
            <a:r>
              <a:rPr lang="en-US" altLang="zh-CN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zh-CN" altLang="en-US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和</a:t>
            </a:r>
            <a:r>
              <a:rPr lang="en-US" altLang="zh-CN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</a:t>
            </a:r>
            <a:r>
              <a:rPr lang="zh-CN" altLang="en-US" sz="2800" dirty="0">
                <a:solidFill>
                  <a:srgbClr val="003FBC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判断乘积的高一半是否具有有效数值</a:t>
            </a:r>
            <a:endParaRPr lang="zh-CN" altLang="en-US" sz="2800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13314"/>
      </p:ext>
    </p:extLst>
  </p:cSld>
  <p:clrMapOvr>
    <a:masterClrMapping/>
  </p:clrMapOvr>
  <p:transition spd="med" advClick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汇编语言指令格式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>
                <a:latin typeface="宋体" panose="02010600030101010101" pitchFamily="2" charset="-122"/>
              </a:rPr>
              <a:t>由</a:t>
            </a:r>
            <a:r>
              <a:rPr lang="en-US" altLang="zh-CN" sz="3600" dirty="0">
                <a:latin typeface="宋体" panose="02010600030101010101" pitchFamily="2" charset="-122"/>
              </a:rPr>
              <a:t>4</a:t>
            </a:r>
            <a:r>
              <a:rPr lang="zh-CN" altLang="en-US" sz="3600" dirty="0">
                <a:latin typeface="宋体" panose="02010600030101010101" pitchFamily="2" charset="-122"/>
              </a:rPr>
              <a:t>部分组成：</a:t>
            </a:r>
          </a:p>
          <a:p>
            <a:pPr>
              <a:lnSpc>
                <a:spcPct val="16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500" dirty="0">
                <a:solidFill>
                  <a:srgbClr val="C00000"/>
                </a:solidFill>
                <a:latin typeface="宋体" panose="02010600030101010101" pitchFamily="2" charset="-122"/>
              </a:rPr>
              <a:t>标号</a:t>
            </a:r>
            <a:r>
              <a:rPr lang="en-US" altLang="zh-CN" sz="3500" dirty="0">
                <a:solidFill>
                  <a:srgbClr val="C0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3500" dirty="0">
                <a:solidFill>
                  <a:srgbClr val="C00000"/>
                </a:solidFill>
                <a:latin typeface="宋体" panose="02010600030101010101" pitchFamily="2" charset="-122"/>
              </a:rPr>
              <a:t>指令助记符 目的操作数</a:t>
            </a:r>
            <a:r>
              <a:rPr lang="en-US" altLang="zh-CN" sz="3500" dirty="0">
                <a:solidFill>
                  <a:srgbClr val="C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500" dirty="0">
                <a:solidFill>
                  <a:srgbClr val="C00000"/>
                </a:solidFill>
                <a:latin typeface="宋体" panose="02010600030101010101" pitchFamily="2" charset="-122"/>
              </a:rPr>
              <a:t>源操作数 </a:t>
            </a:r>
            <a:r>
              <a:rPr lang="en-US" altLang="zh-CN" sz="3500" dirty="0">
                <a:solidFill>
                  <a:srgbClr val="C00000"/>
                </a:solidFill>
                <a:latin typeface="宋体" panose="02010600030101010101" pitchFamily="2" charset="-122"/>
              </a:rPr>
              <a:t>; </a:t>
            </a:r>
            <a:r>
              <a:rPr lang="zh-CN" altLang="en-US" sz="3500" dirty="0">
                <a:solidFill>
                  <a:srgbClr val="C00000"/>
                </a:solidFill>
                <a:latin typeface="宋体" panose="02010600030101010101" pitchFamily="2" charset="-122"/>
              </a:rPr>
              <a:t>注释</a:t>
            </a:r>
            <a:endParaRPr lang="en-US" altLang="zh-CN" sz="36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4">
              <a:lnSpc>
                <a:spcPct val="160000"/>
              </a:lnSpc>
            </a:pPr>
            <a:r>
              <a:rPr lang="zh-CN" altLang="en-US" sz="26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标号</a:t>
            </a:r>
            <a:r>
              <a:rPr lang="zh-CN" altLang="en-US" sz="2600" b="1" i="0" dirty="0">
                <a:solidFill>
                  <a:schemeClr val="tx2"/>
                </a:solidFill>
                <a:latin typeface="宋体" panose="02010600030101010101" pitchFamily="2" charset="-122"/>
              </a:rPr>
              <a:t>表示该指令在主存中的逻辑地址</a:t>
            </a:r>
            <a:endParaRPr lang="en-US" altLang="zh-CN" sz="2600" b="1" i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4">
              <a:lnSpc>
                <a:spcPct val="160000"/>
              </a:lnSpc>
            </a:pPr>
            <a:r>
              <a:rPr lang="zh-CN" altLang="en-US" sz="2600" b="1" i="0" dirty="0">
                <a:solidFill>
                  <a:schemeClr val="tx2"/>
                </a:solidFill>
                <a:latin typeface="宋体" panose="02010600030101010101" pitchFamily="2" charset="-122"/>
              </a:rPr>
              <a:t>每个指令</a:t>
            </a:r>
            <a:r>
              <a:rPr lang="zh-CN" altLang="en-US" sz="26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助记符</a:t>
            </a:r>
            <a:r>
              <a:rPr lang="zh-CN" altLang="en-US" sz="2600" b="1" i="0" dirty="0">
                <a:solidFill>
                  <a:schemeClr val="tx2"/>
                </a:solidFill>
                <a:latin typeface="宋体" panose="02010600030101010101" pitchFamily="2" charset="-122"/>
              </a:rPr>
              <a:t>就代表一种指令</a:t>
            </a:r>
            <a:endParaRPr lang="en-US" altLang="zh-CN" sz="2600" b="1" i="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4">
              <a:lnSpc>
                <a:spcPct val="160000"/>
              </a:lnSpc>
            </a:pPr>
            <a:r>
              <a:rPr lang="zh-CN" altLang="en-US" sz="26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目的</a:t>
            </a:r>
            <a:r>
              <a:rPr lang="zh-CN" altLang="en-US" sz="2600" b="1" i="0" dirty="0">
                <a:solidFill>
                  <a:schemeClr val="tx2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6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源操作数</a:t>
            </a:r>
            <a:r>
              <a:rPr lang="zh-CN" altLang="en-US" sz="2600" b="1" i="0" dirty="0">
                <a:solidFill>
                  <a:schemeClr val="tx2"/>
                </a:solidFill>
                <a:latin typeface="宋体" panose="02010600030101010101" pitchFamily="2" charset="-122"/>
              </a:rPr>
              <a:t>表示参与操作的对象</a:t>
            </a:r>
          </a:p>
          <a:p>
            <a:pPr lvl="4">
              <a:lnSpc>
                <a:spcPct val="160000"/>
              </a:lnSpc>
            </a:pPr>
            <a:r>
              <a:rPr lang="zh-CN" altLang="en-US" sz="2600" b="1" i="0" dirty="0">
                <a:solidFill>
                  <a:srgbClr val="003FBC"/>
                </a:solidFill>
                <a:latin typeface="宋体" panose="02010600030101010101" pitchFamily="2" charset="-122"/>
              </a:rPr>
              <a:t>注释</a:t>
            </a:r>
            <a:r>
              <a:rPr lang="zh-CN" altLang="en-US" sz="2600" b="1" i="0" dirty="0">
                <a:solidFill>
                  <a:schemeClr val="tx2"/>
                </a:solidFill>
                <a:latin typeface="宋体" panose="02010600030101010101" pitchFamily="2" charset="-122"/>
              </a:rPr>
              <a:t>是对该指令或程序段功能的说明</a:t>
            </a:r>
          </a:p>
          <a:p>
            <a:pPr>
              <a:lnSpc>
                <a:spcPct val="160000"/>
              </a:lnSpc>
              <a:buNone/>
            </a:pPr>
            <a:endParaRPr lang="zh-CN" altLang="en-US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3822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乘法指令对标志的影响</a:t>
            </a:r>
          </a:p>
        </p:txBody>
      </p:sp>
      <p:sp>
        <p:nvSpPr>
          <p:cNvPr id="80899" name="Rectangle 5"/>
          <p:cNvSpPr>
            <a:spLocks noGrp="1" noChangeArrowheads="1"/>
          </p:cNvSpPr>
          <p:nvPr>
            <p:ph idx="1"/>
          </p:nvPr>
        </p:nvSpPr>
        <p:spPr>
          <a:xfrm>
            <a:off x="1202266" y="1909908"/>
            <a:ext cx="10058400" cy="393209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乘法指令如下影响</a:t>
            </a:r>
            <a:r>
              <a:rPr lang="en-US" altLang="zh-CN" sz="2800" dirty="0"/>
              <a:t>OF</a:t>
            </a:r>
            <a:r>
              <a:rPr lang="zh-CN" altLang="en-US" sz="2800" dirty="0"/>
              <a:t>和</a:t>
            </a:r>
            <a:r>
              <a:rPr lang="en-US" altLang="zh-CN" sz="2800" dirty="0"/>
              <a:t>CF</a:t>
            </a:r>
            <a:r>
              <a:rPr lang="zh-CN" altLang="en-US" sz="2800" dirty="0"/>
              <a:t>标志：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MUL</a:t>
            </a:r>
            <a:r>
              <a:rPr lang="zh-CN" altLang="en-US" sz="2800" dirty="0"/>
              <a:t>指令</a:t>
            </a:r>
            <a:r>
              <a:rPr lang="en-US" altLang="zh-CN" sz="2800" dirty="0"/>
              <a:t>—</a:t>
            </a:r>
            <a:r>
              <a:rPr lang="zh-CN" altLang="en-US" sz="2800" dirty="0"/>
              <a:t>若乘积的高一半（</a:t>
            </a:r>
            <a:r>
              <a:rPr lang="en-US" altLang="zh-CN" sz="2800" dirty="0"/>
              <a:t>AH</a:t>
            </a:r>
            <a:r>
              <a:rPr lang="zh-CN" altLang="en-US" sz="2800" dirty="0"/>
              <a:t>或</a:t>
            </a:r>
            <a:r>
              <a:rPr lang="en-US" altLang="zh-CN" sz="2800" dirty="0"/>
              <a:t>DX</a:t>
            </a:r>
            <a:r>
              <a:rPr lang="zh-CN" altLang="en-US" sz="2800" dirty="0"/>
              <a:t>）为</a:t>
            </a:r>
            <a:r>
              <a:rPr lang="en-US" altLang="zh-CN" sz="2800" dirty="0"/>
              <a:t>0</a:t>
            </a:r>
            <a:r>
              <a:rPr lang="zh-CN" altLang="en-US" sz="2800" dirty="0"/>
              <a:t>，则</a:t>
            </a:r>
            <a:r>
              <a:rPr lang="en-US" altLang="zh-CN" sz="2800" dirty="0"/>
              <a:t>OF=CF=0</a:t>
            </a:r>
            <a:r>
              <a:rPr lang="zh-CN" altLang="en-US" sz="2800" dirty="0"/>
              <a:t>；否则</a:t>
            </a:r>
            <a:r>
              <a:rPr lang="en-US" altLang="zh-CN" sz="2800" dirty="0"/>
              <a:t>OF=CF=1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/>
              <a:t>IMUL</a:t>
            </a:r>
            <a:r>
              <a:rPr lang="zh-CN" altLang="en-US" sz="2800" dirty="0"/>
              <a:t>指令</a:t>
            </a:r>
            <a:r>
              <a:rPr lang="en-US" altLang="zh-CN" sz="2800" dirty="0"/>
              <a:t>—</a:t>
            </a:r>
            <a:r>
              <a:rPr lang="zh-CN" altLang="en-US" sz="2800" dirty="0"/>
              <a:t>若乘积的高一半是低一半的</a:t>
            </a:r>
            <a:r>
              <a:rPr lang="zh-CN" altLang="en-US" sz="2800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符号扩展</a:t>
            </a:r>
            <a:r>
              <a:rPr lang="zh-CN" altLang="en-US" sz="2800" dirty="0"/>
              <a:t>，则</a:t>
            </a:r>
            <a:r>
              <a:rPr lang="en-US" altLang="zh-CN" sz="2800" dirty="0"/>
              <a:t>OF=CF=0</a:t>
            </a:r>
            <a:r>
              <a:rPr lang="zh-CN" altLang="en-US" sz="2800" dirty="0"/>
              <a:t>；否则均为</a:t>
            </a:r>
            <a:r>
              <a:rPr lang="en-US" altLang="zh-CN" sz="28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乘法指令对其他状态标志</a:t>
            </a:r>
            <a:r>
              <a:rPr lang="zh-CN" altLang="en-US" sz="2800" dirty="0">
                <a:solidFill>
                  <a:schemeClr val="accent2"/>
                </a:solidFill>
              </a:rPr>
              <a:t>没有定义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marL="818388" lvl="2" indent="-342900" algn="just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FBC"/>
                </a:solidFill>
              </a:rPr>
              <a:t>对标志没有定义：指令执行后这些标志是任意的、不可预测（即无法判断具体是</a:t>
            </a:r>
            <a:r>
              <a:rPr lang="en-US" altLang="zh-CN" sz="2400" dirty="0">
                <a:solidFill>
                  <a:srgbClr val="003FBC"/>
                </a:solidFill>
              </a:rPr>
              <a:t>0</a:t>
            </a:r>
            <a:r>
              <a:rPr lang="zh-CN" altLang="en-US" sz="2400" dirty="0">
                <a:solidFill>
                  <a:srgbClr val="003FBC"/>
                </a:solidFill>
              </a:rPr>
              <a:t>还是</a:t>
            </a:r>
            <a:r>
              <a:rPr lang="en-US" altLang="zh-CN" sz="2400" dirty="0">
                <a:solidFill>
                  <a:srgbClr val="003FBC"/>
                </a:solidFill>
              </a:rPr>
              <a:t>1</a:t>
            </a:r>
            <a:r>
              <a:rPr lang="zh-CN" altLang="en-US" sz="2400" dirty="0">
                <a:solidFill>
                  <a:srgbClr val="003FBC"/>
                </a:solidFill>
              </a:rPr>
              <a:t>）</a:t>
            </a:r>
          </a:p>
          <a:p>
            <a:pPr marL="818388" lvl="2" indent="-342900" algn="just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FBC"/>
                </a:solidFill>
              </a:rPr>
              <a:t>对标志没有影响：指令执行不改变标志状态</a:t>
            </a:r>
          </a:p>
          <a:p>
            <a:pPr eaLnBrk="1" hangingPunct="1">
              <a:lnSpc>
                <a:spcPct val="170000"/>
              </a:lnSpc>
            </a:pPr>
            <a:endParaRPr lang="zh-CN" alt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21341"/>
      </p:ext>
    </p:extLst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AutoShape 8"/>
          <p:cNvSpPr>
            <a:spLocks noGrp="1" noChangeArrowheads="1"/>
          </p:cNvSpPr>
          <p:nvPr>
            <p:ph type="title"/>
          </p:nvPr>
        </p:nvSpPr>
        <p:spPr>
          <a:xfrm>
            <a:off x="985116" y="656070"/>
            <a:ext cx="3733800" cy="72505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2.21</a:t>
            </a:r>
            <a:r>
              <a:rPr lang="zh-CN" altLang="en-US" sz="3200" b="1"/>
              <a:t>：乘法运算</a:t>
            </a:r>
          </a:p>
        </p:txBody>
      </p:sp>
      <p:sp>
        <p:nvSpPr>
          <p:cNvPr id="81924" name="Rectangle 9"/>
          <p:cNvSpPr>
            <a:spLocks noGrp="1" noChangeArrowheads="1"/>
          </p:cNvSpPr>
          <p:nvPr>
            <p:ph idx="1"/>
          </p:nvPr>
        </p:nvSpPr>
        <p:spPr>
          <a:xfrm>
            <a:off x="1132541" y="1804983"/>
            <a:ext cx="6054643" cy="44975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al,0b4h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al=b4h=180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bl,11h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bl=11h=17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 err="1">
                <a:solidFill>
                  <a:schemeClr val="tx2"/>
                </a:solidFill>
              </a:rPr>
              <a:t>mul</a:t>
            </a:r>
            <a:r>
              <a:rPr lang="en-US" altLang="zh-CN" sz="2400" dirty="0">
                <a:solidFill>
                  <a:schemeClr val="tx2"/>
                </a:solidFill>
              </a:rPr>
              <a:t> bl</a:t>
            </a:r>
            <a:r>
              <a:rPr lang="en-US" altLang="zh-CN" sz="2400" dirty="0">
                <a:solidFill>
                  <a:schemeClr val="accent2"/>
                </a:solidFill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ax=Obf4h=3060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OF=CF=1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</a:rPr>
              <a:t>高</a:t>
            </a:r>
            <a:r>
              <a:rPr lang="en-US" altLang="zh-CN" sz="2400" dirty="0">
                <a:solidFill>
                  <a:schemeClr val="accent2"/>
                </a:solidFill>
              </a:rPr>
              <a:t>8</a:t>
            </a:r>
            <a:r>
              <a:rPr lang="zh-CN" altLang="en-US" sz="2400" dirty="0">
                <a:solidFill>
                  <a:schemeClr val="accent2"/>
                </a:solidFill>
              </a:rPr>
              <a:t>位不为</a:t>
            </a:r>
            <a:r>
              <a:rPr lang="en-US" altLang="zh-CN" sz="2400" dirty="0">
                <a:solidFill>
                  <a:schemeClr val="accent2"/>
                </a:solidFill>
              </a:rPr>
              <a:t>0</a:t>
            </a:r>
          </a:p>
          <a:p>
            <a:pPr marL="0" indent="390525">
              <a:spcBef>
                <a:spcPct val="90000"/>
              </a:spcBef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al,0b4h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al=b4h=</a:t>
            </a:r>
            <a:r>
              <a:rPr lang="zh-CN" altLang="en-US" sz="2400" dirty="0">
                <a:solidFill>
                  <a:schemeClr val="accent2"/>
                </a:solidFill>
              </a:rPr>
              <a:t>－</a:t>
            </a:r>
            <a:r>
              <a:rPr lang="en-US" altLang="zh-CN" sz="2400" dirty="0">
                <a:solidFill>
                  <a:schemeClr val="accent2"/>
                </a:solidFill>
              </a:rPr>
              <a:t>76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bl,11h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bl=11h=17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 err="1">
                <a:solidFill>
                  <a:schemeClr val="tx2"/>
                </a:solidFill>
              </a:rPr>
              <a:t>imul</a:t>
            </a:r>
            <a:r>
              <a:rPr lang="en-US" altLang="zh-CN" sz="2400" dirty="0">
                <a:solidFill>
                  <a:schemeClr val="tx2"/>
                </a:solidFill>
              </a:rPr>
              <a:t> bl	</a:t>
            </a: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ax=faf4h=-1292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OF=CF=1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</a:rPr>
              <a:t>AX</a:t>
            </a:r>
            <a:r>
              <a:rPr lang="zh-CN" altLang="en-US" sz="2400" dirty="0">
                <a:solidFill>
                  <a:schemeClr val="accent2"/>
                </a:solidFill>
              </a:rPr>
              <a:t>高</a:t>
            </a:r>
            <a:r>
              <a:rPr lang="en-US" altLang="zh-CN" sz="2400" dirty="0">
                <a:solidFill>
                  <a:schemeClr val="accent2"/>
                </a:solidFill>
              </a:rPr>
              <a:t>8</a:t>
            </a:r>
            <a:r>
              <a:rPr lang="zh-CN" altLang="en-US" sz="2400" dirty="0">
                <a:solidFill>
                  <a:schemeClr val="accent2"/>
                </a:solidFill>
              </a:rPr>
              <a:t>位含有效数字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E514B-583C-4B4D-AA10-7D2568BEE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6" y="594114"/>
            <a:ext cx="4465707" cy="28348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1BF093-5D40-49DC-9508-18958C3D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58" y="4019505"/>
            <a:ext cx="4796230" cy="106316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C5CCE7BF-FB0B-47CD-AA5A-CE154ACE3F16}"/>
              </a:ext>
            </a:extLst>
          </p:cNvPr>
          <p:cNvSpPr/>
          <p:nvPr/>
        </p:nvSpPr>
        <p:spPr>
          <a:xfrm rot="8641998">
            <a:off x="6428232" y="2157984"/>
            <a:ext cx="475488" cy="3749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873052AB-BF1D-4728-B5C9-A11DF1C803C6}"/>
              </a:ext>
            </a:extLst>
          </p:cNvPr>
          <p:cNvSpPr/>
          <p:nvPr/>
        </p:nvSpPr>
        <p:spPr>
          <a:xfrm rot="8641998">
            <a:off x="6504999" y="4532376"/>
            <a:ext cx="475488" cy="3749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213"/>
      </p:ext>
    </p:extLst>
  </p:cSld>
  <p:clrMapOvr>
    <a:masterClrMapping/>
  </p:clrMapOvr>
  <p:transition spd="med" advClick="0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2.2.5  </a:t>
            </a:r>
            <a:r>
              <a:rPr lang="zh-CN" altLang="en-US"/>
              <a:t>除法指令</a:t>
            </a:r>
            <a:endParaRPr lang="zh-CN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13873" y="1821180"/>
            <a:ext cx="8382000" cy="2057400"/>
          </a:xfr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184150"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DIV r8/m8</a:t>
            </a:r>
            <a:r>
              <a:rPr lang="en-US" altLang="zh-CN" dirty="0">
                <a:solidFill>
                  <a:schemeClr val="bg2"/>
                </a:solidFill>
              </a:rPr>
              <a:t>	</a:t>
            </a:r>
            <a:r>
              <a:rPr lang="zh-CN" altLang="en-US" sz="2400" dirty="0">
                <a:solidFill>
                  <a:schemeClr val="accent2"/>
                </a:solidFill>
              </a:rPr>
              <a:t>；无符号字节除法：</a:t>
            </a:r>
          </a:p>
          <a:p>
            <a:pPr marL="0" indent="184150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AL←AX÷r8/m8</a:t>
            </a:r>
            <a:r>
              <a:rPr lang="zh-CN" altLang="en-US" sz="2400" dirty="0">
                <a:solidFill>
                  <a:schemeClr val="accent2"/>
                </a:solidFill>
              </a:rPr>
              <a:t>的商，</a:t>
            </a:r>
            <a:r>
              <a:rPr lang="en-US" altLang="zh-CN" sz="2400" dirty="0">
                <a:solidFill>
                  <a:schemeClr val="accent2"/>
                </a:solidFill>
              </a:rPr>
              <a:t>Ah←AX÷r8/m8</a:t>
            </a:r>
            <a:r>
              <a:rPr lang="zh-CN" altLang="en-US" sz="2400" dirty="0">
                <a:solidFill>
                  <a:schemeClr val="accent2"/>
                </a:solidFill>
              </a:rPr>
              <a:t>的余数</a:t>
            </a:r>
          </a:p>
          <a:p>
            <a:pPr marL="0" indent="184150"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DIV r16/m16	</a:t>
            </a:r>
            <a:r>
              <a:rPr lang="zh-CN" altLang="en-US" sz="2400" dirty="0">
                <a:solidFill>
                  <a:schemeClr val="accent2"/>
                </a:solidFill>
              </a:rPr>
              <a:t>；无符号字除法：</a:t>
            </a:r>
          </a:p>
          <a:p>
            <a:pPr marL="0" indent="18415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；</a:t>
            </a:r>
            <a:r>
              <a:rPr lang="en-US" altLang="zh-CN" sz="2400" dirty="0">
                <a:solidFill>
                  <a:schemeClr val="accent2"/>
                </a:solidFill>
              </a:rPr>
              <a:t>AX←DX.AX÷r16/m16</a:t>
            </a:r>
            <a:r>
              <a:rPr lang="zh-CN" altLang="en-US" sz="2400" dirty="0">
                <a:solidFill>
                  <a:schemeClr val="accent2"/>
                </a:solidFill>
              </a:rPr>
              <a:t>的商，</a:t>
            </a:r>
            <a:r>
              <a:rPr lang="en-US" altLang="zh-CN" sz="2400" dirty="0">
                <a:solidFill>
                  <a:schemeClr val="accent2"/>
                </a:solidFill>
              </a:rPr>
              <a:t>DX←DX.AX÷r16/m16</a:t>
            </a:r>
            <a:r>
              <a:rPr lang="zh-CN" altLang="en-US" sz="2400" dirty="0">
                <a:solidFill>
                  <a:schemeClr val="accent2"/>
                </a:solidFill>
              </a:rPr>
              <a:t>的余数</a:t>
            </a:r>
          </a:p>
        </p:txBody>
      </p:sp>
      <p:sp>
        <p:nvSpPr>
          <p:cNvPr id="82948" name="Rectangle 6"/>
          <p:cNvSpPr>
            <a:spLocks noChangeArrowheads="1"/>
          </p:cNvSpPr>
          <p:nvPr/>
        </p:nvSpPr>
        <p:spPr bwMode="auto">
          <a:xfrm>
            <a:off x="1212272" y="3962400"/>
            <a:ext cx="8382000" cy="2057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indent="1841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3200" b="1" i="0" dirty="0">
                <a:solidFill>
                  <a:schemeClr val="tx2"/>
                </a:solidFill>
                <a:latin typeface="+mn-lt"/>
              </a:rPr>
              <a:t>IDIV r8/m8	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；有符号字节除法：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400" b="1" i="0" dirty="0">
                <a:solidFill>
                  <a:schemeClr val="accent2"/>
                </a:solidFill>
                <a:latin typeface="+mn-lt"/>
              </a:rPr>
              <a:t>AL←AX÷r8/m8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的商，</a:t>
            </a:r>
            <a:r>
              <a:rPr lang="en-US" altLang="zh-CN" sz="2400" b="1" i="0" dirty="0">
                <a:solidFill>
                  <a:schemeClr val="accent2"/>
                </a:solidFill>
                <a:latin typeface="+mn-lt"/>
              </a:rPr>
              <a:t>Ah←AX÷r8/m8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的余数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kumimoji="0" lang="en-US" altLang="zh-CN" sz="3200" b="1" i="0" dirty="0">
                <a:solidFill>
                  <a:schemeClr val="tx2"/>
                </a:solidFill>
                <a:latin typeface="+mn-lt"/>
              </a:rPr>
              <a:t>IDIV r16/m16</a:t>
            </a:r>
            <a:r>
              <a:rPr lang="en-US" altLang="zh-CN" sz="3200" b="1" i="0" dirty="0">
                <a:solidFill>
                  <a:schemeClr val="bg2"/>
                </a:solidFill>
                <a:latin typeface="+mn-lt"/>
              </a:rPr>
              <a:t>	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；有符号字除法：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400" b="1" i="0" dirty="0">
                <a:solidFill>
                  <a:schemeClr val="accent2"/>
                </a:solidFill>
                <a:latin typeface="+mn-lt"/>
              </a:rPr>
              <a:t>；</a:t>
            </a:r>
            <a:r>
              <a:rPr lang="en-US" altLang="zh-CN" sz="2400" b="1" i="0" dirty="0">
                <a:solidFill>
                  <a:schemeClr val="accent2"/>
                </a:solidFill>
                <a:latin typeface="+mn-lt"/>
              </a:rPr>
              <a:t>AX←DX.AX÷r16/m16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的商，</a:t>
            </a:r>
            <a:r>
              <a:rPr lang="en-US" altLang="zh-CN" sz="2400" b="1" i="0" dirty="0">
                <a:solidFill>
                  <a:schemeClr val="accent2"/>
                </a:solidFill>
                <a:latin typeface="+mn-lt"/>
              </a:rPr>
              <a:t>DX←DX.AX÷r16/m16</a:t>
            </a:r>
            <a:r>
              <a:rPr lang="zh-CN" altLang="en-US" sz="2400" b="1" i="0" dirty="0">
                <a:solidFill>
                  <a:schemeClr val="accent2"/>
                </a:solidFill>
                <a:latin typeface="+mn-lt"/>
              </a:rPr>
              <a:t>的余数</a:t>
            </a:r>
          </a:p>
        </p:txBody>
      </p:sp>
    </p:spTree>
    <p:extLst>
      <p:ext uri="{BB962C8B-B14F-4D97-AF65-F5344CB8AC3E}">
        <p14:creationId xmlns:p14="http://schemas.microsoft.com/office/powerpoint/2010/main" val="3456865532"/>
      </p:ext>
    </p:extLst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除法指令的功能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除法指令分无符号和有符号除法指令</a:t>
            </a:r>
          </a:p>
          <a:p>
            <a:pPr marL="265113" indent="-265113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/>
              <a:t>除法指令的除数显式给出，隐含使用另一个操作数</a:t>
            </a:r>
            <a:r>
              <a:rPr lang="en-US" altLang="zh-CN" sz="3200" dirty="0"/>
              <a:t>AX</a:t>
            </a:r>
            <a:r>
              <a:rPr lang="zh-CN" altLang="en-US" sz="3200" dirty="0"/>
              <a:t>和</a:t>
            </a:r>
            <a:r>
              <a:rPr lang="en-US" altLang="zh-CN" sz="3200" dirty="0"/>
              <a:t>DX</a:t>
            </a:r>
            <a:r>
              <a:rPr lang="zh-CN" altLang="en-US" sz="3200" dirty="0"/>
              <a:t>作为被除数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字节量除法：</a:t>
            </a:r>
            <a:r>
              <a:rPr lang="en-US" altLang="zh-CN" sz="2800" dirty="0"/>
              <a:t>AX</a:t>
            </a:r>
            <a:r>
              <a:rPr lang="zh-CN" altLang="en-US" sz="2800" dirty="0"/>
              <a:t>除以</a:t>
            </a:r>
            <a:r>
              <a:rPr lang="en-US" altLang="zh-CN" sz="2800" dirty="0"/>
              <a:t>r8/m8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位商存入</a:t>
            </a:r>
            <a:r>
              <a:rPr lang="en-US" altLang="zh-CN" sz="2800" dirty="0"/>
              <a:t>AL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位余数存入</a:t>
            </a:r>
            <a:r>
              <a:rPr lang="en-US" altLang="zh-CN" sz="2800" dirty="0"/>
              <a:t>AH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800" dirty="0"/>
              <a:t>字量除法：</a:t>
            </a:r>
            <a:r>
              <a:rPr lang="en-US" altLang="zh-CN" sz="2800" dirty="0"/>
              <a:t>DX.AX</a:t>
            </a:r>
            <a:r>
              <a:rPr lang="zh-CN" altLang="en-US" sz="2800" dirty="0"/>
              <a:t>除以</a:t>
            </a:r>
            <a:r>
              <a:rPr lang="en-US" altLang="zh-CN" sz="2800" dirty="0"/>
              <a:t>r16/m16</a:t>
            </a:r>
            <a:r>
              <a:rPr lang="zh-CN" altLang="en-US" sz="2800" dirty="0"/>
              <a:t>，</a:t>
            </a:r>
            <a:r>
              <a:rPr lang="en-US" altLang="zh-CN" sz="2800" dirty="0"/>
              <a:t>16</a:t>
            </a:r>
            <a:r>
              <a:rPr lang="zh-CN" altLang="en-US" sz="2800" dirty="0"/>
              <a:t>位商存入</a:t>
            </a:r>
            <a:r>
              <a:rPr lang="en-US" altLang="zh-CN" sz="2800" dirty="0"/>
              <a:t>AX</a:t>
            </a:r>
            <a:r>
              <a:rPr lang="zh-CN" altLang="en-US" sz="2800" dirty="0"/>
              <a:t>，</a:t>
            </a:r>
            <a:r>
              <a:rPr lang="en-US" altLang="zh-CN" sz="2800" dirty="0"/>
              <a:t>16</a:t>
            </a:r>
            <a:r>
              <a:rPr lang="zh-CN" altLang="en-US" sz="2800" dirty="0"/>
              <a:t>位余数存入</a:t>
            </a:r>
            <a:r>
              <a:rPr lang="en-US" altLang="zh-CN" sz="2800" dirty="0"/>
              <a:t>DX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除法指令对标志没有定义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/>
              <a:t>除法指令会</a:t>
            </a:r>
            <a:r>
              <a:rPr lang="zh-CN" altLang="en-US" sz="2800" dirty="0">
                <a:solidFill>
                  <a:srgbClr val="C0000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产生结果溢出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10448"/>
      </p:ext>
    </p:extLst>
  </p:cSld>
  <p:clrMapOvr>
    <a:masterClrMapping/>
  </p:clrMapOvr>
  <p:transition spd="med" advClick="0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除法错中断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idx="1"/>
          </p:nvPr>
        </p:nvSpPr>
        <p:spPr>
          <a:xfrm>
            <a:off x="1097280" y="1814760"/>
            <a:ext cx="10058400" cy="4269048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dirty="0"/>
              <a:t>当被除数远大于除数时，所得的商就有可能超出它所能表达的范围。如果存放商的寄存器</a:t>
            </a:r>
            <a:r>
              <a:rPr lang="en-US" altLang="zh-CN" sz="2800" dirty="0"/>
              <a:t>AL/AX</a:t>
            </a:r>
            <a:r>
              <a:rPr lang="zh-CN" altLang="en-US" sz="2800" dirty="0"/>
              <a:t>不能表达，便产生溢出，</a:t>
            </a:r>
            <a:r>
              <a:rPr lang="en-US" altLang="zh-CN" sz="2800" dirty="0"/>
              <a:t>8086CPU</a:t>
            </a:r>
            <a:r>
              <a:rPr lang="zh-CN" altLang="en-US" sz="2800" dirty="0"/>
              <a:t>中就产生</a:t>
            </a:r>
            <a:r>
              <a:rPr lang="zh-CN" altLang="en-US" sz="2800" dirty="0">
                <a:solidFill>
                  <a:srgbClr val="003FBC"/>
                </a:solidFill>
              </a:rPr>
              <a:t>编号为</a:t>
            </a:r>
            <a:r>
              <a:rPr lang="en-US" altLang="zh-CN" sz="2800" dirty="0">
                <a:solidFill>
                  <a:srgbClr val="003FBC"/>
                </a:solidFill>
              </a:rPr>
              <a:t>0</a:t>
            </a:r>
            <a:r>
              <a:rPr lang="zh-CN" altLang="en-US" sz="2800" dirty="0">
                <a:solidFill>
                  <a:srgbClr val="003FBC"/>
                </a:solidFill>
              </a:rPr>
              <a:t>的内部中断</a:t>
            </a:r>
            <a:r>
              <a:rPr lang="en-US" altLang="zh-CN" sz="2800" dirty="0">
                <a:solidFill>
                  <a:srgbClr val="003FBC"/>
                </a:solidFill>
              </a:rPr>
              <a:t>—</a:t>
            </a:r>
            <a:r>
              <a:rPr lang="zh-CN" altLang="en-US" sz="2800" dirty="0">
                <a:solidFill>
                  <a:srgbClr val="003FBC"/>
                </a:solidFill>
              </a:rPr>
              <a:t>除法错中断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对</a:t>
            </a:r>
            <a:r>
              <a:rPr lang="en-US" altLang="zh-CN" sz="2800" dirty="0"/>
              <a:t>DIV</a:t>
            </a:r>
            <a:r>
              <a:rPr lang="zh-CN" altLang="en-US" sz="2800" dirty="0"/>
              <a:t>指令，除数为</a:t>
            </a:r>
            <a:r>
              <a:rPr lang="en-US" altLang="zh-CN" sz="2800" dirty="0"/>
              <a:t>0</a:t>
            </a:r>
            <a:r>
              <a:rPr lang="zh-CN" altLang="en-US" sz="2800" dirty="0"/>
              <a:t>，或者在字节除时商超过</a:t>
            </a:r>
            <a:r>
              <a:rPr lang="en-US" altLang="zh-CN" sz="2800" dirty="0"/>
              <a:t>8</a:t>
            </a:r>
            <a:r>
              <a:rPr lang="zh-CN" altLang="en-US" sz="2800" dirty="0"/>
              <a:t>位，或者在字除时商超过</a:t>
            </a:r>
            <a:r>
              <a:rPr lang="en-US" altLang="zh-CN" sz="2800" dirty="0"/>
              <a:t>16</a:t>
            </a:r>
            <a:r>
              <a:rPr lang="zh-CN" altLang="en-US" sz="2800" dirty="0"/>
              <a:t>位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对</a:t>
            </a:r>
            <a:r>
              <a:rPr lang="en-US" altLang="zh-CN" sz="2800" dirty="0"/>
              <a:t>IDIV</a:t>
            </a:r>
            <a:r>
              <a:rPr lang="zh-CN" altLang="en-US" sz="2800" dirty="0"/>
              <a:t>指令，除数为</a:t>
            </a:r>
            <a:r>
              <a:rPr lang="en-US" altLang="zh-CN" sz="2800" dirty="0"/>
              <a:t>0</a:t>
            </a:r>
            <a:r>
              <a:rPr lang="zh-CN" altLang="en-US" sz="2800" dirty="0"/>
              <a:t>，或者在字节除时商不在</a:t>
            </a:r>
            <a:r>
              <a:rPr lang="en-US" altLang="zh-CN" sz="2800" dirty="0"/>
              <a:t>-128</a:t>
            </a:r>
            <a:r>
              <a:rPr lang="zh-CN" altLang="en-US" sz="2800" dirty="0"/>
              <a:t>～</a:t>
            </a:r>
            <a:r>
              <a:rPr lang="en-US" altLang="zh-CN" sz="2800" dirty="0"/>
              <a:t>127</a:t>
            </a:r>
            <a:r>
              <a:rPr lang="zh-CN" altLang="en-US" sz="2800" dirty="0"/>
              <a:t>范围内，或者在字除时商不在</a:t>
            </a:r>
            <a:r>
              <a:rPr lang="en-US" altLang="zh-CN" sz="2800" dirty="0"/>
              <a:t>-32768</a:t>
            </a:r>
            <a:r>
              <a:rPr lang="zh-CN" altLang="en-US" sz="2800" dirty="0"/>
              <a:t>～</a:t>
            </a:r>
            <a:r>
              <a:rPr lang="en-US" altLang="zh-CN" sz="2800" dirty="0"/>
              <a:t>32767</a:t>
            </a:r>
            <a:r>
              <a:rPr lang="zh-CN" altLang="en-US" sz="2800" dirty="0"/>
              <a:t>范围内</a:t>
            </a:r>
          </a:p>
        </p:txBody>
      </p:sp>
    </p:spTree>
    <p:extLst>
      <p:ext uri="{BB962C8B-B14F-4D97-AF65-F5344CB8AC3E}">
        <p14:creationId xmlns:p14="http://schemas.microsoft.com/office/powerpoint/2010/main" val="3665440452"/>
      </p:ext>
    </p:extLst>
  </p:cSld>
  <p:clrMapOvr>
    <a:masterClrMapping/>
  </p:clrMapOvr>
  <p:transition spd="med" advClick="0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AutoShape 8"/>
          <p:cNvSpPr>
            <a:spLocks noGrp="1" noChangeArrowheads="1"/>
          </p:cNvSpPr>
          <p:nvPr>
            <p:ph type="title"/>
          </p:nvPr>
        </p:nvSpPr>
        <p:spPr>
          <a:xfrm>
            <a:off x="1249003" y="1052945"/>
            <a:ext cx="3733800" cy="591128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2.22</a:t>
            </a:r>
            <a:r>
              <a:rPr lang="zh-CN" altLang="en-US" sz="3200" b="1" dirty="0"/>
              <a:t>：除法运算</a:t>
            </a:r>
          </a:p>
        </p:txBody>
      </p:sp>
      <p:sp>
        <p:nvSpPr>
          <p:cNvPr id="86020" name="Rectangle 9"/>
          <p:cNvSpPr>
            <a:spLocks noGrp="1" noChangeArrowheads="1"/>
          </p:cNvSpPr>
          <p:nvPr>
            <p:ph idx="1"/>
          </p:nvPr>
        </p:nvSpPr>
        <p:spPr>
          <a:xfrm>
            <a:off x="1249003" y="1817177"/>
            <a:ext cx="7209197" cy="427152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mov ax,0400h 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</a:rPr>
              <a:t>ax=400h=1024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mov bl,0b4h    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</a:rPr>
              <a:t>bl=b4h=180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div bl                 </a:t>
            </a:r>
            <a:r>
              <a:rPr lang="zh-CN" altLang="en-US" sz="2800" dirty="0">
                <a:solidFill>
                  <a:schemeClr val="tx1"/>
                </a:solidFill>
              </a:rPr>
              <a:t>；商</a:t>
            </a:r>
            <a:r>
              <a:rPr lang="en-US" altLang="zh-CN" sz="2800" dirty="0">
                <a:solidFill>
                  <a:schemeClr val="tx1"/>
                </a:solidFill>
              </a:rPr>
              <a:t>al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05h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 ；余数</a:t>
            </a:r>
            <a:r>
              <a:rPr lang="en-US" altLang="zh-CN" sz="2800" dirty="0">
                <a:solidFill>
                  <a:schemeClr val="tx1"/>
                </a:solidFill>
              </a:rPr>
              <a:t>ah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7ch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124  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rgbClr val="C00000"/>
                </a:solidFill>
              </a:rPr>
              <a:t>OF=0</a:t>
            </a:r>
          </a:p>
          <a:p>
            <a:pPr marL="0" indent="390525">
              <a:spcBef>
                <a:spcPct val="90000"/>
              </a:spcBef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mov ax,0400h  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chemeClr val="tx1"/>
                </a:solidFill>
              </a:rPr>
              <a:t>ax=400h=1024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1"/>
                </a:solidFill>
              </a:rPr>
              <a:t>mov bl,0b4h    </a:t>
            </a:r>
            <a:r>
              <a:rPr lang="zh-CN" altLang="en-US" sz="2800" dirty="0">
                <a:solidFill>
                  <a:schemeClr val="tx1"/>
                </a:solidFill>
              </a:rPr>
              <a:t>；</a:t>
            </a:r>
            <a:r>
              <a:rPr lang="en-US" altLang="zh-CN" sz="2800" dirty="0">
                <a:solidFill>
                  <a:srgbClr val="003FBC"/>
                </a:solidFill>
              </a:rPr>
              <a:t>bl=b4h=-76   </a:t>
            </a:r>
            <a:r>
              <a:rPr lang="zh-CN" altLang="en-US" sz="2800" dirty="0">
                <a:solidFill>
                  <a:srgbClr val="003FBC"/>
                </a:solidFill>
              </a:rPr>
              <a:t>； </a:t>
            </a:r>
            <a:r>
              <a:rPr lang="en-US" altLang="zh-CN" sz="2800" dirty="0">
                <a:solidFill>
                  <a:srgbClr val="003FBC"/>
                </a:solidFill>
              </a:rPr>
              <a:t>b4h=10110100</a:t>
            </a:r>
            <a:r>
              <a:rPr lang="zh-CN" altLang="en-US" sz="2800" dirty="0">
                <a:solidFill>
                  <a:srgbClr val="003FBC"/>
                </a:solidFill>
              </a:rPr>
              <a:t>；</a:t>
            </a:r>
            <a:endParaRPr lang="en-US" altLang="zh-CN" sz="2800" dirty="0">
              <a:solidFill>
                <a:srgbClr val="003FBC"/>
              </a:solidFill>
            </a:endParaRP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rgbClr val="003FBC"/>
                </a:solidFill>
              </a:rPr>
              <a:t>                              </a:t>
            </a:r>
            <a:r>
              <a:rPr lang="zh-CN" altLang="en-US" sz="2800" dirty="0">
                <a:solidFill>
                  <a:srgbClr val="003FBC"/>
                </a:solidFill>
              </a:rPr>
              <a:t>真值</a:t>
            </a:r>
            <a:r>
              <a:rPr lang="en-US" altLang="zh-CN" sz="2800" dirty="0">
                <a:solidFill>
                  <a:srgbClr val="003FBC"/>
                </a:solidFill>
              </a:rPr>
              <a:t>=-1001100=-76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 err="1">
                <a:solidFill>
                  <a:schemeClr val="tx1"/>
                </a:solidFill>
              </a:rPr>
              <a:t>idiv</a:t>
            </a:r>
            <a:r>
              <a:rPr lang="en-US" altLang="zh-CN" sz="2800" dirty="0">
                <a:solidFill>
                  <a:schemeClr val="tx1"/>
                </a:solidFill>
              </a:rPr>
              <a:t> bl                </a:t>
            </a:r>
            <a:r>
              <a:rPr lang="zh-CN" altLang="en-US" sz="2800" dirty="0">
                <a:solidFill>
                  <a:schemeClr val="tx1"/>
                </a:solidFill>
              </a:rPr>
              <a:t>；商</a:t>
            </a:r>
            <a:r>
              <a:rPr lang="en-US" altLang="zh-CN" sz="2800" dirty="0">
                <a:solidFill>
                  <a:schemeClr val="tx1"/>
                </a:solidFill>
              </a:rPr>
              <a:t>al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f3h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-13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zh-CN" altLang="en-US" sz="2800" dirty="0">
                <a:solidFill>
                  <a:schemeClr val="tx1"/>
                </a:solidFill>
              </a:rPr>
              <a:t>                           ；余数</a:t>
            </a:r>
            <a:r>
              <a:rPr lang="en-US" altLang="zh-CN" sz="2800" dirty="0">
                <a:solidFill>
                  <a:schemeClr val="tx1"/>
                </a:solidFill>
              </a:rPr>
              <a:t>ah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24h</a:t>
            </a:r>
            <a:r>
              <a:rPr lang="zh-CN" altLang="en-US" sz="2800" dirty="0">
                <a:solidFill>
                  <a:schemeClr val="tx1"/>
                </a:solidFill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13941B3-9E6B-45B1-8D99-E374E77FDF13}"/>
              </a:ext>
            </a:extLst>
          </p:cNvPr>
          <p:cNvSpPr/>
          <p:nvPr/>
        </p:nvSpPr>
        <p:spPr>
          <a:xfrm rot="8641998">
            <a:off x="6160769" y="2487168"/>
            <a:ext cx="475488" cy="3749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BBFEFE7-214C-441D-A7A2-18D730711FB5}"/>
              </a:ext>
            </a:extLst>
          </p:cNvPr>
          <p:cNvSpPr/>
          <p:nvPr/>
        </p:nvSpPr>
        <p:spPr>
          <a:xfrm rot="8641998">
            <a:off x="6510200" y="5020056"/>
            <a:ext cx="475488" cy="3749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9DF7B-88F5-44BB-B342-73BEC1EA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944" y="1414815"/>
            <a:ext cx="4511431" cy="16841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A7B4EE-6A70-4CEF-8712-2D747D37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78" y="4673498"/>
            <a:ext cx="4389500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9187"/>
      </p:ext>
    </p:extLst>
  </p:cSld>
  <p:clrMapOvr>
    <a:masterClrMapping/>
  </p:clrMapOvr>
  <p:transition spd="med" advClick="0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2.2.6  </a:t>
            </a:r>
            <a:r>
              <a:rPr lang="zh-CN" altLang="en-US" dirty="0"/>
              <a:t>符号扩展指令</a:t>
            </a:r>
            <a:endParaRPr lang="zh-CN" altLang="zh-CN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97280" y="1863898"/>
            <a:ext cx="10058400" cy="3973021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19050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CBW	</a:t>
            </a:r>
            <a:r>
              <a:rPr lang="zh-CN" altLang="en-US" sz="2400" dirty="0"/>
              <a:t>；</a:t>
            </a:r>
            <a:r>
              <a:rPr lang="en-US" altLang="zh-CN" sz="2800" dirty="0"/>
              <a:t>AL</a:t>
            </a:r>
            <a:r>
              <a:rPr lang="zh-CN" altLang="en-US" sz="2800" dirty="0"/>
              <a:t>的符号扩展至</a:t>
            </a:r>
            <a:r>
              <a:rPr lang="en-US" altLang="zh-CN" sz="2800" dirty="0"/>
              <a:t>AH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如</a:t>
            </a:r>
            <a:r>
              <a:rPr lang="en-US" altLang="zh-CN" sz="2400" dirty="0"/>
              <a:t>AL</a:t>
            </a:r>
            <a:r>
              <a:rPr lang="zh-CN" altLang="en-US" sz="2400" dirty="0"/>
              <a:t>的最高有效位是</a:t>
            </a:r>
            <a:r>
              <a:rPr lang="en-US" altLang="zh-CN" sz="2400" dirty="0"/>
              <a:t>0</a:t>
            </a:r>
            <a:r>
              <a:rPr lang="zh-CN" altLang="en-US" sz="2400" dirty="0"/>
              <a:t>，则</a:t>
            </a:r>
            <a:r>
              <a:rPr lang="en-US" altLang="zh-CN" sz="2400" dirty="0"/>
              <a:t>AH</a:t>
            </a:r>
            <a:r>
              <a:rPr lang="zh-CN" altLang="en-US" sz="2400" dirty="0"/>
              <a:t>＝</a:t>
            </a:r>
            <a:r>
              <a:rPr lang="en-US" altLang="zh-CN" sz="2400" dirty="0"/>
              <a:t>00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AL</a:t>
            </a:r>
            <a:r>
              <a:rPr lang="zh-CN" altLang="en-US" sz="2400" dirty="0"/>
              <a:t>的最高有效位为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</a:t>
            </a:r>
            <a:r>
              <a:rPr lang="en-US" altLang="zh-CN" sz="2400" dirty="0"/>
              <a:t>AH</a:t>
            </a:r>
            <a:r>
              <a:rPr lang="zh-CN" altLang="en-US" sz="2400" dirty="0"/>
              <a:t>＝</a:t>
            </a:r>
            <a:r>
              <a:rPr lang="en-US" altLang="zh-CN" sz="2400" dirty="0"/>
              <a:t>FFH</a:t>
            </a:r>
            <a:r>
              <a:rPr lang="zh-CN" altLang="en-US" sz="2400" dirty="0"/>
              <a:t>，</a:t>
            </a:r>
            <a:r>
              <a:rPr lang="en-US" altLang="zh-CN" sz="2400" dirty="0"/>
              <a:t>AL</a:t>
            </a:r>
            <a:r>
              <a:rPr lang="zh-CN" altLang="en-US" sz="2400" dirty="0"/>
              <a:t>不变</a:t>
            </a:r>
            <a:endParaRPr lang="en-US" altLang="zh-CN" sz="2400" dirty="0"/>
          </a:p>
          <a:p>
            <a:pPr marL="0" indent="190500"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CWD  </a:t>
            </a:r>
            <a:r>
              <a:rPr lang="zh-CN" altLang="en-US" sz="2800" dirty="0"/>
              <a:t>；</a:t>
            </a:r>
            <a:r>
              <a:rPr lang="en-US" altLang="zh-CN" sz="2800" dirty="0"/>
              <a:t>AX</a:t>
            </a:r>
            <a:r>
              <a:rPr lang="zh-CN" altLang="en-US" sz="2800" dirty="0"/>
              <a:t>的符号扩展至</a:t>
            </a:r>
            <a:r>
              <a:rPr lang="en-US" altLang="zh-CN" sz="2800" dirty="0"/>
              <a:t>DX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400" dirty="0"/>
              <a:t>如</a:t>
            </a:r>
            <a:r>
              <a:rPr lang="en-US" altLang="zh-CN" sz="2400" dirty="0"/>
              <a:t>AX</a:t>
            </a:r>
            <a:r>
              <a:rPr lang="zh-CN" altLang="en-US" sz="2400" dirty="0"/>
              <a:t>的最高有效位是</a:t>
            </a:r>
            <a:r>
              <a:rPr lang="en-US" altLang="zh-CN" sz="2400" dirty="0"/>
              <a:t>0</a:t>
            </a:r>
            <a:r>
              <a:rPr lang="zh-CN" altLang="en-US" sz="2400" dirty="0"/>
              <a:t>，则</a:t>
            </a:r>
            <a:r>
              <a:rPr lang="en-US" altLang="zh-CN" sz="2400" dirty="0"/>
              <a:t>DX</a:t>
            </a:r>
            <a:r>
              <a:rPr lang="zh-CN" altLang="en-US" sz="2400" dirty="0"/>
              <a:t>＝</a:t>
            </a:r>
            <a:r>
              <a:rPr lang="en-US" altLang="zh-CN" sz="2400" dirty="0"/>
              <a:t>00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400" dirty="0"/>
              <a:t>AX</a:t>
            </a:r>
            <a:r>
              <a:rPr lang="zh-CN" altLang="en-US" sz="2400" dirty="0"/>
              <a:t>的最高有效位为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</a:t>
            </a:r>
            <a:r>
              <a:rPr lang="en-US" altLang="zh-CN" sz="2400" dirty="0"/>
              <a:t>DX</a:t>
            </a:r>
            <a:r>
              <a:rPr lang="zh-CN" altLang="en-US" sz="2400" dirty="0"/>
              <a:t>＝</a:t>
            </a:r>
            <a:r>
              <a:rPr lang="en-US" altLang="zh-CN" sz="2400" dirty="0"/>
              <a:t>FFFFH</a:t>
            </a:r>
            <a:r>
              <a:rPr lang="zh-CN" altLang="en-US" sz="2400" dirty="0"/>
              <a:t>，</a:t>
            </a:r>
            <a:r>
              <a:rPr lang="en-US" altLang="zh-CN" sz="2400" dirty="0"/>
              <a:t>AX</a:t>
            </a:r>
            <a:r>
              <a:rPr lang="zh-CN" altLang="en-US" sz="2400" dirty="0"/>
              <a:t>不变</a:t>
            </a:r>
            <a:endParaRPr lang="en-US" altLang="zh-CN" sz="2400" dirty="0"/>
          </a:p>
          <a:p>
            <a:pPr marL="447675" lvl="1" indent="-265113">
              <a:buFont typeface="Wingdings" panose="05000000000000000000" pitchFamily="2" charset="2"/>
              <a:buChar char="ü"/>
              <a:tabLst>
                <a:tab pos="630238" algn="l"/>
              </a:tabLst>
            </a:pPr>
            <a:r>
              <a:rPr lang="zh-CN" altLang="en-US" sz="2400" dirty="0"/>
              <a:t>符号扩展是指用一个操作数的符号位（即最高位）形成另一个操作数，后一个操作数的各位是全</a:t>
            </a:r>
            <a:r>
              <a:rPr lang="en-US" altLang="zh-CN" sz="2400" dirty="0"/>
              <a:t>0</a:t>
            </a:r>
            <a:r>
              <a:rPr lang="zh-CN" altLang="en-US" sz="2400" dirty="0"/>
              <a:t>（正数）或全</a:t>
            </a:r>
            <a:r>
              <a:rPr lang="en-US" altLang="zh-CN" sz="2400" dirty="0"/>
              <a:t>1</a:t>
            </a:r>
            <a:r>
              <a:rPr lang="zh-CN" altLang="en-US" sz="2400" dirty="0"/>
              <a:t>（负数）。</a:t>
            </a:r>
            <a:r>
              <a:rPr lang="zh-CN" altLang="en-US" sz="2400" dirty="0">
                <a:solidFill>
                  <a:srgbClr val="C00000"/>
                </a:solidFill>
              </a:rPr>
              <a:t>符号扩展不改变数据大小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zh-CN" altLang="en-US" sz="2400" dirty="0"/>
          </a:p>
          <a:p>
            <a:pPr marL="0" indent="19050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68102998"/>
      </p:ext>
    </p:extLst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AutoShape 8"/>
          <p:cNvSpPr>
            <a:spLocks noGrp="1" noChangeArrowheads="1"/>
          </p:cNvSpPr>
          <p:nvPr>
            <p:ph type="title"/>
          </p:nvPr>
        </p:nvSpPr>
        <p:spPr>
          <a:xfrm>
            <a:off x="1382280" y="995680"/>
            <a:ext cx="3890760" cy="62068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例</a:t>
            </a:r>
            <a:r>
              <a:rPr lang="en-US" altLang="zh-CN" sz="3200" b="1" dirty="0"/>
              <a:t>2.23</a:t>
            </a:r>
            <a:r>
              <a:rPr lang="zh-CN" altLang="en-US" sz="3200" b="1" dirty="0"/>
              <a:t>：符号扩展</a:t>
            </a:r>
          </a:p>
        </p:txBody>
      </p:sp>
      <p:sp>
        <p:nvSpPr>
          <p:cNvPr id="89092" name="Rectangle 9"/>
          <p:cNvSpPr>
            <a:spLocks noGrp="1" noChangeArrowheads="1"/>
          </p:cNvSpPr>
          <p:nvPr>
            <p:ph idx="1"/>
          </p:nvPr>
        </p:nvSpPr>
        <p:spPr>
          <a:xfrm>
            <a:off x="1494040" y="1973178"/>
            <a:ext cx="7762875" cy="36526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MOV AL,80H</a:t>
            </a:r>
            <a:r>
              <a:rPr lang="en-US" altLang="zh-CN" sz="2800" dirty="0"/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AL=80H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CBW</a:t>
            </a: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AX=FF80H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ADD AL,255	</a:t>
            </a:r>
            <a:r>
              <a:rPr lang="zh-CN" altLang="en-US" sz="2800" dirty="0"/>
              <a:t>；</a:t>
            </a:r>
            <a:r>
              <a:rPr lang="en-US" altLang="zh-CN" sz="2800" dirty="0"/>
              <a:t>AL=7FH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CBW</a:t>
            </a: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AX=007FH</a:t>
            </a:r>
          </a:p>
        </p:txBody>
      </p:sp>
    </p:spTree>
    <p:extLst>
      <p:ext uri="{BB962C8B-B14F-4D97-AF65-F5344CB8AC3E}">
        <p14:creationId xmlns:p14="http://schemas.microsoft.com/office/powerpoint/2010/main" val="2408192643"/>
      </p:ext>
    </p:extLst>
  </p:cSld>
  <p:clrMapOvr>
    <a:masterClrMapping/>
  </p:clrMapOvr>
  <p:transition spd="med" advClick="0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AutoShape 8"/>
          <p:cNvSpPr>
            <a:spLocks noGrp="1" noChangeArrowheads="1"/>
          </p:cNvSpPr>
          <p:nvPr>
            <p:ph type="title"/>
          </p:nvPr>
        </p:nvSpPr>
        <p:spPr>
          <a:xfrm>
            <a:off x="1362710" y="873760"/>
            <a:ext cx="3069648" cy="67425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</a:t>
            </a:r>
            <a:r>
              <a:rPr lang="en-US" altLang="zh-CN" sz="3200" b="1"/>
              <a:t>2.24</a:t>
            </a:r>
            <a:r>
              <a:rPr lang="zh-CN" altLang="en-US" sz="3200" b="1"/>
              <a:t>：</a:t>
            </a:r>
            <a:r>
              <a:rPr lang="en-US" altLang="zh-CN" sz="3200" b="1"/>
              <a:t>AX÷BX</a:t>
            </a:r>
          </a:p>
        </p:txBody>
      </p:sp>
      <p:sp>
        <p:nvSpPr>
          <p:cNvPr id="90116" name="Rectangle 9"/>
          <p:cNvSpPr>
            <a:spLocks noGrp="1" noChangeArrowheads="1"/>
          </p:cNvSpPr>
          <p:nvPr>
            <p:ph idx="1"/>
          </p:nvPr>
        </p:nvSpPr>
        <p:spPr>
          <a:xfrm>
            <a:off x="1302674" y="2191154"/>
            <a:ext cx="9517726" cy="379308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tx2"/>
                </a:solidFill>
              </a:rPr>
              <a:t>CWD</a:t>
            </a:r>
            <a:r>
              <a:rPr lang="en-US" altLang="zh-CN" sz="2800" dirty="0">
                <a:solidFill>
                  <a:schemeClr val="accent2"/>
                </a:solidFill>
              </a:rPr>
              <a:t>	</a:t>
            </a:r>
            <a:r>
              <a:rPr lang="zh-CN" altLang="en-US" sz="2800" dirty="0"/>
              <a:t>；</a:t>
            </a:r>
            <a:r>
              <a:rPr lang="en-US" altLang="zh-CN" sz="2800" dirty="0"/>
              <a:t>DX.AX←AX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800" dirty="0">
                <a:solidFill>
                  <a:schemeClr val="accent2"/>
                </a:solidFill>
              </a:rPr>
              <a:t>IDIV BX	</a:t>
            </a:r>
            <a:r>
              <a:rPr lang="zh-CN" altLang="en-US" sz="2800" dirty="0"/>
              <a:t>；</a:t>
            </a:r>
            <a:r>
              <a:rPr lang="en-US" altLang="zh-CN" sz="2800" dirty="0"/>
              <a:t>AX←DX.AX÷BX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FBC"/>
                </a:solidFill>
              </a:rPr>
              <a:t>对有符号数除法，可以利用符号扩展指令得到倍长于除数的被除数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FBC"/>
                </a:solidFill>
              </a:rPr>
              <a:t>对无符号数除法，采用直接使高</a:t>
            </a:r>
            <a:r>
              <a:rPr lang="en-US" altLang="zh-CN" sz="2800" b="1" dirty="0">
                <a:solidFill>
                  <a:srgbClr val="003FBC"/>
                </a:solidFill>
              </a:rPr>
              <a:t>8</a:t>
            </a:r>
            <a:r>
              <a:rPr lang="zh-CN" altLang="en-US" sz="2800" b="1" dirty="0">
                <a:solidFill>
                  <a:srgbClr val="003FBC"/>
                </a:solidFill>
              </a:rPr>
              <a:t>位或高</a:t>
            </a:r>
            <a:r>
              <a:rPr lang="en-US" altLang="zh-CN" sz="2800" b="1" dirty="0">
                <a:solidFill>
                  <a:srgbClr val="003FBC"/>
                </a:solidFill>
              </a:rPr>
              <a:t>16</a:t>
            </a:r>
            <a:r>
              <a:rPr lang="zh-CN" altLang="en-US" sz="2800" b="1" dirty="0">
                <a:solidFill>
                  <a:srgbClr val="003FBC"/>
                </a:solidFill>
              </a:rPr>
              <a:t>位清</a:t>
            </a:r>
            <a:r>
              <a:rPr lang="en-US" altLang="zh-CN" sz="2800" b="1" dirty="0">
                <a:solidFill>
                  <a:srgbClr val="003FBC"/>
                </a:solidFill>
              </a:rPr>
              <a:t>0</a:t>
            </a:r>
            <a:r>
              <a:rPr lang="zh-CN" altLang="en-US" sz="2800" b="1" dirty="0">
                <a:solidFill>
                  <a:srgbClr val="003FBC"/>
                </a:solidFill>
              </a:rPr>
              <a:t>，获得倍长的被除数，这就是</a:t>
            </a:r>
            <a:r>
              <a:rPr lang="zh-CN" altLang="en-US" sz="2800" b="1" dirty="0">
                <a:solidFill>
                  <a:srgbClr val="C00000"/>
                </a:solidFill>
              </a:rPr>
              <a:t>零位扩展</a:t>
            </a:r>
          </a:p>
          <a:p>
            <a:pPr marL="0" indent="390525">
              <a:buNone/>
              <a:tabLst>
                <a:tab pos="3341688" algn="l"/>
              </a:tabLst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77545694"/>
      </p:ext>
    </p:extLst>
  </p:cSld>
  <p:clrMapOvr>
    <a:masterClrMapping/>
  </p:clrMapOvr>
  <p:transition spd="med" advClick="0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2.2.7  </a:t>
            </a:r>
            <a:r>
              <a:rPr lang="zh-CN" altLang="en-US" dirty="0"/>
              <a:t>十进制调整指令</a:t>
            </a:r>
            <a:endParaRPr lang="zh-CN" altLang="zh-CN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10793" y="3587020"/>
            <a:ext cx="4328007" cy="2519140"/>
          </a:xfrm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265113" indent="-265113" eaLnBrk="1" hangingPunct="1">
              <a:lnSpc>
                <a:spcPct val="10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压缩</a:t>
            </a:r>
            <a:r>
              <a:rPr lang="en-US" altLang="zh-CN" sz="2400" dirty="0">
                <a:solidFill>
                  <a:schemeClr val="tx1"/>
                </a:solidFill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</a:rPr>
              <a:t>码就是通常的</a:t>
            </a:r>
            <a:r>
              <a:rPr lang="en-US" altLang="zh-CN" sz="2400" dirty="0">
                <a:solidFill>
                  <a:schemeClr val="tx1"/>
                </a:solidFill>
              </a:rPr>
              <a:t>8421</a:t>
            </a:r>
            <a:r>
              <a:rPr lang="zh-CN" altLang="en-US" sz="2400" dirty="0">
                <a:solidFill>
                  <a:schemeClr val="tx1"/>
                </a:solidFill>
              </a:rPr>
              <a:t>码；它用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个二进制位表示一个十进制位，一个字节可以表示两个十进制位，即</a:t>
            </a:r>
            <a:r>
              <a:rPr lang="en-US" altLang="zh-CN" sz="2400" dirty="0">
                <a:solidFill>
                  <a:schemeClr val="tx1"/>
                </a:solidFill>
              </a:rPr>
              <a:t>00</a:t>
            </a:r>
            <a:r>
              <a:rPr lang="zh-CN" altLang="en-US" sz="2400" dirty="0">
                <a:solidFill>
                  <a:schemeClr val="tx1"/>
                </a:solidFill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</a:rPr>
              <a:t>99</a:t>
            </a:r>
            <a:endParaRPr lang="zh-CN" altLang="zh-CN" sz="2400" dirty="0">
              <a:solidFill>
                <a:schemeClr val="tx1"/>
              </a:solidFill>
            </a:endParaRPr>
          </a:p>
        </p:txBody>
      </p:sp>
      <p:sp>
        <p:nvSpPr>
          <p:cNvPr id="9114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7127" y="3587020"/>
            <a:ext cx="4764424" cy="2301545"/>
          </a:xfrm>
          <a:solidFill>
            <a:schemeClr val="bg1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265113" indent="-265113" eaLnBrk="1" hangingPunct="1">
              <a:lnSpc>
                <a:spcPct val="100000"/>
              </a:lnSpc>
              <a:buClr>
                <a:schemeClr val="bg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</a:rPr>
              <a:t>非压缩</a:t>
            </a:r>
            <a:r>
              <a:rPr lang="en-US" altLang="zh-CN" sz="2400" dirty="0">
                <a:solidFill>
                  <a:schemeClr val="tx1"/>
                </a:solidFill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</a:rPr>
              <a:t>码用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个二进制位表示一个十进制位，只用低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个二进制位表示一个十进制位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</a:rPr>
              <a:t>9</a:t>
            </a:r>
            <a:r>
              <a:rPr lang="zh-CN" altLang="en-US" sz="2400" dirty="0">
                <a:solidFill>
                  <a:schemeClr val="tx1"/>
                </a:solidFill>
              </a:rPr>
              <a:t>，高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位任意，通常默认为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167630" y="1823990"/>
            <a:ext cx="926669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i="0" dirty="0">
                <a:latin typeface="+mn-lt"/>
              </a:rPr>
              <a:t>十进制数调整指令：对二进制运算的结果进行十进制调整，以得到十进制的运算结果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i="0" dirty="0">
                <a:latin typeface="+mn-lt"/>
              </a:rPr>
              <a:t>分成压缩</a:t>
            </a:r>
            <a:r>
              <a:rPr lang="en-US" altLang="zh-CN" i="0" dirty="0">
                <a:latin typeface="+mn-lt"/>
              </a:rPr>
              <a:t>BCD</a:t>
            </a:r>
            <a:r>
              <a:rPr lang="zh-CN" altLang="en-US" i="0" dirty="0">
                <a:latin typeface="+mn-lt"/>
              </a:rPr>
              <a:t>码和非压缩</a:t>
            </a:r>
            <a:r>
              <a:rPr lang="en-US" altLang="zh-CN" i="0" dirty="0">
                <a:latin typeface="+mn-lt"/>
              </a:rPr>
              <a:t>BCD</a:t>
            </a:r>
            <a:r>
              <a:rPr lang="zh-CN" altLang="en-US" i="0" dirty="0">
                <a:latin typeface="+mn-lt"/>
              </a:rPr>
              <a:t>码调整</a:t>
            </a:r>
          </a:p>
        </p:txBody>
      </p:sp>
    </p:spTree>
    <p:extLst>
      <p:ext uri="{BB962C8B-B14F-4D97-AF65-F5344CB8AC3E}">
        <p14:creationId xmlns:p14="http://schemas.microsoft.com/office/powerpoint/2010/main" val="4231498741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数据传送类指令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数据传送是计算机中最基本、最重要的一种操作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传送指令也是最常使用的一类指令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传送指令把数据从一个位置传送到另一个位置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/>
              <a:t>除标志寄存器传送指令外，均</a:t>
            </a:r>
            <a:r>
              <a:rPr lang="zh-CN" altLang="en-US" sz="2800" dirty="0">
                <a:solidFill>
                  <a:srgbClr val="003FBC"/>
                </a:solidFill>
              </a:rPr>
              <a:t>不影响标志</a:t>
            </a:r>
            <a:r>
              <a:rPr lang="zh-CN" altLang="en-US" sz="2800" dirty="0"/>
              <a:t>位</a:t>
            </a:r>
          </a:p>
          <a:p>
            <a:r>
              <a:rPr lang="zh-CN" altLang="en-US" sz="2800" dirty="0"/>
              <a:t>重点掌握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MOV   XCHG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PUSH   POP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LEA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3806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title"/>
          </p:nvPr>
        </p:nvSpPr>
        <p:spPr>
          <a:xfrm>
            <a:off x="1175809" y="988906"/>
            <a:ext cx="6324600" cy="647700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BCD</a:t>
            </a:r>
            <a:r>
              <a:rPr lang="zh-CN" altLang="en-US" sz="3600" dirty="0"/>
              <a:t>码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Binary Coded Decimal</a:t>
            </a:r>
            <a:r>
              <a:rPr lang="zh-CN" altLang="en-US" sz="2800" b="1" dirty="0"/>
              <a:t>）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idx="1"/>
          </p:nvPr>
        </p:nvSpPr>
        <p:spPr>
          <a:xfrm>
            <a:off x="1402080" y="1947334"/>
            <a:ext cx="94792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二进制编码的十进制数：一位十进制数用</a:t>
            </a:r>
            <a:r>
              <a:rPr lang="en-US" altLang="zh-CN" sz="2800" dirty="0"/>
              <a:t>4</a:t>
            </a:r>
            <a:r>
              <a:rPr lang="zh-CN" altLang="en-US" sz="2800" dirty="0"/>
              <a:t>位二进制编码来表示</a:t>
            </a:r>
          </a:p>
          <a:p>
            <a:pPr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en-US" altLang="zh-CN" sz="2800" dirty="0"/>
              <a:t>8086</a:t>
            </a:r>
            <a:r>
              <a:rPr lang="zh-CN" altLang="en-US" sz="2800" dirty="0"/>
              <a:t>支持压缩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码和非压缩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码的调整运算</a:t>
            </a:r>
          </a:p>
          <a:p>
            <a:pPr lvl="3"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真值	</a:t>
            </a:r>
            <a:r>
              <a:rPr lang="en-US" altLang="zh-CN" sz="2800" dirty="0"/>
              <a:t>8	64</a:t>
            </a:r>
          </a:p>
          <a:p>
            <a:pPr lvl="3"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二进制编码	</a:t>
            </a:r>
            <a:r>
              <a:rPr lang="en-US" altLang="zh-CN" sz="2800" dirty="0">
                <a:solidFill>
                  <a:schemeClr val="tx2"/>
                </a:solidFill>
              </a:rPr>
              <a:t>08H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40H</a:t>
            </a:r>
          </a:p>
          <a:p>
            <a:pPr lvl="3"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	</a:t>
            </a:r>
            <a:r>
              <a:rPr lang="en-US" altLang="zh-CN" sz="2800" dirty="0">
                <a:solidFill>
                  <a:schemeClr val="tx2"/>
                </a:solidFill>
              </a:rPr>
              <a:t>08H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64H</a:t>
            </a:r>
          </a:p>
          <a:p>
            <a:pPr lvl="3">
              <a:buFont typeface="Wingdings" panose="05000000000000000000" pitchFamily="2" charset="2"/>
              <a:buChar char="ü"/>
              <a:tabLst>
                <a:tab pos="3941763" algn="l"/>
                <a:tab pos="5741988" algn="l"/>
              </a:tabLst>
            </a:pPr>
            <a:r>
              <a:rPr lang="zh-CN" altLang="en-US" sz="2800" dirty="0"/>
              <a:t>非压缩</a:t>
            </a:r>
            <a:r>
              <a:rPr lang="en-US" altLang="zh-CN" sz="2800" dirty="0"/>
              <a:t>BCD</a:t>
            </a:r>
            <a:r>
              <a:rPr lang="zh-CN" altLang="en-US" sz="2800" dirty="0"/>
              <a:t>码	</a:t>
            </a:r>
            <a:r>
              <a:rPr lang="en-US" altLang="zh-CN" sz="2800" dirty="0">
                <a:solidFill>
                  <a:schemeClr val="tx2"/>
                </a:solidFill>
              </a:rPr>
              <a:t>08H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2"/>
                </a:solidFill>
              </a:rPr>
              <a:t>0604H</a:t>
            </a:r>
          </a:p>
        </p:txBody>
      </p:sp>
    </p:spTree>
    <p:extLst>
      <p:ext uri="{BB962C8B-B14F-4D97-AF65-F5344CB8AC3E}">
        <p14:creationId xmlns:p14="http://schemas.microsoft.com/office/powerpoint/2010/main" val="3543688948"/>
      </p:ext>
    </p:extLst>
  </p:cSld>
  <p:clrMapOvr>
    <a:masterClrMapping/>
  </p:clrMapOvr>
  <p:transition spd="med"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141" y="974150"/>
            <a:ext cx="8815917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压缩</a:t>
            </a:r>
            <a:r>
              <a:rPr lang="en-US" altLang="zh-CN" sz="3600" dirty="0"/>
              <a:t>BCD</a:t>
            </a:r>
            <a:r>
              <a:rPr lang="zh-CN" altLang="en-US" sz="3600" dirty="0"/>
              <a:t>码加、减调整指令</a:t>
            </a:r>
            <a:endParaRPr lang="zh-CN" altLang="zh-CN" sz="36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13331" y="1847379"/>
            <a:ext cx="4911820" cy="2514600"/>
          </a:xfr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184150">
              <a:buNone/>
            </a:pPr>
            <a:r>
              <a:rPr lang="zh-CN" altLang="zh-CN" sz="2800" dirty="0">
                <a:solidFill>
                  <a:schemeClr val="accent2"/>
                </a:solidFill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</a:rPr>
              <a:t>ADD AL,I8/R8/M8</a:t>
            </a:r>
            <a:r>
              <a:rPr lang="zh-CN" altLang="en-US" sz="28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</a:rPr>
              <a:t>ADC AL,I8/R8/M8</a:t>
            </a:r>
            <a:r>
              <a:rPr lang="zh-CN" altLang="en-US" sz="28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en-US" altLang="zh-CN" sz="2800" dirty="0">
                <a:solidFill>
                  <a:srgbClr val="003FBC"/>
                </a:solidFill>
              </a:rPr>
              <a:t>DAA</a:t>
            </a:r>
          </a:p>
          <a:p>
            <a:pPr marL="0" indent="184150">
              <a:buNone/>
            </a:pPr>
            <a:r>
              <a:rPr lang="en-US" altLang="zh-CN" sz="2400" dirty="0"/>
              <a:t>AL←</a:t>
            </a:r>
            <a:r>
              <a:rPr lang="zh-CN" altLang="en-US" sz="2400" dirty="0"/>
              <a:t>将</a:t>
            </a:r>
            <a:r>
              <a:rPr lang="en-US" altLang="zh-CN" sz="2400" dirty="0"/>
              <a:t>AL</a:t>
            </a:r>
            <a:r>
              <a:rPr lang="zh-CN" altLang="en-US" sz="2400" dirty="0"/>
              <a:t>的加和调整为压缩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398201" y="1847379"/>
            <a:ext cx="4763943" cy="25146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marL="0" indent="18415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SUB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SBB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en-US" altLang="zh-CN" sz="2800" dirty="0">
                <a:solidFill>
                  <a:srgbClr val="003FBC"/>
                </a:solidFill>
              </a:rPr>
              <a:t>DAS</a:t>
            </a:r>
          </a:p>
          <a:p>
            <a:pPr marL="0" indent="184150">
              <a:buNone/>
            </a:pPr>
            <a:r>
              <a:rPr lang="en-US" altLang="zh-CN" sz="2400" dirty="0"/>
              <a:t>AL←</a:t>
            </a:r>
            <a:r>
              <a:rPr lang="zh-CN" altLang="en-US" sz="2400" dirty="0"/>
              <a:t>将</a:t>
            </a:r>
            <a:r>
              <a:rPr lang="en-US" altLang="zh-CN" sz="2400" dirty="0"/>
              <a:t>AL</a:t>
            </a:r>
            <a:r>
              <a:rPr lang="zh-CN" altLang="en-US" sz="2400" dirty="0"/>
              <a:t>的减差调整为压缩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  <a:endParaRPr lang="zh-CN" altLang="en-US" sz="2800" dirty="0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1213331" y="4361979"/>
            <a:ext cx="9948813" cy="16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latin typeface="+mn-lt"/>
              </a:rPr>
              <a:t>使用</a:t>
            </a:r>
            <a:r>
              <a:rPr lang="en-US" altLang="zh-CN" sz="2400" i="0" dirty="0">
                <a:latin typeface="+mn-lt"/>
              </a:rPr>
              <a:t>DAA</a:t>
            </a:r>
            <a:r>
              <a:rPr lang="zh-CN" altLang="en-US" sz="2400" i="0" dirty="0">
                <a:latin typeface="+mn-lt"/>
              </a:rPr>
              <a:t>或</a:t>
            </a:r>
            <a:r>
              <a:rPr lang="en-US" altLang="zh-CN" sz="2400" i="0" dirty="0">
                <a:latin typeface="+mn-lt"/>
              </a:rPr>
              <a:t>DAS</a:t>
            </a:r>
            <a:r>
              <a:rPr lang="zh-CN" altLang="en-US" sz="2400" i="0" dirty="0">
                <a:latin typeface="+mn-lt"/>
              </a:rPr>
              <a:t>指令前，应先执行</a:t>
            </a:r>
            <a:r>
              <a:rPr lang="zh-CN" altLang="en-US" sz="2400" i="0" dirty="0">
                <a:highlight>
                  <a:srgbClr val="FFFF00"/>
                </a:highlight>
                <a:latin typeface="+mn-lt"/>
              </a:rPr>
              <a:t>以</a:t>
            </a:r>
            <a:r>
              <a:rPr lang="en-US" altLang="zh-CN" sz="2400" i="0" dirty="0">
                <a:highlight>
                  <a:srgbClr val="FFFF00"/>
                </a:highlight>
                <a:latin typeface="+mn-lt"/>
              </a:rPr>
              <a:t>AL</a:t>
            </a:r>
            <a:r>
              <a:rPr lang="zh-CN" altLang="en-US" sz="2400" i="0" dirty="0">
                <a:highlight>
                  <a:srgbClr val="FFFF00"/>
                </a:highlight>
                <a:latin typeface="+mn-lt"/>
              </a:rPr>
              <a:t>为目的操作数的加法或减法指令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DAA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DAS</a:t>
            </a:r>
            <a:r>
              <a:rPr lang="zh-CN" altLang="en-US" sz="2400" i="0" dirty="0">
                <a:latin typeface="+mn-lt"/>
              </a:rPr>
              <a:t>指令对</a:t>
            </a:r>
            <a:r>
              <a:rPr lang="en-US" altLang="zh-CN" sz="2400" i="0" dirty="0">
                <a:latin typeface="+mn-lt"/>
              </a:rPr>
              <a:t>OF</a:t>
            </a:r>
            <a:r>
              <a:rPr lang="zh-CN" altLang="en-US" sz="2400" i="0" dirty="0">
                <a:latin typeface="+mn-lt"/>
              </a:rPr>
              <a:t>标志无定义，按结果影响其他标志，例如</a:t>
            </a:r>
            <a:r>
              <a:rPr lang="en-US" altLang="zh-CN" sz="2400" i="0" dirty="0">
                <a:latin typeface="+mn-lt"/>
              </a:rPr>
              <a:t>CF</a:t>
            </a:r>
            <a:r>
              <a:rPr lang="zh-CN" altLang="en-US" sz="2400" i="0" dirty="0">
                <a:latin typeface="+mn-lt"/>
              </a:rPr>
              <a:t>反映压缩</a:t>
            </a:r>
            <a:r>
              <a:rPr lang="en-US" altLang="zh-CN" sz="2400" i="0" dirty="0">
                <a:latin typeface="+mn-lt"/>
              </a:rPr>
              <a:t>BCD</a:t>
            </a:r>
            <a:r>
              <a:rPr lang="zh-CN" altLang="en-US" sz="2400" i="0" dirty="0">
                <a:latin typeface="+mn-lt"/>
              </a:rPr>
              <a:t>码相加或减的进位或借位状态</a:t>
            </a:r>
          </a:p>
        </p:txBody>
      </p:sp>
    </p:spTree>
    <p:extLst>
      <p:ext uri="{BB962C8B-B14F-4D97-AF65-F5344CB8AC3E}">
        <p14:creationId xmlns:p14="http://schemas.microsoft.com/office/powerpoint/2010/main" val="305279586"/>
      </p:ext>
    </p:extLst>
  </p:cSld>
  <p:clrMapOvr>
    <a:masterClrMapping/>
  </p:clrMapOvr>
  <p:transition spd="med"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BCD</a:t>
            </a:r>
            <a:r>
              <a:rPr lang="zh-CN" altLang="en-US" dirty="0"/>
              <a:t>码运算结果为何要进行调整？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4592320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例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：计算</a:t>
            </a:r>
            <a:r>
              <a:rPr lang="en-US" altLang="zh-CN" sz="1800" b="1" dirty="0"/>
              <a:t>38+29=</a:t>
            </a:r>
            <a:r>
              <a:rPr lang="zh-CN" altLang="en-US" sz="1800" b="1" dirty="0"/>
              <a:t>？</a:t>
            </a:r>
            <a:endParaRPr lang="en-US" altLang="zh-CN" sz="1800" b="1" dirty="0"/>
          </a:p>
          <a:p>
            <a:pPr lvl="1"/>
            <a:r>
              <a:rPr lang="zh-CN" altLang="en-US" b="1" dirty="0"/>
              <a:t>采用</a:t>
            </a:r>
            <a:r>
              <a:rPr lang="en-US" altLang="zh-CN" b="1" dirty="0"/>
              <a:t>BCD</a:t>
            </a:r>
            <a:r>
              <a:rPr lang="zh-CN" altLang="en-US" b="1" dirty="0"/>
              <a:t>码进行运算： </a:t>
            </a:r>
            <a:r>
              <a:rPr lang="en-US" altLang="zh-CN" b="1" dirty="0"/>
              <a:t>0011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000+0010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001=01100001</a:t>
            </a:r>
            <a:r>
              <a:rPr lang="zh-CN" altLang="en-US" b="1" dirty="0"/>
              <a:t>（</a:t>
            </a:r>
            <a:r>
              <a:rPr lang="en-US" altLang="zh-CN" b="1" dirty="0"/>
              <a:t>61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但是正确的结果是 </a:t>
            </a:r>
            <a:r>
              <a:rPr lang="en-US" altLang="zh-CN" b="1" dirty="0">
                <a:solidFill>
                  <a:srgbClr val="C00000"/>
                </a:solidFill>
              </a:rPr>
              <a:t>67</a:t>
            </a:r>
            <a:r>
              <a:rPr lang="zh-CN" altLang="en-US" b="1" dirty="0">
                <a:solidFill>
                  <a:srgbClr val="C00000"/>
                </a:solidFill>
              </a:rPr>
              <a:t>，结果相差</a:t>
            </a:r>
            <a:r>
              <a:rPr lang="en-US" altLang="zh-CN" b="1" dirty="0">
                <a:solidFill>
                  <a:srgbClr val="C00000"/>
                </a:solidFill>
              </a:rPr>
              <a:t>6</a:t>
            </a:r>
          </a:p>
          <a:p>
            <a:r>
              <a:rPr lang="zh-CN" altLang="en-US" sz="1800" b="1" dirty="0"/>
              <a:t>例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：计算</a:t>
            </a:r>
            <a:r>
              <a:rPr lang="en-US" altLang="zh-CN" sz="1800" b="1" dirty="0"/>
              <a:t>25+16=</a:t>
            </a:r>
            <a:r>
              <a:rPr lang="zh-CN" altLang="en-US" sz="1800" b="1" dirty="0"/>
              <a:t>？</a:t>
            </a:r>
            <a:endParaRPr lang="en-US" altLang="zh-CN" sz="1800" b="1" dirty="0"/>
          </a:p>
          <a:p>
            <a:pPr lvl="1"/>
            <a:r>
              <a:rPr lang="zh-CN" altLang="en-US" b="1" dirty="0"/>
              <a:t>采用</a:t>
            </a:r>
            <a:r>
              <a:rPr lang="en-US" altLang="zh-CN" b="1" dirty="0"/>
              <a:t>BCD</a:t>
            </a:r>
            <a:r>
              <a:rPr lang="zh-CN" altLang="en-US" b="1" dirty="0"/>
              <a:t>码计算：</a:t>
            </a:r>
            <a:r>
              <a:rPr lang="en-US" altLang="zh-CN" b="1" dirty="0"/>
              <a:t>00110101+00010110=0011</a:t>
            </a:r>
            <a:r>
              <a:rPr lang="en-US" altLang="zh-CN" b="1" dirty="0">
                <a:solidFill>
                  <a:srgbClr val="C00000"/>
                </a:solidFill>
              </a:rPr>
              <a:t>1011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结果的低四位是非法的</a:t>
            </a:r>
            <a:r>
              <a:rPr lang="en-US" altLang="zh-CN" b="1" dirty="0">
                <a:solidFill>
                  <a:srgbClr val="C00000"/>
                </a:solidFill>
              </a:rPr>
              <a:t>8421</a:t>
            </a:r>
            <a:r>
              <a:rPr lang="zh-CN" altLang="en-US" b="1" dirty="0">
                <a:solidFill>
                  <a:srgbClr val="C00000"/>
                </a:solidFill>
              </a:rPr>
              <a:t>码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sz="1800" b="1" dirty="0">
                <a:solidFill>
                  <a:srgbClr val="C00000"/>
                </a:solidFill>
              </a:rPr>
              <a:t>出错的原因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003FBC"/>
                </a:solidFill>
              </a:rPr>
              <a:t>第一个例子中，</a:t>
            </a:r>
            <a:r>
              <a:rPr lang="en-US" altLang="zh-CN" b="1" dirty="0">
                <a:solidFill>
                  <a:srgbClr val="003FBC"/>
                </a:solidFill>
              </a:rPr>
              <a:t>D3</a:t>
            </a:r>
            <a:r>
              <a:rPr lang="zh-CN" altLang="en-US" b="1" dirty="0">
                <a:solidFill>
                  <a:srgbClr val="003FBC"/>
                </a:solidFill>
              </a:rPr>
              <a:t>向</a:t>
            </a:r>
            <a:r>
              <a:rPr lang="en-US" altLang="zh-CN" b="1" dirty="0">
                <a:solidFill>
                  <a:srgbClr val="003FBC"/>
                </a:solidFill>
              </a:rPr>
              <a:t>D4</a:t>
            </a:r>
            <a:r>
              <a:rPr lang="zh-CN" altLang="en-US" b="1" dirty="0">
                <a:solidFill>
                  <a:srgbClr val="003FBC"/>
                </a:solidFill>
              </a:rPr>
              <a:t>产生了一个进位，即</a:t>
            </a:r>
            <a:r>
              <a:rPr lang="en-US" altLang="zh-CN" b="1" dirty="0">
                <a:solidFill>
                  <a:srgbClr val="C00000"/>
                </a:solidFill>
              </a:rPr>
              <a:t>AF=1</a:t>
            </a:r>
            <a:r>
              <a:rPr lang="zh-CN" altLang="en-US" b="1" dirty="0">
                <a:solidFill>
                  <a:srgbClr val="003FBC"/>
                </a:solidFill>
              </a:rPr>
              <a:t>（半进位）这个半进位相当于</a:t>
            </a:r>
            <a:r>
              <a:rPr lang="en-US" altLang="zh-CN" b="1" dirty="0">
                <a:solidFill>
                  <a:srgbClr val="003FBC"/>
                </a:solidFill>
              </a:rPr>
              <a:t>16</a:t>
            </a:r>
            <a:r>
              <a:rPr lang="zh-CN" altLang="en-US" b="1" dirty="0">
                <a:solidFill>
                  <a:srgbClr val="003FBC"/>
                </a:solidFill>
              </a:rPr>
              <a:t>，而按照十进制正常的进位是</a:t>
            </a:r>
            <a:r>
              <a:rPr lang="en-US" altLang="zh-CN" b="1" dirty="0">
                <a:solidFill>
                  <a:srgbClr val="003FBC"/>
                </a:solidFill>
              </a:rPr>
              <a:t>10</a:t>
            </a:r>
            <a:r>
              <a:rPr lang="zh-CN" altLang="en-US" b="1" dirty="0">
                <a:solidFill>
                  <a:srgbClr val="003FBC"/>
                </a:solidFill>
              </a:rPr>
              <a:t>，所以相比于十进制的进位多进了</a:t>
            </a:r>
            <a:r>
              <a:rPr lang="en-US" altLang="zh-CN" b="1" dirty="0">
                <a:solidFill>
                  <a:srgbClr val="003FBC"/>
                </a:solidFill>
              </a:rPr>
              <a:t>6</a:t>
            </a:r>
            <a:r>
              <a:rPr lang="zh-CN" altLang="en-US" b="1" dirty="0">
                <a:solidFill>
                  <a:srgbClr val="003FBC"/>
                </a:solidFill>
              </a:rPr>
              <a:t>，故结果比正常的少了</a:t>
            </a:r>
            <a:r>
              <a:rPr lang="en-US" altLang="zh-CN" b="1" dirty="0">
                <a:solidFill>
                  <a:srgbClr val="003FBC"/>
                </a:solidFill>
              </a:rPr>
              <a:t>6.</a:t>
            </a:r>
          </a:p>
          <a:p>
            <a:pPr lvl="1"/>
            <a:r>
              <a:rPr lang="zh-CN" altLang="en-US" b="1" dirty="0">
                <a:solidFill>
                  <a:srgbClr val="003FBC"/>
                </a:solidFill>
                <a:highlight>
                  <a:srgbClr val="FFFF00"/>
                </a:highlight>
              </a:rPr>
              <a:t>调整</a:t>
            </a:r>
            <a:r>
              <a:rPr lang="zh-CN" altLang="en-US" b="1" dirty="0">
                <a:solidFill>
                  <a:srgbClr val="003FBC"/>
                </a:solidFill>
              </a:rPr>
              <a:t>：当有半进位时，在低位的</a:t>
            </a:r>
            <a:r>
              <a:rPr lang="en-US" altLang="zh-CN" b="1" dirty="0">
                <a:solidFill>
                  <a:srgbClr val="003FBC"/>
                </a:solidFill>
              </a:rPr>
              <a:t>BCD</a:t>
            </a:r>
            <a:r>
              <a:rPr lang="zh-CN" altLang="en-US" b="1" dirty="0">
                <a:solidFill>
                  <a:srgbClr val="003FBC"/>
                </a:solidFill>
              </a:rPr>
              <a:t>码上</a:t>
            </a:r>
            <a:r>
              <a:rPr lang="zh-CN" altLang="en-US" b="1" dirty="0">
                <a:solidFill>
                  <a:srgbClr val="C00000"/>
                </a:solidFill>
              </a:rPr>
              <a:t>再加</a:t>
            </a:r>
            <a:r>
              <a:rPr lang="en-US" altLang="zh-CN" b="1" dirty="0">
                <a:solidFill>
                  <a:srgbClr val="C00000"/>
                </a:solidFill>
              </a:rPr>
              <a:t>6(0110</a:t>
            </a:r>
            <a:r>
              <a:rPr lang="en-US" altLang="zh-CN" b="1" dirty="0">
                <a:solidFill>
                  <a:srgbClr val="003FBC"/>
                </a:solidFill>
              </a:rPr>
              <a:t>)</a:t>
            </a:r>
            <a:r>
              <a:rPr lang="zh-CN" altLang="en-US" b="1" dirty="0">
                <a:solidFill>
                  <a:srgbClr val="003FBC"/>
                </a:solidFill>
              </a:rPr>
              <a:t>进行调整。</a:t>
            </a:r>
            <a:endParaRPr lang="en-US" altLang="zh-CN" b="1" dirty="0">
              <a:solidFill>
                <a:srgbClr val="003FBC"/>
              </a:solidFill>
            </a:endParaRPr>
          </a:p>
          <a:p>
            <a:pPr lvl="1"/>
            <a:r>
              <a:rPr lang="zh-CN" altLang="en-US" b="1" dirty="0">
                <a:solidFill>
                  <a:srgbClr val="003FBC"/>
                </a:solidFill>
              </a:rPr>
              <a:t>第二个例子：在个位数的运算中</a:t>
            </a:r>
            <a:r>
              <a:rPr lang="zh-CN" altLang="en-US" b="1" dirty="0">
                <a:solidFill>
                  <a:srgbClr val="C00000"/>
                </a:solidFill>
              </a:rPr>
              <a:t>不足以引进半进位</a:t>
            </a:r>
            <a:r>
              <a:rPr lang="zh-CN" altLang="en-US" b="1" dirty="0">
                <a:solidFill>
                  <a:srgbClr val="003FBC"/>
                </a:solidFill>
              </a:rPr>
              <a:t>（</a:t>
            </a:r>
            <a:r>
              <a:rPr lang="en-US" altLang="zh-CN" b="1" dirty="0">
                <a:solidFill>
                  <a:srgbClr val="003FBC"/>
                </a:solidFill>
              </a:rPr>
              <a:t>5+6=11&lt;16</a:t>
            </a:r>
            <a:r>
              <a:rPr lang="zh-CN" altLang="en-US" b="1" dirty="0">
                <a:solidFill>
                  <a:srgbClr val="003FBC"/>
                </a:solidFill>
              </a:rPr>
              <a:t>），而按照十进制的运算规则它应该向高位进位，使得</a:t>
            </a:r>
            <a:r>
              <a:rPr lang="zh-CN" altLang="en-US" b="1" dirty="0">
                <a:solidFill>
                  <a:srgbClr val="C00000"/>
                </a:solidFill>
              </a:rPr>
              <a:t>高位的</a:t>
            </a:r>
            <a:r>
              <a:rPr lang="en-US" altLang="zh-CN" b="1" dirty="0">
                <a:solidFill>
                  <a:srgbClr val="C00000"/>
                </a:solidFill>
              </a:rPr>
              <a:t>BCD</a:t>
            </a:r>
            <a:r>
              <a:rPr lang="zh-CN" altLang="en-US" b="1" dirty="0">
                <a:solidFill>
                  <a:srgbClr val="C00000"/>
                </a:solidFill>
              </a:rPr>
              <a:t>码没有得到进位</a:t>
            </a:r>
            <a:r>
              <a:rPr lang="zh-CN" altLang="en-US" b="1" dirty="0">
                <a:solidFill>
                  <a:srgbClr val="003FBC"/>
                </a:solidFill>
              </a:rPr>
              <a:t>而出错。</a:t>
            </a:r>
            <a:endParaRPr lang="en-US" altLang="zh-CN" b="1" dirty="0">
              <a:solidFill>
                <a:srgbClr val="003FBC"/>
              </a:solidFill>
            </a:endParaRPr>
          </a:p>
          <a:p>
            <a:pPr lvl="1"/>
            <a:r>
              <a:rPr lang="zh-CN" altLang="en-US" b="1" dirty="0">
                <a:solidFill>
                  <a:srgbClr val="003FBC"/>
                </a:solidFill>
                <a:highlight>
                  <a:srgbClr val="FFFF00"/>
                </a:highlight>
              </a:rPr>
              <a:t>调整</a:t>
            </a:r>
            <a:r>
              <a:rPr lang="zh-CN" altLang="en-US" b="1" dirty="0">
                <a:solidFill>
                  <a:srgbClr val="003FBC"/>
                </a:solidFill>
              </a:rPr>
              <a:t>：相加结果的低位</a:t>
            </a:r>
            <a:r>
              <a:rPr lang="en-US" altLang="zh-CN" b="1" dirty="0">
                <a:solidFill>
                  <a:srgbClr val="003FBC"/>
                </a:solidFill>
              </a:rPr>
              <a:t>BCD</a:t>
            </a:r>
            <a:r>
              <a:rPr lang="zh-CN" altLang="en-US" b="1" dirty="0">
                <a:solidFill>
                  <a:srgbClr val="003FBC"/>
                </a:solidFill>
              </a:rPr>
              <a:t>码大于</a:t>
            </a:r>
            <a:r>
              <a:rPr lang="en-US" altLang="zh-CN" b="1" dirty="0">
                <a:solidFill>
                  <a:srgbClr val="003FBC"/>
                </a:solidFill>
              </a:rPr>
              <a:t>9</a:t>
            </a:r>
            <a:r>
              <a:rPr lang="zh-CN" altLang="en-US" b="1" dirty="0">
                <a:solidFill>
                  <a:srgbClr val="003FBC"/>
                </a:solidFill>
              </a:rPr>
              <a:t>时，加上</a:t>
            </a:r>
            <a:r>
              <a:rPr lang="en-US" altLang="zh-CN" b="1" dirty="0">
                <a:solidFill>
                  <a:srgbClr val="003FBC"/>
                </a:solidFill>
              </a:rPr>
              <a:t>0110</a:t>
            </a:r>
            <a:r>
              <a:rPr lang="zh-CN" altLang="en-US" b="1" dirty="0">
                <a:solidFill>
                  <a:srgbClr val="003FBC"/>
                </a:solidFill>
              </a:rPr>
              <a:t>（</a:t>
            </a:r>
            <a:r>
              <a:rPr lang="en-US" altLang="zh-CN" b="1" dirty="0">
                <a:solidFill>
                  <a:srgbClr val="003FBC"/>
                </a:solidFill>
              </a:rPr>
              <a:t>6</a:t>
            </a:r>
            <a:r>
              <a:rPr lang="zh-CN" altLang="en-US" b="1" dirty="0">
                <a:solidFill>
                  <a:srgbClr val="003FBC"/>
                </a:solidFill>
              </a:rPr>
              <a:t>），迫使其向高位产生进位。</a:t>
            </a:r>
            <a:endParaRPr lang="en-US" altLang="zh-CN" b="1" dirty="0">
              <a:solidFill>
                <a:srgbClr val="003FBC"/>
              </a:solidFill>
            </a:endParaRPr>
          </a:p>
          <a:p>
            <a:pPr lvl="1"/>
            <a:r>
              <a:rPr lang="zh-CN" altLang="en-US" b="1" dirty="0"/>
              <a:t>即：</a:t>
            </a:r>
            <a:r>
              <a:rPr lang="en-US" altLang="zh-CN" b="1" dirty="0"/>
              <a:t>00111011+</a:t>
            </a:r>
            <a:r>
              <a:rPr lang="en-US" altLang="zh-CN" b="1" dirty="0">
                <a:solidFill>
                  <a:srgbClr val="C00000"/>
                </a:solidFill>
              </a:rPr>
              <a:t>00000110</a:t>
            </a:r>
            <a:r>
              <a:rPr lang="en-US" altLang="zh-CN" b="1" dirty="0"/>
              <a:t>=01000001=41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04310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AutoShape 8"/>
          <p:cNvSpPr>
            <a:spLocks noGrp="1" noChangeArrowheads="1"/>
          </p:cNvSpPr>
          <p:nvPr>
            <p:ph type="title"/>
          </p:nvPr>
        </p:nvSpPr>
        <p:spPr>
          <a:xfrm>
            <a:off x="1161761" y="1052945"/>
            <a:ext cx="4191000" cy="55624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2.25a</a:t>
            </a:r>
            <a:r>
              <a:rPr lang="zh-CN" altLang="en-US" sz="2400" b="1"/>
              <a:t>：压缩</a:t>
            </a:r>
            <a:r>
              <a:rPr lang="en-US" altLang="zh-CN" sz="2400" b="1"/>
              <a:t>BCD</a:t>
            </a:r>
            <a:r>
              <a:rPr lang="zh-CN" altLang="en-US" sz="2400" b="1"/>
              <a:t>加法</a:t>
            </a:r>
          </a:p>
        </p:txBody>
      </p:sp>
      <p:sp>
        <p:nvSpPr>
          <p:cNvPr id="94212" name="Rectangle 9"/>
          <p:cNvSpPr>
            <a:spLocks noGrp="1" noChangeArrowheads="1"/>
          </p:cNvSpPr>
          <p:nvPr>
            <p:ph idx="1"/>
          </p:nvPr>
        </p:nvSpPr>
        <p:spPr>
          <a:xfrm>
            <a:off x="1041689" y="1907600"/>
            <a:ext cx="8051512" cy="381840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AL,68H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AL=68H</a:t>
            </a:r>
            <a:r>
              <a:rPr lang="zh-CN" altLang="en-US" sz="2400" dirty="0"/>
              <a:t>，压缩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BL,28H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BL=28H</a:t>
            </a:r>
            <a:r>
              <a:rPr lang="zh-CN" altLang="en-US" sz="2400" dirty="0"/>
              <a:t>，压缩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28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ADD AL,BL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；二进制加法：</a:t>
            </a:r>
            <a:r>
              <a:rPr lang="en-US" altLang="zh-CN" sz="2400" dirty="0"/>
              <a:t>AL=68H+28H=90H</a:t>
            </a:r>
            <a:r>
              <a:rPr lang="zh-CN" altLang="en-US" sz="2400" dirty="0"/>
              <a:t>； </a:t>
            </a:r>
            <a:r>
              <a:rPr lang="en-US" altLang="zh-CN" sz="2400" dirty="0">
                <a:highlight>
                  <a:srgbClr val="FFFF00"/>
                </a:highlight>
              </a:rPr>
              <a:t>AF=1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DAA</a:t>
            </a:r>
            <a:r>
              <a:rPr lang="en-US" altLang="zh-CN" sz="2400" dirty="0"/>
              <a:t>	</a:t>
            </a:r>
            <a:r>
              <a:rPr lang="zh-CN" altLang="en-US" sz="2400" dirty="0"/>
              <a:t>；十进制调整：</a:t>
            </a:r>
            <a:r>
              <a:rPr lang="en-US" altLang="zh-CN" sz="2400" dirty="0"/>
              <a:t>AL=96H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；实现压缩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码加法：</a:t>
            </a:r>
            <a:r>
              <a:rPr lang="en-US" altLang="zh-CN" sz="2400" dirty="0"/>
              <a:t>68</a:t>
            </a:r>
            <a:r>
              <a:rPr lang="zh-CN" altLang="en-US" sz="2400" dirty="0"/>
              <a:t>＋</a:t>
            </a:r>
            <a:r>
              <a:rPr lang="en-US" altLang="zh-CN" sz="2400" dirty="0"/>
              <a:t>28</a:t>
            </a:r>
            <a:r>
              <a:rPr lang="zh-CN" altLang="en-US" sz="2400" dirty="0"/>
              <a:t>＝</a:t>
            </a:r>
            <a:r>
              <a:rPr lang="en-US" altLang="zh-CN" sz="2400" dirty="0"/>
              <a:t>96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CFC4988-13E6-4438-9691-823F1E4E1AE7}"/>
              </a:ext>
            </a:extLst>
          </p:cNvPr>
          <p:cNvSpPr/>
          <p:nvPr/>
        </p:nvSpPr>
        <p:spPr>
          <a:xfrm>
            <a:off x="7162799" y="1303751"/>
            <a:ext cx="3769360" cy="2379920"/>
          </a:xfrm>
          <a:prstGeom prst="wedgeRoundRectCallout">
            <a:avLst>
              <a:gd name="adj1" fmla="val -77915"/>
              <a:gd name="adj2" fmla="val 3636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3FBC"/>
                </a:solidFill>
              </a:rPr>
              <a:t>DAA</a:t>
            </a:r>
            <a:r>
              <a:rPr lang="zh-CN" altLang="en-US" b="1" dirty="0">
                <a:solidFill>
                  <a:srgbClr val="003FBC"/>
                </a:solidFill>
              </a:rPr>
              <a:t>功能：</a:t>
            </a:r>
            <a:endParaRPr lang="en-US" altLang="zh-CN" b="1" dirty="0">
              <a:solidFill>
                <a:srgbClr val="003FB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3FBC"/>
                </a:solidFill>
              </a:rPr>
              <a:t>如果</a:t>
            </a:r>
            <a:r>
              <a:rPr lang="en-US" altLang="zh-CN" b="1" dirty="0">
                <a:solidFill>
                  <a:srgbClr val="003FBC"/>
                </a:solidFill>
              </a:rPr>
              <a:t>AL</a:t>
            </a:r>
            <a:r>
              <a:rPr lang="zh-CN" altLang="en-US" b="1" dirty="0">
                <a:solidFill>
                  <a:srgbClr val="003FBC"/>
                </a:solidFill>
              </a:rPr>
              <a:t>寄存器中低</a:t>
            </a:r>
            <a:r>
              <a:rPr lang="en-US" altLang="zh-CN" b="1" dirty="0">
                <a:solidFill>
                  <a:srgbClr val="003FBC"/>
                </a:solidFill>
              </a:rPr>
              <a:t>4</a:t>
            </a:r>
            <a:r>
              <a:rPr lang="zh-CN" altLang="en-US" b="1" dirty="0">
                <a:solidFill>
                  <a:srgbClr val="003FBC"/>
                </a:solidFill>
              </a:rPr>
              <a:t>位大于</a:t>
            </a:r>
            <a:r>
              <a:rPr lang="en-US" altLang="zh-CN" b="1" dirty="0">
                <a:solidFill>
                  <a:srgbClr val="003FBC"/>
                </a:solidFill>
              </a:rPr>
              <a:t>9</a:t>
            </a:r>
            <a:r>
              <a:rPr lang="zh-CN" altLang="en-US" b="1" dirty="0">
                <a:solidFill>
                  <a:srgbClr val="003FBC"/>
                </a:solidFill>
              </a:rPr>
              <a:t>或者辅助进位</a:t>
            </a:r>
            <a:r>
              <a:rPr lang="en-US" altLang="zh-CN" b="1" dirty="0">
                <a:solidFill>
                  <a:srgbClr val="003FBC"/>
                </a:solidFill>
                <a:highlight>
                  <a:srgbClr val="FFFF00"/>
                </a:highlight>
              </a:rPr>
              <a:t>AF=1</a:t>
            </a:r>
            <a:r>
              <a:rPr lang="zh-CN" altLang="en-US" b="1" dirty="0">
                <a:solidFill>
                  <a:srgbClr val="003FBC"/>
                </a:solidFill>
              </a:rPr>
              <a:t>，则：</a:t>
            </a:r>
            <a:r>
              <a:rPr lang="en-US" altLang="zh-CN" b="1" dirty="0">
                <a:solidFill>
                  <a:srgbClr val="003FBC"/>
                </a:solidFill>
                <a:highlight>
                  <a:srgbClr val="FFFF00"/>
                </a:highlight>
              </a:rPr>
              <a:t>AL=AL+6</a:t>
            </a:r>
            <a:r>
              <a:rPr lang="zh-CN" altLang="en-US" b="1" dirty="0">
                <a:solidFill>
                  <a:srgbClr val="003FBC"/>
                </a:solidFill>
                <a:highlight>
                  <a:srgbClr val="FFFF00"/>
                </a:highlight>
              </a:rPr>
              <a:t>且</a:t>
            </a:r>
            <a:r>
              <a:rPr lang="en-US" altLang="zh-CN" b="1" dirty="0">
                <a:solidFill>
                  <a:srgbClr val="003FBC"/>
                </a:solidFill>
                <a:highlight>
                  <a:srgbClr val="FFFF00"/>
                </a:highlight>
              </a:rPr>
              <a:t>AF=1</a:t>
            </a:r>
            <a:r>
              <a:rPr lang="zh-CN" altLang="en-US" b="1" dirty="0">
                <a:solidFill>
                  <a:srgbClr val="003FBC"/>
                </a:solidFill>
              </a:rPr>
              <a:t>；</a:t>
            </a:r>
            <a:endParaRPr lang="en-US" altLang="zh-CN" b="1" dirty="0">
              <a:solidFill>
                <a:srgbClr val="003FB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3FBC"/>
                </a:solidFill>
              </a:rPr>
              <a:t>如果</a:t>
            </a:r>
            <a:r>
              <a:rPr lang="en-US" altLang="zh-CN" b="1" dirty="0">
                <a:solidFill>
                  <a:srgbClr val="003FBC"/>
                </a:solidFill>
              </a:rPr>
              <a:t>AL&gt;=0A0H</a:t>
            </a:r>
            <a:r>
              <a:rPr lang="zh-CN" altLang="en-US" b="1" dirty="0">
                <a:solidFill>
                  <a:srgbClr val="003FBC"/>
                </a:solidFill>
              </a:rPr>
              <a:t>或</a:t>
            </a:r>
            <a:r>
              <a:rPr lang="en-US" altLang="zh-CN" b="1" dirty="0">
                <a:solidFill>
                  <a:srgbClr val="003FBC"/>
                </a:solidFill>
                <a:highlight>
                  <a:srgbClr val="FFFF00"/>
                </a:highlight>
              </a:rPr>
              <a:t>CF=1</a:t>
            </a:r>
            <a:r>
              <a:rPr lang="zh-CN" altLang="en-US" b="1" dirty="0">
                <a:solidFill>
                  <a:srgbClr val="003FBC"/>
                </a:solidFill>
              </a:rPr>
              <a:t>，则：</a:t>
            </a:r>
            <a:r>
              <a:rPr lang="en-US" altLang="zh-CN" b="1" dirty="0">
                <a:solidFill>
                  <a:srgbClr val="003FBC"/>
                </a:solidFill>
              </a:rPr>
              <a:t>AL=AL+60H</a:t>
            </a:r>
            <a:r>
              <a:rPr lang="zh-CN" altLang="en-US" b="1" dirty="0">
                <a:solidFill>
                  <a:srgbClr val="003FBC"/>
                </a:solidFill>
              </a:rPr>
              <a:t>且</a:t>
            </a:r>
            <a:r>
              <a:rPr lang="en-US" altLang="zh-CN" b="1" dirty="0">
                <a:solidFill>
                  <a:srgbClr val="003FBC"/>
                </a:solidFill>
              </a:rPr>
              <a:t>CF=1</a:t>
            </a:r>
            <a:r>
              <a:rPr lang="zh-CN" altLang="en-US" b="1" dirty="0">
                <a:solidFill>
                  <a:srgbClr val="003FBC"/>
                </a:solidFill>
              </a:rPr>
              <a:t>；同时，</a:t>
            </a:r>
            <a:r>
              <a:rPr lang="en-US" altLang="zh-CN" b="1" dirty="0">
                <a:solidFill>
                  <a:srgbClr val="003FBC"/>
                </a:solidFill>
              </a:rPr>
              <a:t>SF</a:t>
            </a:r>
            <a:r>
              <a:rPr lang="zh-CN" altLang="en-US" b="1" dirty="0">
                <a:solidFill>
                  <a:srgbClr val="003FBC"/>
                </a:solidFill>
              </a:rPr>
              <a:t>、</a:t>
            </a:r>
            <a:r>
              <a:rPr lang="en-US" altLang="zh-CN" b="1" dirty="0">
                <a:solidFill>
                  <a:srgbClr val="003FBC"/>
                </a:solidFill>
              </a:rPr>
              <a:t>ZF</a:t>
            </a:r>
            <a:r>
              <a:rPr lang="zh-CN" altLang="en-US" b="1" dirty="0">
                <a:solidFill>
                  <a:srgbClr val="003FBC"/>
                </a:solidFill>
              </a:rPr>
              <a:t>、</a:t>
            </a:r>
            <a:r>
              <a:rPr lang="en-US" altLang="zh-CN" b="1" dirty="0">
                <a:solidFill>
                  <a:srgbClr val="003FBC"/>
                </a:solidFill>
              </a:rPr>
              <a:t>PF</a:t>
            </a:r>
            <a:r>
              <a:rPr lang="zh-CN" altLang="en-US" b="1" dirty="0">
                <a:solidFill>
                  <a:srgbClr val="003FBC"/>
                </a:solidFill>
              </a:rPr>
              <a:t>均有影响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BC8A7D-0036-4155-9D31-3922ABE8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376" y="3816804"/>
            <a:ext cx="4419983" cy="204233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49B6D73-1E63-4A95-B72E-EE07E8EF8006}"/>
              </a:ext>
            </a:extLst>
          </p:cNvPr>
          <p:cNvCxnSpPr>
            <a:cxnSpLocks/>
          </p:cNvCxnSpPr>
          <p:nvPr/>
        </p:nvCxnSpPr>
        <p:spPr>
          <a:xfrm flipH="1" flipV="1">
            <a:off x="10932159" y="5431536"/>
            <a:ext cx="1" cy="6766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2E49B90-85F2-4772-9B57-96444EA364AF}"/>
              </a:ext>
            </a:extLst>
          </p:cNvPr>
          <p:cNvSpPr txBox="1"/>
          <p:nvPr/>
        </p:nvSpPr>
        <p:spPr>
          <a:xfrm>
            <a:off x="10592246" y="5992274"/>
            <a:ext cx="912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highlight>
                  <a:srgbClr val="FFFF00"/>
                </a:highlight>
              </a:rPr>
              <a:t>AF=1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07682"/>
      </p:ext>
    </p:extLst>
  </p:cSld>
  <p:clrMapOvr>
    <a:masterClrMapping/>
  </p:clrMapOvr>
  <p:transition spd="med" advClick="0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AutoShape 8"/>
          <p:cNvSpPr>
            <a:spLocks noGrp="1" noChangeArrowheads="1"/>
          </p:cNvSpPr>
          <p:nvPr>
            <p:ph type="title"/>
          </p:nvPr>
        </p:nvSpPr>
        <p:spPr>
          <a:xfrm>
            <a:off x="1239982" y="840509"/>
            <a:ext cx="4191000" cy="611909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2.25b</a:t>
            </a:r>
            <a:r>
              <a:rPr lang="zh-CN" altLang="en-US" sz="2400" b="1"/>
              <a:t>：压缩</a:t>
            </a:r>
            <a:r>
              <a:rPr lang="en-US" altLang="zh-CN" sz="2400" b="1"/>
              <a:t>BCD</a:t>
            </a:r>
            <a:r>
              <a:rPr lang="zh-CN" altLang="en-US" sz="2400" b="1"/>
              <a:t>减法</a:t>
            </a:r>
          </a:p>
        </p:txBody>
      </p:sp>
      <p:sp>
        <p:nvSpPr>
          <p:cNvPr id="95236" name="Rectangle 9"/>
          <p:cNvSpPr>
            <a:spLocks noGrp="1" noChangeArrowheads="1"/>
          </p:cNvSpPr>
          <p:nvPr>
            <p:ph idx="1"/>
          </p:nvPr>
        </p:nvSpPr>
        <p:spPr>
          <a:xfrm>
            <a:off x="1126260" y="1778289"/>
            <a:ext cx="7749885" cy="416069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AL,68H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AL=68H</a:t>
            </a:r>
            <a:r>
              <a:rPr lang="zh-CN" altLang="en-US" sz="2400" dirty="0"/>
              <a:t>，压缩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BL,28H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BL=28H</a:t>
            </a:r>
            <a:r>
              <a:rPr lang="zh-CN" altLang="en-US" sz="2400" dirty="0"/>
              <a:t>，压缩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28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SUB AL,BL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；二进制减法：</a:t>
            </a:r>
            <a:r>
              <a:rPr lang="en-US" altLang="zh-CN" sz="2400" dirty="0"/>
              <a:t>AL=68H-28H=40H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DAS</a:t>
            </a:r>
            <a:r>
              <a:rPr lang="en-US" altLang="zh-CN" sz="2400" dirty="0"/>
              <a:t>	</a:t>
            </a:r>
            <a:r>
              <a:rPr lang="zh-CN" altLang="en-US" sz="2400" dirty="0"/>
              <a:t>；十进制调整：</a:t>
            </a:r>
            <a:r>
              <a:rPr lang="en-US" altLang="zh-CN" sz="2400" dirty="0"/>
              <a:t>AL=40H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zh-CN" altLang="en-US" sz="2400" dirty="0"/>
              <a:t>；实现压缩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码加法：</a:t>
            </a:r>
            <a:r>
              <a:rPr lang="en-US" altLang="zh-CN" sz="2400" dirty="0"/>
              <a:t>68-28</a:t>
            </a:r>
            <a:r>
              <a:rPr lang="zh-CN" altLang="en-US" sz="2400" dirty="0"/>
              <a:t>＝</a:t>
            </a:r>
            <a:r>
              <a:rPr lang="en-US" altLang="zh-CN" sz="2400" dirty="0"/>
              <a:t>40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EF701A-1F10-4F80-8A7F-52279BD5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75" y="2236374"/>
            <a:ext cx="4580017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87698"/>
      </p:ext>
    </p:extLst>
  </p:cSld>
  <p:clrMapOvr>
    <a:masterClrMapping/>
  </p:clrMapOvr>
  <p:transition spd="med" advClick="0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AutoShape 8"/>
          <p:cNvSpPr>
            <a:spLocks noGrp="1" noChangeArrowheads="1"/>
          </p:cNvSpPr>
          <p:nvPr>
            <p:ph type="title"/>
          </p:nvPr>
        </p:nvSpPr>
        <p:spPr>
          <a:xfrm>
            <a:off x="916709" y="1009149"/>
            <a:ext cx="4191000" cy="60952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2.26</a:t>
            </a:r>
            <a:r>
              <a:rPr lang="zh-CN" altLang="en-US" sz="2400" b="1"/>
              <a:t>：压缩</a:t>
            </a:r>
            <a:r>
              <a:rPr lang="en-US" altLang="zh-CN" sz="2400" b="1"/>
              <a:t>BCD</a:t>
            </a:r>
            <a:r>
              <a:rPr lang="zh-CN" altLang="en-US" sz="2400" b="1"/>
              <a:t>减法</a:t>
            </a:r>
          </a:p>
        </p:txBody>
      </p:sp>
      <p:sp>
        <p:nvSpPr>
          <p:cNvPr id="96260" name="Rectangle 9"/>
          <p:cNvSpPr>
            <a:spLocks noGrp="1" noChangeArrowheads="1"/>
          </p:cNvSpPr>
          <p:nvPr>
            <p:ph idx="1"/>
          </p:nvPr>
        </p:nvSpPr>
        <p:spPr>
          <a:xfrm>
            <a:off x="916709" y="1942012"/>
            <a:ext cx="6033385" cy="4237299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MOV AX,1234H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chemeClr val="accent2"/>
                </a:solidFill>
              </a:rPr>
              <a:t>MOV BX,4612H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SUB AL,BL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rgbClr val="003FBC"/>
                </a:solidFill>
              </a:rPr>
              <a:t>DAS</a:t>
            </a:r>
            <a:r>
              <a:rPr lang="en-US" altLang="zh-CN" dirty="0"/>
              <a:t>	</a:t>
            </a:r>
            <a:r>
              <a:rPr lang="zh-CN" altLang="en-US" dirty="0"/>
              <a:t>；</a:t>
            </a:r>
            <a:r>
              <a:rPr lang="en-US" altLang="zh-CN" dirty="0"/>
              <a:t>34-12</a:t>
            </a:r>
            <a:r>
              <a:rPr lang="zh-CN" altLang="en-US" dirty="0"/>
              <a:t>＝</a:t>
            </a:r>
            <a:r>
              <a:rPr lang="en-US" altLang="zh-CN" dirty="0"/>
              <a:t>22</a:t>
            </a:r>
            <a:r>
              <a:rPr lang="zh-CN" altLang="en-US" dirty="0"/>
              <a:t>，</a:t>
            </a:r>
            <a:r>
              <a:rPr lang="en-US" altLang="zh-CN" dirty="0"/>
              <a:t>CF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rgbClr val="003FBC"/>
                </a:solidFill>
                <a:highlight>
                  <a:srgbClr val="FFFF00"/>
                </a:highlight>
              </a:rPr>
              <a:t>XCHG AL,AH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SBB AL,BH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solidFill>
                  <a:srgbClr val="003FBC"/>
                </a:solidFill>
              </a:rPr>
              <a:t>DAS</a:t>
            </a:r>
            <a:r>
              <a:rPr lang="en-US" altLang="zh-CN" dirty="0"/>
              <a:t>	</a:t>
            </a:r>
            <a:r>
              <a:rPr lang="zh-CN" altLang="en-US" dirty="0"/>
              <a:t>；</a:t>
            </a:r>
            <a:r>
              <a:rPr lang="en-US" altLang="zh-CN" dirty="0"/>
              <a:t>12-46</a:t>
            </a:r>
            <a:r>
              <a:rPr lang="zh-CN" altLang="en-US" dirty="0"/>
              <a:t>＝</a:t>
            </a:r>
            <a:r>
              <a:rPr lang="en-US" altLang="zh-CN" dirty="0"/>
              <a:t>66</a:t>
            </a:r>
            <a:r>
              <a:rPr lang="zh-CN" altLang="en-US" dirty="0"/>
              <a:t>，</a:t>
            </a:r>
            <a:r>
              <a:rPr lang="en-US" altLang="zh-CN" dirty="0"/>
              <a:t>CF=1</a:t>
            </a:r>
          </a:p>
          <a:p>
            <a:pPr marL="0" indent="390525">
              <a:buNone/>
              <a:tabLst>
                <a:tab pos="2673350" algn="l"/>
              </a:tabLst>
            </a:pPr>
            <a:r>
              <a:rPr lang="en-US" altLang="zh-CN" dirty="0">
                <a:highlight>
                  <a:srgbClr val="FFFF00"/>
                </a:highlight>
              </a:rPr>
              <a:t>XCHG AL,AH</a:t>
            </a:r>
            <a:r>
              <a:rPr lang="en-US" altLang="zh-CN" dirty="0"/>
              <a:t>	</a:t>
            </a:r>
            <a:r>
              <a:rPr lang="zh-CN" altLang="en-US" dirty="0"/>
              <a:t>；</a:t>
            </a:r>
            <a:r>
              <a:rPr lang="en-US" altLang="zh-CN" dirty="0"/>
              <a:t>1234</a:t>
            </a:r>
            <a:r>
              <a:rPr lang="zh-CN" altLang="en-US" dirty="0"/>
              <a:t>－</a:t>
            </a:r>
            <a:r>
              <a:rPr lang="en-US" altLang="zh-CN" dirty="0"/>
              <a:t>4612</a:t>
            </a:r>
            <a:r>
              <a:rPr lang="zh-CN" altLang="en-US" dirty="0"/>
              <a:t>＝</a:t>
            </a:r>
            <a:r>
              <a:rPr lang="en-US" altLang="zh-CN" dirty="0"/>
              <a:t>6622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2673350" algn="l"/>
              </a:tabLst>
            </a:pPr>
            <a:r>
              <a:rPr lang="zh-CN" altLang="en-US" sz="1900" dirty="0">
                <a:solidFill>
                  <a:srgbClr val="C00000"/>
                </a:solidFill>
              </a:rPr>
              <a:t>注：如果</a:t>
            </a:r>
            <a:r>
              <a:rPr lang="en-US" altLang="zh-CN" sz="1900" dirty="0">
                <a:solidFill>
                  <a:srgbClr val="C00000"/>
                </a:solidFill>
              </a:rPr>
              <a:t>AF=1</a:t>
            </a:r>
            <a:r>
              <a:rPr lang="zh-CN" altLang="en-US" sz="1900" dirty="0">
                <a:solidFill>
                  <a:srgbClr val="C00000"/>
                </a:solidFill>
              </a:rPr>
              <a:t>或者</a:t>
            </a:r>
            <a:r>
              <a:rPr lang="en-US" altLang="zh-CN" sz="1900" dirty="0">
                <a:solidFill>
                  <a:srgbClr val="C00000"/>
                </a:solidFill>
              </a:rPr>
              <a:t>AL</a:t>
            </a:r>
            <a:r>
              <a:rPr lang="zh-CN" altLang="en-US" sz="1900" dirty="0">
                <a:solidFill>
                  <a:srgbClr val="C00000"/>
                </a:solidFill>
              </a:rPr>
              <a:t>寄存器中低</a:t>
            </a:r>
            <a:r>
              <a:rPr lang="en-US" altLang="zh-CN" sz="1900" dirty="0">
                <a:solidFill>
                  <a:srgbClr val="C00000"/>
                </a:solidFill>
              </a:rPr>
              <a:t>4</a:t>
            </a:r>
            <a:r>
              <a:rPr lang="zh-CN" altLang="en-US" sz="1900" dirty="0">
                <a:solidFill>
                  <a:srgbClr val="C00000"/>
                </a:solidFill>
              </a:rPr>
              <a:t>位大于</a:t>
            </a:r>
            <a:r>
              <a:rPr lang="en-US" altLang="zh-CN" sz="1900" dirty="0">
                <a:solidFill>
                  <a:srgbClr val="C00000"/>
                </a:solidFill>
              </a:rPr>
              <a:t>9</a:t>
            </a:r>
            <a:r>
              <a:rPr lang="zh-CN" altLang="en-US" sz="1900" dirty="0">
                <a:solidFill>
                  <a:srgbClr val="C00000"/>
                </a:solidFill>
              </a:rPr>
              <a:t>，则</a:t>
            </a:r>
            <a:r>
              <a:rPr lang="en-US" altLang="zh-CN" sz="1900" dirty="0">
                <a:solidFill>
                  <a:srgbClr val="C00000"/>
                </a:solidFill>
              </a:rPr>
              <a:t>AL=AL-6</a:t>
            </a:r>
            <a:r>
              <a:rPr lang="zh-CN" altLang="en-US" sz="1900" dirty="0">
                <a:solidFill>
                  <a:srgbClr val="C00000"/>
                </a:solidFill>
              </a:rPr>
              <a:t>且</a:t>
            </a:r>
            <a:r>
              <a:rPr lang="en-US" altLang="zh-CN" sz="1900" dirty="0">
                <a:solidFill>
                  <a:srgbClr val="C00000"/>
                </a:solidFill>
              </a:rPr>
              <a:t>AF=1</a:t>
            </a:r>
            <a:r>
              <a:rPr lang="zh-CN" altLang="en-US" sz="1900" dirty="0">
                <a:solidFill>
                  <a:srgbClr val="C00000"/>
                </a:solidFill>
              </a:rPr>
              <a:t>；</a:t>
            </a:r>
            <a:endParaRPr lang="en-US" altLang="zh-CN" sz="1900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ü"/>
              <a:tabLst>
                <a:tab pos="2673350" algn="l"/>
              </a:tabLst>
            </a:pPr>
            <a:r>
              <a:rPr lang="zh-CN" altLang="en-US" sz="1900" dirty="0">
                <a:solidFill>
                  <a:srgbClr val="C00000"/>
                </a:solidFill>
              </a:rPr>
              <a:t>如果</a:t>
            </a:r>
            <a:r>
              <a:rPr lang="en-US" altLang="zh-CN" sz="1900" dirty="0">
                <a:solidFill>
                  <a:srgbClr val="C00000"/>
                </a:solidFill>
              </a:rPr>
              <a:t>AL&gt;=0A0H</a:t>
            </a:r>
            <a:r>
              <a:rPr lang="zh-CN" altLang="en-US" sz="1900" dirty="0">
                <a:solidFill>
                  <a:srgbClr val="C00000"/>
                </a:solidFill>
              </a:rPr>
              <a:t>或</a:t>
            </a:r>
            <a:r>
              <a:rPr lang="en-US" altLang="zh-CN" sz="1900" dirty="0">
                <a:solidFill>
                  <a:srgbClr val="C00000"/>
                </a:solidFill>
              </a:rPr>
              <a:t>CF=1</a:t>
            </a:r>
            <a:r>
              <a:rPr lang="zh-CN" altLang="en-US" sz="1900" dirty="0">
                <a:solidFill>
                  <a:srgbClr val="C00000"/>
                </a:solidFill>
              </a:rPr>
              <a:t>，则</a:t>
            </a:r>
            <a:r>
              <a:rPr lang="en-US" altLang="zh-CN" sz="1900" dirty="0">
                <a:solidFill>
                  <a:srgbClr val="C00000"/>
                </a:solidFill>
              </a:rPr>
              <a:t>AL=AL-60h</a:t>
            </a:r>
            <a:r>
              <a:rPr lang="zh-CN" altLang="en-US" sz="1900" dirty="0">
                <a:solidFill>
                  <a:srgbClr val="C00000"/>
                </a:solidFill>
              </a:rPr>
              <a:t>，且</a:t>
            </a:r>
            <a:r>
              <a:rPr lang="en-US" altLang="zh-CN" sz="1900" dirty="0">
                <a:solidFill>
                  <a:srgbClr val="C00000"/>
                </a:solidFill>
              </a:rPr>
              <a:t>CF=1</a:t>
            </a:r>
            <a:r>
              <a:rPr lang="zh-CN" altLang="en-US" sz="1900" dirty="0">
                <a:solidFill>
                  <a:srgbClr val="C00000"/>
                </a:solidFill>
              </a:rPr>
              <a:t>，同时，</a:t>
            </a:r>
            <a:r>
              <a:rPr lang="en-US" altLang="zh-CN" sz="1900" dirty="0">
                <a:solidFill>
                  <a:srgbClr val="C00000"/>
                </a:solidFill>
              </a:rPr>
              <a:t>SF</a:t>
            </a:r>
            <a:r>
              <a:rPr lang="zh-CN" altLang="en-US" sz="1900" dirty="0">
                <a:solidFill>
                  <a:srgbClr val="C00000"/>
                </a:solidFill>
              </a:rPr>
              <a:t>、</a:t>
            </a:r>
            <a:r>
              <a:rPr lang="en-US" altLang="zh-CN" sz="1900" dirty="0">
                <a:solidFill>
                  <a:srgbClr val="C00000"/>
                </a:solidFill>
              </a:rPr>
              <a:t>ZF</a:t>
            </a:r>
            <a:r>
              <a:rPr lang="zh-CN" altLang="en-US" sz="1900" dirty="0">
                <a:solidFill>
                  <a:srgbClr val="C00000"/>
                </a:solidFill>
              </a:rPr>
              <a:t>、</a:t>
            </a:r>
            <a:r>
              <a:rPr lang="en-US" altLang="zh-CN" sz="1900" dirty="0">
                <a:solidFill>
                  <a:srgbClr val="C00000"/>
                </a:solidFill>
              </a:rPr>
              <a:t>PF</a:t>
            </a:r>
            <a:r>
              <a:rPr lang="zh-CN" altLang="en-US" sz="1900" dirty="0">
                <a:solidFill>
                  <a:srgbClr val="C00000"/>
                </a:solidFill>
              </a:rPr>
              <a:t>均受影响</a:t>
            </a:r>
            <a:endParaRPr lang="en-US" altLang="zh-CN" sz="1900" dirty="0">
              <a:solidFill>
                <a:srgbClr val="C00000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6362392" y="2937256"/>
            <a:ext cx="3795376" cy="1385453"/>
          </a:xfrm>
          <a:prstGeom prst="wedgeRoundRectCallout">
            <a:avLst>
              <a:gd name="adj1" fmla="val -71699"/>
              <a:gd name="adj2" fmla="val 4828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3FBC"/>
                </a:solidFill>
              </a:rPr>
              <a:t>12H-46H=CCH</a:t>
            </a:r>
          </a:p>
          <a:p>
            <a:r>
              <a:rPr lang="zh-CN" altLang="en-US" b="1" dirty="0">
                <a:solidFill>
                  <a:srgbClr val="003FBC"/>
                </a:solidFill>
              </a:rPr>
              <a:t>因：</a:t>
            </a:r>
            <a:r>
              <a:rPr lang="en-US" altLang="zh-CN" b="1" dirty="0">
                <a:solidFill>
                  <a:srgbClr val="003FBC"/>
                </a:solidFill>
              </a:rPr>
              <a:t>AL</a:t>
            </a:r>
            <a:r>
              <a:rPr lang="zh-CN" altLang="en-US" b="1" dirty="0">
                <a:solidFill>
                  <a:srgbClr val="003FBC"/>
                </a:solidFill>
              </a:rPr>
              <a:t>寄存器中低</a:t>
            </a:r>
            <a:r>
              <a:rPr lang="en-US" altLang="zh-CN" b="1" dirty="0">
                <a:solidFill>
                  <a:srgbClr val="003FBC"/>
                </a:solidFill>
              </a:rPr>
              <a:t>4</a:t>
            </a:r>
            <a:r>
              <a:rPr lang="zh-CN" altLang="en-US" b="1" dirty="0">
                <a:solidFill>
                  <a:srgbClr val="003FBC"/>
                </a:solidFill>
              </a:rPr>
              <a:t>位大于</a:t>
            </a:r>
            <a:r>
              <a:rPr lang="en-US" altLang="zh-CN" b="1" dirty="0">
                <a:solidFill>
                  <a:srgbClr val="003FBC"/>
                </a:solidFill>
              </a:rPr>
              <a:t>9</a:t>
            </a:r>
            <a:r>
              <a:rPr lang="zh-CN" altLang="en-US" b="1" dirty="0">
                <a:solidFill>
                  <a:srgbClr val="003FBC"/>
                </a:solidFill>
              </a:rPr>
              <a:t>，</a:t>
            </a:r>
            <a:endParaRPr lang="en-US" altLang="zh-CN" b="1" dirty="0">
              <a:solidFill>
                <a:srgbClr val="003FBC"/>
              </a:solidFill>
            </a:endParaRPr>
          </a:p>
          <a:p>
            <a:r>
              <a:rPr lang="zh-CN" altLang="en-US" b="1" dirty="0">
                <a:solidFill>
                  <a:srgbClr val="003FBC"/>
                </a:solidFill>
              </a:rPr>
              <a:t>故：</a:t>
            </a:r>
            <a:r>
              <a:rPr lang="en-US" altLang="zh-CN" b="1" dirty="0">
                <a:solidFill>
                  <a:srgbClr val="003FBC"/>
                </a:solidFill>
              </a:rPr>
              <a:t>AL=0CH-6=6H,</a:t>
            </a:r>
            <a:r>
              <a:rPr lang="zh-CN" altLang="en-US" b="1" dirty="0">
                <a:solidFill>
                  <a:srgbClr val="003FBC"/>
                </a:solidFill>
              </a:rPr>
              <a:t>此时</a:t>
            </a:r>
            <a:r>
              <a:rPr lang="en-US" altLang="zh-CN" b="1" dirty="0">
                <a:solidFill>
                  <a:srgbClr val="003FBC"/>
                </a:solidFill>
              </a:rPr>
              <a:t>AL=C6H&gt;A0H,</a:t>
            </a:r>
            <a:r>
              <a:rPr lang="zh-CN" altLang="en-US" b="1" dirty="0">
                <a:solidFill>
                  <a:srgbClr val="003FBC"/>
                </a:solidFill>
              </a:rPr>
              <a:t>故：</a:t>
            </a:r>
            <a:r>
              <a:rPr lang="en-US" altLang="zh-CN" b="1" dirty="0">
                <a:solidFill>
                  <a:srgbClr val="003FBC"/>
                </a:solidFill>
              </a:rPr>
              <a:t>AL=C6H-60H=66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2CBA9B-B07F-4909-ACEF-CAE42E6CB607}"/>
                  </a:ext>
                </a:extLst>
              </p:cNvPr>
              <p:cNvSpPr txBox="1"/>
              <p:nvPr/>
            </p:nvSpPr>
            <p:spPr>
              <a:xfrm>
                <a:off x="6001512" y="1683866"/>
                <a:ext cx="573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补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补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补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补连同符号位一起取反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+1</a:t>
                </a:r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12H-46H=00010010-01000110=0,00010010+(-01000110)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补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=0,00010010+1,10111010=1,11001100=CCH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2CBA9B-B07F-4909-ACEF-CAE42E6C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512" y="1683866"/>
                <a:ext cx="5730240" cy="1200329"/>
              </a:xfrm>
              <a:prstGeom prst="rect">
                <a:avLst/>
              </a:prstGeom>
              <a:blipFill>
                <a:blip r:embed="rId2"/>
                <a:stretch>
                  <a:fillRect l="-957" t="-4061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E168A7E-2DD5-49CB-8D38-14F818DF0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06"/>
          <a:stretch/>
        </p:blipFill>
        <p:spPr>
          <a:xfrm>
            <a:off x="7142480" y="4298941"/>
            <a:ext cx="4770533" cy="22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21490"/>
      </p:ext>
    </p:extLst>
  </p:cSld>
  <p:clrMapOvr>
    <a:masterClrMapping/>
  </p:clrMapOvr>
  <p:transition spd="med" advClick="0"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622" y="1121497"/>
            <a:ext cx="7677679" cy="615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非压缩</a:t>
            </a:r>
            <a:r>
              <a:rPr lang="en-US" altLang="zh-CN" dirty="0"/>
              <a:t>BCD</a:t>
            </a:r>
            <a:r>
              <a:rPr lang="zh-CN" altLang="en-US" dirty="0"/>
              <a:t>码加、减调整指令</a:t>
            </a:r>
            <a:endParaRPr lang="zh-CN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86886" y="1877002"/>
            <a:ext cx="4411950" cy="2778125"/>
          </a:xfrm>
          <a:noFill/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18415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ADD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ADC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en-US" altLang="zh-CN" sz="3200" dirty="0">
                <a:solidFill>
                  <a:srgbClr val="003FBC"/>
                </a:solidFill>
              </a:rPr>
              <a:t>AAA</a:t>
            </a:r>
          </a:p>
          <a:p>
            <a:pPr marL="0" indent="184150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AL←</a:t>
            </a:r>
            <a:r>
              <a:rPr lang="zh-CN" altLang="en-US" sz="2400" dirty="0"/>
              <a:t>将</a:t>
            </a:r>
            <a:r>
              <a:rPr lang="en-US" altLang="zh-CN" sz="2400" dirty="0"/>
              <a:t>AL</a:t>
            </a:r>
            <a:r>
              <a:rPr lang="zh-CN" altLang="en-US" sz="2400" dirty="0"/>
              <a:t>的加和调整为非压缩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</a:p>
          <a:p>
            <a:pPr marL="0" indent="184150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AH←AH</a:t>
            </a:r>
            <a:r>
              <a:rPr lang="zh-CN" altLang="en-US" sz="2400" dirty="0"/>
              <a:t>＋调整的进位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272212" y="1846263"/>
            <a:ext cx="4792952" cy="2952750"/>
          </a:xfrm>
          <a:noFill/>
          <a:ln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indent="184150">
              <a:buNone/>
            </a:pPr>
            <a:r>
              <a:rPr lang="zh-CN" altLang="zh-CN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SUB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</a:rPr>
              <a:t>SBB AL,i8/r8/m8</a:t>
            </a:r>
            <a:r>
              <a:rPr lang="zh-CN" altLang="en-US" sz="2400" dirty="0">
                <a:solidFill>
                  <a:schemeClr val="accent2"/>
                </a:solidFill>
              </a:rPr>
              <a:t>）</a:t>
            </a:r>
          </a:p>
          <a:p>
            <a:pPr marL="0" indent="184150">
              <a:buNone/>
            </a:pPr>
            <a:r>
              <a:rPr lang="en-US" altLang="zh-CN" sz="3200" dirty="0">
                <a:solidFill>
                  <a:srgbClr val="003FBC"/>
                </a:solidFill>
              </a:rPr>
              <a:t>AAS</a:t>
            </a:r>
          </a:p>
          <a:p>
            <a:pPr marL="0" indent="184150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AL←</a:t>
            </a:r>
            <a:r>
              <a:rPr lang="zh-CN" altLang="en-US" sz="2400" dirty="0"/>
              <a:t>将</a:t>
            </a:r>
            <a:r>
              <a:rPr lang="en-US" altLang="zh-CN" sz="2400" dirty="0"/>
              <a:t>AL</a:t>
            </a:r>
            <a:r>
              <a:rPr lang="zh-CN" altLang="en-US" sz="2400" dirty="0"/>
              <a:t>的减差调整为非压缩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</a:p>
          <a:p>
            <a:pPr marL="0" indent="184150"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AH←AH</a:t>
            </a:r>
            <a:r>
              <a:rPr lang="zh-CN" altLang="en-US" sz="2400" dirty="0"/>
              <a:t>－调整的借位</a:t>
            </a:r>
            <a:endParaRPr lang="zh-CN" altLang="en-US" sz="3600" dirty="0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286886" y="4907829"/>
            <a:ext cx="8551358" cy="1288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000" i="0" dirty="0">
                <a:latin typeface="+mn-lt"/>
              </a:rPr>
              <a:t>使用</a:t>
            </a:r>
            <a:r>
              <a:rPr lang="en-US" altLang="zh-CN" sz="2000" i="0" dirty="0">
                <a:latin typeface="+mn-lt"/>
              </a:rPr>
              <a:t>AAA</a:t>
            </a:r>
            <a:r>
              <a:rPr lang="zh-CN" altLang="en-US" sz="2000" i="0" dirty="0">
                <a:latin typeface="+mn-lt"/>
              </a:rPr>
              <a:t>或</a:t>
            </a:r>
            <a:r>
              <a:rPr lang="en-US" altLang="zh-CN" sz="2000" i="0" dirty="0">
                <a:latin typeface="+mn-lt"/>
              </a:rPr>
              <a:t>AAS</a:t>
            </a:r>
            <a:r>
              <a:rPr lang="zh-CN" altLang="en-US" sz="2000" i="0" dirty="0">
                <a:latin typeface="+mn-lt"/>
              </a:rPr>
              <a:t>指令前，应先执行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</a:rPr>
              <a:t>以</a:t>
            </a:r>
            <a:r>
              <a:rPr lang="en-US" altLang="zh-CN" sz="2000" i="0" dirty="0">
                <a:solidFill>
                  <a:srgbClr val="C00000"/>
                </a:solidFill>
                <a:latin typeface="+mn-lt"/>
              </a:rPr>
              <a:t>AL</a:t>
            </a:r>
            <a:r>
              <a:rPr lang="zh-CN" altLang="en-US" sz="2000" i="0" dirty="0">
                <a:solidFill>
                  <a:srgbClr val="C00000"/>
                </a:solidFill>
                <a:latin typeface="+mn-lt"/>
              </a:rPr>
              <a:t>为目的操作数的加法或减法指令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i="0" dirty="0">
                <a:latin typeface="+mn-lt"/>
              </a:rPr>
              <a:t>AAA</a:t>
            </a:r>
            <a:r>
              <a:rPr lang="zh-CN" altLang="en-US" sz="2000" i="0" dirty="0">
                <a:latin typeface="+mn-lt"/>
              </a:rPr>
              <a:t>和</a:t>
            </a:r>
            <a:r>
              <a:rPr lang="en-US" altLang="zh-CN" sz="2000" i="0" dirty="0">
                <a:latin typeface="+mn-lt"/>
              </a:rPr>
              <a:t>AAS</a:t>
            </a:r>
            <a:r>
              <a:rPr lang="zh-CN" altLang="en-US" sz="2000" i="0" dirty="0">
                <a:latin typeface="+mn-lt"/>
              </a:rPr>
              <a:t>指令在调整中产生了进位或借位，则</a:t>
            </a:r>
            <a:r>
              <a:rPr lang="en-US" altLang="zh-CN" sz="2000" i="0" dirty="0">
                <a:latin typeface="+mn-lt"/>
              </a:rPr>
              <a:t>AH</a:t>
            </a:r>
            <a:r>
              <a:rPr lang="zh-CN" altLang="en-US" sz="2000" i="0" dirty="0">
                <a:latin typeface="+mn-lt"/>
              </a:rPr>
              <a:t>要加上进位或减去借位，同时</a:t>
            </a:r>
            <a:r>
              <a:rPr lang="en-US" altLang="zh-CN" sz="2000" i="0" dirty="0">
                <a:latin typeface="+mn-lt"/>
              </a:rPr>
              <a:t>CF=AF=1</a:t>
            </a:r>
            <a:r>
              <a:rPr lang="zh-CN" altLang="en-US" sz="2000" i="0" dirty="0">
                <a:latin typeface="+mn-lt"/>
              </a:rPr>
              <a:t>，否则</a:t>
            </a:r>
            <a:r>
              <a:rPr lang="en-US" altLang="zh-CN" sz="2000" i="0" dirty="0">
                <a:latin typeface="+mn-lt"/>
              </a:rPr>
              <a:t>CF=AF=0</a:t>
            </a:r>
            <a:r>
              <a:rPr lang="zh-CN" altLang="en-US" sz="2000" i="0" dirty="0">
                <a:latin typeface="+mn-lt"/>
              </a:rPr>
              <a:t>；它们对其他标志无定义</a:t>
            </a:r>
          </a:p>
        </p:txBody>
      </p:sp>
    </p:spTree>
    <p:extLst>
      <p:ext uri="{BB962C8B-B14F-4D97-AF65-F5344CB8AC3E}">
        <p14:creationId xmlns:p14="http://schemas.microsoft.com/office/powerpoint/2010/main" val="856429179"/>
      </p:ext>
    </p:extLst>
  </p:cSld>
  <p:clrMapOvr>
    <a:masterClrMapping/>
  </p:clrMapOvr>
  <p:transition spd="med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AutoShape 8"/>
          <p:cNvSpPr>
            <a:spLocks noGrp="1" noChangeArrowheads="1"/>
          </p:cNvSpPr>
          <p:nvPr>
            <p:ph type="title"/>
          </p:nvPr>
        </p:nvSpPr>
        <p:spPr>
          <a:xfrm>
            <a:off x="1259321" y="1066800"/>
            <a:ext cx="4267200" cy="607290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2.27a</a:t>
            </a:r>
            <a:r>
              <a:rPr lang="zh-CN" altLang="en-US" sz="2800" b="1" dirty="0"/>
              <a:t>：非压缩</a:t>
            </a:r>
            <a:r>
              <a:rPr lang="en-US" altLang="zh-CN" sz="2800" b="1" dirty="0"/>
              <a:t>BCD</a:t>
            </a:r>
            <a:r>
              <a:rPr lang="zh-CN" altLang="en-US" sz="2800" b="1" dirty="0"/>
              <a:t>加法</a:t>
            </a:r>
          </a:p>
        </p:txBody>
      </p:sp>
      <p:sp>
        <p:nvSpPr>
          <p:cNvPr id="98308" name="Rectangle 9"/>
          <p:cNvSpPr>
            <a:spLocks noGrp="1" noChangeArrowheads="1"/>
          </p:cNvSpPr>
          <p:nvPr>
            <p:ph idx="1"/>
          </p:nvPr>
        </p:nvSpPr>
        <p:spPr>
          <a:xfrm>
            <a:off x="1029231" y="1916711"/>
            <a:ext cx="6323422" cy="38744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AX,0608H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AX=0608H</a:t>
            </a:r>
            <a:r>
              <a:rPr lang="zh-CN" altLang="en-US" sz="2400" dirty="0"/>
              <a:t>，非压缩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BL,09H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BL=09H</a:t>
            </a:r>
            <a:r>
              <a:rPr lang="zh-CN" altLang="en-US" sz="2400" dirty="0"/>
              <a:t>，     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9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ADD AL,BL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；二进制加法：</a:t>
            </a:r>
            <a:r>
              <a:rPr lang="en-US" altLang="zh-CN" sz="2400" dirty="0"/>
              <a:t>AL=08H+09H=11H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AAA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；十进制调整：</a:t>
            </a:r>
            <a:r>
              <a:rPr lang="en-US" altLang="zh-CN" sz="2400" dirty="0"/>
              <a:t>AX=0707H  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AF=1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；实现非压缩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码加法：</a:t>
            </a:r>
            <a:r>
              <a:rPr lang="en-US" altLang="zh-CN" sz="2400" dirty="0"/>
              <a:t>68</a:t>
            </a:r>
            <a:r>
              <a:rPr lang="zh-CN" altLang="en-US" sz="2400" dirty="0"/>
              <a:t>＋</a:t>
            </a:r>
            <a:r>
              <a:rPr lang="en-US" altLang="zh-CN" sz="2400" dirty="0"/>
              <a:t>9</a:t>
            </a:r>
            <a:r>
              <a:rPr lang="zh-CN" altLang="en-US" sz="2400" dirty="0"/>
              <a:t>＝</a:t>
            </a:r>
            <a:r>
              <a:rPr lang="en-US" altLang="zh-CN" sz="2400" dirty="0"/>
              <a:t>77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16" y="2749396"/>
            <a:ext cx="4269586" cy="3041804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5153584" y="4383886"/>
            <a:ext cx="1608666" cy="491067"/>
          </a:xfrm>
          <a:prstGeom prst="wedgeRoundRectCallout">
            <a:avLst>
              <a:gd name="adj1" fmla="val -74923"/>
              <a:gd name="adj2" fmla="val 643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3FBC"/>
                </a:solidFill>
              </a:rPr>
              <a:t>AH=06+1=07H</a:t>
            </a:r>
            <a:endParaRPr lang="zh-CN" altLang="en-US" b="1" dirty="0">
              <a:solidFill>
                <a:srgbClr val="003FBC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53713E-9C5A-4D8B-B1C0-47A969BEA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452" y="292121"/>
            <a:ext cx="4541914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4996"/>
      </p:ext>
    </p:extLst>
  </p:cSld>
  <p:clrMapOvr>
    <a:masterClrMapping/>
  </p:clrMapOvr>
  <p:transition spd="med" advClick="0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AutoShape 8"/>
          <p:cNvSpPr>
            <a:spLocks noGrp="1" noChangeArrowheads="1"/>
          </p:cNvSpPr>
          <p:nvPr>
            <p:ph type="title"/>
          </p:nvPr>
        </p:nvSpPr>
        <p:spPr>
          <a:xfrm>
            <a:off x="1129146" y="1098204"/>
            <a:ext cx="4267200" cy="593435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2.27b</a:t>
            </a:r>
            <a:r>
              <a:rPr lang="zh-CN" altLang="en-US" sz="2800" b="1" dirty="0"/>
              <a:t>：非压缩</a:t>
            </a:r>
            <a:r>
              <a:rPr lang="en-US" altLang="zh-CN" sz="2800" b="1" dirty="0"/>
              <a:t>BCD</a:t>
            </a:r>
            <a:r>
              <a:rPr lang="zh-CN" altLang="en-US" sz="2800" b="1" dirty="0"/>
              <a:t>减法</a:t>
            </a:r>
          </a:p>
        </p:txBody>
      </p:sp>
      <p:sp>
        <p:nvSpPr>
          <p:cNvPr id="99332" name="Rectangle 9"/>
          <p:cNvSpPr>
            <a:spLocks noGrp="1" noChangeArrowheads="1"/>
          </p:cNvSpPr>
          <p:nvPr>
            <p:ph idx="1"/>
          </p:nvPr>
        </p:nvSpPr>
        <p:spPr>
          <a:xfrm>
            <a:off x="897645" y="1972630"/>
            <a:ext cx="5961280" cy="391588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AX,0608H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AX=0608H</a:t>
            </a:r>
            <a:r>
              <a:rPr lang="zh-CN" altLang="en-US" sz="2400" dirty="0"/>
              <a:t>，非压缩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BL,09H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BL=09H</a:t>
            </a:r>
            <a:r>
              <a:rPr lang="zh-CN" altLang="en-US" sz="2400" dirty="0"/>
              <a:t>，    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9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SUB AL,BL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；二进制减法：</a:t>
            </a:r>
            <a:r>
              <a:rPr lang="en-US" altLang="zh-CN" sz="2400" dirty="0"/>
              <a:t>AL=08H-09H=FFH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CF=1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AAS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；十进制调整：</a:t>
            </a:r>
            <a:r>
              <a:rPr lang="en-US" altLang="zh-CN" sz="2400" dirty="0"/>
              <a:t>AX=0</a:t>
            </a:r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r>
              <a:rPr lang="en-US" altLang="zh-CN" sz="2400" dirty="0"/>
              <a:t>09H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；实现非压缩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码减法：</a:t>
            </a:r>
            <a:r>
              <a:rPr lang="en-US" altLang="zh-CN" sz="2400" dirty="0"/>
              <a:t>68-9</a:t>
            </a:r>
            <a:r>
              <a:rPr lang="zh-CN" altLang="en-US" sz="2400" dirty="0"/>
              <a:t>＝</a:t>
            </a:r>
            <a:r>
              <a:rPr lang="en-US" altLang="zh-CN" sz="2400" dirty="0"/>
              <a:t>59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26EFB-4F5B-4662-ACD7-36ACC6EA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13" y="3346704"/>
            <a:ext cx="4740578" cy="309398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23709F-7B6B-4703-A72B-64886464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56" y="155589"/>
            <a:ext cx="5015823" cy="30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23396"/>
      </p:ext>
    </p:extLst>
  </p:cSld>
  <p:clrMapOvr>
    <a:masterClrMapping/>
  </p:clrMapOvr>
  <p:transition spd="med" advClick="0"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9855" y="955886"/>
            <a:ext cx="7790872" cy="677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非压缩</a:t>
            </a:r>
            <a:r>
              <a:rPr lang="en-US" altLang="zh-CN" dirty="0"/>
              <a:t>BCD</a:t>
            </a:r>
            <a:r>
              <a:rPr lang="zh-CN" altLang="en-US" dirty="0"/>
              <a:t>码乘、除调整指令</a:t>
            </a:r>
            <a:endParaRPr lang="zh-CN" altLang="zh-CN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44601" y="2006600"/>
            <a:ext cx="4152900" cy="1981200"/>
          </a:xfr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MUL r8/m8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3FBC"/>
                </a:solidFill>
              </a:rPr>
              <a:t>AAM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AX←</a:t>
            </a:r>
            <a:r>
              <a:rPr lang="zh-CN" altLang="en-US" sz="2400" dirty="0"/>
              <a:t>将</a:t>
            </a:r>
            <a:r>
              <a:rPr lang="en-US" altLang="zh-CN" sz="2400" dirty="0"/>
              <a:t>AX</a:t>
            </a:r>
            <a:r>
              <a:rPr lang="zh-CN" altLang="en-US" sz="2400" dirty="0"/>
              <a:t>的乘积调整为非压缩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</a:t>
            </a:r>
            <a:endParaRPr lang="zh-CN" altLang="en-US" sz="2800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291984" y="1935522"/>
            <a:ext cx="4152900" cy="1981200"/>
          </a:xfr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DIV r8/m8</a:t>
            </a:r>
          </a:p>
          <a:p>
            <a:pPr>
              <a:buNone/>
            </a:pPr>
            <a:r>
              <a:rPr lang="en-US" altLang="zh-CN" sz="3000" dirty="0">
                <a:solidFill>
                  <a:srgbClr val="003FBC"/>
                </a:solidFill>
              </a:rPr>
              <a:t>AAD</a:t>
            </a:r>
          </a:p>
          <a:p>
            <a:pPr>
              <a:buNone/>
            </a:pPr>
            <a:r>
              <a:rPr lang="zh-CN" altLang="en-US" sz="2400" dirty="0"/>
              <a:t>；</a:t>
            </a:r>
            <a:r>
              <a:rPr lang="en-US" altLang="zh-CN" sz="2400" dirty="0"/>
              <a:t>AX←</a:t>
            </a:r>
            <a:r>
              <a:rPr lang="zh-CN" altLang="en-US" sz="2400" dirty="0"/>
              <a:t>将</a:t>
            </a:r>
            <a:r>
              <a:rPr lang="en-US" altLang="zh-CN" sz="2400" dirty="0"/>
              <a:t>AX</a:t>
            </a:r>
            <a:r>
              <a:rPr lang="zh-CN" altLang="en-US" sz="2400" dirty="0"/>
              <a:t>中非压缩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码扩展成二进制数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029855" y="4241444"/>
            <a:ext cx="9047018" cy="15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AAM</a:t>
            </a:r>
            <a:r>
              <a:rPr lang="zh-CN" altLang="en-US" sz="2400" i="0" dirty="0">
                <a:latin typeface="+mn-lt"/>
              </a:rPr>
              <a:t>指令跟在字节乘</a:t>
            </a:r>
            <a:r>
              <a:rPr lang="en-US" altLang="zh-CN" sz="2400" i="0" dirty="0">
                <a:latin typeface="+mn-lt"/>
              </a:rPr>
              <a:t>MUL</a:t>
            </a:r>
            <a:r>
              <a:rPr lang="zh-CN" altLang="en-US" sz="2400" i="0" dirty="0">
                <a:latin typeface="+mn-lt"/>
              </a:rPr>
              <a:t>之后，将乘积调整为非压缩</a:t>
            </a:r>
            <a:r>
              <a:rPr lang="en-US" altLang="zh-CN" sz="2400" i="0" dirty="0">
                <a:latin typeface="+mn-lt"/>
              </a:rPr>
              <a:t>BCD</a:t>
            </a:r>
            <a:r>
              <a:rPr lang="zh-CN" altLang="en-US" sz="2400" i="0" dirty="0">
                <a:latin typeface="+mn-lt"/>
              </a:rPr>
              <a:t>码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AAD</a:t>
            </a:r>
            <a:r>
              <a:rPr lang="zh-CN" altLang="en-US" sz="2400" i="0" dirty="0">
                <a:latin typeface="+mn-lt"/>
              </a:rPr>
              <a:t>指令跟在字节除</a:t>
            </a:r>
            <a:r>
              <a:rPr lang="en-US" altLang="zh-CN" sz="2400" i="0" dirty="0">
                <a:latin typeface="+mn-lt"/>
              </a:rPr>
              <a:t>DIV</a:t>
            </a:r>
            <a:r>
              <a:rPr lang="zh-CN" altLang="en-US" sz="2400" i="0" dirty="0">
                <a:latin typeface="+mn-lt"/>
              </a:rPr>
              <a:t>之前，先将非压缩</a:t>
            </a:r>
            <a:r>
              <a:rPr lang="en-US" altLang="zh-CN" sz="2400" i="0" dirty="0">
                <a:latin typeface="+mn-lt"/>
              </a:rPr>
              <a:t>BCD</a:t>
            </a:r>
            <a:r>
              <a:rPr lang="zh-CN" altLang="en-US" sz="2400" i="0" dirty="0">
                <a:latin typeface="+mn-lt"/>
              </a:rPr>
              <a:t>码的被除数调整为二进制数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AAM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AAD</a:t>
            </a:r>
            <a:r>
              <a:rPr lang="zh-CN" altLang="en-US" sz="2400" i="0" dirty="0">
                <a:latin typeface="+mn-lt"/>
              </a:rPr>
              <a:t>指令根据结果设置</a:t>
            </a:r>
            <a:r>
              <a:rPr lang="en-US" altLang="zh-CN" sz="2400" i="0" dirty="0">
                <a:latin typeface="+mn-lt"/>
              </a:rPr>
              <a:t>SF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ZF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PF</a:t>
            </a:r>
            <a:r>
              <a:rPr lang="zh-CN" altLang="en-US" sz="2400" i="0" dirty="0">
                <a:latin typeface="+mn-lt"/>
              </a:rPr>
              <a:t>，但对</a:t>
            </a:r>
            <a:r>
              <a:rPr lang="en-US" altLang="zh-CN" sz="2400" i="0" dirty="0">
                <a:latin typeface="+mn-lt"/>
              </a:rPr>
              <a:t>OF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CF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AF</a:t>
            </a:r>
            <a:r>
              <a:rPr lang="zh-CN" altLang="en-US" sz="2400" i="0" dirty="0">
                <a:latin typeface="+mn-lt"/>
              </a:rPr>
              <a:t>无定义</a:t>
            </a:r>
          </a:p>
        </p:txBody>
      </p:sp>
    </p:spTree>
    <p:extLst>
      <p:ext uri="{BB962C8B-B14F-4D97-AF65-F5344CB8AC3E}">
        <p14:creationId xmlns:p14="http://schemas.microsoft.com/office/powerpoint/2010/main" val="2133177593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</a:t>
            </a:r>
            <a:r>
              <a:rPr lang="zh-CN" altLang="en-US" dirty="0"/>
              <a:t>通用数据传送类指令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9893993" cy="4023360"/>
          </a:xfrm>
        </p:spPr>
        <p:txBody>
          <a:bodyPr/>
          <a:lstStyle/>
          <a:p>
            <a:pPr marL="0" indent="390525"/>
            <a:r>
              <a:rPr lang="zh-CN" altLang="en-US" sz="3200" dirty="0"/>
              <a:t>提供方便灵活的通用传送操作</a:t>
            </a:r>
          </a:p>
          <a:p>
            <a:pPr marL="0" indent="390525"/>
            <a:r>
              <a:rPr lang="zh-CN" altLang="en-US" sz="3200" dirty="0"/>
              <a:t>有</a:t>
            </a:r>
            <a:r>
              <a:rPr lang="en-US" altLang="zh-CN" sz="3200" dirty="0"/>
              <a:t>3</a:t>
            </a:r>
            <a:r>
              <a:rPr lang="zh-CN" altLang="en-US" sz="3200" dirty="0"/>
              <a:t>条指令 </a:t>
            </a:r>
            <a:r>
              <a:rPr lang="en-US" altLang="zh-CN" sz="2400" dirty="0">
                <a:solidFill>
                  <a:srgbClr val="003FBC"/>
                </a:solidFill>
              </a:rPr>
              <a:t>MOV /XCHG/XLAT</a:t>
            </a:r>
          </a:p>
          <a:p>
            <a:pPr marL="0" indent="390525"/>
            <a:r>
              <a:rPr lang="en-US" altLang="zh-CN" sz="2800" dirty="0">
                <a:solidFill>
                  <a:srgbClr val="003FBC"/>
                </a:solidFill>
              </a:rPr>
              <a:t>1. </a:t>
            </a:r>
            <a:r>
              <a:rPr lang="zh-CN" altLang="en-US" sz="2800" dirty="0">
                <a:solidFill>
                  <a:srgbClr val="003FBC"/>
                </a:solidFill>
              </a:rPr>
              <a:t>传送指令</a:t>
            </a:r>
            <a:r>
              <a:rPr lang="en-US" altLang="zh-CN" sz="2800" dirty="0">
                <a:solidFill>
                  <a:srgbClr val="003FBC"/>
                </a:solidFill>
              </a:rPr>
              <a:t>MOV</a:t>
            </a:r>
          </a:p>
          <a:p>
            <a:pPr marL="0" indent="390525"/>
            <a:r>
              <a:rPr lang="zh-CN" altLang="en-US" sz="2800" dirty="0">
                <a:solidFill>
                  <a:srgbClr val="003FBC"/>
                </a:solidFill>
              </a:rPr>
              <a:t>格式： </a:t>
            </a:r>
            <a:r>
              <a:rPr lang="en-US" altLang="zh-CN" sz="2800" dirty="0">
                <a:solidFill>
                  <a:srgbClr val="003FBC"/>
                </a:solidFill>
              </a:rPr>
              <a:t>mov  </a:t>
            </a:r>
            <a:r>
              <a:rPr lang="en-US" altLang="zh-CN" sz="2800" dirty="0" err="1">
                <a:solidFill>
                  <a:srgbClr val="003FBC"/>
                </a:solidFill>
              </a:rPr>
              <a:t>dest,src</a:t>
            </a:r>
            <a:r>
              <a:rPr lang="en-US" altLang="zh-CN" sz="2800" dirty="0">
                <a:solidFill>
                  <a:srgbClr val="003FBC"/>
                </a:solidFill>
              </a:rPr>
              <a:t>; </a:t>
            </a:r>
            <a:r>
              <a:rPr lang="en-US" altLang="zh-CN" sz="2800" dirty="0" err="1">
                <a:solidFill>
                  <a:srgbClr val="003FBC"/>
                </a:solidFill>
              </a:rPr>
              <a:t>dest</a:t>
            </a:r>
            <a:r>
              <a:rPr lang="en-US" altLang="zh-CN" sz="2800" dirty="0">
                <a:solidFill>
                  <a:srgbClr val="003FBC"/>
                </a:solidFill>
              </a:rPr>
              <a:t>&lt;-</a:t>
            </a:r>
            <a:r>
              <a:rPr lang="en-US" altLang="zh-CN" sz="2800" dirty="0" err="1">
                <a:solidFill>
                  <a:srgbClr val="003FBC"/>
                </a:solidFill>
              </a:rPr>
              <a:t>src</a:t>
            </a:r>
            <a:endParaRPr lang="en-US" altLang="zh-CN" sz="2800" dirty="0">
              <a:solidFill>
                <a:srgbClr val="003FBC"/>
              </a:solidFill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MOV reg/</a:t>
            </a:r>
            <a:r>
              <a:rPr lang="en-US" altLang="zh-CN" sz="2400" dirty="0" err="1"/>
              <a:t>mem,imm</a:t>
            </a:r>
            <a:r>
              <a:rPr lang="en-US" altLang="zh-CN" sz="2400" dirty="0"/>
              <a:t>        </a:t>
            </a:r>
            <a:r>
              <a:rPr lang="zh-CN" altLang="en-US" sz="2400" dirty="0"/>
              <a:t>； 立即数送寄存器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主存</a:t>
            </a:r>
            <a:endParaRPr lang="en-US" altLang="zh-CN" sz="24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MOV reg/mem/</a:t>
            </a:r>
            <a:r>
              <a:rPr lang="en-US" altLang="zh-CN" sz="2400" dirty="0" err="1"/>
              <a:t>seg,reg</a:t>
            </a:r>
            <a:r>
              <a:rPr lang="en-US" altLang="zh-CN" sz="2400" dirty="0"/>
              <a:t>   </a:t>
            </a:r>
            <a:r>
              <a:rPr lang="zh-CN" altLang="en-US" sz="2400" dirty="0"/>
              <a:t>； 寄存器送</a:t>
            </a:r>
            <a:r>
              <a:rPr lang="en-US" altLang="zh-CN" sz="2400" dirty="0"/>
              <a:t>/</a:t>
            </a:r>
            <a:r>
              <a:rPr lang="zh-CN" altLang="en-US" sz="2400" dirty="0"/>
              <a:t>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段寄存器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主存</a:t>
            </a:r>
            <a:endParaRPr lang="en-US" altLang="zh-CN" sz="24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MOV reg/</a:t>
            </a:r>
            <a:r>
              <a:rPr lang="en-US" altLang="zh-CN" sz="2400" dirty="0" err="1"/>
              <a:t>seg,mem</a:t>
            </a:r>
            <a:r>
              <a:rPr lang="en-US" altLang="zh-CN" sz="2400" dirty="0"/>
              <a:t>           </a:t>
            </a:r>
            <a:r>
              <a:rPr lang="zh-CN" altLang="en-US" sz="2400" dirty="0"/>
              <a:t>； 主存送寄存器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段寄存器</a:t>
            </a:r>
            <a:endParaRPr lang="en-US" altLang="zh-CN" sz="2400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CN" sz="2400" dirty="0"/>
              <a:t>MOV reg/</a:t>
            </a:r>
            <a:r>
              <a:rPr lang="en-US" altLang="zh-CN" sz="2400" dirty="0" err="1"/>
              <a:t>mem,seg</a:t>
            </a:r>
            <a:r>
              <a:rPr lang="en-US" altLang="zh-CN" sz="2400" dirty="0"/>
              <a:t>           </a:t>
            </a:r>
            <a:r>
              <a:rPr lang="zh-CN" altLang="en-US" sz="2400" dirty="0"/>
              <a:t>； 段寄存器送寄存器</a:t>
            </a:r>
            <a:r>
              <a:rPr lang="en-US" altLang="zh-CN" sz="2400" dirty="0"/>
              <a:t>/</a:t>
            </a:r>
            <a:r>
              <a:rPr lang="zh-CN" altLang="en-US" sz="2400" dirty="0"/>
              <a:t>主存</a:t>
            </a:r>
            <a:endParaRPr lang="en-US" altLang="zh-CN" sz="2400" dirty="0"/>
          </a:p>
          <a:p>
            <a:pPr marL="0" indent="390525"/>
            <a:endParaRPr lang="en-US" altLang="zh-CN" sz="2400" dirty="0">
              <a:solidFill>
                <a:srgbClr val="003FBC"/>
              </a:solidFill>
            </a:endParaRPr>
          </a:p>
          <a:p>
            <a:pPr marL="0" indent="390525"/>
            <a:endParaRPr lang="en-US" altLang="zh-CN" sz="2400" dirty="0">
              <a:solidFill>
                <a:srgbClr val="003FBC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9996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8"/>
          <p:cNvSpPr>
            <a:spLocks noGrp="1" noChangeArrowheads="1"/>
          </p:cNvSpPr>
          <p:nvPr>
            <p:ph type="title"/>
          </p:nvPr>
        </p:nvSpPr>
        <p:spPr>
          <a:xfrm>
            <a:off x="944418" y="1085272"/>
            <a:ext cx="4267200" cy="559666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2.27c</a:t>
            </a:r>
            <a:r>
              <a:rPr lang="zh-CN" altLang="en-US" sz="2400" b="1"/>
              <a:t>：非压缩</a:t>
            </a:r>
            <a:r>
              <a:rPr lang="en-US" altLang="zh-CN" sz="2400" b="1"/>
              <a:t>BCD</a:t>
            </a:r>
            <a:r>
              <a:rPr lang="zh-CN" altLang="en-US" sz="2400" b="1"/>
              <a:t>乘</a:t>
            </a:r>
          </a:p>
        </p:txBody>
      </p:sp>
      <p:sp>
        <p:nvSpPr>
          <p:cNvPr id="101380" name="Rectangle 9"/>
          <p:cNvSpPr>
            <a:spLocks noGrp="1" noChangeArrowheads="1"/>
          </p:cNvSpPr>
          <p:nvPr>
            <p:ph idx="1"/>
          </p:nvPr>
        </p:nvSpPr>
        <p:spPr>
          <a:xfrm>
            <a:off x="808758" y="1862178"/>
            <a:ext cx="5287242" cy="41508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AX,0608H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AX=0608H</a:t>
            </a:r>
            <a:r>
              <a:rPr lang="zh-CN" altLang="en-US" sz="2400" dirty="0"/>
              <a:t>，非压缩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BL,09H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BL=09H</a:t>
            </a:r>
            <a:r>
              <a:rPr lang="zh-CN" altLang="en-US" sz="2400" dirty="0"/>
              <a:t>，非压缩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9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MUL BL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；二进制乘法：</a:t>
            </a:r>
            <a:r>
              <a:rPr lang="en-US" altLang="zh-CN" sz="2400" dirty="0"/>
              <a:t>AL=08H×09H=0048H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AAM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；十进制调整：</a:t>
            </a:r>
            <a:r>
              <a:rPr lang="en-US" altLang="zh-CN" sz="2400" dirty="0"/>
              <a:t>AX=0702H</a:t>
            </a:r>
          </a:p>
          <a:p>
            <a:pPr marL="0" indent="390525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；实现非压缩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码乘法：</a:t>
            </a:r>
            <a:r>
              <a:rPr lang="en-US" altLang="zh-CN" sz="2400" dirty="0"/>
              <a:t>8×9</a:t>
            </a:r>
            <a:r>
              <a:rPr lang="zh-CN" altLang="en-US" sz="2400" dirty="0"/>
              <a:t>＝</a:t>
            </a:r>
            <a:r>
              <a:rPr lang="en-US" altLang="zh-CN" sz="2400" dirty="0"/>
              <a:t>72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BC9C2F-8A9D-4FE7-9ED1-8718706B89FA}"/>
              </a:ext>
            </a:extLst>
          </p:cNvPr>
          <p:cNvSpPr txBox="1"/>
          <p:nvPr/>
        </p:nvSpPr>
        <p:spPr>
          <a:xfrm>
            <a:off x="6792468" y="3077584"/>
            <a:ext cx="3764280" cy="2862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AAM</a:t>
            </a:r>
            <a:r>
              <a:rPr lang="zh-CN" altLang="en-US" sz="2000" dirty="0">
                <a:solidFill>
                  <a:srgbClr val="C00000"/>
                </a:solidFill>
              </a:rPr>
              <a:t>具体调整规则：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AL/0AH</a:t>
            </a: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AH&lt;-</a:t>
            </a:r>
            <a:r>
              <a:rPr lang="zh-CN" altLang="en-US" sz="2000" dirty="0">
                <a:solidFill>
                  <a:srgbClr val="C00000"/>
                </a:solidFill>
              </a:rPr>
              <a:t>商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C00000"/>
                </a:solidFill>
              </a:rPr>
              <a:t>AL&lt;-</a:t>
            </a:r>
            <a:r>
              <a:rPr lang="zh-CN" altLang="en-US" sz="2000" dirty="0">
                <a:solidFill>
                  <a:srgbClr val="C00000"/>
                </a:solidFill>
              </a:rPr>
              <a:t>余数；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AL=48H=72/10</a:t>
            </a:r>
          </a:p>
          <a:p>
            <a:r>
              <a:rPr lang="zh-CN" altLang="en-US" sz="2000" dirty="0"/>
              <a:t>商</a:t>
            </a:r>
            <a:r>
              <a:rPr lang="en-US" altLang="zh-CN" sz="2000" dirty="0"/>
              <a:t>7</a:t>
            </a:r>
          </a:p>
          <a:p>
            <a:r>
              <a:rPr lang="zh-CN" altLang="en-US" sz="2000" dirty="0"/>
              <a:t>余数</a:t>
            </a:r>
            <a:r>
              <a:rPr lang="en-US" altLang="zh-CN" sz="2000" dirty="0"/>
              <a:t>2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9C4A6-07DF-4FF7-9D7D-AC3F25BC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13" y="359567"/>
            <a:ext cx="4549534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8449"/>
      </p:ext>
    </p:extLst>
  </p:cSld>
  <p:clrMapOvr>
    <a:masterClrMapping/>
  </p:clrMapOvr>
  <p:transition spd="med" advClick="0"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AutoShape 8"/>
          <p:cNvSpPr>
            <a:spLocks noGrp="1" noChangeArrowheads="1"/>
          </p:cNvSpPr>
          <p:nvPr>
            <p:ph type="title"/>
          </p:nvPr>
        </p:nvSpPr>
        <p:spPr>
          <a:xfrm>
            <a:off x="1082964" y="1149926"/>
            <a:ext cx="4267200" cy="63038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例</a:t>
            </a:r>
            <a:r>
              <a:rPr lang="en-US" altLang="zh-CN" sz="2400" b="1"/>
              <a:t>2.27d</a:t>
            </a:r>
            <a:r>
              <a:rPr lang="zh-CN" altLang="en-US" sz="2400" b="1"/>
              <a:t>：非压缩</a:t>
            </a:r>
            <a:r>
              <a:rPr lang="en-US" altLang="zh-CN" sz="2400" b="1"/>
              <a:t>BCD</a:t>
            </a:r>
            <a:r>
              <a:rPr lang="zh-CN" altLang="en-US" sz="2400" b="1"/>
              <a:t>除</a:t>
            </a:r>
          </a:p>
        </p:txBody>
      </p:sp>
      <p:sp>
        <p:nvSpPr>
          <p:cNvPr id="102404" name="Rectangle 9"/>
          <p:cNvSpPr>
            <a:spLocks noGrp="1" noChangeArrowheads="1"/>
          </p:cNvSpPr>
          <p:nvPr>
            <p:ph idx="1"/>
          </p:nvPr>
        </p:nvSpPr>
        <p:spPr>
          <a:xfrm>
            <a:off x="1183548" y="1955547"/>
            <a:ext cx="5992091" cy="382558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AX,0608H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AX=0608H</a:t>
            </a:r>
            <a:r>
              <a:rPr lang="zh-CN" altLang="en-US" sz="2400" dirty="0"/>
              <a:t>，非压缩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68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BL,09H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BL=09H</a:t>
            </a:r>
            <a:r>
              <a:rPr lang="zh-CN" altLang="en-US" sz="2400" dirty="0"/>
              <a:t>，非压缩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码表示真值</a:t>
            </a:r>
            <a:r>
              <a:rPr lang="en-US" altLang="zh-CN" sz="2400" dirty="0"/>
              <a:t>9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  <a:highlight>
                  <a:srgbClr val="FFFF00"/>
                </a:highlight>
              </a:rPr>
              <a:t>AAD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；二进制扩展：</a:t>
            </a:r>
            <a:r>
              <a:rPr lang="en-US" altLang="zh-CN" sz="2400" dirty="0"/>
              <a:t>AX=68</a:t>
            </a:r>
            <a:r>
              <a:rPr lang="zh-CN" altLang="en-US" sz="2400" dirty="0"/>
              <a:t>＝</a:t>
            </a:r>
            <a:r>
              <a:rPr lang="en-US" altLang="zh-CN" sz="2400" dirty="0"/>
              <a:t>0044H (</a:t>
            </a:r>
            <a:r>
              <a:rPr lang="en-US" altLang="zh-CN" sz="2400" dirty="0">
                <a:solidFill>
                  <a:srgbClr val="C00000"/>
                </a:solidFill>
              </a:rPr>
              <a:t>16*4+4</a:t>
            </a:r>
            <a:r>
              <a:rPr lang="en-US" altLang="zh-CN" sz="2400" dirty="0"/>
              <a:t>)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C00000"/>
                </a:solidFill>
              </a:rPr>
              <a:t>DIV BL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；除法运算：商</a:t>
            </a:r>
            <a:r>
              <a:rPr lang="en-US" altLang="zh-CN" sz="2400" dirty="0"/>
              <a:t>AL=07H</a:t>
            </a:r>
            <a:r>
              <a:rPr lang="zh-CN" altLang="en-US" sz="2400" dirty="0"/>
              <a:t>，余数</a:t>
            </a:r>
            <a:r>
              <a:rPr lang="en-US" altLang="zh-CN" sz="2400" dirty="0"/>
              <a:t>AH=05H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；实现非压缩</a:t>
            </a:r>
            <a:r>
              <a:rPr lang="en-US" altLang="zh-CN" sz="2400" dirty="0"/>
              <a:t>BCD</a:t>
            </a:r>
            <a:r>
              <a:rPr lang="zh-CN" altLang="en-US" sz="2400" dirty="0"/>
              <a:t>码除法：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	</a:t>
            </a:r>
            <a:r>
              <a:rPr lang="en-US" altLang="zh-CN" sz="2400" dirty="0"/>
              <a:t>68÷9</a:t>
            </a:r>
            <a:r>
              <a:rPr lang="zh-CN" altLang="en-US" sz="2400" dirty="0"/>
              <a:t>＝</a:t>
            </a:r>
            <a:r>
              <a:rPr lang="en-US" altLang="zh-CN" sz="2400" dirty="0"/>
              <a:t>7</a:t>
            </a:r>
            <a:r>
              <a:rPr lang="zh-CN" altLang="en-US" sz="2400" dirty="0"/>
              <a:t>（余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639" y="1955547"/>
            <a:ext cx="3620774" cy="209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18303"/>
      </p:ext>
    </p:extLst>
  </p:cSld>
  <p:clrMapOvr>
    <a:masterClrMapping/>
  </p:clrMapOvr>
  <p:transition spd="med" advClick="0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2.9</a:t>
            </a:r>
          </a:p>
        </p:txBody>
      </p:sp>
      <p:sp>
        <p:nvSpPr>
          <p:cNvPr id="103427" name="Rectangle 5"/>
          <p:cNvSpPr>
            <a:spLocks noGrp="1" noChangeArrowheads="1"/>
          </p:cNvSpPr>
          <p:nvPr>
            <p:ph idx="1"/>
          </p:nvPr>
        </p:nvSpPr>
        <p:spPr>
          <a:xfrm>
            <a:off x="1206501" y="1916114"/>
            <a:ext cx="6835775" cy="3150857"/>
          </a:xfrm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均为</a:t>
            </a:r>
            <a:r>
              <a:rPr lang="en-US" altLang="zh-CN" dirty="0"/>
              <a:t>16</a:t>
            </a:r>
            <a:r>
              <a:rPr lang="zh-CN" altLang="en-US" dirty="0"/>
              <a:t>位带符号数，分别存放在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存储单元中，阅读如下程序段，得出它的运算公式，并说明运算结果存于何处？</a:t>
            </a:r>
          </a:p>
        </p:txBody>
      </p:sp>
      <p:sp>
        <p:nvSpPr>
          <p:cNvPr id="103429" name="Text Box 16"/>
          <p:cNvSpPr txBox="1">
            <a:spLocks noChangeArrowheads="1"/>
          </p:cNvSpPr>
          <p:nvPr/>
        </p:nvSpPr>
        <p:spPr bwMode="auto">
          <a:xfrm>
            <a:off x="4025754" y="3212903"/>
            <a:ext cx="407484" cy="228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5000"/>
              </a:spcBef>
            </a:pPr>
            <a:r>
              <a:rPr lang="en-US" altLang="zh-CN" sz="2400" b="1" i="0" dirty="0">
                <a:solidFill>
                  <a:srgbClr val="000099"/>
                </a:solidFill>
                <a:latin typeface="Times New Roman" panose="02020603050405020304" pitchFamily="18" charset="0"/>
              </a:rPr>
              <a:t>V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sz="2400" b="1" i="0" dirty="0">
                <a:solidFill>
                  <a:srgbClr val="000099"/>
                </a:solidFill>
                <a:latin typeface="Times New Roman" panose="02020603050405020304" pitchFamily="18" charset="0"/>
              </a:rPr>
              <a:t>Z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sz="2400" b="1" i="0" dirty="0">
                <a:solidFill>
                  <a:srgbClr val="000099"/>
                </a:solidFill>
                <a:latin typeface="Times New Roman" panose="02020603050405020304" pitchFamily="18" charset="0"/>
              </a:rPr>
              <a:t>Y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zh-CN" sz="2400" b="1" i="0" dirty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FF1196F-C305-4864-9C91-6EEF1A06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31598"/>
              </p:ext>
            </p:extLst>
          </p:nvPr>
        </p:nvGraphicFramePr>
        <p:xfrm>
          <a:off x="2937164" y="2900465"/>
          <a:ext cx="92363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636">
                  <a:extLst>
                    <a:ext uri="{9D8B030D-6E8A-4147-A177-3AD203B41FA5}">
                      <a16:colId xmlns:a16="http://schemas.microsoft.com/office/drawing/2014/main" val="212112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6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F3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9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5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1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0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8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1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284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AutoShape 8"/>
          <p:cNvSpPr>
            <a:spLocks noGrp="1" noChangeArrowheads="1"/>
          </p:cNvSpPr>
          <p:nvPr>
            <p:ph type="title"/>
          </p:nvPr>
        </p:nvSpPr>
        <p:spPr>
          <a:xfrm>
            <a:off x="1103745" y="960582"/>
            <a:ext cx="3810000" cy="639908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习题</a:t>
            </a:r>
            <a:r>
              <a:rPr lang="en-US" altLang="zh-CN" sz="2400" b="1"/>
              <a:t>2.9</a:t>
            </a:r>
            <a:r>
              <a:rPr lang="zh-CN" altLang="en-US" sz="2400" b="1"/>
              <a:t>：算术运算</a:t>
            </a:r>
            <a:r>
              <a:rPr lang="en-US" altLang="zh-CN" sz="2400" b="1"/>
              <a:t>1</a:t>
            </a:r>
          </a:p>
        </p:txBody>
      </p:sp>
      <p:sp>
        <p:nvSpPr>
          <p:cNvPr id="104452" name="Rectangle 9"/>
          <p:cNvSpPr>
            <a:spLocks noGrp="1" noChangeArrowheads="1"/>
          </p:cNvSpPr>
          <p:nvPr>
            <p:ph idx="1"/>
          </p:nvPr>
        </p:nvSpPr>
        <p:spPr>
          <a:xfrm>
            <a:off x="1218625" y="1898363"/>
            <a:ext cx="7158758" cy="373582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AX,X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IMUL Y</a:t>
            </a:r>
            <a:r>
              <a:rPr lang="en-US" altLang="zh-CN" sz="2400" dirty="0">
                <a:solidFill>
                  <a:schemeClr val="hlink"/>
                </a:solidFill>
              </a:rPr>
              <a:t>	</a:t>
            </a:r>
            <a:r>
              <a:rPr lang="zh-CN" altLang="en-US" sz="2400" dirty="0">
                <a:solidFill>
                  <a:schemeClr val="hlink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DX.AX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CX,AX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BX,DX</a:t>
            </a:r>
            <a:r>
              <a:rPr lang="en-US" altLang="zh-CN" sz="2400" dirty="0">
                <a:solidFill>
                  <a:schemeClr val="hlink"/>
                </a:solidFill>
              </a:rPr>
              <a:t>	</a:t>
            </a:r>
            <a:r>
              <a:rPr lang="zh-CN" altLang="en-US" sz="2400" dirty="0">
                <a:solidFill>
                  <a:schemeClr val="hlink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BX.CX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AX,Z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CWD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CX,AX</a:t>
            </a:r>
          </a:p>
          <a:p>
            <a:pPr marL="0" indent="184150">
              <a:lnSpc>
                <a:spcPct val="8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ADC BX,DX</a:t>
            </a:r>
            <a:r>
              <a:rPr lang="en-US" altLang="zh-CN" sz="2400" dirty="0">
                <a:solidFill>
                  <a:schemeClr val="hlink"/>
                </a:solidFill>
              </a:rPr>
              <a:t>	</a:t>
            </a:r>
            <a:r>
              <a:rPr lang="zh-CN" altLang="en-US" sz="2400" dirty="0">
                <a:solidFill>
                  <a:schemeClr val="hlink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BX.CX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  <a:r>
              <a:rPr lang="zh-CN" altLang="en-US" sz="2400" dirty="0">
                <a:solidFill>
                  <a:srgbClr val="003FBC"/>
                </a:solidFill>
              </a:rPr>
              <a:t>＋</a:t>
            </a:r>
            <a:r>
              <a:rPr lang="en-US" altLang="zh-CN" sz="2400" dirty="0">
                <a:solidFill>
                  <a:srgbClr val="003FBC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195558718"/>
      </p:ext>
    </p:extLst>
  </p:cSld>
  <p:clrMapOvr>
    <a:masterClrMapping/>
  </p:clrMapOvr>
  <p:transition spd="med"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AutoShape 8"/>
          <p:cNvSpPr>
            <a:spLocks noGrp="1" noChangeArrowheads="1"/>
          </p:cNvSpPr>
          <p:nvPr>
            <p:ph type="title"/>
          </p:nvPr>
        </p:nvSpPr>
        <p:spPr>
          <a:xfrm>
            <a:off x="1190915" y="946728"/>
            <a:ext cx="3810000" cy="66285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习题</a:t>
            </a:r>
            <a:r>
              <a:rPr lang="en-US" altLang="zh-CN" sz="2400" b="1"/>
              <a:t>2.9</a:t>
            </a:r>
            <a:r>
              <a:rPr lang="zh-CN" altLang="en-US" sz="2400" b="1"/>
              <a:t>：算术运算</a:t>
            </a:r>
            <a:r>
              <a:rPr lang="en-US" altLang="zh-CN" sz="2400" b="1"/>
              <a:t>2</a:t>
            </a:r>
          </a:p>
        </p:txBody>
      </p:sp>
      <p:sp>
        <p:nvSpPr>
          <p:cNvPr id="105476" name="Rectangle 9"/>
          <p:cNvSpPr>
            <a:spLocks noGrp="1" noChangeArrowheads="1"/>
          </p:cNvSpPr>
          <p:nvPr>
            <p:ph idx="1"/>
          </p:nvPr>
        </p:nvSpPr>
        <p:spPr>
          <a:xfrm>
            <a:off x="1190915" y="1787526"/>
            <a:ext cx="7389667" cy="4123747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CX,540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SBB BX,0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chemeClr val="hlink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BX.CX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  <a:r>
              <a:rPr lang="zh-CN" altLang="en-US" sz="2400" dirty="0">
                <a:solidFill>
                  <a:srgbClr val="003FBC"/>
                </a:solidFill>
              </a:rPr>
              <a:t>＋</a:t>
            </a:r>
            <a:r>
              <a:rPr lang="en-US" altLang="zh-CN" sz="2400" dirty="0">
                <a:solidFill>
                  <a:srgbClr val="003FBC"/>
                </a:solidFill>
              </a:rPr>
              <a:t>Z</a:t>
            </a:r>
            <a:r>
              <a:rPr lang="zh-CN" altLang="en-US" sz="2400" dirty="0">
                <a:solidFill>
                  <a:srgbClr val="003FBC"/>
                </a:solidFill>
              </a:rPr>
              <a:t>－</a:t>
            </a:r>
            <a:r>
              <a:rPr lang="en-US" altLang="zh-CN" sz="2400" dirty="0">
                <a:solidFill>
                  <a:srgbClr val="003FBC"/>
                </a:solidFill>
              </a:rPr>
              <a:t>540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AX,V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CWD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AX,CX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SBB DX,BX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rgbClr val="003FBC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DX.AX</a:t>
            </a:r>
            <a:r>
              <a:rPr lang="zh-CN" altLang="en-US" sz="2400" dirty="0">
                <a:solidFill>
                  <a:srgbClr val="003FBC"/>
                </a:solidFill>
              </a:rPr>
              <a:t>＝</a:t>
            </a:r>
            <a:r>
              <a:rPr lang="en-US" altLang="zh-CN" sz="2400" dirty="0">
                <a:solidFill>
                  <a:srgbClr val="003FBC"/>
                </a:solidFill>
              </a:rPr>
              <a:t>V</a:t>
            </a:r>
            <a:r>
              <a:rPr lang="zh-CN" altLang="en-US" sz="2400" dirty="0">
                <a:solidFill>
                  <a:srgbClr val="003FBC"/>
                </a:solidFill>
              </a:rPr>
              <a:t>－（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  <a:r>
              <a:rPr lang="zh-CN" altLang="en-US" sz="2400" dirty="0">
                <a:solidFill>
                  <a:srgbClr val="003FBC"/>
                </a:solidFill>
              </a:rPr>
              <a:t>＋</a:t>
            </a:r>
            <a:r>
              <a:rPr lang="en-US" altLang="zh-CN" sz="2400" dirty="0">
                <a:solidFill>
                  <a:srgbClr val="003FBC"/>
                </a:solidFill>
              </a:rPr>
              <a:t>Z</a:t>
            </a:r>
            <a:r>
              <a:rPr lang="zh-CN" altLang="en-US" sz="2400" dirty="0">
                <a:solidFill>
                  <a:srgbClr val="003FBC"/>
                </a:solidFill>
              </a:rPr>
              <a:t>－</a:t>
            </a:r>
            <a:r>
              <a:rPr lang="en-US" altLang="zh-CN" sz="2400" dirty="0">
                <a:solidFill>
                  <a:srgbClr val="003FBC"/>
                </a:solidFill>
              </a:rPr>
              <a:t>540</a:t>
            </a:r>
            <a:r>
              <a:rPr lang="zh-CN" altLang="en-US" sz="2400" dirty="0">
                <a:solidFill>
                  <a:srgbClr val="003FBC"/>
                </a:solidFill>
              </a:rPr>
              <a:t>）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IDIV X</a:t>
            </a:r>
          </a:p>
          <a:p>
            <a:pPr marL="0" indent="184150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>
                <a:solidFill>
                  <a:srgbClr val="003FBC"/>
                </a:solidFill>
              </a:rPr>
              <a:t>；</a:t>
            </a:r>
            <a:r>
              <a:rPr lang="en-US" altLang="zh-CN" sz="2400" dirty="0">
                <a:solidFill>
                  <a:srgbClr val="003FBC"/>
                </a:solidFill>
              </a:rPr>
              <a:t>DX.AX</a:t>
            </a:r>
            <a:r>
              <a:rPr lang="zh-CN" altLang="en-US" sz="2400" dirty="0">
                <a:solidFill>
                  <a:srgbClr val="003FBC"/>
                </a:solidFill>
              </a:rPr>
              <a:t>＝（</a:t>
            </a:r>
            <a:r>
              <a:rPr lang="en-US" altLang="zh-CN" sz="2400" dirty="0">
                <a:solidFill>
                  <a:srgbClr val="003FBC"/>
                </a:solidFill>
              </a:rPr>
              <a:t>V</a:t>
            </a:r>
            <a:r>
              <a:rPr lang="zh-CN" altLang="en-US" sz="2400" dirty="0">
                <a:solidFill>
                  <a:srgbClr val="003FBC"/>
                </a:solidFill>
              </a:rPr>
              <a:t>－（</a:t>
            </a:r>
            <a:r>
              <a:rPr lang="en-US" altLang="zh-CN" sz="2400" dirty="0">
                <a:solidFill>
                  <a:srgbClr val="003FBC"/>
                </a:solidFill>
              </a:rPr>
              <a:t>X×Y</a:t>
            </a:r>
            <a:r>
              <a:rPr lang="zh-CN" altLang="en-US" sz="2400" dirty="0">
                <a:solidFill>
                  <a:srgbClr val="003FBC"/>
                </a:solidFill>
              </a:rPr>
              <a:t>＋</a:t>
            </a:r>
            <a:r>
              <a:rPr lang="en-US" altLang="zh-CN" sz="2400" dirty="0">
                <a:solidFill>
                  <a:srgbClr val="003FBC"/>
                </a:solidFill>
              </a:rPr>
              <a:t>Z</a:t>
            </a:r>
            <a:r>
              <a:rPr lang="zh-CN" altLang="en-US" sz="2400" dirty="0">
                <a:solidFill>
                  <a:srgbClr val="003FBC"/>
                </a:solidFill>
              </a:rPr>
              <a:t>－</a:t>
            </a:r>
            <a:r>
              <a:rPr lang="en-US" altLang="zh-CN" sz="2400" dirty="0">
                <a:solidFill>
                  <a:srgbClr val="003FBC"/>
                </a:solidFill>
              </a:rPr>
              <a:t>540</a:t>
            </a:r>
            <a:r>
              <a:rPr lang="zh-CN" altLang="en-US" sz="2400" dirty="0">
                <a:solidFill>
                  <a:srgbClr val="003FBC"/>
                </a:solidFill>
              </a:rPr>
              <a:t>））</a:t>
            </a:r>
            <a:r>
              <a:rPr lang="en-US" altLang="zh-CN" sz="2400" dirty="0">
                <a:solidFill>
                  <a:srgbClr val="003FBC"/>
                </a:solidFill>
              </a:rPr>
              <a:t>÷X</a:t>
            </a:r>
          </a:p>
        </p:txBody>
      </p:sp>
    </p:spTree>
    <p:extLst>
      <p:ext uri="{BB962C8B-B14F-4D97-AF65-F5344CB8AC3E}">
        <p14:creationId xmlns:p14="http://schemas.microsoft.com/office/powerpoint/2010/main" val="3149192962"/>
      </p:ext>
    </p:extLst>
  </p:cSld>
  <p:clrMapOvr>
    <a:masterClrMapping/>
  </p:clrMapOvr>
  <p:transition spd="med"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 </a:t>
            </a:r>
            <a:r>
              <a:rPr lang="zh-CN" altLang="en-US"/>
              <a:t>位操作类指令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位操作类指令以二进制位为基本单位进行数据的操作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这是一类常用的指令，都应该掌握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/>
              <a:t>注意这些指令对标志位的影响</a:t>
            </a:r>
            <a:endParaRPr lang="en-US" altLang="zh-CN" sz="3200" dirty="0"/>
          </a:p>
          <a:p>
            <a:pPr marL="538163" lvl="1" indent="-274638"/>
            <a:r>
              <a:rPr lang="en-US" altLang="zh-CN" sz="2800" dirty="0"/>
              <a:t>1</a:t>
            </a:r>
            <a:r>
              <a:rPr lang="zh-CN" altLang="en-US" sz="2800" dirty="0"/>
              <a:t>、逻辑运算指令</a:t>
            </a:r>
          </a:p>
          <a:p>
            <a:pPr marL="538163" lvl="1" indent="-274638"/>
            <a:r>
              <a:rPr lang="en-US" altLang="zh-CN" sz="2800" dirty="0">
                <a:solidFill>
                  <a:schemeClr val="tx2"/>
                </a:solidFill>
              </a:rPr>
              <a:t>AND  OR  XOR  NOT   TEST</a:t>
            </a:r>
          </a:p>
          <a:p>
            <a:pPr marL="538163" lvl="1" indent="-274638"/>
            <a:r>
              <a:rPr lang="en-US" altLang="zh-CN" sz="2800" dirty="0"/>
              <a:t>2</a:t>
            </a:r>
            <a:r>
              <a:rPr lang="zh-CN" altLang="en-US" sz="2800" dirty="0"/>
              <a:t>、移位指令</a:t>
            </a:r>
          </a:p>
          <a:p>
            <a:pPr marL="538163" lvl="1" indent="-274638"/>
            <a:r>
              <a:rPr lang="en-US" altLang="zh-CN" sz="2800" dirty="0">
                <a:solidFill>
                  <a:schemeClr val="tx2"/>
                </a:solidFill>
              </a:rPr>
              <a:t>SHL  SHR  SAR</a:t>
            </a:r>
          </a:p>
          <a:p>
            <a:pPr marL="538163" lvl="1" indent="-274638"/>
            <a:r>
              <a:rPr lang="en-US" altLang="zh-CN" sz="2800" dirty="0"/>
              <a:t>3</a:t>
            </a:r>
            <a:r>
              <a:rPr lang="zh-CN" altLang="en-US" sz="2800" dirty="0"/>
              <a:t>、循环移位指令</a:t>
            </a:r>
          </a:p>
          <a:p>
            <a:pPr marL="538163" lvl="1" indent="-274638"/>
            <a:r>
              <a:rPr lang="en-US" altLang="zh-CN" sz="2800" dirty="0">
                <a:solidFill>
                  <a:schemeClr val="tx2"/>
                </a:solidFill>
              </a:rPr>
              <a:t>ROL  ROR  RCL  RCR</a:t>
            </a:r>
          </a:p>
        </p:txBody>
      </p:sp>
    </p:spTree>
    <p:extLst>
      <p:ext uri="{BB962C8B-B14F-4D97-AF65-F5344CB8AC3E}">
        <p14:creationId xmlns:p14="http://schemas.microsoft.com/office/powerpoint/2010/main" val="2578255358"/>
      </p:ext>
    </p:extLst>
  </p:cSld>
  <p:clrMapOvr>
    <a:masterClrMapping/>
  </p:clrMapOvr>
  <p:transition spd="med"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2109" y="961959"/>
            <a:ext cx="5421746" cy="7478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2.3.1 </a:t>
            </a:r>
            <a:r>
              <a:rPr lang="zh-CN" altLang="en-US" sz="4400" dirty="0"/>
              <a:t>逻辑运算指令</a:t>
            </a:r>
            <a:endParaRPr lang="en-US" altLang="zh-CN" sz="4400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122025" y="1945086"/>
            <a:ext cx="9004878" cy="11398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dirty="0"/>
              <a:t>1. </a:t>
            </a:r>
            <a:r>
              <a:rPr lang="zh-CN" altLang="en-US" sz="2800" dirty="0"/>
              <a:t>逻辑与指令</a:t>
            </a:r>
            <a:r>
              <a:rPr lang="en-US" altLang="zh-CN" sz="2800" dirty="0"/>
              <a:t>AND</a:t>
            </a:r>
          </a:p>
          <a:p>
            <a:r>
              <a:rPr lang="zh-CN" altLang="en-US" sz="2400" dirty="0"/>
              <a:t>对两个操作数执行逻辑与运算，结果送到目的操作数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AND </a:t>
            </a:r>
            <a:r>
              <a:rPr lang="en-US" altLang="zh-CN" sz="2200" dirty="0" err="1">
                <a:solidFill>
                  <a:schemeClr val="tx2"/>
                </a:solidFill>
              </a:rPr>
              <a:t>mem,imm</a:t>
            </a:r>
            <a:r>
              <a:rPr lang="en-US" altLang="zh-CN" sz="2200" dirty="0">
                <a:solidFill>
                  <a:schemeClr val="tx2"/>
                </a:solidFill>
              </a:rPr>
              <a:t>/reg	</a:t>
            </a:r>
            <a:r>
              <a:rPr lang="en-US" altLang="zh-CN" dirty="0">
                <a:solidFill>
                  <a:schemeClr val="tx2"/>
                </a:solidFill>
              </a:rPr>
              <a:t>              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 err="1">
                <a:solidFill>
                  <a:schemeClr val="accent2"/>
                </a:solidFill>
              </a:rPr>
              <a:t>mem←mem</a:t>
            </a:r>
            <a:r>
              <a:rPr lang="en-US" altLang="zh-CN" sz="2200" dirty="0" err="1">
                <a:solidFill>
                  <a:srgbClr val="CC3300"/>
                </a:solidFill>
              </a:rPr>
              <a:t>∧</a:t>
            </a:r>
            <a:r>
              <a:rPr lang="en-US" altLang="zh-CN" sz="2600" dirty="0" err="1">
                <a:solidFill>
                  <a:schemeClr val="accent2"/>
                </a:solidFill>
              </a:rPr>
              <a:t>imm</a:t>
            </a:r>
            <a:r>
              <a:rPr lang="en-US" altLang="zh-CN" sz="2600" dirty="0">
                <a:solidFill>
                  <a:schemeClr val="accent2"/>
                </a:solidFill>
              </a:rPr>
              <a:t>/reg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AND </a:t>
            </a:r>
            <a:r>
              <a:rPr lang="en-US" altLang="zh-CN" sz="2200" dirty="0" err="1">
                <a:solidFill>
                  <a:schemeClr val="tx2"/>
                </a:solidFill>
              </a:rPr>
              <a:t>reg,imm</a:t>
            </a:r>
            <a:r>
              <a:rPr lang="en-US" altLang="zh-CN" sz="2200" dirty="0">
                <a:solidFill>
                  <a:schemeClr val="tx2"/>
                </a:solidFill>
              </a:rPr>
              <a:t>/reg/mem       </a:t>
            </a:r>
            <a:r>
              <a:rPr lang="zh-CN" altLang="en-US" sz="2600" dirty="0">
                <a:solidFill>
                  <a:schemeClr val="accent2"/>
                </a:solidFill>
              </a:rPr>
              <a:t>；</a:t>
            </a:r>
            <a:r>
              <a:rPr lang="en-US" altLang="zh-CN" sz="2600" dirty="0" err="1">
                <a:solidFill>
                  <a:schemeClr val="accent2"/>
                </a:solidFill>
              </a:rPr>
              <a:t>reg←reg</a:t>
            </a:r>
            <a:r>
              <a:rPr lang="en-US" altLang="zh-CN" sz="2200" dirty="0" err="1">
                <a:solidFill>
                  <a:srgbClr val="CC3300"/>
                </a:solidFill>
              </a:rPr>
              <a:t>∧</a:t>
            </a:r>
            <a:r>
              <a:rPr lang="en-US" altLang="zh-CN" sz="2600" dirty="0" err="1">
                <a:solidFill>
                  <a:schemeClr val="accent2"/>
                </a:solidFill>
              </a:rPr>
              <a:t>imm</a:t>
            </a:r>
            <a:r>
              <a:rPr lang="en-US" altLang="zh-CN" sz="2600" dirty="0">
                <a:solidFill>
                  <a:schemeClr val="accent2"/>
                </a:solidFill>
              </a:rPr>
              <a:t>/reg/mem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122025" y="3931011"/>
            <a:ext cx="9355667" cy="132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AND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指令设置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CF = OF = 0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，根据结果设置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SF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、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ZF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和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PF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状态，而对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AF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未定义</a:t>
            </a:r>
            <a:endParaRPr lang="en-US" altLang="zh-CN" sz="2400" i="0" dirty="0">
              <a:solidFill>
                <a:srgbClr val="003FBC"/>
              </a:solidFill>
              <a:latin typeface="+mn-lt"/>
            </a:endParaRP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只有相“与”的两位都是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，结果才是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rgbClr val="003FBC"/>
                </a:solidFill>
                <a:latin typeface="+mn-lt"/>
              </a:rPr>
              <a:t>；否则，“与”的结果为</a:t>
            </a:r>
            <a:r>
              <a:rPr lang="en-US" altLang="zh-CN" sz="2400" i="0" dirty="0">
                <a:solidFill>
                  <a:srgbClr val="003FBC"/>
                </a:solidFill>
                <a:latin typeface="+mn-lt"/>
              </a:rPr>
              <a:t>0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endParaRPr lang="en-US" altLang="zh-CN" sz="2400" i="0" dirty="0">
              <a:latin typeface="+mn-lt"/>
            </a:endParaRP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endParaRPr lang="zh-CN" altLang="en-US" sz="20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822937"/>
      </p:ext>
    </p:extLst>
  </p:cSld>
  <p:clrMapOvr>
    <a:masterClrMapping/>
  </p:clrMapOvr>
  <p:transition spd="med"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142" y="779388"/>
            <a:ext cx="5566113" cy="804937"/>
          </a:xfrm>
        </p:spPr>
        <p:txBody>
          <a:bodyPr/>
          <a:lstStyle/>
          <a:p>
            <a:pPr eaLnBrk="1" hangingPunct="1"/>
            <a:r>
              <a:rPr lang="en-US" altLang="zh-CN" dirty="0"/>
              <a:t>2.3.1 </a:t>
            </a:r>
            <a:r>
              <a:rPr lang="zh-CN" altLang="en-US" dirty="0"/>
              <a:t>逻辑运算指令</a:t>
            </a:r>
            <a:endParaRPr lang="en-US" altLang="zh-CN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1132659" y="1851315"/>
            <a:ext cx="8353425" cy="20109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2. </a:t>
            </a:r>
            <a:r>
              <a:rPr lang="zh-CN" altLang="en-US" sz="2800" dirty="0"/>
              <a:t>逻辑或指令</a:t>
            </a:r>
            <a:endParaRPr lang="en-US" altLang="zh-CN" sz="2800" dirty="0"/>
          </a:p>
          <a:p>
            <a:pPr eaLnBrk="1" hangingPunct="1"/>
            <a:r>
              <a:rPr lang="zh-CN" altLang="en-US" sz="2400" dirty="0"/>
              <a:t>对两个操作数执行逻辑或运算，结果送到目的操作数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OR </a:t>
            </a:r>
            <a:r>
              <a:rPr lang="en-US" altLang="zh-CN" sz="2200" dirty="0" err="1">
                <a:solidFill>
                  <a:schemeClr val="tx2"/>
                </a:solidFill>
              </a:rPr>
              <a:t>reg,imm</a:t>
            </a:r>
            <a:r>
              <a:rPr lang="en-US" altLang="zh-CN" sz="2200" dirty="0">
                <a:solidFill>
                  <a:schemeClr val="tx2"/>
                </a:solidFill>
              </a:rPr>
              <a:t>/reg/mem	 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 err="1">
                <a:solidFill>
                  <a:schemeClr val="accent2"/>
                </a:solidFill>
              </a:rPr>
              <a:t>reg←reg</a:t>
            </a:r>
            <a:r>
              <a:rPr lang="en-US" altLang="zh-CN" sz="2200" dirty="0" err="1">
                <a:solidFill>
                  <a:srgbClr val="CC3300"/>
                </a:solidFill>
              </a:rPr>
              <a:t>∨</a:t>
            </a:r>
            <a:r>
              <a:rPr lang="en-US" altLang="zh-CN" sz="2200" dirty="0" err="1">
                <a:solidFill>
                  <a:schemeClr val="accent2"/>
                </a:solidFill>
              </a:rPr>
              <a:t>imm</a:t>
            </a:r>
            <a:r>
              <a:rPr lang="en-US" altLang="zh-CN" sz="2200" dirty="0">
                <a:solidFill>
                  <a:schemeClr val="accent2"/>
                </a:solidFill>
              </a:rPr>
              <a:t>/reg/mem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OR </a:t>
            </a:r>
            <a:r>
              <a:rPr lang="en-US" altLang="zh-CN" sz="2200" dirty="0" err="1">
                <a:solidFill>
                  <a:schemeClr val="tx2"/>
                </a:solidFill>
              </a:rPr>
              <a:t>mem,imm</a:t>
            </a:r>
            <a:r>
              <a:rPr lang="en-US" altLang="zh-CN" sz="2200" dirty="0">
                <a:solidFill>
                  <a:schemeClr val="tx2"/>
                </a:solidFill>
              </a:rPr>
              <a:t>/reg</a:t>
            </a:r>
            <a:r>
              <a:rPr lang="en-US" altLang="zh-CN" sz="2200" dirty="0">
                <a:solidFill>
                  <a:schemeClr val="bg2"/>
                </a:solidFill>
              </a:rPr>
              <a:t>	               </a:t>
            </a:r>
            <a:r>
              <a:rPr lang="zh-CN" altLang="en-US" sz="2200" dirty="0">
                <a:solidFill>
                  <a:schemeClr val="accent2"/>
                </a:solidFill>
              </a:rPr>
              <a:t>；</a:t>
            </a:r>
            <a:r>
              <a:rPr lang="en-US" altLang="zh-CN" sz="2200" dirty="0" err="1">
                <a:solidFill>
                  <a:schemeClr val="accent2"/>
                </a:solidFill>
              </a:rPr>
              <a:t>mem←mem</a:t>
            </a:r>
            <a:r>
              <a:rPr lang="en-US" altLang="zh-CN" sz="2200" dirty="0" err="1">
                <a:solidFill>
                  <a:srgbClr val="CC3300"/>
                </a:solidFill>
              </a:rPr>
              <a:t>∨</a:t>
            </a:r>
            <a:r>
              <a:rPr lang="en-US" altLang="zh-CN" sz="2200" dirty="0" err="1">
                <a:solidFill>
                  <a:schemeClr val="accent2"/>
                </a:solidFill>
              </a:rPr>
              <a:t>imm</a:t>
            </a:r>
            <a:r>
              <a:rPr lang="en-US" altLang="zh-CN" sz="2200" dirty="0">
                <a:solidFill>
                  <a:schemeClr val="accent2"/>
                </a:solidFill>
              </a:rPr>
              <a:t>/reg</a:t>
            </a:r>
          </a:p>
          <a:p>
            <a:endParaRPr lang="zh-CN" altLang="en-US" sz="2800" dirty="0"/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966404" y="3862243"/>
            <a:ext cx="8986310" cy="206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OR</a:t>
            </a:r>
            <a:r>
              <a:rPr lang="zh-CN" altLang="en-US" sz="2400" i="0" dirty="0">
                <a:latin typeface="+mn-lt"/>
              </a:rPr>
              <a:t>指令设置</a:t>
            </a:r>
            <a:r>
              <a:rPr lang="en-US" altLang="zh-CN" sz="2400" i="0" dirty="0">
                <a:latin typeface="+mn-lt"/>
              </a:rPr>
              <a:t>CF = OF = 0</a:t>
            </a:r>
            <a:r>
              <a:rPr lang="zh-CN" altLang="en-US" sz="2400" i="0" dirty="0">
                <a:latin typeface="+mn-lt"/>
              </a:rPr>
              <a:t>，根据结果设置</a:t>
            </a:r>
            <a:r>
              <a:rPr lang="en-US" altLang="zh-CN" sz="2400" i="0" dirty="0">
                <a:latin typeface="+mn-lt"/>
              </a:rPr>
              <a:t>SF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ZF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PF</a:t>
            </a:r>
            <a:r>
              <a:rPr lang="zh-CN" altLang="en-US" sz="2400" i="0" dirty="0">
                <a:latin typeface="+mn-lt"/>
              </a:rPr>
              <a:t>状态，而对</a:t>
            </a:r>
            <a:r>
              <a:rPr lang="en-US" altLang="zh-CN" sz="2400" i="0" dirty="0">
                <a:latin typeface="+mn-lt"/>
              </a:rPr>
              <a:t>AF</a:t>
            </a:r>
            <a:r>
              <a:rPr lang="zh-CN" altLang="en-US" sz="2400" i="0" dirty="0">
                <a:latin typeface="+mn-lt"/>
              </a:rPr>
              <a:t>未定义</a:t>
            </a:r>
            <a:endParaRPr lang="en-US" altLang="zh-CN" sz="2400" i="0" dirty="0">
              <a:latin typeface="+mn-lt"/>
            </a:endParaRP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0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只要相“或”的两位有一位是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，结果就是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；否则，结果为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</a:t>
            </a:r>
          </a:p>
          <a:p>
            <a:pPr marL="457200" indent="-457200"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endParaRPr lang="zh-CN" altLang="en-US" sz="20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0778"/>
      </p:ext>
    </p:extLst>
  </p:cSld>
  <p:clrMapOvr>
    <a:masterClrMapping/>
  </p:clrMapOvr>
  <p:transition spd="med"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625" y="845344"/>
            <a:ext cx="4578157" cy="865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400" dirty="0"/>
              <a:t>2.3.1 </a:t>
            </a:r>
            <a:r>
              <a:rPr lang="zh-CN" altLang="en-US" sz="4400" dirty="0"/>
              <a:t>逻辑运算指令</a:t>
            </a:r>
            <a:endParaRPr lang="en-US" altLang="zh-CN" sz="44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177733" y="1886958"/>
            <a:ext cx="8880186" cy="215856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3. </a:t>
            </a:r>
            <a:r>
              <a:rPr lang="zh-CN" altLang="en-US" sz="2400" dirty="0"/>
              <a:t>逻辑异或指令</a:t>
            </a:r>
            <a:r>
              <a:rPr lang="en-US" altLang="zh-CN" sz="2400" dirty="0"/>
              <a:t>XOR</a:t>
            </a:r>
          </a:p>
          <a:p>
            <a:r>
              <a:rPr lang="zh-CN" altLang="en-US" sz="2400" dirty="0"/>
              <a:t>对两个操作数执行逻辑异或运算，结果送到目的操作数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chemeClr val="tx2"/>
                </a:solidFill>
              </a:rPr>
              <a:t>  </a:t>
            </a:r>
            <a:r>
              <a:rPr lang="en-US" altLang="zh-CN" sz="2200" dirty="0">
                <a:solidFill>
                  <a:schemeClr val="tx2"/>
                </a:solidFill>
              </a:rPr>
              <a:t>XOR </a:t>
            </a:r>
            <a:r>
              <a:rPr lang="en-US" altLang="zh-CN" sz="2200" dirty="0" err="1">
                <a:solidFill>
                  <a:schemeClr val="tx2"/>
                </a:solidFill>
              </a:rPr>
              <a:t>reg,imm</a:t>
            </a:r>
            <a:r>
              <a:rPr lang="en-US" altLang="zh-CN" sz="2200" dirty="0">
                <a:solidFill>
                  <a:schemeClr val="tx2"/>
                </a:solidFill>
              </a:rPr>
              <a:t>/reg/mem	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 err="1">
                <a:solidFill>
                  <a:schemeClr val="accent2"/>
                </a:solidFill>
              </a:rPr>
              <a:t>reg←reg</a:t>
            </a:r>
            <a:r>
              <a:rPr lang="en-US" altLang="zh-CN" dirty="0" err="1">
                <a:solidFill>
                  <a:srgbClr val="CC3300"/>
                </a:solidFill>
              </a:rPr>
              <a:t>⊕</a:t>
            </a:r>
            <a:r>
              <a:rPr lang="en-US" altLang="zh-CN" dirty="0" err="1">
                <a:solidFill>
                  <a:schemeClr val="accent2"/>
                </a:solidFill>
              </a:rPr>
              <a:t>imm</a:t>
            </a:r>
            <a:r>
              <a:rPr lang="en-US" altLang="zh-CN" dirty="0">
                <a:solidFill>
                  <a:schemeClr val="accent2"/>
                </a:solidFill>
              </a:rPr>
              <a:t>/reg/mem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tx2"/>
                </a:solidFill>
              </a:rPr>
              <a:t>  XOR </a:t>
            </a:r>
            <a:r>
              <a:rPr lang="en-US" altLang="zh-CN" sz="2200" dirty="0" err="1">
                <a:solidFill>
                  <a:schemeClr val="tx2"/>
                </a:solidFill>
              </a:rPr>
              <a:t>mem,imm</a:t>
            </a:r>
            <a:r>
              <a:rPr lang="en-US" altLang="zh-CN" sz="2200" dirty="0">
                <a:solidFill>
                  <a:schemeClr val="tx2"/>
                </a:solidFill>
              </a:rPr>
              <a:t>/reg</a:t>
            </a:r>
            <a:r>
              <a:rPr lang="en-US" altLang="zh-CN" sz="3400" dirty="0">
                <a:solidFill>
                  <a:schemeClr val="tx2"/>
                </a:solidFill>
              </a:rPr>
              <a:t>	        </a:t>
            </a:r>
            <a:r>
              <a:rPr lang="en-US" altLang="zh-CN" sz="3600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；</a:t>
            </a:r>
            <a:r>
              <a:rPr lang="en-US" altLang="zh-CN" dirty="0" err="1">
                <a:solidFill>
                  <a:schemeClr val="accent2"/>
                </a:solidFill>
              </a:rPr>
              <a:t>mem←mem</a:t>
            </a:r>
            <a:r>
              <a:rPr lang="en-US" altLang="zh-CN" dirty="0" err="1">
                <a:solidFill>
                  <a:srgbClr val="CC3300"/>
                </a:solidFill>
              </a:rPr>
              <a:t>⊕</a:t>
            </a:r>
            <a:r>
              <a:rPr lang="en-US" altLang="zh-CN" dirty="0" err="1">
                <a:solidFill>
                  <a:schemeClr val="accent2"/>
                </a:solidFill>
              </a:rPr>
              <a:t>imm</a:t>
            </a:r>
            <a:r>
              <a:rPr lang="en-US" altLang="zh-CN" dirty="0">
                <a:solidFill>
                  <a:schemeClr val="accent2"/>
                </a:solidFill>
              </a:rPr>
              <a:t>/reg</a:t>
            </a:r>
          </a:p>
          <a:p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299211" y="4045527"/>
            <a:ext cx="7543800" cy="153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只有相“异或”的两位不相同，结果才是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；否则，结果为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</a:t>
            </a:r>
            <a:endParaRPr lang="en-US" altLang="zh-CN" sz="2400" i="0" dirty="0">
              <a:latin typeface="+mn-lt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XOR</a:t>
            </a:r>
            <a:r>
              <a:rPr lang="zh-CN" altLang="en-US" sz="2400" i="0" dirty="0">
                <a:latin typeface="+mn-lt"/>
              </a:rPr>
              <a:t>指令设置</a:t>
            </a:r>
            <a:r>
              <a:rPr lang="en-US" altLang="zh-CN" sz="2400" i="0" dirty="0">
                <a:latin typeface="+mn-lt"/>
              </a:rPr>
              <a:t>CF = OF = 0</a:t>
            </a:r>
            <a:r>
              <a:rPr lang="zh-CN" altLang="en-US" sz="2400" i="0" dirty="0">
                <a:latin typeface="+mn-lt"/>
              </a:rPr>
              <a:t>，根据结果设置</a:t>
            </a:r>
            <a:r>
              <a:rPr lang="en-US" altLang="zh-CN" sz="2400" i="0" dirty="0">
                <a:latin typeface="+mn-lt"/>
              </a:rPr>
              <a:t>SF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ZF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PF</a:t>
            </a:r>
            <a:r>
              <a:rPr lang="zh-CN" altLang="en-US" sz="2400" i="0" dirty="0">
                <a:latin typeface="+mn-lt"/>
              </a:rPr>
              <a:t>状态，而对</a:t>
            </a:r>
            <a:r>
              <a:rPr lang="en-US" altLang="zh-CN" sz="2400" i="0" dirty="0">
                <a:latin typeface="+mn-lt"/>
              </a:rPr>
              <a:t>AF</a:t>
            </a:r>
            <a:r>
              <a:rPr lang="zh-CN" altLang="en-US" sz="2400" i="0" dirty="0">
                <a:latin typeface="+mn-lt"/>
              </a:rPr>
              <a:t>未定义</a:t>
            </a:r>
            <a:endParaRPr lang="zh-CN" altLang="en-US" sz="20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902304"/>
      </p:ext>
    </p:extLst>
  </p:cSld>
  <p:clrMapOvr>
    <a:masterClrMapping/>
  </p:clrMapOvr>
  <p:transition spd="med"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7409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/>
              <a:t>2.1.3 </a:t>
            </a:r>
            <a:r>
              <a:rPr lang="zh-CN" altLang="en-US" dirty="0"/>
              <a:t>逻辑运算指令</a:t>
            </a:r>
            <a:endParaRPr lang="en-US" altLang="zh-CN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157720" y="2060574"/>
            <a:ext cx="8353425" cy="20865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4. </a:t>
            </a:r>
            <a:r>
              <a:rPr lang="zh-CN" altLang="en-US" sz="2800" dirty="0"/>
              <a:t>逻辑非指令</a:t>
            </a:r>
            <a:r>
              <a:rPr lang="en-US" altLang="zh-CN" sz="2800" dirty="0"/>
              <a:t>NOT</a:t>
            </a:r>
          </a:p>
          <a:p>
            <a:pPr eaLnBrk="1" hangingPunct="1"/>
            <a:r>
              <a:rPr lang="zh-CN" altLang="en-US" sz="2800" dirty="0"/>
              <a:t>对一个操作数执行逻辑非运算</a:t>
            </a:r>
            <a:endParaRPr lang="en-US" altLang="zh-CN" sz="2800" dirty="0"/>
          </a:p>
          <a:p>
            <a:r>
              <a:rPr lang="en-US" altLang="zh-CN" sz="2400" b="1" dirty="0">
                <a:solidFill>
                  <a:srgbClr val="003FBC"/>
                </a:solidFill>
              </a:rPr>
              <a:t> NOT reg/mem</a:t>
            </a:r>
            <a:r>
              <a:rPr lang="en-US" altLang="zh-CN" sz="2400" b="1" dirty="0">
                <a:solidFill>
                  <a:schemeClr val="tx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  <a:r>
              <a:rPr lang="en-US" altLang="zh-CN" sz="2400" b="1" dirty="0">
                <a:solidFill>
                  <a:schemeClr val="accent2"/>
                </a:solidFill>
              </a:rPr>
              <a:t>reg/mem←</a:t>
            </a:r>
            <a:r>
              <a:rPr lang="zh-CN" altLang="en-US" sz="3200" b="1" dirty="0">
                <a:solidFill>
                  <a:srgbClr val="CC3300"/>
                </a:solidFill>
              </a:rPr>
              <a:t>～</a:t>
            </a:r>
            <a:r>
              <a:rPr lang="en-US" altLang="zh-CN" sz="2400" b="1" dirty="0">
                <a:solidFill>
                  <a:schemeClr val="accent2"/>
                </a:solidFill>
              </a:rPr>
              <a:t>reg/mem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1800" dirty="0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852920" y="3842327"/>
            <a:ext cx="9652520" cy="165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按位取反，原来是“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0”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的位变为“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1”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；原来是“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1”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的位变为“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0”</a:t>
            </a:r>
            <a:endParaRPr lang="en-US" altLang="zh-CN" sz="2400" i="0" dirty="0">
              <a:latin typeface="+mn-lt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NOT</a:t>
            </a:r>
            <a:r>
              <a:rPr lang="zh-CN" altLang="en-US" sz="2400" i="0" dirty="0">
                <a:latin typeface="+mn-lt"/>
              </a:rPr>
              <a:t>指令是一个单操作数指令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NOT</a:t>
            </a:r>
            <a:r>
              <a:rPr lang="zh-CN" altLang="en-US" sz="2400" i="0" dirty="0">
                <a:latin typeface="+mn-lt"/>
              </a:rPr>
              <a:t>指令不影响标志位</a:t>
            </a:r>
          </a:p>
        </p:txBody>
      </p:sp>
    </p:spTree>
    <p:extLst>
      <p:ext uri="{BB962C8B-B14F-4D97-AF65-F5344CB8AC3E}">
        <p14:creationId xmlns:p14="http://schemas.microsoft.com/office/powerpoint/2010/main" val="3780490634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2.1</a:t>
            </a:r>
            <a:r>
              <a:rPr lang="zh-CN" altLang="en-US" dirty="0"/>
              <a:t>立即数传送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3855" y="1768474"/>
            <a:ext cx="9871825" cy="452259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	</a:t>
            </a:r>
            <a:r>
              <a:rPr lang="zh-CN" altLang="en-US" sz="2400" dirty="0"/>
              <a:t>；</a:t>
            </a:r>
            <a:r>
              <a:rPr lang="en-US" altLang="zh-CN" sz="2400" dirty="0"/>
              <a:t>AL←4</a:t>
            </a:r>
            <a:r>
              <a:rPr lang="zh-CN" altLang="en-US" sz="2400" dirty="0"/>
              <a:t>，         </a:t>
            </a:r>
            <a:r>
              <a:rPr lang="zh-CN" altLang="en-US" sz="2400" b="1" dirty="0">
                <a:solidFill>
                  <a:srgbClr val="C00000"/>
                </a:solidFill>
              </a:rPr>
              <a:t>字节</a:t>
            </a:r>
            <a:r>
              <a:rPr lang="zh-CN" altLang="en-US" sz="2400" dirty="0"/>
              <a:t>传送</a:t>
            </a:r>
            <a:endParaRPr lang="en-US" altLang="zh-CN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目的操作数为</a:t>
            </a:r>
            <a:r>
              <a:rPr lang="en-US" altLang="zh-CN" sz="2200" dirty="0"/>
              <a:t> 8bit</a:t>
            </a:r>
            <a:r>
              <a:rPr lang="zh-CN" altLang="en-US" sz="2200" dirty="0"/>
              <a:t>宽寄存器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CX,</a:t>
            </a:r>
            <a:r>
              <a:rPr lang="en-US" altLang="zh-CN" sz="2400" dirty="0">
                <a:solidFill>
                  <a:schemeClr val="tx2"/>
                </a:solidFill>
                <a:highlight>
                  <a:srgbClr val="FFFF00"/>
                </a:highlight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</a:rPr>
              <a:t>FFH	</a:t>
            </a:r>
            <a:r>
              <a:rPr lang="zh-CN" altLang="en-US" sz="2400" dirty="0"/>
              <a:t>；</a:t>
            </a:r>
            <a:r>
              <a:rPr lang="en-US" altLang="zh-CN" sz="2400" dirty="0"/>
              <a:t>CX←00FFH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rgbClr val="C00000"/>
                </a:solidFill>
              </a:rPr>
              <a:t>字</a:t>
            </a:r>
            <a:r>
              <a:rPr lang="zh-CN" altLang="en-US" sz="2400" dirty="0"/>
              <a:t>传送</a:t>
            </a:r>
            <a:endParaRPr lang="en-US" altLang="zh-CN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 </a:t>
            </a:r>
            <a:r>
              <a:rPr lang="en-US" altLang="zh-CN" sz="2200" dirty="0"/>
              <a:t>MASM</a:t>
            </a:r>
            <a:r>
              <a:rPr lang="zh-CN" altLang="en-US" sz="2200" dirty="0"/>
              <a:t>规定十六进制数如果以字母开头需要添加</a:t>
            </a:r>
            <a:r>
              <a:rPr lang="zh-CN" altLang="en-US" sz="2200" dirty="0">
                <a:solidFill>
                  <a:srgbClr val="C00000"/>
                </a:solidFill>
              </a:rPr>
              <a:t>前导</a:t>
            </a:r>
            <a:r>
              <a:rPr lang="en-US" altLang="zh-CN" sz="2200" dirty="0">
                <a:solidFill>
                  <a:srgbClr val="C00000"/>
                </a:solidFill>
              </a:rPr>
              <a:t>0</a:t>
            </a:r>
            <a:r>
              <a:rPr lang="zh-CN" altLang="en-US" sz="2200" dirty="0"/>
              <a:t>，以区别于标识符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SI,200H	</a:t>
            </a:r>
            <a:r>
              <a:rPr lang="zh-CN" altLang="en-US" sz="2400" dirty="0"/>
              <a:t>；</a:t>
            </a:r>
            <a:r>
              <a:rPr lang="en-US" altLang="zh-CN" sz="2400" dirty="0"/>
              <a:t>SI←0200H</a:t>
            </a:r>
            <a:r>
              <a:rPr lang="zh-CN" altLang="en-US" sz="2400" dirty="0"/>
              <a:t>， 字传送</a:t>
            </a:r>
            <a:endParaRPr lang="en-US" altLang="zh-CN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目的操作数为</a:t>
            </a:r>
            <a:r>
              <a:rPr lang="en-US" altLang="zh-CN" sz="2200" dirty="0"/>
              <a:t>16bit</a:t>
            </a:r>
            <a:r>
              <a:rPr lang="zh-CN" altLang="en-US" sz="2200" dirty="0"/>
              <a:t>宽寄存器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</a:t>
            </a:r>
            <a:r>
              <a:rPr lang="en-US" altLang="zh-CN" sz="2400" dirty="0">
                <a:solidFill>
                  <a:schemeClr val="tx2"/>
                </a:solidFill>
              </a:rPr>
              <a:t>BYTE PTR</a:t>
            </a:r>
            <a:r>
              <a:rPr lang="en-US" altLang="zh-CN" sz="2400" dirty="0">
                <a:solidFill>
                  <a:schemeClr val="accent2"/>
                </a:solidFill>
              </a:rPr>
              <a:t> [SI],</a:t>
            </a:r>
            <a:r>
              <a:rPr lang="en-US" altLang="zh-CN" sz="2400" dirty="0">
                <a:solidFill>
                  <a:schemeClr val="tx2"/>
                </a:solidFill>
              </a:rPr>
              <a:t>0AH </a:t>
            </a:r>
            <a:r>
              <a:rPr lang="zh-CN" altLang="en-US" sz="2400" dirty="0"/>
              <a:t>；       </a:t>
            </a:r>
            <a:r>
              <a:rPr lang="en-US" altLang="zh-CN" sz="2400" dirty="0">
                <a:highlight>
                  <a:srgbClr val="FFFF00"/>
                </a:highlight>
              </a:rPr>
              <a:t>BYTE PTR </a:t>
            </a:r>
            <a:r>
              <a:rPr lang="zh-CN" altLang="en-US" sz="2400" dirty="0"/>
              <a:t>说明是字节操作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</a:t>
            </a:r>
            <a:r>
              <a:rPr lang="en-US" altLang="zh-CN" sz="2400" dirty="0">
                <a:solidFill>
                  <a:schemeClr val="tx2"/>
                </a:solidFill>
              </a:rPr>
              <a:t>WORD PTR</a:t>
            </a:r>
            <a:r>
              <a:rPr lang="en-US" altLang="zh-CN" sz="2400" dirty="0">
                <a:solidFill>
                  <a:schemeClr val="accent2"/>
                </a:solidFill>
              </a:rPr>
              <a:t> [SI+2],</a:t>
            </a:r>
            <a:r>
              <a:rPr lang="en-US" altLang="zh-CN" sz="2400" dirty="0">
                <a:solidFill>
                  <a:schemeClr val="tx2"/>
                </a:solidFill>
              </a:rPr>
              <a:t>0BH </a:t>
            </a:r>
            <a:r>
              <a:rPr lang="zh-CN" altLang="en-US" sz="2400" dirty="0"/>
              <a:t>；</a:t>
            </a:r>
            <a:r>
              <a:rPr lang="en-US" altLang="zh-CN" sz="2400" dirty="0">
                <a:highlight>
                  <a:srgbClr val="FFFF00"/>
                </a:highlight>
              </a:rPr>
              <a:t>WORD PTR </a:t>
            </a:r>
            <a:r>
              <a:rPr lang="zh-CN" altLang="en-US" sz="2400" dirty="0"/>
              <a:t>说明是字操作</a:t>
            </a:r>
            <a:endParaRPr lang="en-US" altLang="zh-CN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341688" algn="l"/>
              </a:tabLst>
            </a:pPr>
            <a:r>
              <a:rPr lang="zh-CN" altLang="en-US" sz="2200" dirty="0"/>
              <a:t>为保证</a:t>
            </a:r>
            <a:r>
              <a:rPr lang="en-US" altLang="zh-CN" sz="2200" dirty="0"/>
              <a:t>MOV</a:t>
            </a:r>
            <a:r>
              <a:rPr lang="zh-CN" altLang="en-US" sz="2200" dirty="0"/>
              <a:t>指令源与目的之间的长度匹配，采用</a:t>
            </a:r>
            <a:r>
              <a:rPr lang="en-US" altLang="zh-CN" sz="2200" dirty="0"/>
              <a:t>PTR</a:t>
            </a:r>
            <a:r>
              <a:rPr lang="zh-CN" altLang="en-US" sz="2200" dirty="0"/>
              <a:t>说明符确定目的操作数的宽度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18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AutoShape 8"/>
          <p:cNvSpPr>
            <a:spLocks noGrp="1" noChangeArrowheads="1"/>
          </p:cNvSpPr>
          <p:nvPr>
            <p:ph type="title"/>
          </p:nvPr>
        </p:nvSpPr>
        <p:spPr>
          <a:xfrm>
            <a:off x="985115" y="1089891"/>
            <a:ext cx="3733800" cy="63038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例题：逻辑运算</a:t>
            </a:r>
          </a:p>
        </p:txBody>
      </p:sp>
      <p:sp>
        <p:nvSpPr>
          <p:cNvPr id="112644" name="Rectangle 9"/>
          <p:cNvSpPr>
            <a:spLocks noGrp="1" noChangeArrowheads="1"/>
          </p:cNvSpPr>
          <p:nvPr>
            <p:ph idx="1"/>
          </p:nvPr>
        </p:nvSpPr>
        <p:spPr>
          <a:xfrm>
            <a:off x="1186872" y="1940360"/>
            <a:ext cx="6821055" cy="382774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AL,45H	</a:t>
            </a:r>
            <a:r>
              <a:rPr lang="zh-CN" altLang="en-US" sz="2400" dirty="0"/>
              <a:t>；逻辑与 </a:t>
            </a:r>
            <a:r>
              <a:rPr lang="en-US" altLang="zh-CN" sz="2400" dirty="0"/>
              <a:t>AL=01H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AND</a:t>
            </a:r>
            <a:r>
              <a:rPr lang="en-US" altLang="zh-CN" sz="2400" dirty="0">
                <a:solidFill>
                  <a:schemeClr val="accent2"/>
                </a:solidFill>
              </a:rPr>
              <a:t> AL,31H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CF=OF=0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</a:p>
          <a:p>
            <a:pPr marL="0" indent="184150">
              <a:spcBef>
                <a:spcPct val="50000"/>
              </a:spcBef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AL,45H</a:t>
            </a:r>
            <a:r>
              <a:rPr lang="en-US" altLang="zh-CN" sz="2400" dirty="0"/>
              <a:t>	</a:t>
            </a:r>
            <a:r>
              <a:rPr lang="zh-CN" altLang="en-US" sz="2400" dirty="0"/>
              <a:t>；逻辑或 </a:t>
            </a:r>
            <a:r>
              <a:rPr lang="en-US" altLang="zh-CN" sz="2400" dirty="0"/>
              <a:t>AL=75H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OR</a:t>
            </a:r>
            <a:r>
              <a:rPr lang="en-US" altLang="zh-CN" sz="2400" dirty="0">
                <a:solidFill>
                  <a:schemeClr val="accent2"/>
                </a:solidFill>
              </a:rPr>
              <a:t> AL,31H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CF=OF=0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</a:p>
          <a:p>
            <a:pPr marL="0" indent="184150">
              <a:spcBef>
                <a:spcPct val="50000"/>
              </a:spcBef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AL,45H</a:t>
            </a:r>
            <a:r>
              <a:rPr lang="en-US" altLang="zh-CN" sz="2400" dirty="0"/>
              <a:t>	</a:t>
            </a:r>
            <a:r>
              <a:rPr lang="zh-CN" altLang="en-US" sz="2400" dirty="0"/>
              <a:t>；逻辑异或 </a:t>
            </a:r>
            <a:r>
              <a:rPr lang="en-US" altLang="zh-CN" sz="2400" dirty="0"/>
              <a:t>AL=74H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XOR</a:t>
            </a:r>
            <a:r>
              <a:rPr lang="en-US" altLang="zh-CN" sz="2400" dirty="0">
                <a:solidFill>
                  <a:schemeClr val="accent2"/>
                </a:solidFill>
              </a:rPr>
              <a:t> AL,31H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CF=OF=0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PF=1</a:t>
            </a:r>
          </a:p>
          <a:p>
            <a:pPr marL="0" indent="184150">
              <a:spcBef>
                <a:spcPct val="50000"/>
              </a:spcBef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AL,45H</a:t>
            </a:r>
            <a:r>
              <a:rPr lang="en-US" altLang="zh-CN" sz="2400" dirty="0"/>
              <a:t>	</a:t>
            </a:r>
            <a:r>
              <a:rPr lang="zh-CN" altLang="en-US" sz="2400" dirty="0"/>
              <a:t>；逻辑非 </a:t>
            </a:r>
            <a:r>
              <a:rPr lang="en-US" altLang="zh-CN" sz="2400" dirty="0"/>
              <a:t>AL=0BAH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NOT</a:t>
            </a:r>
            <a:r>
              <a:rPr lang="en-US" altLang="zh-CN" sz="2400" dirty="0">
                <a:solidFill>
                  <a:schemeClr val="accent2"/>
                </a:solidFill>
              </a:rPr>
              <a:t> AL</a:t>
            </a:r>
            <a:r>
              <a:rPr lang="en-US" altLang="zh-CN" sz="2400" dirty="0"/>
              <a:t>	</a:t>
            </a:r>
            <a:r>
              <a:rPr lang="zh-CN" altLang="en-US" sz="2400" dirty="0"/>
              <a:t>；标志不变</a:t>
            </a:r>
          </a:p>
        </p:txBody>
      </p:sp>
    </p:spTree>
    <p:extLst>
      <p:ext uri="{BB962C8B-B14F-4D97-AF65-F5344CB8AC3E}">
        <p14:creationId xmlns:p14="http://schemas.microsoft.com/office/powerpoint/2010/main" val="2803453772"/>
      </p:ext>
    </p:extLst>
  </p:cSld>
  <p:clrMapOvr>
    <a:masterClrMapping/>
  </p:clrMapOvr>
  <p:transition spd="med"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AutoShape 8"/>
          <p:cNvSpPr>
            <a:spLocks noGrp="1" noChangeArrowheads="1"/>
          </p:cNvSpPr>
          <p:nvPr>
            <p:ph type="title"/>
          </p:nvPr>
        </p:nvSpPr>
        <p:spPr>
          <a:xfrm>
            <a:off x="1285875" y="1041400"/>
            <a:ext cx="3933825" cy="73198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/>
              <a:t>例题：逻辑指令应用</a:t>
            </a:r>
          </a:p>
        </p:txBody>
      </p:sp>
      <p:sp>
        <p:nvSpPr>
          <p:cNvPr id="113668" name="Rectangle 9"/>
          <p:cNvSpPr>
            <a:spLocks noGrp="1" noChangeArrowheads="1"/>
          </p:cNvSpPr>
          <p:nvPr>
            <p:ph idx="1"/>
          </p:nvPr>
        </p:nvSpPr>
        <p:spPr>
          <a:xfrm>
            <a:off x="1371599" y="1992747"/>
            <a:ext cx="9226297" cy="394623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265113" indent="-265113"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/>
              <a:t>AND</a:t>
            </a:r>
            <a:r>
              <a:rPr lang="zh-CN" altLang="en-US" sz="2400" dirty="0"/>
              <a:t>指令可用于复位某些位（同</a:t>
            </a:r>
            <a:r>
              <a:rPr lang="en-US" altLang="zh-CN" sz="2400" dirty="0"/>
              <a:t>0</a:t>
            </a:r>
            <a:r>
              <a:rPr lang="zh-CN" altLang="en-US" sz="2400" dirty="0"/>
              <a:t>相与），不影响其他位：将</a:t>
            </a:r>
            <a:r>
              <a:rPr lang="en-US" altLang="zh-CN" sz="2400" dirty="0"/>
              <a:t>BL</a:t>
            </a:r>
            <a:r>
              <a:rPr lang="zh-CN" altLang="en-US" sz="2400" dirty="0"/>
              <a:t>中</a:t>
            </a:r>
            <a:r>
              <a:rPr lang="en-US" altLang="zh-CN" sz="2400" dirty="0"/>
              <a:t>D</a:t>
            </a:r>
            <a:r>
              <a:rPr lang="en-US" altLang="zh-CN" sz="28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en-US" altLang="zh-CN" sz="2800" dirty="0"/>
              <a:t>0</a:t>
            </a:r>
            <a:r>
              <a:rPr lang="zh-CN" altLang="en-US" sz="2400" dirty="0"/>
              <a:t>位清</a:t>
            </a:r>
            <a:r>
              <a:rPr lang="en-US" altLang="zh-CN" sz="2400" dirty="0"/>
              <a:t>0</a:t>
            </a:r>
            <a:r>
              <a:rPr lang="zh-CN" altLang="en-US" sz="2400" dirty="0"/>
              <a:t>，其他位不变</a:t>
            </a:r>
          </a:p>
          <a:p>
            <a:pPr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AND</a:t>
            </a:r>
            <a:r>
              <a:rPr lang="en-US" altLang="zh-CN" sz="2400" dirty="0">
                <a:solidFill>
                  <a:schemeClr val="accent2"/>
                </a:solidFill>
              </a:rPr>
              <a:t> BL,11110110B</a:t>
            </a:r>
          </a:p>
          <a:p>
            <a:pPr marL="265113" indent="-265113"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265113" algn="l"/>
                <a:tab pos="2473325" algn="l"/>
              </a:tabLst>
            </a:pPr>
            <a:r>
              <a:rPr lang="en-US" altLang="zh-CN" sz="2400" dirty="0"/>
              <a:t>OR</a:t>
            </a:r>
            <a:r>
              <a:rPr lang="zh-CN" altLang="en-US" sz="2400" dirty="0"/>
              <a:t>指令可用于置位某些位（同</a:t>
            </a:r>
            <a:r>
              <a:rPr lang="en-US" altLang="zh-CN" sz="2400" dirty="0"/>
              <a:t>1</a:t>
            </a:r>
            <a:r>
              <a:rPr lang="zh-CN" altLang="en-US" sz="2400" dirty="0"/>
              <a:t>相或），不影响其他位：将</a:t>
            </a:r>
            <a:r>
              <a:rPr lang="en-US" altLang="zh-CN" sz="2400" dirty="0"/>
              <a:t>BL</a:t>
            </a:r>
            <a:r>
              <a:rPr lang="zh-CN" altLang="en-US" sz="2400" dirty="0"/>
              <a:t>中</a:t>
            </a:r>
            <a:r>
              <a:rPr lang="en-US" altLang="zh-CN" sz="2400" dirty="0"/>
              <a:t>D</a:t>
            </a:r>
            <a:r>
              <a:rPr lang="en-US" altLang="zh-CN" sz="28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en-US" altLang="zh-CN" sz="2800" dirty="0"/>
              <a:t>0</a:t>
            </a:r>
            <a:r>
              <a:rPr lang="zh-CN" altLang="en-US" sz="2400" dirty="0"/>
              <a:t>位置</a:t>
            </a:r>
            <a:r>
              <a:rPr lang="en-US" altLang="zh-CN" sz="2400" dirty="0"/>
              <a:t>1</a:t>
            </a:r>
            <a:r>
              <a:rPr lang="zh-CN" altLang="en-US" sz="2400" dirty="0"/>
              <a:t>，其他位不变</a:t>
            </a:r>
          </a:p>
          <a:p>
            <a:pPr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OR</a:t>
            </a:r>
            <a:r>
              <a:rPr lang="en-US" altLang="zh-CN" sz="2400" dirty="0">
                <a:solidFill>
                  <a:schemeClr val="accent2"/>
                </a:solidFill>
              </a:rPr>
              <a:t> BL, 00001001B</a:t>
            </a:r>
          </a:p>
          <a:p>
            <a:pPr marL="265113" indent="-265113">
              <a:spcBef>
                <a:spcPct val="50000"/>
              </a:spcBef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/>
              <a:t>XOR</a:t>
            </a:r>
            <a:r>
              <a:rPr lang="zh-CN" altLang="en-US" sz="2400" dirty="0"/>
              <a:t>指令可用于求反某些位（同</a:t>
            </a:r>
            <a:r>
              <a:rPr lang="en-US" altLang="zh-CN" sz="2400" dirty="0"/>
              <a:t>1</a:t>
            </a:r>
            <a:r>
              <a:rPr lang="zh-CN" altLang="en-US" sz="2400" dirty="0"/>
              <a:t>相异或），不影响其他位：将</a:t>
            </a:r>
            <a:r>
              <a:rPr lang="en-US" altLang="zh-CN" sz="2400" dirty="0"/>
              <a:t>BL</a:t>
            </a:r>
            <a:r>
              <a:rPr lang="zh-CN" altLang="en-US" sz="2400" dirty="0"/>
              <a:t>中</a:t>
            </a:r>
            <a:r>
              <a:rPr lang="en-US" altLang="zh-CN" sz="2400" dirty="0"/>
              <a:t>D</a:t>
            </a:r>
            <a:r>
              <a:rPr lang="en-US" altLang="zh-CN" sz="28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en-US" altLang="zh-CN" sz="2800" dirty="0"/>
              <a:t>0</a:t>
            </a:r>
            <a:r>
              <a:rPr lang="zh-CN" altLang="en-US" sz="2400" dirty="0"/>
              <a:t>位求反，其他不变</a:t>
            </a:r>
          </a:p>
          <a:p>
            <a:pPr>
              <a:buFont typeface="Wingdings" panose="05000000000000000000" pitchFamily="2" charset="2"/>
              <a:buChar char="ü"/>
              <a:tabLst>
                <a:tab pos="2473325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XOR</a:t>
            </a:r>
            <a:r>
              <a:rPr lang="en-US" altLang="zh-CN" sz="2400" dirty="0">
                <a:solidFill>
                  <a:schemeClr val="accent2"/>
                </a:solidFill>
              </a:rPr>
              <a:t> BL, 00001001B</a:t>
            </a:r>
          </a:p>
        </p:txBody>
      </p:sp>
    </p:spTree>
    <p:extLst>
      <p:ext uri="{BB962C8B-B14F-4D97-AF65-F5344CB8AC3E}">
        <p14:creationId xmlns:p14="http://schemas.microsoft.com/office/powerpoint/2010/main" val="362442150"/>
      </p:ext>
    </p:extLst>
  </p:cSld>
  <p:clrMapOvr>
    <a:masterClrMapping/>
  </p:clrMapOvr>
  <p:transition spd="med"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17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/>
              <a:t>2.1.3</a:t>
            </a:r>
            <a:r>
              <a:rPr lang="zh-CN" altLang="en-US" dirty="0"/>
              <a:t>逻辑运算指令</a:t>
            </a:r>
            <a:endParaRPr lang="en-US" altLang="zh-CN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1097252" y="1895475"/>
            <a:ext cx="8353425" cy="184525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sz="3200" dirty="0"/>
              <a:t>5. </a:t>
            </a:r>
            <a:r>
              <a:rPr lang="zh-CN" altLang="en-US" sz="3200" dirty="0"/>
              <a:t>测试指令</a:t>
            </a:r>
            <a:r>
              <a:rPr lang="en-US" altLang="zh-CN" sz="3200" dirty="0"/>
              <a:t> TEST</a:t>
            </a:r>
          </a:p>
          <a:p>
            <a:r>
              <a:rPr lang="zh-CN" altLang="en-US" sz="3200" dirty="0"/>
              <a:t>对两个操作数执行逻辑与运算，</a:t>
            </a:r>
            <a:r>
              <a:rPr lang="zh-CN" altLang="en-US" sz="3200" dirty="0">
                <a:solidFill>
                  <a:schemeClr val="accent2"/>
                </a:solidFill>
              </a:rPr>
              <a:t>结果不回送到目的操作数</a:t>
            </a:r>
            <a:endParaRPr lang="en-US" altLang="zh-CN" sz="3200" dirty="0">
              <a:solidFill>
                <a:schemeClr val="accent2"/>
              </a:solidFill>
            </a:endParaRPr>
          </a:p>
          <a:p>
            <a:r>
              <a:rPr lang="en-US" altLang="zh-CN" sz="3200" dirty="0">
                <a:solidFill>
                  <a:srgbClr val="003FBC"/>
                </a:solidFill>
              </a:rPr>
              <a:t> TEST </a:t>
            </a:r>
            <a:r>
              <a:rPr lang="en-US" altLang="zh-CN" sz="3200" dirty="0" err="1">
                <a:solidFill>
                  <a:srgbClr val="003FBC"/>
                </a:solidFill>
              </a:rPr>
              <a:t>mem,imm</a:t>
            </a:r>
            <a:r>
              <a:rPr lang="en-US" altLang="zh-CN" sz="3200" dirty="0">
                <a:solidFill>
                  <a:srgbClr val="003FBC"/>
                </a:solidFill>
              </a:rPr>
              <a:t>/reg	             </a:t>
            </a:r>
            <a:r>
              <a:rPr lang="zh-CN" altLang="en-US" sz="3200" dirty="0">
                <a:solidFill>
                  <a:srgbClr val="003FBC"/>
                </a:solidFill>
              </a:rPr>
              <a:t>；</a:t>
            </a:r>
            <a:r>
              <a:rPr lang="en-US" altLang="zh-CN" sz="3200" dirty="0" err="1">
                <a:solidFill>
                  <a:srgbClr val="003FBC"/>
                </a:solidFill>
              </a:rPr>
              <a:t>mem</a:t>
            </a:r>
            <a:r>
              <a:rPr lang="en-US" altLang="zh-CN" sz="2400" dirty="0" err="1">
                <a:solidFill>
                  <a:srgbClr val="003FBC"/>
                </a:solidFill>
              </a:rPr>
              <a:t>∧</a:t>
            </a:r>
            <a:r>
              <a:rPr lang="en-US" altLang="zh-CN" sz="3200" dirty="0" err="1">
                <a:solidFill>
                  <a:srgbClr val="003FBC"/>
                </a:solidFill>
              </a:rPr>
              <a:t>imm</a:t>
            </a:r>
            <a:r>
              <a:rPr lang="en-US" altLang="zh-CN" sz="3200" dirty="0">
                <a:solidFill>
                  <a:srgbClr val="003FBC"/>
                </a:solidFill>
              </a:rPr>
              <a:t>/reg</a:t>
            </a:r>
          </a:p>
          <a:p>
            <a:r>
              <a:rPr lang="en-US" altLang="zh-CN" sz="3200" dirty="0">
                <a:solidFill>
                  <a:srgbClr val="003FBC"/>
                </a:solidFill>
              </a:rPr>
              <a:t> TEST </a:t>
            </a:r>
            <a:r>
              <a:rPr lang="en-US" altLang="zh-CN" sz="3200" dirty="0" err="1">
                <a:solidFill>
                  <a:srgbClr val="003FBC"/>
                </a:solidFill>
              </a:rPr>
              <a:t>reg,imm</a:t>
            </a:r>
            <a:r>
              <a:rPr lang="en-US" altLang="zh-CN" sz="3200" dirty="0">
                <a:solidFill>
                  <a:srgbClr val="003FBC"/>
                </a:solidFill>
              </a:rPr>
              <a:t>/reg/mem	</a:t>
            </a:r>
            <a:r>
              <a:rPr lang="zh-CN" altLang="en-US" sz="3200" dirty="0">
                <a:solidFill>
                  <a:srgbClr val="003FBC"/>
                </a:solidFill>
              </a:rPr>
              <a:t>；</a:t>
            </a:r>
            <a:r>
              <a:rPr lang="en-US" altLang="zh-CN" sz="3200" dirty="0" err="1">
                <a:solidFill>
                  <a:srgbClr val="003FBC"/>
                </a:solidFill>
              </a:rPr>
              <a:t>reg</a:t>
            </a:r>
            <a:r>
              <a:rPr lang="en-US" altLang="zh-CN" sz="2400" dirty="0" err="1">
                <a:solidFill>
                  <a:srgbClr val="003FBC"/>
                </a:solidFill>
              </a:rPr>
              <a:t>∧</a:t>
            </a:r>
            <a:r>
              <a:rPr lang="en-US" altLang="zh-CN" sz="3200" dirty="0" err="1">
                <a:solidFill>
                  <a:srgbClr val="003FBC"/>
                </a:solidFill>
              </a:rPr>
              <a:t>imm</a:t>
            </a:r>
            <a:r>
              <a:rPr lang="en-US" altLang="zh-CN" sz="3200" dirty="0">
                <a:solidFill>
                  <a:srgbClr val="003FBC"/>
                </a:solidFill>
              </a:rPr>
              <a:t>/reg/mem</a:t>
            </a:r>
          </a:p>
          <a:p>
            <a:endParaRPr lang="en-US" altLang="zh-CN" sz="3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/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097252" y="3948835"/>
            <a:ext cx="7543800" cy="171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只有相“与”的两位都是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，结果才是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1</a:t>
            </a:r>
            <a:r>
              <a:rPr lang="zh-CN" altLang="en-US" sz="2400" i="0" dirty="0">
                <a:solidFill>
                  <a:schemeClr val="accent2"/>
                </a:solidFill>
                <a:latin typeface="+mn-lt"/>
              </a:rPr>
              <a:t>；否则，“与”的结果为</a:t>
            </a:r>
            <a:r>
              <a:rPr lang="en-US" altLang="zh-CN" sz="2400" i="0" dirty="0">
                <a:solidFill>
                  <a:schemeClr val="accent2"/>
                </a:solidFill>
                <a:latin typeface="+mn-lt"/>
              </a:rPr>
              <a:t>0</a:t>
            </a:r>
            <a:endParaRPr lang="en-US" altLang="zh-CN" sz="2400" i="0" dirty="0">
              <a:latin typeface="+mn-lt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i="0" dirty="0">
                <a:latin typeface="+mn-lt"/>
              </a:rPr>
              <a:t>TEST</a:t>
            </a:r>
            <a:r>
              <a:rPr lang="zh-CN" altLang="en-US" sz="2400" i="0" dirty="0">
                <a:latin typeface="+mn-lt"/>
              </a:rPr>
              <a:t>指令设置</a:t>
            </a:r>
            <a:r>
              <a:rPr lang="en-US" altLang="zh-CN" sz="2400" i="0" dirty="0">
                <a:latin typeface="+mn-lt"/>
              </a:rPr>
              <a:t>CF = OF = 0</a:t>
            </a:r>
            <a:r>
              <a:rPr lang="zh-CN" altLang="en-US" sz="2400" i="0" dirty="0">
                <a:latin typeface="+mn-lt"/>
              </a:rPr>
              <a:t>，根据结果设置</a:t>
            </a:r>
            <a:r>
              <a:rPr lang="en-US" altLang="zh-CN" sz="2400" i="0" dirty="0">
                <a:latin typeface="+mn-lt"/>
              </a:rPr>
              <a:t>SF</a:t>
            </a:r>
            <a:r>
              <a:rPr lang="zh-CN" altLang="en-US" sz="2400" i="0" dirty="0">
                <a:latin typeface="+mn-lt"/>
              </a:rPr>
              <a:t>、</a:t>
            </a:r>
            <a:r>
              <a:rPr lang="en-US" altLang="zh-CN" sz="2400" i="0" dirty="0">
                <a:latin typeface="+mn-lt"/>
              </a:rPr>
              <a:t>ZF</a:t>
            </a:r>
            <a:r>
              <a:rPr lang="zh-CN" altLang="en-US" sz="2400" i="0" dirty="0">
                <a:latin typeface="+mn-lt"/>
              </a:rPr>
              <a:t>和</a:t>
            </a:r>
            <a:r>
              <a:rPr lang="en-US" altLang="zh-CN" sz="2400" i="0" dirty="0">
                <a:latin typeface="+mn-lt"/>
              </a:rPr>
              <a:t>PF</a:t>
            </a:r>
            <a:r>
              <a:rPr lang="zh-CN" altLang="en-US" sz="2400" i="0" dirty="0">
                <a:latin typeface="+mn-lt"/>
              </a:rPr>
              <a:t>状态，而对</a:t>
            </a:r>
            <a:r>
              <a:rPr lang="en-US" altLang="zh-CN" sz="2400" i="0" dirty="0">
                <a:latin typeface="+mn-lt"/>
              </a:rPr>
              <a:t>AF</a:t>
            </a:r>
            <a:r>
              <a:rPr lang="zh-CN" altLang="en-US" sz="2400" i="0" dirty="0">
                <a:latin typeface="+mn-lt"/>
              </a:rPr>
              <a:t>未定义</a:t>
            </a:r>
            <a:endParaRPr lang="zh-CN" altLang="en-US" sz="200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6308855"/>
      </p:ext>
    </p:extLst>
  </p:cSld>
  <p:clrMapOvr>
    <a:masterClrMapping/>
  </p:clrMapOvr>
  <p:transition spd="med"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AutoShape 8"/>
          <p:cNvSpPr>
            <a:spLocks noGrp="1" noChangeArrowheads="1"/>
          </p:cNvSpPr>
          <p:nvPr>
            <p:ph type="title"/>
          </p:nvPr>
        </p:nvSpPr>
        <p:spPr>
          <a:xfrm>
            <a:off x="1003589" y="831273"/>
            <a:ext cx="3733800" cy="713509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2.32</a:t>
            </a:r>
            <a:r>
              <a:rPr lang="zh-CN" altLang="en-US" sz="2800" b="1"/>
              <a:t>：测试为</a:t>
            </a:r>
            <a:r>
              <a:rPr lang="en-US" altLang="zh-CN" sz="2800" b="1"/>
              <a:t>0</a:t>
            </a:r>
            <a:r>
              <a:rPr lang="zh-CN" altLang="en-US" sz="2800" b="1"/>
              <a:t>或</a:t>
            </a:r>
            <a:r>
              <a:rPr lang="en-US" altLang="zh-CN" sz="2800" b="1"/>
              <a:t>1</a:t>
            </a:r>
          </a:p>
        </p:txBody>
      </p:sp>
      <p:sp>
        <p:nvSpPr>
          <p:cNvPr id="115716" name="Rectangle 9"/>
          <p:cNvSpPr>
            <a:spLocks noGrp="1" noChangeArrowheads="1"/>
          </p:cNvSpPr>
          <p:nvPr>
            <p:ph idx="1"/>
          </p:nvPr>
        </p:nvSpPr>
        <p:spPr>
          <a:xfrm>
            <a:off x="1160607" y="1909617"/>
            <a:ext cx="6764193" cy="257925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tx2"/>
                </a:solidFill>
              </a:rPr>
              <a:t>TEST AL,01H</a:t>
            </a: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/>
              <a:t>；测试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的最低位</a:t>
            </a:r>
            <a:r>
              <a:rPr lang="en-US" altLang="zh-CN" sz="2400" b="1" dirty="0"/>
              <a:t>D</a:t>
            </a:r>
            <a:r>
              <a:rPr lang="en-US" altLang="zh-CN" sz="2800" b="1" dirty="0"/>
              <a:t>0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accent2"/>
                </a:solidFill>
              </a:rPr>
              <a:t>JNZ THERE	</a:t>
            </a:r>
            <a:r>
              <a:rPr lang="zh-CN" altLang="en-US" sz="2400" b="1" dirty="0">
                <a:solidFill>
                  <a:schemeClr val="accent2"/>
                </a:solidFill>
              </a:rPr>
              <a:t>；标志</a:t>
            </a:r>
            <a:r>
              <a:rPr lang="en-US" altLang="zh-CN" sz="2400" b="1" dirty="0">
                <a:solidFill>
                  <a:schemeClr val="accent2"/>
                </a:solidFill>
              </a:rPr>
              <a:t>ZF=0</a:t>
            </a:r>
            <a:r>
              <a:rPr lang="zh-CN" altLang="en-US" sz="2400" b="1" dirty="0">
                <a:solidFill>
                  <a:schemeClr val="accent2"/>
                </a:solidFill>
              </a:rPr>
              <a:t>，即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en-US" altLang="zh-CN" sz="2800" b="1" dirty="0">
                <a:solidFill>
                  <a:schemeClr val="accent2"/>
                </a:solidFill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</a:rPr>
              <a:t>=1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accent2"/>
                </a:solidFill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</a:rPr>
              <a:t>；则程序转移到</a:t>
            </a:r>
            <a:r>
              <a:rPr lang="en-US" altLang="zh-CN" sz="2400" b="1" dirty="0">
                <a:solidFill>
                  <a:schemeClr val="accent2"/>
                </a:solidFill>
              </a:rPr>
              <a:t>THERE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accent2"/>
                </a:solidFill>
              </a:rPr>
              <a:t>...	</a:t>
            </a:r>
            <a:r>
              <a:rPr lang="zh-CN" altLang="en-US" sz="2400" b="1" dirty="0">
                <a:solidFill>
                  <a:schemeClr val="accent2"/>
                </a:solidFill>
              </a:rPr>
              <a:t>；否则</a:t>
            </a:r>
            <a:r>
              <a:rPr lang="en-US" altLang="zh-CN" sz="2400" b="1" dirty="0">
                <a:solidFill>
                  <a:schemeClr val="accent2"/>
                </a:solidFill>
              </a:rPr>
              <a:t>ZF=1</a:t>
            </a:r>
            <a:r>
              <a:rPr lang="zh-CN" altLang="en-US" sz="2400" b="1" dirty="0">
                <a:solidFill>
                  <a:schemeClr val="accent2"/>
                </a:solidFill>
              </a:rPr>
              <a:t>，即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en-US" altLang="zh-CN" sz="2800" b="1" dirty="0">
                <a:solidFill>
                  <a:schemeClr val="accent2"/>
                </a:solidFill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</a:rPr>
              <a:t>=0</a:t>
            </a:r>
            <a:r>
              <a:rPr lang="zh-CN" altLang="en-US" sz="2400" b="1" dirty="0">
                <a:solidFill>
                  <a:schemeClr val="accent2"/>
                </a:solidFill>
              </a:rPr>
              <a:t>，顺序执行</a:t>
            </a:r>
          </a:p>
          <a:p>
            <a:pPr marL="0" indent="184150">
              <a:buNone/>
              <a:tabLst>
                <a:tab pos="2473325" algn="l"/>
              </a:tabLst>
            </a:pPr>
            <a:r>
              <a:rPr lang="en-US" altLang="zh-CN" sz="2400" b="1" dirty="0">
                <a:solidFill>
                  <a:schemeClr val="accent2"/>
                </a:solidFill>
              </a:rPr>
              <a:t>THERE: ...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26B34F-0F60-4D31-B2E4-199C93119B16}"/>
              </a:ext>
            </a:extLst>
          </p:cNvPr>
          <p:cNvSpPr/>
          <p:nvPr/>
        </p:nvSpPr>
        <p:spPr>
          <a:xfrm>
            <a:off x="1357745" y="4853707"/>
            <a:ext cx="7915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3FBC"/>
                </a:solidFill>
              </a:rPr>
              <a:t>TEST</a:t>
            </a:r>
            <a:r>
              <a:rPr lang="zh-CN" altLang="en-US" sz="2400" b="1" dirty="0">
                <a:solidFill>
                  <a:srgbClr val="003FBC"/>
                </a:solidFill>
              </a:rPr>
              <a:t>指令通常用于检测一些条件是否满足，但又不希望改变原操作数的情况</a:t>
            </a:r>
            <a:endParaRPr lang="zh-CN" altLang="en-US" sz="2400" dirty="0">
              <a:solidFill>
                <a:srgbClr val="003F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21666"/>
      </p:ext>
    </p:extLst>
  </p:cSld>
  <p:clrMapOvr>
    <a:masterClrMapping/>
  </p:clrMapOvr>
  <p:transition spd="med"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606426"/>
            <a:ext cx="4398818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2.3.2 </a:t>
            </a:r>
            <a:r>
              <a:rPr lang="zh-CN" altLang="en-US" dirty="0"/>
              <a:t>移位指令</a:t>
            </a:r>
            <a:endParaRPr lang="zh-CN" altLang="en-US" sz="3200" b="1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196848" y="1749426"/>
            <a:ext cx="9531495" cy="459651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/>
              <a:t>将操作数移动一位或多位，分成逻辑移位和算术移位，分别具有左移或右移操作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3FBC"/>
                </a:solidFill>
              </a:rPr>
              <a:t>SHL reg/mem,1/CL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2"/>
                </a:solidFill>
              </a:rPr>
              <a:t>逻辑左移，最高位进入</a:t>
            </a:r>
            <a:r>
              <a:rPr lang="en-US" altLang="zh-CN" b="1" dirty="0">
                <a:solidFill>
                  <a:schemeClr val="accent2"/>
                </a:solidFill>
              </a:rPr>
              <a:t>CF</a:t>
            </a:r>
            <a:r>
              <a:rPr lang="zh-CN" altLang="en-US" b="1" dirty="0">
                <a:solidFill>
                  <a:schemeClr val="accent2"/>
                </a:solidFill>
              </a:rPr>
              <a:t>，最低位补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3FBC"/>
                </a:solidFill>
              </a:rPr>
              <a:t>SAL reg/mem,1/CL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2"/>
                </a:solidFill>
              </a:rPr>
              <a:t>算术左移，最高位进入</a:t>
            </a:r>
            <a:r>
              <a:rPr lang="en-US" altLang="zh-CN" b="1" dirty="0">
                <a:solidFill>
                  <a:schemeClr val="accent2"/>
                </a:solidFill>
              </a:rPr>
              <a:t>CF</a:t>
            </a:r>
            <a:r>
              <a:rPr lang="zh-CN" altLang="en-US" b="1" dirty="0">
                <a:solidFill>
                  <a:schemeClr val="accent2"/>
                </a:solidFill>
              </a:rPr>
              <a:t>，最低位补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3FBC"/>
                </a:solidFill>
              </a:rPr>
              <a:t>SHR reg/mem,1/CL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2"/>
                </a:solidFill>
              </a:rPr>
              <a:t>逻辑右移，最低位进入</a:t>
            </a:r>
            <a:r>
              <a:rPr lang="en-US" altLang="zh-CN" b="1" dirty="0">
                <a:solidFill>
                  <a:schemeClr val="accent2"/>
                </a:solidFill>
              </a:rPr>
              <a:t>CF</a:t>
            </a:r>
            <a:r>
              <a:rPr lang="zh-CN" altLang="en-US" b="1" dirty="0">
                <a:solidFill>
                  <a:schemeClr val="accent2"/>
                </a:solidFill>
              </a:rPr>
              <a:t>，最高位补</a:t>
            </a:r>
            <a:r>
              <a:rPr lang="en-US" altLang="zh-CN" b="1" dirty="0">
                <a:solidFill>
                  <a:schemeClr val="accent2"/>
                </a:solidFill>
              </a:rPr>
              <a:t>0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3FBC"/>
                </a:solidFill>
              </a:rPr>
              <a:t>SAR reg/mem,1/CL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accent2"/>
                </a:solidFill>
              </a:rPr>
              <a:t>算术右移，最低位进入</a:t>
            </a:r>
            <a:r>
              <a:rPr lang="en-US" altLang="zh-CN" b="1" dirty="0">
                <a:solidFill>
                  <a:schemeClr val="accent2"/>
                </a:solidFill>
              </a:rPr>
              <a:t>CF</a:t>
            </a:r>
            <a:r>
              <a:rPr lang="zh-CN" altLang="en-US" b="1" dirty="0">
                <a:solidFill>
                  <a:schemeClr val="accent2"/>
                </a:solidFill>
              </a:rPr>
              <a:t>，最高位不变</a:t>
            </a:r>
          </a:p>
          <a:p>
            <a:pPr algn="r">
              <a:lnSpc>
                <a:spcPct val="110000"/>
              </a:lnSpc>
            </a:pPr>
            <a:endParaRPr lang="en-US" altLang="zh-CN" b="1" dirty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3458A8EF-1D54-4492-84AB-7D9C7F319D7D}"/>
              </a:ext>
            </a:extLst>
          </p:cNvPr>
          <p:cNvSpPr/>
          <p:nvPr/>
        </p:nvSpPr>
        <p:spPr>
          <a:xfrm>
            <a:off x="5819463" y="2217837"/>
            <a:ext cx="1570182" cy="664114"/>
          </a:xfrm>
          <a:prstGeom prst="wedgeRectCallout">
            <a:avLst>
              <a:gd name="adj1" fmla="val -77980"/>
              <a:gd name="adj2" fmla="val 613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24000" rtlCol="0" anchor="ctr" anchorCtr="1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SAL</a:t>
            </a:r>
            <a:r>
              <a:rPr lang="zh-CN" altLang="en-US" b="1" dirty="0">
                <a:solidFill>
                  <a:srgbClr val="C00000"/>
                </a:solidFill>
              </a:rPr>
              <a:t>与</a:t>
            </a:r>
            <a:r>
              <a:rPr lang="en-US" altLang="zh-CN" b="1" dirty="0">
                <a:solidFill>
                  <a:srgbClr val="C00000"/>
                </a:solidFill>
              </a:rPr>
              <a:t>SHL</a:t>
            </a:r>
            <a:r>
              <a:rPr lang="zh-CN" altLang="en-US" b="1" dirty="0">
                <a:solidFill>
                  <a:srgbClr val="C00000"/>
                </a:solidFill>
              </a:rPr>
              <a:t>相同</a:t>
            </a:r>
          </a:p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95AF9C-3D65-483E-B62F-82B53B0165F2}"/>
              </a:ext>
            </a:extLst>
          </p:cNvPr>
          <p:cNvSpPr txBox="1"/>
          <p:nvPr/>
        </p:nvSpPr>
        <p:spPr>
          <a:xfrm>
            <a:off x="6920012" y="3127658"/>
            <a:ext cx="396377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2000" dirty="0"/>
              <a:t>移位指令的第一个操作数是指定的被移位的操作数，可以是寄存器或存储单元</a:t>
            </a:r>
          </a:p>
          <a:p>
            <a:pPr marL="0" indent="0" eaLnBrk="1" hangingPunct="1">
              <a:buNone/>
            </a:pPr>
            <a:r>
              <a:rPr lang="zh-CN" altLang="en-US" sz="2000" dirty="0">
                <a:solidFill>
                  <a:schemeClr val="accent2"/>
                </a:solidFill>
              </a:rPr>
              <a:t>后一个操作数表示移位位数</a:t>
            </a:r>
            <a:r>
              <a:rPr lang="zh-CN" altLang="en-US" sz="2000" dirty="0"/>
              <a:t>，该操作数</a:t>
            </a:r>
            <a:r>
              <a:rPr lang="zh-CN" altLang="en-US" sz="2000" dirty="0">
                <a:solidFill>
                  <a:schemeClr val="accent2"/>
                </a:solidFill>
              </a:rPr>
              <a:t>为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/>
              <a:t>，表示移动一位；当移位位数</a:t>
            </a:r>
            <a:r>
              <a:rPr lang="zh-CN" altLang="en-US" sz="2000" dirty="0">
                <a:solidFill>
                  <a:schemeClr val="accent2"/>
                </a:solidFill>
              </a:rPr>
              <a:t>大于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/>
              <a:t>时，则用</a:t>
            </a:r>
            <a:r>
              <a:rPr lang="en-US" altLang="zh-CN" sz="2000" dirty="0"/>
              <a:t>CL</a:t>
            </a:r>
            <a:r>
              <a:rPr lang="zh-CN" altLang="en-US" sz="2000" dirty="0"/>
              <a:t>寄存器值表示，该操作数表达为</a:t>
            </a:r>
            <a:r>
              <a:rPr lang="en-US" altLang="zh-CN" sz="2000" dirty="0">
                <a:solidFill>
                  <a:schemeClr val="tx2"/>
                </a:solidFill>
              </a:rPr>
              <a:t>CL</a:t>
            </a:r>
          </a:p>
        </p:txBody>
      </p:sp>
    </p:spTree>
    <p:extLst>
      <p:ext uri="{BB962C8B-B14F-4D97-AF65-F5344CB8AC3E}">
        <p14:creationId xmlns:p14="http://schemas.microsoft.com/office/powerpoint/2010/main" val="3348493390"/>
      </p:ext>
    </p:extLst>
  </p:cSld>
  <p:clrMapOvr>
    <a:masterClrMapping/>
  </p:clrMapOvr>
  <p:transition spd="med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移位指令对标志的影响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225296" y="1845734"/>
            <a:ext cx="9930384" cy="40233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 按照移入的位设置进位标志</a:t>
            </a:r>
            <a:r>
              <a:rPr lang="en-US" altLang="zh-CN" sz="2800" dirty="0"/>
              <a:t>CF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 根据移位后的结果影响</a:t>
            </a:r>
            <a:r>
              <a:rPr lang="en-US" altLang="zh-CN" sz="2800" dirty="0"/>
              <a:t>SF</a:t>
            </a:r>
            <a:r>
              <a:rPr lang="zh-CN" altLang="en-US" sz="2800" dirty="0"/>
              <a:t>、</a:t>
            </a:r>
            <a:r>
              <a:rPr lang="en-US" altLang="zh-CN" sz="2800" dirty="0"/>
              <a:t>ZF</a:t>
            </a:r>
            <a:r>
              <a:rPr lang="zh-CN" altLang="en-US" sz="2800" dirty="0"/>
              <a:t>、</a:t>
            </a:r>
            <a:r>
              <a:rPr lang="en-US" altLang="zh-CN" sz="2800" dirty="0"/>
              <a:t>PF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800" dirty="0"/>
              <a:t> 对</a:t>
            </a:r>
            <a:r>
              <a:rPr lang="en-US" altLang="zh-CN" sz="2800" dirty="0"/>
              <a:t>AF</a:t>
            </a:r>
            <a:r>
              <a:rPr lang="zh-CN" altLang="en-US" sz="2800" dirty="0"/>
              <a:t>没有定义</a:t>
            </a:r>
            <a:endParaRPr lang="en-US" altLang="zh-CN" sz="2800" dirty="0"/>
          </a:p>
          <a:p>
            <a:pPr marL="4572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/>
              <a:t>如果进行一位移动，则按照操作数的最高符号位是否改变，相应设置溢出标志</a:t>
            </a:r>
            <a:r>
              <a:rPr lang="en-US" altLang="zh-CN" sz="2600" dirty="0"/>
              <a:t>OF</a:t>
            </a:r>
            <a:r>
              <a:rPr lang="zh-CN" altLang="en-US" sz="2600" dirty="0"/>
              <a:t>：</a:t>
            </a:r>
            <a:r>
              <a:rPr lang="zh-CN" altLang="en-US" sz="2600" dirty="0">
                <a:solidFill>
                  <a:srgbClr val="C00000"/>
                </a:solidFill>
              </a:rPr>
              <a:t>如果移位前的操作数最高位与移位后操作数的最高位不同（有变化），则</a:t>
            </a:r>
            <a:r>
              <a:rPr lang="en-US" altLang="zh-CN" sz="2600" dirty="0">
                <a:solidFill>
                  <a:srgbClr val="C00000"/>
                </a:solidFill>
              </a:rPr>
              <a:t>OF = 1</a:t>
            </a:r>
            <a:r>
              <a:rPr lang="zh-CN" altLang="en-US" sz="2600" dirty="0"/>
              <a:t>；否则</a:t>
            </a:r>
            <a:r>
              <a:rPr lang="en-US" altLang="zh-CN" sz="2600" dirty="0"/>
              <a:t>OF = 0</a:t>
            </a:r>
            <a:r>
              <a:rPr lang="zh-CN" altLang="en-US" sz="2600" dirty="0"/>
              <a:t>。当移位次数大于</a:t>
            </a:r>
            <a:r>
              <a:rPr lang="en-US" altLang="zh-CN" sz="2600" dirty="0"/>
              <a:t>1</a:t>
            </a:r>
            <a:r>
              <a:rPr lang="zh-CN" altLang="en-US" sz="2600" dirty="0"/>
              <a:t>时，</a:t>
            </a:r>
            <a:r>
              <a:rPr lang="en-US" altLang="zh-CN" sz="2600" dirty="0"/>
              <a:t>OF</a:t>
            </a:r>
            <a:r>
              <a:rPr lang="zh-CN" altLang="en-US" sz="2600" dirty="0"/>
              <a:t>不确定</a:t>
            </a:r>
          </a:p>
        </p:txBody>
      </p:sp>
    </p:spTree>
    <p:extLst>
      <p:ext uri="{BB962C8B-B14F-4D97-AF65-F5344CB8AC3E}">
        <p14:creationId xmlns:p14="http://schemas.microsoft.com/office/powerpoint/2010/main" val="2503339754"/>
      </p:ext>
    </p:extLst>
  </p:cSld>
  <p:clrMapOvr>
    <a:masterClrMapping/>
  </p:clrMapOvr>
  <p:transition spd="med"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AutoShape 8"/>
          <p:cNvSpPr>
            <a:spLocks noGrp="1" noChangeArrowheads="1"/>
          </p:cNvSpPr>
          <p:nvPr>
            <p:ph type="title"/>
          </p:nvPr>
        </p:nvSpPr>
        <p:spPr>
          <a:xfrm>
            <a:off x="1214582" y="983673"/>
            <a:ext cx="3733800" cy="648854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2.33</a:t>
            </a:r>
            <a:r>
              <a:rPr lang="zh-CN" altLang="en-US" sz="2800" b="1"/>
              <a:t>：移位指令</a:t>
            </a:r>
          </a:p>
        </p:txBody>
      </p:sp>
      <p:sp>
        <p:nvSpPr>
          <p:cNvPr id="119812" name="Rectangle 9"/>
          <p:cNvSpPr>
            <a:spLocks noGrp="1" noChangeArrowheads="1"/>
          </p:cNvSpPr>
          <p:nvPr>
            <p:ph idx="1"/>
          </p:nvPr>
        </p:nvSpPr>
        <p:spPr>
          <a:xfrm>
            <a:off x="1270000" y="1854200"/>
            <a:ext cx="9273032" cy="439115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CL,4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AL,0F0H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AL=F0H=11110000B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SHL AL,1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AL=E0H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CF=1</a:t>
            </a:r>
            <a:r>
              <a:rPr lang="zh-CN" altLang="en-US" sz="2400" dirty="0"/>
              <a:t>，</a:t>
            </a:r>
            <a:r>
              <a:rPr lang="en-US" altLang="zh-CN" sz="2400" dirty="0"/>
              <a:t>SF=1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  <a:r>
              <a:rPr lang="zh-CN" altLang="en-US" sz="2400" dirty="0"/>
              <a:t>，</a:t>
            </a:r>
            <a:r>
              <a:rPr lang="en-US" altLang="zh-CN" sz="2400" dirty="0"/>
              <a:t>OF=0 </a:t>
            </a:r>
            <a:r>
              <a:rPr lang="en-US" altLang="zh-CN" sz="2400" dirty="0" err="1">
                <a:solidFill>
                  <a:srgbClr val="C00000"/>
                </a:solidFill>
              </a:rPr>
              <a:t>nv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SHR AL,1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AL=70H=</a:t>
            </a:r>
            <a:r>
              <a:rPr lang="en-US" altLang="zh-CN" sz="2400" dirty="0">
                <a:highlight>
                  <a:srgbClr val="FFFF00"/>
                </a:highlight>
              </a:rPr>
              <a:t>0</a:t>
            </a:r>
            <a:r>
              <a:rPr lang="en-US" altLang="zh-CN" sz="2400" dirty="0"/>
              <a:t>1110000B</a:t>
            </a:r>
            <a:r>
              <a:rPr lang="zh-CN" altLang="en-US" sz="2400" dirty="0"/>
              <a:t>（高位补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CF=0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OF=1 </a:t>
            </a:r>
            <a:r>
              <a:rPr lang="en-US" altLang="zh-CN" sz="2400" dirty="0" err="1">
                <a:solidFill>
                  <a:srgbClr val="C00000"/>
                </a:solidFill>
              </a:rPr>
              <a:t>ov</a:t>
            </a:r>
            <a:r>
              <a:rPr lang="zh-CN" altLang="en-US" sz="2400" dirty="0">
                <a:solidFill>
                  <a:srgbClr val="C00000"/>
                </a:solidFill>
              </a:rPr>
              <a:t>（移位前后最高位发生变化）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SAR AL,1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AL=38H=</a:t>
            </a:r>
            <a:r>
              <a:rPr lang="en-US" altLang="zh-CN" sz="2400" dirty="0">
                <a:highlight>
                  <a:srgbClr val="FFFF00"/>
                </a:highlight>
              </a:rPr>
              <a:t>0</a:t>
            </a:r>
            <a:r>
              <a:rPr lang="en-US" altLang="zh-CN" sz="2400" dirty="0"/>
              <a:t>0111000B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CF=0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PF=0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OF=0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rgbClr val="003FBC"/>
                </a:solidFill>
              </a:rPr>
              <a:t>SAR AL,CL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AL=03H</a:t>
            </a:r>
          </a:p>
          <a:p>
            <a:pPr marL="0" indent="390525">
              <a:lnSpc>
                <a:spcPct val="70000"/>
              </a:lnSpc>
              <a:buNone/>
              <a:tabLst>
                <a:tab pos="3341688" algn="l"/>
              </a:tabLst>
            </a:pPr>
            <a:r>
              <a:rPr lang="zh-CN" altLang="en-US" sz="2400" dirty="0"/>
              <a:t>；</a:t>
            </a:r>
            <a:r>
              <a:rPr lang="en-US" altLang="zh-CN" sz="2400" dirty="0"/>
              <a:t>CF=1</a:t>
            </a:r>
            <a:r>
              <a:rPr lang="zh-CN" altLang="en-US" sz="2400" dirty="0"/>
              <a:t>，</a:t>
            </a:r>
            <a:r>
              <a:rPr lang="en-US" altLang="zh-CN" sz="2400" dirty="0"/>
              <a:t>SF=0</a:t>
            </a:r>
            <a:r>
              <a:rPr lang="zh-CN" altLang="en-US" sz="2400" dirty="0"/>
              <a:t>、</a:t>
            </a:r>
            <a:r>
              <a:rPr lang="en-US" altLang="zh-CN" sz="2400" dirty="0"/>
              <a:t>ZF=0</a:t>
            </a:r>
            <a:r>
              <a:rPr lang="zh-CN" altLang="en-US" sz="2400" dirty="0"/>
              <a:t>、</a:t>
            </a:r>
            <a:r>
              <a:rPr lang="en-US" altLang="zh-CN" sz="2400" dirty="0"/>
              <a:t>PF=1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1ABDE1-9F97-419C-9FF0-4590776B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983" y="463429"/>
            <a:ext cx="4488569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47370"/>
      </p:ext>
    </p:extLst>
  </p:cSld>
  <p:clrMapOvr>
    <a:masterClrMapping/>
  </p:clrMapOvr>
  <p:transition spd="med"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AutoShape 8"/>
          <p:cNvSpPr>
            <a:spLocks noGrp="1" noChangeArrowheads="1"/>
          </p:cNvSpPr>
          <p:nvPr>
            <p:ph type="title"/>
          </p:nvPr>
        </p:nvSpPr>
        <p:spPr>
          <a:xfrm>
            <a:off x="1301866" y="621792"/>
            <a:ext cx="5062358" cy="992552"/>
          </a:xfrm>
          <a:prstGeom prst="flowChartAlternateProcess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2.34</a:t>
            </a:r>
            <a:r>
              <a:rPr lang="zh-CN" altLang="en-US" sz="2800" b="1" dirty="0"/>
              <a:t>：利用移位指令计算</a:t>
            </a:r>
            <a:br>
              <a:rPr lang="en-US" altLang="zh-CN" sz="2800" b="1" dirty="0"/>
            </a:br>
            <a:r>
              <a:rPr lang="en-US" altLang="zh-CN" sz="2800" b="1" dirty="0"/>
              <a:t>                   DX&lt;-3*AX+7*BX</a:t>
            </a:r>
            <a:endParaRPr lang="zh-CN" altLang="en-US" sz="2800" b="1" dirty="0"/>
          </a:p>
        </p:txBody>
      </p:sp>
      <p:sp>
        <p:nvSpPr>
          <p:cNvPr id="120836" name="Rectangle 9"/>
          <p:cNvSpPr>
            <a:spLocks noGrp="1" noChangeArrowheads="1"/>
          </p:cNvSpPr>
          <p:nvPr>
            <p:ph idx="1"/>
          </p:nvPr>
        </p:nvSpPr>
        <p:spPr>
          <a:xfrm>
            <a:off x="1301867" y="1801670"/>
            <a:ext cx="5062357" cy="348356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SI,AX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SHL SI,1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SI←2×AX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SI,AX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SI←3×AX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DX,BX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MOV CL,03H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tx2"/>
                </a:solidFill>
              </a:rPr>
              <a:t>SHL DX,CL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DX←8×BX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SUB DX,BX</a:t>
            </a:r>
            <a:r>
              <a:rPr lang="en-US" altLang="zh-CN" sz="2400" dirty="0"/>
              <a:t>	</a:t>
            </a:r>
            <a:r>
              <a:rPr lang="zh-CN" altLang="en-US" sz="2400" dirty="0"/>
              <a:t>；</a:t>
            </a:r>
            <a:r>
              <a:rPr lang="en-US" altLang="zh-CN" sz="2400" dirty="0"/>
              <a:t>DX←7×BX</a:t>
            </a:r>
          </a:p>
          <a:p>
            <a:pPr marL="0" indent="390525">
              <a:buNone/>
              <a:tabLst>
                <a:tab pos="3341688" algn="l"/>
              </a:tabLst>
            </a:pPr>
            <a:r>
              <a:rPr lang="en-US" altLang="zh-CN" sz="2400" dirty="0">
                <a:solidFill>
                  <a:schemeClr val="accent2"/>
                </a:solidFill>
              </a:rPr>
              <a:t>ADD DX,SI          </a:t>
            </a:r>
            <a:r>
              <a:rPr lang="zh-CN" altLang="en-US" sz="2400" dirty="0"/>
              <a:t>；</a:t>
            </a:r>
            <a:r>
              <a:rPr lang="en-US" altLang="zh-CN" sz="2400" dirty="0"/>
              <a:t>DX←7×BX</a:t>
            </a:r>
            <a:r>
              <a:rPr lang="zh-CN" altLang="en-US" sz="2400" dirty="0"/>
              <a:t>＋</a:t>
            </a:r>
            <a:r>
              <a:rPr lang="en-US" altLang="zh-CN" sz="2400" dirty="0"/>
              <a:t>3×AX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70965B-596F-4EBE-BE0F-4F5F42B9F6BE}"/>
              </a:ext>
            </a:extLst>
          </p:cNvPr>
          <p:cNvSpPr txBox="1"/>
          <p:nvPr/>
        </p:nvSpPr>
        <p:spPr>
          <a:xfrm>
            <a:off x="1443990" y="5466767"/>
            <a:ext cx="46520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3FBC"/>
                </a:solidFill>
              </a:rPr>
              <a:t>逻辑左移一位相当于无符号数乘以</a:t>
            </a:r>
            <a:r>
              <a:rPr lang="en-US" altLang="zh-CN" sz="2000" b="1" dirty="0">
                <a:solidFill>
                  <a:srgbClr val="003FBC"/>
                </a:solidFill>
              </a:rPr>
              <a:t>2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003FBC"/>
                </a:solidFill>
              </a:rPr>
              <a:t>逻辑右移一位相当于无符号数除以</a:t>
            </a:r>
            <a:r>
              <a:rPr lang="en-US" altLang="zh-CN" sz="2000" b="1" dirty="0">
                <a:solidFill>
                  <a:srgbClr val="003FBC"/>
                </a:solidFill>
              </a:rPr>
              <a:t>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1F6EE2-BFBD-4344-96E2-29776C28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128" y="4678941"/>
            <a:ext cx="4919472" cy="4365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6DC814-B74D-4F24-A765-269DCF8BBE46}"/>
              </a:ext>
            </a:extLst>
          </p:cNvPr>
          <p:cNvSpPr txBox="1"/>
          <p:nvPr/>
        </p:nvSpPr>
        <p:spPr>
          <a:xfrm>
            <a:off x="7262330" y="5285232"/>
            <a:ext cx="302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ax=5; bx=4</a:t>
            </a:r>
          </a:p>
          <a:p>
            <a:r>
              <a:rPr lang="en-US" altLang="zh-CN" dirty="0"/>
              <a:t>Dx=3*5+7*4=43=2BH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B69DA3-CADD-4C9A-9361-E2DC9056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30" y="1678511"/>
            <a:ext cx="2997238" cy="272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72314"/>
      </p:ext>
    </p:extLst>
  </p:cSld>
  <p:clrMapOvr>
    <a:masterClrMapping/>
  </p:clrMapOvr>
  <p:transition spd="med"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BE6A1-6C6C-4AD0-9219-DA38BD1C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移位指令与除法的关系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624B054-C627-40AF-8CC9-61DCC2DA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874520"/>
            <a:ext cx="9619488" cy="4434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负数的右移</a:t>
            </a:r>
            <a:r>
              <a:rPr lang="en-US" altLang="zh-CN" sz="2800" b="1" dirty="0">
                <a:solidFill>
                  <a:schemeClr val="tx1"/>
                </a:solidFill>
              </a:rPr>
              <a:t>SAR</a:t>
            </a:r>
            <a:r>
              <a:rPr lang="zh-CN" altLang="en-US" sz="2800" b="1" dirty="0">
                <a:solidFill>
                  <a:schemeClr val="tx1"/>
                </a:solidFill>
              </a:rPr>
              <a:t>与</a:t>
            </a:r>
            <a:r>
              <a:rPr lang="en-US" altLang="zh-CN" sz="2800" b="1" dirty="0">
                <a:solidFill>
                  <a:schemeClr val="tx1"/>
                </a:solidFill>
              </a:rPr>
              <a:t>IDIV</a:t>
            </a:r>
            <a:r>
              <a:rPr lang="zh-CN" altLang="en-US" sz="2800" b="1" dirty="0">
                <a:solidFill>
                  <a:schemeClr val="tx1"/>
                </a:solidFill>
              </a:rPr>
              <a:t>会有所不同</a:t>
            </a:r>
            <a:r>
              <a:rPr lang="zh-CN" altLang="en-US" sz="2800" dirty="0">
                <a:solidFill>
                  <a:schemeClr val="tx1"/>
                </a:solidFill>
              </a:rPr>
              <a:t>（涉及精度问题）</a:t>
            </a:r>
            <a:endParaRPr lang="en-US" altLang="zh-CN" sz="28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比如：</a:t>
            </a:r>
            <a:r>
              <a:rPr lang="en-US" altLang="zh-CN" sz="2400" dirty="0">
                <a:solidFill>
                  <a:schemeClr val="tx1"/>
                </a:solidFill>
              </a:rPr>
              <a:t>MOV AL, -5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</a:t>
            </a:r>
            <a:r>
              <a:rPr lang="en-US" altLang="zh-CN" sz="2400" dirty="0">
                <a:solidFill>
                  <a:srgbClr val="C00000"/>
                </a:solidFill>
              </a:rPr>
              <a:t>SAR AL,1  </a:t>
            </a:r>
            <a:r>
              <a:rPr lang="en-US" altLang="zh-CN" sz="2400" dirty="0">
                <a:solidFill>
                  <a:schemeClr val="tx1"/>
                </a:solidFill>
              </a:rPr>
              <a:t>;AL=FDH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</a:rPr>
              <a:t>(-3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MOV AL,-5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CBW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MOV BL,2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    </a:t>
            </a:r>
            <a:r>
              <a:rPr lang="en-US" altLang="zh-CN" sz="2400" dirty="0">
                <a:solidFill>
                  <a:srgbClr val="C00000"/>
                </a:solidFill>
              </a:rPr>
              <a:t>IDIV BL     ;AX= FFFE 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(-2</a:t>
            </a:r>
            <a:r>
              <a:rPr lang="en-US" altLang="zh-CN" sz="2400" dirty="0">
                <a:solidFill>
                  <a:srgbClr val="C00000"/>
                </a:solidFill>
              </a:rPr>
              <a:t>) 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                  ;</a:t>
            </a:r>
            <a:r>
              <a:rPr lang="zh-CN" altLang="en-US" sz="2400" dirty="0">
                <a:solidFill>
                  <a:srgbClr val="C00000"/>
                </a:solidFill>
              </a:rPr>
              <a:t>商</a:t>
            </a:r>
            <a:r>
              <a:rPr lang="en-US" altLang="zh-CN" sz="2400" dirty="0">
                <a:solidFill>
                  <a:srgbClr val="C00000"/>
                </a:solidFill>
              </a:rPr>
              <a:t>-2</a:t>
            </a:r>
            <a:r>
              <a:rPr lang="zh-CN" altLang="en-US" sz="2400" dirty="0">
                <a:solidFill>
                  <a:srgbClr val="C00000"/>
                </a:solidFill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</a:rPr>
              <a:t>AL</a:t>
            </a:r>
            <a:r>
              <a:rPr lang="zh-CN" altLang="en-US" sz="2400" dirty="0">
                <a:solidFill>
                  <a:srgbClr val="C00000"/>
                </a:solidFill>
              </a:rPr>
              <a:t>，余数</a:t>
            </a:r>
            <a:r>
              <a:rPr lang="en-US" altLang="zh-CN" sz="2400" dirty="0">
                <a:solidFill>
                  <a:srgbClr val="C00000"/>
                </a:solidFill>
              </a:rPr>
              <a:t>-1</a:t>
            </a:r>
            <a:r>
              <a:rPr lang="zh-CN" altLang="en-US" sz="2400" dirty="0">
                <a:solidFill>
                  <a:srgbClr val="C00000"/>
                </a:solidFill>
              </a:rPr>
              <a:t>在</a:t>
            </a:r>
            <a:r>
              <a:rPr lang="en-US" altLang="zh-CN" sz="2400" dirty="0">
                <a:solidFill>
                  <a:srgbClr val="C00000"/>
                </a:solidFill>
              </a:rPr>
              <a:t>AH  </a:t>
            </a: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F56FBB-EF91-4BD3-AC5E-93A71D58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38" y="2188590"/>
            <a:ext cx="5804702" cy="12523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3A2555-65C6-4E1E-9150-0427DFAD3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68" y="3578134"/>
            <a:ext cx="5710642" cy="2486831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9F5FDCF-13E9-4011-A9CE-C5B23165B8AD}"/>
              </a:ext>
            </a:extLst>
          </p:cNvPr>
          <p:cNvSpPr/>
          <p:nvPr/>
        </p:nvSpPr>
        <p:spPr>
          <a:xfrm rot="19973070">
            <a:off x="4745436" y="2926306"/>
            <a:ext cx="589943" cy="417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AA899C9-3E0C-4F99-819B-9F8047654585}"/>
              </a:ext>
            </a:extLst>
          </p:cNvPr>
          <p:cNvSpPr/>
          <p:nvPr/>
        </p:nvSpPr>
        <p:spPr>
          <a:xfrm rot="19973070">
            <a:off x="4792465" y="5158203"/>
            <a:ext cx="589943" cy="41708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679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669636"/>
            <a:ext cx="5599084" cy="1067724"/>
          </a:xfrm>
        </p:spPr>
        <p:txBody>
          <a:bodyPr/>
          <a:lstStyle/>
          <a:p>
            <a:pPr eaLnBrk="1" hangingPunct="1"/>
            <a:r>
              <a:rPr lang="en-US" altLang="zh-CN" dirty="0"/>
              <a:t>2.3.3 </a:t>
            </a:r>
            <a:r>
              <a:rPr lang="zh-CN" altLang="en-US" dirty="0"/>
              <a:t>循环移位指令</a:t>
            </a:r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39809"/>
            <a:ext cx="9899535" cy="42845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将操作数从一端移出的位返回到另一端形成循环</a:t>
            </a:r>
            <a:r>
              <a:rPr lang="zh-CN" altLang="en-US" sz="2800" dirty="0"/>
              <a:t>，分成不带进位和带进位，分别具有左移或右移操作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ROL reg/mem,1/CL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；不带进位循环左移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ROR reg/mem,1/CL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；不带进位循环右移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RCL reg/mem,1/CL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；带进位循环左移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C00000"/>
                </a:solidFill>
                <a:latin typeface="PingFang SC"/>
              </a:rPr>
              <a:t>RCL</a:t>
            </a:r>
            <a:r>
              <a:rPr lang="zh-CN" altLang="en-US" sz="2400" dirty="0">
                <a:solidFill>
                  <a:srgbClr val="C00000"/>
                </a:solidFill>
                <a:latin typeface="PingFang SC"/>
              </a:rPr>
              <a:t>是将某数最高位移进入</a:t>
            </a:r>
            <a:r>
              <a:rPr lang="en-US" altLang="zh-CN" sz="2400" dirty="0">
                <a:solidFill>
                  <a:srgbClr val="C00000"/>
                </a:solidFill>
                <a:latin typeface="PingFang SC"/>
              </a:rPr>
              <a:t>CF</a:t>
            </a:r>
            <a:r>
              <a:rPr lang="zh-CN" altLang="en-US" sz="2400" dirty="0">
                <a:solidFill>
                  <a:srgbClr val="C00000"/>
                </a:solidFill>
                <a:latin typeface="PingFang SC"/>
              </a:rPr>
              <a:t>，而</a:t>
            </a:r>
            <a:r>
              <a:rPr lang="en-US" altLang="zh-CN" sz="2400" dirty="0">
                <a:solidFill>
                  <a:srgbClr val="C00000"/>
                </a:solidFill>
                <a:latin typeface="PingFang SC"/>
              </a:rPr>
              <a:t>CF</a:t>
            </a:r>
            <a:r>
              <a:rPr lang="zh-CN" altLang="en-US" sz="2400" dirty="0">
                <a:solidFill>
                  <a:srgbClr val="C00000"/>
                </a:solidFill>
                <a:latin typeface="PingFang SC"/>
              </a:rPr>
              <a:t>里的内容跑到该数的最低位，形成咬尾蛇循环，移位次数为</a:t>
            </a:r>
            <a:r>
              <a:rPr lang="en-US" altLang="zh-CN" sz="2400" dirty="0">
                <a:solidFill>
                  <a:srgbClr val="C00000"/>
                </a:solidFill>
                <a:latin typeface="PingFang SC"/>
              </a:rPr>
              <a:t>CL</a:t>
            </a:r>
            <a:r>
              <a:rPr lang="zh-CN" altLang="en-US" sz="2400" dirty="0">
                <a:solidFill>
                  <a:srgbClr val="C00000"/>
                </a:solidFill>
                <a:latin typeface="PingFang SC"/>
              </a:rPr>
              <a:t>或</a:t>
            </a:r>
            <a:r>
              <a:rPr lang="en-US" altLang="zh-CN" sz="2400" dirty="0">
                <a:solidFill>
                  <a:srgbClr val="C00000"/>
                </a:solidFill>
                <a:latin typeface="PingFang SC"/>
              </a:rPr>
              <a:t>CX</a:t>
            </a:r>
            <a:r>
              <a:rPr lang="zh-CN" altLang="en-US" sz="2400" dirty="0">
                <a:solidFill>
                  <a:srgbClr val="C00000"/>
                </a:solidFill>
                <a:latin typeface="PingFang SC"/>
              </a:rPr>
              <a:t>指定的次数</a:t>
            </a:r>
            <a:endParaRPr lang="en-US" altLang="zh-CN" sz="2400" dirty="0">
              <a:solidFill>
                <a:srgbClr val="C00000"/>
              </a:solidFill>
              <a:latin typeface="PingFang SC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3FBC"/>
                </a:solidFill>
              </a:rPr>
              <a:t>RCR reg/mem,1/CL 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；带进位循环右移</a:t>
            </a:r>
            <a:endParaRPr lang="en-US" altLang="zh-CN" sz="2800" dirty="0">
              <a:solidFill>
                <a:srgbClr val="003FBC"/>
              </a:solidFill>
              <a:latin typeface="PingFang SC"/>
            </a:endParaRPr>
          </a:p>
          <a:p>
            <a:pPr lvl="2"/>
            <a:r>
              <a:rPr lang="en-US" altLang="zh-CN" sz="2400" dirty="0">
                <a:solidFill>
                  <a:srgbClr val="003FBC"/>
                </a:solidFill>
                <a:latin typeface="PingFang SC"/>
              </a:rPr>
              <a:t>RCR</a:t>
            </a:r>
            <a:r>
              <a:rPr lang="zh-CN" altLang="en-US" sz="2400" dirty="0">
                <a:solidFill>
                  <a:srgbClr val="003FBC"/>
                </a:solidFill>
                <a:latin typeface="PingFang SC"/>
              </a:rPr>
              <a:t>相反，它是从最低位移出到</a:t>
            </a:r>
            <a:r>
              <a:rPr lang="en-US" altLang="zh-CN" sz="2400" dirty="0">
                <a:solidFill>
                  <a:srgbClr val="003FBC"/>
                </a:solidFill>
                <a:latin typeface="PingFang SC"/>
              </a:rPr>
              <a:t>CF</a:t>
            </a:r>
            <a:r>
              <a:rPr lang="zh-CN" altLang="en-US" sz="2400" dirty="0">
                <a:solidFill>
                  <a:srgbClr val="003FBC"/>
                </a:solidFill>
                <a:latin typeface="PingFang SC"/>
              </a:rPr>
              <a:t>，</a:t>
            </a:r>
            <a:r>
              <a:rPr lang="en-US" altLang="zh-CN" sz="2400" dirty="0">
                <a:solidFill>
                  <a:srgbClr val="003FBC"/>
                </a:solidFill>
                <a:latin typeface="PingFang SC"/>
              </a:rPr>
              <a:t>CF</a:t>
            </a:r>
            <a:r>
              <a:rPr lang="zh-CN" altLang="en-US" sz="2400" dirty="0">
                <a:solidFill>
                  <a:srgbClr val="003FBC"/>
                </a:solidFill>
                <a:latin typeface="PingFang SC"/>
              </a:rPr>
              <a:t>跑到最高位，形成咬尾蛇循环</a:t>
            </a:r>
            <a:endParaRPr lang="zh-CN" altLang="en-US" sz="3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endParaRPr lang="zh-CN" altLang="en-US" sz="3200" dirty="0">
              <a:solidFill>
                <a:srgbClr val="003FBC"/>
              </a:solidFill>
            </a:endParaRPr>
          </a:p>
          <a:p>
            <a:endParaRPr lang="zh-CN" altLang="en-US" sz="3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endParaRPr lang="zh-CN" altLang="en-US" sz="3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endParaRPr lang="zh-CN" altLang="en-US" sz="3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1389719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30793</TotalTime>
  <Words>13057</Words>
  <Application>Microsoft Office PowerPoint</Application>
  <PresentationFormat>宽屏</PresentationFormat>
  <Paragraphs>1361</Paragraphs>
  <Slides>144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144</vt:i4>
      </vt:variant>
    </vt:vector>
  </HeadingPairs>
  <TitlesOfParts>
    <vt:vector size="154" baseType="lpstr">
      <vt:lpstr>PingFang SC</vt:lpstr>
      <vt:lpstr>宋体</vt:lpstr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回顾</vt:lpstr>
      <vt:lpstr>第2章  8086的指令系统</vt:lpstr>
      <vt:lpstr>引言</vt:lpstr>
      <vt:lpstr>引言</vt:lpstr>
      <vt:lpstr>8086指令系统概述</vt:lpstr>
      <vt:lpstr>学习要点</vt:lpstr>
      <vt:lpstr>汇编语言指令格式</vt:lpstr>
      <vt:lpstr>2.1 数据传送类指令</vt:lpstr>
      <vt:lpstr>2.1.1通用数据传送类指令</vt:lpstr>
      <vt:lpstr>例2.1立即数传送</vt:lpstr>
      <vt:lpstr>例2.2 其他传送</vt:lpstr>
      <vt:lpstr>MOV指令传送小结</vt:lpstr>
      <vt:lpstr>非法传送实例</vt:lpstr>
      <vt:lpstr>非法传送实例</vt:lpstr>
      <vt:lpstr>非法传送实例</vt:lpstr>
      <vt:lpstr>2. 交换指令XCHG</vt:lpstr>
      <vt:lpstr>2. 交换指令XCHG</vt:lpstr>
      <vt:lpstr>3. 换码指令XLAT</vt:lpstr>
      <vt:lpstr>2.1.2 堆栈操作指令</vt:lpstr>
      <vt:lpstr>进栈与出栈操作</vt:lpstr>
      <vt:lpstr>堆栈的操作</vt:lpstr>
      <vt:lpstr>堆栈的特点</vt:lpstr>
      <vt:lpstr>堆栈的特点</vt:lpstr>
      <vt:lpstr>堆栈操作</vt:lpstr>
      <vt:lpstr>2.1.3 标志传送指令</vt:lpstr>
      <vt:lpstr>2.1.3 标志传送指令</vt:lpstr>
      <vt:lpstr>2.1.3 标志传送指令</vt:lpstr>
      <vt:lpstr>2.1.3 标志传送指令</vt:lpstr>
      <vt:lpstr>例2.12 置位单步标志</vt:lpstr>
      <vt:lpstr>2. 标志位操作指令</vt:lpstr>
      <vt:lpstr>2.1.4 地址传送指令</vt:lpstr>
      <vt:lpstr>2.1.4 地址传送指令</vt:lpstr>
      <vt:lpstr>2.1.4 地址传送指令</vt:lpstr>
      <vt:lpstr>2.2 算术运算类指令</vt:lpstr>
      <vt:lpstr>2.2.1状态标志</vt:lpstr>
      <vt:lpstr>1. 进位标志CF（Carry Flag）</vt:lpstr>
      <vt:lpstr>2. 溢出标志OF（Overflow Flag）</vt:lpstr>
      <vt:lpstr>关于溢出</vt:lpstr>
      <vt:lpstr>溢出和进位</vt:lpstr>
      <vt:lpstr>如何运用溢出和进位</vt:lpstr>
      <vt:lpstr>3. 零标志ZF（Zero Flag）</vt:lpstr>
      <vt:lpstr>4. 符号标志SF（Sign Flag）</vt:lpstr>
      <vt:lpstr>5. 奇偶标志PF（Parity Flag）</vt:lpstr>
      <vt:lpstr>6. 辅助进位标志AF（Auxiliary Carry Flag）</vt:lpstr>
      <vt:lpstr>2.2.2加法指令</vt:lpstr>
      <vt:lpstr>例2.15：加法运算</vt:lpstr>
      <vt:lpstr>2. 带进位加法指令ADC</vt:lpstr>
      <vt:lpstr>例2.16：双字加法</vt:lpstr>
      <vt:lpstr>3. 增量指令INC（increment）</vt:lpstr>
      <vt:lpstr>2.2.3 减法指令</vt:lpstr>
      <vt:lpstr>例2.17：减法运算</vt:lpstr>
      <vt:lpstr>2. 带借位减法指令SBB</vt:lpstr>
      <vt:lpstr>例2.18：双字减法</vt:lpstr>
      <vt:lpstr>3. 减量指令DEC（decrement）</vt:lpstr>
      <vt:lpstr>4. 求补指令NEG（negative）</vt:lpstr>
      <vt:lpstr>例2.19：求补运算</vt:lpstr>
      <vt:lpstr>5. 比较指令CMP（compare）</vt:lpstr>
      <vt:lpstr>例2.20：比较AL与100</vt:lpstr>
      <vt:lpstr>2.2.4  乘法指令</vt:lpstr>
      <vt:lpstr>乘法指令的功能</vt:lpstr>
      <vt:lpstr>乘法指令对标志的影响</vt:lpstr>
      <vt:lpstr>例2.21：乘法运算</vt:lpstr>
      <vt:lpstr>2.2.5  除法指令</vt:lpstr>
      <vt:lpstr>除法指令的功能</vt:lpstr>
      <vt:lpstr>除法错中断</vt:lpstr>
      <vt:lpstr>例2.22：除法运算</vt:lpstr>
      <vt:lpstr>2.2.6  符号扩展指令</vt:lpstr>
      <vt:lpstr>例2.23：符号扩展</vt:lpstr>
      <vt:lpstr>例2.24：AX÷BX</vt:lpstr>
      <vt:lpstr>2.2.7  十进制调整指令</vt:lpstr>
      <vt:lpstr>BCD码（Binary Coded Decimal）</vt:lpstr>
      <vt:lpstr>1. 压缩BCD码加、减调整指令</vt:lpstr>
      <vt:lpstr>BCD码运算结果为何要进行调整？</vt:lpstr>
      <vt:lpstr>例2.25a：压缩BCD加法</vt:lpstr>
      <vt:lpstr>例2.25b：压缩BCD减法</vt:lpstr>
      <vt:lpstr>例2.26：压缩BCD减法</vt:lpstr>
      <vt:lpstr>2.非压缩BCD码加、减调整指令</vt:lpstr>
      <vt:lpstr>例2.27a：非压缩BCD加法</vt:lpstr>
      <vt:lpstr>例2.27b：非压缩BCD减法</vt:lpstr>
      <vt:lpstr>3. 非压缩BCD码乘、除调整指令</vt:lpstr>
      <vt:lpstr>例2.27c：非压缩BCD乘</vt:lpstr>
      <vt:lpstr>例2.27d：非压缩BCD除</vt:lpstr>
      <vt:lpstr>习题2.9</vt:lpstr>
      <vt:lpstr>习题2.9：算术运算1</vt:lpstr>
      <vt:lpstr>习题2.9：算术运算2</vt:lpstr>
      <vt:lpstr>2.3  位操作类指令</vt:lpstr>
      <vt:lpstr>2.3.1 逻辑运算指令</vt:lpstr>
      <vt:lpstr>2.3.1 逻辑运算指令</vt:lpstr>
      <vt:lpstr>2.3.1 逻辑运算指令</vt:lpstr>
      <vt:lpstr>2.1.3 逻辑运算指令</vt:lpstr>
      <vt:lpstr>例题：逻辑运算</vt:lpstr>
      <vt:lpstr>例题：逻辑指令应用</vt:lpstr>
      <vt:lpstr>2.1.3逻辑运算指令</vt:lpstr>
      <vt:lpstr>例2.32：测试为0或1</vt:lpstr>
      <vt:lpstr>2.3.2 移位指令</vt:lpstr>
      <vt:lpstr>移位指令对标志的影响</vt:lpstr>
      <vt:lpstr>例2.33：移位指令</vt:lpstr>
      <vt:lpstr>例2.34：利用移位指令计算                    DX&lt;-3*AX+7*BX</vt:lpstr>
      <vt:lpstr>移位指令与除法的关系</vt:lpstr>
      <vt:lpstr>2.3.3 循环移位指令 </vt:lpstr>
      <vt:lpstr>循环移位指令对标志的影响</vt:lpstr>
      <vt:lpstr>例2.35：32位数移位</vt:lpstr>
      <vt:lpstr>例2.36：把AL最低位送入BL最低位，但保持AL不变</vt:lpstr>
      <vt:lpstr>例2.37：BCD码合并</vt:lpstr>
      <vt:lpstr>2.4  控制转移类指令</vt:lpstr>
      <vt:lpstr>2.4.1  无条件转移指令</vt:lpstr>
      <vt:lpstr>目标地址的寻址方式</vt:lpstr>
      <vt:lpstr>目标地址的范围：段内</vt:lpstr>
      <vt:lpstr>目标地址的范围：段间</vt:lpstr>
      <vt:lpstr>段内转移、相对寻址</vt:lpstr>
      <vt:lpstr>段内转移、间接寻址</vt:lpstr>
      <vt:lpstr>段间转移、直接寻址</vt:lpstr>
      <vt:lpstr>段间转移、间接寻址</vt:lpstr>
      <vt:lpstr>2.4.2  条件转移指令</vt:lpstr>
      <vt:lpstr>JCC指令的分类</vt:lpstr>
      <vt:lpstr>转移条件cc：单个标志状态</vt:lpstr>
      <vt:lpstr>转移条件cc：两数大小关系</vt:lpstr>
      <vt:lpstr>判断单个标志位状态</vt:lpstr>
      <vt:lpstr>例2.38：JZ/JNZ指令</vt:lpstr>
      <vt:lpstr>例2.39：JS/JNS指令</vt:lpstr>
      <vt:lpstr>例2.40：JO/JNO指令</vt:lpstr>
      <vt:lpstr>例2.41：JP/JNP指令</vt:lpstr>
      <vt:lpstr>例2.42：JC/JNC指令</vt:lpstr>
      <vt:lpstr>2. 比较无符号数高低</vt:lpstr>
      <vt:lpstr>例2.43：比较无符号数</vt:lpstr>
      <vt:lpstr>3. 比较有符号数大小</vt:lpstr>
      <vt:lpstr>例2.44：比较有符号数</vt:lpstr>
      <vt:lpstr>2.4.3  循环指令</vt:lpstr>
      <vt:lpstr>例2.45：记录空格个数</vt:lpstr>
      <vt:lpstr>2.4.4  子程序指令</vt:lpstr>
      <vt:lpstr>1. 子程序调用指令</vt:lpstr>
      <vt:lpstr>2. 子程序返回指令RET</vt:lpstr>
      <vt:lpstr>例2.46：子程序</vt:lpstr>
      <vt:lpstr>2.4.5  中断指令</vt:lpstr>
      <vt:lpstr>1. 8086的中断类型</vt:lpstr>
      <vt:lpstr>8086的内部中断</vt:lpstr>
      <vt:lpstr>2. 8086的中断过程</vt:lpstr>
      <vt:lpstr>3. 8086的中断指令 </vt:lpstr>
      <vt:lpstr>2.5  处理机控制类指令</vt:lpstr>
      <vt:lpstr>空操作指令</vt:lpstr>
      <vt:lpstr>段超越前缀指令</vt:lpstr>
      <vt:lpstr>封锁前缀指令</vt:lpstr>
      <vt:lpstr>暂停指令</vt:lpstr>
      <vt:lpstr>交权指令</vt:lpstr>
      <vt:lpstr>等待指令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8086汇编指令系统</dc:title>
  <dc:creator>张海英(2006100207)</dc:creator>
  <cp:lastModifiedBy>Lenovo</cp:lastModifiedBy>
  <cp:revision>315</cp:revision>
  <dcterms:created xsi:type="dcterms:W3CDTF">2019-10-14T01:51:14Z</dcterms:created>
  <dcterms:modified xsi:type="dcterms:W3CDTF">2024-09-29T13:50:48Z</dcterms:modified>
</cp:coreProperties>
</file>