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4" r:id="rId7"/>
    <p:sldId id="259" r:id="rId8"/>
    <p:sldId id="265" r:id="rId9"/>
    <p:sldId id="266" r:id="rId10"/>
    <p:sldId id="267" r:id="rId11"/>
    <p:sldId id="268" r:id="rId12"/>
    <p:sldId id="269" r:id="rId13"/>
    <p:sldId id="270" r:id="rId14"/>
    <p:sldId id="271" r:id="rId15"/>
    <p:sldId id="272" r:id="rId16"/>
    <p:sldId id="273" r:id="rId17"/>
    <p:sldId id="274" r:id="rId18"/>
    <p:sldId id="275" r:id="rId19"/>
    <p:sldId id="260" r:id="rId20"/>
    <p:sldId id="276" r:id="rId21"/>
    <p:sldId id="277" r:id="rId22"/>
    <p:sldId id="319" r:id="rId23"/>
    <p:sldId id="278" r:id="rId24"/>
    <p:sldId id="318" r:id="rId25"/>
    <p:sldId id="279" r:id="rId26"/>
    <p:sldId id="320" r:id="rId27"/>
    <p:sldId id="280" r:id="rId28"/>
    <p:sldId id="282" r:id="rId29"/>
    <p:sldId id="283" r:id="rId30"/>
    <p:sldId id="284" r:id="rId31"/>
    <p:sldId id="285" r:id="rId32"/>
    <p:sldId id="286" r:id="rId33"/>
    <p:sldId id="287" r:id="rId34"/>
    <p:sldId id="288" r:id="rId35"/>
    <p:sldId id="289" r:id="rId36"/>
    <p:sldId id="291" r:id="rId37"/>
    <p:sldId id="290" r:id="rId38"/>
    <p:sldId id="292" r:id="rId39"/>
    <p:sldId id="261"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16" r:id="rId56"/>
    <p:sldId id="309" r:id="rId57"/>
    <p:sldId id="310" r:id="rId58"/>
    <p:sldId id="311" r:id="rId59"/>
    <p:sldId id="312" r:id="rId60"/>
    <p:sldId id="317" r:id="rId61"/>
    <p:sldId id="313" r:id="rId62"/>
    <p:sldId id="314" r:id="rId63"/>
    <p:sldId id="315"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iying2019" initials="h" lastIdx="1" clrIdx="0">
    <p:extLst>
      <p:ext uri="{19B8F6BF-5375-455C-9EA6-DF929625EA0E}">
        <p15:presenceInfo xmlns:p15="http://schemas.microsoft.com/office/powerpoint/2012/main" userId="3a4da61f4497bc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94" autoAdjust="0"/>
    <p:restoredTop sz="94660"/>
  </p:normalViewPr>
  <p:slideViewPr>
    <p:cSldViewPr snapToGrid="0">
      <p:cViewPr varScale="1">
        <p:scale>
          <a:sx n="94" d="100"/>
          <a:sy n="94" d="100"/>
        </p:scale>
        <p:origin x="9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9502C93-83A2-4E0E-A1D3-856DB69220F6}" type="datetimeFigureOut">
              <a:rPr lang="zh-CN" altLang="en-US" smtClean="0"/>
              <a:t>2024/11/7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01A042-9097-4566-8FEC-69C059061237}"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697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502C93-83A2-4E0E-A1D3-856DB69220F6}" type="datetimeFigureOut">
              <a:rPr lang="zh-CN" altLang="en-US" smtClean="0"/>
              <a:t>2024/11/7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01A042-9097-4566-8FEC-69C059061237}" type="slidenum">
              <a:rPr lang="zh-CN" altLang="en-US" smtClean="0"/>
              <a:t>‹#›</a:t>
            </a:fld>
            <a:endParaRPr lang="zh-CN" altLang="en-US"/>
          </a:p>
        </p:txBody>
      </p:sp>
    </p:spTree>
    <p:extLst>
      <p:ext uri="{BB962C8B-B14F-4D97-AF65-F5344CB8AC3E}">
        <p14:creationId xmlns:p14="http://schemas.microsoft.com/office/powerpoint/2010/main" val="574693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502C93-83A2-4E0E-A1D3-856DB69220F6}" type="datetimeFigureOut">
              <a:rPr lang="zh-CN" altLang="en-US" smtClean="0"/>
              <a:t>2024/11/7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01A042-9097-4566-8FEC-69C059061237}" type="slidenum">
              <a:rPr lang="zh-CN" altLang="en-US" smtClean="0"/>
              <a:t>‹#›</a:t>
            </a:fld>
            <a:endParaRPr lang="zh-CN" altLang="en-US"/>
          </a:p>
        </p:txBody>
      </p:sp>
    </p:spTree>
    <p:extLst>
      <p:ext uri="{BB962C8B-B14F-4D97-AF65-F5344CB8AC3E}">
        <p14:creationId xmlns:p14="http://schemas.microsoft.com/office/powerpoint/2010/main" val="715518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502C93-83A2-4E0E-A1D3-856DB69220F6}" type="datetimeFigureOut">
              <a:rPr lang="zh-CN" altLang="en-US" smtClean="0"/>
              <a:t>2024/11/7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01A042-9097-4566-8FEC-69C059061237}" type="slidenum">
              <a:rPr lang="zh-CN" altLang="en-US" smtClean="0"/>
              <a:t>‹#›</a:t>
            </a:fld>
            <a:endParaRPr lang="zh-CN" altLang="en-US"/>
          </a:p>
        </p:txBody>
      </p:sp>
    </p:spTree>
    <p:extLst>
      <p:ext uri="{BB962C8B-B14F-4D97-AF65-F5344CB8AC3E}">
        <p14:creationId xmlns:p14="http://schemas.microsoft.com/office/powerpoint/2010/main" val="406672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9502C93-83A2-4E0E-A1D3-856DB69220F6}" type="datetimeFigureOut">
              <a:rPr lang="zh-CN" altLang="en-US" smtClean="0"/>
              <a:t>2024/11/7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01A042-9097-4566-8FEC-69C059061237}"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11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9502C93-83A2-4E0E-A1D3-856DB69220F6}" type="datetimeFigureOut">
              <a:rPr lang="zh-CN" altLang="en-US" smtClean="0"/>
              <a:t>2024/11/7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01A042-9097-4566-8FEC-69C059061237}" type="slidenum">
              <a:rPr lang="zh-CN" altLang="en-US" smtClean="0"/>
              <a:t>‹#›</a:t>
            </a:fld>
            <a:endParaRPr lang="zh-CN" altLang="en-US"/>
          </a:p>
        </p:txBody>
      </p:sp>
    </p:spTree>
    <p:extLst>
      <p:ext uri="{BB962C8B-B14F-4D97-AF65-F5344CB8AC3E}">
        <p14:creationId xmlns:p14="http://schemas.microsoft.com/office/powerpoint/2010/main" val="425571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9502C93-83A2-4E0E-A1D3-856DB69220F6}" type="datetimeFigureOut">
              <a:rPr lang="zh-CN" altLang="en-US" smtClean="0"/>
              <a:t>2024/11/7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801A042-9097-4566-8FEC-69C059061237}" type="slidenum">
              <a:rPr lang="zh-CN" altLang="en-US" smtClean="0"/>
              <a:t>‹#›</a:t>
            </a:fld>
            <a:endParaRPr lang="zh-CN" altLang="en-US"/>
          </a:p>
        </p:txBody>
      </p:sp>
    </p:spTree>
    <p:extLst>
      <p:ext uri="{BB962C8B-B14F-4D97-AF65-F5344CB8AC3E}">
        <p14:creationId xmlns:p14="http://schemas.microsoft.com/office/powerpoint/2010/main" val="86284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9502C93-83A2-4E0E-A1D3-856DB69220F6}" type="datetimeFigureOut">
              <a:rPr lang="zh-CN" altLang="en-US" smtClean="0"/>
              <a:t>2024/11/7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801A042-9097-4566-8FEC-69C059061237}" type="slidenum">
              <a:rPr lang="zh-CN" altLang="en-US" smtClean="0"/>
              <a:t>‹#›</a:t>
            </a:fld>
            <a:endParaRPr lang="zh-CN" altLang="en-US"/>
          </a:p>
        </p:txBody>
      </p:sp>
    </p:spTree>
    <p:extLst>
      <p:ext uri="{BB962C8B-B14F-4D97-AF65-F5344CB8AC3E}">
        <p14:creationId xmlns:p14="http://schemas.microsoft.com/office/powerpoint/2010/main" val="1456883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502C93-83A2-4E0E-A1D3-856DB69220F6}" type="datetimeFigureOut">
              <a:rPr lang="zh-CN" altLang="en-US" smtClean="0"/>
              <a:t>2024/11/7</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7801A042-9097-4566-8FEC-69C059061237}" type="slidenum">
              <a:rPr lang="zh-CN" altLang="en-US" smtClean="0"/>
              <a:t>‹#›</a:t>
            </a:fld>
            <a:endParaRPr lang="zh-CN" altLang="en-US"/>
          </a:p>
        </p:txBody>
      </p:sp>
    </p:spTree>
    <p:extLst>
      <p:ext uri="{BB962C8B-B14F-4D97-AF65-F5344CB8AC3E}">
        <p14:creationId xmlns:p14="http://schemas.microsoft.com/office/powerpoint/2010/main" val="3867101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9502C93-83A2-4E0E-A1D3-856DB69220F6}" type="datetimeFigureOut">
              <a:rPr lang="zh-CN" altLang="en-US" smtClean="0"/>
              <a:t>2024/11/7</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801A042-9097-4566-8FEC-69C059061237}" type="slidenum">
              <a:rPr lang="zh-CN" altLang="en-US" smtClean="0"/>
              <a:t>‹#›</a:t>
            </a:fld>
            <a:endParaRPr lang="zh-CN" altLang="en-US"/>
          </a:p>
        </p:txBody>
      </p:sp>
    </p:spTree>
    <p:extLst>
      <p:ext uri="{BB962C8B-B14F-4D97-AF65-F5344CB8AC3E}">
        <p14:creationId xmlns:p14="http://schemas.microsoft.com/office/powerpoint/2010/main" val="99849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29502C93-83A2-4E0E-A1D3-856DB69220F6}" type="datetimeFigureOut">
              <a:rPr lang="zh-CN" altLang="en-US" smtClean="0"/>
              <a:t>2024/11/7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01A042-9097-4566-8FEC-69C059061237}" type="slidenum">
              <a:rPr lang="zh-CN" altLang="en-US" smtClean="0"/>
              <a:t>‹#›</a:t>
            </a:fld>
            <a:endParaRPr lang="zh-CN" altLang="en-US"/>
          </a:p>
        </p:txBody>
      </p:sp>
    </p:spTree>
    <p:extLst>
      <p:ext uri="{BB962C8B-B14F-4D97-AF65-F5344CB8AC3E}">
        <p14:creationId xmlns:p14="http://schemas.microsoft.com/office/powerpoint/2010/main" val="1024239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9502C93-83A2-4E0E-A1D3-856DB69220F6}" type="datetimeFigureOut">
              <a:rPr lang="zh-CN" altLang="en-US" smtClean="0"/>
              <a:t>2024/11/7</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801A042-9097-4566-8FEC-69C059061237}"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6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hyperlink" Target="https://www.zhihu.com/zvideo/1302527523591249920" TargetMode="External"/><Relationship Id="rId2" Type="http://schemas.openxmlformats.org/officeDocument/2006/relationships/hyperlink" Target="https://zhuanlan.zhihu.com/p/340460005"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EF21C-E8A3-4651-B8A2-0ACC2FCAE048}"/>
              </a:ext>
            </a:extLst>
          </p:cNvPr>
          <p:cNvSpPr>
            <a:spLocks noGrp="1"/>
          </p:cNvSpPr>
          <p:nvPr>
            <p:ph type="ctrTitle"/>
          </p:nvPr>
        </p:nvSpPr>
        <p:spPr/>
        <p:txBody>
          <a:bodyPr/>
          <a:lstStyle/>
          <a:p>
            <a:r>
              <a:rPr lang="zh-CN" altLang="en-US" dirty="0"/>
              <a:t>第</a:t>
            </a:r>
            <a:r>
              <a:rPr lang="en-US" altLang="zh-CN" dirty="0"/>
              <a:t>4</a:t>
            </a:r>
            <a:r>
              <a:rPr lang="zh-CN" altLang="en-US" dirty="0"/>
              <a:t>章 基本汇编语言程序设计</a:t>
            </a:r>
          </a:p>
        </p:txBody>
      </p:sp>
    </p:spTree>
    <p:extLst>
      <p:ext uri="{BB962C8B-B14F-4D97-AF65-F5344CB8AC3E}">
        <p14:creationId xmlns:p14="http://schemas.microsoft.com/office/powerpoint/2010/main" val="2203254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89247-BBCE-4137-95F5-B68D24DC0A8B}"/>
              </a:ext>
            </a:extLst>
          </p:cNvPr>
          <p:cNvSpPr>
            <a:spLocks noGrp="1"/>
          </p:cNvSpPr>
          <p:nvPr>
            <p:ph type="title"/>
          </p:nvPr>
        </p:nvSpPr>
        <p:spPr/>
        <p:txBody>
          <a:bodyPr/>
          <a:lstStyle/>
          <a:p>
            <a:r>
              <a:rPr lang="zh-CN" altLang="en-US" dirty="0"/>
              <a:t>例题：无符号数除以</a:t>
            </a:r>
            <a:r>
              <a:rPr lang="en-US" altLang="zh-CN" dirty="0"/>
              <a:t>2</a:t>
            </a:r>
            <a:endParaRPr lang="zh-CN" altLang="en-US" dirty="0"/>
          </a:p>
        </p:txBody>
      </p:sp>
      <p:sp>
        <p:nvSpPr>
          <p:cNvPr id="4" name="Rectangle 3">
            <a:extLst>
              <a:ext uri="{FF2B5EF4-FFF2-40B4-BE49-F238E27FC236}">
                <a16:creationId xmlns:a16="http://schemas.microsoft.com/office/drawing/2014/main" id="{B1DD4825-CF39-411C-A346-DAB6CAAF1A17}"/>
              </a:ext>
            </a:extLst>
          </p:cNvPr>
          <p:cNvSpPr>
            <a:spLocks noGrp="1" noChangeArrowheads="1"/>
          </p:cNvSpPr>
          <p:nvPr>
            <p:ph idx="1"/>
          </p:nvPr>
        </p:nvSpPr>
        <p:spPr>
          <a:xfrm>
            <a:off x="1096963" y="1846263"/>
            <a:ext cx="10058400" cy="4022725"/>
          </a:xfrm>
        </p:spPr>
        <p:txBody>
          <a:bodyPr>
            <a:normAutofit/>
          </a:bodyPr>
          <a:lstStyle/>
          <a:p>
            <a:pPr marL="0" indent="0" eaLnBrk="1" hangingPunct="1">
              <a:buFont typeface="Wingdings" panose="05000000000000000000" pitchFamily="2" charset="2"/>
              <a:buNone/>
              <a:tabLst>
                <a:tab pos="1052513" algn="l"/>
                <a:tab pos="3425825" algn="l"/>
              </a:tabLst>
            </a:pPr>
            <a:r>
              <a:rPr lang="zh-CN" altLang="en-US" sz="2400" dirty="0"/>
              <a:t>将</a:t>
            </a:r>
            <a:r>
              <a:rPr lang="en-US" altLang="zh-CN" sz="2400" dirty="0"/>
              <a:t>AX</a:t>
            </a:r>
            <a:r>
              <a:rPr lang="zh-CN" altLang="en-US" sz="2400" dirty="0"/>
              <a:t>中存放的无符号数除以</a:t>
            </a:r>
            <a:r>
              <a:rPr lang="en-US" altLang="zh-CN" sz="2400" dirty="0"/>
              <a:t>2</a:t>
            </a:r>
            <a:r>
              <a:rPr lang="zh-CN" altLang="en-US" sz="2400" dirty="0"/>
              <a:t>，如果是奇数，则加</a:t>
            </a:r>
            <a:r>
              <a:rPr lang="en-US" altLang="zh-CN" sz="2400" dirty="0"/>
              <a:t>1</a:t>
            </a:r>
            <a:r>
              <a:rPr lang="zh-CN" altLang="en-US" sz="2400" dirty="0"/>
              <a:t>后除以</a:t>
            </a:r>
            <a:r>
              <a:rPr lang="en-US" altLang="zh-CN" sz="2400" dirty="0"/>
              <a:t>2</a:t>
            </a:r>
          </a:p>
          <a:p>
            <a:pPr marL="0" indent="0" eaLnBrk="1" hangingPunct="1">
              <a:buFont typeface="Wingdings" panose="05000000000000000000" pitchFamily="2" charset="2"/>
              <a:buNone/>
              <a:tabLst>
                <a:tab pos="1052513" algn="l"/>
                <a:tab pos="3425825" algn="l"/>
              </a:tabLst>
            </a:pPr>
            <a:r>
              <a:rPr lang="en-US" altLang="zh-CN" sz="2400" dirty="0">
                <a:solidFill>
                  <a:schemeClr val="accent2"/>
                </a:solidFill>
              </a:rPr>
              <a:t>	test ax,01h	</a:t>
            </a:r>
            <a:r>
              <a:rPr lang="en-US" altLang="zh-CN" sz="2400" dirty="0"/>
              <a:t>;</a:t>
            </a:r>
            <a:r>
              <a:rPr lang="zh-CN" altLang="en-US" sz="2400" dirty="0"/>
              <a:t>测试</a:t>
            </a:r>
            <a:r>
              <a:rPr lang="en-US" altLang="zh-CN" sz="2400" dirty="0"/>
              <a:t>AX</a:t>
            </a:r>
            <a:r>
              <a:rPr lang="zh-CN" altLang="en-US" sz="2400" dirty="0"/>
              <a:t>最低位</a:t>
            </a:r>
          </a:p>
          <a:p>
            <a:pPr marL="0" indent="0" eaLnBrk="1" hangingPunct="1">
              <a:buFont typeface="Wingdings" panose="05000000000000000000" pitchFamily="2" charset="2"/>
              <a:buNone/>
              <a:tabLst>
                <a:tab pos="1052513" algn="l"/>
                <a:tab pos="3425825" algn="l"/>
              </a:tabLst>
            </a:pPr>
            <a:r>
              <a:rPr lang="zh-CN" altLang="en-US" sz="2400" dirty="0">
                <a:solidFill>
                  <a:schemeClr val="accent2"/>
                </a:solidFill>
              </a:rPr>
              <a:t>	</a:t>
            </a:r>
            <a:r>
              <a:rPr lang="en-US" altLang="zh-CN" sz="2400" dirty="0" err="1">
                <a:solidFill>
                  <a:schemeClr val="tx2"/>
                </a:solidFill>
              </a:rPr>
              <a:t>jz</a:t>
            </a:r>
            <a:r>
              <a:rPr lang="en-US" altLang="zh-CN" sz="2400" dirty="0">
                <a:solidFill>
                  <a:schemeClr val="tx2"/>
                </a:solidFill>
              </a:rPr>
              <a:t> even</a:t>
            </a:r>
            <a:r>
              <a:rPr lang="en-US" altLang="zh-CN" sz="2400" dirty="0"/>
              <a:t>	;</a:t>
            </a:r>
            <a:r>
              <a:rPr lang="zh-CN" altLang="en-US" sz="2400" dirty="0"/>
              <a:t>最低位为</a:t>
            </a:r>
            <a:r>
              <a:rPr lang="en-US" altLang="zh-CN" sz="2400" dirty="0"/>
              <a:t>0</a:t>
            </a:r>
            <a:r>
              <a:rPr lang="zh-CN" altLang="en-US" sz="2400" dirty="0"/>
              <a:t>：</a:t>
            </a:r>
            <a:r>
              <a:rPr lang="en-US" altLang="zh-CN" sz="2400" dirty="0"/>
              <a:t>AX</a:t>
            </a:r>
            <a:r>
              <a:rPr lang="zh-CN" altLang="en-US" sz="2400" dirty="0"/>
              <a:t>为偶数</a:t>
            </a:r>
          </a:p>
          <a:p>
            <a:pPr marL="0" indent="0" eaLnBrk="1" hangingPunct="1">
              <a:buFont typeface="Wingdings" panose="05000000000000000000" pitchFamily="2" charset="2"/>
              <a:buNone/>
              <a:tabLst>
                <a:tab pos="1052513" algn="l"/>
                <a:tab pos="3425825" algn="l"/>
              </a:tabLst>
            </a:pPr>
            <a:r>
              <a:rPr lang="zh-CN" altLang="en-US" sz="2400" dirty="0"/>
              <a:t>	</a:t>
            </a:r>
            <a:r>
              <a:rPr lang="en-US" altLang="zh-CN" sz="2400" dirty="0">
                <a:solidFill>
                  <a:schemeClr val="accent2"/>
                </a:solidFill>
              </a:rPr>
              <a:t>add ax,1 </a:t>
            </a:r>
            <a:r>
              <a:rPr lang="en-US" altLang="zh-CN" sz="2400" dirty="0"/>
              <a:t>	;</a:t>
            </a:r>
            <a:r>
              <a:rPr lang="zh-CN" altLang="en-US" sz="2400" dirty="0"/>
              <a:t>最低位为</a:t>
            </a:r>
            <a:r>
              <a:rPr lang="en-US" altLang="zh-CN" sz="2400" dirty="0"/>
              <a:t>1</a:t>
            </a:r>
            <a:r>
              <a:rPr lang="zh-CN" altLang="en-US" sz="2400" dirty="0"/>
              <a:t>： </a:t>
            </a:r>
            <a:r>
              <a:rPr lang="en-US" altLang="zh-CN" sz="2400" dirty="0"/>
              <a:t>AX</a:t>
            </a:r>
            <a:r>
              <a:rPr lang="zh-CN" altLang="en-US" sz="2400" dirty="0"/>
              <a:t>为奇数（</a:t>
            </a:r>
            <a:r>
              <a:rPr lang="en-US" altLang="zh-CN" sz="2400" dirty="0"/>
              <a:t>odd number</a:t>
            </a:r>
            <a:r>
              <a:rPr lang="zh-CN" altLang="en-US" sz="2400" dirty="0"/>
              <a:t>），需要加</a:t>
            </a:r>
            <a:r>
              <a:rPr lang="en-US" altLang="zh-CN" sz="2400" dirty="0"/>
              <a:t>1</a:t>
            </a:r>
          </a:p>
          <a:p>
            <a:pPr marL="0" indent="0" eaLnBrk="1" hangingPunct="1">
              <a:buFont typeface="Wingdings" panose="05000000000000000000" pitchFamily="2" charset="2"/>
              <a:buNone/>
              <a:tabLst>
                <a:tab pos="1052513" algn="l"/>
                <a:tab pos="3425825" algn="l"/>
              </a:tabLst>
            </a:pPr>
            <a:r>
              <a:rPr lang="en-US" altLang="zh-CN" sz="2400" dirty="0">
                <a:solidFill>
                  <a:schemeClr val="tx2"/>
                </a:solidFill>
              </a:rPr>
              <a:t>even:	</a:t>
            </a:r>
            <a:r>
              <a:rPr lang="en-US" altLang="zh-CN" sz="2400" dirty="0" err="1">
                <a:solidFill>
                  <a:schemeClr val="accent2"/>
                </a:solidFill>
              </a:rPr>
              <a:t>rcr</a:t>
            </a:r>
            <a:r>
              <a:rPr lang="en-US" altLang="zh-CN" sz="2400" dirty="0">
                <a:solidFill>
                  <a:schemeClr val="accent2"/>
                </a:solidFill>
              </a:rPr>
              <a:t> ax,1</a:t>
            </a:r>
            <a:r>
              <a:rPr lang="en-US" altLang="zh-CN" sz="2400" dirty="0"/>
              <a:t>	;AX←AX÷2</a:t>
            </a:r>
          </a:p>
          <a:p>
            <a:pPr marL="0" indent="0" eaLnBrk="1" hangingPunct="1">
              <a:buFont typeface="Wingdings" panose="05000000000000000000" pitchFamily="2" charset="2"/>
              <a:buNone/>
              <a:tabLst>
                <a:tab pos="1052513" algn="l"/>
                <a:tab pos="3425825" algn="l"/>
              </a:tabLst>
            </a:pPr>
            <a:r>
              <a:rPr lang="en-US" altLang="zh-CN" sz="2400" dirty="0"/>
              <a:t>	;</a:t>
            </a:r>
            <a:r>
              <a:rPr lang="zh-CN" altLang="en-US" sz="2400" dirty="0">
                <a:solidFill>
                  <a:srgbClr val="002060"/>
                </a:solidFill>
              </a:rPr>
              <a:t>如果采用</a:t>
            </a:r>
            <a:r>
              <a:rPr lang="en-US" altLang="zh-CN" sz="2400" dirty="0">
                <a:solidFill>
                  <a:srgbClr val="002060"/>
                </a:solidFill>
              </a:rPr>
              <a:t>SHR</a:t>
            </a:r>
            <a:r>
              <a:rPr lang="zh-CN" altLang="en-US" sz="2400" dirty="0">
                <a:solidFill>
                  <a:srgbClr val="002060"/>
                </a:solidFill>
              </a:rPr>
              <a:t>指令，则不能处理</a:t>
            </a:r>
            <a:r>
              <a:rPr lang="en-US" altLang="zh-CN" sz="2400" dirty="0">
                <a:solidFill>
                  <a:srgbClr val="002060"/>
                </a:solidFill>
              </a:rPr>
              <a:t>AX</a:t>
            </a:r>
            <a:r>
              <a:rPr lang="zh-CN" altLang="en-US" sz="2400" dirty="0">
                <a:solidFill>
                  <a:srgbClr val="002060"/>
                </a:solidFill>
              </a:rPr>
              <a:t>＝</a:t>
            </a:r>
            <a:r>
              <a:rPr lang="en-US" altLang="zh-CN" sz="2400" dirty="0">
                <a:solidFill>
                  <a:srgbClr val="002060"/>
                </a:solidFill>
              </a:rPr>
              <a:t>FFFFH</a:t>
            </a:r>
            <a:r>
              <a:rPr lang="zh-CN" altLang="en-US" sz="2400" dirty="0">
                <a:solidFill>
                  <a:srgbClr val="002060"/>
                </a:solidFill>
              </a:rPr>
              <a:t>的特殊情况</a:t>
            </a:r>
          </a:p>
        </p:txBody>
      </p:sp>
      <p:sp>
        <p:nvSpPr>
          <p:cNvPr id="5" name="对话气泡: 圆角矩形 4">
            <a:extLst>
              <a:ext uri="{FF2B5EF4-FFF2-40B4-BE49-F238E27FC236}">
                <a16:creationId xmlns:a16="http://schemas.microsoft.com/office/drawing/2014/main" id="{3E1AE483-F14C-493B-AFB5-5D6A70021FC3}"/>
              </a:ext>
            </a:extLst>
          </p:cNvPr>
          <p:cNvSpPr/>
          <p:nvPr/>
        </p:nvSpPr>
        <p:spPr>
          <a:xfrm>
            <a:off x="4802909" y="4867564"/>
            <a:ext cx="4719782" cy="877454"/>
          </a:xfrm>
          <a:prstGeom prst="wedgeRoundRectCallout">
            <a:avLst>
              <a:gd name="adj1" fmla="val -6547"/>
              <a:gd name="adj2" fmla="val -66731"/>
              <a:gd name="adj3" fmla="val 16667"/>
            </a:avLst>
          </a:prstGeom>
          <a:solidFill>
            <a:schemeClr val="accent5">
              <a:lumMod val="60000"/>
              <a:lumOff val="4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solidFill>
                  <a:schemeClr val="tx1"/>
                </a:solidFill>
              </a:rPr>
              <a:t>AX=FFFFH+1=</a:t>
            </a:r>
            <a:r>
              <a:rPr lang="en-US" altLang="zh-CN" dirty="0">
                <a:solidFill>
                  <a:srgbClr val="C00000"/>
                </a:solidFill>
              </a:rPr>
              <a:t>1</a:t>
            </a:r>
            <a:r>
              <a:rPr lang="en-US" altLang="zh-CN" dirty="0">
                <a:solidFill>
                  <a:schemeClr val="tx1"/>
                </a:solidFill>
              </a:rPr>
              <a:t>0000H</a:t>
            </a:r>
            <a:r>
              <a:rPr lang="en-US" altLang="zh-CN" dirty="0"/>
              <a:t> </a:t>
            </a:r>
            <a:r>
              <a:rPr lang="en-US" altLang="zh-CN" dirty="0">
                <a:solidFill>
                  <a:schemeClr val="tx1"/>
                </a:solidFill>
              </a:rPr>
              <a:t>÷2=2^15=32K=32768</a:t>
            </a:r>
          </a:p>
          <a:p>
            <a:pPr algn="ctr"/>
            <a:r>
              <a:rPr lang="en-US" altLang="zh-CN" dirty="0">
                <a:solidFill>
                  <a:srgbClr val="C00000"/>
                </a:solidFill>
              </a:rPr>
              <a:t>1-&gt;CF</a:t>
            </a:r>
          </a:p>
          <a:p>
            <a:pPr algn="ctr"/>
            <a:r>
              <a:rPr lang="en-US" altLang="zh-CN" dirty="0">
                <a:solidFill>
                  <a:srgbClr val="C00000"/>
                </a:solidFill>
              </a:rPr>
              <a:t>CF-&gt;0000H</a:t>
            </a:r>
            <a:endParaRPr lang="zh-CN" altLang="en-US" dirty="0">
              <a:solidFill>
                <a:srgbClr val="C00000"/>
              </a:solidFill>
            </a:endParaRPr>
          </a:p>
        </p:txBody>
      </p:sp>
    </p:spTree>
    <p:extLst>
      <p:ext uri="{BB962C8B-B14F-4D97-AF65-F5344CB8AC3E}">
        <p14:creationId xmlns:p14="http://schemas.microsoft.com/office/powerpoint/2010/main" val="12255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C44AA-A197-4EFA-A9A8-4990FFEAAD82}"/>
              </a:ext>
            </a:extLst>
          </p:cNvPr>
          <p:cNvSpPr>
            <a:spLocks noGrp="1"/>
          </p:cNvSpPr>
          <p:nvPr>
            <p:ph type="title"/>
          </p:nvPr>
        </p:nvSpPr>
        <p:spPr/>
        <p:txBody>
          <a:bodyPr/>
          <a:lstStyle/>
          <a:p>
            <a:r>
              <a:rPr lang="en-US" altLang="zh-CN" dirty="0"/>
              <a:t>4.2.2</a:t>
            </a:r>
            <a:r>
              <a:rPr lang="zh-CN" altLang="en-US" dirty="0"/>
              <a:t>双分支结构</a:t>
            </a:r>
          </a:p>
        </p:txBody>
      </p:sp>
      <p:sp>
        <p:nvSpPr>
          <p:cNvPr id="4" name="Rectangle 3">
            <a:extLst>
              <a:ext uri="{FF2B5EF4-FFF2-40B4-BE49-F238E27FC236}">
                <a16:creationId xmlns:a16="http://schemas.microsoft.com/office/drawing/2014/main" id="{DA7F8546-1FD9-4E09-9B42-25533BBFA29A}"/>
              </a:ext>
            </a:extLst>
          </p:cNvPr>
          <p:cNvSpPr>
            <a:spLocks noGrp="1" noChangeArrowheads="1"/>
          </p:cNvSpPr>
          <p:nvPr>
            <p:ph idx="1"/>
          </p:nvPr>
        </p:nvSpPr>
        <p:spPr>
          <a:xfrm>
            <a:off x="1018016" y="1769798"/>
            <a:ext cx="10058400" cy="4022725"/>
          </a:xfrm>
        </p:spPr>
        <p:txBody>
          <a:bodyPr>
            <a:normAutofit/>
          </a:bodyPr>
          <a:lstStyle/>
          <a:p>
            <a:pPr marL="0" indent="0" eaLnBrk="1" hangingPunct="1">
              <a:lnSpc>
                <a:spcPct val="110000"/>
              </a:lnSpc>
              <a:buNone/>
            </a:pPr>
            <a:r>
              <a:rPr lang="zh-CN" altLang="en-US" sz="2400" dirty="0"/>
              <a:t>条件成立跳转执行第</a:t>
            </a:r>
            <a:r>
              <a:rPr lang="en-US" altLang="zh-CN" sz="2400" dirty="0"/>
              <a:t>2</a:t>
            </a:r>
            <a:r>
              <a:rPr lang="zh-CN" altLang="en-US" sz="2400" dirty="0"/>
              <a:t>个分支语句体，否则顺序执行第</a:t>
            </a:r>
            <a:r>
              <a:rPr lang="en-US" altLang="zh-CN" sz="2400" dirty="0"/>
              <a:t>1</a:t>
            </a:r>
            <a:r>
              <a:rPr lang="zh-CN" altLang="en-US" sz="2400" dirty="0"/>
              <a:t>个分支语句体。注 意第</a:t>
            </a:r>
            <a:r>
              <a:rPr lang="en-US" altLang="zh-CN" sz="2400" dirty="0"/>
              <a:t>1</a:t>
            </a:r>
            <a:r>
              <a:rPr lang="zh-CN" altLang="en-US" sz="2400" dirty="0"/>
              <a:t>个分支体后一定要有一个</a:t>
            </a:r>
            <a:r>
              <a:rPr lang="en-US" altLang="zh-CN" sz="2400" dirty="0"/>
              <a:t>JMP</a:t>
            </a:r>
            <a:r>
              <a:rPr lang="zh-CN" altLang="en-US" sz="2400" dirty="0"/>
              <a:t>指令跳到第</a:t>
            </a:r>
            <a:r>
              <a:rPr lang="en-US" altLang="zh-CN" sz="2400" dirty="0"/>
              <a:t>2</a:t>
            </a:r>
            <a:r>
              <a:rPr lang="zh-CN" altLang="en-US" sz="2400" dirty="0"/>
              <a:t>个分支体后</a:t>
            </a:r>
          </a:p>
        </p:txBody>
      </p:sp>
      <p:sp>
        <p:nvSpPr>
          <p:cNvPr id="6" name="流程图: 决策 5">
            <a:extLst>
              <a:ext uri="{FF2B5EF4-FFF2-40B4-BE49-F238E27FC236}">
                <a16:creationId xmlns:a16="http://schemas.microsoft.com/office/drawing/2014/main" id="{8FF8F051-6247-4A8F-8614-795FBFFC7CFB}"/>
              </a:ext>
            </a:extLst>
          </p:cNvPr>
          <p:cNvSpPr/>
          <p:nvPr/>
        </p:nvSpPr>
        <p:spPr>
          <a:xfrm>
            <a:off x="3863253" y="3022601"/>
            <a:ext cx="2761673" cy="794327"/>
          </a:xfrm>
          <a:prstGeom prst="flowChartDecis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solidFill>
                  <a:srgbClr val="002060"/>
                </a:solidFill>
              </a:rPr>
              <a:t>JCC </a:t>
            </a:r>
            <a:r>
              <a:rPr lang="zh-CN" altLang="en-US" dirty="0">
                <a:solidFill>
                  <a:srgbClr val="002060"/>
                </a:solidFill>
              </a:rPr>
              <a:t>条件满足</a:t>
            </a:r>
          </a:p>
        </p:txBody>
      </p:sp>
      <p:sp>
        <p:nvSpPr>
          <p:cNvPr id="7" name="矩形 6">
            <a:extLst>
              <a:ext uri="{FF2B5EF4-FFF2-40B4-BE49-F238E27FC236}">
                <a16:creationId xmlns:a16="http://schemas.microsoft.com/office/drawing/2014/main" id="{4E5FCDA3-4986-4767-9F64-2ABE16C607FC}"/>
              </a:ext>
            </a:extLst>
          </p:cNvPr>
          <p:cNvSpPr/>
          <p:nvPr/>
        </p:nvSpPr>
        <p:spPr>
          <a:xfrm>
            <a:off x="4383734" y="4188885"/>
            <a:ext cx="1764145" cy="39716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solidFill>
                  <a:srgbClr val="002060"/>
                </a:solidFill>
              </a:rPr>
              <a:t>分支语句体</a:t>
            </a:r>
            <a:r>
              <a:rPr lang="en-US" altLang="zh-CN" dirty="0">
                <a:solidFill>
                  <a:srgbClr val="002060"/>
                </a:solidFill>
              </a:rPr>
              <a:t>1</a:t>
            </a:r>
            <a:endParaRPr lang="zh-CN" altLang="en-US" dirty="0">
              <a:solidFill>
                <a:srgbClr val="002060"/>
              </a:solidFill>
            </a:endParaRPr>
          </a:p>
        </p:txBody>
      </p:sp>
      <p:sp>
        <p:nvSpPr>
          <p:cNvPr id="8" name="矩形 7">
            <a:extLst>
              <a:ext uri="{FF2B5EF4-FFF2-40B4-BE49-F238E27FC236}">
                <a16:creationId xmlns:a16="http://schemas.microsoft.com/office/drawing/2014/main" id="{FC6316D9-0B14-4C1D-B781-17641C3B8543}"/>
              </a:ext>
            </a:extLst>
          </p:cNvPr>
          <p:cNvSpPr/>
          <p:nvPr/>
        </p:nvSpPr>
        <p:spPr>
          <a:xfrm>
            <a:off x="4362018" y="5178056"/>
            <a:ext cx="1764145" cy="39716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solidFill>
                  <a:srgbClr val="002060"/>
                </a:solidFill>
              </a:rPr>
              <a:t>分支语句体</a:t>
            </a:r>
            <a:r>
              <a:rPr lang="en-US" altLang="zh-CN" dirty="0">
                <a:solidFill>
                  <a:srgbClr val="002060"/>
                </a:solidFill>
              </a:rPr>
              <a:t>2</a:t>
            </a:r>
            <a:endParaRPr lang="zh-CN" altLang="en-US" dirty="0">
              <a:solidFill>
                <a:srgbClr val="002060"/>
              </a:solidFill>
            </a:endParaRPr>
          </a:p>
        </p:txBody>
      </p:sp>
      <p:cxnSp>
        <p:nvCxnSpPr>
          <p:cNvPr id="10" name="直接箭头连接符 9">
            <a:extLst>
              <a:ext uri="{FF2B5EF4-FFF2-40B4-BE49-F238E27FC236}">
                <a16:creationId xmlns:a16="http://schemas.microsoft.com/office/drawing/2014/main" id="{648E50F6-E213-4FF0-9515-573AB0E4FB7D}"/>
              </a:ext>
            </a:extLst>
          </p:cNvPr>
          <p:cNvCxnSpPr>
            <a:cxnSpLocks/>
          </p:cNvCxnSpPr>
          <p:nvPr/>
        </p:nvCxnSpPr>
        <p:spPr>
          <a:xfrm>
            <a:off x="5244090" y="2632365"/>
            <a:ext cx="0" cy="3902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接连接符 11">
            <a:extLst>
              <a:ext uri="{FF2B5EF4-FFF2-40B4-BE49-F238E27FC236}">
                <a16:creationId xmlns:a16="http://schemas.microsoft.com/office/drawing/2014/main" id="{D1D2B3D5-4337-44E3-8A80-14568F008501}"/>
              </a:ext>
            </a:extLst>
          </p:cNvPr>
          <p:cNvCxnSpPr>
            <a:cxnSpLocks/>
          </p:cNvCxnSpPr>
          <p:nvPr/>
        </p:nvCxnSpPr>
        <p:spPr>
          <a:xfrm flipH="1">
            <a:off x="4075692" y="4387467"/>
            <a:ext cx="286326" cy="0"/>
          </a:xfrm>
          <a:prstGeom prst="line">
            <a:avLst/>
          </a:prstGeom>
        </p:spPr>
        <p:style>
          <a:lnRef idx="3">
            <a:schemeClr val="dk1"/>
          </a:lnRef>
          <a:fillRef idx="0">
            <a:schemeClr val="dk1"/>
          </a:fillRef>
          <a:effectRef idx="2">
            <a:schemeClr val="dk1"/>
          </a:effectRef>
          <a:fontRef idx="minor">
            <a:schemeClr val="tx1"/>
          </a:fontRef>
        </p:style>
      </p:cxnSp>
      <p:cxnSp>
        <p:nvCxnSpPr>
          <p:cNvPr id="13" name="直接箭头连接符 12">
            <a:extLst>
              <a:ext uri="{FF2B5EF4-FFF2-40B4-BE49-F238E27FC236}">
                <a16:creationId xmlns:a16="http://schemas.microsoft.com/office/drawing/2014/main" id="{D411FC50-D868-483E-918B-1D3D61922DE5}"/>
              </a:ext>
            </a:extLst>
          </p:cNvPr>
          <p:cNvCxnSpPr>
            <a:cxnSpLocks/>
          </p:cNvCxnSpPr>
          <p:nvPr/>
        </p:nvCxnSpPr>
        <p:spPr>
          <a:xfrm flipH="1">
            <a:off x="5265807" y="3821742"/>
            <a:ext cx="4765" cy="3854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接连接符 15">
            <a:extLst>
              <a:ext uri="{FF2B5EF4-FFF2-40B4-BE49-F238E27FC236}">
                <a16:creationId xmlns:a16="http://schemas.microsoft.com/office/drawing/2014/main" id="{32542AFC-DD95-4A09-8643-948F8676B14A}"/>
              </a:ext>
            </a:extLst>
          </p:cNvPr>
          <p:cNvCxnSpPr/>
          <p:nvPr/>
        </p:nvCxnSpPr>
        <p:spPr>
          <a:xfrm>
            <a:off x="5198842" y="4761344"/>
            <a:ext cx="0" cy="429492"/>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 name="直接连接符 16">
            <a:extLst>
              <a:ext uri="{FF2B5EF4-FFF2-40B4-BE49-F238E27FC236}">
                <a16:creationId xmlns:a16="http://schemas.microsoft.com/office/drawing/2014/main" id="{C5EA9E39-A04F-4B84-973E-6268FB39193E}"/>
              </a:ext>
            </a:extLst>
          </p:cNvPr>
          <p:cNvCxnSpPr>
            <a:cxnSpLocks/>
          </p:cNvCxnSpPr>
          <p:nvPr/>
        </p:nvCxnSpPr>
        <p:spPr>
          <a:xfrm>
            <a:off x="6902661" y="3444636"/>
            <a:ext cx="0" cy="1316708"/>
          </a:xfrm>
          <a:prstGeom prst="line">
            <a:avLst/>
          </a:prstGeom>
        </p:spPr>
        <p:style>
          <a:lnRef idx="3">
            <a:schemeClr val="dk1"/>
          </a:lnRef>
          <a:fillRef idx="0">
            <a:schemeClr val="dk1"/>
          </a:fillRef>
          <a:effectRef idx="2">
            <a:schemeClr val="dk1"/>
          </a:effectRef>
          <a:fontRef idx="minor">
            <a:schemeClr val="tx1"/>
          </a:fontRef>
        </p:style>
      </p:cxnSp>
      <p:cxnSp>
        <p:nvCxnSpPr>
          <p:cNvPr id="18" name="直接连接符 17">
            <a:extLst>
              <a:ext uri="{FF2B5EF4-FFF2-40B4-BE49-F238E27FC236}">
                <a16:creationId xmlns:a16="http://schemas.microsoft.com/office/drawing/2014/main" id="{3C2BE232-73EA-4740-9930-C4C332ABC5A2}"/>
              </a:ext>
            </a:extLst>
          </p:cNvPr>
          <p:cNvCxnSpPr>
            <a:cxnSpLocks/>
          </p:cNvCxnSpPr>
          <p:nvPr/>
        </p:nvCxnSpPr>
        <p:spPr>
          <a:xfrm flipH="1">
            <a:off x="6564600" y="3414949"/>
            <a:ext cx="353436" cy="1"/>
          </a:xfrm>
          <a:prstGeom prst="line">
            <a:avLst/>
          </a:prstGeom>
        </p:spPr>
        <p:style>
          <a:lnRef idx="3">
            <a:schemeClr val="dk1"/>
          </a:lnRef>
          <a:fillRef idx="0">
            <a:schemeClr val="dk1"/>
          </a:fillRef>
          <a:effectRef idx="2">
            <a:schemeClr val="dk1"/>
          </a:effectRef>
          <a:fontRef idx="minor">
            <a:schemeClr val="tx1"/>
          </a:fontRef>
        </p:style>
      </p:cxnSp>
      <p:cxnSp>
        <p:nvCxnSpPr>
          <p:cNvPr id="19" name="直接箭头连接符 18">
            <a:extLst>
              <a:ext uri="{FF2B5EF4-FFF2-40B4-BE49-F238E27FC236}">
                <a16:creationId xmlns:a16="http://schemas.microsoft.com/office/drawing/2014/main" id="{D5E21C6D-81BB-4564-BA5D-778FD7F98AEE}"/>
              </a:ext>
            </a:extLst>
          </p:cNvPr>
          <p:cNvCxnSpPr>
            <a:cxnSpLocks/>
          </p:cNvCxnSpPr>
          <p:nvPr/>
        </p:nvCxnSpPr>
        <p:spPr>
          <a:xfrm>
            <a:off x="4075692" y="5741005"/>
            <a:ext cx="1107137" cy="158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008DABA8-42B0-4BCB-96AF-6FE7B5B76796}"/>
              </a:ext>
            </a:extLst>
          </p:cNvPr>
          <p:cNvCxnSpPr>
            <a:cxnSpLocks/>
          </p:cNvCxnSpPr>
          <p:nvPr/>
        </p:nvCxnSpPr>
        <p:spPr>
          <a:xfrm>
            <a:off x="4075692" y="4387466"/>
            <a:ext cx="0" cy="136800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2" name="直接箭头连接符 21">
            <a:extLst>
              <a:ext uri="{FF2B5EF4-FFF2-40B4-BE49-F238E27FC236}">
                <a16:creationId xmlns:a16="http://schemas.microsoft.com/office/drawing/2014/main" id="{CBD9D78D-B815-40A9-9B4B-C83358EEE9E9}"/>
              </a:ext>
            </a:extLst>
          </p:cNvPr>
          <p:cNvCxnSpPr>
            <a:cxnSpLocks/>
          </p:cNvCxnSpPr>
          <p:nvPr/>
        </p:nvCxnSpPr>
        <p:spPr>
          <a:xfrm flipH="1">
            <a:off x="5191771" y="4761344"/>
            <a:ext cx="1710890"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6" name="直接箭头连接符 25">
            <a:extLst>
              <a:ext uri="{FF2B5EF4-FFF2-40B4-BE49-F238E27FC236}">
                <a16:creationId xmlns:a16="http://schemas.microsoft.com/office/drawing/2014/main" id="{4F31266B-E760-4ACB-8EB6-D9F36AB31FB8}"/>
              </a:ext>
            </a:extLst>
          </p:cNvPr>
          <p:cNvCxnSpPr>
            <a:cxnSpLocks/>
          </p:cNvCxnSpPr>
          <p:nvPr/>
        </p:nvCxnSpPr>
        <p:spPr>
          <a:xfrm>
            <a:off x="5191771" y="5575220"/>
            <a:ext cx="0" cy="363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文本框 29">
            <a:extLst>
              <a:ext uri="{FF2B5EF4-FFF2-40B4-BE49-F238E27FC236}">
                <a16:creationId xmlns:a16="http://schemas.microsoft.com/office/drawing/2014/main" id="{A74D5F0A-F8E3-437E-93BD-C6F610039453}"/>
              </a:ext>
            </a:extLst>
          </p:cNvPr>
          <p:cNvSpPr txBox="1"/>
          <p:nvPr/>
        </p:nvSpPr>
        <p:spPr>
          <a:xfrm>
            <a:off x="3782290" y="5938408"/>
            <a:ext cx="3195782" cy="400110"/>
          </a:xfrm>
          <a:prstGeom prst="rect">
            <a:avLst/>
          </a:prstGeom>
          <a:noFill/>
        </p:spPr>
        <p:txBody>
          <a:bodyPr wrap="square" rtlCol="0">
            <a:spAutoFit/>
          </a:bodyPr>
          <a:lstStyle/>
          <a:p>
            <a:r>
              <a:rPr lang="zh-CN" altLang="en-US" sz="2000" dirty="0"/>
              <a:t>图</a:t>
            </a:r>
            <a:r>
              <a:rPr lang="en-US" altLang="zh-CN" sz="2000" dirty="0"/>
              <a:t>4-2 </a:t>
            </a:r>
            <a:r>
              <a:rPr lang="zh-CN" altLang="en-US" sz="2000" dirty="0"/>
              <a:t>双分支结构的流程图</a:t>
            </a:r>
          </a:p>
        </p:txBody>
      </p:sp>
      <p:sp>
        <p:nvSpPr>
          <p:cNvPr id="3" name="文本框 2">
            <a:extLst>
              <a:ext uri="{FF2B5EF4-FFF2-40B4-BE49-F238E27FC236}">
                <a16:creationId xmlns:a16="http://schemas.microsoft.com/office/drawing/2014/main" id="{36ED5D0B-04CD-4B41-B839-462610396D0D}"/>
              </a:ext>
            </a:extLst>
          </p:cNvPr>
          <p:cNvSpPr txBox="1"/>
          <p:nvPr/>
        </p:nvSpPr>
        <p:spPr>
          <a:xfrm>
            <a:off x="5311990" y="3797033"/>
            <a:ext cx="286309" cy="373694"/>
          </a:xfrm>
          <a:prstGeom prst="rect">
            <a:avLst/>
          </a:prstGeom>
          <a:noFill/>
        </p:spPr>
        <p:txBody>
          <a:bodyPr wrap="square" rtlCol="0">
            <a:spAutoFit/>
          </a:bodyPr>
          <a:lstStyle/>
          <a:p>
            <a:r>
              <a:rPr lang="en-US" altLang="zh-CN" dirty="0"/>
              <a:t>N</a:t>
            </a:r>
            <a:endParaRPr lang="zh-CN" altLang="en-US" dirty="0"/>
          </a:p>
        </p:txBody>
      </p:sp>
      <p:sp>
        <p:nvSpPr>
          <p:cNvPr id="20" name="文本框 19">
            <a:extLst>
              <a:ext uri="{FF2B5EF4-FFF2-40B4-BE49-F238E27FC236}">
                <a16:creationId xmlns:a16="http://schemas.microsoft.com/office/drawing/2014/main" id="{9A5FDA18-BC8E-43CD-A586-59AAEEAECCE4}"/>
              </a:ext>
            </a:extLst>
          </p:cNvPr>
          <p:cNvSpPr txBox="1"/>
          <p:nvPr/>
        </p:nvSpPr>
        <p:spPr>
          <a:xfrm>
            <a:off x="6564600" y="3083754"/>
            <a:ext cx="286309" cy="373694"/>
          </a:xfrm>
          <a:prstGeom prst="rect">
            <a:avLst/>
          </a:prstGeom>
          <a:noFill/>
        </p:spPr>
        <p:txBody>
          <a:bodyPr wrap="square" rtlCol="0">
            <a:spAutoFit/>
          </a:bodyPr>
          <a:lstStyle/>
          <a:p>
            <a:r>
              <a:rPr lang="en-US" altLang="zh-CN" dirty="0"/>
              <a:t>Y</a:t>
            </a:r>
            <a:endParaRPr lang="zh-CN" altLang="en-US" dirty="0"/>
          </a:p>
        </p:txBody>
      </p:sp>
      <p:sp>
        <p:nvSpPr>
          <p:cNvPr id="31" name="文本框 30">
            <a:extLst>
              <a:ext uri="{FF2B5EF4-FFF2-40B4-BE49-F238E27FC236}">
                <a16:creationId xmlns:a16="http://schemas.microsoft.com/office/drawing/2014/main" id="{9D9FBFBA-1F2D-4EB5-9E1D-446F3475CE73}"/>
              </a:ext>
            </a:extLst>
          </p:cNvPr>
          <p:cNvSpPr txBox="1"/>
          <p:nvPr/>
        </p:nvSpPr>
        <p:spPr>
          <a:xfrm>
            <a:off x="3454306" y="4691356"/>
            <a:ext cx="585752" cy="369332"/>
          </a:xfrm>
          <a:prstGeom prst="rect">
            <a:avLst/>
          </a:prstGeom>
          <a:noFill/>
        </p:spPr>
        <p:txBody>
          <a:bodyPr wrap="square" rtlCol="0">
            <a:spAutoFit/>
          </a:bodyPr>
          <a:lstStyle/>
          <a:p>
            <a:r>
              <a:rPr lang="en-US" altLang="zh-CN" dirty="0"/>
              <a:t>JMP</a:t>
            </a:r>
            <a:endParaRPr lang="zh-CN" altLang="en-US" dirty="0"/>
          </a:p>
        </p:txBody>
      </p:sp>
    </p:spTree>
    <p:extLst>
      <p:ext uri="{BB962C8B-B14F-4D97-AF65-F5344CB8AC3E}">
        <p14:creationId xmlns:p14="http://schemas.microsoft.com/office/powerpoint/2010/main" val="315957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7043B-5C0B-4A65-8C00-CA63DE924C9C}"/>
              </a:ext>
            </a:extLst>
          </p:cNvPr>
          <p:cNvSpPr>
            <a:spLocks noGrp="1"/>
          </p:cNvSpPr>
          <p:nvPr>
            <p:ph type="title"/>
          </p:nvPr>
        </p:nvSpPr>
        <p:spPr/>
        <p:txBody>
          <a:bodyPr>
            <a:normAutofit/>
          </a:bodyPr>
          <a:lstStyle/>
          <a:p>
            <a:r>
              <a:rPr lang="zh-CN" altLang="en-US" sz="4000" dirty="0"/>
              <a:t>例题：将数据最高位进行显示，为</a:t>
            </a:r>
            <a:r>
              <a:rPr lang="en-US" altLang="zh-CN" sz="4000" dirty="0"/>
              <a:t>0</a:t>
            </a:r>
            <a:r>
              <a:rPr lang="zh-CN" altLang="en-US" sz="4000" dirty="0"/>
              <a:t>显示</a:t>
            </a:r>
            <a:r>
              <a:rPr lang="en-US" altLang="zh-CN" sz="4000" dirty="0"/>
              <a:t>0</a:t>
            </a:r>
            <a:r>
              <a:rPr lang="zh-CN" altLang="en-US" sz="4000" dirty="0"/>
              <a:t>，为</a:t>
            </a:r>
            <a:r>
              <a:rPr lang="en-US" altLang="zh-CN" sz="4000" dirty="0"/>
              <a:t>1</a:t>
            </a:r>
            <a:r>
              <a:rPr lang="zh-CN" altLang="en-US" sz="4000" dirty="0"/>
              <a:t>显示</a:t>
            </a:r>
            <a:r>
              <a:rPr lang="en-US" altLang="zh-CN" sz="4000" dirty="0"/>
              <a:t>1.</a:t>
            </a:r>
            <a:endParaRPr lang="zh-CN" altLang="en-US" sz="4000" dirty="0"/>
          </a:p>
        </p:txBody>
      </p:sp>
      <p:sp>
        <p:nvSpPr>
          <p:cNvPr id="7" name="文本框 6">
            <a:extLst>
              <a:ext uri="{FF2B5EF4-FFF2-40B4-BE49-F238E27FC236}">
                <a16:creationId xmlns:a16="http://schemas.microsoft.com/office/drawing/2014/main" id="{9590A600-88E4-4590-A408-F13031F43DA7}"/>
              </a:ext>
            </a:extLst>
          </p:cNvPr>
          <p:cNvSpPr txBox="1"/>
          <p:nvPr/>
        </p:nvSpPr>
        <p:spPr>
          <a:xfrm>
            <a:off x="1238720" y="1845394"/>
            <a:ext cx="4746444" cy="4291944"/>
          </a:xfrm>
          <a:prstGeom prst="rect">
            <a:avLst/>
          </a:prstGeom>
          <a:noFill/>
        </p:spPr>
        <p:txBody>
          <a:bodyPr wrap="square" rtlCol="0">
            <a:spAutoFit/>
          </a:bodyPr>
          <a:lstStyle/>
          <a:p>
            <a:pPr>
              <a:lnSpc>
                <a:spcPct val="150000"/>
              </a:lnSpc>
            </a:pPr>
            <a:r>
              <a:rPr lang="zh-CN" altLang="en-US" sz="2400" dirty="0">
                <a:solidFill>
                  <a:srgbClr val="C00000"/>
                </a:solidFill>
              </a:rPr>
              <a:t>双分支对应代码</a:t>
            </a:r>
            <a:r>
              <a:rPr lang="zh-CN" altLang="en-US" sz="2400" dirty="0"/>
              <a:t>：</a:t>
            </a:r>
            <a:endParaRPr lang="en-US" altLang="zh-CN" sz="2400" dirty="0"/>
          </a:p>
          <a:p>
            <a:pPr>
              <a:lnSpc>
                <a:spcPct val="150000"/>
              </a:lnSpc>
            </a:pPr>
            <a:r>
              <a:rPr lang="en-US" altLang="zh-CN" sz="2000" dirty="0" err="1"/>
              <a:t>shl</a:t>
            </a:r>
            <a:r>
              <a:rPr lang="en-US" altLang="zh-CN" sz="2000" dirty="0"/>
              <a:t> </a:t>
            </a:r>
            <a:r>
              <a:rPr lang="zh-CN" altLang="en-US" sz="2000" dirty="0"/>
              <a:t> </a:t>
            </a:r>
            <a:r>
              <a:rPr lang="en-US" altLang="zh-CN" sz="2000" dirty="0"/>
              <a:t>bx,1   ;BX</a:t>
            </a:r>
            <a:r>
              <a:rPr lang="zh-CN" altLang="en-US" sz="2000" dirty="0"/>
              <a:t>最高位移入</a:t>
            </a:r>
            <a:r>
              <a:rPr lang="en-US" altLang="zh-CN" sz="2000" dirty="0"/>
              <a:t>CF</a:t>
            </a:r>
            <a:r>
              <a:rPr lang="zh-CN" altLang="en-US" sz="2000" dirty="0"/>
              <a:t>标志</a:t>
            </a:r>
            <a:endParaRPr lang="en-US" altLang="zh-CN" sz="2000" dirty="0"/>
          </a:p>
          <a:p>
            <a:pPr>
              <a:lnSpc>
                <a:spcPct val="150000"/>
              </a:lnSpc>
            </a:pPr>
            <a:r>
              <a:rPr lang="en-US" altLang="zh-CN" sz="2000" dirty="0" err="1"/>
              <a:t>jc</a:t>
            </a:r>
            <a:r>
              <a:rPr lang="en-US" altLang="zh-CN" sz="2000" dirty="0"/>
              <a:t>   one    ;CF=1,</a:t>
            </a:r>
            <a:r>
              <a:rPr lang="zh-CN" altLang="en-US" sz="2000" dirty="0"/>
              <a:t>即最高位为</a:t>
            </a:r>
            <a:r>
              <a:rPr lang="en-US" altLang="zh-CN" sz="2000" dirty="0"/>
              <a:t>1</a:t>
            </a:r>
            <a:r>
              <a:rPr lang="zh-CN" altLang="en-US" sz="2000" dirty="0"/>
              <a:t>，转移</a:t>
            </a:r>
            <a:endParaRPr lang="en-US" altLang="zh-CN" sz="2000" dirty="0"/>
          </a:p>
          <a:p>
            <a:pPr>
              <a:lnSpc>
                <a:spcPct val="150000"/>
              </a:lnSpc>
            </a:pPr>
            <a:r>
              <a:rPr lang="en-US" altLang="zh-CN" sz="2000" dirty="0"/>
              <a:t>mov dl,’0’  ; CF=0,</a:t>
            </a:r>
            <a:r>
              <a:rPr lang="zh-CN" altLang="en-US" sz="2000" dirty="0"/>
              <a:t> 即最高位为</a:t>
            </a:r>
            <a:r>
              <a:rPr lang="en-US" altLang="zh-CN" sz="2000" dirty="0"/>
              <a:t>0</a:t>
            </a:r>
            <a:r>
              <a:rPr lang="zh-CN" altLang="en-US" sz="2000" dirty="0"/>
              <a:t>，</a:t>
            </a:r>
            <a:endParaRPr lang="en-US" altLang="zh-CN" sz="2000" dirty="0"/>
          </a:p>
          <a:p>
            <a:pPr>
              <a:lnSpc>
                <a:spcPct val="150000"/>
              </a:lnSpc>
            </a:pPr>
            <a:r>
              <a:rPr lang="en-US" altLang="zh-CN" sz="2000" dirty="0"/>
              <a:t>DL&lt;-’0’</a:t>
            </a:r>
          </a:p>
          <a:p>
            <a:pPr>
              <a:lnSpc>
                <a:spcPct val="150000"/>
              </a:lnSpc>
            </a:pPr>
            <a:r>
              <a:rPr lang="en-US" altLang="zh-CN" sz="2000" dirty="0" err="1"/>
              <a:t>jmp</a:t>
            </a:r>
            <a:r>
              <a:rPr lang="en-US" altLang="zh-CN" sz="2000" dirty="0"/>
              <a:t>  two</a:t>
            </a:r>
          </a:p>
          <a:p>
            <a:pPr>
              <a:lnSpc>
                <a:spcPct val="150000"/>
              </a:lnSpc>
            </a:pPr>
            <a:r>
              <a:rPr lang="en-US" altLang="zh-CN" sz="2000" dirty="0"/>
              <a:t>one: mov dl,’1’</a:t>
            </a:r>
          </a:p>
          <a:p>
            <a:pPr>
              <a:lnSpc>
                <a:spcPct val="150000"/>
              </a:lnSpc>
            </a:pPr>
            <a:r>
              <a:rPr lang="en-US" altLang="zh-CN" sz="2000" dirty="0"/>
              <a:t>two: mov ah,2</a:t>
            </a:r>
          </a:p>
          <a:p>
            <a:pPr>
              <a:lnSpc>
                <a:spcPct val="150000"/>
              </a:lnSpc>
            </a:pPr>
            <a:r>
              <a:rPr lang="en-US" altLang="zh-CN" sz="2000" dirty="0"/>
              <a:t>         int 21h</a:t>
            </a:r>
            <a:endParaRPr lang="zh-CN" altLang="en-US" sz="2400" dirty="0"/>
          </a:p>
        </p:txBody>
      </p:sp>
      <p:sp>
        <p:nvSpPr>
          <p:cNvPr id="8" name="文本框 7">
            <a:extLst>
              <a:ext uri="{FF2B5EF4-FFF2-40B4-BE49-F238E27FC236}">
                <a16:creationId xmlns:a16="http://schemas.microsoft.com/office/drawing/2014/main" id="{C12D5FD9-DBD8-43D2-B575-FCD46C6438A9}"/>
              </a:ext>
            </a:extLst>
          </p:cNvPr>
          <p:cNvSpPr txBox="1"/>
          <p:nvPr/>
        </p:nvSpPr>
        <p:spPr>
          <a:xfrm>
            <a:off x="6655538" y="1949731"/>
            <a:ext cx="3768436" cy="3276282"/>
          </a:xfrm>
          <a:prstGeom prst="rect">
            <a:avLst/>
          </a:prstGeom>
          <a:noFill/>
        </p:spPr>
        <p:txBody>
          <a:bodyPr wrap="square" rtlCol="0">
            <a:spAutoFit/>
          </a:bodyPr>
          <a:lstStyle/>
          <a:p>
            <a:pPr>
              <a:lnSpc>
                <a:spcPct val="150000"/>
              </a:lnSpc>
            </a:pPr>
            <a:r>
              <a:rPr lang="zh-CN" altLang="en-US" sz="2000" dirty="0">
                <a:solidFill>
                  <a:srgbClr val="C00000"/>
                </a:solidFill>
              </a:rPr>
              <a:t>单分支对应代码</a:t>
            </a:r>
            <a:r>
              <a:rPr lang="zh-CN" altLang="en-US" sz="2000" dirty="0"/>
              <a:t>：</a:t>
            </a:r>
            <a:endParaRPr lang="en-US" altLang="zh-CN" sz="2000" dirty="0"/>
          </a:p>
          <a:p>
            <a:pPr>
              <a:lnSpc>
                <a:spcPct val="150000"/>
              </a:lnSpc>
            </a:pPr>
            <a:r>
              <a:rPr lang="en-US" altLang="zh-CN" sz="2000" dirty="0"/>
              <a:t>mov dl, ‘0’</a:t>
            </a:r>
          </a:p>
          <a:p>
            <a:pPr>
              <a:lnSpc>
                <a:spcPct val="150000"/>
              </a:lnSpc>
            </a:pPr>
            <a:r>
              <a:rPr lang="en-US" altLang="zh-CN" sz="2000" dirty="0" err="1"/>
              <a:t>shl</a:t>
            </a:r>
            <a:r>
              <a:rPr lang="en-US" altLang="zh-CN" sz="2000" dirty="0"/>
              <a:t> bx,1</a:t>
            </a:r>
          </a:p>
          <a:p>
            <a:pPr>
              <a:lnSpc>
                <a:spcPct val="150000"/>
              </a:lnSpc>
            </a:pPr>
            <a:r>
              <a:rPr lang="en-US" altLang="zh-CN" sz="2000" dirty="0" err="1"/>
              <a:t>Jnc</a:t>
            </a:r>
            <a:r>
              <a:rPr lang="en-US" altLang="zh-CN" sz="2000" dirty="0"/>
              <a:t>  two</a:t>
            </a:r>
          </a:p>
          <a:p>
            <a:pPr>
              <a:lnSpc>
                <a:spcPct val="150000"/>
              </a:lnSpc>
            </a:pPr>
            <a:r>
              <a:rPr lang="en-US" altLang="zh-CN" sz="2000" dirty="0"/>
              <a:t>mov dl,’1’</a:t>
            </a:r>
          </a:p>
          <a:p>
            <a:pPr>
              <a:lnSpc>
                <a:spcPct val="150000"/>
              </a:lnSpc>
            </a:pPr>
            <a:r>
              <a:rPr lang="en-US" altLang="zh-CN" sz="2000" dirty="0"/>
              <a:t>Two: mov ah,2</a:t>
            </a:r>
          </a:p>
          <a:p>
            <a:pPr>
              <a:lnSpc>
                <a:spcPct val="150000"/>
              </a:lnSpc>
            </a:pPr>
            <a:r>
              <a:rPr lang="en-US" altLang="zh-CN" sz="2000" dirty="0"/>
              <a:t>         int 21h</a:t>
            </a:r>
            <a:endParaRPr lang="zh-CN" altLang="en-US" sz="2000" dirty="0"/>
          </a:p>
        </p:txBody>
      </p:sp>
      <p:sp>
        <p:nvSpPr>
          <p:cNvPr id="10" name="对话气泡: 矩形 9">
            <a:extLst>
              <a:ext uri="{FF2B5EF4-FFF2-40B4-BE49-F238E27FC236}">
                <a16:creationId xmlns:a16="http://schemas.microsoft.com/office/drawing/2014/main" id="{B1F09393-6A52-4D3A-80B2-41FA6F6C03E7}"/>
              </a:ext>
            </a:extLst>
          </p:cNvPr>
          <p:cNvSpPr/>
          <p:nvPr/>
        </p:nvSpPr>
        <p:spPr>
          <a:xfrm>
            <a:off x="9374167" y="1306286"/>
            <a:ext cx="2249792" cy="1613913"/>
          </a:xfrm>
          <a:prstGeom prst="wedgeRectCallout">
            <a:avLst>
              <a:gd name="adj1" fmla="val 22457"/>
              <a:gd name="adj2" fmla="val -48536"/>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solidFill>
                  <a:srgbClr val="002060"/>
                </a:solidFill>
              </a:rPr>
              <a:t>难点：</a:t>
            </a:r>
            <a:endParaRPr lang="en-US" altLang="zh-CN" b="1" dirty="0">
              <a:solidFill>
                <a:srgbClr val="002060"/>
              </a:solidFill>
            </a:endParaRPr>
          </a:p>
          <a:p>
            <a:pPr algn="ctr"/>
            <a:r>
              <a:rPr lang="zh-CN" altLang="en-US" b="1" dirty="0">
                <a:solidFill>
                  <a:srgbClr val="002060"/>
                </a:solidFill>
              </a:rPr>
              <a:t>编写分支程序必须留心分支的开始点和结束点</a:t>
            </a:r>
          </a:p>
        </p:txBody>
      </p:sp>
      <p:pic>
        <p:nvPicPr>
          <p:cNvPr id="4" name="图片 3">
            <a:extLst>
              <a:ext uri="{FF2B5EF4-FFF2-40B4-BE49-F238E27FC236}">
                <a16:creationId xmlns:a16="http://schemas.microsoft.com/office/drawing/2014/main" id="{0390C830-BAAE-483E-9E53-74CA82FCFF47}"/>
              </a:ext>
            </a:extLst>
          </p:cNvPr>
          <p:cNvPicPr>
            <a:picLocks noChangeAspect="1"/>
          </p:cNvPicPr>
          <p:nvPr/>
        </p:nvPicPr>
        <p:blipFill>
          <a:blip r:embed="rId2"/>
          <a:stretch>
            <a:fillRect/>
          </a:stretch>
        </p:blipFill>
        <p:spPr>
          <a:xfrm>
            <a:off x="3263549" y="3857625"/>
            <a:ext cx="2862931" cy="2200275"/>
          </a:xfrm>
          <a:prstGeom prst="rect">
            <a:avLst/>
          </a:prstGeom>
        </p:spPr>
      </p:pic>
      <p:pic>
        <p:nvPicPr>
          <p:cNvPr id="6" name="图片 5">
            <a:extLst>
              <a:ext uri="{FF2B5EF4-FFF2-40B4-BE49-F238E27FC236}">
                <a16:creationId xmlns:a16="http://schemas.microsoft.com/office/drawing/2014/main" id="{CA8C0548-EDD6-401F-84C3-E6D7A316E327}"/>
              </a:ext>
            </a:extLst>
          </p:cNvPr>
          <p:cNvPicPr>
            <a:picLocks noChangeAspect="1"/>
          </p:cNvPicPr>
          <p:nvPr/>
        </p:nvPicPr>
        <p:blipFill>
          <a:blip r:embed="rId3"/>
          <a:stretch>
            <a:fillRect/>
          </a:stretch>
        </p:blipFill>
        <p:spPr>
          <a:xfrm>
            <a:off x="8241430" y="3800474"/>
            <a:ext cx="2711602" cy="2028825"/>
          </a:xfrm>
          <a:prstGeom prst="rect">
            <a:avLst/>
          </a:prstGeom>
        </p:spPr>
      </p:pic>
    </p:spTree>
    <p:extLst>
      <p:ext uri="{BB962C8B-B14F-4D97-AF65-F5344CB8AC3E}">
        <p14:creationId xmlns:p14="http://schemas.microsoft.com/office/powerpoint/2010/main" val="3934360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5C3839-6417-4951-A0F2-1F518470D6B7}"/>
              </a:ext>
            </a:extLst>
          </p:cNvPr>
          <p:cNvSpPr>
            <a:spLocks noGrp="1"/>
          </p:cNvSpPr>
          <p:nvPr>
            <p:ph type="title"/>
          </p:nvPr>
        </p:nvSpPr>
        <p:spPr/>
        <p:txBody>
          <a:bodyPr>
            <a:normAutofit fontScale="90000"/>
          </a:bodyPr>
          <a:lstStyle/>
          <a:p>
            <a:r>
              <a:rPr lang="zh-CN" altLang="en-US" sz="4000" dirty="0"/>
              <a:t>例</a:t>
            </a:r>
            <a:r>
              <a:rPr lang="en-US" altLang="zh-CN" sz="4000" dirty="0"/>
              <a:t>4.3 </a:t>
            </a:r>
            <a:r>
              <a:rPr lang="zh-CN" altLang="en-US" sz="4000" dirty="0"/>
              <a:t>判断方程</a:t>
            </a:r>
            <a:r>
              <a:rPr lang="en-US" altLang="zh-CN" sz="4000" dirty="0"/>
              <a:t>ax</a:t>
            </a:r>
            <a:r>
              <a:rPr lang="en-US" altLang="zh-CN" sz="4000" baseline="30000" dirty="0"/>
              <a:t>2</a:t>
            </a:r>
            <a:r>
              <a:rPr lang="en-US" altLang="zh-CN" sz="4000" dirty="0"/>
              <a:t>+bx+c=0</a:t>
            </a:r>
            <a:r>
              <a:rPr lang="zh-CN" altLang="en-US" sz="4000" dirty="0"/>
              <a:t>有无实根</a:t>
            </a:r>
            <a:r>
              <a:rPr lang="en-US" altLang="zh-CN" sz="4000" dirty="0"/>
              <a:t>,</a:t>
            </a:r>
            <a:r>
              <a:rPr lang="zh-CN" altLang="en-US" sz="4000" dirty="0"/>
              <a:t>若有，字节变量</a:t>
            </a:r>
            <a:r>
              <a:rPr lang="en-US" altLang="zh-CN" sz="4000" dirty="0"/>
              <a:t>TAG=1</a:t>
            </a:r>
            <a:r>
              <a:rPr lang="zh-CN" altLang="en-US" sz="4000" dirty="0"/>
              <a:t>，否则</a:t>
            </a:r>
            <a:r>
              <a:rPr lang="en-US" altLang="zh-CN" sz="4000" dirty="0"/>
              <a:t>TAG=0</a:t>
            </a:r>
            <a:r>
              <a:rPr lang="zh-CN" altLang="en-US" sz="3600" dirty="0"/>
              <a:t>（设</a:t>
            </a:r>
            <a:r>
              <a:rPr lang="en-US" altLang="zh-CN" sz="3600" dirty="0" err="1"/>
              <a:t>a,b,c</a:t>
            </a:r>
            <a:r>
              <a:rPr lang="zh-CN" altLang="en-US" sz="3600" dirty="0"/>
              <a:t>均为字节变量，</a:t>
            </a:r>
            <a:r>
              <a:rPr lang="en-US" altLang="zh-CN" sz="3600" dirty="0"/>
              <a:t>-127 ~+127</a:t>
            </a:r>
            <a:r>
              <a:rPr lang="zh-CN" altLang="en-US" sz="3600" dirty="0"/>
              <a:t>）</a:t>
            </a:r>
            <a:endParaRPr lang="zh-CN" altLang="en-US" sz="4000" dirty="0"/>
          </a:p>
        </p:txBody>
      </p:sp>
      <p:sp>
        <p:nvSpPr>
          <p:cNvPr id="10" name="内容占位符 9">
            <a:extLst>
              <a:ext uri="{FF2B5EF4-FFF2-40B4-BE49-F238E27FC236}">
                <a16:creationId xmlns:a16="http://schemas.microsoft.com/office/drawing/2014/main" id="{B99B33EB-37AE-41B4-B67B-B584C8A6800A}"/>
              </a:ext>
            </a:extLst>
          </p:cNvPr>
          <p:cNvSpPr>
            <a:spLocks noGrp="1"/>
          </p:cNvSpPr>
          <p:nvPr>
            <p:ph sz="half" idx="2"/>
          </p:nvPr>
        </p:nvSpPr>
        <p:spPr>
          <a:xfrm>
            <a:off x="1158240" y="1852661"/>
            <a:ext cx="2757978" cy="3088793"/>
          </a:xfrm>
        </p:spPr>
        <p:txBody>
          <a:bodyPr>
            <a:normAutofit/>
          </a:bodyPr>
          <a:lstStyle/>
          <a:p>
            <a:r>
              <a:rPr lang="zh-CN" altLang="en-US" sz="2400" dirty="0"/>
              <a:t>分析：二元一次方程有根的条件是</a:t>
            </a:r>
            <a:r>
              <a:rPr lang="en-US" altLang="zh-CN" sz="2400" dirty="0"/>
              <a:t>b</a:t>
            </a:r>
            <a:r>
              <a:rPr lang="en-US" altLang="zh-CN" sz="2400" baseline="30000" dirty="0"/>
              <a:t>2</a:t>
            </a:r>
            <a:r>
              <a:rPr lang="en-US" altLang="zh-CN" sz="2400" dirty="0"/>
              <a:t>-4ac&gt;=0,</a:t>
            </a:r>
            <a:r>
              <a:rPr lang="zh-CN" altLang="en-US" sz="2400" dirty="0"/>
              <a:t>因而算法中心是计算</a:t>
            </a:r>
            <a:r>
              <a:rPr lang="en-US" altLang="zh-CN" sz="2400" dirty="0"/>
              <a:t>b</a:t>
            </a:r>
            <a:r>
              <a:rPr lang="en-US" altLang="zh-CN" sz="2400" baseline="30000" dirty="0"/>
              <a:t>2</a:t>
            </a:r>
            <a:r>
              <a:rPr lang="zh-CN" altLang="en-US" sz="2400" dirty="0"/>
              <a:t>和</a:t>
            </a:r>
            <a:r>
              <a:rPr lang="en-US" altLang="zh-CN" sz="2400" dirty="0"/>
              <a:t>4ac,</a:t>
            </a:r>
            <a:r>
              <a:rPr lang="zh-CN" altLang="en-US" sz="2400" dirty="0"/>
              <a:t>之后进行比较。</a:t>
            </a:r>
          </a:p>
        </p:txBody>
      </p:sp>
      <p:sp>
        <p:nvSpPr>
          <p:cNvPr id="3" name="文本框 2">
            <a:extLst>
              <a:ext uri="{FF2B5EF4-FFF2-40B4-BE49-F238E27FC236}">
                <a16:creationId xmlns:a16="http://schemas.microsoft.com/office/drawing/2014/main" id="{BE3C9B84-AD3D-4CCB-AC23-A0E129176B87}"/>
              </a:ext>
            </a:extLst>
          </p:cNvPr>
          <p:cNvSpPr txBox="1"/>
          <p:nvPr/>
        </p:nvSpPr>
        <p:spPr>
          <a:xfrm>
            <a:off x="4196443" y="1737360"/>
            <a:ext cx="6539593" cy="4770537"/>
          </a:xfrm>
          <a:prstGeom prst="rect">
            <a:avLst/>
          </a:prstGeom>
          <a:noFill/>
        </p:spPr>
        <p:txBody>
          <a:bodyPr wrap="square" rtlCol="0">
            <a:spAutoFit/>
          </a:bodyPr>
          <a:lstStyle/>
          <a:p>
            <a:r>
              <a:rPr lang="en-US" altLang="zh-CN" sz="1600" dirty="0"/>
              <a:t>;</a:t>
            </a:r>
            <a:r>
              <a:rPr lang="en-US" altLang="zh-CN" sz="1600" dirty="0" err="1"/>
              <a:t>dataseg</a:t>
            </a:r>
            <a:endParaRPr lang="en-US" altLang="zh-CN" sz="1600" dirty="0"/>
          </a:p>
          <a:p>
            <a:r>
              <a:rPr lang="en-US" altLang="zh-CN" sz="1600" dirty="0"/>
              <a:t>_a   </a:t>
            </a:r>
            <a:r>
              <a:rPr lang="en-US" altLang="zh-CN" sz="1600" dirty="0" err="1"/>
              <a:t>db</a:t>
            </a:r>
            <a:r>
              <a:rPr lang="en-US" altLang="zh-CN" sz="1600" dirty="0"/>
              <a:t> ?</a:t>
            </a:r>
          </a:p>
          <a:p>
            <a:r>
              <a:rPr lang="en-US" altLang="zh-CN" sz="1600" dirty="0"/>
              <a:t>_b   </a:t>
            </a:r>
            <a:r>
              <a:rPr lang="en-US" altLang="zh-CN" sz="1600" dirty="0" err="1"/>
              <a:t>db</a:t>
            </a:r>
            <a:r>
              <a:rPr lang="en-US" altLang="zh-CN" sz="1600" dirty="0"/>
              <a:t>  ?</a:t>
            </a:r>
          </a:p>
          <a:p>
            <a:r>
              <a:rPr lang="en-US" altLang="zh-CN" sz="1600" dirty="0"/>
              <a:t>_c   </a:t>
            </a:r>
            <a:r>
              <a:rPr lang="en-US" altLang="zh-CN" sz="1600" dirty="0" err="1"/>
              <a:t>db</a:t>
            </a:r>
            <a:r>
              <a:rPr lang="en-US" altLang="zh-CN" sz="1600" dirty="0"/>
              <a:t>  ?</a:t>
            </a:r>
          </a:p>
          <a:p>
            <a:r>
              <a:rPr lang="en-US" altLang="zh-CN" sz="1600" dirty="0"/>
              <a:t>Tag  </a:t>
            </a:r>
            <a:r>
              <a:rPr lang="en-US" altLang="zh-CN" sz="1600" dirty="0" err="1"/>
              <a:t>db</a:t>
            </a:r>
            <a:r>
              <a:rPr lang="en-US" altLang="zh-CN" sz="1600" dirty="0"/>
              <a:t> ?</a:t>
            </a:r>
          </a:p>
          <a:p>
            <a:r>
              <a:rPr lang="en-US" altLang="zh-CN" sz="1600" dirty="0"/>
              <a:t>;</a:t>
            </a:r>
            <a:r>
              <a:rPr lang="en-US" altLang="zh-CN" sz="1600" dirty="0" err="1"/>
              <a:t>codeseg</a:t>
            </a:r>
            <a:endParaRPr lang="en-US" altLang="zh-CN" sz="1600" dirty="0"/>
          </a:p>
          <a:p>
            <a:r>
              <a:rPr lang="en-US" altLang="zh-CN" sz="1600" dirty="0"/>
              <a:t>mov </a:t>
            </a:r>
            <a:r>
              <a:rPr lang="en-US" altLang="zh-CN" sz="1600" dirty="0" err="1"/>
              <a:t>al,_b</a:t>
            </a:r>
            <a:endParaRPr lang="en-US" altLang="zh-CN" sz="1600" dirty="0"/>
          </a:p>
          <a:p>
            <a:r>
              <a:rPr lang="en-US" altLang="zh-CN" sz="1600" dirty="0" err="1"/>
              <a:t>imul</a:t>
            </a:r>
            <a:r>
              <a:rPr lang="en-US" altLang="zh-CN" sz="1600" dirty="0"/>
              <a:t>  al</a:t>
            </a:r>
          </a:p>
          <a:p>
            <a:r>
              <a:rPr lang="en-US" altLang="zh-CN" sz="1600" dirty="0"/>
              <a:t>mov </a:t>
            </a:r>
            <a:r>
              <a:rPr lang="en-US" altLang="zh-CN" sz="1600" dirty="0" err="1"/>
              <a:t>bx,ax</a:t>
            </a:r>
            <a:r>
              <a:rPr lang="en-US" altLang="zh-CN" sz="1600" dirty="0"/>
              <a:t>             ;bx</a:t>
            </a:r>
            <a:r>
              <a:rPr lang="zh-CN" altLang="en-US" sz="1600" dirty="0"/>
              <a:t>中为</a:t>
            </a:r>
            <a:r>
              <a:rPr lang="en-US" altLang="zh-CN" sz="1600" dirty="0"/>
              <a:t>b2</a:t>
            </a:r>
          </a:p>
          <a:p>
            <a:r>
              <a:rPr lang="en-US" altLang="zh-CN" sz="1600" dirty="0"/>
              <a:t>mov </a:t>
            </a:r>
            <a:r>
              <a:rPr lang="en-US" altLang="zh-CN" sz="1600" dirty="0" err="1"/>
              <a:t>al,_a</a:t>
            </a:r>
            <a:endParaRPr lang="en-US" altLang="zh-CN" sz="1600" dirty="0"/>
          </a:p>
          <a:p>
            <a:r>
              <a:rPr lang="en-US" altLang="zh-CN" sz="1600" dirty="0" err="1"/>
              <a:t>imul</a:t>
            </a:r>
            <a:r>
              <a:rPr lang="en-US" altLang="zh-CN" sz="1600" dirty="0"/>
              <a:t> _c</a:t>
            </a:r>
          </a:p>
          <a:p>
            <a:r>
              <a:rPr lang="en-US" altLang="zh-CN" sz="1600" dirty="0"/>
              <a:t>mov cx,4</a:t>
            </a:r>
          </a:p>
          <a:p>
            <a:r>
              <a:rPr lang="en-US" altLang="zh-CN" sz="1600" dirty="0" err="1"/>
              <a:t>imul</a:t>
            </a:r>
            <a:r>
              <a:rPr lang="en-US" altLang="zh-CN" sz="1600" dirty="0"/>
              <a:t> cx                  ;ax</a:t>
            </a:r>
            <a:r>
              <a:rPr lang="zh-CN" altLang="en-US" sz="1600" dirty="0"/>
              <a:t>中为</a:t>
            </a:r>
            <a:r>
              <a:rPr lang="en-US" altLang="zh-CN" sz="1600" dirty="0"/>
              <a:t>4ac(</a:t>
            </a:r>
            <a:r>
              <a:rPr lang="zh-CN" altLang="en-US" sz="1600" dirty="0"/>
              <a:t>按照题目假设</a:t>
            </a:r>
            <a:r>
              <a:rPr lang="en-US" altLang="zh-CN" sz="1600" dirty="0"/>
              <a:t>dx</a:t>
            </a:r>
            <a:r>
              <a:rPr lang="zh-CN" altLang="en-US" sz="1600" dirty="0"/>
              <a:t>不含有效数据</a:t>
            </a:r>
            <a:r>
              <a:rPr lang="en-US" altLang="zh-CN" sz="1600" dirty="0"/>
              <a:t>)</a:t>
            </a:r>
          </a:p>
          <a:p>
            <a:r>
              <a:rPr lang="en-US" altLang="zh-CN" sz="1600" dirty="0" err="1"/>
              <a:t>cmp</a:t>
            </a:r>
            <a:r>
              <a:rPr lang="en-US" altLang="zh-CN" sz="1600" dirty="0"/>
              <a:t>  </a:t>
            </a:r>
            <a:r>
              <a:rPr lang="en-US" altLang="zh-CN" sz="1600" dirty="0" err="1"/>
              <a:t>bx,ax</a:t>
            </a:r>
            <a:endParaRPr lang="en-US" altLang="zh-CN" sz="1600" dirty="0"/>
          </a:p>
          <a:p>
            <a:r>
              <a:rPr lang="en-US" altLang="zh-CN" sz="1600" dirty="0" err="1"/>
              <a:t>jge</a:t>
            </a:r>
            <a:r>
              <a:rPr lang="en-US" altLang="zh-CN" sz="1600" dirty="0"/>
              <a:t>   yes</a:t>
            </a:r>
          </a:p>
          <a:p>
            <a:r>
              <a:rPr lang="en-US" altLang="zh-CN" sz="1600" dirty="0"/>
              <a:t>mov tag,0 </a:t>
            </a:r>
          </a:p>
          <a:p>
            <a:r>
              <a:rPr lang="en-US" altLang="zh-CN" sz="1600" dirty="0" err="1"/>
              <a:t>jmp</a:t>
            </a:r>
            <a:r>
              <a:rPr lang="en-US" altLang="zh-CN" sz="1600" dirty="0"/>
              <a:t> done</a:t>
            </a:r>
          </a:p>
          <a:p>
            <a:r>
              <a:rPr lang="en-US" altLang="zh-CN" sz="1600" dirty="0"/>
              <a:t>yes: mov tag, 1</a:t>
            </a:r>
          </a:p>
          <a:p>
            <a:r>
              <a:rPr lang="en-US" altLang="zh-CN" sz="1600" dirty="0"/>
              <a:t>done:</a:t>
            </a:r>
            <a:endParaRPr lang="zh-CN" altLang="en-US" sz="1600" dirty="0"/>
          </a:p>
        </p:txBody>
      </p:sp>
    </p:spTree>
    <p:extLst>
      <p:ext uri="{BB962C8B-B14F-4D97-AF65-F5344CB8AC3E}">
        <p14:creationId xmlns:p14="http://schemas.microsoft.com/office/powerpoint/2010/main" val="3093068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1DCEEAF-325E-456E-93BA-1A06C2D24ECF}"/>
              </a:ext>
            </a:extLst>
          </p:cNvPr>
          <p:cNvSpPr>
            <a:spLocks noGrp="1"/>
          </p:cNvSpPr>
          <p:nvPr>
            <p:ph type="title"/>
          </p:nvPr>
        </p:nvSpPr>
        <p:spPr/>
        <p:txBody>
          <a:bodyPr/>
          <a:lstStyle/>
          <a:p>
            <a:r>
              <a:rPr lang="zh-CN" altLang="en-US" dirty="0"/>
              <a:t>例题：单分支与双分支</a:t>
            </a:r>
          </a:p>
        </p:txBody>
      </p:sp>
      <p:sp>
        <p:nvSpPr>
          <p:cNvPr id="9" name="Rectangle 3">
            <a:extLst>
              <a:ext uri="{FF2B5EF4-FFF2-40B4-BE49-F238E27FC236}">
                <a16:creationId xmlns:a16="http://schemas.microsoft.com/office/drawing/2014/main" id="{A5C4672F-49DF-4065-B358-06943984F074}"/>
              </a:ext>
            </a:extLst>
          </p:cNvPr>
          <p:cNvSpPr>
            <a:spLocks noGrp="1" noChangeArrowheads="1"/>
          </p:cNvSpPr>
          <p:nvPr>
            <p:ph idx="1"/>
          </p:nvPr>
        </p:nvSpPr>
        <p:spPr>
          <a:xfrm>
            <a:off x="1096963" y="1846263"/>
            <a:ext cx="10058400" cy="4022725"/>
          </a:xfrm>
        </p:spPr>
        <p:txBody>
          <a:bodyPr/>
          <a:lstStyle/>
          <a:p>
            <a:pPr marL="0" indent="0">
              <a:lnSpc>
                <a:spcPct val="80000"/>
              </a:lnSpc>
              <a:buFont typeface="Wingdings" panose="05000000000000000000" pitchFamily="2" charset="2"/>
              <a:buNone/>
              <a:tabLst>
                <a:tab pos="1136650" algn="l"/>
                <a:tab pos="3241675" algn="l"/>
              </a:tabLst>
            </a:pPr>
            <a:r>
              <a:rPr lang="en-US" altLang="zh-CN" dirty="0"/>
              <a:t>	;</a:t>
            </a:r>
            <a:r>
              <a:rPr lang="zh-CN" altLang="en-US" dirty="0"/>
              <a:t>寄存器</a:t>
            </a:r>
            <a:r>
              <a:rPr lang="en-US" altLang="zh-CN" dirty="0"/>
              <a:t>AL</a:t>
            </a:r>
            <a:r>
              <a:rPr lang="zh-CN" altLang="en-US" dirty="0"/>
              <a:t>中是字母</a:t>
            </a:r>
            <a:r>
              <a:rPr lang="en-US" altLang="zh-CN" dirty="0"/>
              <a:t>Y</a:t>
            </a:r>
            <a:r>
              <a:rPr lang="zh-CN" altLang="en-US" dirty="0"/>
              <a:t>或</a:t>
            </a:r>
            <a:r>
              <a:rPr lang="en-US" altLang="zh-CN" dirty="0"/>
              <a:t>y</a:t>
            </a:r>
            <a:r>
              <a:rPr lang="zh-CN" altLang="en-US" dirty="0"/>
              <a:t>，则令</a:t>
            </a:r>
            <a:r>
              <a:rPr lang="en-US" altLang="zh-CN" dirty="0"/>
              <a:t>AH</a:t>
            </a:r>
            <a:r>
              <a:rPr lang="zh-CN" altLang="en-US" dirty="0"/>
              <a:t>＝</a:t>
            </a:r>
            <a:r>
              <a:rPr lang="en-US" altLang="zh-CN" dirty="0"/>
              <a:t>0</a:t>
            </a:r>
            <a:r>
              <a:rPr lang="zh-CN" altLang="en-US" dirty="0"/>
              <a:t>；否则令</a:t>
            </a:r>
            <a:r>
              <a:rPr lang="en-US" altLang="zh-CN" dirty="0"/>
              <a:t>AH</a:t>
            </a:r>
            <a:r>
              <a:rPr lang="zh-CN" altLang="en-US" dirty="0"/>
              <a:t>＝－</a:t>
            </a:r>
            <a:r>
              <a:rPr lang="en-US" altLang="zh-CN" dirty="0"/>
              <a:t>1</a:t>
            </a:r>
            <a:endParaRPr lang="en-US" altLang="zh-CN" dirty="0">
              <a:solidFill>
                <a:schemeClr val="accent2"/>
              </a:solidFill>
            </a:endParaRPr>
          </a:p>
          <a:p>
            <a:pPr marL="0" indent="0">
              <a:lnSpc>
                <a:spcPct val="80000"/>
              </a:lnSpc>
              <a:buFont typeface="Wingdings" panose="05000000000000000000" pitchFamily="2" charset="2"/>
              <a:buNone/>
              <a:tabLst>
                <a:tab pos="1136650" algn="l"/>
                <a:tab pos="3241675" algn="l"/>
              </a:tabLst>
            </a:pPr>
            <a:r>
              <a:rPr lang="en-US" altLang="zh-CN" dirty="0">
                <a:solidFill>
                  <a:schemeClr val="accent2"/>
                </a:solidFill>
              </a:rPr>
              <a:t>	</a:t>
            </a:r>
            <a:r>
              <a:rPr lang="en-US" altLang="zh-CN" dirty="0" err="1">
                <a:solidFill>
                  <a:schemeClr val="accent2"/>
                </a:solidFill>
              </a:rPr>
              <a:t>cmp</a:t>
            </a:r>
            <a:r>
              <a:rPr lang="en-US" altLang="zh-CN" dirty="0">
                <a:solidFill>
                  <a:schemeClr val="accent2"/>
                </a:solidFill>
              </a:rPr>
              <a:t> </a:t>
            </a:r>
            <a:r>
              <a:rPr lang="en-US" altLang="zh-CN" dirty="0" err="1">
                <a:solidFill>
                  <a:schemeClr val="accent2"/>
                </a:solidFill>
              </a:rPr>
              <a:t>al,’Y</a:t>
            </a:r>
            <a:r>
              <a:rPr lang="en-US" altLang="zh-CN" dirty="0">
                <a:solidFill>
                  <a:schemeClr val="accent2"/>
                </a:solidFill>
              </a:rPr>
              <a:t>’	</a:t>
            </a:r>
            <a:r>
              <a:rPr lang="en-US" altLang="zh-CN" dirty="0"/>
              <a:t>;AL</a:t>
            </a:r>
            <a:r>
              <a:rPr lang="zh-CN" altLang="en-US" dirty="0"/>
              <a:t>是大写</a:t>
            </a:r>
            <a:r>
              <a:rPr lang="en-US" altLang="zh-CN" dirty="0"/>
              <a:t>Y</a:t>
            </a:r>
            <a:r>
              <a:rPr lang="zh-CN" altLang="en-US" dirty="0"/>
              <a:t>否？</a:t>
            </a:r>
          </a:p>
          <a:p>
            <a:pPr marL="0" indent="0">
              <a:lnSpc>
                <a:spcPct val="80000"/>
              </a:lnSpc>
              <a:buFont typeface="Wingdings" panose="05000000000000000000" pitchFamily="2" charset="2"/>
              <a:buNone/>
              <a:tabLst>
                <a:tab pos="1136650" algn="l"/>
                <a:tab pos="3241675" algn="l"/>
              </a:tabLst>
            </a:pPr>
            <a:r>
              <a:rPr lang="zh-CN" altLang="en-US" dirty="0"/>
              <a:t>	</a:t>
            </a:r>
            <a:r>
              <a:rPr lang="en-US" altLang="zh-CN" dirty="0" err="1">
                <a:solidFill>
                  <a:schemeClr val="tx2"/>
                </a:solidFill>
              </a:rPr>
              <a:t>jz</a:t>
            </a:r>
            <a:r>
              <a:rPr lang="en-US" altLang="zh-CN" dirty="0">
                <a:solidFill>
                  <a:schemeClr val="tx2"/>
                </a:solidFill>
              </a:rPr>
              <a:t> next</a:t>
            </a:r>
            <a:r>
              <a:rPr lang="en-US" altLang="zh-CN" dirty="0"/>
              <a:t>	;</a:t>
            </a:r>
            <a:r>
              <a:rPr lang="zh-CN" altLang="en-US" dirty="0"/>
              <a:t>是，转移</a:t>
            </a:r>
          </a:p>
          <a:p>
            <a:pPr marL="0" indent="0">
              <a:lnSpc>
                <a:spcPct val="80000"/>
              </a:lnSpc>
              <a:buFont typeface="Wingdings" panose="05000000000000000000" pitchFamily="2" charset="2"/>
              <a:buNone/>
              <a:tabLst>
                <a:tab pos="1136650" algn="l"/>
                <a:tab pos="3241675" algn="l"/>
              </a:tabLst>
            </a:pPr>
            <a:r>
              <a:rPr lang="zh-CN" altLang="en-US" dirty="0">
                <a:solidFill>
                  <a:schemeClr val="accent2"/>
                </a:solidFill>
              </a:rPr>
              <a:t>	</a:t>
            </a:r>
            <a:r>
              <a:rPr lang="en-US" altLang="zh-CN" dirty="0" err="1">
                <a:solidFill>
                  <a:schemeClr val="accent2"/>
                </a:solidFill>
              </a:rPr>
              <a:t>cmp</a:t>
            </a:r>
            <a:r>
              <a:rPr lang="en-US" altLang="zh-CN" dirty="0">
                <a:solidFill>
                  <a:schemeClr val="accent2"/>
                </a:solidFill>
              </a:rPr>
              <a:t> </a:t>
            </a:r>
            <a:r>
              <a:rPr lang="en-US" altLang="zh-CN" dirty="0" err="1">
                <a:solidFill>
                  <a:schemeClr val="accent2"/>
                </a:solidFill>
              </a:rPr>
              <a:t>al,’y</a:t>
            </a:r>
            <a:r>
              <a:rPr lang="en-US" altLang="zh-CN" dirty="0">
                <a:solidFill>
                  <a:schemeClr val="accent2"/>
                </a:solidFill>
              </a:rPr>
              <a:t>’ 	</a:t>
            </a:r>
            <a:r>
              <a:rPr lang="en-US" altLang="zh-CN" dirty="0"/>
              <a:t>;AL</a:t>
            </a:r>
            <a:r>
              <a:rPr lang="zh-CN" altLang="en-US" dirty="0"/>
              <a:t>是小写</a:t>
            </a:r>
            <a:r>
              <a:rPr lang="en-US" altLang="zh-CN" dirty="0"/>
              <a:t>y</a:t>
            </a:r>
            <a:r>
              <a:rPr lang="zh-CN" altLang="en-US" dirty="0"/>
              <a:t>否？</a:t>
            </a:r>
            <a:endParaRPr lang="zh-CN" altLang="en-US" dirty="0">
              <a:solidFill>
                <a:schemeClr val="accent2"/>
              </a:solidFill>
            </a:endParaRPr>
          </a:p>
          <a:p>
            <a:pPr marL="0" indent="0">
              <a:lnSpc>
                <a:spcPct val="80000"/>
              </a:lnSpc>
              <a:buFont typeface="Wingdings" panose="05000000000000000000" pitchFamily="2" charset="2"/>
              <a:buNone/>
              <a:tabLst>
                <a:tab pos="1136650" algn="l"/>
                <a:tab pos="3241675" algn="l"/>
              </a:tabLst>
            </a:pPr>
            <a:r>
              <a:rPr lang="zh-CN" altLang="en-US" dirty="0"/>
              <a:t>	</a:t>
            </a:r>
            <a:r>
              <a:rPr lang="en-US" altLang="zh-CN" dirty="0" err="1">
                <a:solidFill>
                  <a:schemeClr val="tx2"/>
                </a:solidFill>
              </a:rPr>
              <a:t>jz</a:t>
            </a:r>
            <a:r>
              <a:rPr lang="en-US" altLang="zh-CN" dirty="0">
                <a:solidFill>
                  <a:schemeClr val="tx2"/>
                </a:solidFill>
              </a:rPr>
              <a:t> next</a:t>
            </a:r>
            <a:r>
              <a:rPr lang="en-US" altLang="zh-CN" dirty="0"/>
              <a:t>	;</a:t>
            </a:r>
            <a:r>
              <a:rPr lang="zh-CN" altLang="en-US" dirty="0"/>
              <a:t>是，转移</a:t>
            </a:r>
          </a:p>
          <a:p>
            <a:pPr marL="0" indent="0">
              <a:lnSpc>
                <a:spcPct val="80000"/>
              </a:lnSpc>
              <a:buFont typeface="Wingdings" panose="05000000000000000000" pitchFamily="2" charset="2"/>
              <a:buNone/>
              <a:tabLst>
                <a:tab pos="1136650" algn="l"/>
                <a:tab pos="3241675" algn="l"/>
              </a:tabLst>
            </a:pPr>
            <a:r>
              <a:rPr lang="zh-CN" altLang="en-US" dirty="0"/>
              <a:t>	</a:t>
            </a:r>
            <a:r>
              <a:rPr lang="en-US" altLang="zh-CN" dirty="0">
                <a:solidFill>
                  <a:schemeClr val="accent2"/>
                </a:solidFill>
              </a:rPr>
              <a:t>mov ah,-1</a:t>
            </a:r>
            <a:r>
              <a:rPr lang="en-US" altLang="zh-CN" dirty="0"/>
              <a:t>	;</a:t>
            </a:r>
            <a:r>
              <a:rPr lang="zh-CN" altLang="en-US" dirty="0"/>
              <a:t>不是</a:t>
            </a:r>
            <a:r>
              <a:rPr lang="en-US" altLang="zh-CN" dirty="0"/>
              <a:t>Y</a:t>
            </a:r>
            <a:r>
              <a:rPr lang="zh-CN" altLang="en-US" dirty="0"/>
              <a:t>或</a:t>
            </a:r>
            <a:r>
              <a:rPr lang="en-US" altLang="zh-CN" dirty="0"/>
              <a:t>y</a:t>
            </a:r>
            <a:r>
              <a:rPr lang="zh-CN" altLang="en-US" dirty="0"/>
              <a:t>，则</a:t>
            </a:r>
            <a:r>
              <a:rPr lang="en-US" altLang="zh-CN" dirty="0"/>
              <a:t>AH</a:t>
            </a:r>
            <a:r>
              <a:rPr lang="zh-CN" altLang="en-US" dirty="0"/>
              <a:t>＝－</a:t>
            </a:r>
            <a:r>
              <a:rPr lang="en-US" altLang="zh-CN" dirty="0"/>
              <a:t>1</a:t>
            </a:r>
            <a:r>
              <a:rPr lang="zh-CN" altLang="en-US" dirty="0"/>
              <a:t>，结束</a:t>
            </a:r>
          </a:p>
          <a:p>
            <a:pPr marL="0" indent="0">
              <a:lnSpc>
                <a:spcPct val="80000"/>
              </a:lnSpc>
              <a:buFont typeface="Wingdings" panose="05000000000000000000" pitchFamily="2" charset="2"/>
              <a:buNone/>
              <a:tabLst>
                <a:tab pos="1136650" algn="l"/>
                <a:tab pos="3241675" algn="l"/>
              </a:tabLst>
            </a:pPr>
            <a:r>
              <a:rPr lang="zh-CN" altLang="en-US" dirty="0">
                <a:solidFill>
                  <a:schemeClr val="accent2"/>
                </a:solidFill>
              </a:rPr>
              <a:t>	</a:t>
            </a:r>
            <a:r>
              <a:rPr lang="en-US" altLang="zh-CN" dirty="0" err="1">
                <a:solidFill>
                  <a:schemeClr val="tx2"/>
                </a:solidFill>
              </a:rPr>
              <a:t>jmp</a:t>
            </a:r>
            <a:r>
              <a:rPr lang="en-US" altLang="zh-CN" dirty="0">
                <a:solidFill>
                  <a:schemeClr val="tx2"/>
                </a:solidFill>
              </a:rPr>
              <a:t> done</a:t>
            </a:r>
            <a:r>
              <a:rPr lang="en-US" altLang="zh-CN" dirty="0">
                <a:solidFill>
                  <a:schemeClr val="accent2"/>
                </a:solidFill>
              </a:rPr>
              <a:t>	</a:t>
            </a:r>
            <a:r>
              <a:rPr lang="en-US" altLang="zh-CN" dirty="0"/>
              <a:t>;</a:t>
            </a:r>
            <a:r>
              <a:rPr lang="zh-CN" altLang="en-US" dirty="0"/>
              <a:t>一定要跳过另一个分支体</a:t>
            </a:r>
          </a:p>
          <a:p>
            <a:pPr marL="0" indent="0">
              <a:lnSpc>
                <a:spcPct val="80000"/>
              </a:lnSpc>
              <a:buFont typeface="Wingdings" panose="05000000000000000000" pitchFamily="2" charset="2"/>
              <a:buNone/>
              <a:tabLst>
                <a:tab pos="1136650" algn="l"/>
                <a:tab pos="3241675" algn="l"/>
              </a:tabLst>
            </a:pPr>
            <a:r>
              <a:rPr lang="en-US" altLang="zh-CN" dirty="0">
                <a:solidFill>
                  <a:schemeClr val="tx2"/>
                </a:solidFill>
              </a:rPr>
              <a:t>next:</a:t>
            </a:r>
            <a:r>
              <a:rPr lang="en-US" altLang="zh-CN" dirty="0">
                <a:solidFill>
                  <a:schemeClr val="accent2"/>
                </a:solidFill>
              </a:rPr>
              <a:t>	mov ah,0	</a:t>
            </a:r>
            <a:r>
              <a:rPr lang="en-US" altLang="zh-CN" dirty="0"/>
              <a:t>;</a:t>
            </a:r>
            <a:r>
              <a:rPr lang="zh-CN" altLang="en-US" dirty="0"/>
              <a:t>是</a:t>
            </a:r>
            <a:r>
              <a:rPr lang="en-US" altLang="zh-CN" dirty="0"/>
              <a:t>Y</a:t>
            </a:r>
            <a:r>
              <a:rPr lang="zh-CN" altLang="en-US" dirty="0"/>
              <a:t>或</a:t>
            </a:r>
            <a:r>
              <a:rPr lang="en-US" altLang="zh-CN" dirty="0"/>
              <a:t>y</a:t>
            </a:r>
            <a:r>
              <a:rPr lang="zh-CN" altLang="en-US" dirty="0"/>
              <a:t>，则</a:t>
            </a:r>
            <a:r>
              <a:rPr lang="en-US" altLang="zh-CN" dirty="0"/>
              <a:t>AH</a:t>
            </a:r>
            <a:r>
              <a:rPr lang="zh-CN" altLang="en-US" dirty="0"/>
              <a:t>＝</a:t>
            </a:r>
            <a:r>
              <a:rPr lang="en-US" altLang="zh-CN" dirty="0"/>
              <a:t>0</a:t>
            </a:r>
            <a:r>
              <a:rPr lang="zh-CN" altLang="en-US" dirty="0"/>
              <a:t>，结束</a:t>
            </a:r>
            <a:endParaRPr lang="zh-CN" altLang="en-US" dirty="0">
              <a:solidFill>
                <a:schemeClr val="accent2"/>
              </a:solidFill>
            </a:endParaRPr>
          </a:p>
          <a:p>
            <a:pPr marL="0" indent="0">
              <a:lnSpc>
                <a:spcPct val="80000"/>
              </a:lnSpc>
              <a:buFont typeface="Wingdings" panose="05000000000000000000" pitchFamily="2" charset="2"/>
              <a:buNone/>
              <a:tabLst>
                <a:tab pos="1136650" algn="l"/>
                <a:tab pos="3241675" algn="l"/>
              </a:tabLst>
            </a:pPr>
            <a:r>
              <a:rPr lang="en-US" altLang="zh-CN" dirty="0">
                <a:solidFill>
                  <a:schemeClr val="tx2"/>
                </a:solidFill>
              </a:rPr>
              <a:t>done:</a:t>
            </a:r>
            <a:r>
              <a:rPr lang="en-US" altLang="zh-CN" dirty="0">
                <a:solidFill>
                  <a:schemeClr val="accent2"/>
                </a:solidFill>
              </a:rPr>
              <a:t>	...</a:t>
            </a:r>
          </a:p>
        </p:txBody>
      </p:sp>
    </p:spTree>
    <p:extLst>
      <p:ext uri="{BB962C8B-B14F-4D97-AF65-F5344CB8AC3E}">
        <p14:creationId xmlns:p14="http://schemas.microsoft.com/office/powerpoint/2010/main" val="2751624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21369-6404-4132-B2E2-0CE3E7E2244C}"/>
              </a:ext>
            </a:extLst>
          </p:cNvPr>
          <p:cNvSpPr>
            <a:spLocks noGrp="1"/>
          </p:cNvSpPr>
          <p:nvPr>
            <p:ph type="title"/>
          </p:nvPr>
        </p:nvSpPr>
        <p:spPr/>
        <p:txBody>
          <a:bodyPr/>
          <a:lstStyle/>
          <a:p>
            <a:r>
              <a:rPr lang="en-US" altLang="zh-CN" dirty="0"/>
              <a:t>4.2.3</a:t>
            </a:r>
            <a:r>
              <a:rPr lang="zh-CN" altLang="en-US" dirty="0"/>
              <a:t>多分支程序设计</a:t>
            </a:r>
          </a:p>
        </p:txBody>
      </p:sp>
      <p:sp>
        <p:nvSpPr>
          <p:cNvPr id="3" name="内容占位符 2">
            <a:extLst>
              <a:ext uri="{FF2B5EF4-FFF2-40B4-BE49-F238E27FC236}">
                <a16:creationId xmlns:a16="http://schemas.microsoft.com/office/drawing/2014/main" id="{AA5C7C2E-E293-4881-8670-568E545F8A01}"/>
              </a:ext>
            </a:extLst>
          </p:cNvPr>
          <p:cNvSpPr>
            <a:spLocks noGrp="1"/>
          </p:cNvSpPr>
          <p:nvPr>
            <p:ph idx="1"/>
          </p:nvPr>
        </p:nvSpPr>
        <p:spPr/>
        <p:txBody>
          <a:bodyPr>
            <a:normAutofit lnSpcReduction="10000"/>
          </a:bodyPr>
          <a:lstStyle/>
          <a:p>
            <a:pPr marL="0" indent="0">
              <a:lnSpc>
                <a:spcPct val="110000"/>
              </a:lnSpc>
              <a:buNone/>
              <a:tabLst>
                <a:tab pos="2957513" algn="l"/>
              </a:tabLst>
            </a:pPr>
            <a:r>
              <a:rPr lang="zh-CN" altLang="en-US" sz="2400" dirty="0">
                <a:latin typeface="宋体" panose="02010600030101010101" pitchFamily="2" charset="-122"/>
              </a:rPr>
              <a:t>多个条件对应各自的分支语句体，哪个条件成立就转入相应分支体执行。</a:t>
            </a:r>
            <a:endParaRPr lang="en-US" altLang="zh-CN" sz="2400" dirty="0">
              <a:latin typeface="宋体" panose="02010600030101010101" pitchFamily="2" charset="-122"/>
            </a:endParaRPr>
          </a:p>
          <a:p>
            <a:pPr marL="0" indent="0">
              <a:lnSpc>
                <a:spcPct val="110000"/>
              </a:lnSpc>
              <a:buNone/>
              <a:tabLst>
                <a:tab pos="2957513" algn="l"/>
              </a:tabLst>
            </a:pPr>
            <a:r>
              <a:rPr lang="zh-CN" altLang="en-US" sz="2400" dirty="0">
                <a:latin typeface="宋体" panose="02010600030101010101" pitchFamily="2" charset="-122"/>
              </a:rPr>
              <a:t>多分支可以化解为双分支或单分支结构的组合，例如：</a:t>
            </a:r>
          </a:p>
          <a:p>
            <a:pPr marL="0" indent="0">
              <a:lnSpc>
                <a:spcPct val="110000"/>
              </a:lnSpc>
              <a:buFont typeface="Wingdings" panose="05000000000000000000" pitchFamily="2" charset="2"/>
              <a:buNone/>
              <a:tabLst>
                <a:tab pos="2957513" algn="l"/>
              </a:tabLst>
            </a:pPr>
            <a:r>
              <a:rPr lang="zh-CN" altLang="en-US" dirty="0">
                <a:solidFill>
                  <a:schemeClr val="accent2"/>
                </a:solidFill>
                <a:latin typeface="宋体" panose="02010600030101010101" pitchFamily="2" charset="-122"/>
              </a:rPr>
              <a:t>  </a:t>
            </a:r>
            <a:r>
              <a:rPr lang="en-US" altLang="zh-CN" sz="2400" dirty="0">
                <a:solidFill>
                  <a:schemeClr val="accent2"/>
                </a:solidFill>
              </a:rPr>
              <a:t>or </a:t>
            </a:r>
            <a:r>
              <a:rPr lang="en-US" altLang="zh-CN" sz="2400" dirty="0" err="1">
                <a:solidFill>
                  <a:schemeClr val="accent2"/>
                </a:solidFill>
              </a:rPr>
              <a:t>ah,ah</a:t>
            </a:r>
            <a:r>
              <a:rPr lang="en-US" altLang="zh-CN" sz="2400" dirty="0"/>
              <a:t>	;</a:t>
            </a:r>
            <a:r>
              <a:rPr lang="zh-CN" altLang="en-US" sz="2400" dirty="0"/>
              <a:t>等效于</a:t>
            </a:r>
            <a:r>
              <a:rPr lang="en-US" altLang="zh-CN" sz="2400" dirty="0" err="1">
                <a:solidFill>
                  <a:schemeClr val="accent2"/>
                </a:solidFill>
              </a:rPr>
              <a:t>cmp</a:t>
            </a:r>
            <a:r>
              <a:rPr lang="en-US" altLang="zh-CN" sz="2400" dirty="0">
                <a:solidFill>
                  <a:schemeClr val="accent2"/>
                </a:solidFill>
              </a:rPr>
              <a:t> ah,0</a:t>
            </a:r>
          </a:p>
          <a:p>
            <a:pPr marL="0" indent="0">
              <a:buFont typeface="Wingdings" panose="05000000000000000000" pitchFamily="2" charset="2"/>
              <a:buNone/>
              <a:tabLst>
                <a:tab pos="2957513" algn="l"/>
              </a:tabLst>
            </a:pPr>
            <a:r>
              <a:rPr lang="en-US" altLang="zh-CN" sz="2400" dirty="0">
                <a:solidFill>
                  <a:schemeClr val="bg2"/>
                </a:solidFill>
              </a:rPr>
              <a:t>  </a:t>
            </a:r>
            <a:r>
              <a:rPr lang="en-US" altLang="zh-CN" sz="2400" dirty="0" err="1">
                <a:solidFill>
                  <a:schemeClr val="tx2"/>
                </a:solidFill>
              </a:rPr>
              <a:t>jz</a:t>
            </a:r>
            <a:r>
              <a:rPr lang="en-US" altLang="zh-CN" sz="2400" dirty="0">
                <a:solidFill>
                  <a:schemeClr val="tx2"/>
                </a:solidFill>
              </a:rPr>
              <a:t> function0</a:t>
            </a:r>
            <a:r>
              <a:rPr lang="en-US" altLang="zh-CN" sz="2400" dirty="0"/>
              <a:t>	;ah</a:t>
            </a:r>
            <a:r>
              <a:rPr lang="zh-CN" altLang="en-US" sz="2400" dirty="0"/>
              <a:t>＝</a:t>
            </a:r>
            <a:r>
              <a:rPr lang="en-US" altLang="zh-CN" sz="2400" dirty="0"/>
              <a:t>0</a:t>
            </a:r>
            <a:r>
              <a:rPr lang="zh-CN" altLang="en-US" sz="2400" dirty="0"/>
              <a:t>，转向</a:t>
            </a:r>
            <a:r>
              <a:rPr lang="en-US" altLang="zh-CN" sz="2400" dirty="0"/>
              <a:t>function0</a:t>
            </a:r>
          </a:p>
          <a:p>
            <a:pPr marL="0" indent="0">
              <a:buFont typeface="Wingdings" panose="05000000000000000000" pitchFamily="2" charset="2"/>
              <a:buNone/>
              <a:tabLst>
                <a:tab pos="2957513" algn="l"/>
              </a:tabLst>
            </a:pPr>
            <a:r>
              <a:rPr lang="en-US" altLang="zh-CN" sz="2400" dirty="0">
                <a:solidFill>
                  <a:schemeClr val="accent2"/>
                </a:solidFill>
              </a:rPr>
              <a:t>  </a:t>
            </a:r>
            <a:r>
              <a:rPr lang="en-US" altLang="zh-CN" sz="2400" dirty="0" err="1">
                <a:solidFill>
                  <a:schemeClr val="accent2"/>
                </a:solidFill>
              </a:rPr>
              <a:t>dec</a:t>
            </a:r>
            <a:r>
              <a:rPr lang="en-US" altLang="zh-CN" sz="2400" dirty="0">
                <a:solidFill>
                  <a:schemeClr val="accent2"/>
                </a:solidFill>
              </a:rPr>
              <a:t> ah</a:t>
            </a:r>
            <a:r>
              <a:rPr lang="en-US" altLang="zh-CN" sz="2400" dirty="0"/>
              <a:t>	;</a:t>
            </a:r>
            <a:r>
              <a:rPr lang="zh-CN" altLang="en-US" sz="2400" dirty="0"/>
              <a:t>等效于</a:t>
            </a:r>
            <a:r>
              <a:rPr lang="en-US" altLang="zh-CN" sz="2400" dirty="0" err="1">
                <a:solidFill>
                  <a:schemeClr val="accent2"/>
                </a:solidFill>
              </a:rPr>
              <a:t>cmp</a:t>
            </a:r>
            <a:r>
              <a:rPr lang="en-US" altLang="zh-CN" sz="2400" dirty="0">
                <a:solidFill>
                  <a:schemeClr val="accent2"/>
                </a:solidFill>
              </a:rPr>
              <a:t> ah,1</a:t>
            </a:r>
          </a:p>
          <a:p>
            <a:pPr marL="0" indent="0">
              <a:buFont typeface="Wingdings" panose="05000000000000000000" pitchFamily="2" charset="2"/>
              <a:buNone/>
              <a:tabLst>
                <a:tab pos="2957513" algn="l"/>
              </a:tabLst>
            </a:pPr>
            <a:r>
              <a:rPr lang="en-US" altLang="zh-CN" sz="2400" dirty="0">
                <a:solidFill>
                  <a:schemeClr val="bg2"/>
                </a:solidFill>
              </a:rPr>
              <a:t>  </a:t>
            </a:r>
            <a:r>
              <a:rPr lang="en-US" altLang="zh-CN" sz="2400" dirty="0" err="1">
                <a:solidFill>
                  <a:schemeClr val="tx2"/>
                </a:solidFill>
              </a:rPr>
              <a:t>jz</a:t>
            </a:r>
            <a:r>
              <a:rPr lang="en-US" altLang="zh-CN" sz="2400" dirty="0">
                <a:solidFill>
                  <a:schemeClr val="tx2"/>
                </a:solidFill>
              </a:rPr>
              <a:t> function1</a:t>
            </a:r>
            <a:r>
              <a:rPr lang="en-US" altLang="zh-CN" sz="2400" dirty="0"/>
              <a:t>	;ah</a:t>
            </a:r>
            <a:r>
              <a:rPr lang="zh-CN" altLang="en-US" sz="2400" dirty="0"/>
              <a:t>＝</a:t>
            </a:r>
            <a:r>
              <a:rPr lang="en-US" altLang="zh-CN" sz="2400" dirty="0"/>
              <a:t>1</a:t>
            </a:r>
            <a:r>
              <a:rPr lang="zh-CN" altLang="en-US" sz="2400" dirty="0"/>
              <a:t>，转向</a:t>
            </a:r>
            <a:r>
              <a:rPr lang="en-US" altLang="zh-CN" sz="2400" dirty="0"/>
              <a:t>function1</a:t>
            </a:r>
          </a:p>
          <a:p>
            <a:pPr marL="0" indent="0">
              <a:buFont typeface="Wingdings" panose="05000000000000000000" pitchFamily="2" charset="2"/>
              <a:buNone/>
              <a:tabLst>
                <a:tab pos="2957513" algn="l"/>
              </a:tabLst>
            </a:pPr>
            <a:r>
              <a:rPr lang="en-US" altLang="zh-CN" sz="2400" dirty="0">
                <a:solidFill>
                  <a:schemeClr val="accent2"/>
                </a:solidFill>
              </a:rPr>
              <a:t>  </a:t>
            </a:r>
            <a:r>
              <a:rPr lang="en-US" altLang="zh-CN" sz="2400" dirty="0" err="1">
                <a:solidFill>
                  <a:schemeClr val="accent2"/>
                </a:solidFill>
              </a:rPr>
              <a:t>dec</a:t>
            </a:r>
            <a:r>
              <a:rPr lang="en-US" altLang="zh-CN" sz="2400" dirty="0">
                <a:solidFill>
                  <a:schemeClr val="accent2"/>
                </a:solidFill>
              </a:rPr>
              <a:t> ah</a:t>
            </a:r>
            <a:r>
              <a:rPr lang="en-US" altLang="zh-CN" sz="2400" dirty="0"/>
              <a:t>	;</a:t>
            </a:r>
            <a:r>
              <a:rPr lang="zh-CN" altLang="en-US" sz="2400" dirty="0"/>
              <a:t>等效于</a:t>
            </a:r>
            <a:r>
              <a:rPr lang="en-US" altLang="zh-CN" sz="2400" dirty="0" err="1">
                <a:solidFill>
                  <a:schemeClr val="accent2"/>
                </a:solidFill>
              </a:rPr>
              <a:t>cmp</a:t>
            </a:r>
            <a:r>
              <a:rPr lang="en-US" altLang="zh-CN" sz="2400" dirty="0">
                <a:solidFill>
                  <a:schemeClr val="accent2"/>
                </a:solidFill>
              </a:rPr>
              <a:t> ah,2</a:t>
            </a:r>
          </a:p>
          <a:p>
            <a:pPr marL="0" indent="0">
              <a:buFont typeface="Wingdings" panose="05000000000000000000" pitchFamily="2" charset="2"/>
              <a:buNone/>
              <a:tabLst>
                <a:tab pos="2957513" algn="l"/>
              </a:tabLst>
            </a:pPr>
            <a:r>
              <a:rPr lang="en-US" altLang="zh-CN" sz="2400" dirty="0">
                <a:solidFill>
                  <a:schemeClr val="bg2"/>
                </a:solidFill>
              </a:rPr>
              <a:t>  </a:t>
            </a:r>
            <a:r>
              <a:rPr lang="en-US" altLang="zh-CN" sz="2400" dirty="0" err="1">
                <a:solidFill>
                  <a:schemeClr val="tx2"/>
                </a:solidFill>
              </a:rPr>
              <a:t>jz</a:t>
            </a:r>
            <a:r>
              <a:rPr lang="en-US" altLang="zh-CN" sz="2400" dirty="0">
                <a:solidFill>
                  <a:schemeClr val="tx2"/>
                </a:solidFill>
              </a:rPr>
              <a:t> function2</a:t>
            </a:r>
            <a:r>
              <a:rPr lang="en-US" altLang="zh-CN" sz="2400" dirty="0"/>
              <a:t>	;ah</a:t>
            </a:r>
            <a:r>
              <a:rPr lang="zh-CN" altLang="en-US" sz="2400" dirty="0"/>
              <a:t>＝</a:t>
            </a:r>
            <a:r>
              <a:rPr lang="en-US" altLang="zh-CN" sz="2400" dirty="0"/>
              <a:t>2</a:t>
            </a:r>
            <a:r>
              <a:rPr lang="zh-CN" altLang="en-US" sz="2400" dirty="0"/>
              <a:t>，转向</a:t>
            </a:r>
            <a:r>
              <a:rPr lang="en-US" altLang="zh-CN" sz="2400" dirty="0"/>
              <a:t>function2</a:t>
            </a:r>
            <a:endParaRPr lang="zh-CN" altLang="en-US" dirty="0"/>
          </a:p>
        </p:txBody>
      </p:sp>
    </p:spTree>
    <p:extLst>
      <p:ext uri="{BB962C8B-B14F-4D97-AF65-F5344CB8AC3E}">
        <p14:creationId xmlns:p14="http://schemas.microsoft.com/office/powerpoint/2010/main" val="1276131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C6DE0-8A43-4F30-8DE1-01AE522BA284}"/>
              </a:ext>
            </a:extLst>
          </p:cNvPr>
          <p:cNvSpPr>
            <a:spLocks noGrp="1"/>
          </p:cNvSpPr>
          <p:nvPr>
            <p:ph type="title"/>
          </p:nvPr>
        </p:nvSpPr>
        <p:spPr/>
        <p:txBody>
          <a:bodyPr/>
          <a:lstStyle/>
          <a:p>
            <a:r>
              <a:rPr lang="en-US" altLang="zh-CN" dirty="0"/>
              <a:t>4.2.3 </a:t>
            </a:r>
            <a:r>
              <a:rPr lang="zh-CN" altLang="en-US" dirty="0"/>
              <a:t>多分支程序设计</a:t>
            </a:r>
          </a:p>
        </p:txBody>
      </p:sp>
      <p:sp>
        <p:nvSpPr>
          <p:cNvPr id="3" name="内容占位符 2">
            <a:extLst>
              <a:ext uri="{FF2B5EF4-FFF2-40B4-BE49-F238E27FC236}">
                <a16:creationId xmlns:a16="http://schemas.microsoft.com/office/drawing/2014/main" id="{C11608E6-F752-488D-93F7-316FA6DD4160}"/>
              </a:ext>
            </a:extLst>
          </p:cNvPr>
          <p:cNvSpPr>
            <a:spLocks noGrp="1"/>
          </p:cNvSpPr>
          <p:nvPr>
            <p:ph idx="1"/>
          </p:nvPr>
        </p:nvSpPr>
        <p:spPr/>
        <p:txBody>
          <a:bodyPr>
            <a:normAutofit/>
          </a:bodyPr>
          <a:lstStyle/>
          <a:p>
            <a:r>
              <a:rPr lang="zh-CN" altLang="en-US" sz="2800" dirty="0"/>
              <a:t>地址表形成多分支</a:t>
            </a:r>
            <a:endParaRPr lang="en-US" altLang="zh-CN" sz="2800" dirty="0"/>
          </a:p>
          <a:p>
            <a:pPr lvl="1">
              <a:buFont typeface="Wingdings" panose="05000000000000000000" pitchFamily="2" charset="2"/>
              <a:buChar char="ü"/>
            </a:pPr>
            <a:r>
              <a:rPr lang="zh-CN" altLang="en-US" sz="2600" dirty="0"/>
              <a:t>需要在数据段事先安排一个按顺序排列的转移地址表</a:t>
            </a:r>
          </a:p>
          <a:p>
            <a:pPr lvl="1">
              <a:buFont typeface="Wingdings" panose="05000000000000000000" pitchFamily="2" charset="2"/>
              <a:buChar char="ü"/>
            </a:pPr>
            <a:r>
              <a:rPr lang="zh-CN" altLang="en-US" sz="2600" dirty="0"/>
              <a:t>输入的数字作为偏移量。因为只有</a:t>
            </a:r>
            <a:r>
              <a:rPr lang="en-US" altLang="zh-CN" sz="2600" dirty="0"/>
              <a:t>2</a:t>
            </a:r>
            <a:r>
              <a:rPr lang="zh-CN" altLang="en-US" sz="2600" dirty="0"/>
              <a:t>个字节</a:t>
            </a:r>
            <a:r>
              <a:rPr lang="en-US" altLang="zh-CN" sz="2600" dirty="0"/>
              <a:t>16</a:t>
            </a:r>
            <a:r>
              <a:rPr lang="zh-CN" altLang="en-US" sz="2600" dirty="0"/>
              <a:t>位偏移地址，所以偏移量需要乘</a:t>
            </a:r>
            <a:r>
              <a:rPr lang="en-US" altLang="zh-CN" sz="2600" dirty="0"/>
              <a:t>2</a:t>
            </a:r>
          </a:p>
          <a:p>
            <a:pPr lvl="1">
              <a:buFont typeface="Wingdings" panose="05000000000000000000" pitchFamily="2" charset="2"/>
              <a:buChar char="ü"/>
            </a:pPr>
            <a:r>
              <a:rPr lang="zh-CN" altLang="en-US" sz="2600" dirty="0"/>
              <a:t>关键是要理解</a:t>
            </a:r>
            <a:r>
              <a:rPr lang="zh-CN" altLang="en-US" sz="2600" dirty="0">
                <a:solidFill>
                  <a:srgbClr val="C00000"/>
                </a:solidFill>
              </a:rPr>
              <a:t>间接寻址方式</a:t>
            </a:r>
            <a:r>
              <a:rPr lang="en-US" altLang="zh-CN" sz="2600" dirty="0">
                <a:solidFill>
                  <a:srgbClr val="C00000"/>
                </a:solidFill>
              </a:rPr>
              <a:t>JMP</a:t>
            </a:r>
            <a:r>
              <a:rPr lang="zh-CN" altLang="en-US" sz="2600" dirty="0"/>
              <a:t>指令</a:t>
            </a:r>
          </a:p>
          <a:p>
            <a:endParaRPr lang="zh-CN" altLang="en-US" sz="2800" dirty="0"/>
          </a:p>
        </p:txBody>
      </p:sp>
      <p:grpSp>
        <p:nvGrpSpPr>
          <p:cNvPr id="4" name="Group 18">
            <a:extLst>
              <a:ext uri="{FF2B5EF4-FFF2-40B4-BE49-F238E27FC236}">
                <a16:creationId xmlns:a16="http://schemas.microsoft.com/office/drawing/2014/main" id="{63480D35-DAA8-4168-850C-CCE67553BA85}"/>
              </a:ext>
            </a:extLst>
          </p:cNvPr>
          <p:cNvGrpSpPr>
            <a:grpSpLocks/>
          </p:cNvGrpSpPr>
          <p:nvPr/>
        </p:nvGrpSpPr>
        <p:grpSpPr bwMode="auto">
          <a:xfrm>
            <a:off x="1941945" y="4160839"/>
            <a:ext cx="7543800" cy="933450"/>
            <a:chOff x="432" y="1728"/>
            <a:chExt cx="4752" cy="588"/>
          </a:xfrm>
        </p:grpSpPr>
        <p:grpSp>
          <p:nvGrpSpPr>
            <p:cNvPr id="5" name="Group 4">
              <a:extLst>
                <a:ext uri="{FF2B5EF4-FFF2-40B4-BE49-F238E27FC236}">
                  <a16:creationId xmlns:a16="http://schemas.microsoft.com/office/drawing/2014/main" id="{6B77454F-ED5F-472C-AD3C-7289BB827075}"/>
                </a:ext>
              </a:extLst>
            </p:cNvPr>
            <p:cNvGrpSpPr>
              <a:grpSpLocks/>
            </p:cNvGrpSpPr>
            <p:nvPr/>
          </p:nvGrpSpPr>
          <p:grpSpPr bwMode="auto">
            <a:xfrm>
              <a:off x="432" y="2064"/>
              <a:ext cx="4298" cy="252"/>
              <a:chOff x="816" y="1392"/>
              <a:chExt cx="4479" cy="252"/>
            </a:xfrm>
          </p:grpSpPr>
          <p:sp>
            <p:nvSpPr>
              <p:cNvPr id="7" name="Text Box 5">
                <a:extLst>
                  <a:ext uri="{FF2B5EF4-FFF2-40B4-BE49-F238E27FC236}">
                    <a16:creationId xmlns:a16="http://schemas.microsoft.com/office/drawing/2014/main" id="{EFBBBB09-8ADB-4B40-A14C-B814E315E837}"/>
                  </a:ext>
                </a:extLst>
              </p:cNvPr>
              <p:cNvSpPr txBox="1">
                <a:spLocks noChangeArrowheads="1"/>
              </p:cNvSpPr>
              <p:nvPr/>
            </p:nvSpPr>
            <p:spPr bwMode="auto">
              <a:xfrm>
                <a:off x="816" y="1392"/>
                <a:ext cx="864" cy="252"/>
              </a:xfrm>
              <a:prstGeom prst="rect">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2000" b="1" dirty="0">
                    <a:latin typeface="+mn-lt"/>
                  </a:rPr>
                  <a:t>地址表</a:t>
                </a:r>
              </a:p>
            </p:txBody>
          </p:sp>
          <p:sp>
            <p:nvSpPr>
              <p:cNvPr id="8" name="Text Box 6">
                <a:extLst>
                  <a:ext uri="{FF2B5EF4-FFF2-40B4-BE49-F238E27FC236}">
                    <a16:creationId xmlns:a16="http://schemas.microsoft.com/office/drawing/2014/main" id="{10D69866-C0B0-4C6C-88AC-8E51FB6BBE9B}"/>
                  </a:ext>
                </a:extLst>
              </p:cNvPr>
              <p:cNvSpPr txBox="1">
                <a:spLocks noChangeArrowheads="1"/>
              </p:cNvSpPr>
              <p:nvPr/>
            </p:nvSpPr>
            <p:spPr bwMode="auto">
              <a:xfrm>
                <a:off x="1680" y="1392"/>
                <a:ext cx="1296" cy="252"/>
              </a:xfrm>
              <a:prstGeom prst="rect">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2000" b="1" dirty="0">
                    <a:latin typeface="+mn-lt"/>
                  </a:rPr>
                  <a:t>分支</a:t>
                </a:r>
                <a:r>
                  <a:rPr lang="en-US" altLang="zh-CN" sz="2000" b="1" dirty="0">
                    <a:latin typeface="+mn-lt"/>
                  </a:rPr>
                  <a:t>1</a:t>
                </a:r>
                <a:r>
                  <a:rPr lang="zh-CN" altLang="en-US" sz="2000" b="1" dirty="0">
                    <a:latin typeface="+mn-lt"/>
                  </a:rPr>
                  <a:t>地址</a:t>
                </a:r>
              </a:p>
            </p:txBody>
          </p:sp>
          <p:sp>
            <p:nvSpPr>
              <p:cNvPr id="9" name="Text Box 7">
                <a:extLst>
                  <a:ext uri="{FF2B5EF4-FFF2-40B4-BE49-F238E27FC236}">
                    <a16:creationId xmlns:a16="http://schemas.microsoft.com/office/drawing/2014/main" id="{9C55FED9-8E40-4D92-AFF5-C762A71CAEB4}"/>
                  </a:ext>
                </a:extLst>
              </p:cNvPr>
              <p:cNvSpPr txBox="1">
                <a:spLocks noChangeArrowheads="1"/>
              </p:cNvSpPr>
              <p:nvPr/>
            </p:nvSpPr>
            <p:spPr bwMode="auto">
              <a:xfrm>
                <a:off x="2976" y="1392"/>
                <a:ext cx="1296" cy="252"/>
              </a:xfrm>
              <a:prstGeom prst="rect">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2000" b="1" dirty="0">
                    <a:latin typeface="+mn-lt"/>
                  </a:rPr>
                  <a:t>分支</a:t>
                </a:r>
                <a:r>
                  <a:rPr lang="en-US" altLang="zh-CN" sz="2000" b="1" dirty="0">
                    <a:latin typeface="+mn-lt"/>
                  </a:rPr>
                  <a:t>2</a:t>
                </a:r>
                <a:r>
                  <a:rPr lang="zh-CN" altLang="en-US" sz="2000" b="1" dirty="0">
                    <a:latin typeface="+mn-lt"/>
                  </a:rPr>
                  <a:t>地址</a:t>
                </a:r>
              </a:p>
            </p:txBody>
          </p:sp>
          <p:sp>
            <p:nvSpPr>
              <p:cNvPr id="10" name="Text Box 8">
                <a:extLst>
                  <a:ext uri="{FF2B5EF4-FFF2-40B4-BE49-F238E27FC236}">
                    <a16:creationId xmlns:a16="http://schemas.microsoft.com/office/drawing/2014/main" id="{7FBAC613-8CEA-4C1D-8AF4-D990290377F6}"/>
                  </a:ext>
                </a:extLst>
              </p:cNvPr>
              <p:cNvSpPr txBox="1">
                <a:spLocks noChangeArrowheads="1"/>
              </p:cNvSpPr>
              <p:nvPr/>
            </p:nvSpPr>
            <p:spPr bwMode="auto">
              <a:xfrm>
                <a:off x="4272" y="1392"/>
                <a:ext cx="1023" cy="252"/>
              </a:xfrm>
              <a:prstGeom prst="rect">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2000" b="1">
                    <a:latin typeface="+mn-lt"/>
                  </a:rPr>
                  <a:t>...</a:t>
                </a:r>
              </a:p>
            </p:txBody>
          </p:sp>
        </p:grpSp>
        <p:sp>
          <p:nvSpPr>
            <p:cNvPr id="6" name="Rectangle 17">
              <a:extLst>
                <a:ext uri="{FF2B5EF4-FFF2-40B4-BE49-F238E27FC236}">
                  <a16:creationId xmlns:a16="http://schemas.microsoft.com/office/drawing/2014/main" id="{1B1373E6-FFC4-423F-A951-B21816A91886}"/>
                </a:ext>
              </a:extLst>
            </p:cNvPr>
            <p:cNvSpPr>
              <a:spLocks noChangeArrowheads="1"/>
            </p:cNvSpPr>
            <p:nvPr/>
          </p:nvSpPr>
          <p:spPr bwMode="auto">
            <a:xfrm>
              <a:off x="528" y="1728"/>
              <a:ext cx="465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20000"/>
                </a:spcBef>
                <a:buClr>
                  <a:schemeClr val="accent2"/>
                </a:buClr>
                <a:buSzPct val="90000"/>
                <a:buFont typeface="Wingdings" panose="05000000000000000000" pitchFamily="2" charset="2"/>
                <a:buNone/>
              </a:pPr>
              <a:r>
                <a:rPr lang="en-US" altLang="zh-CN" sz="2000" b="1" dirty="0">
                  <a:latin typeface="+mn-lt"/>
                </a:rPr>
                <a:t>table	</a:t>
              </a:r>
              <a:r>
                <a:rPr lang="en-US" altLang="zh-CN" sz="2000" b="1" dirty="0" err="1">
                  <a:latin typeface="+mn-lt"/>
                </a:rPr>
                <a:t>dw</a:t>
              </a:r>
              <a:r>
                <a:rPr lang="en-US" altLang="zh-CN" sz="2000" b="1" dirty="0">
                  <a:latin typeface="+mn-lt"/>
                </a:rPr>
                <a:t>    disp1,   disp2,   disp3,   disp4, ...</a:t>
              </a:r>
            </a:p>
          </p:txBody>
        </p:sp>
      </p:grpSp>
    </p:spTree>
    <p:extLst>
      <p:ext uri="{BB962C8B-B14F-4D97-AF65-F5344CB8AC3E}">
        <p14:creationId xmlns:p14="http://schemas.microsoft.com/office/powerpoint/2010/main" val="3532609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E16FF-1D08-41D3-86B4-A3625E175258}"/>
              </a:ext>
            </a:extLst>
          </p:cNvPr>
          <p:cNvSpPr>
            <a:spLocks noGrp="1"/>
          </p:cNvSpPr>
          <p:nvPr>
            <p:ph type="title"/>
          </p:nvPr>
        </p:nvSpPr>
        <p:spPr/>
        <p:txBody>
          <a:bodyPr>
            <a:normAutofit/>
          </a:bodyPr>
          <a:lstStyle/>
          <a:p>
            <a:r>
              <a:rPr lang="zh-CN" altLang="en-US" sz="4000" dirty="0"/>
              <a:t>例</a:t>
            </a:r>
            <a:r>
              <a:rPr lang="en-US" altLang="zh-CN" sz="4000" dirty="0"/>
              <a:t>4.4 </a:t>
            </a:r>
            <a:r>
              <a:rPr lang="zh-CN" altLang="en-US" sz="4000" dirty="0"/>
              <a:t>程序根据键盘输入的</a:t>
            </a:r>
            <a:r>
              <a:rPr lang="en-US" altLang="zh-CN" sz="4000" dirty="0"/>
              <a:t>1-8</a:t>
            </a:r>
            <a:r>
              <a:rPr lang="zh-CN" altLang="en-US" sz="4000" dirty="0"/>
              <a:t>数字转向不同的处理程序段</a:t>
            </a:r>
          </a:p>
        </p:txBody>
      </p:sp>
      <p:pic>
        <p:nvPicPr>
          <p:cNvPr id="4" name="内容占位符 3">
            <a:extLst>
              <a:ext uri="{FF2B5EF4-FFF2-40B4-BE49-F238E27FC236}">
                <a16:creationId xmlns:a16="http://schemas.microsoft.com/office/drawing/2014/main" id="{2465225C-12AA-41CD-9449-CFBA728B88A7}"/>
              </a:ext>
            </a:extLst>
          </p:cNvPr>
          <p:cNvPicPr>
            <a:picLocks noGrp="1" noChangeAspect="1"/>
          </p:cNvPicPr>
          <p:nvPr>
            <p:ph idx="1"/>
          </p:nvPr>
        </p:nvPicPr>
        <p:blipFill>
          <a:blip r:embed="rId2"/>
          <a:stretch>
            <a:fillRect/>
          </a:stretch>
        </p:blipFill>
        <p:spPr>
          <a:xfrm>
            <a:off x="1097280" y="1737360"/>
            <a:ext cx="5719156" cy="1952173"/>
          </a:xfrm>
          <a:prstGeom prst="rect">
            <a:avLst/>
          </a:prstGeom>
        </p:spPr>
      </p:pic>
      <p:pic>
        <p:nvPicPr>
          <p:cNvPr id="6" name="图片 5">
            <a:extLst>
              <a:ext uri="{FF2B5EF4-FFF2-40B4-BE49-F238E27FC236}">
                <a16:creationId xmlns:a16="http://schemas.microsoft.com/office/drawing/2014/main" id="{4A96A4C9-1BEA-41AF-8352-9E01490417B7}"/>
              </a:ext>
            </a:extLst>
          </p:cNvPr>
          <p:cNvPicPr>
            <a:picLocks noChangeAspect="1"/>
          </p:cNvPicPr>
          <p:nvPr/>
        </p:nvPicPr>
        <p:blipFill>
          <a:blip r:embed="rId3"/>
          <a:stretch>
            <a:fillRect/>
          </a:stretch>
        </p:blipFill>
        <p:spPr>
          <a:xfrm>
            <a:off x="1097280" y="3703698"/>
            <a:ext cx="4798722" cy="2542590"/>
          </a:xfrm>
          <a:prstGeom prst="rect">
            <a:avLst/>
          </a:prstGeom>
        </p:spPr>
      </p:pic>
      <p:pic>
        <p:nvPicPr>
          <p:cNvPr id="7" name="图片 6">
            <a:extLst>
              <a:ext uri="{FF2B5EF4-FFF2-40B4-BE49-F238E27FC236}">
                <a16:creationId xmlns:a16="http://schemas.microsoft.com/office/drawing/2014/main" id="{75D4233D-8D73-453F-B689-9BE780087C24}"/>
              </a:ext>
            </a:extLst>
          </p:cNvPr>
          <p:cNvPicPr>
            <a:picLocks noChangeAspect="1"/>
          </p:cNvPicPr>
          <p:nvPr/>
        </p:nvPicPr>
        <p:blipFill>
          <a:blip r:embed="rId4"/>
          <a:stretch>
            <a:fillRect/>
          </a:stretch>
        </p:blipFill>
        <p:spPr>
          <a:xfrm>
            <a:off x="6551257" y="1732348"/>
            <a:ext cx="4869602" cy="2789162"/>
          </a:xfrm>
          <a:prstGeom prst="rect">
            <a:avLst/>
          </a:prstGeom>
        </p:spPr>
      </p:pic>
      <p:sp>
        <p:nvSpPr>
          <p:cNvPr id="8" name="对话气泡: 圆角矩形 7">
            <a:extLst>
              <a:ext uri="{FF2B5EF4-FFF2-40B4-BE49-F238E27FC236}">
                <a16:creationId xmlns:a16="http://schemas.microsoft.com/office/drawing/2014/main" id="{7055BC94-5368-4EBC-A5F4-6390CB73C445}"/>
              </a:ext>
            </a:extLst>
          </p:cNvPr>
          <p:cNvSpPr/>
          <p:nvPr/>
        </p:nvSpPr>
        <p:spPr>
          <a:xfrm>
            <a:off x="8405091" y="4280132"/>
            <a:ext cx="3482109" cy="840509"/>
          </a:xfrm>
          <a:prstGeom prst="wedgeRoundRectCallout">
            <a:avLst>
              <a:gd name="adj1" fmla="val -51540"/>
              <a:gd name="adj2" fmla="val -8727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相当于</a:t>
            </a:r>
            <a:r>
              <a:rPr lang="en-US" altLang="zh-CN" dirty="0" err="1">
                <a:solidFill>
                  <a:srgbClr val="C00000"/>
                </a:solidFill>
              </a:rPr>
              <a:t>jmp</a:t>
            </a:r>
            <a:r>
              <a:rPr lang="en-US" altLang="zh-CN" dirty="0">
                <a:solidFill>
                  <a:srgbClr val="C00000"/>
                </a:solidFill>
              </a:rPr>
              <a:t> disp1..disp2…disp8</a:t>
            </a:r>
          </a:p>
          <a:p>
            <a:pPr algn="ctr"/>
            <a:r>
              <a:rPr lang="zh-CN" altLang="en-US" dirty="0">
                <a:solidFill>
                  <a:srgbClr val="C00000"/>
                </a:solidFill>
              </a:rPr>
              <a:t>可改为：</a:t>
            </a:r>
            <a:endParaRPr lang="en-US" altLang="zh-CN" dirty="0">
              <a:solidFill>
                <a:srgbClr val="C00000"/>
              </a:solidFill>
            </a:endParaRPr>
          </a:p>
          <a:p>
            <a:pPr algn="ctr"/>
            <a:r>
              <a:rPr lang="en-US" altLang="zh-CN" dirty="0">
                <a:solidFill>
                  <a:srgbClr val="C00000"/>
                </a:solidFill>
              </a:rPr>
              <a:t>Call table[bx]</a:t>
            </a:r>
            <a:endParaRPr lang="zh-CN" altLang="en-US" dirty="0">
              <a:solidFill>
                <a:srgbClr val="C00000"/>
              </a:solidFill>
            </a:endParaRPr>
          </a:p>
        </p:txBody>
      </p:sp>
      <p:sp>
        <p:nvSpPr>
          <p:cNvPr id="9" name="对话气泡: 圆角矩形 8">
            <a:extLst>
              <a:ext uri="{FF2B5EF4-FFF2-40B4-BE49-F238E27FC236}">
                <a16:creationId xmlns:a16="http://schemas.microsoft.com/office/drawing/2014/main" id="{2DA0FE89-299D-47A4-871A-4B613FBCAE75}"/>
              </a:ext>
            </a:extLst>
          </p:cNvPr>
          <p:cNvSpPr/>
          <p:nvPr/>
        </p:nvSpPr>
        <p:spPr>
          <a:xfrm>
            <a:off x="4570321" y="3768437"/>
            <a:ext cx="1230116" cy="439037"/>
          </a:xfrm>
          <a:prstGeom prst="wedgeRoundRectCallout">
            <a:avLst>
              <a:gd name="adj1" fmla="val -109326"/>
              <a:gd name="adj2" fmla="val -299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修改为</a:t>
            </a:r>
            <a:r>
              <a:rPr lang="en-US" altLang="zh-CN" dirty="0">
                <a:solidFill>
                  <a:srgbClr val="C00000"/>
                </a:solidFill>
              </a:rPr>
              <a:t>ret</a:t>
            </a:r>
            <a:endParaRPr lang="zh-CN" altLang="en-US" dirty="0">
              <a:solidFill>
                <a:srgbClr val="C00000"/>
              </a:solidFill>
            </a:endParaRPr>
          </a:p>
        </p:txBody>
      </p:sp>
      <p:sp>
        <p:nvSpPr>
          <p:cNvPr id="3" name="文本框 2">
            <a:extLst>
              <a:ext uri="{FF2B5EF4-FFF2-40B4-BE49-F238E27FC236}">
                <a16:creationId xmlns:a16="http://schemas.microsoft.com/office/drawing/2014/main" id="{36D92D03-6FF9-463C-923B-74EDA1D3DB21}"/>
              </a:ext>
            </a:extLst>
          </p:cNvPr>
          <p:cNvSpPr txBox="1"/>
          <p:nvPr/>
        </p:nvSpPr>
        <p:spPr>
          <a:xfrm>
            <a:off x="6382327" y="5236633"/>
            <a:ext cx="4433455" cy="923330"/>
          </a:xfrm>
          <a:prstGeom prst="rect">
            <a:avLst/>
          </a:prstGeom>
          <a:noFill/>
        </p:spPr>
        <p:txBody>
          <a:bodyPr wrap="square" rtlCol="0">
            <a:spAutoFit/>
          </a:bodyPr>
          <a:lstStyle/>
          <a:p>
            <a:r>
              <a:rPr lang="en-US" altLang="zh-CN" dirty="0">
                <a:solidFill>
                  <a:srgbClr val="002060"/>
                </a:solidFill>
              </a:rPr>
              <a:t>JMP</a:t>
            </a:r>
            <a:r>
              <a:rPr lang="zh-CN" altLang="en-US" dirty="0">
                <a:solidFill>
                  <a:srgbClr val="002060"/>
                </a:solidFill>
              </a:rPr>
              <a:t>指令可采用下述等效形式：</a:t>
            </a:r>
            <a:endParaRPr lang="en-US" altLang="zh-CN" dirty="0">
              <a:solidFill>
                <a:srgbClr val="002060"/>
              </a:solidFill>
            </a:endParaRPr>
          </a:p>
          <a:p>
            <a:r>
              <a:rPr lang="en-US" altLang="zh-CN" dirty="0">
                <a:solidFill>
                  <a:srgbClr val="002060"/>
                </a:solidFill>
              </a:rPr>
              <a:t>add   bx, offset table  ;</a:t>
            </a:r>
            <a:r>
              <a:rPr lang="zh-CN" altLang="en-US" dirty="0">
                <a:solidFill>
                  <a:srgbClr val="002060"/>
                </a:solidFill>
              </a:rPr>
              <a:t>计算偏移地址</a:t>
            </a:r>
            <a:endParaRPr lang="en-US" altLang="zh-CN" dirty="0">
              <a:solidFill>
                <a:srgbClr val="002060"/>
              </a:solidFill>
            </a:endParaRPr>
          </a:p>
          <a:p>
            <a:r>
              <a:rPr lang="en-US" altLang="zh-CN" dirty="0" err="1">
                <a:solidFill>
                  <a:srgbClr val="002060"/>
                </a:solidFill>
              </a:rPr>
              <a:t>Jmp</a:t>
            </a:r>
            <a:r>
              <a:rPr lang="en-US" altLang="zh-CN" dirty="0">
                <a:solidFill>
                  <a:srgbClr val="002060"/>
                </a:solidFill>
              </a:rPr>
              <a:t>   word </a:t>
            </a:r>
            <a:r>
              <a:rPr lang="en-US" altLang="zh-CN" dirty="0" err="1">
                <a:solidFill>
                  <a:srgbClr val="002060"/>
                </a:solidFill>
              </a:rPr>
              <a:t>ptr</a:t>
            </a:r>
            <a:r>
              <a:rPr lang="en-US" altLang="zh-CN" dirty="0">
                <a:solidFill>
                  <a:srgbClr val="002060"/>
                </a:solidFill>
              </a:rPr>
              <a:t>[bx]      ;</a:t>
            </a:r>
            <a:r>
              <a:rPr lang="zh-CN" altLang="en-US" dirty="0">
                <a:solidFill>
                  <a:srgbClr val="002060"/>
                </a:solidFill>
              </a:rPr>
              <a:t>多分支跳转</a:t>
            </a:r>
          </a:p>
        </p:txBody>
      </p:sp>
      <p:sp>
        <p:nvSpPr>
          <p:cNvPr id="10" name="对话气泡: 圆角矩形 9">
            <a:extLst>
              <a:ext uri="{FF2B5EF4-FFF2-40B4-BE49-F238E27FC236}">
                <a16:creationId xmlns:a16="http://schemas.microsoft.com/office/drawing/2014/main" id="{68949927-2686-4375-83AC-367988500954}"/>
              </a:ext>
            </a:extLst>
          </p:cNvPr>
          <p:cNvSpPr/>
          <p:nvPr/>
        </p:nvSpPr>
        <p:spPr>
          <a:xfrm>
            <a:off x="10344727" y="1742047"/>
            <a:ext cx="1643906" cy="1450757"/>
          </a:xfrm>
          <a:prstGeom prst="wedgeRoundRectCallout">
            <a:avLst>
              <a:gd name="adj1" fmla="val -62886"/>
              <a:gd name="adj2" fmla="val 7446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solidFill>
                  <a:srgbClr val="C00000"/>
                </a:solidFill>
              </a:rPr>
              <a:t>ax*2-&gt;ax;</a:t>
            </a:r>
          </a:p>
          <a:p>
            <a:r>
              <a:rPr lang="zh-CN" altLang="en-US" dirty="0">
                <a:solidFill>
                  <a:srgbClr val="C00000"/>
                </a:solidFill>
              </a:rPr>
              <a:t>因为</a:t>
            </a:r>
            <a:r>
              <a:rPr lang="en-US" altLang="zh-CN" dirty="0">
                <a:solidFill>
                  <a:srgbClr val="C00000"/>
                </a:solidFill>
              </a:rPr>
              <a:t>dsip1,disp2,...disp8</a:t>
            </a:r>
            <a:r>
              <a:rPr lang="zh-CN" altLang="en-US" dirty="0">
                <a:solidFill>
                  <a:srgbClr val="C00000"/>
                </a:solidFill>
              </a:rPr>
              <a:t>都是</a:t>
            </a:r>
            <a:r>
              <a:rPr lang="en-US" altLang="zh-CN" dirty="0">
                <a:solidFill>
                  <a:srgbClr val="C00000"/>
                </a:solidFill>
              </a:rPr>
              <a:t>word</a:t>
            </a:r>
          </a:p>
        </p:txBody>
      </p:sp>
      <p:sp>
        <p:nvSpPr>
          <p:cNvPr id="5" name="矩形 4">
            <a:extLst>
              <a:ext uri="{FF2B5EF4-FFF2-40B4-BE49-F238E27FC236}">
                <a16:creationId xmlns:a16="http://schemas.microsoft.com/office/drawing/2014/main" id="{CE555A6B-4140-4997-ADD7-B7870D0D7306}"/>
              </a:ext>
            </a:extLst>
          </p:cNvPr>
          <p:cNvSpPr/>
          <p:nvPr/>
        </p:nvSpPr>
        <p:spPr>
          <a:xfrm>
            <a:off x="1076713" y="3511817"/>
            <a:ext cx="4839855" cy="17771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1F11E8D-9E28-4C76-A429-C06220066556}"/>
              </a:ext>
            </a:extLst>
          </p:cNvPr>
          <p:cNvSpPr txBox="1"/>
          <p:nvPr/>
        </p:nvSpPr>
        <p:spPr>
          <a:xfrm>
            <a:off x="128369" y="2413337"/>
            <a:ext cx="873346"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b="1" dirty="0">
                <a:solidFill>
                  <a:schemeClr val="tx1"/>
                </a:solidFill>
              </a:rPr>
              <a:t>I:Table </a:t>
            </a:r>
            <a:r>
              <a:rPr lang="zh-CN" altLang="en-US" b="1" dirty="0">
                <a:solidFill>
                  <a:schemeClr val="tx1"/>
                </a:solidFill>
              </a:rPr>
              <a:t>中存放的是跳转指令的偏移地址</a:t>
            </a:r>
          </a:p>
        </p:txBody>
      </p:sp>
    </p:spTree>
    <p:extLst>
      <p:ext uri="{BB962C8B-B14F-4D97-AF65-F5344CB8AC3E}">
        <p14:creationId xmlns:p14="http://schemas.microsoft.com/office/powerpoint/2010/main" val="2531703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1FE74B-B3B3-4020-AB58-B8A9C58D4F8C}"/>
              </a:ext>
            </a:extLst>
          </p:cNvPr>
          <p:cNvSpPr>
            <a:spLocks noGrp="1"/>
          </p:cNvSpPr>
          <p:nvPr>
            <p:ph type="title"/>
          </p:nvPr>
        </p:nvSpPr>
        <p:spPr/>
        <p:txBody>
          <a:bodyPr>
            <a:normAutofit/>
          </a:bodyPr>
          <a:lstStyle/>
          <a:p>
            <a:r>
              <a:rPr lang="zh-CN" altLang="en-US" sz="4400" dirty="0"/>
              <a:t>地址表中可直接存放信息字符串的地址：</a:t>
            </a:r>
          </a:p>
        </p:txBody>
      </p:sp>
      <p:sp>
        <p:nvSpPr>
          <p:cNvPr id="3" name="内容占位符 2">
            <a:extLst>
              <a:ext uri="{FF2B5EF4-FFF2-40B4-BE49-F238E27FC236}">
                <a16:creationId xmlns:a16="http://schemas.microsoft.com/office/drawing/2014/main" id="{EF2846FE-1854-4F7F-B2FA-8587095B9CF4}"/>
              </a:ext>
            </a:extLst>
          </p:cNvPr>
          <p:cNvSpPr>
            <a:spLocks noGrp="1"/>
          </p:cNvSpPr>
          <p:nvPr>
            <p:ph idx="1"/>
          </p:nvPr>
        </p:nvSpPr>
        <p:spPr>
          <a:xfrm>
            <a:off x="1355899" y="1836498"/>
            <a:ext cx="4841701" cy="4545830"/>
          </a:xfrm>
        </p:spPr>
        <p:txBody>
          <a:bodyPr>
            <a:normAutofit fontScale="92500" lnSpcReduction="20000"/>
          </a:bodyPr>
          <a:lstStyle/>
          <a:p>
            <a:pPr marL="0" indent="0">
              <a:lnSpc>
                <a:spcPct val="110000"/>
              </a:lnSpc>
              <a:spcBef>
                <a:spcPts val="0"/>
              </a:spcBef>
              <a:buFont typeface="Wingdings" panose="05000000000000000000" pitchFamily="2" charset="2"/>
              <a:buNone/>
              <a:tabLst>
                <a:tab pos="1436688" algn="l"/>
                <a:tab pos="3241675" algn="l"/>
              </a:tabLst>
            </a:pPr>
            <a:r>
              <a:rPr lang="en-US" altLang="zh-CN" sz="2400" dirty="0"/>
              <a:t>table  </a:t>
            </a:r>
            <a:r>
              <a:rPr lang="en-US" altLang="zh-CN" sz="2400" dirty="0" err="1"/>
              <a:t>dw</a:t>
            </a:r>
            <a:r>
              <a:rPr lang="en-US" altLang="zh-CN" sz="2400" dirty="0"/>
              <a:t> msg1,msg2,...,msg8	;</a:t>
            </a:r>
            <a:r>
              <a:rPr lang="zh-CN" altLang="en-US" sz="2400" dirty="0"/>
              <a:t>地址表</a:t>
            </a:r>
          </a:p>
          <a:p>
            <a:pPr marL="0" indent="0">
              <a:lnSpc>
                <a:spcPct val="110000"/>
              </a:lnSpc>
              <a:spcBef>
                <a:spcPts val="0"/>
              </a:spcBef>
              <a:buFont typeface="Wingdings" panose="05000000000000000000" pitchFamily="2" charset="2"/>
              <a:buNone/>
              <a:tabLst>
                <a:tab pos="1436688" algn="l"/>
                <a:tab pos="3241675" algn="l"/>
              </a:tabLst>
            </a:pPr>
            <a:r>
              <a:rPr lang="zh-CN" altLang="en-US" sz="2400" dirty="0"/>
              <a:t>	</a:t>
            </a:r>
            <a:r>
              <a:rPr lang="en-US" altLang="zh-CN" sz="2400" dirty="0"/>
              <a:t>...</a:t>
            </a:r>
          </a:p>
          <a:p>
            <a:pPr marL="0" indent="0">
              <a:lnSpc>
                <a:spcPct val="110000"/>
              </a:lnSpc>
              <a:spcBef>
                <a:spcPts val="0"/>
              </a:spcBef>
              <a:buFont typeface="Wingdings" panose="05000000000000000000" pitchFamily="2" charset="2"/>
              <a:buNone/>
              <a:tabLst>
                <a:tab pos="1436688" algn="l"/>
                <a:tab pos="3241675" algn="l"/>
              </a:tabLst>
            </a:pPr>
            <a:r>
              <a:rPr lang="en-US" altLang="zh-CN" sz="2400" dirty="0"/>
              <a:t>	 </a:t>
            </a:r>
            <a:r>
              <a:rPr lang="en-US" altLang="zh-CN" sz="2400" dirty="0" err="1">
                <a:solidFill>
                  <a:schemeClr val="accent2"/>
                </a:solidFill>
              </a:rPr>
              <a:t>dec</a:t>
            </a:r>
            <a:r>
              <a:rPr lang="en-US" altLang="zh-CN" sz="2400" dirty="0">
                <a:solidFill>
                  <a:schemeClr val="accent2"/>
                </a:solidFill>
              </a:rPr>
              <a:t> ax                   </a:t>
            </a:r>
          </a:p>
          <a:p>
            <a:pPr marL="0" indent="0">
              <a:lnSpc>
                <a:spcPct val="110000"/>
              </a:lnSpc>
              <a:spcBef>
                <a:spcPts val="0"/>
              </a:spcBef>
              <a:buFont typeface="Wingdings" panose="05000000000000000000" pitchFamily="2" charset="2"/>
              <a:buNone/>
              <a:tabLst>
                <a:tab pos="1436688" algn="l"/>
                <a:tab pos="3241675" algn="l"/>
              </a:tabLst>
            </a:pPr>
            <a:r>
              <a:rPr lang="zh-CN" altLang="en-US" sz="2400" dirty="0">
                <a:solidFill>
                  <a:schemeClr val="accent2"/>
                </a:solidFill>
              </a:rPr>
              <a:t>；地址偏移量从</a:t>
            </a:r>
            <a:r>
              <a:rPr lang="en-US" altLang="zh-CN" sz="2400" dirty="0">
                <a:solidFill>
                  <a:schemeClr val="accent2"/>
                </a:solidFill>
              </a:rPr>
              <a:t>0</a:t>
            </a:r>
            <a:r>
              <a:rPr lang="zh-CN" altLang="en-US" sz="2400" dirty="0">
                <a:solidFill>
                  <a:schemeClr val="accent2"/>
                </a:solidFill>
              </a:rPr>
              <a:t>开始，因而减</a:t>
            </a:r>
            <a:r>
              <a:rPr lang="en-US" altLang="zh-CN" sz="2400" dirty="0">
                <a:solidFill>
                  <a:schemeClr val="accent2"/>
                </a:solidFill>
              </a:rPr>
              <a:t>1</a:t>
            </a:r>
            <a:r>
              <a:rPr lang="zh-CN" altLang="en-US" sz="2400" dirty="0">
                <a:solidFill>
                  <a:schemeClr val="accent2"/>
                </a:solidFill>
              </a:rPr>
              <a:t>是为了对齐</a:t>
            </a:r>
            <a:endParaRPr lang="en-US" altLang="zh-CN" sz="2400" dirty="0">
              <a:solidFill>
                <a:schemeClr val="accent2"/>
              </a:solidFill>
            </a:endParaRPr>
          </a:p>
          <a:p>
            <a:pPr marL="0" indent="0">
              <a:lnSpc>
                <a:spcPct val="110000"/>
              </a:lnSpc>
              <a:spcBef>
                <a:spcPts val="0"/>
              </a:spcBef>
              <a:buFont typeface="Wingdings" panose="05000000000000000000" pitchFamily="2" charset="2"/>
              <a:buNone/>
              <a:tabLst>
                <a:tab pos="1436688" algn="l"/>
                <a:tab pos="3241675" algn="l"/>
              </a:tabLst>
            </a:pPr>
            <a:r>
              <a:rPr lang="en-US" altLang="zh-CN" sz="2400" dirty="0">
                <a:solidFill>
                  <a:schemeClr val="accent2"/>
                </a:solidFill>
              </a:rPr>
              <a:t>	</a:t>
            </a:r>
            <a:r>
              <a:rPr lang="en-US" altLang="zh-CN" sz="2400" dirty="0" err="1">
                <a:solidFill>
                  <a:schemeClr val="accent2"/>
                </a:solidFill>
              </a:rPr>
              <a:t>shl</a:t>
            </a:r>
            <a:r>
              <a:rPr lang="en-US" altLang="zh-CN" sz="2400" dirty="0">
                <a:solidFill>
                  <a:schemeClr val="accent2"/>
                </a:solidFill>
              </a:rPr>
              <a:t> ax,1               </a:t>
            </a:r>
          </a:p>
          <a:p>
            <a:pPr marL="0" indent="0">
              <a:lnSpc>
                <a:spcPct val="110000"/>
              </a:lnSpc>
              <a:spcBef>
                <a:spcPts val="0"/>
              </a:spcBef>
              <a:buFont typeface="Wingdings" panose="05000000000000000000" pitchFamily="2" charset="2"/>
              <a:buNone/>
              <a:tabLst>
                <a:tab pos="1436688" algn="l"/>
                <a:tab pos="3241675" algn="l"/>
              </a:tabLst>
            </a:pPr>
            <a:r>
              <a:rPr lang="zh-CN" altLang="en-US" sz="2400" dirty="0">
                <a:solidFill>
                  <a:schemeClr val="accent2"/>
                </a:solidFill>
              </a:rPr>
              <a:t>；乘</a:t>
            </a:r>
            <a:r>
              <a:rPr lang="en-US" altLang="zh-CN" sz="2400" dirty="0">
                <a:solidFill>
                  <a:schemeClr val="accent2"/>
                </a:solidFill>
              </a:rPr>
              <a:t>2</a:t>
            </a:r>
            <a:r>
              <a:rPr lang="zh-CN" altLang="en-US" sz="2400" dirty="0">
                <a:solidFill>
                  <a:schemeClr val="accent2"/>
                </a:solidFill>
              </a:rPr>
              <a:t>，对应</a:t>
            </a:r>
            <a:r>
              <a:rPr lang="en-US" altLang="zh-CN" sz="2400" dirty="0" err="1">
                <a:solidFill>
                  <a:schemeClr val="accent2"/>
                </a:solidFill>
              </a:rPr>
              <a:t>dw</a:t>
            </a:r>
            <a:endParaRPr lang="en-US" altLang="zh-CN" sz="2400" dirty="0"/>
          </a:p>
          <a:p>
            <a:pPr marL="0" indent="0">
              <a:lnSpc>
                <a:spcPct val="110000"/>
              </a:lnSpc>
              <a:spcBef>
                <a:spcPts val="0"/>
              </a:spcBef>
              <a:buFont typeface="Wingdings" panose="05000000000000000000" pitchFamily="2" charset="2"/>
              <a:buNone/>
              <a:tabLst>
                <a:tab pos="1436688" algn="l"/>
                <a:tab pos="3241675" algn="l"/>
              </a:tabLst>
            </a:pPr>
            <a:r>
              <a:rPr lang="en-US" altLang="zh-CN" sz="2400" dirty="0"/>
              <a:t>	</a:t>
            </a:r>
            <a:r>
              <a:rPr lang="en-US" altLang="zh-CN" sz="2400" dirty="0">
                <a:solidFill>
                  <a:schemeClr val="accent2"/>
                </a:solidFill>
              </a:rPr>
              <a:t>mov </a:t>
            </a:r>
            <a:r>
              <a:rPr lang="en-US" altLang="zh-CN" sz="2400" dirty="0" err="1">
                <a:solidFill>
                  <a:schemeClr val="accent2"/>
                </a:solidFill>
              </a:rPr>
              <a:t>bx,ax</a:t>
            </a:r>
            <a:endParaRPr lang="en-US" altLang="zh-CN" sz="2400" dirty="0">
              <a:solidFill>
                <a:schemeClr val="accent2"/>
              </a:solidFill>
            </a:endParaRPr>
          </a:p>
          <a:p>
            <a:pPr marL="0" indent="0">
              <a:lnSpc>
                <a:spcPct val="110000"/>
              </a:lnSpc>
              <a:spcBef>
                <a:spcPts val="0"/>
              </a:spcBef>
              <a:buFont typeface="Wingdings" panose="05000000000000000000" pitchFamily="2" charset="2"/>
              <a:buNone/>
              <a:tabLst>
                <a:tab pos="1436688" algn="l"/>
                <a:tab pos="3241675" algn="l"/>
              </a:tabLst>
            </a:pPr>
            <a:r>
              <a:rPr lang="en-US" altLang="zh-CN" sz="2400" dirty="0"/>
              <a:t>	</a:t>
            </a:r>
            <a:r>
              <a:rPr lang="en-US" altLang="zh-CN" sz="2400" dirty="0">
                <a:solidFill>
                  <a:srgbClr val="002060"/>
                </a:solidFill>
              </a:rPr>
              <a:t>mov dx, table[bx]</a:t>
            </a:r>
          </a:p>
          <a:p>
            <a:pPr marL="0" indent="0">
              <a:lnSpc>
                <a:spcPct val="110000"/>
              </a:lnSpc>
              <a:spcBef>
                <a:spcPts val="0"/>
              </a:spcBef>
              <a:buFont typeface="Wingdings" panose="05000000000000000000" pitchFamily="2" charset="2"/>
              <a:buNone/>
              <a:tabLst>
                <a:tab pos="1436688" algn="l"/>
                <a:tab pos="3241675" algn="l"/>
              </a:tabLst>
            </a:pPr>
            <a:r>
              <a:rPr lang="zh-CN" altLang="en-US" sz="2400" dirty="0">
                <a:solidFill>
                  <a:srgbClr val="002060"/>
                </a:solidFill>
              </a:rPr>
              <a:t>； 获得信息字符串地址</a:t>
            </a:r>
            <a:endParaRPr lang="en-US" altLang="zh-CN" sz="2400" dirty="0">
              <a:solidFill>
                <a:srgbClr val="002060"/>
              </a:solidFill>
            </a:endParaRPr>
          </a:p>
          <a:p>
            <a:pPr marL="0" indent="0">
              <a:lnSpc>
                <a:spcPct val="110000"/>
              </a:lnSpc>
              <a:spcBef>
                <a:spcPts val="0"/>
              </a:spcBef>
              <a:buFont typeface="Wingdings" panose="05000000000000000000" pitchFamily="2" charset="2"/>
              <a:buNone/>
              <a:tabLst>
                <a:tab pos="1436688" algn="l"/>
                <a:tab pos="3241675" algn="l"/>
              </a:tabLst>
            </a:pPr>
            <a:r>
              <a:rPr lang="en-US" altLang="zh-CN" sz="2400" dirty="0">
                <a:solidFill>
                  <a:schemeClr val="accent2"/>
                </a:solidFill>
              </a:rPr>
              <a:t>	mov ah,9 </a:t>
            </a:r>
            <a:r>
              <a:rPr lang="zh-CN" altLang="en-US" sz="2400" dirty="0">
                <a:solidFill>
                  <a:schemeClr val="accent2"/>
                </a:solidFill>
              </a:rPr>
              <a:t>           </a:t>
            </a:r>
            <a:endParaRPr lang="en-US" altLang="zh-CN" sz="2400" dirty="0">
              <a:solidFill>
                <a:schemeClr val="accent2"/>
              </a:solidFill>
            </a:endParaRPr>
          </a:p>
          <a:p>
            <a:pPr marL="0" indent="0">
              <a:lnSpc>
                <a:spcPct val="110000"/>
              </a:lnSpc>
              <a:spcBef>
                <a:spcPts val="0"/>
              </a:spcBef>
              <a:buFont typeface="Wingdings" panose="05000000000000000000" pitchFamily="2" charset="2"/>
              <a:buNone/>
              <a:tabLst>
                <a:tab pos="1436688" algn="l"/>
                <a:tab pos="3241675" algn="l"/>
              </a:tabLst>
            </a:pPr>
            <a:r>
              <a:rPr lang="zh-CN" altLang="en-US" sz="2400" dirty="0">
                <a:solidFill>
                  <a:schemeClr val="accent2"/>
                </a:solidFill>
              </a:rPr>
              <a:t>；调用</a:t>
            </a:r>
            <a:r>
              <a:rPr lang="en-US" altLang="zh-CN" sz="2400" dirty="0">
                <a:solidFill>
                  <a:schemeClr val="accent2"/>
                </a:solidFill>
              </a:rPr>
              <a:t>9</a:t>
            </a:r>
            <a:r>
              <a:rPr lang="zh-CN" altLang="en-US" sz="2400" dirty="0">
                <a:solidFill>
                  <a:schemeClr val="accent2"/>
                </a:solidFill>
              </a:rPr>
              <a:t>号中断，显示字符串</a:t>
            </a:r>
            <a:endParaRPr lang="en-US" altLang="zh-CN" sz="2400" dirty="0">
              <a:solidFill>
                <a:schemeClr val="accent2"/>
              </a:solidFill>
            </a:endParaRPr>
          </a:p>
          <a:p>
            <a:pPr marL="0" indent="0">
              <a:lnSpc>
                <a:spcPct val="110000"/>
              </a:lnSpc>
              <a:spcBef>
                <a:spcPts val="0"/>
              </a:spcBef>
              <a:buFont typeface="Wingdings" panose="05000000000000000000" pitchFamily="2" charset="2"/>
              <a:buNone/>
              <a:tabLst>
                <a:tab pos="1436688" algn="l"/>
                <a:tab pos="3241675" algn="l"/>
              </a:tabLst>
            </a:pPr>
            <a:r>
              <a:rPr lang="en-US" altLang="zh-CN" sz="2400" dirty="0">
                <a:solidFill>
                  <a:schemeClr val="accent2"/>
                </a:solidFill>
              </a:rPr>
              <a:t>	int 21h</a:t>
            </a:r>
            <a:endParaRPr lang="zh-CN" altLang="en-US" sz="2400" dirty="0"/>
          </a:p>
        </p:txBody>
      </p:sp>
      <p:graphicFrame>
        <p:nvGraphicFramePr>
          <p:cNvPr id="4" name="表格 3">
            <a:extLst>
              <a:ext uri="{FF2B5EF4-FFF2-40B4-BE49-F238E27FC236}">
                <a16:creationId xmlns:a16="http://schemas.microsoft.com/office/drawing/2014/main" id="{7D414DED-820E-41BC-8776-BE6A1B939267}"/>
              </a:ext>
            </a:extLst>
          </p:cNvPr>
          <p:cNvGraphicFramePr>
            <a:graphicFrameLocks noGrp="1"/>
          </p:cNvGraphicFramePr>
          <p:nvPr>
            <p:extLst>
              <p:ext uri="{D42A27DB-BD31-4B8C-83A1-F6EECF244321}">
                <p14:modId xmlns:p14="http://schemas.microsoft.com/office/powerpoint/2010/main" val="2106713706"/>
              </p:ext>
            </p:extLst>
          </p:nvPr>
        </p:nvGraphicFramePr>
        <p:xfrm>
          <a:off x="9736973" y="2201560"/>
          <a:ext cx="1062182" cy="4010013"/>
        </p:xfrm>
        <a:graphic>
          <a:graphicData uri="http://schemas.openxmlformats.org/drawingml/2006/table">
            <a:tbl>
              <a:tblPr firstRow="1" bandRow="1">
                <a:tableStyleId>{5940675A-B579-460E-94D1-54222C63F5DA}</a:tableStyleId>
              </a:tblPr>
              <a:tblGrid>
                <a:gridCol w="1062182">
                  <a:extLst>
                    <a:ext uri="{9D8B030D-6E8A-4147-A177-3AD203B41FA5}">
                      <a16:colId xmlns:a16="http://schemas.microsoft.com/office/drawing/2014/main" val="406015721"/>
                    </a:ext>
                  </a:extLst>
                </a:gridCol>
              </a:tblGrid>
              <a:tr h="466555">
                <a:tc>
                  <a:txBody>
                    <a:bodyPr/>
                    <a:lstStyle/>
                    <a:p>
                      <a:pPr algn="ctr"/>
                      <a:r>
                        <a:rPr lang="en-US" altLang="zh-CN" dirty="0"/>
                        <a:t>disp1</a:t>
                      </a:r>
                      <a:endParaRPr lang="zh-CN" altLang="en-US" dirty="0"/>
                    </a:p>
                  </a:txBody>
                  <a:tcPr/>
                </a:tc>
                <a:extLst>
                  <a:ext uri="{0D108BD9-81ED-4DB2-BD59-A6C34878D82A}">
                    <a16:rowId xmlns:a16="http://schemas.microsoft.com/office/drawing/2014/main" val="1476143281"/>
                  </a:ext>
                </a:extLst>
              </a:tr>
              <a:tr h="536903">
                <a:tc>
                  <a:txBody>
                    <a:bodyPr/>
                    <a:lstStyle/>
                    <a:p>
                      <a:pPr algn="ctr"/>
                      <a:r>
                        <a:rPr lang="en-US" altLang="zh-CN" dirty="0"/>
                        <a:t>disp2</a:t>
                      </a:r>
                      <a:endParaRPr lang="zh-CN" altLang="en-US" dirty="0"/>
                    </a:p>
                  </a:txBody>
                  <a:tcPr/>
                </a:tc>
                <a:extLst>
                  <a:ext uri="{0D108BD9-81ED-4DB2-BD59-A6C34878D82A}">
                    <a16:rowId xmlns:a16="http://schemas.microsoft.com/office/drawing/2014/main" val="1632770893"/>
                  </a:ext>
                </a:extLst>
              </a:tr>
              <a:tr h="4665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disp3</a:t>
                      </a:r>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a:txBody>
                  <a:tcPr/>
                </a:tc>
                <a:extLst>
                  <a:ext uri="{0D108BD9-81ED-4DB2-BD59-A6C34878D82A}">
                    <a16:rowId xmlns:a16="http://schemas.microsoft.com/office/drawing/2014/main" val="315748942"/>
                  </a:ext>
                </a:extLst>
              </a:tr>
              <a:tr h="4665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disp4</a:t>
                      </a:r>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a:txBody>
                  <a:tcPr/>
                </a:tc>
                <a:extLst>
                  <a:ext uri="{0D108BD9-81ED-4DB2-BD59-A6C34878D82A}">
                    <a16:rowId xmlns:a16="http://schemas.microsoft.com/office/drawing/2014/main" val="3189462685"/>
                  </a:ext>
                </a:extLst>
              </a:tr>
              <a:tr h="5670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disp5</a:t>
                      </a:r>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a:txBody>
                  <a:tcPr/>
                </a:tc>
                <a:extLst>
                  <a:ext uri="{0D108BD9-81ED-4DB2-BD59-A6C34878D82A}">
                    <a16:rowId xmlns:a16="http://schemas.microsoft.com/office/drawing/2014/main" val="3968894080"/>
                  </a:ext>
                </a:extLst>
              </a:tr>
              <a:tr h="5040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disp6</a:t>
                      </a:r>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a:txBody>
                  <a:tcPr/>
                </a:tc>
                <a:extLst>
                  <a:ext uri="{0D108BD9-81ED-4DB2-BD59-A6C34878D82A}">
                    <a16:rowId xmlns:a16="http://schemas.microsoft.com/office/drawing/2014/main" val="166855816"/>
                  </a:ext>
                </a:extLst>
              </a:tr>
              <a:tr h="5357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disp7</a:t>
                      </a:r>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a:txBody>
                  <a:tcPr/>
                </a:tc>
                <a:extLst>
                  <a:ext uri="{0D108BD9-81ED-4DB2-BD59-A6C34878D82A}">
                    <a16:rowId xmlns:a16="http://schemas.microsoft.com/office/drawing/2014/main" val="4242950560"/>
                  </a:ext>
                </a:extLst>
              </a:tr>
              <a:tr h="4665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disp8</a:t>
                      </a:r>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a:txBody>
                  <a:tcPr/>
                </a:tc>
                <a:extLst>
                  <a:ext uri="{0D108BD9-81ED-4DB2-BD59-A6C34878D82A}">
                    <a16:rowId xmlns:a16="http://schemas.microsoft.com/office/drawing/2014/main" val="2191768634"/>
                  </a:ext>
                </a:extLst>
              </a:tr>
            </a:tbl>
          </a:graphicData>
        </a:graphic>
      </p:graphicFrame>
      <p:sp>
        <p:nvSpPr>
          <p:cNvPr id="5" name="文本框 4">
            <a:extLst>
              <a:ext uri="{FF2B5EF4-FFF2-40B4-BE49-F238E27FC236}">
                <a16:creationId xmlns:a16="http://schemas.microsoft.com/office/drawing/2014/main" id="{E08AC6AD-12FD-40AF-9C9D-7C27BBC9984C}"/>
              </a:ext>
            </a:extLst>
          </p:cNvPr>
          <p:cNvSpPr txBox="1"/>
          <p:nvPr/>
        </p:nvSpPr>
        <p:spPr>
          <a:xfrm>
            <a:off x="8748683" y="1929742"/>
            <a:ext cx="1062182" cy="4641655"/>
          </a:xfrm>
          <a:prstGeom prst="rect">
            <a:avLst/>
          </a:prstGeom>
          <a:noFill/>
        </p:spPr>
        <p:txBody>
          <a:bodyPr wrap="square" rtlCol="0">
            <a:spAutoFit/>
          </a:bodyPr>
          <a:lstStyle/>
          <a:p>
            <a:pPr>
              <a:lnSpc>
                <a:spcPts val="4000"/>
              </a:lnSpc>
            </a:pPr>
            <a:r>
              <a:rPr lang="en-US" altLang="zh-CN" dirty="0"/>
              <a:t>table+0</a:t>
            </a:r>
          </a:p>
          <a:p>
            <a:pPr>
              <a:lnSpc>
                <a:spcPts val="4000"/>
              </a:lnSpc>
            </a:pPr>
            <a:r>
              <a:rPr lang="en-US" altLang="zh-CN" dirty="0"/>
              <a:t>table+2</a:t>
            </a:r>
          </a:p>
          <a:p>
            <a:pPr>
              <a:lnSpc>
                <a:spcPts val="4000"/>
              </a:lnSpc>
            </a:pPr>
            <a:r>
              <a:rPr lang="en-US" altLang="zh-CN" dirty="0"/>
              <a:t>table+4</a:t>
            </a:r>
          </a:p>
          <a:p>
            <a:pPr>
              <a:lnSpc>
                <a:spcPts val="4000"/>
              </a:lnSpc>
            </a:pPr>
            <a:r>
              <a:rPr lang="en-US" altLang="zh-CN" dirty="0"/>
              <a:t>table+6</a:t>
            </a:r>
          </a:p>
          <a:p>
            <a:pPr>
              <a:lnSpc>
                <a:spcPts val="4000"/>
              </a:lnSpc>
            </a:pPr>
            <a:r>
              <a:rPr lang="en-US" altLang="zh-CN" dirty="0"/>
              <a:t>table+8</a:t>
            </a:r>
          </a:p>
          <a:p>
            <a:pPr>
              <a:lnSpc>
                <a:spcPts val="4000"/>
              </a:lnSpc>
            </a:pPr>
            <a:r>
              <a:rPr lang="en-US" altLang="zh-CN" dirty="0"/>
              <a:t>table+10</a:t>
            </a:r>
          </a:p>
          <a:p>
            <a:pPr>
              <a:lnSpc>
                <a:spcPts val="4000"/>
              </a:lnSpc>
            </a:pPr>
            <a:r>
              <a:rPr lang="en-US" altLang="zh-CN" dirty="0"/>
              <a:t>table+12</a:t>
            </a:r>
          </a:p>
          <a:p>
            <a:pPr>
              <a:lnSpc>
                <a:spcPts val="4000"/>
              </a:lnSpc>
            </a:pPr>
            <a:r>
              <a:rPr lang="en-US" altLang="zh-CN" dirty="0"/>
              <a:t>table+14</a:t>
            </a:r>
          </a:p>
          <a:p>
            <a:pPr>
              <a:lnSpc>
                <a:spcPts val="4000"/>
              </a:lnSpc>
            </a:pPr>
            <a:endParaRPr lang="zh-CN" altLang="en-US" dirty="0"/>
          </a:p>
        </p:txBody>
      </p:sp>
      <p:sp>
        <p:nvSpPr>
          <p:cNvPr id="6" name="对话气泡: 圆角矩形 5">
            <a:extLst>
              <a:ext uri="{FF2B5EF4-FFF2-40B4-BE49-F238E27FC236}">
                <a16:creationId xmlns:a16="http://schemas.microsoft.com/office/drawing/2014/main" id="{5DEFBA85-43E6-4C56-B17E-500ED845BC71}"/>
              </a:ext>
            </a:extLst>
          </p:cNvPr>
          <p:cNvSpPr/>
          <p:nvPr/>
        </p:nvSpPr>
        <p:spPr>
          <a:xfrm>
            <a:off x="5763490" y="3070578"/>
            <a:ext cx="2816065" cy="2840695"/>
          </a:xfrm>
          <a:prstGeom prst="wedgeRoundRectCallout">
            <a:avLst>
              <a:gd name="adj1" fmla="val 57760"/>
              <a:gd name="adj2" fmla="val 5142"/>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b="1" dirty="0">
                <a:solidFill>
                  <a:srgbClr val="002060"/>
                </a:solidFill>
              </a:rPr>
              <a:t>因为数字</a:t>
            </a:r>
            <a:r>
              <a:rPr lang="en-US" altLang="zh-CN" b="1" dirty="0">
                <a:solidFill>
                  <a:srgbClr val="002060"/>
                </a:solidFill>
              </a:rPr>
              <a:t>1~8</a:t>
            </a:r>
            <a:r>
              <a:rPr lang="zh-CN" altLang="en-US" b="1" dirty="0">
                <a:solidFill>
                  <a:srgbClr val="002060"/>
                </a:solidFill>
              </a:rPr>
              <a:t>对应的分支指令地址分别存放在</a:t>
            </a:r>
            <a:r>
              <a:rPr lang="en-US" altLang="zh-CN" b="1" dirty="0">
                <a:solidFill>
                  <a:srgbClr val="002060"/>
                </a:solidFill>
              </a:rPr>
              <a:t>table+0~table+14</a:t>
            </a:r>
            <a:r>
              <a:rPr lang="zh-CN" altLang="en-US" b="1" dirty="0">
                <a:solidFill>
                  <a:srgbClr val="002060"/>
                </a:solidFill>
              </a:rPr>
              <a:t>的表地址中，</a:t>
            </a:r>
            <a:endParaRPr lang="en-US" altLang="zh-CN" b="1" dirty="0">
              <a:solidFill>
                <a:srgbClr val="002060"/>
              </a:solidFill>
            </a:endParaRPr>
          </a:p>
          <a:p>
            <a:r>
              <a:rPr lang="zh-CN" altLang="en-US" b="1" dirty="0">
                <a:solidFill>
                  <a:srgbClr val="002060"/>
                </a:solidFill>
              </a:rPr>
              <a:t>故：需要确定数字</a:t>
            </a:r>
            <a:r>
              <a:rPr lang="en-US" altLang="zh-CN" b="1" dirty="0">
                <a:solidFill>
                  <a:srgbClr val="002060"/>
                </a:solidFill>
              </a:rPr>
              <a:t>1~8</a:t>
            </a:r>
            <a:r>
              <a:rPr lang="zh-CN" altLang="en-US" b="1" dirty="0">
                <a:solidFill>
                  <a:srgbClr val="002060"/>
                </a:solidFill>
              </a:rPr>
              <a:t>与偏移地址的对应关系</a:t>
            </a:r>
            <a:endParaRPr lang="en-US" altLang="zh-CN" b="1" dirty="0">
              <a:solidFill>
                <a:srgbClr val="002060"/>
              </a:solidFill>
            </a:endParaRPr>
          </a:p>
          <a:p>
            <a:r>
              <a:rPr lang="zh-CN" altLang="en-US" b="1" dirty="0">
                <a:solidFill>
                  <a:srgbClr val="002060"/>
                </a:solidFill>
              </a:rPr>
              <a:t>即为： </a:t>
            </a:r>
            <a:r>
              <a:rPr lang="en-US" altLang="zh-CN" b="1" dirty="0">
                <a:solidFill>
                  <a:srgbClr val="002060"/>
                </a:solidFill>
              </a:rPr>
              <a:t>table+(No-1)*2</a:t>
            </a:r>
          </a:p>
          <a:p>
            <a:r>
              <a:rPr lang="zh-CN" altLang="en-US" b="1" dirty="0">
                <a:solidFill>
                  <a:srgbClr val="002060"/>
                </a:solidFill>
              </a:rPr>
              <a:t>对应： </a:t>
            </a:r>
            <a:r>
              <a:rPr lang="en-US" altLang="zh-CN" b="1" dirty="0" err="1">
                <a:solidFill>
                  <a:srgbClr val="002060"/>
                </a:solidFill>
              </a:rPr>
              <a:t>dec</a:t>
            </a:r>
            <a:r>
              <a:rPr lang="en-US" altLang="zh-CN" b="1" dirty="0">
                <a:solidFill>
                  <a:srgbClr val="002060"/>
                </a:solidFill>
              </a:rPr>
              <a:t> ax;</a:t>
            </a:r>
          </a:p>
          <a:p>
            <a:r>
              <a:rPr lang="en-US" altLang="zh-CN" b="1" dirty="0">
                <a:solidFill>
                  <a:srgbClr val="002060"/>
                </a:solidFill>
              </a:rPr>
              <a:t>              </a:t>
            </a:r>
            <a:r>
              <a:rPr lang="en-US" altLang="zh-CN" b="1" dirty="0" err="1">
                <a:solidFill>
                  <a:srgbClr val="002060"/>
                </a:solidFill>
              </a:rPr>
              <a:t>shl</a:t>
            </a:r>
            <a:r>
              <a:rPr lang="en-US" altLang="zh-CN" b="1" dirty="0">
                <a:solidFill>
                  <a:srgbClr val="002060"/>
                </a:solidFill>
              </a:rPr>
              <a:t> ax,1</a:t>
            </a:r>
            <a:endParaRPr lang="zh-CN" altLang="en-US" b="1" dirty="0">
              <a:solidFill>
                <a:srgbClr val="002060"/>
              </a:solidFill>
            </a:endParaRPr>
          </a:p>
        </p:txBody>
      </p:sp>
      <p:sp>
        <p:nvSpPr>
          <p:cNvPr id="7" name="文本框 6">
            <a:extLst>
              <a:ext uri="{FF2B5EF4-FFF2-40B4-BE49-F238E27FC236}">
                <a16:creationId xmlns:a16="http://schemas.microsoft.com/office/drawing/2014/main" id="{57E7FF02-2659-4AF3-B9BC-130172ECD713}"/>
              </a:ext>
            </a:extLst>
          </p:cNvPr>
          <p:cNvSpPr txBox="1"/>
          <p:nvPr/>
        </p:nvSpPr>
        <p:spPr>
          <a:xfrm>
            <a:off x="223934" y="1736702"/>
            <a:ext cx="873346"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b="1" dirty="0" err="1">
                <a:solidFill>
                  <a:schemeClr val="tx1"/>
                </a:solidFill>
              </a:rPr>
              <a:t>II:Table</a:t>
            </a:r>
            <a:r>
              <a:rPr lang="en-US" altLang="zh-CN" b="1" dirty="0">
                <a:solidFill>
                  <a:schemeClr val="tx1"/>
                </a:solidFill>
              </a:rPr>
              <a:t> </a:t>
            </a:r>
            <a:r>
              <a:rPr lang="zh-CN" altLang="en-US" b="1" dirty="0">
                <a:solidFill>
                  <a:schemeClr val="tx1"/>
                </a:solidFill>
              </a:rPr>
              <a:t>中存放的是字符串的偏移地址</a:t>
            </a:r>
          </a:p>
        </p:txBody>
      </p:sp>
    </p:spTree>
    <p:extLst>
      <p:ext uri="{BB962C8B-B14F-4D97-AF65-F5344CB8AC3E}">
        <p14:creationId xmlns:p14="http://schemas.microsoft.com/office/powerpoint/2010/main" val="3994130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D5E3D-A497-43ED-A201-DDBBA5DA8511}"/>
              </a:ext>
            </a:extLst>
          </p:cNvPr>
          <p:cNvSpPr>
            <a:spLocks noGrp="1"/>
          </p:cNvSpPr>
          <p:nvPr>
            <p:ph type="title"/>
          </p:nvPr>
        </p:nvSpPr>
        <p:spPr/>
        <p:txBody>
          <a:bodyPr/>
          <a:lstStyle/>
          <a:p>
            <a:r>
              <a:rPr lang="en-US" altLang="zh-CN" dirty="0"/>
              <a:t>4.3 </a:t>
            </a:r>
            <a:r>
              <a:rPr lang="zh-CN" altLang="en-US" dirty="0"/>
              <a:t>循环程序设计</a:t>
            </a:r>
          </a:p>
        </p:txBody>
      </p:sp>
      <p:sp>
        <p:nvSpPr>
          <p:cNvPr id="3" name="内容占位符 2">
            <a:extLst>
              <a:ext uri="{FF2B5EF4-FFF2-40B4-BE49-F238E27FC236}">
                <a16:creationId xmlns:a16="http://schemas.microsoft.com/office/drawing/2014/main" id="{684ECF51-D61E-4954-8A69-AAEF136E4231}"/>
              </a:ext>
            </a:extLst>
          </p:cNvPr>
          <p:cNvSpPr>
            <a:spLocks noGrp="1"/>
          </p:cNvSpPr>
          <p:nvPr>
            <p:ph idx="1"/>
          </p:nvPr>
        </p:nvSpPr>
        <p:spPr>
          <a:xfrm>
            <a:off x="944880" y="1955398"/>
            <a:ext cx="10058400" cy="4023360"/>
          </a:xfrm>
        </p:spPr>
        <p:txBody>
          <a:bodyPr>
            <a:normAutofit lnSpcReduction="10000"/>
          </a:bodyPr>
          <a:lstStyle/>
          <a:p>
            <a:pPr>
              <a:lnSpc>
                <a:spcPct val="100000"/>
              </a:lnSpc>
              <a:buFont typeface="Wingdings" panose="05000000000000000000" pitchFamily="2" charset="2"/>
              <a:buChar char="ü"/>
            </a:pPr>
            <a:r>
              <a:rPr lang="zh-CN" altLang="en-US" sz="2400" dirty="0"/>
              <a:t>循环结构一般是根据某一条件判断为真或假来确定是否重复执行循环体</a:t>
            </a:r>
          </a:p>
          <a:p>
            <a:pPr marL="269875" indent="-269875">
              <a:lnSpc>
                <a:spcPct val="100000"/>
              </a:lnSpc>
              <a:buFont typeface="Wingdings" panose="05000000000000000000" pitchFamily="2" charset="2"/>
              <a:buChar char="ü"/>
            </a:pPr>
            <a:r>
              <a:rPr lang="zh-CN" altLang="en-US" sz="2400" dirty="0"/>
              <a:t>循环指令和转移指令可以实现循环控制；还可以采用</a:t>
            </a:r>
            <a:r>
              <a:rPr lang="en-US" altLang="zh-CN" sz="2400" dirty="0"/>
              <a:t>MASM 6.x</a:t>
            </a:r>
            <a:r>
              <a:rPr lang="zh-CN" altLang="en-US" sz="2400" dirty="0"/>
              <a:t>提供的循环控制伪指令实现</a:t>
            </a:r>
            <a:endParaRPr lang="en-US" altLang="zh-CN" sz="2400" dirty="0"/>
          </a:p>
          <a:p>
            <a:pPr>
              <a:lnSpc>
                <a:spcPct val="100000"/>
              </a:lnSpc>
              <a:buFont typeface="Wingdings" panose="05000000000000000000" pitchFamily="2" charset="2"/>
              <a:buChar char="ü"/>
            </a:pPr>
            <a:r>
              <a:rPr lang="zh-CN" altLang="en-US" sz="2400" dirty="0">
                <a:solidFill>
                  <a:srgbClr val="002060"/>
                </a:solidFill>
              </a:rPr>
              <a:t>三种结构</a:t>
            </a:r>
            <a:r>
              <a:rPr lang="en-US" altLang="zh-CN" sz="2400" dirty="0" err="1">
                <a:solidFill>
                  <a:srgbClr val="002060"/>
                </a:solidFill>
              </a:rPr>
              <a:t>abc</a:t>
            </a:r>
            <a:endParaRPr lang="en-US" altLang="zh-CN" sz="2400" dirty="0">
              <a:solidFill>
                <a:srgbClr val="002060"/>
              </a:solidFill>
            </a:endParaRPr>
          </a:p>
          <a:p>
            <a:pPr>
              <a:lnSpc>
                <a:spcPct val="100000"/>
              </a:lnSpc>
              <a:buFont typeface="Wingdings" panose="05000000000000000000" pitchFamily="2" charset="2"/>
              <a:buChar char="ü"/>
            </a:pPr>
            <a:r>
              <a:rPr lang="zh-CN" altLang="en-US" sz="2400" dirty="0">
                <a:solidFill>
                  <a:srgbClr val="002060"/>
                </a:solidFill>
              </a:rPr>
              <a:t>三要素</a:t>
            </a:r>
            <a:endParaRPr lang="en-US" altLang="zh-CN" sz="2400" dirty="0">
              <a:solidFill>
                <a:srgbClr val="002060"/>
              </a:solidFill>
            </a:endParaRPr>
          </a:p>
          <a:p>
            <a:pPr lvl="1">
              <a:lnSpc>
                <a:spcPct val="100000"/>
              </a:lnSpc>
              <a:buFont typeface="Wingdings" panose="05000000000000000000" pitchFamily="2" charset="2"/>
              <a:buChar char="ü"/>
            </a:pPr>
            <a:r>
              <a:rPr lang="zh-CN" altLang="en-US" sz="2200" dirty="0"/>
              <a:t>循环初始部分</a:t>
            </a:r>
            <a:endParaRPr lang="en-US" altLang="zh-CN" sz="2200" dirty="0"/>
          </a:p>
          <a:p>
            <a:pPr lvl="1">
              <a:lnSpc>
                <a:spcPct val="100000"/>
              </a:lnSpc>
              <a:buFont typeface="Wingdings" panose="05000000000000000000" pitchFamily="2" charset="2"/>
              <a:buChar char="ü"/>
            </a:pPr>
            <a:r>
              <a:rPr lang="zh-CN" altLang="en-US" sz="2200" dirty="0"/>
              <a:t>循环体</a:t>
            </a:r>
            <a:endParaRPr lang="en-US" altLang="zh-CN" sz="2200" dirty="0"/>
          </a:p>
          <a:p>
            <a:pPr lvl="1">
              <a:lnSpc>
                <a:spcPct val="100000"/>
              </a:lnSpc>
              <a:buFont typeface="Wingdings" panose="05000000000000000000" pitchFamily="2" charset="2"/>
              <a:buChar char="ü"/>
            </a:pPr>
            <a:r>
              <a:rPr lang="zh-CN" altLang="en-US" sz="2200" dirty="0">
                <a:solidFill>
                  <a:srgbClr val="C00000"/>
                </a:solidFill>
              </a:rPr>
              <a:t>循环控制部分</a:t>
            </a:r>
            <a:endParaRPr lang="en-US" altLang="zh-CN" sz="2200" dirty="0">
              <a:solidFill>
                <a:srgbClr val="C00000"/>
              </a:solidFill>
            </a:endParaRPr>
          </a:p>
          <a:p>
            <a:pPr marL="201168" lvl="1" indent="0">
              <a:lnSpc>
                <a:spcPct val="100000"/>
              </a:lnSpc>
              <a:buNone/>
            </a:pPr>
            <a:r>
              <a:rPr lang="zh-CN" altLang="en-US" sz="2200" dirty="0">
                <a:solidFill>
                  <a:srgbClr val="C00000"/>
                </a:solidFill>
              </a:rPr>
              <a:t>（关键点和难点）</a:t>
            </a:r>
          </a:p>
          <a:p>
            <a:pPr>
              <a:lnSpc>
                <a:spcPct val="100000"/>
              </a:lnSpc>
              <a:buFont typeface="Wingdings" panose="05000000000000000000" pitchFamily="2" charset="2"/>
              <a:buChar char="ü"/>
            </a:pPr>
            <a:endParaRPr lang="zh-CN" altLang="en-US" sz="2400" dirty="0"/>
          </a:p>
        </p:txBody>
      </p:sp>
      <p:sp>
        <p:nvSpPr>
          <p:cNvPr id="7" name="文本框 6">
            <a:extLst>
              <a:ext uri="{FF2B5EF4-FFF2-40B4-BE49-F238E27FC236}">
                <a16:creationId xmlns:a16="http://schemas.microsoft.com/office/drawing/2014/main" id="{73F2CC69-646D-45AF-9ECF-9FB6AFED17D7}"/>
              </a:ext>
            </a:extLst>
          </p:cNvPr>
          <p:cNvSpPr txBox="1"/>
          <p:nvPr/>
        </p:nvSpPr>
        <p:spPr>
          <a:xfrm>
            <a:off x="6275688" y="6074538"/>
            <a:ext cx="2791988" cy="338554"/>
          </a:xfrm>
          <a:prstGeom prst="rect">
            <a:avLst/>
          </a:prstGeom>
          <a:noFill/>
        </p:spPr>
        <p:txBody>
          <a:bodyPr wrap="square" rtlCol="0">
            <a:spAutoFit/>
          </a:bodyPr>
          <a:lstStyle/>
          <a:p>
            <a:r>
              <a:rPr lang="zh-CN" altLang="en-US" sz="1600" dirty="0"/>
              <a:t>图</a:t>
            </a:r>
            <a:r>
              <a:rPr lang="en-US" altLang="zh-CN" sz="1600" dirty="0"/>
              <a:t>4-4 </a:t>
            </a:r>
            <a:r>
              <a:rPr lang="zh-CN" altLang="en-US" sz="1600" dirty="0"/>
              <a:t>循环程序结构</a:t>
            </a:r>
          </a:p>
        </p:txBody>
      </p:sp>
      <p:sp>
        <p:nvSpPr>
          <p:cNvPr id="9" name="矩形 8">
            <a:extLst>
              <a:ext uri="{FF2B5EF4-FFF2-40B4-BE49-F238E27FC236}">
                <a16:creationId xmlns:a16="http://schemas.microsoft.com/office/drawing/2014/main" id="{A9383914-7212-4F19-AAD5-9B8B0AB370E5}"/>
              </a:ext>
            </a:extLst>
          </p:cNvPr>
          <p:cNvSpPr/>
          <p:nvPr/>
        </p:nvSpPr>
        <p:spPr>
          <a:xfrm>
            <a:off x="4464827" y="2974259"/>
            <a:ext cx="1346038" cy="4424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循环初始化</a:t>
            </a:r>
          </a:p>
        </p:txBody>
      </p:sp>
      <p:sp>
        <p:nvSpPr>
          <p:cNvPr id="10" name="矩形 9">
            <a:extLst>
              <a:ext uri="{FF2B5EF4-FFF2-40B4-BE49-F238E27FC236}">
                <a16:creationId xmlns:a16="http://schemas.microsoft.com/office/drawing/2014/main" id="{341777E4-15B4-4359-925A-2B86F48CDE4F}"/>
              </a:ext>
            </a:extLst>
          </p:cNvPr>
          <p:cNvSpPr/>
          <p:nvPr/>
        </p:nvSpPr>
        <p:spPr>
          <a:xfrm>
            <a:off x="4464827" y="3827939"/>
            <a:ext cx="1424695" cy="6088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  循环语句体</a:t>
            </a:r>
            <a:endParaRPr lang="en-US" altLang="zh-CN" sz="1600" dirty="0"/>
          </a:p>
          <a:p>
            <a:pPr algn="ctr"/>
            <a:r>
              <a:rPr lang="zh-CN" altLang="en-US" sz="1600" dirty="0"/>
              <a:t>（含条件修改）</a:t>
            </a:r>
          </a:p>
        </p:txBody>
      </p:sp>
      <p:sp>
        <p:nvSpPr>
          <p:cNvPr id="11" name="流程图: 决策 10">
            <a:extLst>
              <a:ext uri="{FF2B5EF4-FFF2-40B4-BE49-F238E27FC236}">
                <a16:creationId xmlns:a16="http://schemas.microsoft.com/office/drawing/2014/main" id="{E0B8E79A-D398-444B-8897-F009969EE866}"/>
              </a:ext>
            </a:extLst>
          </p:cNvPr>
          <p:cNvSpPr/>
          <p:nvPr/>
        </p:nvSpPr>
        <p:spPr>
          <a:xfrm>
            <a:off x="4220003" y="4867471"/>
            <a:ext cx="1906477" cy="608867"/>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循环条件满足</a:t>
            </a:r>
          </a:p>
        </p:txBody>
      </p:sp>
      <p:cxnSp>
        <p:nvCxnSpPr>
          <p:cNvPr id="13" name="直接箭头连接符 12">
            <a:extLst>
              <a:ext uri="{FF2B5EF4-FFF2-40B4-BE49-F238E27FC236}">
                <a16:creationId xmlns:a16="http://schemas.microsoft.com/office/drawing/2014/main" id="{ED185B10-0AB1-4D0A-A258-F284C2397DCF}"/>
              </a:ext>
            </a:extLst>
          </p:cNvPr>
          <p:cNvCxnSpPr>
            <a:cxnSpLocks/>
            <a:stCxn id="9" idx="2"/>
          </p:cNvCxnSpPr>
          <p:nvPr/>
        </p:nvCxnSpPr>
        <p:spPr>
          <a:xfrm>
            <a:off x="5137846" y="3416710"/>
            <a:ext cx="0" cy="4112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接箭头连接符 15">
            <a:extLst>
              <a:ext uri="{FF2B5EF4-FFF2-40B4-BE49-F238E27FC236}">
                <a16:creationId xmlns:a16="http://schemas.microsoft.com/office/drawing/2014/main" id="{4E1BEAC4-AE85-4E4E-B02F-22459B184555}"/>
              </a:ext>
            </a:extLst>
          </p:cNvPr>
          <p:cNvCxnSpPr>
            <a:cxnSpLocks/>
          </p:cNvCxnSpPr>
          <p:nvPr/>
        </p:nvCxnSpPr>
        <p:spPr>
          <a:xfrm>
            <a:off x="5167834" y="4446524"/>
            <a:ext cx="0" cy="4112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接箭头连接符 16">
            <a:extLst>
              <a:ext uri="{FF2B5EF4-FFF2-40B4-BE49-F238E27FC236}">
                <a16:creationId xmlns:a16="http://schemas.microsoft.com/office/drawing/2014/main" id="{AF991ED7-215F-4F2E-A05C-DFA9FA59E759}"/>
              </a:ext>
            </a:extLst>
          </p:cNvPr>
          <p:cNvCxnSpPr>
            <a:cxnSpLocks/>
          </p:cNvCxnSpPr>
          <p:nvPr/>
        </p:nvCxnSpPr>
        <p:spPr>
          <a:xfrm>
            <a:off x="5140399" y="5476338"/>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接连接符 18">
            <a:extLst>
              <a:ext uri="{FF2B5EF4-FFF2-40B4-BE49-F238E27FC236}">
                <a16:creationId xmlns:a16="http://schemas.microsoft.com/office/drawing/2014/main" id="{EE564418-A639-4744-A5B4-083936114B8B}"/>
              </a:ext>
            </a:extLst>
          </p:cNvPr>
          <p:cNvCxnSpPr/>
          <p:nvPr/>
        </p:nvCxnSpPr>
        <p:spPr>
          <a:xfrm flipH="1">
            <a:off x="3822587" y="5171904"/>
            <a:ext cx="397416" cy="0"/>
          </a:xfrm>
          <a:prstGeom prst="line">
            <a:avLst/>
          </a:prstGeom>
        </p:spPr>
        <p:style>
          <a:lnRef idx="3">
            <a:schemeClr val="dk1"/>
          </a:lnRef>
          <a:fillRef idx="0">
            <a:schemeClr val="dk1"/>
          </a:fillRef>
          <a:effectRef idx="2">
            <a:schemeClr val="dk1"/>
          </a:effectRef>
          <a:fontRef idx="minor">
            <a:schemeClr val="tx1"/>
          </a:fontRef>
        </p:style>
      </p:cxnSp>
      <p:cxnSp>
        <p:nvCxnSpPr>
          <p:cNvPr id="21" name="直接连接符 20">
            <a:extLst>
              <a:ext uri="{FF2B5EF4-FFF2-40B4-BE49-F238E27FC236}">
                <a16:creationId xmlns:a16="http://schemas.microsoft.com/office/drawing/2014/main" id="{DA2DA0BA-794F-4A41-938F-F8813F0AA842}"/>
              </a:ext>
            </a:extLst>
          </p:cNvPr>
          <p:cNvCxnSpPr>
            <a:cxnSpLocks/>
          </p:cNvCxnSpPr>
          <p:nvPr/>
        </p:nvCxnSpPr>
        <p:spPr>
          <a:xfrm flipV="1">
            <a:off x="3822587" y="3581400"/>
            <a:ext cx="0" cy="1620000"/>
          </a:xfrm>
          <a:prstGeom prst="line">
            <a:avLst/>
          </a:prstGeom>
        </p:spPr>
        <p:style>
          <a:lnRef idx="3">
            <a:schemeClr val="dk1"/>
          </a:lnRef>
          <a:fillRef idx="0">
            <a:schemeClr val="dk1"/>
          </a:fillRef>
          <a:effectRef idx="2">
            <a:schemeClr val="dk1"/>
          </a:effectRef>
          <a:fontRef idx="minor">
            <a:schemeClr val="tx1"/>
          </a:fontRef>
        </p:style>
      </p:cxnSp>
      <p:cxnSp>
        <p:nvCxnSpPr>
          <p:cNvPr id="24" name="直接箭头连接符 23">
            <a:extLst>
              <a:ext uri="{FF2B5EF4-FFF2-40B4-BE49-F238E27FC236}">
                <a16:creationId xmlns:a16="http://schemas.microsoft.com/office/drawing/2014/main" id="{7EE67565-A475-4F3D-A73F-C82A2739B6C1}"/>
              </a:ext>
            </a:extLst>
          </p:cNvPr>
          <p:cNvCxnSpPr/>
          <p:nvPr/>
        </p:nvCxnSpPr>
        <p:spPr>
          <a:xfrm>
            <a:off x="3807197" y="3581400"/>
            <a:ext cx="13152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文本框 25">
            <a:extLst>
              <a:ext uri="{FF2B5EF4-FFF2-40B4-BE49-F238E27FC236}">
                <a16:creationId xmlns:a16="http://schemas.microsoft.com/office/drawing/2014/main" id="{21F714BA-C6AC-49BD-8FBD-F4BAC6EF29D0}"/>
              </a:ext>
            </a:extLst>
          </p:cNvPr>
          <p:cNvSpPr txBox="1"/>
          <p:nvPr/>
        </p:nvSpPr>
        <p:spPr>
          <a:xfrm>
            <a:off x="3908003" y="4766250"/>
            <a:ext cx="403123" cy="380644"/>
          </a:xfrm>
          <a:prstGeom prst="rect">
            <a:avLst/>
          </a:prstGeom>
          <a:noFill/>
        </p:spPr>
        <p:txBody>
          <a:bodyPr wrap="square" rtlCol="0">
            <a:spAutoFit/>
          </a:bodyPr>
          <a:lstStyle/>
          <a:p>
            <a:r>
              <a:rPr lang="en-US" altLang="zh-CN" dirty="0"/>
              <a:t>Y</a:t>
            </a:r>
            <a:endParaRPr lang="zh-CN" altLang="en-US" dirty="0"/>
          </a:p>
        </p:txBody>
      </p:sp>
      <p:sp>
        <p:nvSpPr>
          <p:cNvPr id="27" name="文本框 26">
            <a:extLst>
              <a:ext uri="{FF2B5EF4-FFF2-40B4-BE49-F238E27FC236}">
                <a16:creationId xmlns:a16="http://schemas.microsoft.com/office/drawing/2014/main" id="{CBA85FD0-758D-42FB-B170-7A047782D0B3}"/>
              </a:ext>
            </a:extLst>
          </p:cNvPr>
          <p:cNvSpPr txBox="1"/>
          <p:nvPr/>
        </p:nvSpPr>
        <p:spPr>
          <a:xfrm>
            <a:off x="6813358" y="4230620"/>
            <a:ext cx="403123" cy="380644"/>
          </a:xfrm>
          <a:prstGeom prst="rect">
            <a:avLst/>
          </a:prstGeom>
          <a:noFill/>
        </p:spPr>
        <p:txBody>
          <a:bodyPr wrap="square" rtlCol="0">
            <a:spAutoFit/>
          </a:bodyPr>
          <a:lstStyle/>
          <a:p>
            <a:r>
              <a:rPr lang="en-US" altLang="zh-CN" dirty="0"/>
              <a:t>N</a:t>
            </a:r>
            <a:endParaRPr lang="zh-CN" altLang="en-US" dirty="0"/>
          </a:p>
        </p:txBody>
      </p:sp>
      <p:sp>
        <p:nvSpPr>
          <p:cNvPr id="28" name="文本框 27">
            <a:extLst>
              <a:ext uri="{FF2B5EF4-FFF2-40B4-BE49-F238E27FC236}">
                <a16:creationId xmlns:a16="http://schemas.microsoft.com/office/drawing/2014/main" id="{2E156CF8-98DB-4C29-9291-625430442A1E}"/>
              </a:ext>
            </a:extLst>
          </p:cNvPr>
          <p:cNvSpPr txBox="1"/>
          <p:nvPr/>
        </p:nvSpPr>
        <p:spPr>
          <a:xfrm>
            <a:off x="4174616" y="5774116"/>
            <a:ext cx="1986436" cy="369332"/>
          </a:xfrm>
          <a:prstGeom prst="rect">
            <a:avLst/>
          </a:prstGeom>
          <a:noFill/>
        </p:spPr>
        <p:txBody>
          <a:bodyPr wrap="square" rtlCol="0">
            <a:spAutoFit/>
          </a:bodyPr>
          <a:lstStyle/>
          <a:p>
            <a:r>
              <a:rPr lang="en-US" altLang="zh-CN" dirty="0"/>
              <a:t>(a) </a:t>
            </a:r>
            <a:r>
              <a:rPr lang="zh-CN" altLang="en-US" dirty="0"/>
              <a:t>循环程序流程</a:t>
            </a:r>
          </a:p>
        </p:txBody>
      </p:sp>
      <p:sp>
        <p:nvSpPr>
          <p:cNvPr id="29" name="流程图: 决策 28">
            <a:extLst>
              <a:ext uri="{FF2B5EF4-FFF2-40B4-BE49-F238E27FC236}">
                <a16:creationId xmlns:a16="http://schemas.microsoft.com/office/drawing/2014/main" id="{DDB99564-1259-4518-B5B5-92FED1A0397A}"/>
              </a:ext>
            </a:extLst>
          </p:cNvPr>
          <p:cNvSpPr/>
          <p:nvPr/>
        </p:nvSpPr>
        <p:spPr>
          <a:xfrm>
            <a:off x="6378519" y="3416710"/>
            <a:ext cx="1810463" cy="83801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循环条件不满足</a:t>
            </a:r>
          </a:p>
        </p:txBody>
      </p:sp>
      <p:sp>
        <p:nvSpPr>
          <p:cNvPr id="30" name="矩形 29">
            <a:extLst>
              <a:ext uri="{FF2B5EF4-FFF2-40B4-BE49-F238E27FC236}">
                <a16:creationId xmlns:a16="http://schemas.microsoft.com/office/drawing/2014/main" id="{8CF1B752-F43B-47BB-96D7-13239385725C}"/>
              </a:ext>
            </a:extLst>
          </p:cNvPr>
          <p:cNvSpPr/>
          <p:nvPr/>
        </p:nvSpPr>
        <p:spPr>
          <a:xfrm>
            <a:off x="6670195" y="4657049"/>
            <a:ext cx="1424695"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循环语句体</a:t>
            </a:r>
          </a:p>
        </p:txBody>
      </p:sp>
      <p:cxnSp>
        <p:nvCxnSpPr>
          <p:cNvPr id="32" name="直接箭头连接符 31">
            <a:extLst>
              <a:ext uri="{FF2B5EF4-FFF2-40B4-BE49-F238E27FC236}">
                <a16:creationId xmlns:a16="http://schemas.microsoft.com/office/drawing/2014/main" id="{1B590488-7F8C-4FE4-83D1-D41AD61053BB}"/>
              </a:ext>
            </a:extLst>
          </p:cNvPr>
          <p:cNvCxnSpPr>
            <a:cxnSpLocks/>
          </p:cNvCxnSpPr>
          <p:nvPr/>
        </p:nvCxnSpPr>
        <p:spPr>
          <a:xfrm>
            <a:off x="7289532" y="3008889"/>
            <a:ext cx="0" cy="4112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接箭头连接符 32">
            <a:extLst>
              <a:ext uri="{FF2B5EF4-FFF2-40B4-BE49-F238E27FC236}">
                <a16:creationId xmlns:a16="http://schemas.microsoft.com/office/drawing/2014/main" id="{75171688-20D1-47E0-BA5F-10FE91DB5D74}"/>
              </a:ext>
            </a:extLst>
          </p:cNvPr>
          <p:cNvCxnSpPr>
            <a:cxnSpLocks/>
          </p:cNvCxnSpPr>
          <p:nvPr/>
        </p:nvCxnSpPr>
        <p:spPr>
          <a:xfrm>
            <a:off x="7294939" y="4231191"/>
            <a:ext cx="0" cy="4112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接连接符 36">
            <a:extLst>
              <a:ext uri="{FF2B5EF4-FFF2-40B4-BE49-F238E27FC236}">
                <a16:creationId xmlns:a16="http://schemas.microsoft.com/office/drawing/2014/main" id="{791308F0-98CF-48A2-952B-191BA18A74BB}"/>
              </a:ext>
            </a:extLst>
          </p:cNvPr>
          <p:cNvCxnSpPr/>
          <p:nvPr/>
        </p:nvCxnSpPr>
        <p:spPr>
          <a:xfrm>
            <a:off x="7382542" y="5026381"/>
            <a:ext cx="0" cy="268563"/>
          </a:xfrm>
          <a:prstGeom prst="line">
            <a:avLst/>
          </a:prstGeom>
        </p:spPr>
        <p:style>
          <a:lnRef idx="3">
            <a:schemeClr val="dk1"/>
          </a:lnRef>
          <a:fillRef idx="0">
            <a:schemeClr val="dk1"/>
          </a:fillRef>
          <a:effectRef idx="2">
            <a:schemeClr val="dk1"/>
          </a:effectRef>
          <a:fontRef idx="minor">
            <a:schemeClr val="tx1"/>
          </a:fontRef>
        </p:style>
      </p:cxnSp>
      <p:cxnSp>
        <p:nvCxnSpPr>
          <p:cNvPr id="38" name="直接连接符 37">
            <a:extLst>
              <a:ext uri="{FF2B5EF4-FFF2-40B4-BE49-F238E27FC236}">
                <a16:creationId xmlns:a16="http://schemas.microsoft.com/office/drawing/2014/main" id="{5BCF8A94-7C87-4E43-B0A8-0B252E5B542E}"/>
              </a:ext>
            </a:extLst>
          </p:cNvPr>
          <p:cNvCxnSpPr>
            <a:cxnSpLocks/>
          </p:cNvCxnSpPr>
          <p:nvPr/>
        </p:nvCxnSpPr>
        <p:spPr>
          <a:xfrm flipH="1">
            <a:off x="6302480" y="5294944"/>
            <a:ext cx="1080062" cy="0"/>
          </a:xfrm>
          <a:prstGeom prst="line">
            <a:avLst/>
          </a:prstGeom>
        </p:spPr>
        <p:style>
          <a:lnRef idx="3">
            <a:schemeClr val="dk1"/>
          </a:lnRef>
          <a:fillRef idx="0">
            <a:schemeClr val="dk1"/>
          </a:fillRef>
          <a:effectRef idx="2">
            <a:schemeClr val="dk1"/>
          </a:effectRef>
          <a:fontRef idx="minor">
            <a:schemeClr val="tx1"/>
          </a:fontRef>
        </p:style>
      </p:cxnSp>
      <p:cxnSp>
        <p:nvCxnSpPr>
          <p:cNvPr id="40" name="直接连接符 39">
            <a:extLst>
              <a:ext uri="{FF2B5EF4-FFF2-40B4-BE49-F238E27FC236}">
                <a16:creationId xmlns:a16="http://schemas.microsoft.com/office/drawing/2014/main" id="{6541E1A0-2B33-4DC8-96BC-6E5AAA0C1205}"/>
              </a:ext>
            </a:extLst>
          </p:cNvPr>
          <p:cNvCxnSpPr>
            <a:cxnSpLocks/>
          </p:cNvCxnSpPr>
          <p:nvPr/>
        </p:nvCxnSpPr>
        <p:spPr>
          <a:xfrm flipV="1">
            <a:off x="6302480" y="3231709"/>
            <a:ext cx="0" cy="2088976"/>
          </a:xfrm>
          <a:prstGeom prst="line">
            <a:avLst/>
          </a:prstGeom>
        </p:spPr>
        <p:style>
          <a:lnRef idx="3">
            <a:schemeClr val="dk1"/>
          </a:lnRef>
          <a:fillRef idx="0">
            <a:schemeClr val="dk1"/>
          </a:fillRef>
          <a:effectRef idx="2">
            <a:schemeClr val="dk1"/>
          </a:effectRef>
          <a:fontRef idx="minor">
            <a:schemeClr val="tx1"/>
          </a:fontRef>
        </p:style>
      </p:cxnSp>
      <p:cxnSp>
        <p:nvCxnSpPr>
          <p:cNvPr id="42" name="直接箭头连接符 41">
            <a:extLst>
              <a:ext uri="{FF2B5EF4-FFF2-40B4-BE49-F238E27FC236}">
                <a16:creationId xmlns:a16="http://schemas.microsoft.com/office/drawing/2014/main" id="{F8D58E77-6DB4-4DBA-ADC2-2192B8262CDB}"/>
              </a:ext>
            </a:extLst>
          </p:cNvPr>
          <p:cNvCxnSpPr>
            <a:cxnSpLocks/>
          </p:cNvCxnSpPr>
          <p:nvPr/>
        </p:nvCxnSpPr>
        <p:spPr>
          <a:xfrm>
            <a:off x="6302480" y="3231709"/>
            <a:ext cx="98127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直接连接符 44">
            <a:extLst>
              <a:ext uri="{FF2B5EF4-FFF2-40B4-BE49-F238E27FC236}">
                <a16:creationId xmlns:a16="http://schemas.microsoft.com/office/drawing/2014/main" id="{DF10AE7E-1563-4D0C-B6FB-F6E0DF336852}"/>
              </a:ext>
            </a:extLst>
          </p:cNvPr>
          <p:cNvCxnSpPr>
            <a:cxnSpLocks/>
          </p:cNvCxnSpPr>
          <p:nvPr/>
        </p:nvCxnSpPr>
        <p:spPr>
          <a:xfrm flipH="1">
            <a:off x="8094890" y="3827939"/>
            <a:ext cx="449342" cy="0"/>
          </a:xfrm>
          <a:prstGeom prst="line">
            <a:avLst/>
          </a:prstGeom>
        </p:spPr>
        <p:style>
          <a:lnRef idx="3">
            <a:schemeClr val="dk1"/>
          </a:lnRef>
          <a:fillRef idx="0">
            <a:schemeClr val="dk1"/>
          </a:fillRef>
          <a:effectRef idx="2">
            <a:schemeClr val="dk1"/>
          </a:effectRef>
          <a:fontRef idx="minor">
            <a:schemeClr val="tx1"/>
          </a:fontRef>
        </p:style>
      </p:cxnSp>
      <p:cxnSp>
        <p:nvCxnSpPr>
          <p:cNvPr id="47" name="直接连接符 46">
            <a:extLst>
              <a:ext uri="{FF2B5EF4-FFF2-40B4-BE49-F238E27FC236}">
                <a16:creationId xmlns:a16="http://schemas.microsoft.com/office/drawing/2014/main" id="{77C39A6D-4D29-48A7-8A96-EECF6E46900D}"/>
              </a:ext>
            </a:extLst>
          </p:cNvPr>
          <p:cNvCxnSpPr>
            <a:cxnSpLocks/>
          </p:cNvCxnSpPr>
          <p:nvPr/>
        </p:nvCxnSpPr>
        <p:spPr>
          <a:xfrm flipV="1">
            <a:off x="8544232" y="3827939"/>
            <a:ext cx="0" cy="1571007"/>
          </a:xfrm>
          <a:prstGeom prst="line">
            <a:avLst/>
          </a:prstGeom>
        </p:spPr>
        <p:style>
          <a:lnRef idx="3">
            <a:schemeClr val="dk1"/>
          </a:lnRef>
          <a:fillRef idx="0">
            <a:schemeClr val="dk1"/>
          </a:fillRef>
          <a:effectRef idx="2">
            <a:schemeClr val="dk1"/>
          </a:effectRef>
          <a:fontRef idx="minor">
            <a:schemeClr val="tx1"/>
          </a:fontRef>
        </p:style>
      </p:cxnSp>
      <p:cxnSp>
        <p:nvCxnSpPr>
          <p:cNvPr id="49" name="直接连接符 48">
            <a:extLst>
              <a:ext uri="{FF2B5EF4-FFF2-40B4-BE49-F238E27FC236}">
                <a16:creationId xmlns:a16="http://schemas.microsoft.com/office/drawing/2014/main" id="{35765FB1-1443-47E0-A2E6-A463CEADAFE5}"/>
              </a:ext>
            </a:extLst>
          </p:cNvPr>
          <p:cNvCxnSpPr>
            <a:cxnSpLocks/>
          </p:cNvCxnSpPr>
          <p:nvPr/>
        </p:nvCxnSpPr>
        <p:spPr>
          <a:xfrm flipH="1">
            <a:off x="7382542" y="5398946"/>
            <a:ext cx="1161690" cy="0"/>
          </a:xfrm>
          <a:prstGeom prst="line">
            <a:avLst/>
          </a:prstGeom>
        </p:spPr>
        <p:style>
          <a:lnRef idx="3">
            <a:schemeClr val="dk1"/>
          </a:lnRef>
          <a:fillRef idx="0">
            <a:schemeClr val="dk1"/>
          </a:fillRef>
          <a:effectRef idx="2">
            <a:schemeClr val="dk1"/>
          </a:effectRef>
          <a:fontRef idx="minor">
            <a:schemeClr val="tx1"/>
          </a:fontRef>
        </p:style>
      </p:cxnSp>
      <p:cxnSp>
        <p:nvCxnSpPr>
          <p:cNvPr id="50" name="直接箭头连接符 49">
            <a:extLst>
              <a:ext uri="{FF2B5EF4-FFF2-40B4-BE49-F238E27FC236}">
                <a16:creationId xmlns:a16="http://schemas.microsoft.com/office/drawing/2014/main" id="{4578CE3A-3662-4F48-8AF8-A3AD971FCFB8}"/>
              </a:ext>
            </a:extLst>
          </p:cNvPr>
          <p:cNvCxnSpPr>
            <a:cxnSpLocks/>
          </p:cNvCxnSpPr>
          <p:nvPr/>
        </p:nvCxnSpPr>
        <p:spPr>
          <a:xfrm>
            <a:off x="7382542" y="5383653"/>
            <a:ext cx="0" cy="4112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3" name="文本框 52">
            <a:extLst>
              <a:ext uri="{FF2B5EF4-FFF2-40B4-BE49-F238E27FC236}">
                <a16:creationId xmlns:a16="http://schemas.microsoft.com/office/drawing/2014/main" id="{FF6F6CFA-8CB3-450A-81C3-155BDFE4B932}"/>
              </a:ext>
            </a:extLst>
          </p:cNvPr>
          <p:cNvSpPr txBox="1"/>
          <p:nvPr/>
        </p:nvSpPr>
        <p:spPr>
          <a:xfrm>
            <a:off x="6285809" y="5735079"/>
            <a:ext cx="2556375" cy="369332"/>
          </a:xfrm>
          <a:prstGeom prst="rect">
            <a:avLst/>
          </a:prstGeom>
          <a:noFill/>
        </p:spPr>
        <p:txBody>
          <a:bodyPr wrap="square" rtlCol="0">
            <a:spAutoFit/>
          </a:bodyPr>
          <a:lstStyle/>
          <a:p>
            <a:r>
              <a:rPr lang="en-US" altLang="zh-CN" dirty="0"/>
              <a:t>(b) </a:t>
            </a:r>
            <a:r>
              <a:rPr lang="zh-CN" altLang="en-US" dirty="0"/>
              <a:t>先判断后循环结构</a:t>
            </a:r>
          </a:p>
        </p:txBody>
      </p:sp>
      <p:sp>
        <p:nvSpPr>
          <p:cNvPr id="54" name="矩形 53">
            <a:extLst>
              <a:ext uri="{FF2B5EF4-FFF2-40B4-BE49-F238E27FC236}">
                <a16:creationId xmlns:a16="http://schemas.microsoft.com/office/drawing/2014/main" id="{B1AFB678-B137-4FB5-AFAE-F8D5827F7062}"/>
              </a:ext>
            </a:extLst>
          </p:cNvPr>
          <p:cNvSpPr/>
          <p:nvPr/>
        </p:nvSpPr>
        <p:spPr>
          <a:xfrm>
            <a:off x="9448554" y="3195484"/>
            <a:ext cx="1424695"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循环语句体</a:t>
            </a:r>
          </a:p>
        </p:txBody>
      </p:sp>
      <p:sp>
        <p:nvSpPr>
          <p:cNvPr id="55" name="流程图: 决策 54">
            <a:extLst>
              <a:ext uri="{FF2B5EF4-FFF2-40B4-BE49-F238E27FC236}">
                <a16:creationId xmlns:a16="http://schemas.microsoft.com/office/drawing/2014/main" id="{730F4342-85ED-433C-BF37-6A77DF689537}"/>
              </a:ext>
            </a:extLst>
          </p:cNvPr>
          <p:cNvSpPr/>
          <p:nvPr/>
        </p:nvSpPr>
        <p:spPr>
          <a:xfrm>
            <a:off x="9207662" y="3998554"/>
            <a:ext cx="1906477" cy="608867"/>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循环条件满足</a:t>
            </a:r>
          </a:p>
        </p:txBody>
      </p:sp>
      <p:cxnSp>
        <p:nvCxnSpPr>
          <p:cNvPr id="56" name="直接箭头连接符 55">
            <a:extLst>
              <a:ext uri="{FF2B5EF4-FFF2-40B4-BE49-F238E27FC236}">
                <a16:creationId xmlns:a16="http://schemas.microsoft.com/office/drawing/2014/main" id="{2DE289D6-DD1E-4555-BCF5-43F6EC9CF109}"/>
              </a:ext>
            </a:extLst>
          </p:cNvPr>
          <p:cNvCxnSpPr>
            <a:cxnSpLocks/>
          </p:cNvCxnSpPr>
          <p:nvPr/>
        </p:nvCxnSpPr>
        <p:spPr>
          <a:xfrm>
            <a:off x="10160901" y="2803274"/>
            <a:ext cx="0" cy="4112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直接箭头连接符 56">
            <a:extLst>
              <a:ext uri="{FF2B5EF4-FFF2-40B4-BE49-F238E27FC236}">
                <a16:creationId xmlns:a16="http://schemas.microsoft.com/office/drawing/2014/main" id="{AA5B58D7-C5A9-49B6-ACE2-0DDA25274E7B}"/>
              </a:ext>
            </a:extLst>
          </p:cNvPr>
          <p:cNvCxnSpPr>
            <a:cxnSpLocks/>
          </p:cNvCxnSpPr>
          <p:nvPr/>
        </p:nvCxnSpPr>
        <p:spPr>
          <a:xfrm>
            <a:off x="10160901" y="3555849"/>
            <a:ext cx="0" cy="4112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直接箭头连接符 57">
            <a:extLst>
              <a:ext uri="{FF2B5EF4-FFF2-40B4-BE49-F238E27FC236}">
                <a16:creationId xmlns:a16="http://schemas.microsoft.com/office/drawing/2014/main" id="{AB5F5A6A-DB27-487E-A824-CD304D6F53A1}"/>
              </a:ext>
            </a:extLst>
          </p:cNvPr>
          <p:cNvCxnSpPr>
            <a:cxnSpLocks/>
          </p:cNvCxnSpPr>
          <p:nvPr/>
        </p:nvCxnSpPr>
        <p:spPr>
          <a:xfrm>
            <a:off x="10194716" y="4636100"/>
            <a:ext cx="0" cy="4112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直接连接符 58">
            <a:extLst>
              <a:ext uri="{FF2B5EF4-FFF2-40B4-BE49-F238E27FC236}">
                <a16:creationId xmlns:a16="http://schemas.microsoft.com/office/drawing/2014/main" id="{2534AC72-664E-4847-A6AD-218455734761}"/>
              </a:ext>
            </a:extLst>
          </p:cNvPr>
          <p:cNvCxnSpPr>
            <a:cxnSpLocks/>
          </p:cNvCxnSpPr>
          <p:nvPr/>
        </p:nvCxnSpPr>
        <p:spPr>
          <a:xfrm flipH="1">
            <a:off x="8927690" y="4302987"/>
            <a:ext cx="279972" cy="0"/>
          </a:xfrm>
          <a:prstGeom prst="line">
            <a:avLst/>
          </a:prstGeom>
        </p:spPr>
        <p:style>
          <a:lnRef idx="3">
            <a:schemeClr val="dk1"/>
          </a:lnRef>
          <a:fillRef idx="0">
            <a:schemeClr val="dk1"/>
          </a:fillRef>
          <a:effectRef idx="2">
            <a:schemeClr val="dk1"/>
          </a:effectRef>
          <a:fontRef idx="minor">
            <a:schemeClr val="tx1"/>
          </a:fontRef>
        </p:style>
      </p:cxnSp>
      <p:cxnSp>
        <p:nvCxnSpPr>
          <p:cNvPr id="61" name="直接连接符 60">
            <a:extLst>
              <a:ext uri="{FF2B5EF4-FFF2-40B4-BE49-F238E27FC236}">
                <a16:creationId xmlns:a16="http://schemas.microsoft.com/office/drawing/2014/main" id="{2F3D82C6-91AE-4087-A19B-77586144A1EC}"/>
              </a:ext>
            </a:extLst>
          </p:cNvPr>
          <p:cNvCxnSpPr>
            <a:cxnSpLocks/>
          </p:cNvCxnSpPr>
          <p:nvPr/>
        </p:nvCxnSpPr>
        <p:spPr>
          <a:xfrm flipV="1">
            <a:off x="8937522" y="2974259"/>
            <a:ext cx="0" cy="1368000"/>
          </a:xfrm>
          <a:prstGeom prst="line">
            <a:avLst/>
          </a:prstGeom>
        </p:spPr>
        <p:style>
          <a:lnRef idx="3">
            <a:schemeClr val="dk1"/>
          </a:lnRef>
          <a:fillRef idx="0">
            <a:schemeClr val="dk1"/>
          </a:fillRef>
          <a:effectRef idx="2">
            <a:schemeClr val="dk1"/>
          </a:effectRef>
          <a:fontRef idx="minor">
            <a:schemeClr val="tx1"/>
          </a:fontRef>
        </p:style>
      </p:cxnSp>
      <p:cxnSp>
        <p:nvCxnSpPr>
          <p:cNvPr id="62" name="直接箭头连接符 61">
            <a:extLst>
              <a:ext uri="{FF2B5EF4-FFF2-40B4-BE49-F238E27FC236}">
                <a16:creationId xmlns:a16="http://schemas.microsoft.com/office/drawing/2014/main" id="{70523934-FC57-47F4-B984-880AEB79E041}"/>
              </a:ext>
            </a:extLst>
          </p:cNvPr>
          <p:cNvCxnSpPr>
            <a:cxnSpLocks/>
          </p:cNvCxnSpPr>
          <p:nvPr/>
        </p:nvCxnSpPr>
        <p:spPr>
          <a:xfrm>
            <a:off x="8927690" y="2976071"/>
            <a:ext cx="1261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4" name="文本框 63">
            <a:extLst>
              <a:ext uri="{FF2B5EF4-FFF2-40B4-BE49-F238E27FC236}">
                <a16:creationId xmlns:a16="http://schemas.microsoft.com/office/drawing/2014/main" id="{4DC26F5B-EEED-44F3-B27D-BB00FBA6FBA4}"/>
              </a:ext>
            </a:extLst>
          </p:cNvPr>
          <p:cNvSpPr txBox="1"/>
          <p:nvPr/>
        </p:nvSpPr>
        <p:spPr>
          <a:xfrm>
            <a:off x="8052436" y="3413660"/>
            <a:ext cx="403123" cy="380644"/>
          </a:xfrm>
          <a:prstGeom prst="rect">
            <a:avLst/>
          </a:prstGeom>
          <a:noFill/>
        </p:spPr>
        <p:txBody>
          <a:bodyPr wrap="square" rtlCol="0">
            <a:spAutoFit/>
          </a:bodyPr>
          <a:lstStyle/>
          <a:p>
            <a:r>
              <a:rPr lang="en-US" altLang="zh-CN" dirty="0"/>
              <a:t>Y</a:t>
            </a:r>
            <a:endParaRPr lang="zh-CN" altLang="en-US" dirty="0"/>
          </a:p>
        </p:txBody>
      </p:sp>
      <p:sp>
        <p:nvSpPr>
          <p:cNvPr id="65" name="文本框 64">
            <a:extLst>
              <a:ext uri="{FF2B5EF4-FFF2-40B4-BE49-F238E27FC236}">
                <a16:creationId xmlns:a16="http://schemas.microsoft.com/office/drawing/2014/main" id="{E8404A56-3BEE-4600-B3BC-51250F418492}"/>
              </a:ext>
            </a:extLst>
          </p:cNvPr>
          <p:cNvSpPr txBox="1"/>
          <p:nvPr/>
        </p:nvSpPr>
        <p:spPr>
          <a:xfrm>
            <a:off x="8972427" y="3869985"/>
            <a:ext cx="403123" cy="380644"/>
          </a:xfrm>
          <a:prstGeom prst="rect">
            <a:avLst/>
          </a:prstGeom>
          <a:noFill/>
        </p:spPr>
        <p:txBody>
          <a:bodyPr wrap="square" rtlCol="0">
            <a:spAutoFit/>
          </a:bodyPr>
          <a:lstStyle/>
          <a:p>
            <a:r>
              <a:rPr lang="en-US" altLang="zh-CN" dirty="0"/>
              <a:t>Y</a:t>
            </a:r>
            <a:endParaRPr lang="zh-CN" altLang="en-US" dirty="0"/>
          </a:p>
        </p:txBody>
      </p:sp>
      <p:sp>
        <p:nvSpPr>
          <p:cNvPr id="66" name="文本框 65">
            <a:extLst>
              <a:ext uri="{FF2B5EF4-FFF2-40B4-BE49-F238E27FC236}">
                <a16:creationId xmlns:a16="http://schemas.microsoft.com/office/drawing/2014/main" id="{700EA5DF-16A6-48D4-BBA9-71530E03935D}"/>
              </a:ext>
            </a:extLst>
          </p:cNvPr>
          <p:cNvSpPr txBox="1"/>
          <p:nvPr/>
        </p:nvSpPr>
        <p:spPr>
          <a:xfrm>
            <a:off x="5511543" y="5551346"/>
            <a:ext cx="403123" cy="380644"/>
          </a:xfrm>
          <a:prstGeom prst="rect">
            <a:avLst/>
          </a:prstGeom>
          <a:noFill/>
        </p:spPr>
        <p:txBody>
          <a:bodyPr wrap="square" rtlCol="0">
            <a:spAutoFit/>
          </a:bodyPr>
          <a:lstStyle/>
          <a:p>
            <a:r>
              <a:rPr lang="en-US" altLang="zh-CN" dirty="0"/>
              <a:t>N</a:t>
            </a:r>
            <a:endParaRPr lang="zh-CN" altLang="en-US" dirty="0"/>
          </a:p>
        </p:txBody>
      </p:sp>
      <p:sp>
        <p:nvSpPr>
          <p:cNvPr id="67" name="文本框 66">
            <a:extLst>
              <a:ext uri="{FF2B5EF4-FFF2-40B4-BE49-F238E27FC236}">
                <a16:creationId xmlns:a16="http://schemas.microsoft.com/office/drawing/2014/main" id="{BE39DF12-0916-4247-8D3C-CBCD1949A47A}"/>
              </a:ext>
            </a:extLst>
          </p:cNvPr>
          <p:cNvSpPr txBox="1"/>
          <p:nvPr/>
        </p:nvSpPr>
        <p:spPr>
          <a:xfrm>
            <a:off x="10311080" y="4660515"/>
            <a:ext cx="403123" cy="380644"/>
          </a:xfrm>
          <a:prstGeom prst="rect">
            <a:avLst/>
          </a:prstGeom>
          <a:noFill/>
        </p:spPr>
        <p:txBody>
          <a:bodyPr wrap="square" rtlCol="0">
            <a:spAutoFit/>
          </a:bodyPr>
          <a:lstStyle/>
          <a:p>
            <a:r>
              <a:rPr lang="en-US" altLang="zh-CN" dirty="0"/>
              <a:t>N</a:t>
            </a:r>
            <a:endParaRPr lang="zh-CN" altLang="en-US" dirty="0"/>
          </a:p>
        </p:txBody>
      </p:sp>
      <p:sp>
        <p:nvSpPr>
          <p:cNvPr id="68" name="文本框 67">
            <a:extLst>
              <a:ext uri="{FF2B5EF4-FFF2-40B4-BE49-F238E27FC236}">
                <a16:creationId xmlns:a16="http://schemas.microsoft.com/office/drawing/2014/main" id="{2AC30A79-D0A9-4064-A951-D3AF6EE4D5CC}"/>
              </a:ext>
            </a:extLst>
          </p:cNvPr>
          <p:cNvSpPr txBox="1"/>
          <p:nvPr/>
        </p:nvSpPr>
        <p:spPr>
          <a:xfrm>
            <a:off x="8957176" y="5607494"/>
            <a:ext cx="2556375" cy="369332"/>
          </a:xfrm>
          <a:prstGeom prst="rect">
            <a:avLst/>
          </a:prstGeom>
          <a:noFill/>
        </p:spPr>
        <p:txBody>
          <a:bodyPr wrap="square" rtlCol="0">
            <a:spAutoFit/>
          </a:bodyPr>
          <a:lstStyle/>
          <a:p>
            <a:r>
              <a:rPr lang="en-US" altLang="zh-CN" dirty="0"/>
              <a:t>(b) </a:t>
            </a:r>
            <a:r>
              <a:rPr lang="zh-CN" altLang="en-US" dirty="0"/>
              <a:t>先循环后判断结构</a:t>
            </a:r>
          </a:p>
        </p:txBody>
      </p:sp>
    </p:spTree>
    <p:extLst>
      <p:ext uri="{BB962C8B-B14F-4D97-AF65-F5344CB8AC3E}">
        <p14:creationId xmlns:p14="http://schemas.microsoft.com/office/powerpoint/2010/main" val="2874680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1432A3-8A55-4FDE-975D-7B7C7A7B8AFC}"/>
              </a:ext>
            </a:extLst>
          </p:cNvPr>
          <p:cNvSpPr>
            <a:spLocks noGrp="1"/>
          </p:cNvSpPr>
          <p:nvPr>
            <p:ph type="title"/>
          </p:nvPr>
        </p:nvSpPr>
        <p:spPr/>
        <p:txBody>
          <a:bodyPr/>
          <a:lstStyle/>
          <a:p>
            <a:r>
              <a:rPr lang="zh-CN" altLang="en-US" dirty="0"/>
              <a:t>教学重点</a:t>
            </a:r>
          </a:p>
        </p:txBody>
      </p:sp>
      <p:sp>
        <p:nvSpPr>
          <p:cNvPr id="3" name="内容占位符 2">
            <a:extLst>
              <a:ext uri="{FF2B5EF4-FFF2-40B4-BE49-F238E27FC236}">
                <a16:creationId xmlns:a16="http://schemas.microsoft.com/office/drawing/2014/main" id="{B2D05A7B-F594-4476-BC47-C341A411307A}"/>
              </a:ext>
            </a:extLst>
          </p:cNvPr>
          <p:cNvSpPr>
            <a:spLocks noGrp="1"/>
          </p:cNvSpPr>
          <p:nvPr>
            <p:ph idx="1"/>
          </p:nvPr>
        </p:nvSpPr>
        <p:spPr>
          <a:xfrm>
            <a:off x="1199803" y="1910388"/>
            <a:ext cx="9792393" cy="4023360"/>
          </a:xfrm>
        </p:spPr>
        <p:txBody>
          <a:bodyPr>
            <a:normAutofit/>
          </a:bodyPr>
          <a:lstStyle/>
          <a:p>
            <a:pPr algn="just">
              <a:lnSpc>
                <a:spcPct val="120000"/>
              </a:lnSpc>
            </a:pPr>
            <a:r>
              <a:rPr lang="zh-CN" altLang="en-US" sz="2800" dirty="0"/>
              <a:t>综合应用第</a:t>
            </a:r>
            <a:r>
              <a:rPr lang="en-US" altLang="zh-CN" sz="2800" dirty="0"/>
              <a:t>2</a:t>
            </a:r>
            <a:r>
              <a:rPr lang="zh-CN" altLang="en-US" sz="2800" dirty="0"/>
              <a:t>章硬指令和第</a:t>
            </a:r>
            <a:r>
              <a:rPr lang="en-US" altLang="zh-CN" sz="2800" dirty="0"/>
              <a:t>3</a:t>
            </a:r>
            <a:r>
              <a:rPr lang="zh-CN" altLang="en-US" sz="2800" dirty="0"/>
              <a:t>章伪指令，第</a:t>
            </a:r>
            <a:r>
              <a:rPr lang="en-US" altLang="zh-CN" sz="2800" dirty="0"/>
              <a:t>4</a:t>
            </a:r>
            <a:r>
              <a:rPr lang="zh-CN" altLang="en-US" sz="2800" dirty="0"/>
              <a:t>章从程序结构角度展开程序设计，重点掌握：</a:t>
            </a:r>
          </a:p>
          <a:p>
            <a:pPr algn="just">
              <a:lnSpc>
                <a:spcPct val="120000"/>
              </a:lnSpc>
              <a:buFont typeface="Wingdings" panose="05000000000000000000" pitchFamily="2" charset="2"/>
              <a:buChar char="ü"/>
            </a:pPr>
            <a:r>
              <a:rPr lang="zh-CN" altLang="en-US" sz="2800" dirty="0"/>
              <a:t>分支结构程序设计</a:t>
            </a:r>
          </a:p>
          <a:p>
            <a:pPr algn="just">
              <a:lnSpc>
                <a:spcPct val="100000"/>
              </a:lnSpc>
              <a:buFont typeface="Wingdings" panose="05000000000000000000" pitchFamily="2" charset="2"/>
              <a:buChar char="ü"/>
            </a:pPr>
            <a:r>
              <a:rPr lang="zh-CN" altLang="en-US" sz="2800" dirty="0"/>
              <a:t>循环结构程序设计</a:t>
            </a:r>
          </a:p>
          <a:p>
            <a:pPr algn="just">
              <a:lnSpc>
                <a:spcPct val="100000"/>
              </a:lnSpc>
              <a:buFont typeface="Wingdings" panose="05000000000000000000" pitchFamily="2" charset="2"/>
              <a:buChar char="ü"/>
            </a:pPr>
            <a:r>
              <a:rPr lang="zh-CN" altLang="en-US" sz="2800" dirty="0"/>
              <a:t>子程序结构程序设计</a:t>
            </a:r>
          </a:p>
        </p:txBody>
      </p:sp>
    </p:spTree>
    <p:extLst>
      <p:ext uri="{BB962C8B-B14F-4D97-AF65-F5344CB8AC3E}">
        <p14:creationId xmlns:p14="http://schemas.microsoft.com/office/powerpoint/2010/main" val="2608824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87073-F0E7-499C-98F0-AB4230936769}"/>
              </a:ext>
            </a:extLst>
          </p:cNvPr>
          <p:cNvSpPr>
            <a:spLocks noGrp="1"/>
          </p:cNvSpPr>
          <p:nvPr>
            <p:ph type="title"/>
          </p:nvPr>
        </p:nvSpPr>
        <p:spPr>
          <a:xfrm>
            <a:off x="1097280" y="914400"/>
            <a:ext cx="5571375" cy="822960"/>
          </a:xfrm>
        </p:spPr>
        <p:txBody>
          <a:bodyPr/>
          <a:lstStyle/>
          <a:p>
            <a:r>
              <a:rPr lang="en-US" altLang="zh-CN" dirty="0"/>
              <a:t>4.3.1</a:t>
            </a:r>
            <a:r>
              <a:rPr lang="zh-CN" altLang="en-US" dirty="0"/>
              <a:t>计数控制循环</a:t>
            </a:r>
          </a:p>
        </p:txBody>
      </p:sp>
      <p:sp>
        <p:nvSpPr>
          <p:cNvPr id="3" name="内容占位符 2">
            <a:extLst>
              <a:ext uri="{FF2B5EF4-FFF2-40B4-BE49-F238E27FC236}">
                <a16:creationId xmlns:a16="http://schemas.microsoft.com/office/drawing/2014/main" id="{E7D33D7C-709F-467F-9F69-9947AB9256BB}"/>
              </a:ext>
            </a:extLst>
          </p:cNvPr>
          <p:cNvSpPr>
            <a:spLocks noGrp="1"/>
          </p:cNvSpPr>
          <p:nvPr>
            <p:ph idx="1"/>
          </p:nvPr>
        </p:nvSpPr>
        <p:spPr>
          <a:xfrm>
            <a:off x="1097280" y="1845733"/>
            <a:ext cx="10058400" cy="4425757"/>
          </a:xfrm>
        </p:spPr>
        <p:txBody>
          <a:bodyPr>
            <a:normAutofit fontScale="92500" lnSpcReduction="20000"/>
          </a:bodyPr>
          <a:lstStyle/>
          <a:p>
            <a:pPr>
              <a:buFont typeface="Wingdings" panose="05000000000000000000" pitchFamily="2" charset="2"/>
              <a:buChar char="ü"/>
            </a:pPr>
            <a:r>
              <a:rPr lang="zh-CN" altLang="en-US" sz="2200" dirty="0"/>
              <a:t>通过次数控制循环</a:t>
            </a:r>
            <a:endParaRPr lang="en-US" altLang="zh-CN" sz="2200" dirty="0"/>
          </a:p>
          <a:p>
            <a:pPr>
              <a:buFont typeface="Wingdings" panose="05000000000000000000" pitchFamily="2" charset="2"/>
              <a:buChar char="ü"/>
            </a:pPr>
            <a:r>
              <a:rPr lang="zh-CN" altLang="en-US" sz="2200" dirty="0"/>
              <a:t>循环次数固定</a:t>
            </a:r>
            <a:endParaRPr lang="en-US" altLang="zh-CN" sz="2200" dirty="0"/>
          </a:p>
          <a:p>
            <a:pPr>
              <a:buFont typeface="Wingdings" panose="05000000000000000000" pitchFamily="2" charset="2"/>
              <a:buChar char="ü"/>
            </a:pPr>
            <a:r>
              <a:rPr lang="zh-CN" altLang="en-US" sz="2200" dirty="0"/>
              <a:t>例</a:t>
            </a:r>
            <a:r>
              <a:rPr lang="en-US" altLang="zh-CN" sz="2200" dirty="0"/>
              <a:t>4.5 </a:t>
            </a:r>
            <a:r>
              <a:rPr lang="zh-CN" altLang="en-US" sz="2200" dirty="0"/>
              <a:t>计算</a:t>
            </a:r>
            <a:r>
              <a:rPr lang="en-US" altLang="zh-CN" sz="2200" dirty="0"/>
              <a:t>1~100</a:t>
            </a:r>
            <a:r>
              <a:rPr lang="zh-CN" altLang="en-US" sz="2200" dirty="0"/>
              <a:t>数字之和，并将结果存入变量</a:t>
            </a:r>
            <a:r>
              <a:rPr lang="en-US" altLang="zh-CN" sz="2200" dirty="0"/>
              <a:t>SUM</a:t>
            </a:r>
            <a:r>
              <a:rPr lang="zh-CN" altLang="en-US" sz="2200" dirty="0"/>
              <a:t>中</a:t>
            </a:r>
            <a:endParaRPr lang="en-US" altLang="zh-CN" sz="2200" dirty="0"/>
          </a:p>
          <a:p>
            <a:pPr lvl="1">
              <a:buFont typeface="Wingdings" panose="05000000000000000000" pitchFamily="2" charset="2"/>
              <a:buChar char="ü"/>
            </a:pPr>
            <a:r>
              <a:rPr lang="zh-CN" altLang="en-US" sz="2200" dirty="0"/>
              <a:t>分析：完成</a:t>
            </a:r>
            <a:r>
              <a:rPr lang="en-US" altLang="zh-CN" sz="2200" dirty="0"/>
              <a:t>100</a:t>
            </a:r>
            <a:r>
              <a:rPr lang="zh-CN" altLang="en-US" sz="2200" dirty="0"/>
              <a:t>个数字之和，进行累加</a:t>
            </a:r>
            <a:r>
              <a:rPr lang="en-US" altLang="zh-CN" sz="2200" dirty="0"/>
              <a:t>100</a:t>
            </a:r>
            <a:r>
              <a:rPr lang="zh-CN" altLang="en-US" sz="2200" dirty="0"/>
              <a:t>次，典型的</a:t>
            </a:r>
            <a:r>
              <a:rPr lang="zh-CN" altLang="en-US" sz="2200" dirty="0">
                <a:highlight>
                  <a:srgbClr val="FFFF00"/>
                </a:highlight>
              </a:rPr>
              <a:t>计数控制</a:t>
            </a:r>
            <a:r>
              <a:rPr lang="zh-CN" altLang="en-US" sz="2200" dirty="0"/>
              <a:t>循环</a:t>
            </a:r>
            <a:endParaRPr lang="en-US" altLang="zh-CN" sz="2200" dirty="0"/>
          </a:p>
          <a:p>
            <a:pPr lvl="1">
              <a:buFont typeface="Wingdings" panose="05000000000000000000" pitchFamily="2" charset="2"/>
              <a:buChar char="ü"/>
            </a:pPr>
            <a:endParaRPr lang="en-US" altLang="zh-CN" sz="1600" dirty="0"/>
          </a:p>
          <a:p>
            <a:pPr marL="201168" lvl="1" indent="0">
              <a:buNone/>
            </a:pPr>
            <a:r>
              <a:rPr lang="en-US" altLang="zh-CN" sz="2400" i="1" dirty="0"/>
              <a:t>;</a:t>
            </a:r>
            <a:r>
              <a:rPr lang="en-US" altLang="zh-CN" sz="2400" i="1" dirty="0" err="1"/>
              <a:t>dataseg</a:t>
            </a:r>
            <a:endParaRPr lang="en-US" altLang="zh-CN" sz="2400" i="1" dirty="0"/>
          </a:p>
          <a:p>
            <a:pPr marL="201168" lvl="1" indent="0">
              <a:buNone/>
            </a:pPr>
            <a:r>
              <a:rPr lang="en-US" altLang="zh-CN" sz="2400" i="1" dirty="0"/>
              <a:t>sum </a:t>
            </a:r>
            <a:r>
              <a:rPr lang="en-US" altLang="zh-CN" sz="2400" i="1" dirty="0" err="1"/>
              <a:t>dw</a:t>
            </a:r>
            <a:r>
              <a:rPr lang="en-US" altLang="zh-CN" sz="2400" i="1" dirty="0"/>
              <a:t> ;</a:t>
            </a:r>
          </a:p>
          <a:p>
            <a:pPr marL="201168" lvl="1" indent="0">
              <a:buNone/>
            </a:pPr>
            <a:r>
              <a:rPr lang="en-US" altLang="zh-CN" sz="2400" i="1" dirty="0"/>
              <a:t>;</a:t>
            </a:r>
            <a:r>
              <a:rPr lang="en-US" altLang="zh-CN" sz="2400" i="1" dirty="0" err="1"/>
              <a:t>codeseg</a:t>
            </a:r>
            <a:endParaRPr lang="en-US" altLang="zh-CN" sz="2400" i="1" dirty="0"/>
          </a:p>
          <a:p>
            <a:pPr marL="201168" lvl="1" indent="0">
              <a:buNone/>
            </a:pPr>
            <a:r>
              <a:rPr lang="en-US" altLang="zh-CN" sz="2400" i="1" dirty="0" err="1"/>
              <a:t>xor</a:t>
            </a:r>
            <a:r>
              <a:rPr lang="en-US" altLang="zh-CN" sz="2400" i="1" dirty="0"/>
              <a:t> </a:t>
            </a:r>
            <a:r>
              <a:rPr lang="en-US" altLang="zh-CN" sz="2400" i="1" dirty="0" err="1"/>
              <a:t>ax,ax</a:t>
            </a:r>
            <a:endParaRPr lang="en-US" altLang="zh-CN" sz="2400" i="1" dirty="0"/>
          </a:p>
          <a:p>
            <a:pPr marL="201168" lvl="1" indent="0">
              <a:buNone/>
            </a:pPr>
            <a:r>
              <a:rPr lang="en-US" altLang="zh-CN" sz="2400" i="1" dirty="0"/>
              <a:t>mov  cx,100</a:t>
            </a:r>
          </a:p>
          <a:p>
            <a:pPr marL="201168" lvl="1" indent="0">
              <a:buNone/>
            </a:pPr>
            <a:r>
              <a:rPr lang="en-US" altLang="zh-CN" sz="2400" i="1" dirty="0"/>
              <a:t>again: add </a:t>
            </a:r>
            <a:r>
              <a:rPr lang="en-US" altLang="zh-CN" sz="2400" i="1" dirty="0" err="1"/>
              <a:t>ax,cx</a:t>
            </a:r>
            <a:endParaRPr lang="en-US" altLang="zh-CN" sz="2400" i="1" dirty="0"/>
          </a:p>
          <a:p>
            <a:pPr marL="201168" lvl="1" indent="0">
              <a:buNone/>
            </a:pPr>
            <a:r>
              <a:rPr lang="en-US" altLang="zh-CN" sz="2400" i="1" dirty="0"/>
              <a:t>           loop again </a:t>
            </a:r>
          </a:p>
          <a:p>
            <a:pPr marL="201168" lvl="1" indent="0">
              <a:buNone/>
            </a:pPr>
            <a:r>
              <a:rPr lang="en-US" altLang="zh-CN" sz="2400" i="1" dirty="0"/>
              <a:t>            mov </a:t>
            </a:r>
            <a:r>
              <a:rPr lang="en-US" altLang="zh-CN" sz="2400" i="1" dirty="0" err="1"/>
              <a:t>sum,ax</a:t>
            </a:r>
            <a:endParaRPr lang="en-US" altLang="zh-CN" sz="1600" i="1" dirty="0"/>
          </a:p>
        </p:txBody>
      </p:sp>
      <p:sp>
        <p:nvSpPr>
          <p:cNvPr id="5" name="文本框 4">
            <a:extLst>
              <a:ext uri="{FF2B5EF4-FFF2-40B4-BE49-F238E27FC236}">
                <a16:creationId xmlns:a16="http://schemas.microsoft.com/office/drawing/2014/main" id="{852487D6-DA3E-429B-BD72-CF27ACBBECAB}"/>
              </a:ext>
            </a:extLst>
          </p:cNvPr>
          <p:cNvSpPr txBox="1"/>
          <p:nvPr/>
        </p:nvSpPr>
        <p:spPr>
          <a:xfrm>
            <a:off x="6216073" y="4147127"/>
            <a:ext cx="1976582" cy="646331"/>
          </a:xfrm>
          <a:prstGeom prst="rect">
            <a:avLst/>
          </a:prstGeom>
          <a:noFill/>
        </p:spPr>
        <p:txBody>
          <a:bodyPr wrap="square" rtlCol="0">
            <a:spAutoFit/>
          </a:bodyPr>
          <a:lstStyle/>
          <a:p>
            <a:r>
              <a:rPr lang="zh-CN" altLang="en-US" dirty="0">
                <a:solidFill>
                  <a:srgbClr val="C00000"/>
                </a:solidFill>
              </a:rPr>
              <a:t>先循环，后判断？</a:t>
            </a:r>
            <a:endParaRPr lang="en-US" altLang="zh-CN" dirty="0">
              <a:solidFill>
                <a:srgbClr val="C00000"/>
              </a:solidFill>
            </a:endParaRPr>
          </a:p>
          <a:p>
            <a:r>
              <a:rPr lang="zh-CN" altLang="en-US" dirty="0">
                <a:solidFill>
                  <a:srgbClr val="C00000"/>
                </a:solidFill>
              </a:rPr>
              <a:t>先判断，后循环？</a:t>
            </a:r>
          </a:p>
        </p:txBody>
      </p:sp>
    </p:spTree>
    <p:extLst>
      <p:ext uri="{BB962C8B-B14F-4D97-AF65-F5344CB8AC3E}">
        <p14:creationId xmlns:p14="http://schemas.microsoft.com/office/powerpoint/2010/main" val="4197772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62BEF-FF32-4750-8DDD-BA963962CDE2}"/>
              </a:ext>
            </a:extLst>
          </p:cNvPr>
          <p:cNvSpPr>
            <a:spLocks noGrp="1"/>
          </p:cNvSpPr>
          <p:nvPr>
            <p:ph type="title"/>
          </p:nvPr>
        </p:nvSpPr>
        <p:spPr/>
        <p:txBody>
          <a:bodyPr>
            <a:normAutofit/>
          </a:bodyPr>
          <a:lstStyle/>
          <a:p>
            <a:r>
              <a:rPr lang="zh-CN" altLang="en-US" sz="4000" dirty="0"/>
              <a:t>课后习题</a:t>
            </a:r>
            <a:r>
              <a:rPr lang="en-US" altLang="zh-CN" sz="4000" dirty="0"/>
              <a:t>4.12</a:t>
            </a:r>
            <a:r>
              <a:rPr lang="zh-CN" altLang="en-US" sz="4000" dirty="0"/>
              <a:t>：</a:t>
            </a:r>
            <a:r>
              <a:rPr lang="zh-CN" altLang="en-US" sz="4000" dirty="0">
                <a:latin typeface="宋体" panose="02010600030101010101" pitchFamily="2" charset="-122"/>
              </a:rPr>
              <a:t>用二进制显示从键盘输入的一个字符的</a:t>
            </a:r>
            <a:r>
              <a:rPr lang="en-US" altLang="zh-CN" sz="4000" dirty="0">
                <a:latin typeface="宋体" panose="02010600030101010101" pitchFamily="2" charset="-122"/>
              </a:rPr>
              <a:t>ASCII</a:t>
            </a:r>
            <a:r>
              <a:rPr lang="zh-CN" altLang="en-US" sz="4000" dirty="0">
                <a:latin typeface="宋体" panose="02010600030101010101" pitchFamily="2" charset="-122"/>
              </a:rPr>
              <a:t>码</a:t>
            </a:r>
            <a:endParaRPr lang="zh-CN" altLang="en-US" sz="4000" dirty="0"/>
          </a:p>
        </p:txBody>
      </p:sp>
      <p:sp>
        <p:nvSpPr>
          <p:cNvPr id="6" name="内容占位符 5">
            <a:extLst>
              <a:ext uri="{FF2B5EF4-FFF2-40B4-BE49-F238E27FC236}">
                <a16:creationId xmlns:a16="http://schemas.microsoft.com/office/drawing/2014/main" id="{581CA907-A4A6-424E-AAA4-ED9F071535EA}"/>
              </a:ext>
            </a:extLst>
          </p:cNvPr>
          <p:cNvSpPr>
            <a:spLocks noGrp="1"/>
          </p:cNvSpPr>
          <p:nvPr>
            <p:ph sz="quarter" idx="4"/>
          </p:nvPr>
        </p:nvSpPr>
        <p:spPr>
          <a:xfrm>
            <a:off x="5839229" y="1848813"/>
            <a:ext cx="5255491" cy="4247185"/>
          </a:xfrm>
        </p:spPr>
        <p:txBody>
          <a:bodyPr>
            <a:noAutofit/>
          </a:bodyPr>
          <a:lstStyle/>
          <a:p>
            <a:pPr marL="0" indent="0">
              <a:buFont typeface="Wingdings" panose="05000000000000000000" pitchFamily="2" charset="2"/>
              <a:buNone/>
              <a:tabLst>
                <a:tab pos="1436688" algn="l"/>
                <a:tab pos="3425825" algn="l"/>
              </a:tabLst>
            </a:pPr>
            <a:r>
              <a:rPr lang="en-US" altLang="zh-CN" b="1" i="1" dirty="0">
                <a:solidFill>
                  <a:schemeClr val="accent2"/>
                </a:solidFill>
              </a:rPr>
              <a:t>mov cx,</a:t>
            </a:r>
            <a:r>
              <a:rPr lang="en-US" altLang="zh-CN" b="1" i="1" dirty="0">
                <a:solidFill>
                  <a:schemeClr val="tx2"/>
                </a:solidFill>
              </a:rPr>
              <a:t>8</a:t>
            </a:r>
            <a:r>
              <a:rPr lang="en-US" altLang="zh-CN" b="1" i="1" dirty="0"/>
              <a:t>	;CX←8</a:t>
            </a:r>
            <a:r>
              <a:rPr lang="zh-CN" altLang="en-US" b="1" i="1" dirty="0"/>
              <a:t>（循环次数）</a:t>
            </a:r>
          </a:p>
          <a:p>
            <a:pPr marL="0" indent="0">
              <a:buFont typeface="Wingdings" panose="05000000000000000000" pitchFamily="2" charset="2"/>
              <a:buNone/>
              <a:tabLst>
                <a:tab pos="1436688" algn="l"/>
                <a:tab pos="3425825" algn="l"/>
              </a:tabLst>
            </a:pPr>
            <a:r>
              <a:rPr lang="en-US" altLang="zh-CN" b="1" i="1" dirty="0" err="1">
                <a:solidFill>
                  <a:schemeClr val="accent2"/>
                </a:solidFill>
              </a:rPr>
              <a:t>again:shl</a:t>
            </a:r>
            <a:r>
              <a:rPr lang="en-US" altLang="zh-CN" b="1" i="1" dirty="0">
                <a:solidFill>
                  <a:schemeClr val="accent2"/>
                </a:solidFill>
              </a:rPr>
              <a:t> bl,1</a:t>
            </a:r>
            <a:r>
              <a:rPr lang="en-US" altLang="zh-CN" b="1" i="1" dirty="0"/>
              <a:t>;</a:t>
            </a:r>
            <a:r>
              <a:rPr lang="zh-CN" altLang="en-US" b="1" i="1" dirty="0"/>
              <a:t>左移进</a:t>
            </a:r>
            <a:r>
              <a:rPr lang="en-US" altLang="zh-CN" b="1" i="1" dirty="0"/>
              <a:t>CF</a:t>
            </a:r>
            <a:r>
              <a:rPr lang="zh-CN" altLang="en-US" b="1" i="1" dirty="0"/>
              <a:t>，从高位开始显示</a:t>
            </a:r>
          </a:p>
          <a:p>
            <a:pPr marL="0" indent="0">
              <a:buFont typeface="Wingdings" panose="05000000000000000000" pitchFamily="2" charset="2"/>
              <a:buNone/>
              <a:tabLst>
                <a:tab pos="1436688" algn="l"/>
                <a:tab pos="3425825" algn="l"/>
              </a:tabLst>
            </a:pPr>
            <a:r>
              <a:rPr lang="en-US" altLang="zh-CN" b="1" i="1" dirty="0">
                <a:solidFill>
                  <a:schemeClr val="accent2"/>
                </a:solidFill>
              </a:rPr>
              <a:t>mov dl,0</a:t>
            </a:r>
            <a:r>
              <a:rPr lang="en-US" altLang="zh-CN" b="1" i="1" dirty="0"/>
              <a:t>	;MOV</a:t>
            </a:r>
            <a:r>
              <a:rPr lang="zh-CN" altLang="en-US" b="1" i="1" dirty="0"/>
              <a:t>指令不改变</a:t>
            </a:r>
            <a:r>
              <a:rPr lang="en-US" altLang="zh-CN" b="1" i="1" dirty="0"/>
              <a:t>CF</a:t>
            </a:r>
          </a:p>
          <a:p>
            <a:pPr marL="0" indent="0">
              <a:buFont typeface="Wingdings" panose="05000000000000000000" pitchFamily="2" charset="2"/>
              <a:buNone/>
              <a:tabLst>
                <a:tab pos="1436688" algn="l"/>
                <a:tab pos="3425825" algn="l"/>
              </a:tabLst>
            </a:pPr>
            <a:r>
              <a:rPr lang="en-US" altLang="zh-CN" b="1" i="1" dirty="0" err="1">
                <a:solidFill>
                  <a:schemeClr val="tx2"/>
                </a:solidFill>
              </a:rPr>
              <a:t>adc</a:t>
            </a:r>
            <a:r>
              <a:rPr lang="en-US" altLang="zh-CN" b="1" i="1" dirty="0">
                <a:solidFill>
                  <a:schemeClr val="tx2"/>
                </a:solidFill>
              </a:rPr>
              <a:t> dl,30h</a:t>
            </a:r>
            <a:r>
              <a:rPr lang="en-US" altLang="zh-CN" b="1" i="1" dirty="0"/>
              <a:t>	;DL←0</a:t>
            </a:r>
            <a:r>
              <a:rPr lang="zh-CN" altLang="en-US" b="1" i="1" dirty="0"/>
              <a:t>＋</a:t>
            </a:r>
            <a:r>
              <a:rPr lang="en-US" altLang="zh-CN" b="1" i="1" dirty="0"/>
              <a:t>30H</a:t>
            </a:r>
            <a:r>
              <a:rPr lang="zh-CN" altLang="en-US" b="1" i="1" dirty="0"/>
              <a:t>＋</a:t>
            </a:r>
            <a:r>
              <a:rPr lang="en-US" altLang="zh-CN" b="1" i="1" dirty="0"/>
              <a:t>CF</a:t>
            </a:r>
          </a:p>
          <a:p>
            <a:pPr marL="0" indent="0">
              <a:buFont typeface="Wingdings" panose="05000000000000000000" pitchFamily="2" charset="2"/>
              <a:buNone/>
              <a:tabLst>
                <a:tab pos="1436688" algn="l"/>
                <a:tab pos="3425825" algn="l"/>
              </a:tabLst>
            </a:pPr>
            <a:r>
              <a:rPr lang="en-US" altLang="zh-CN" b="1" i="1" dirty="0"/>
              <a:t>;CF</a:t>
            </a:r>
            <a:r>
              <a:rPr lang="zh-CN" altLang="en-US" b="1" i="1" dirty="0"/>
              <a:t>若是</a:t>
            </a:r>
            <a:r>
              <a:rPr lang="en-US" altLang="zh-CN" b="1" i="1" dirty="0"/>
              <a:t>0</a:t>
            </a:r>
            <a:r>
              <a:rPr lang="zh-CN" altLang="en-US" b="1" i="1" dirty="0"/>
              <a:t>，则</a:t>
            </a:r>
            <a:r>
              <a:rPr lang="en-US" altLang="zh-CN" b="1" i="1" dirty="0"/>
              <a:t>DL←'0'</a:t>
            </a:r>
            <a:r>
              <a:rPr lang="zh-CN" altLang="en-US" b="1" i="1" dirty="0"/>
              <a:t>；若是</a:t>
            </a:r>
            <a:r>
              <a:rPr lang="en-US" altLang="zh-CN" b="1" i="1" dirty="0"/>
              <a:t>1</a:t>
            </a:r>
            <a:r>
              <a:rPr lang="zh-CN" altLang="en-US" b="1" i="1" dirty="0"/>
              <a:t>，则</a:t>
            </a:r>
            <a:r>
              <a:rPr lang="en-US" altLang="zh-CN" b="1" i="1" dirty="0"/>
              <a:t>DL←'1'</a:t>
            </a:r>
          </a:p>
          <a:p>
            <a:pPr marL="0" indent="0">
              <a:buFont typeface="Wingdings" panose="05000000000000000000" pitchFamily="2" charset="2"/>
              <a:buNone/>
              <a:tabLst>
                <a:tab pos="1436688" algn="l"/>
                <a:tab pos="3425825" algn="l"/>
              </a:tabLst>
            </a:pPr>
            <a:r>
              <a:rPr lang="en-US" altLang="zh-CN" b="1" i="1" dirty="0">
                <a:solidFill>
                  <a:schemeClr val="accent2"/>
                </a:solidFill>
              </a:rPr>
              <a:t>mov ah,2</a:t>
            </a:r>
          </a:p>
          <a:p>
            <a:pPr marL="0" indent="0">
              <a:buFont typeface="Wingdings" panose="05000000000000000000" pitchFamily="2" charset="2"/>
              <a:buNone/>
              <a:tabLst>
                <a:tab pos="1436688" algn="l"/>
                <a:tab pos="3425825" algn="l"/>
              </a:tabLst>
            </a:pPr>
            <a:r>
              <a:rPr lang="en-US" altLang="zh-CN" b="1" i="1" dirty="0">
                <a:solidFill>
                  <a:schemeClr val="accent2"/>
                </a:solidFill>
              </a:rPr>
              <a:t>int 21h</a:t>
            </a:r>
            <a:r>
              <a:rPr lang="en-US" altLang="zh-CN" b="1" i="1" dirty="0"/>
              <a:t>	;</a:t>
            </a:r>
            <a:r>
              <a:rPr lang="zh-CN" altLang="en-US" b="1" i="1" dirty="0"/>
              <a:t>显示</a:t>
            </a:r>
          </a:p>
          <a:p>
            <a:pPr marL="0" indent="0">
              <a:buFont typeface="Wingdings" panose="05000000000000000000" pitchFamily="2" charset="2"/>
              <a:buNone/>
              <a:tabLst>
                <a:tab pos="1436688" algn="l"/>
                <a:tab pos="3425825" algn="l"/>
              </a:tabLst>
            </a:pPr>
            <a:r>
              <a:rPr lang="en-US" altLang="zh-CN" b="1" i="1" dirty="0">
                <a:solidFill>
                  <a:schemeClr val="tx2"/>
                </a:solidFill>
              </a:rPr>
              <a:t>loop again       </a:t>
            </a:r>
            <a:r>
              <a:rPr lang="en-US" altLang="zh-CN" b="1" i="1" dirty="0"/>
              <a:t>;CX</a:t>
            </a:r>
            <a:r>
              <a:rPr lang="zh-CN" altLang="en-US" b="1" i="1" dirty="0"/>
              <a:t>减</a:t>
            </a:r>
            <a:r>
              <a:rPr lang="en-US" altLang="zh-CN" b="1" i="1" dirty="0"/>
              <a:t>1</a:t>
            </a:r>
            <a:r>
              <a:rPr lang="zh-CN" altLang="en-US" b="1" i="1" dirty="0"/>
              <a:t>，如果</a:t>
            </a:r>
            <a:r>
              <a:rPr lang="en-US" altLang="zh-CN" b="1" i="1" dirty="0"/>
              <a:t>CX</a:t>
            </a:r>
            <a:r>
              <a:rPr lang="zh-CN" altLang="en-US" b="1" i="1" dirty="0"/>
              <a:t>未减至</a:t>
            </a:r>
            <a:r>
              <a:rPr lang="en-US" altLang="zh-CN" b="1" i="1" dirty="0"/>
              <a:t>0</a:t>
            </a:r>
            <a:r>
              <a:rPr lang="zh-CN" altLang="en-US" b="1" i="1" dirty="0"/>
              <a:t>，则循环</a:t>
            </a:r>
          </a:p>
          <a:p>
            <a:endParaRPr lang="zh-CN" altLang="en-US" b="1" i="1" dirty="0"/>
          </a:p>
        </p:txBody>
      </p:sp>
      <p:sp>
        <p:nvSpPr>
          <p:cNvPr id="8" name="内容占位符 7">
            <a:extLst>
              <a:ext uri="{FF2B5EF4-FFF2-40B4-BE49-F238E27FC236}">
                <a16:creationId xmlns:a16="http://schemas.microsoft.com/office/drawing/2014/main" id="{2068DF2E-80AC-4EF7-BB35-81CAB4E6DFDA}"/>
              </a:ext>
            </a:extLst>
          </p:cNvPr>
          <p:cNvSpPr>
            <a:spLocks noGrp="1"/>
          </p:cNvSpPr>
          <p:nvPr>
            <p:ph sz="half" idx="2"/>
          </p:nvPr>
        </p:nvSpPr>
        <p:spPr>
          <a:xfrm>
            <a:off x="1097280" y="1931941"/>
            <a:ext cx="4167447" cy="4247186"/>
          </a:xfrm>
        </p:spPr>
        <p:txBody>
          <a:bodyPr>
            <a:normAutofit/>
          </a:bodyPr>
          <a:lstStyle/>
          <a:p>
            <a:pPr marL="0" indent="0">
              <a:buFont typeface="Wingdings" panose="05000000000000000000" pitchFamily="2" charset="2"/>
              <a:buNone/>
              <a:tabLst>
                <a:tab pos="1136650" algn="l"/>
                <a:tab pos="3810000" algn="l"/>
              </a:tabLst>
            </a:pPr>
            <a:r>
              <a:rPr lang="en-US" altLang="zh-CN" b="1" i="1" dirty="0">
                <a:solidFill>
                  <a:schemeClr val="accent2"/>
                </a:solidFill>
              </a:rPr>
              <a:t>mov ah,1</a:t>
            </a:r>
            <a:r>
              <a:rPr lang="en-US" altLang="zh-CN" b="1" i="1" dirty="0"/>
              <a:t>	;</a:t>
            </a:r>
            <a:r>
              <a:rPr lang="zh-CN" altLang="en-US" b="1" i="1" dirty="0"/>
              <a:t>从键盘输入一个字符</a:t>
            </a:r>
          </a:p>
          <a:p>
            <a:pPr marL="0" indent="0">
              <a:buFont typeface="Wingdings" panose="05000000000000000000" pitchFamily="2" charset="2"/>
              <a:buNone/>
              <a:tabLst>
                <a:tab pos="1136650" algn="l"/>
                <a:tab pos="3810000" algn="l"/>
              </a:tabLst>
            </a:pPr>
            <a:r>
              <a:rPr lang="en-US" altLang="zh-CN" b="1" i="1" dirty="0">
                <a:solidFill>
                  <a:schemeClr val="accent2"/>
                </a:solidFill>
              </a:rPr>
              <a:t>int 21h</a:t>
            </a:r>
          </a:p>
          <a:p>
            <a:pPr marL="0" indent="0">
              <a:buFont typeface="Wingdings" panose="05000000000000000000" pitchFamily="2" charset="2"/>
              <a:buNone/>
              <a:tabLst>
                <a:tab pos="1136650" algn="l"/>
                <a:tab pos="3810000" algn="l"/>
              </a:tabLst>
            </a:pPr>
            <a:r>
              <a:rPr lang="en-US" altLang="zh-CN" b="1" i="1" dirty="0">
                <a:solidFill>
                  <a:schemeClr val="tx2"/>
                </a:solidFill>
              </a:rPr>
              <a:t>mov </a:t>
            </a:r>
            <a:r>
              <a:rPr lang="en-US" altLang="zh-CN" b="1" i="1" dirty="0" err="1">
                <a:solidFill>
                  <a:schemeClr val="tx2"/>
                </a:solidFill>
              </a:rPr>
              <a:t>bl,al</a:t>
            </a:r>
            <a:r>
              <a:rPr lang="en-US" altLang="zh-CN" b="1" i="1" dirty="0">
                <a:solidFill>
                  <a:schemeClr val="tx2"/>
                </a:solidFill>
              </a:rPr>
              <a:t> </a:t>
            </a:r>
            <a:r>
              <a:rPr lang="en-US" altLang="zh-CN" b="1" i="1" dirty="0"/>
              <a:t>;BL←AL</a:t>
            </a:r>
            <a:r>
              <a:rPr lang="zh-CN" altLang="en-US" b="1" i="1" dirty="0"/>
              <a:t>＝字符的</a:t>
            </a:r>
            <a:r>
              <a:rPr lang="en-US" altLang="zh-CN" b="1" i="1" dirty="0"/>
              <a:t>ASCII</a:t>
            </a:r>
            <a:r>
              <a:rPr lang="zh-CN" altLang="en-US" b="1" i="1" dirty="0"/>
              <a:t>码</a:t>
            </a:r>
          </a:p>
          <a:p>
            <a:pPr marL="0" indent="0">
              <a:buFont typeface="Wingdings" panose="05000000000000000000" pitchFamily="2" charset="2"/>
              <a:buNone/>
              <a:tabLst>
                <a:tab pos="1136650" algn="l"/>
                <a:tab pos="3810000" algn="l"/>
              </a:tabLst>
            </a:pPr>
            <a:r>
              <a:rPr lang="en-US" altLang="zh-CN" b="1" i="1" dirty="0"/>
              <a:t>;DOS</a:t>
            </a:r>
            <a:r>
              <a:rPr lang="zh-CN" altLang="en-US" b="1" i="1" dirty="0"/>
              <a:t>功能会改变</a:t>
            </a:r>
            <a:r>
              <a:rPr lang="en-US" altLang="zh-CN" b="1" i="1" dirty="0"/>
              <a:t>AL</a:t>
            </a:r>
            <a:r>
              <a:rPr lang="zh-CN" altLang="en-US" b="1" i="1" dirty="0"/>
              <a:t>内容，故字符</a:t>
            </a:r>
            <a:r>
              <a:rPr lang="en-US" altLang="zh-CN" b="1" i="1" dirty="0"/>
              <a:t>ASCII</a:t>
            </a:r>
            <a:r>
              <a:rPr lang="zh-CN" altLang="en-US" b="1" i="1" dirty="0"/>
              <a:t>码存入</a:t>
            </a:r>
            <a:r>
              <a:rPr lang="en-US" altLang="zh-CN" b="1" i="1" dirty="0"/>
              <a:t>BL</a:t>
            </a:r>
          </a:p>
          <a:p>
            <a:pPr marL="0" indent="0">
              <a:buFont typeface="Wingdings" panose="05000000000000000000" pitchFamily="2" charset="2"/>
              <a:buNone/>
              <a:tabLst>
                <a:tab pos="1136650" algn="l"/>
                <a:tab pos="3810000" algn="l"/>
              </a:tabLst>
            </a:pPr>
            <a:r>
              <a:rPr lang="en-US" altLang="zh-CN" b="1" i="1" dirty="0">
                <a:solidFill>
                  <a:schemeClr val="accent2"/>
                </a:solidFill>
              </a:rPr>
              <a:t>mov ah,2</a:t>
            </a:r>
          </a:p>
          <a:p>
            <a:pPr marL="0" indent="0">
              <a:buFont typeface="Wingdings" panose="05000000000000000000" pitchFamily="2" charset="2"/>
              <a:buNone/>
              <a:tabLst>
                <a:tab pos="1136650" algn="l"/>
                <a:tab pos="3810000" algn="l"/>
              </a:tabLst>
            </a:pPr>
            <a:r>
              <a:rPr lang="en-US" altLang="zh-CN" b="1" i="1" dirty="0">
                <a:solidFill>
                  <a:schemeClr val="accent2"/>
                </a:solidFill>
              </a:rPr>
              <a:t>mov dl,':’</a:t>
            </a:r>
          </a:p>
          <a:p>
            <a:pPr marL="0" indent="0">
              <a:buFont typeface="Wingdings" panose="05000000000000000000" pitchFamily="2" charset="2"/>
              <a:buNone/>
              <a:tabLst>
                <a:tab pos="1136650" algn="l"/>
                <a:tab pos="3810000" algn="l"/>
              </a:tabLst>
            </a:pPr>
            <a:r>
              <a:rPr lang="en-US" altLang="zh-CN" b="1" i="1" dirty="0"/>
              <a:t>;</a:t>
            </a:r>
            <a:r>
              <a:rPr lang="zh-CN" altLang="en-US" b="1" i="1" dirty="0"/>
              <a:t>显示一个冒号，用于分隔</a:t>
            </a:r>
          </a:p>
          <a:p>
            <a:pPr marL="0" indent="0">
              <a:buFont typeface="Wingdings" panose="05000000000000000000" pitchFamily="2" charset="2"/>
              <a:buNone/>
              <a:tabLst>
                <a:tab pos="1136650" algn="l"/>
                <a:tab pos="3810000" algn="l"/>
              </a:tabLst>
            </a:pPr>
            <a:r>
              <a:rPr lang="en-US" altLang="zh-CN" b="1" i="1" dirty="0">
                <a:solidFill>
                  <a:schemeClr val="accent2"/>
                </a:solidFill>
              </a:rPr>
              <a:t>int 21h</a:t>
            </a:r>
          </a:p>
          <a:p>
            <a:endParaRPr lang="zh-CN" altLang="en-US" b="1" i="1" dirty="0"/>
          </a:p>
        </p:txBody>
      </p:sp>
    </p:spTree>
    <p:extLst>
      <p:ext uri="{BB962C8B-B14F-4D97-AF65-F5344CB8AC3E}">
        <p14:creationId xmlns:p14="http://schemas.microsoft.com/office/powerpoint/2010/main" val="1312632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34B18441-5D6A-4FEA-A0F0-DBFDDB1FCDE9}"/>
              </a:ext>
            </a:extLst>
          </p:cNvPr>
          <p:cNvSpPr>
            <a:spLocks noGrp="1"/>
          </p:cNvSpPr>
          <p:nvPr>
            <p:ph type="title"/>
          </p:nvPr>
        </p:nvSpPr>
        <p:spPr>
          <a:xfrm>
            <a:off x="1280160" y="571083"/>
            <a:ext cx="9631680" cy="1156117"/>
          </a:xfrm>
        </p:spPr>
        <p:txBody>
          <a:bodyPr>
            <a:normAutofit fontScale="90000"/>
          </a:bodyPr>
          <a:lstStyle/>
          <a:p>
            <a:r>
              <a:rPr lang="zh-CN" altLang="en-US" dirty="0"/>
              <a:t>习题</a:t>
            </a:r>
            <a:r>
              <a:rPr lang="en-US" altLang="zh-CN" dirty="0"/>
              <a:t>4.12</a:t>
            </a:r>
            <a:r>
              <a:rPr lang="zh-CN" altLang="en-US" dirty="0"/>
              <a:t>：</a:t>
            </a:r>
            <a:r>
              <a:rPr lang="zh-CN" altLang="en-US" sz="4800" dirty="0">
                <a:latin typeface="宋体" panose="02010600030101010101" pitchFamily="2" charset="-122"/>
              </a:rPr>
              <a:t>用二进制显示从键盘输入的一个字符的</a:t>
            </a:r>
            <a:r>
              <a:rPr lang="en-US" altLang="zh-CN" sz="4800" dirty="0">
                <a:latin typeface="宋体" panose="02010600030101010101" pitchFamily="2" charset="-122"/>
              </a:rPr>
              <a:t>ASCII</a:t>
            </a:r>
            <a:r>
              <a:rPr lang="zh-CN" altLang="en-US" sz="4800" dirty="0">
                <a:latin typeface="宋体" panose="02010600030101010101" pitchFamily="2" charset="-122"/>
              </a:rPr>
              <a:t>码</a:t>
            </a:r>
            <a:endParaRPr lang="zh-CN" altLang="en-US" dirty="0"/>
          </a:p>
        </p:txBody>
      </p:sp>
      <p:pic>
        <p:nvPicPr>
          <p:cNvPr id="10" name="图片 9">
            <a:extLst>
              <a:ext uri="{FF2B5EF4-FFF2-40B4-BE49-F238E27FC236}">
                <a16:creationId xmlns:a16="http://schemas.microsoft.com/office/drawing/2014/main" id="{D03FBF63-0D0D-445F-9618-8A6917B88B18}"/>
              </a:ext>
            </a:extLst>
          </p:cNvPr>
          <p:cNvPicPr>
            <a:picLocks noChangeAspect="1"/>
          </p:cNvPicPr>
          <p:nvPr/>
        </p:nvPicPr>
        <p:blipFill>
          <a:blip r:embed="rId2"/>
          <a:stretch>
            <a:fillRect/>
          </a:stretch>
        </p:blipFill>
        <p:spPr>
          <a:xfrm>
            <a:off x="1404498" y="1953133"/>
            <a:ext cx="3401182" cy="3511491"/>
          </a:xfrm>
          <a:prstGeom prst="rect">
            <a:avLst/>
          </a:prstGeom>
        </p:spPr>
      </p:pic>
      <p:pic>
        <p:nvPicPr>
          <p:cNvPr id="14" name="图片 13">
            <a:extLst>
              <a:ext uri="{FF2B5EF4-FFF2-40B4-BE49-F238E27FC236}">
                <a16:creationId xmlns:a16="http://schemas.microsoft.com/office/drawing/2014/main" id="{802671DA-F173-4047-AED4-C12E3EBCBD1A}"/>
              </a:ext>
            </a:extLst>
          </p:cNvPr>
          <p:cNvPicPr>
            <a:picLocks noChangeAspect="1"/>
          </p:cNvPicPr>
          <p:nvPr/>
        </p:nvPicPr>
        <p:blipFill>
          <a:blip r:embed="rId3"/>
          <a:stretch>
            <a:fillRect/>
          </a:stretch>
        </p:blipFill>
        <p:spPr>
          <a:xfrm>
            <a:off x="5443910" y="2671188"/>
            <a:ext cx="3911599" cy="913052"/>
          </a:xfrm>
          <a:prstGeom prst="rect">
            <a:avLst/>
          </a:prstGeom>
        </p:spPr>
      </p:pic>
      <p:sp>
        <p:nvSpPr>
          <p:cNvPr id="15" name="文本框 14">
            <a:extLst>
              <a:ext uri="{FF2B5EF4-FFF2-40B4-BE49-F238E27FC236}">
                <a16:creationId xmlns:a16="http://schemas.microsoft.com/office/drawing/2014/main" id="{EA5E941E-BCBE-4783-AE86-00900240D3F8}"/>
              </a:ext>
            </a:extLst>
          </p:cNvPr>
          <p:cNvSpPr txBox="1"/>
          <p:nvPr/>
        </p:nvSpPr>
        <p:spPr>
          <a:xfrm>
            <a:off x="5303520" y="1953133"/>
            <a:ext cx="5831840" cy="646331"/>
          </a:xfrm>
          <a:prstGeom prst="rect">
            <a:avLst/>
          </a:prstGeom>
          <a:noFill/>
        </p:spPr>
        <p:txBody>
          <a:bodyPr wrap="square" rtlCol="0">
            <a:spAutoFit/>
          </a:bodyPr>
          <a:lstStyle/>
          <a:p>
            <a:r>
              <a:rPr lang="zh-CN" altLang="en-US" dirty="0"/>
              <a:t>运行结果：输入字符</a:t>
            </a:r>
            <a:r>
              <a:rPr lang="en-US" altLang="zh-CN" dirty="0"/>
              <a:t>7</a:t>
            </a:r>
            <a:r>
              <a:rPr lang="zh-CN" altLang="en-US" dirty="0"/>
              <a:t>，显示其</a:t>
            </a:r>
            <a:r>
              <a:rPr lang="en-US" altLang="zh-CN" dirty="0"/>
              <a:t>ASCII</a:t>
            </a:r>
            <a:r>
              <a:rPr lang="zh-CN" altLang="en-US" dirty="0"/>
              <a:t>的二进制形式，</a:t>
            </a:r>
            <a:r>
              <a:rPr lang="en-US" altLang="zh-CN" dirty="0"/>
              <a:t>7</a:t>
            </a:r>
            <a:r>
              <a:rPr lang="zh-CN" altLang="en-US" dirty="0"/>
              <a:t>的</a:t>
            </a:r>
            <a:r>
              <a:rPr lang="en-US" altLang="zh-CN" dirty="0"/>
              <a:t>ASCII</a:t>
            </a:r>
            <a:r>
              <a:rPr lang="zh-CN" altLang="en-US" dirty="0"/>
              <a:t>为</a:t>
            </a:r>
            <a:r>
              <a:rPr lang="en-US" altLang="zh-CN" dirty="0"/>
              <a:t>37H</a:t>
            </a:r>
            <a:r>
              <a:rPr lang="zh-CN" altLang="en-US" dirty="0"/>
              <a:t>，故输出</a:t>
            </a:r>
            <a:r>
              <a:rPr lang="en-US" altLang="zh-CN" dirty="0"/>
              <a:t>00110111</a:t>
            </a:r>
            <a:endParaRPr lang="zh-CN" altLang="en-US" dirty="0"/>
          </a:p>
        </p:txBody>
      </p:sp>
      <p:sp>
        <p:nvSpPr>
          <p:cNvPr id="17" name="文本框 16">
            <a:extLst>
              <a:ext uri="{FF2B5EF4-FFF2-40B4-BE49-F238E27FC236}">
                <a16:creationId xmlns:a16="http://schemas.microsoft.com/office/drawing/2014/main" id="{5C9C0882-8A4E-478E-8CDE-E1C62164A903}"/>
              </a:ext>
            </a:extLst>
          </p:cNvPr>
          <p:cNvSpPr txBox="1"/>
          <p:nvPr/>
        </p:nvSpPr>
        <p:spPr>
          <a:xfrm>
            <a:off x="5120640" y="3853053"/>
            <a:ext cx="5831840" cy="646331"/>
          </a:xfrm>
          <a:prstGeom prst="rect">
            <a:avLst/>
          </a:prstGeom>
          <a:noFill/>
        </p:spPr>
        <p:txBody>
          <a:bodyPr wrap="square" rtlCol="0">
            <a:spAutoFit/>
          </a:bodyPr>
          <a:lstStyle/>
          <a:p>
            <a:r>
              <a:rPr lang="zh-CN" altLang="en-US" dirty="0"/>
              <a:t>运行结果：输入字符</a:t>
            </a:r>
            <a:r>
              <a:rPr lang="en-US" altLang="zh-CN" dirty="0"/>
              <a:t>A</a:t>
            </a:r>
            <a:r>
              <a:rPr lang="zh-CN" altLang="en-US" dirty="0"/>
              <a:t>，显示其</a:t>
            </a:r>
            <a:r>
              <a:rPr lang="en-US" altLang="zh-CN" dirty="0"/>
              <a:t>ASCII</a:t>
            </a:r>
            <a:r>
              <a:rPr lang="zh-CN" altLang="en-US" dirty="0"/>
              <a:t>码的二进制形式，</a:t>
            </a:r>
            <a:r>
              <a:rPr lang="en-US" altLang="zh-CN" dirty="0"/>
              <a:t>A</a:t>
            </a:r>
            <a:r>
              <a:rPr lang="zh-CN" altLang="en-US" dirty="0"/>
              <a:t>的</a:t>
            </a:r>
            <a:r>
              <a:rPr lang="en-US" altLang="zh-CN" dirty="0"/>
              <a:t>ASCII</a:t>
            </a:r>
            <a:r>
              <a:rPr lang="zh-CN" altLang="en-US" dirty="0"/>
              <a:t>码为</a:t>
            </a:r>
            <a:r>
              <a:rPr lang="en-US" altLang="zh-CN" dirty="0"/>
              <a:t>41H</a:t>
            </a:r>
            <a:r>
              <a:rPr lang="zh-CN" altLang="en-US" dirty="0"/>
              <a:t>，故输出</a:t>
            </a:r>
            <a:r>
              <a:rPr lang="en-US" altLang="zh-CN" dirty="0"/>
              <a:t>01000001</a:t>
            </a:r>
            <a:endParaRPr lang="zh-CN" altLang="en-US" dirty="0"/>
          </a:p>
        </p:txBody>
      </p:sp>
      <p:pic>
        <p:nvPicPr>
          <p:cNvPr id="19" name="图片 18">
            <a:extLst>
              <a:ext uri="{FF2B5EF4-FFF2-40B4-BE49-F238E27FC236}">
                <a16:creationId xmlns:a16="http://schemas.microsoft.com/office/drawing/2014/main" id="{FA40C753-8B10-4F0C-BF17-314A0689EB6F}"/>
              </a:ext>
            </a:extLst>
          </p:cNvPr>
          <p:cNvPicPr>
            <a:picLocks noChangeAspect="1"/>
          </p:cNvPicPr>
          <p:nvPr/>
        </p:nvPicPr>
        <p:blipFill>
          <a:blip r:embed="rId4"/>
          <a:stretch>
            <a:fillRect/>
          </a:stretch>
        </p:blipFill>
        <p:spPr>
          <a:xfrm>
            <a:off x="5565021" y="4547943"/>
            <a:ext cx="3790487" cy="1027031"/>
          </a:xfrm>
          <a:prstGeom prst="rect">
            <a:avLst/>
          </a:prstGeom>
        </p:spPr>
      </p:pic>
    </p:spTree>
    <p:extLst>
      <p:ext uri="{BB962C8B-B14F-4D97-AF65-F5344CB8AC3E}">
        <p14:creationId xmlns:p14="http://schemas.microsoft.com/office/powerpoint/2010/main" val="3140259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C435844D-875B-4994-BC24-ECB12FA0836E}"/>
              </a:ext>
            </a:extLst>
          </p:cNvPr>
          <p:cNvSpPr>
            <a:spLocks noGrp="1"/>
          </p:cNvSpPr>
          <p:nvPr>
            <p:ph type="title"/>
          </p:nvPr>
        </p:nvSpPr>
        <p:spPr/>
        <p:txBody>
          <a:bodyPr>
            <a:noAutofit/>
          </a:bodyPr>
          <a:lstStyle/>
          <a:p>
            <a:r>
              <a:rPr lang="zh-CN" altLang="en-US" sz="3600" dirty="0"/>
              <a:t>例</a:t>
            </a:r>
            <a:r>
              <a:rPr lang="en-US" altLang="zh-CN" sz="3600" dirty="0"/>
              <a:t>4.6 </a:t>
            </a:r>
            <a:r>
              <a:rPr lang="zh-CN" altLang="en-US" sz="3600" dirty="0"/>
              <a:t>确定字变量</a:t>
            </a:r>
            <a:r>
              <a:rPr lang="en-US" altLang="zh-CN" sz="3600" dirty="0" err="1"/>
              <a:t>wordX</a:t>
            </a:r>
            <a:r>
              <a:rPr lang="zh-CN" altLang="en-US" sz="3600" dirty="0"/>
              <a:t>中</a:t>
            </a:r>
            <a:r>
              <a:rPr lang="en-US" altLang="zh-CN" sz="3600" dirty="0"/>
              <a:t>1</a:t>
            </a:r>
            <a:r>
              <a:rPr lang="zh-CN" altLang="en-US" sz="3600" dirty="0"/>
              <a:t>的最低位数（</a:t>
            </a:r>
            <a:r>
              <a:rPr lang="en-US" altLang="zh-CN" sz="3600" dirty="0"/>
              <a:t>0-15</a:t>
            </a:r>
            <a:r>
              <a:rPr lang="zh-CN" altLang="en-US" sz="3600" dirty="0"/>
              <a:t>），并将结果存放于变量</a:t>
            </a:r>
            <a:r>
              <a:rPr lang="en-US" altLang="zh-CN" sz="3600" dirty="0" err="1"/>
              <a:t>byteY</a:t>
            </a:r>
            <a:r>
              <a:rPr lang="zh-CN" altLang="en-US" sz="3600" dirty="0"/>
              <a:t>中，若没有为</a:t>
            </a:r>
            <a:r>
              <a:rPr lang="en-US" altLang="zh-CN" sz="3600" dirty="0"/>
              <a:t>1</a:t>
            </a:r>
            <a:r>
              <a:rPr lang="zh-CN" altLang="en-US" sz="3600" dirty="0"/>
              <a:t>的位，则</a:t>
            </a:r>
            <a:r>
              <a:rPr lang="en-US" altLang="zh-CN" sz="3600" dirty="0" err="1"/>
              <a:t>byteY</a:t>
            </a:r>
            <a:r>
              <a:rPr lang="en-US" altLang="zh-CN" sz="3600" dirty="0"/>
              <a:t>=-1</a:t>
            </a:r>
            <a:endParaRPr lang="zh-CN" altLang="en-US" sz="3600" dirty="0"/>
          </a:p>
        </p:txBody>
      </p:sp>
      <p:sp>
        <p:nvSpPr>
          <p:cNvPr id="14" name="内容占位符 13">
            <a:extLst>
              <a:ext uri="{FF2B5EF4-FFF2-40B4-BE49-F238E27FC236}">
                <a16:creationId xmlns:a16="http://schemas.microsoft.com/office/drawing/2014/main" id="{AF1091B7-01F8-4798-A8BD-2D8A9CE980D3}"/>
              </a:ext>
            </a:extLst>
          </p:cNvPr>
          <p:cNvSpPr>
            <a:spLocks noGrp="1"/>
          </p:cNvSpPr>
          <p:nvPr>
            <p:ph idx="1"/>
          </p:nvPr>
        </p:nvSpPr>
        <p:spPr>
          <a:xfrm>
            <a:off x="1066801" y="1757722"/>
            <a:ext cx="5888182" cy="4486060"/>
          </a:xfrm>
        </p:spPr>
        <p:txBody>
          <a:bodyPr>
            <a:normAutofit/>
          </a:bodyPr>
          <a:lstStyle/>
          <a:p>
            <a:pPr>
              <a:lnSpc>
                <a:spcPct val="120000"/>
              </a:lnSpc>
              <a:spcBef>
                <a:spcPts val="0"/>
              </a:spcBef>
            </a:pPr>
            <a:r>
              <a:rPr lang="zh-CN" altLang="en-US" sz="1800" b="1" dirty="0"/>
              <a:t>分析：对</a:t>
            </a:r>
            <a:r>
              <a:rPr lang="en-US" altLang="zh-CN" sz="1800" b="1" dirty="0" err="1"/>
              <a:t>wordX</a:t>
            </a:r>
            <a:r>
              <a:rPr lang="zh-CN" altLang="en-US" sz="1800" b="1" dirty="0"/>
              <a:t>中的</a:t>
            </a:r>
            <a:r>
              <a:rPr lang="en-US" altLang="zh-CN" sz="1800" b="1" dirty="0"/>
              <a:t>16</a:t>
            </a:r>
            <a:r>
              <a:rPr lang="zh-CN" altLang="en-US" sz="1800" b="1" dirty="0"/>
              <a:t>位，从低到高依次循环测试，因而，循环次数最大</a:t>
            </a:r>
            <a:r>
              <a:rPr lang="en-US" altLang="zh-CN" sz="1800" b="1" dirty="0"/>
              <a:t>16</a:t>
            </a:r>
            <a:r>
              <a:rPr lang="zh-CN" altLang="en-US" sz="1800" b="1" dirty="0"/>
              <a:t>。采用循环移位指令，通过</a:t>
            </a:r>
            <a:r>
              <a:rPr lang="en-US" altLang="zh-CN" sz="1800" b="1" dirty="0">
                <a:highlight>
                  <a:srgbClr val="FFFF00"/>
                </a:highlight>
              </a:rPr>
              <a:t>ZF</a:t>
            </a:r>
            <a:r>
              <a:rPr lang="zh-CN" altLang="en-US" sz="1800" b="1" dirty="0"/>
              <a:t>进行判断；若</a:t>
            </a:r>
            <a:r>
              <a:rPr lang="en-US" altLang="zh-CN" sz="1800" b="1" dirty="0"/>
              <a:t>ZF=0</a:t>
            </a:r>
            <a:r>
              <a:rPr lang="zh-CN" altLang="en-US" sz="1800" b="1" dirty="0"/>
              <a:t>，则结果非</a:t>
            </a:r>
            <a:r>
              <a:rPr lang="en-US" altLang="zh-CN" sz="1800" b="1" dirty="0"/>
              <a:t>0</a:t>
            </a:r>
            <a:r>
              <a:rPr lang="zh-CN" altLang="en-US" sz="1800" b="1" dirty="0"/>
              <a:t>，说明被测位为</a:t>
            </a:r>
            <a:r>
              <a:rPr lang="en-US" altLang="zh-CN" sz="1800" b="1" dirty="0"/>
              <a:t>1</a:t>
            </a:r>
            <a:r>
              <a:rPr lang="zh-CN" altLang="en-US" sz="1800" b="1" dirty="0"/>
              <a:t>，结束；若</a:t>
            </a:r>
            <a:r>
              <a:rPr lang="en-US" altLang="zh-CN" sz="1800" b="1" dirty="0"/>
              <a:t>ZF=1</a:t>
            </a:r>
            <a:r>
              <a:rPr lang="zh-CN" altLang="en-US" sz="1800" b="1" dirty="0"/>
              <a:t>，未找到，继续移位。</a:t>
            </a:r>
            <a:endParaRPr lang="en-US" altLang="zh-CN" sz="1800" b="1" dirty="0"/>
          </a:p>
          <a:p>
            <a:pPr>
              <a:lnSpc>
                <a:spcPct val="120000"/>
              </a:lnSpc>
              <a:spcBef>
                <a:spcPts val="0"/>
              </a:spcBef>
            </a:pPr>
            <a:r>
              <a:rPr lang="en-US" altLang="zh-CN" sz="2400" i="1" dirty="0"/>
              <a:t>;</a:t>
            </a:r>
            <a:r>
              <a:rPr lang="en-US" altLang="zh-CN" i="1" dirty="0" err="1"/>
              <a:t>dataseg</a:t>
            </a:r>
            <a:endParaRPr lang="en-US" altLang="zh-CN" i="1" dirty="0"/>
          </a:p>
          <a:p>
            <a:pPr>
              <a:lnSpc>
                <a:spcPct val="120000"/>
              </a:lnSpc>
              <a:spcBef>
                <a:spcPts val="0"/>
              </a:spcBef>
            </a:pPr>
            <a:r>
              <a:rPr lang="en-US" altLang="zh-CN" i="1" dirty="0" err="1"/>
              <a:t>wordx</a:t>
            </a:r>
            <a:r>
              <a:rPr lang="en-US" altLang="zh-CN" i="1" dirty="0"/>
              <a:t>  </a:t>
            </a:r>
            <a:r>
              <a:rPr lang="en-US" altLang="zh-CN" i="1" dirty="0" err="1"/>
              <a:t>dw</a:t>
            </a:r>
            <a:r>
              <a:rPr lang="en-US" altLang="zh-CN" i="1" dirty="0"/>
              <a:t> 56</a:t>
            </a:r>
          </a:p>
          <a:p>
            <a:pPr>
              <a:lnSpc>
                <a:spcPct val="120000"/>
              </a:lnSpc>
              <a:spcBef>
                <a:spcPts val="0"/>
              </a:spcBef>
            </a:pPr>
            <a:r>
              <a:rPr lang="en-US" altLang="zh-CN" i="1" dirty="0" err="1"/>
              <a:t>bytey</a:t>
            </a:r>
            <a:r>
              <a:rPr lang="en-US" altLang="zh-CN" i="1" dirty="0"/>
              <a:t>  </a:t>
            </a:r>
            <a:r>
              <a:rPr lang="en-US" altLang="zh-CN" i="1" dirty="0" err="1"/>
              <a:t>db</a:t>
            </a:r>
            <a:r>
              <a:rPr lang="en-US" altLang="zh-CN" i="1" dirty="0"/>
              <a:t>?</a:t>
            </a:r>
          </a:p>
          <a:p>
            <a:pPr>
              <a:lnSpc>
                <a:spcPct val="120000"/>
              </a:lnSpc>
              <a:spcBef>
                <a:spcPts val="0"/>
              </a:spcBef>
            </a:pPr>
            <a:r>
              <a:rPr lang="en-US" altLang="zh-CN" i="1" dirty="0"/>
              <a:t>;</a:t>
            </a:r>
            <a:r>
              <a:rPr lang="en-US" altLang="zh-CN" i="1" dirty="0" err="1"/>
              <a:t>codeseg</a:t>
            </a:r>
            <a:endParaRPr lang="en-US" altLang="zh-CN" i="1" dirty="0"/>
          </a:p>
          <a:p>
            <a:pPr>
              <a:lnSpc>
                <a:spcPct val="120000"/>
              </a:lnSpc>
              <a:spcBef>
                <a:spcPts val="0"/>
              </a:spcBef>
            </a:pPr>
            <a:r>
              <a:rPr lang="en-US" altLang="zh-CN" i="1" dirty="0"/>
              <a:t>mov ax, </a:t>
            </a:r>
            <a:r>
              <a:rPr lang="en-US" altLang="zh-CN" i="1" dirty="0" err="1"/>
              <a:t>wordx</a:t>
            </a:r>
            <a:endParaRPr lang="en-US" altLang="zh-CN" i="1" dirty="0"/>
          </a:p>
          <a:p>
            <a:pPr>
              <a:lnSpc>
                <a:spcPct val="120000"/>
              </a:lnSpc>
              <a:spcBef>
                <a:spcPts val="0"/>
              </a:spcBef>
            </a:pPr>
            <a:r>
              <a:rPr lang="en-US" altLang="zh-CN" i="1" dirty="0"/>
              <a:t>mov cx,16</a:t>
            </a:r>
          </a:p>
          <a:p>
            <a:pPr>
              <a:lnSpc>
                <a:spcPct val="120000"/>
              </a:lnSpc>
              <a:spcBef>
                <a:spcPts val="0"/>
              </a:spcBef>
            </a:pPr>
            <a:r>
              <a:rPr lang="en-US" altLang="zh-CN" i="1" dirty="0"/>
              <a:t>mov dl,-1</a:t>
            </a:r>
          </a:p>
        </p:txBody>
      </p:sp>
      <p:sp>
        <p:nvSpPr>
          <p:cNvPr id="15" name="对话气泡: 圆角矩形 14">
            <a:extLst>
              <a:ext uri="{FF2B5EF4-FFF2-40B4-BE49-F238E27FC236}">
                <a16:creationId xmlns:a16="http://schemas.microsoft.com/office/drawing/2014/main" id="{138E3282-7F59-42DB-8E39-E770604F0EF5}"/>
              </a:ext>
            </a:extLst>
          </p:cNvPr>
          <p:cNvSpPr/>
          <p:nvPr/>
        </p:nvSpPr>
        <p:spPr>
          <a:xfrm>
            <a:off x="7572411" y="1930399"/>
            <a:ext cx="3552788" cy="1694803"/>
          </a:xfrm>
          <a:prstGeom prst="wedgeRoundRectCallout">
            <a:avLst>
              <a:gd name="adj1" fmla="val -68383"/>
              <a:gd name="adj2" fmla="val 52310"/>
              <a:gd name="adj3" fmla="val 16667"/>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r>
              <a:rPr lang="zh-CN" altLang="en-US" sz="1600" b="1" dirty="0">
                <a:solidFill>
                  <a:srgbClr val="002060"/>
                </a:solidFill>
              </a:rPr>
              <a:t>依次将操作数各位通过</a:t>
            </a:r>
            <a:r>
              <a:rPr lang="en-US" altLang="zh-CN" sz="1600" b="1" dirty="0" err="1">
                <a:solidFill>
                  <a:srgbClr val="002060"/>
                </a:solidFill>
              </a:rPr>
              <a:t>ror</a:t>
            </a:r>
            <a:r>
              <a:rPr lang="zh-CN" altLang="en-US" sz="1600" b="1" dirty="0">
                <a:solidFill>
                  <a:srgbClr val="002060"/>
                </a:solidFill>
              </a:rPr>
              <a:t>移动到最低位，然后与</a:t>
            </a:r>
            <a:r>
              <a:rPr lang="en-US" altLang="zh-CN" sz="1600" b="1" dirty="0">
                <a:solidFill>
                  <a:srgbClr val="002060"/>
                </a:solidFill>
              </a:rPr>
              <a:t>1</a:t>
            </a:r>
            <a:r>
              <a:rPr lang="zh-CN" altLang="en-US" sz="1600" b="1" dirty="0">
                <a:solidFill>
                  <a:srgbClr val="002060"/>
                </a:solidFill>
              </a:rPr>
              <a:t>相与进行判断</a:t>
            </a:r>
            <a:endParaRPr lang="en-US" altLang="zh-CN" sz="1600" b="1" dirty="0">
              <a:solidFill>
                <a:srgbClr val="002060"/>
              </a:solidFill>
            </a:endParaRPr>
          </a:p>
          <a:p>
            <a:r>
              <a:rPr lang="en-US" altLang="zh-CN" sz="1600" b="1" dirty="0">
                <a:solidFill>
                  <a:srgbClr val="002060"/>
                </a:solidFill>
              </a:rPr>
              <a:t>ZF</a:t>
            </a:r>
            <a:r>
              <a:rPr lang="zh-CN" altLang="en-US" sz="1600" b="1" dirty="0">
                <a:solidFill>
                  <a:srgbClr val="002060"/>
                </a:solidFill>
              </a:rPr>
              <a:t>实际上反映的是</a:t>
            </a:r>
            <a:r>
              <a:rPr lang="en-US" altLang="zh-CN" sz="1600" b="1" dirty="0">
                <a:solidFill>
                  <a:srgbClr val="002060"/>
                </a:solidFill>
              </a:rPr>
              <a:t>TEST</a:t>
            </a:r>
            <a:r>
              <a:rPr lang="zh-CN" altLang="en-US" sz="1600" b="1" dirty="0">
                <a:solidFill>
                  <a:srgbClr val="002060"/>
                </a:solidFill>
              </a:rPr>
              <a:t>指令执行后的标志位情况</a:t>
            </a:r>
            <a:r>
              <a:rPr lang="en-US" altLang="zh-CN" sz="1600" b="1" dirty="0">
                <a:solidFill>
                  <a:srgbClr val="002060"/>
                </a:solidFill>
              </a:rPr>
              <a:t>,</a:t>
            </a:r>
            <a:r>
              <a:rPr lang="zh-CN" altLang="en-US" sz="1600" b="1" dirty="0">
                <a:solidFill>
                  <a:srgbClr val="002060"/>
                </a:solidFill>
              </a:rPr>
              <a:t>而不是</a:t>
            </a:r>
            <a:r>
              <a:rPr lang="en-US" altLang="zh-CN" sz="1600" b="1" dirty="0" err="1">
                <a:solidFill>
                  <a:srgbClr val="002060"/>
                </a:solidFill>
              </a:rPr>
              <a:t>ror</a:t>
            </a:r>
            <a:r>
              <a:rPr lang="zh-CN" altLang="en-US" sz="1600" b="1" dirty="0">
                <a:solidFill>
                  <a:srgbClr val="002060"/>
                </a:solidFill>
              </a:rPr>
              <a:t>指令执行后标志位的状态</a:t>
            </a:r>
          </a:p>
        </p:txBody>
      </p:sp>
      <p:sp>
        <p:nvSpPr>
          <p:cNvPr id="2" name="矩形 1">
            <a:extLst>
              <a:ext uri="{FF2B5EF4-FFF2-40B4-BE49-F238E27FC236}">
                <a16:creationId xmlns:a16="http://schemas.microsoft.com/office/drawing/2014/main" id="{9EA04849-83C8-4768-A0FF-ABF112FE1D9B}"/>
              </a:ext>
            </a:extLst>
          </p:cNvPr>
          <p:cNvSpPr/>
          <p:nvPr/>
        </p:nvSpPr>
        <p:spPr>
          <a:xfrm>
            <a:off x="3158837" y="3182046"/>
            <a:ext cx="6096000" cy="3061736"/>
          </a:xfrm>
          <a:prstGeom prst="rect">
            <a:avLst/>
          </a:prstGeom>
        </p:spPr>
        <p:txBody>
          <a:bodyPr>
            <a:spAutoFit/>
          </a:bodyPr>
          <a:lstStyle/>
          <a:p>
            <a:pPr>
              <a:lnSpc>
                <a:spcPct val="120000"/>
              </a:lnSpc>
              <a:spcBef>
                <a:spcPts val="0"/>
              </a:spcBef>
            </a:pPr>
            <a:r>
              <a:rPr lang="en-US" altLang="zh-CN" i="1" dirty="0"/>
              <a:t>again: </a:t>
            </a:r>
            <a:r>
              <a:rPr lang="en-US" altLang="zh-CN" i="1" dirty="0" err="1"/>
              <a:t>inc</a:t>
            </a:r>
            <a:r>
              <a:rPr lang="en-US" altLang="zh-CN" i="1" dirty="0"/>
              <a:t> dl</a:t>
            </a:r>
          </a:p>
          <a:p>
            <a:pPr>
              <a:lnSpc>
                <a:spcPct val="120000"/>
              </a:lnSpc>
              <a:spcBef>
                <a:spcPts val="0"/>
              </a:spcBef>
            </a:pPr>
            <a:r>
              <a:rPr lang="en-US" altLang="zh-CN" i="1" dirty="0">
                <a:solidFill>
                  <a:srgbClr val="002060"/>
                </a:solidFill>
              </a:rPr>
              <a:t>           </a:t>
            </a:r>
            <a:r>
              <a:rPr lang="en-US" altLang="zh-CN" i="1" dirty="0">
                <a:solidFill>
                  <a:srgbClr val="002060"/>
                </a:solidFill>
                <a:effectLst>
                  <a:outerShdw blurRad="38100" dist="38100" dir="2700000" algn="tl">
                    <a:srgbClr val="000000">
                      <a:alpha val="43137"/>
                    </a:srgbClr>
                  </a:outerShdw>
                </a:effectLst>
              </a:rPr>
              <a:t>test ax,1   </a:t>
            </a:r>
            <a:r>
              <a:rPr lang="en-US" altLang="zh-CN" i="1" dirty="0">
                <a:solidFill>
                  <a:srgbClr val="C00000"/>
                </a:solidFill>
              </a:rPr>
              <a:t>;</a:t>
            </a:r>
            <a:r>
              <a:rPr lang="zh-CN" altLang="en-US" i="1" dirty="0">
                <a:solidFill>
                  <a:srgbClr val="C00000"/>
                </a:solidFill>
              </a:rPr>
              <a:t>每次都测试最低位</a:t>
            </a:r>
            <a:endParaRPr lang="en-US" altLang="zh-CN" i="1" dirty="0">
              <a:solidFill>
                <a:srgbClr val="C00000"/>
              </a:solidFill>
            </a:endParaRPr>
          </a:p>
          <a:p>
            <a:pPr lvl="1">
              <a:lnSpc>
                <a:spcPct val="120000"/>
              </a:lnSpc>
            </a:pPr>
            <a:r>
              <a:rPr lang="en-US" altLang="zh-CN" i="1" dirty="0">
                <a:solidFill>
                  <a:srgbClr val="FF0000"/>
                </a:solidFill>
              </a:rPr>
              <a:t>  </a:t>
            </a:r>
            <a:r>
              <a:rPr lang="en-US" altLang="zh-CN" i="1" dirty="0" err="1">
                <a:solidFill>
                  <a:srgbClr val="C00000"/>
                </a:solidFill>
              </a:rPr>
              <a:t>ror</a:t>
            </a:r>
            <a:r>
              <a:rPr lang="en-US" altLang="zh-CN" i="1" dirty="0">
                <a:solidFill>
                  <a:srgbClr val="C00000"/>
                </a:solidFill>
              </a:rPr>
              <a:t> ax,1     </a:t>
            </a:r>
            <a:r>
              <a:rPr lang="en-US" altLang="zh-CN" i="1" dirty="0"/>
              <a:t>;</a:t>
            </a:r>
            <a:r>
              <a:rPr lang="zh-CN" altLang="en-US" i="1" dirty="0"/>
              <a:t>循环指令不影响</a:t>
            </a:r>
            <a:r>
              <a:rPr lang="en-US" altLang="zh-CN" i="1" dirty="0"/>
              <a:t>ZF</a:t>
            </a:r>
            <a:r>
              <a:rPr lang="zh-CN" altLang="en-US" i="1" dirty="0"/>
              <a:t>；</a:t>
            </a:r>
            <a:r>
              <a:rPr lang="zh-CN" altLang="en-US" i="1" dirty="0">
                <a:highlight>
                  <a:srgbClr val="FFFF00"/>
                </a:highlight>
              </a:rPr>
              <a:t>为何不能使用</a:t>
            </a:r>
            <a:r>
              <a:rPr lang="en-US" altLang="zh-CN" i="1" dirty="0">
                <a:highlight>
                  <a:srgbClr val="FFFF00"/>
                </a:highlight>
              </a:rPr>
              <a:t>SHR</a:t>
            </a:r>
          </a:p>
          <a:p>
            <a:pPr lvl="1">
              <a:lnSpc>
                <a:spcPct val="120000"/>
              </a:lnSpc>
            </a:pPr>
            <a:r>
              <a:rPr lang="en-US" altLang="zh-CN" i="1" dirty="0">
                <a:effectLst>
                  <a:outerShdw blurRad="38100" dist="38100" dir="2700000" algn="tl">
                    <a:srgbClr val="000000">
                      <a:alpha val="43137"/>
                    </a:srgbClr>
                  </a:outerShdw>
                </a:effectLst>
              </a:rPr>
              <a:t>  </a:t>
            </a:r>
            <a:r>
              <a:rPr lang="en-US" altLang="zh-CN" i="1" dirty="0" err="1">
                <a:solidFill>
                  <a:srgbClr val="002060"/>
                </a:solidFill>
                <a:effectLst>
                  <a:outerShdw blurRad="38100" dist="38100" dir="2700000" algn="tl">
                    <a:srgbClr val="000000">
                      <a:alpha val="43137"/>
                    </a:srgbClr>
                  </a:outerShdw>
                </a:effectLst>
              </a:rPr>
              <a:t>loope</a:t>
            </a:r>
            <a:r>
              <a:rPr lang="en-US" altLang="zh-CN" i="1" dirty="0">
                <a:solidFill>
                  <a:srgbClr val="002060"/>
                </a:solidFill>
                <a:effectLst>
                  <a:outerShdw blurRad="38100" dist="38100" dir="2700000" algn="tl">
                    <a:srgbClr val="000000">
                      <a:alpha val="43137"/>
                    </a:srgbClr>
                  </a:outerShdw>
                </a:effectLst>
              </a:rPr>
              <a:t> again </a:t>
            </a:r>
            <a:r>
              <a:rPr lang="en-US" altLang="zh-CN" i="1" dirty="0"/>
              <a:t>; CX&lt;&gt;0 </a:t>
            </a:r>
            <a:r>
              <a:rPr lang="zh-CN" altLang="en-US" i="1" dirty="0"/>
              <a:t>且 </a:t>
            </a:r>
            <a:r>
              <a:rPr lang="en-US" altLang="zh-CN" i="1" dirty="0"/>
              <a:t>ZF=1</a:t>
            </a:r>
            <a:r>
              <a:rPr lang="zh-CN" altLang="en-US" i="1" dirty="0"/>
              <a:t>（测试位为</a:t>
            </a:r>
            <a:r>
              <a:rPr lang="en-US" altLang="zh-CN" i="1" dirty="0"/>
              <a:t>0</a:t>
            </a:r>
            <a:r>
              <a:rPr lang="zh-CN" altLang="en-US" i="1" dirty="0"/>
              <a:t>）；继续循环</a:t>
            </a:r>
            <a:endParaRPr lang="en-US" altLang="zh-CN" i="1" dirty="0"/>
          </a:p>
          <a:p>
            <a:pPr lvl="1">
              <a:lnSpc>
                <a:spcPct val="120000"/>
              </a:lnSpc>
            </a:pPr>
            <a:r>
              <a:rPr lang="en-US" altLang="zh-CN" i="1" dirty="0"/>
              <a:t>  je  </a:t>
            </a:r>
            <a:r>
              <a:rPr lang="en-US" altLang="zh-CN" i="1" dirty="0" err="1"/>
              <a:t>notfount</a:t>
            </a:r>
            <a:r>
              <a:rPr lang="en-US" altLang="zh-CN" i="1" dirty="0"/>
              <a:t> ;</a:t>
            </a:r>
            <a:r>
              <a:rPr lang="zh-CN" altLang="en-US" i="1" dirty="0"/>
              <a:t> </a:t>
            </a:r>
            <a:r>
              <a:rPr lang="en-US" altLang="zh-CN" i="1" dirty="0"/>
              <a:t>CX=0 </a:t>
            </a:r>
            <a:r>
              <a:rPr lang="zh-CN" altLang="en-US" i="1" dirty="0"/>
              <a:t>且 </a:t>
            </a:r>
            <a:r>
              <a:rPr lang="en-US" altLang="zh-CN" i="1" dirty="0"/>
              <a:t>ZF=1</a:t>
            </a:r>
            <a:r>
              <a:rPr lang="zh-CN" altLang="en-US" i="1" dirty="0"/>
              <a:t> </a:t>
            </a:r>
            <a:r>
              <a:rPr lang="en-US" altLang="zh-CN" i="1" dirty="0"/>
              <a:t>,</a:t>
            </a:r>
            <a:r>
              <a:rPr lang="zh-CN" altLang="en-US" i="1" dirty="0"/>
              <a:t> 结束循环</a:t>
            </a:r>
            <a:endParaRPr lang="en-US" altLang="zh-CN" i="1" dirty="0"/>
          </a:p>
          <a:p>
            <a:pPr lvl="1">
              <a:lnSpc>
                <a:spcPct val="120000"/>
              </a:lnSpc>
            </a:pPr>
            <a:r>
              <a:rPr lang="en-US" altLang="zh-CN" i="1" dirty="0"/>
              <a:t>  mov </a:t>
            </a:r>
            <a:r>
              <a:rPr lang="en-US" altLang="zh-CN" i="1" dirty="0" err="1"/>
              <a:t>bytey,dl</a:t>
            </a:r>
            <a:r>
              <a:rPr lang="en-US" altLang="zh-CN" i="1" dirty="0"/>
              <a:t>;</a:t>
            </a:r>
            <a:r>
              <a:rPr lang="zh-CN" altLang="en-US" i="1" dirty="0"/>
              <a:t> </a:t>
            </a:r>
            <a:r>
              <a:rPr lang="en-US" altLang="zh-CN" i="1" dirty="0"/>
              <a:t>ZF=0,</a:t>
            </a:r>
            <a:r>
              <a:rPr lang="zh-CN" altLang="en-US" i="1" dirty="0"/>
              <a:t>即找到</a:t>
            </a:r>
            <a:r>
              <a:rPr lang="en-US" altLang="zh-CN" i="1" dirty="0"/>
              <a:t>1</a:t>
            </a:r>
          </a:p>
          <a:p>
            <a:pPr lvl="1">
              <a:lnSpc>
                <a:spcPct val="120000"/>
              </a:lnSpc>
            </a:pPr>
            <a:r>
              <a:rPr lang="en-US" altLang="zh-CN" i="1" dirty="0"/>
              <a:t>  </a:t>
            </a:r>
            <a:r>
              <a:rPr lang="en-US" altLang="zh-CN" i="1" dirty="0" err="1"/>
              <a:t>Jmp</a:t>
            </a:r>
            <a:r>
              <a:rPr lang="en-US" altLang="zh-CN" i="1" dirty="0"/>
              <a:t> done</a:t>
            </a:r>
          </a:p>
          <a:p>
            <a:pPr>
              <a:lnSpc>
                <a:spcPct val="120000"/>
              </a:lnSpc>
              <a:spcBef>
                <a:spcPts val="0"/>
              </a:spcBef>
            </a:pPr>
            <a:r>
              <a:rPr lang="en-US" altLang="zh-CN" i="1" dirty="0" err="1"/>
              <a:t>notfound</a:t>
            </a:r>
            <a:r>
              <a:rPr lang="en-US" altLang="zh-CN" i="1" dirty="0"/>
              <a:t> : mov </a:t>
            </a:r>
            <a:r>
              <a:rPr lang="en-US" altLang="zh-CN" i="1" dirty="0" err="1"/>
              <a:t>bytey</a:t>
            </a:r>
            <a:r>
              <a:rPr lang="en-US" altLang="zh-CN" i="1" dirty="0"/>
              <a:t>, -1   ;ZF=1,</a:t>
            </a:r>
            <a:r>
              <a:rPr lang="zh-CN" altLang="en-US" i="1" dirty="0"/>
              <a:t>测试目标的</a:t>
            </a:r>
            <a:r>
              <a:rPr lang="en-US" altLang="zh-CN" i="1" dirty="0"/>
              <a:t>16</a:t>
            </a:r>
            <a:r>
              <a:rPr lang="zh-CN" altLang="en-US" i="1" dirty="0"/>
              <a:t>个位均为</a:t>
            </a:r>
            <a:r>
              <a:rPr lang="en-US" altLang="zh-CN" i="1" dirty="0"/>
              <a:t>0</a:t>
            </a:r>
          </a:p>
          <a:p>
            <a:pPr>
              <a:lnSpc>
                <a:spcPct val="120000"/>
              </a:lnSpc>
              <a:spcBef>
                <a:spcPts val="0"/>
              </a:spcBef>
            </a:pPr>
            <a:r>
              <a:rPr lang="en-US" altLang="zh-CN" i="1" dirty="0"/>
              <a:t>done:</a:t>
            </a:r>
            <a:endParaRPr lang="zh-CN" altLang="en-US" i="1" dirty="0"/>
          </a:p>
        </p:txBody>
      </p:sp>
      <p:sp>
        <p:nvSpPr>
          <p:cNvPr id="3" name="箭头: 左弧形 2">
            <a:extLst>
              <a:ext uri="{FF2B5EF4-FFF2-40B4-BE49-F238E27FC236}">
                <a16:creationId xmlns:a16="http://schemas.microsoft.com/office/drawing/2014/main" id="{02092221-FE5C-4265-8AE7-A94B110AEDE5}"/>
              </a:ext>
            </a:extLst>
          </p:cNvPr>
          <p:cNvSpPr/>
          <p:nvPr/>
        </p:nvSpPr>
        <p:spPr>
          <a:xfrm rot="10800000" flipH="1">
            <a:off x="3408247" y="3747407"/>
            <a:ext cx="322832" cy="681157"/>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824994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B01B8-44F3-4C56-9DEE-7E8D7771FFB8}"/>
              </a:ext>
            </a:extLst>
          </p:cNvPr>
          <p:cNvSpPr>
            <a:spLocks noGrp="1"/>
          </p:cNvSpPr>
          <p:nvPr>
            <p:ph type="title"/>
          </p:nvPr>
        </p:nvSpPr>
        <p:spPr/>
        <p:txBody>
          <a:bodyPr/>
          <a:lstStyle/>
          <a:p>
            <a:r>
              <a:rPr lang="zh-CN" altLang="en-US" dirty="0"/>
              <a:t>例</a:t>
            </a:r>
            <a:r>
              <a:rPr lang="en-US" altLang="zh-CN" dirty="0"/>
              <a:t>4.6</a:t>
            </a:r>
            <a:endParaRPr lang="zh-CN" altLang="en-US" dirty="0"/>
          </a:p>
        </p:txBody>
      </p:sp>
      <p:pic>
        <p:nvPicPr>
          <p:cNvPr id="5" name="图片 4">
            <a:extLst>
              <a:ext uri="{FF2B5EF4-FFF2-40B4-BE49-F238E27FC236}">
                <a16:creationId xmlns:a16="http://schemas.microsoft.com/office/drawing/2014/main" id="{232917AB-50D7-4E9F-80F9-B15B465447E2}"/>
              </a:ext>
            </a:extLst>
          </p:cNvPr>
          <p:cNvPicPr>
            <a:picLocks noChangeAspect="1"/>
          </p:cNvPicPr>
          <p:nvPr/>
        </p:nvPicPr>
        <p:blipFill>
          <a:blip r:embed="rId2"/>
          <a:stretch>
            <a:fillRect/>
          </a:stretch>
        </p:blipFill>
        <p:spPr>
          <a:xfrm>
            <a:off x="7688902" y="2426640"/>
            <a:ext cx="2571531" cy="520006"/>
          </a:xfrm>
          <a:prstGeom prst="rect">
            <a:avLst/>
          </a:prstGeom>
        </p:spPr>
      </p:pic>
      <p:pic>
        <p:nvPicPr>
          <p:cNvPr id="7" name="图片 6">
            <a:extLst>
              <a:ext uri="{FF2B5EF4-FFF2-40B4-BE49-F238E27FC236}">
                <a16:creationId xmlns:a16="http://schemas.microsoft.com/office/drawing/2014/main" id="{3D69D7A6-3293-4CAD-9E46-C2252ACC9B72}"/>
              </a:ext>
            </a:extLst>
          </p:cNvPr>
          <p:cNvPicPr>
            <a:picLocks noChangeAspect="1"/>
          </p:cNvPicPr>
          <p:nvPr/>
        </p:nvPicPr>
        <p:blipFill>
          <a:blip r:embed="rId3"/>
          <a:stretch>
            <a:fillRect/>
          </a:stretch>
        </p:blipFill>
        <p:spPr>
          <a:xfrm>
            <a:off x="7688902" y="3866649"/>
            <a:ext cx="2571531" cy="630520"/>
          </a:xfrm>
          <a:prstGeom prst="rect">
            <a:avLst/>
          </a:prstGeom>
        </p:spPr>
      </p:pic>
      <p:pic>
        <p:nvPicPr>
          <p:cNvPr id="9" name="图片 8">
            <a:extLst>
              <a:ext uri="{FF2B5EF4-FFF2-40B4-BE49-F238E27FC236}">
                <a16:creationId xmlns:a16="http://schemas.microsoft.com/office/drawing/2014/main" id="{E3DD588A-861C-47E9-915C-FA9232EFE7D3}"/>
              </a:ext>
            </a:extLst>
          </p:cNvPr>
          <p:cNvPicPr>
            <a:picLocks noChangeAspect="1"/>
          </p:cNvPicPr>
          <p:nvPr/>
        </p:nvPicPr>
        <p:blipFill>
          <a:blip r:embed="rId4"/>
          <a:stretch>
            <a:fillRect/>
          </a:stretch>
        </p:blipFill>
        <p:spPr>
          <a:xfrm>
            <a:off x="2974621" y="760795"/>
            <a:ext cx="3777302" cy="5370532"/>
          </a:xfrm>
          <a:prstGeom prst="rect">
            <a:avLst/>
          </a:prstGeom>
        </p:spPr>
      </p:pic>
      <p:sp>
        <p:nvSpPr>
          <p:cNvPr id="10" name="文本框 9">
            <a:extLst>
              <a:ext uri="{FF2B5EF4-FFF2-40B4-BE49-F238E27FC236}">
                <a16:creationId xmlns:a16="http://schemas.microsoft.com/office/drawing/2014/main" id="{A3415A27-3427-46BD-BF0B-7B37C1E7C323}"/>
              </a:ext>
            </a:extLst>
          </p:cNvPr>
          <p:cNvSpPr txBox="1"/>
          <p:nvPr/>
        </p:nvSpPr>
        <p:spPr>
          <a:xfrm>
            <a:off x="6639035" y="1881945"/>
            <a:ext cx="2810934" cy="400110"/>
          </a:xfrm>
          <a:prstGeom prst="rect">
            <a:avLst/>
          </a:prstGeom>
          <a:noFill/>
        </p:spPr>
        <p:txBody>
          <a:bodyPr wrap="square" rtlCol="0">
            <a:spAutoFit/>
          </a:bodyPr>
          <a:lstStyle/>
          <a:p>
            <a:r>
              <a:rPr lang="en-US" altLang="zh-CN" sz="2000" b="1" dirty="0"/>
              <a:t>ROR</a:t>
            </a:r>
            <a:r>
              <a:rPr lang="zh-CN" altLang="en-US" sz="2000" b="1" dirty="0"/>
              <a:t>指令，运行结果</a:t>
            </a:r>
          </a:p>
        </p:txBody>
      </p:sp>
      <p:sp>
        <p:nvSpPr>
          <p:cNvPr id="11" name="文本框 10">
            <a:extLst>
              <a:ext uri="{FF2B5EF4-FFF2-40B4-BE49-F238E27FC236}">
                <a16:creationId xmlns:a16="http://schemas.microsoft.com/office/drawing/2014/main" id="{C40BA89C-D718-4F10-BFC6-E8FD3923AD22}"/>
              </a:ext>
            </a:extLst>
          </p:cNvPr>
          <p:cNvSpPr txBox="1"/>
          <p:nvPr/>
        </p:nvSpPr>
        <p:spPr>
          <a:xfrm>
            <a:off x="6639035" y="3246006"/>
            <a:ext cx="2810934" cy="400110"/>
          </a:xfrm>
          <a:prstGeom prst="rect">
            <a:avLst/>
          </a:prstGeom>
          <a:noFill/>
        </p:spPr>
        <p:txBody>
          <a:bodyPr wrap="square" rtlCol="0">
            <a:spAutoFit/>
          </a:bodyPr>
          <a:lstStyle/>
          <a:p>
            <a:r>
              <a:rPr lang="en-US" altLang="zh-CN" sz="2000" b="1" dirty="0"/>
              <a:t>SHR</a:t>
            </a:r>
            <a:r>
              <a:rPr lang="zh-CN" altLang="en-US" sz="2000" b="1" dirty="0"/>
              <a:t>指令，运行结果</a:t>
            </a:r>
          </a:p>
        </p:txBody>
      </p:sp>
      <p:sp>
        <p:nvSpPr>
          <p:cNvPr id="12" name="文本框 11">
            <a:extLst>
              <a:ext uri="{FF2B5EF4-FFF2-40B4-BE49-F238E27FC236}">
                <a16:creationId xmlns:a16="http://schemas.microsoft.com/office/drawing/2014/main" id="{776E2FD9-C235-47C8-9B58-1138B7CF1B7B}"/>
              </a:ext>
            </a:extLst>
          </p:cNvPr>
          <p:cNvSpPr txBox="1"/>
          <p:nvPr/>
        </p:nvSpPr>
        <p:spPr>
          <a:xfrm>
            <a:off x="6914063" y="4920586"/>
            <a:ext cx="4079476" cy="400110"/>
          </a:xfrm>
          <a:prstGeom prst="rect">
            <a:avLst/>
          </a:prstGeom>
          <a:noFill/>
        </p:spPr>
        <p:txBody>
          <a:bodyPr wrap="square" rtlCol="0">
            <a:spAutoFit/>
          </a:bodyPr>
          <a:lstStyle/>
          <a:p>
            <a:r>
              <a:rPr lang="zh-CN" altLang="en-US" sz="2000" b="1" dirty="0">
                <a:solidFill>
                  <a:srgbClr val="C00000"/>
                </a:solidFill>
              </a:rPr>
              <a:t>尝试采用</a:t>
            </a:r>
            <a:r>
              <a:rPr lang="en-US" altLang="zh-CN" sz="2000" b="1" dirty="0">
                <a:solidFill>
                  <a:srgbClr val="C00000"/>
                </a:solidFill>
              </a:rPr>
              <a:t>CF</a:t>
            </a:r>
            <a:r>
              <a:rPr lang="zh-CN" altLang="en-US" sz="2000" b="1" dirty="0">
                <a:solidFill>
                  <a:srgbClr val="C00000"/>
                </a:solidFill>
              </a:rPr>
              <a:t>标志位，完成该任务</a:t>
            </a:r>
          </a:p>
        </p:txBody>
      </p:sp>
    </p:spTree>
    <p:extLst>
      <p:ext uri="{BB962C8B-B14F-4D97-AF65-F5344CB8AC3E}">
        <p14:creationId xmlns:p14="http://schemas.microsoft.com/office/powerpoint/2010/main" val="3669904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50FCB-B009-4900-A263-061AF6CA8A74}"/>
              </a:ext>
            </a:extLst>
          </p:cNvPr>
          <p:cNvSpPr>
            <a:spLocks noGrp="1"/>
          </p:cNvSpPr>
          <p:nvPr>
            <p:ph type="title"/>
          </p:nvPr>
        </p:nvSpPr>
        <p:spPr>
          <a:xfrm>
            <a:off x="958734" y="788667"/>
            <a:ext cx="5266575" cy="945863"/>
          </a:xfrm>
        </p:spPr>
        <p:txBody>
          <a:bodyPr/>
          <a:lstStyle/>
          <a:p>
            <a:r>
              <a:rPr lang="en-US" altLang="zh-CN" dirty="0"/>
              <a:t>4.3.2 </a:t>
            </a:r>
            <a:r>
              <a:rPr lang="zh-CN" altLang="en-US" dirty="0"/>
              <a:t>条件控制循环</a:t>
            </a:r>
          </a:p>
        </p:txBody>
      </p:sp>
      <p:sp>
        <p:nvSpPr>
          <p:cNvPr id="3" name="内容占位符 2">
            <a:extLst>
              <a:ext uri="{FF2B5EF4-FFF2-40B4-BE49-F238E27FC236}">
                <a16:creationId xmlns:a16="http://schemas.microsoft.com/office/drawing/2014/main" id="{87D671BA-97E5-406A-8C90-A2BE97B725B8}"/>
              </a:ext>
            </a:extLst>
          </p:cNvPr>
          <p:cNvSpPr>
            <a:spLocks noGrp="1"/>
          </p:cNvSpPr>
          <p:nvPr>
            <p:ph idx="1"/>
          </p:nvPr>
        </p:nvSpPr>
        <p:spPr>
          <a:xfrm>
            <a:off x="1097280" y="1845734"/>
            <a:ext cx="4936127" cy="4220769"/>
          </a:xfrm>
        </p:spPr>
        <p:txBody>
          <a:bodyPr>
            <a:normAutofit/>
          </a:bodyPr>
          <a:lstStyle/>
          <a:p>
            <a:pPr>
              <a:buFont typeface="Wingdings" panose="05000000000000000000" pitchFamily="2" charset="2"/>
              <a:buChar char="ü"/>
            </a:pPr>
            <a:r>
              <a:rPr lang="zh-CN" altLang="en-US" sz="2400" dirty="0"/>
              <a:t>利用条件转移指令支持的转移条件作为循环控制条件，成为条件控制循环；</a:t>
            </a:r>
            <a:endParaRPr lang="en-US" altLang="zh-CN" sz="2400" dirty="0"/>
          </a:p>
          <a:p>
            <a:pPr>
              <a:buFont typeface="Wingdings" panose="05000000000000000000" pitchFamily="2" charset="2"/>
              <a:buChar char="ü"/>
            </a:pPr>
            <a:r>
              <a:rPr lang="zh-CN" altLang="en-US" sz="2400" dirty="0"/>
              <a:t>可以构造更为复杂的循环程序结构。</a:t>
            </a:r>
            <a:endParaRPr lang="en-US" altLang="zh-CN" sz="2400" dirty="0"/>
          </a:p>
          <a:p>
            <a:pPr>
              <a:buFont typeface="Wingdings" panose="05000000000000000000" pitchFamily="2" charset="2"/>
              <a:buChar char="ü"/>
            </a:pPr>
            <a:r>
              <a:rPr lang="zh-CN" altLang="en-US" sz="2400" dirty="0"/>
              <a:t>例</a:t>
            </a:r>
            <a:r>
              <a:rPr lang="en-US" altLang="zh-CN" sz="2400" dirty="0"/>
              <a:t>4.7 </a:t>
            </a:r>
            <a:r>
              <a:rPr lang="zh-CN" altLang="en-US" sz="2400" dirty="0"/>
              <a:t>把一个字符串中所有大写字母改为小写字母，</a:t>
            </a:r>
            <a:r>
              <a:rPr lang="zh-CN" altLang="en-US" sz="2400" dirty="0">
                <a:highlight>
                  <a:srgbClr val="FFFF00"/>
                </a:highlight>
              </a:rPr>
              <a:t>该字符串以</a:t>
            </a:r>
            <a:r>
              <a:rPr lang="en-US" altLang="zh-CN" sz="2400" dirty="0">
                <a:highlight>
                  <a:srgbClr val="FFFF00"/>
                </a:highlight>
              </a:rPr>
              <a:t>’0’</a:t>
            </a:r>
            <a:r>
              <a:rPr lang="zh-CN" altLang="en-US" sz="2400" dirty="0">
                <a:highlight>
                  <a:srgbClr val="FFFF00"/>
                </a:highlight>
              </a:rPr>
              <a:t>结尾</a:t>
            </a:r>
            <a:endParaRPr lang="en-US" altLang="zh-CN" sz="2400" dirty="0">
              <a:highlight>
                <a:srgbClr val="FFFF00"/>
              </a:highlight>
            </a:endParaRPr>
          </a:p>
          <a:p>
            <a:pPr lvl="1">
              <a:buFont typeface="Wingdings" panose="05000000000000000000" pitchFamily="2" charset="2"/>
              <a:buChar char="ü"/>
            </a:pPr>
            <a:r>
              <a:rPr lang="zh-CN" altLang="en-US" sz="2400" dirty="0"/>
              <a:t>分析：循环次数不固定，采用条件控制，</a:t>
            </a:r>
            <a:endParaRPr lang="en-US" altLang="zh-CN" sz="2400" dirty="0"/>
          </a:p>
          <a:p>
            <a:pPr lvl="1">
              <a:buFont typeface="Wingdings" panose="05000000000000000000" pitchFamily="2" charset="2"/>
              <a:buChar char="ü"/>
            </a:pPr>
            <a:r>
              <a:rPr lang="zh-CN" altLang="en-US" sz="2400" dirty="0"/>
              <a:t>大写改为小写：大写字母的</a:t>
            </a:r>
            <a:r>
              <a:rPr lang="en-US" altLang="zh-CN" sz="2400" dirty="0"/>
              <a:t>D5=0</a:t>
            </a:r>
            <a:r>
              <a:rPr lang="zh-CN" altLang="en-US" sz="2400" dirty="0"/>
              <a:t>，小写字母的</a:t>
            </a:r>
            <a:r>
              <a:rPr lang="en-US" altLang="zh-CN" sz="2400" dirty="0"/>
              <a:t>D5=1.</a:t>
            </a:r>
            <a:endParaRPr lang="zh-CN" altLang="en-US" sz="2400" dirty="0"/>
          </a:p>
        </p:txBody>
      </p:sp>
      <p:sp>
        <p:nvSpPr>
          <p:cNvPr id="10" name="文本框 9">
            <a:extLst>
              <a:ext uri="{FF2B5EF4-FFF2-40B4-BE49-F238E27FC236}">
                <a16:creationId xmlns:a16="http://schemas.microsoft.com/office/drawing/2014/main" id="{44B2D5BD-B357-4DA6-873A-417F79B2B862}"/>
              </a:ext>
            </a:extLst>
          </p:cNvPr>
          <p:cNvSpPr txBox="1"/>
          <p:nvPr/>
        </p:nvSpPr>
        <p:spPr>
          <a:xfrm>
            <a:off x="9178339" y="2360084"/>
            <a:ext cx="1916381" cy="646331"/>
          </a:xfrm>
          <a:prstGeom prst="rect">
            <a:avLst/>
          </a:prstGeom>
          <a:noFill/>
        </p:spPr>
        <p:txBody>
          <a:bodyPr wrap="square">
            <a:spAutoFit/>
          </a:bodyPr>
          <a:lstStyle/>
          <a:p>
            <a:r>
              <a:rPr lang="zh-CN" altLang="en-US" sz="1800" dirty="0">
                <a:solidFill>
                  <a:srgbClr val="C00000"/>
                </a:solidFill>
              </a:rPr>
              <a:t>字符串用</a:t>
            </a:r>
            <a:r>
              <a:rPr lang="en-US" altLang="zh-CN" sz="1800" dirty="0">
                <a:solidFill>
                  <a:srgbClr val="C00000"/>
                </a:solidFill>
              </a:rPr>
              <a:t>’0’</a:t>
            </a:r>
            <a:r>
              <a:rPr lang="zh-CN" altLang="en-US" sz="1800" dirty="0">
                <a:solidFill>
                  <a:srgbClr val="C00000"/>
                </a:solidFill>
              </a:rPr>
              <a:t>结尾，也可以用</a:t>
            </a:r>
            <a:r>
              <a:rPr lang="en-US" altLang="zh-CN" sz="1800" dirty="0" err="1">
                <a:solidFill>
                  <a:srgbClr val="C00000"/>
                </a:solidFill>
              </a:rPr>
              <a:t>jcxz</a:t>
            </a:r>
            <a:r>
              <a:rPr lang="zh-CN" altLang="en-US" sz="1800" dirty="0">
                <a:solidFill>
                  <a:srgbClr val="C00000"/>
                </a:solidFill>
              </a:rPr>
              <a:t>指令</a:t>
            </a:r>
            <a:endParaRPr lang="zh-CN" altLang="en-US" dirty="0"/>
          </a:p>
        </p:txBody>
      </p:sp>
      <p:pic>
        <p:nvPicPr>
          <p:cNvPr id="11" name="图片 10">
            <a:extLst>
              <a:ext uri="{FF2B5EF4-FFF2-40B4-BE49-F238E27FC236}">
                <a16:creationId xmlns:a16="http://schemas.microsoft.com/office/drawing/2014/main" id="{194CACC5-72A3-48DF-A1C3-938AF9F66A36}"/>
              </a:ext>
            </a:extLst>
          </p:cNvPr>
          <p:cNvPicPr>
            <a:picLocks noChangeAspect="1"/>
          </p:cNvPicPr>
          <p:nvPr/>
        </p:nvPicPr>
        <p:blipFill>
          <a:blip r:embed="rId2"/>
          <a:stretch>
            <a:fillRect/>
          </a:stretch>
        </p:blipFill>
        <p:spPr>
          <a:xfrm>
            <a:off x="9289703" y="3105978"/>
            <a:ext cx="1242226" cy="566184"/>
          </a:xfrm>
          <a:prstGeom prst="rect">
            <a:avLst/>
          </a:prstGeom>
        </p:spPr>
      </p:pic>
      <p:pic>
        <p:nvPicPr>
          <p:cNvPr id="12" name="图片 11">
            <a:extLst>
              <a:ext uri="{FF2B5EF4-FFF2-40B4-BE49-F238E27FC236}">
                <a16:creationId xmlns:a16="http://schemas.microsoft.com/office/drawing/2014/main" id="{F5D42C35-9423-475D-B39A-A3817D0DFF53}"/>
              </a:ext>
            </a:extLst>
          </p:cNvPr>
          <p:cNvPicPr>
            <a:picLocks noChangeAspect="1"/>
          </p:cNvPicPr>
          <p:nvPr/>
        </p:nvPicPr>
        <p:blipFill>
          <a:blip r:embed="rId3"/>
          <a:stretch>
            <a:fillRect/>
          </a:stretch>
        </p:blipFill>
        <p:spPr>
          <a:xfrm>
            <a:off x="6271921" y="1749937"/>
            <a:ext cx="3017782" cy="4412362"/>
          </a:xfrm>
          <a:prstGeom prst="rect">
            <a:avLst/>
          </a:prstGeom>
        </p:spPr>
      </p:pic>
      <p:sp>
        <p:nvSpPr>
          <p:cNvPr id="13" name="箭头: 右 12">
            <a:extLst>
              <a:ext uri="{FF2B5EF4-FFF2-40B4-BE49-F238E27FC236}">
                <a16:creationId xmlns:a16="http://schemas.microsoft.com/office/drawing/2014/main" id="{5FF1889A-02B4-4F4F-9F0B-1F948C1CFB7E}"/>
              </a:ext>
            </a:extLst>
          </p:cNvPr>
          <p:cNvSpPr/>
          <p:nvPr/>
        </p:nvSpPr>
        <p:spPr>
          <a:xfrm rot="20150271">
            <a:off x="8576870" y="3348873"/>
            <a:ext cx="678669" cy="312193"/>
          </a:xfrm>
          <a:prstGeom prst="rightArrow">
            <a:avLst>
              <a:gd name="adj1" fmla="val 47369"/>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 name="对话气泡: 圆角矩形 13">
            <a:extLst>
              <a:ext uri="{FF2B5EF4-FFF2-40B4-BE49-F238E27FC236}">
                <a16:creationId xmlns:a16="http://schemas.microsoft.com/office/drawing/2014/main" id="{27E158F7-6922-4286-B83D-70EFAE5D4533}"/>
              </a:ext>
            </a:extLst>
          </p:cNvPr>
          <p:cNvSpPr/>
          <p:nvPr/>
        </p:nvSpPr>
        <p:spPr>
          <a:xfrm>
            <a:off x="8441871" y="4596494"/>
            <a:ext cx="1894115" cy="644978"/>
          </a:xfrm>
          <a:prstGeom prst="wedgeRoundRectCallout">
            <a:avLst>
              <a:gd name="adj1" fmla="val -62857"/>
              <a:gd name="adj2" fmla="val 4851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利用</a:t>
            </a:r>
            <a:r>
              <a:rPr lang="en-US" altLang="zh-CN" sz="1600" dirty="0"/>
              <a:t>9</a:t>
            </a:r>
            <a:r>
              <a:rPr lang="zh-CN" altLang="en-US" sz="1600" dirty="0"/>
              <a:t>号中断，观察输出结果</a:t>
            </a:r>
          </a:p>
        </p:txBody>
      </p:sp>
    </p:spTree>
    <p:extLst>
      <p:ext uri="{BB962C8B-B14F-4D97-AF65-F5344CB8AC3E}">
        <p14:creationId xmlns:p14="http://schemas.microsoft.com/office/powerpoint/2010/main" val="2994101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8F775-E261-4140-8CA3-54508CE54312}"/>
              </a:ext>
            </a:extLst>
          </p:cNvPr>
          <p:cNvSpPr>
            <a:spLocks noGrp="1"/>
          </p:cNvSpPr>
          <p:nvPr>
            <p:ph type="title"/>
          </p:nvPr>
        </p:nvSpPr>
        <p:spPr/>
        <p:txBody>
          <a:bodyPr>
            <a:normAutofit/>
          </a:bodyPr>
          <a:lstStyle/>
          <a:p>
            <a:r>
              <a:rPr lang="zh-CN" altLang="en-US" sz="4400" dirty="0"/>
              <a:t>例</a:t>
            </a:r>
            <a:r>
              <a:rPr lang="en-US" altLang="zh-CN" sz="4400" dirty="0"/>
              <a:t>4.7 </a:t>
            </a:r>
            <a:r>
              <a:rPr lang="zh-CN" altLang="en-US" sz="4400" dirty="0"/>
              <a:t>把一个字符串中所有大写字母改为小写字母，</a:t>
            </a:r>
            <a:r>
              <a:rPr lang="zh-CN" altLang="en-US" sz="4400" dirty="0">
                <a:highlight>
                  <a:srgbClr val="FFFF00"/>
                </a:highlight>
              </a:rPr>
              <a:t>该字符串以</a:t>
            </a:r>
            <a:r>
              <a:rPr lang="en-US" altLang="zh-CN" sz="4400" dirty="0">
                <a:highlight>
                  <a:srgbClr val="FFFF00"/>
                </a:highlight>
              </a:rPr>
              <a:t>’0’</a:t>
            </a:r>
            <a:r>
              <a:rPr lang="zh-CN" altLang="en-US" sz="4400" dirty="0">
                <a:highlight>
                  <a:srgbClr val="FFFF00"/>
                </a:highlight>
              </a:rPr>
              <a:t>结尾</a:t>
            </a:r>
            <a:endParaRPr lang="zh-CN" altLang="en-US" sz="4400" dirty="0"/>
          </a:p>
        </p:txBody>
      </p:sp>
      <p:pic>
        <p:nvPicPr>
          <p:cNvPr id="5" name="图片 4">
            <a:extLst>
              <a:ext uri="{FF2B5EF4-FFF2-40B4-BE49-F238E27FC236}">
                <a16:creationId xmlns:a16="http://schemas.microsoft.com/office/drawing/2014/main" id="{6E63100D-5CEE-48AF-ADF8-0543644F96D1}"/>
              </a:ext>
            </a:extLst>
          </p:cNvPr>
          <p:cNvPicPr>
            <a:picLocks noChangeAspect="1"/>
          </p:cNvPicPr>
          <p:nvPr/>
        </p:nvPicPr>
        <p:blipFill rotWithShape="1">
          <a:blip r:embed="rId2"/>
          <a:srcRect b="22887"/>
          <a:stretch/>
        </p:blipFill>
        <p:spPr>
          <a:xfrm>
            <a:off x="4762382" y="2177037"/>
            <a:ext cx="4861981" cy="1134163"/>
          </a:xfrm>
          <a:prstGeom prst="rect">
            <a:avLst/>
          </a:prstGeom>
        </p:spPr>
      </p:pic>
      <p:pic>
        <p:nvPicPr>
          <p:cNvPr id="7" name="图片 6">
            <a:extLst>
              <a:ext uri="{FF2B5EF4-FFF2-40B4-BE49-F238E27FC236}">
                <a16:creationId xmlns:a16="http://schemas.microsoft.com/office/drawing/2014/main" id="{F8195C56-07AD-42AA-AAFB-124680CDF86D}"/>
              </a:ext>
            </a:extLst>
          </p:cNvPr>
          <p:cNvPicPr>
            <a:picLocks noChangeAspect="1"/>
          </p:cNvPicPr>
          <p:nvPr/>
        </p:nvPicPr>
        <p:blipFill>
          <a:blip r:embed="rId3"/>
          <a:stretch>
            <a:fillRect/>
          </a:stretch>
        </p:blipFill>
        <p:spPr>
          <a:xfrm>
            <a:off x="1177620" y="1753560"/>
            <a:ext cx="3017782" cy="4412362"/>
          </a:xfrm>
          <a:prstGeom prst="rect">
            <a:avLst/>
          </a:prstGeom>
        </p:spPr>
      </p:pic>
      <p:sp>
        <p:nvSpPr>
          <p:cNvPr id="8" name="文本框 7">
            <a:extLst>
              <a:ext uri="{FF2B5EF4-FFF2-40B4-BE49-F238E27FC236}">
                <a16:creationId xmlns:a16="http://schemas.microsoft.com/office/drawing/2014/main" id="{4990669C-17BD-46B0-994C-231D145DF0CE}"/>
              </a:ext>
            </a:extLst>
          </p:cNvPr>
          <p:cNvSpPr txBox="1"/>
          <p:nvPr/>
        </p:nvSpPr>
        <p:spPr>
          <a:xfrm>
            <a:off x="4590819" y="1786991"/>
            <a:ext cx="6978192" cy="369332"/>
          </a:xfrm>
          <a:prstGeom prst="rect">
            <a:avLst/>
          </a:prstGeom>
          <a:noFill/>
        </p:spPr>
        <p:txBody>
          <a:bodyPr wrap="none" rtlCol="0">
            <a:spAutoFit/>
          </a:bodyPr>
          <a:lstStyle/>
          <a:p>
            <a:r>
              <a:rPr lang="en-US" altLang="zh-CN" b="1" dirty="0">
                <a:solidFill>
                  <a:srgbClr val="C00000"/>
                </a:solidFill>
              </a:rPr>
              <a:t>I</a:t>
            </a:r>
            <a:r>
              <a:rPr lang="zh-CN" altLang="en-US" b="1" dirty="0">
                <a:solidFill>
                  <a:srgbClr val="C00000"/>
                </a:solidFill>
              </a:rPr>
              <a:t>：结尾采用 </a:t>
            </a:r>
            <a:r>
              <a:rPr lang="en-US" altLang="zh-CN" b="1" dirty="0">
                <a:solidFill>
                  <a:srgbClr val="C00000"/>
                </a:solidFill>
              </a:rPr>
              <a:t>0 </a:t>
            </a:r>
            <a:r>
              <a:rPr lang="zh-CN" altLang="en-US" b="1" dirty="0">
                <a:solidFill>
                  <a:srgbClr val="C00000"/>
                </a:solidFill>
              </a:rPr>
              <a:t>结尾，调用</a:t>
            </a:r>
            <a:r>
              <a:rPr lang="en-US" altLang="zh-CN" b="1" dirty="0">
                <a:solidFill>
                  <a:srgbClr val="C00000"/>
                </a:solidFill>
              </a:rPr>
              <a:t>9</a:t>
            </a:r>
            <a:r>
              <a:rPr lang="zh-CN" altLang="en-US" b="1" dirty="0">
                <a:solidFill>
                  <a:srgbClr val="C00000"/>
                </a:solidFill>
              </a:rPr>
              <a:t>号中断输出，</a:t>
            </a:r>
            <a:r>
              <a:rPr lang="en-US" altLang="zh-CN" b="1" dirty="0">
                <a:solidFill>
                  <a:srgbClr val="C00000"/>
                </a:solidFill>
              </a:rPr>
              <a:t>0</a:t>
            </a:r>
            <a:r>
              <a:rPr lang="zh-CN" altLang="en-US" b="1" dirty="0">
                <a:solidFill>
                  <a:srgbClr val="C00000"/>
                </a:solidFill>
              </a:rPr>
              <a:t>不会输出，但会出现乱码</a:t>
            </a:r>
          </a:p>
        </p:txBody>
      </p:sp>
      <p:sp>
        <p:nvSpPr>
          <p:cNvPr id="9" name="文本框 8">
            <a:extLst>
              <a:ext uri="{FF2B5EF4-FFF2-40B4-BE49-F238E27FC236}">
                <a16:creationId xmlns:a16="http://schemas.microsoft.com/office/drawing/2014/main" id="{18E1D67A-0428-48CC-B6CF-F1E996E0F68E}"/>
              </a:ext>
            </a:extLst>
          </p:cNvPr>
          <p:cNvSpPr txBox="1"/>
          <p:nvPr/>
        </p:nvSpPr>
        <p:spPr>
          <a:xfrm>
            <a:off x="4620985" y="3943541"/>
            <a:ext cx="7508787" cy="369332"/>
          </a:xfrm>
          <a:prstGeom prst="rect">
            <a:avLst/>
          </a:prstGeom>
          <a:noFill/>
        </p:spPr>
        <p:txBody>
          <a:bodyPr wrap="none" rtlCol="0">
            <a:spAutoFit/>
          </a:bodyPr>
          <a:lstStyle/>
          <a:p>
            <a:r>
              <a:rPr lang="en-US" altLang="zh-CN" b="1" dirty="0">
                <a:solidFill>
                  <a:srgbClr val="C00000"/>
                </a:solidFill>
              </a:rPr>
              <a:t>II</a:t>
            </a:r>
            <a:r>
              <a:rPr lang="zh-CN" altLang="en-US" b="1" dirty="0">
                <a:solidFill>
                  <a:srgbClr val="C00000"/>
                </a:solidFill>
              </a:rPr>
              <a:t>：结尾采用 字符</a:t>
            </a:r>
            <a:r>
              <a:rPr lang="en-US" altLang="zh-CN" b="1" dirty="0">
                <a:solidFill>
                  <a:srgbClr val="C00000"/>
                </a:solidFill>
              </a:rPr>
              <a:t>’0’ </a:t>
            </a:r>
            <a:r>
              <a:rPr lang="zh-CN" altLang="en-US" b="1" dirty="0">
                <a:solidFill>
                  <a:srgbClr val="C00000"/>
                </a:solidFill>
              </a:rPr>
              <a:t>结尾，调用</a:t>
            </a:r>
            <a:r>
              <a:rPr lang="en-US" altLang="zh-CN" b="1" dirty="0">
                <a:solidFill>
                  <a:srgbClr val="C00000"/>
                </a:solidFill>
              </a:rPr>
              <a:t>9</a:t>
            </a:r>
            <a:r>
              <a:rPr lang="zh-CN" altLang="en-US" b="1" dirty="0">
                <a:solidFill>
                  <a:srgbClr val="C00000"/>
                </a:solidFill>
              </a:rPr>
              <a:t>号中断输出，</a:t>
            </a:r>
            <a:r>
              <a:rPr lang="en-US" altLang="zh-CN" b="1" dirty="0">
                <a:solidFill>
                  <a:srgbClr val="C00000"/>
                </a:solidFill>
              </a:rPr>
              <a:t>’0’</a:t>
            </a:r>
            <a:r>
              <a:rPr lang="zh-CN" altLang="en-US" b="1" dirty="0">
                <a:solidFill>
                  <a:srgbClr val="C00000"/>
                </a:solidFill>
              </a:rPr>
              <a:t>会输出，也会出现乱码</a:t>
            </a:r>
          </a:p>
        </p:txBody>
      </p:sp>
      <p:pic>
        <p:nvPicPr>
          <p:cNvPr id="11" name="图片 10">
            <a:extLst>
              <a:ext uri="{FF2B5EF4-FFF2-40B4-BE49-F238E27FC236}">
                <a16:creationId xmlns:a16="http://schemas.microsoft.com/office/drawing/2014/main" id="{6BAFBF52-0EAA-4B83-A5A2-80046F986464}"/>
              </a:ext>
            </a:extLst>
          </p:cNvPr>
          <p:cNvPicPr>
            <a:picLocks noChangeAspect="1"/>
          </p:cNvPicPr>
          <p:nvPr/>
        </p:nvPicPr>
        <p:blipFill rotWithShape="1">
          <a:blip r:embed="rId4"/>
          <a:srcRect b="24844"/>
          <a:stretch/>
        </p:blipFill>
        <p:spPr>
          <a:xfrm>
            <a:off x="4762382" y="4408625"/>
            <a:ext cx="4930567" cy="1093936"/>
          </a:xfrm>
          <a:prstGeom prst="rect">
            <a:avLst/>
          </a:prstGeom>
        </p:spPr>
      </p:pic>
      <p:pic>
        <p:nvPicPr>
          <p:cNvPr id="13" name="图片 12">
            <a:extLst>
              <a:ext uri="{FF2B5EF4-FFF2-40B4-BE49-F238E27FC236}">
                <a16:creationId xmlns:a16="http://schemas.microsoft.com/office/drawing/2014/main" id="{A972ECE9-4557-4ED1-AB06-49642656A465}"/>
              </a:ext>
            </a:extLst>
          </p:cNvPr>
          <p:cNvPicPr>
            <a:picLocks noChangeAspect="1"/>
          </p:cNvPicPr>
          <p:nvPr/>
        </p:nvPicPr>
        <p:blipFill>
          <a:blip r:embed="rId5"/>
          <a:stretch>
            <a:fillRect/>
          </a:stretch>
        </p:blipFill>
        <p:spPr>
          <a:xfrm>
            <a:off x="6967804" y="5327006"/>
            <a:ext cx="4724809" cy="441998"/>
          </a:xfrm>
          <a:prstGeom prst="rect">
            <a:avLst/>
          </a:prstGeom>
        </p:spPr>
      </p:pic>
      <p:pic>
        <p:nvPicPr>
          <p:cNvPr id="15" name="图片 14">
            <a:extLst>
              <a:ext uri="{FF2B5EF4-FFF2-40B4-BE49-F238E27FC236}">
                <a16:creationId xmlns:a16="http://schemas.microsoft.com/office/drawing/2014/main" id="{3CE663BD-8566-4A88-913D-C8852EB8F78E}"/>
              </a:ext>
            </a:extLst>
          </p:cNvPr>
          <p:cNvPicPr>
            <a:picLocks noChangeAspect="1"/>
          </p:cNvPicPr>
          <p:nvPr/>
        </p:nvPicPr>
        <p:blipFill>
          <a:blip r:embed="rId6"/>
          <a:stretch>
            <a:fillRect/>
          </a:stretch>
        </p:blipFill>
        <p:spPr>
          <a:xfrm>
            <a:off x="4762383" y="3336907"/>
            <a:ext cx="4861980" cy="365792"/>
          </a:xfrm>
          <a:prstGeom prst="rect">
            <a:avLst/>
          </a:prstGeom>
        </p:spPr>
      </p:pic>
      <p:pic>
        <p:nvPicPr>
          <p:cNvPr id="17" name="图片 16">
            <a:extLst>
              <a:ext uri="{FF2B5EF4-FFF2-40B4-BE49-F238E27FC236}">
                <a16:creationId xmlns:a16="http://schemas.microsoft.com/office/drawing/2014/main" id="{BF3D61A9-EBB3-4235-A011-E44DC2938F6A}"/>
              </a:ext>
            </a:extLst>
          </p:cNvPr>
          <p:cNvPicPr>
            <a:picLocks noChangeAspect="1"/>
          </p:cNvPicPr>
          <p:nvPr/>
        </p:nvPicPr>
        <p:blipFill>
          <a:blip r:embed="rId7"/>
          <a:stretch>
            <a:fillRect/>
          </a:stretch>
        </p:blipFill>
        <p:spPr>
          <a:xfrm>
            <a:off x="4686175" y="3730163"/>
            <a:ext cx="2758679" cy="213378"/>
          </a:xfrm>
          <a:prstGeom prst="rect">
            <a:avLst/>
          </a:prstGeom>
        </p:spPr>
      </p:pic>
      <p:pic>
        <p:nvPicPr>
          <p:cNvPr id="21" name="图片 20">
            <a:extLst>
              <a:ext uri="{FF2B5EF4-FFF2-40B4-BE49-F238E27FC236}">
                <a16:creationId xmlns:a16="http://schemas.microsoft.com/office/drawing/2014/main" id="{99FE0450-8949-414B-947E-CEA6DED42982}"/>
              </a:ext>
            </a:extLst>
          </p:cNvPr>
          <p:cNvPicPr>
            <a:picLocks noChangeAspect="1"/>
          </p:cNvPicPr>
          <p:nvPr/>
        </p:nvPicPr>
        <p:blipFill>
          <a:blip r:embed="rId8"/>
          <a:stretch>
            <a:fillRect/>
          </a:stretch>
        </p:blipFill>
        <p:spPr>
          <a:xfrm>
            <a:off x="4686175" y="5974363"/>
            <a:ext cx="2728196" cy="205758"/>
          </a:xfrm>
          <a:prstGeom prst="rect">
            <a:avLst/>
          </a:prstGeom>
        </p:spPr>
      </p:pic>
      <p:pic>
        <p:nvPicPr>
          <p:cNvPr id="23" name="图片 22">
            <a:extLst>
              <a:ext uri="{FF2B5EF4-FFF2-40B4-BE49-F238E27FC236}">
                <a16:creationId xmlns:a16="http://schemas.microsoft.com/office/drawing/2014/main" id="{3E7A9C87-4B7E-4865-B5FC-F60E85FACA06}"/>
              </a:ext>
            </a:extLst>
          </p:cNvPr>
          <p:cNvPicPr>
            <a:picLocks noChangeAspect="1"/>
          </p:cNvPicPr>
          <p:nvPr/>
        </p:nvPicPr>
        <p:blipFill>
          <a:blip r:embed="rId9"/>
          <a:stretch>
            <a:fillRect/>
          </a:stretch>
        </p:blipFill>
        <p:spPr>
          <a:xfrm>
            <a:off x="7647605" y="5898156"/>
            <a:ext cx="1455546" cy="358171"/>
          </a:xfrm>
          <a:prstGeom prst="rect">
            <a:avLst/>
          </a:prstGeom>
        </p:spPr>
      </p:pic>
      <p:sp>
        <p:nvSpPr>
          <p:cNvPr id="24" name="文本框 23">
            <a:extLst>
              <a:ext uri="{FF2B5EF4-FFF2-40B4-BE49-F238E27FC236}">
                <a16:creationId xmlns:a16="http://schemas.microsoft.com/office/drawing/2014/main" id="{64CDF389-C1A6-4C6C-BA56-1CDAD46B0C36}"/>
              </a:ext>
            </a:extLst>
          </p:cNvPr>
          <p:cNvSpPr txBox="1"/>
          <p:nvPr/>
        </p:nvSpPr>
        <p:spPr>
          <a:xfrm>
            <a:off x="4620985" y="5553796"/>
            <a:ext cx="2183171" cy="369332"/>
          </a:xfrm>
          <a:prstGeom prst="rect">
            <a:avLst/>
          </a:prstGeom>
          <a:noFill/>
        </p:spPr>
        <p:txBody>
          <a:bodyPr wrap="square" rtlCol="0">
            <a:spAutoFit/>
          </a:bodyPr>
          <a:lstStyle/>
          <a:p>
            <a:r>
              <a:rPr lang="en-US" altLang="zh-CN" b="1" dirty="0">
                <a:solidFill>
                  <a:srgbClr val="C00000"/>
                </a:solidFill>
              </a:rPr>
              <a:t>III</a:t>
            </a:r>
            <a:r>
              <a:rPr lang="zh-CN" altLang="en-US" b="1" dirty="0">
                <a:solidFill>
                  <a:srgbClr val="C00000"/>
                </a:solidFill>
              </a:rPr>
              <a:t>：结尾采用</a:t>
            </a:r>
            <a:r>
              <a:rPr lang="en-US" altLang="zh-CN" b="1" dirty="0">
                <a:solidFill>
                  <a:srgbClr val="C00000"/>
                </a:solidFill>
              </a:rPr>
              <a:t>”$”</a:t>
            </a:r>
            <a:endParaRPr lang="zh-CN" altLang="en-US" b="1" dirty="0">
              <a:solidFill>
                <a:srgbClr val="C00000"/>
              </a:solidFill>
            </a:endParaRPr>
          </a:p>
        </p:txBody>
      </p:sp>
    </p:spTree>
    <p:extLst>
      <p:ext uri="{BB962C8B-B14F-4D97-AF65-F5344CB8AC3E}">
        <p14:creationId xmlns:p14="http://schemas.microsoft.com/office/powerpoint/2010/main" val="4030684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55C1F2-DFFD-4CE0-800C-98F348D823BF}"/>
              </a:ext>
            </a:extLst>
          </p:cNvPr>
          <p:cNvSpPr>
            <a:spLocks noGrp="1"/>
          </p:cNvSpPr>
          <p:nvPr>
            <p:ph type="title"/>
          </p:nvPr>
        </p:nvSpPr>
        <p:spPr/>
        <p:txBody>
          <a:bodyPr/>
          <a:lstStyle/>
          <a:p>
            <a:r>
              <a:rPr lang="en-US" altLang="zh-CN" dirty="0"/>
              <a:t>4.3.3 </a:t>
            </a:r>
            <a:r>
              <a:rPr lang="zh-CN" altLang="en-US" dirty="0"/>
              <a:t>多重循环</a:t>
            </a:r>
          </a:p>
        </p:txBody>
      </p:sp>
      <p:sp>
        <p:nvSpPr>
          <p:cNvPr id="3" name="内容占位符 2">
            <a:extLst>
              <a:ext uri="{FF2B5EF4-FFF2-40B4-BE49-F238E27FC236}">
                <a16:creationId xmlns:a16="http://schemas.microsoft.com/office/drawing/2014/main" id="{24866C33-8B98-4D82-9A6F-025C27B38283}"/>
              </a:ext>
            </a:extLst>
          </p:cNvPr>
          <p:cNvSpPr>
            <a:spLocks noGrp="1"/>
          </p:cNvSpPr>
          <p:nvPr>
            <p:ph idx="1"/>
          </p:nvPr>
        </p:nvSpPr>
        <p:spPr>
          <a:xfrm>
            <a:off x="1066800" y="1873443"/>
            <a:ext cx="10515600" cy="4023360"/>
          </a:xfrm>
        </p:spPr>
        <p:txBody>
          <a:bodyPr>
            <a:normAutofit lnSpcReduction="10000"/>
          </a:bodyPr>
          <a:lstStyle/>
          <a:p>
            <a:pPr marL="179388" indent="-179388">
              <a:lnSpc>
                <a:spcPct val="110000"/>
              </a:lnSpc>
            </a:pPr>
            <a:r>
              <a:rPr lang="zh-CN" altLang="en-US" sz="2400" b="1" dirty="0"/>
              <a:t>例</a:t>
            </a:r>
            <a:r>
              <a:rPr lang="en-US" altLang="zh-CN" sz="2400" b="1" dirty="0"/>
              <a:t>4.8</a:t>
            </a:r>
            <a:r>
              <a:rPr lang="zh-CN" altLang="en-US" sz="2400" b="1" dirty="0"/>
              <a:t> 采用“冒泡法”，把一个长度已知的数组元素按从小到大排序。假设数组元素为无符号字节量。</a:t>
            </a:r>
            <a:endParaRPr lang="en-US" altLang="zh-CN" sz="2400" b="1" dirty="0"/>
          </a:p>
          <a:p>
            <a:pPr fontAlgn="auto">
              <a:lnSpc>
                <a:spcPct val="110000"/>
              </a:lnSpc>
              <a:spcAft>
                <a:spcPts val="0"/>
              </a:spcAft>
              <a:defRPr/>
            </a:pPr>
            <a:r>
              <a:rPr lang="zh-CN" altLang="en-US" sz="2400" dirty="0"/>
              <a:t>“冒泡法”是一种排序算法，不是最优的算法，但它易于理解和实现</a:t>
            </a:r>
            <a:endParaRPr lang="en-US" altLang="zh-CN" sz="2400" dirty="0"/>
          </a:p>
          <a:p>
            <a:pPr marL="449263" lvl="1" indent="-269875">
              <a:lnSpc>
                <a:spcPct val="110000"/>
              </a:lnSpc>
              <a:spcAft>
                <a:spcPts val="0"/>
              </a:spcAft>
              <a:buFont typeface="Wingdings" panose="05000000000000000000" pitchFamily="2" charset="2"/>
              <a:buChar char="ü"/>
              <a:defRPr/>
            </a:pPr>
            <a:r>
              <a:rPr lang="zh-CN" altLang="en-US" sz="2200" dirty="0"/>
              <a:t>冒泡法从第一个元素开始，依次对相邻的两个元素进行比较，使前一个元素不大于后一个元素；将所有元素比较完之后，最大的元素排到了最后；然后，除掉最后一个元素之外的元素依上述方法再进行比较，得到次大的元素排在后面；如此重复，直至完成就实现元素</a:t>
            </a:r>
            <a:r>
              <a:rPr lang="zh-CN" altLang="en-US" sz="2200" dirty="0">
                <a:solidFill>
                  <a:srgbClr val="C00000"/>
                </a:solidFill>
              </a:rPr>
              <a:t>从小到大的排序</a:t>
            </a:r>
          </a:p>
          <a:p>
            <a:pPr lvl="1">
              <a:lnSpc>
                <a:spcPct val="110000"/>
              </a:lnSpc>
              <a:spcAft>
                <a:spcPts val="0"/>
              </a:spcAft>
              <a:buFont typeface="Wingdings" panose="05000000000000000000" pitchFamily="2" charset="2"/>
              <a:buChar char="ü"/>
              <a:defRPr/>
            </a:pPr>
            <a:r>
              <a:rPr lang="zh-CN" altLang="en-US" sz="2200" dirty="0"/>
              <a:t>这需要一个双重循环程序结构</a:t>
            </a:r>
            <a:endParaRPr lang="en-US" altLang="zh-CN" sz="2200" dirty="0"/>
          </a:p>
          <a:p>
            <a:pPr lvl="1">
              <a:lnSpc>
                <a:spcPct val="110000"/>
              </a:lnSpc>
              <a:spcAft>
                <a:spcPts val="0"/>
              </a:spcAft>
              <a:buFont typeface="Wingdings" panose="05000000000000000000" pitchFamily="2" charset="2"/>
              <a:buChar char="ü"/>
              <a:defRPr/>
            </a:pPr>
            <a:r>
              <a:rPr lang="zh-CN" altLang="en-US" dirty="0"/>
              <a:t>冒泡排序法与选择排序法 </a:t>
            </a:r>
            <a:r>
              <a:rPr lang="en-US" altLang="zh-CN" dirty="0"/>
              <a:t>- </a:t>
            </a:r>
            <a:r>
              <a:rPr lang="zh-CN" altLang="en-US" dirty="0"/>
              <a:t>知乎</a:t>
            </a:r>
            <a:r>
              <a:rPr lang="en-US" altLang="zh-CN" dirty="0">
                <a:hlinkClick r:id="rId2"/>
              </a:rPr>
              <a:t>https://zhuanlan.zhihu.com/p/340460005</a:t>
            </a:r>
            <a:endParaRPr lang="en-US" altLang="zh-CN" dirty="0"/>
          </a:p>
          <a:p>
            <a:pPr lvl="1">
              <a:lnSpc>
                <a:spcPct val="110000"/>
              </a:lnSpc>
              <a:spcAft>
                <a:spcPts val="0"/>
              </a:spcAft>
              <a:buFont typeface="Wingdings" panose="05000000000000000000" pitchFamily="2" charset="2"/>
              <a:buChar char="ü"/>
              <a:defRPr/>
            </a:pPr>
            <a:r>
              <a:rPr lang="en-US" altLang="zh-CN" dirty="0"/>
              <a:t>6 </a:t>
            </a:r>
            <a:r>
              <a:rPr lang="zh-CN" altLang="en-US" dirty="0"/>
              <a:t>分钟速览 </a:t>
            </a:r>
            <a:r>
              <a:rPr lang="en-US" altLang="zh-CN" dirty="0"/>
              <a:t>15 </a:t>
            </a:r>
            <a:r>
              <a:rPr lang="zh-CN" altLang="en-US" dirty="0"/>
              <a:t>个经典排序算法 </a:t>
            </a:r>
            <a:r>
              <a:rPr lang="en-US" altLang="zh-CN" dirty="0"/>
              <a:t>- </a:t>
            </a:r>
            <a:r>
              <a:rPr lang="zh-CN" altLang="en-US" dirty="0"/>
              <a:t>知乎</a:t>
            </a:r>
            <a:r>
              <a:rPr lang="en-US" altLang="zh-CN" dirty="0">
                <a:hlinkClick r:id="rId3"/>
              </a:rPr>
              <a:t>https://www.zhihu.com/zvideo/1302527523591249920</a:t>
            </a:r>
            <a:endParaRPr lang="en-US" altLang="zh-CN" dirty="0"/>
          </a:p>
          <a:p>
            <a:pPr fontAlgn="auto">
              <a:lnSpc>
                <a:spcPct val="110000"/>
              </a:lnSpc>
              <a:spcAft>
                <a:spcPts val="0"/>
              </a:spcAft>
              <a:buFont typeface="Wingdings" panose="05000000000000000000" pitchFamily="2" charset="2"/>
              <a:buChar char="ü"/>
              <a:defRPr/>
            </a:pPr>
            <a:endParaRPr lang="zh-CN" altLang="en-US" dirty="0"/>
          </a:p>
        </p:txBody>
      </p:sp>
    </p:spTree>
    <p:extLst>
      <p:ext uri="{BB962C8B-B14F-4D97-AF65-F5344CB8AC3E}">
        <p14:creationId xmlns:p14="http://schemas.microsoft.com/office/powerpoint/2010/main" val="772705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0B9B6981-A0FC-4D02-BC1E-289AD8CFCA94}"/>
              </a:ext>
            </a:extLst>
          </p:cNvPr>
          <p:cNvPicPr>
            <a:picLocks noChangeAspect="1"/>
          </p:cNvPicPr>
          <p:nvPr/>
        </p:nvPicPr>
        <p:blipFill>
          <a:blip r:embed="rId2"/>
          <a:stretch>
            <a:fillRect/>
          </a:stretch>
        </p:blipFill>
        <p:spPr>
          <a:xfrm>
            <a:off x="1299698" y="1552694"/>
            <a:ext cx="4320914" cy="4846740"/>
          </a:xfrm>
          <a:prstGeom prst="rect">
            <a:avLst/>
          </a:prstGeom>
        </p:spPr>
      </p:pic>
      <p:sp>
        <p:nvSpPr>
          <p:cNvPr id="2" name="标题 1">
            <a:extLst>
              <a:ext uri="{FF2B5EF4-FFF2-40B4-BE49-F238E27FC236}">
                <a16:creationId xmlns:a16="http://schemas.microsoft.com/office/drawing/2014/main" id="{10C7B6A7-BEB8-4492-B968-6D8044A56B80}"/>
              </a:ext>
            </a:extLst>
          </p:cNvPr>
          <p:cNvSpPr>
            <a:spLocks noGrp="1"/>
          </p:cNvSpPr>
          <p:nvPr>
            <p:ph type="title"/>
          </p:nvPr>
        </p:nvSpPr>
        <p:spPr/>
        <p:txBody>
          <a:bodyPr/>
          <a:lstStyle/>
          <a:p>
            <a:r>
              <a:rPr lang="zh-CN" altLang="en-US" dirty="0"/>
              <a:t>例</a:t>
            </a:r>
            <a:r>
              <a:rPr lang="en-US" altLang="zh-CN" dirty="0"/>
              <a:t>4.8 </a:t>
            </a:r>
            <a:r>
              <a:rPr lang="zh-CN" altLang="en-US" dirty="0"/>
              <a:t>源代码</a:t>
            </a:r>
            <a:r>
              <a:rPr lang="en-US" altLang="zh-CN" dirty="0"/>
              <a:t> </a:t>
            </a:r>
            <a:endParaRPr lang="zh-CN" altLang="en-US" dirty="0"/>
          </a:p>
        </p:txBody>
      </p:sp>
      <p:pic>
        <p:nvPicPr>
          <p:cNvPr id="4" name="图片 3">
            <a:extLst>
              <a:ext uri="{FF2B5EF4-FFF2-40B4-BE49-F238E27FC236}">
                <a16:creationId xmlns:a16="http://schemas.microsoft.com/office/drawing/2014/main" id="{C19DCFE8-8C95-4315-B34A-5D87CCFA959D}"/>
              </a:ext>
            </a:extLst>
          </p:cNvPr>
          <p:cNvPicPr>
            <a:picLocks noChangeAspect="1"/>
          </p:cNvPicPr>
          <p:nvPr/>
        </p:nvPicPr>
        <p:blipFill>
          <a:blip r:embed="rId3"/>
          <a:stretch>
            <a:fillRect/>
          </a:stretch>
        </p:blipFill>
        <p:spPr>
          <a:xfrm>
            <a:off x="6096000" y="1737360"/>
            <a:ext cx="5135418" cy="4301917"/>
          </a:xfrm>
          <a:prstGeom prst="rect">
            <a:avLst/>
          </a:prstGeom>
        </p:spPr>
      </p:pic>
      <p:sp>
        <p:nvSpPr>
          <p:cNvPr id="5" name="文本框 4">
            <a:extLst>
              <a:ext uri="{FF2B5EF4-FFF2-40B4-BE49-F238E27FC236}">
                <a16:creationId xmlns:a16="http://schemas.microsoft.com/office/drawing/2014/main" id="{204011F8-D97D-4F87-AF73-54B5DE9BEFD9}"/>
              </a:ext>
            </a:extLst>
          </p:cNvPr>
          <p:cNvSpPr txBox="1"/>
          <p:nvPr/>
        </p:nvSpPr>
        <p:spPr>
          <a:xfrm>
            <a:off x="6807200" y="1368028"/>
            <a:ext cx="3435928" cy="369332"/>
          </a:xfrm>
          <a:prstGeom prst="rect">
            <a:avLst/>
          </a:prstGeom>
          <a:noFill/>
        </p:spPr>
        <p:txBody>
          <a:bodyPr wrap="square" rtlCol="0">
            <a:spAutoFit/>
          </a:bodyPr>
          <a:lstStyle/>
          <a:p>
            <a:r>
              <a:rPr lang="en-US" altLang="zh-CN" b="1" dirty="0"/>
              <a:t>C source code:</a:t>
            </a:r>
            <a:endParaRPr lang="zh-CN" altLang="en-US" b="1" dirty="0"/>
          </a:p>
        </p:txBody>
      </p:sp>
      <p:pic>
        <p:nvPicPr>
          <p:cNvPr id="7" name="图片 6">
            <a:extLst>
              <a:ext uri="{FF2B5EF4-FFF2-40B4-BE49-F238E27FC236}">
                <a16:creationId xmlns:a16="http://schemas.microsoft.com/office/drawing/2014/main" id="{D04BDEFE-B60C-447B-91FD-6E5989E57CBC}"/>
              </a:ext>
            </a:extLst>
          </p:cNvPr>
          <p:cNvPicPr>
            <a:picLocks noChangeAspect="1"/>
          </p:cNvPicPr>
          <p:nvPr/>
        </p:nvPicPr>
        <p:blipFill>
          <a:blip r:embed="rId4"/>
          <a:stretch>
            <a:fillRect/>
          </a:stretch>
        </p:blipFill>
        <p:spPr>
          <a:xfrm>
            <a:off x="2638021" y="5764624"/>
            <a:ext cx="4039504" cy="549305"/>
          </a:xfrm>
          <a:prstGeom prst="rect">
            <a:avLst/>
          </a:prstGeom>
        </p:spPr>
      </p:pic>
    </p:spTree>
    <p:extLst>
      <p:ext uri="{BB962C8B-B14F-4D97-AF65-F5344CB8AC3E}">
        <p14:creationId xmlns:p14="http://schemas.microsoft.com/office/powerpoint/2010/main" val="1776440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C09ACAB2-C4EE-4622-BA62-264AC0A71F29}"/>
              </a:ext>
            </a:extLst>
          </p:cNvPr>
          <p:cNvPicPr>
            <a:picLocks noChangeAspect="1"/>
          </p:cNvPicPr>
          <p:nvPr/>
        </p:nvPicPr>
        <p:blipFill>
          <a:blip r:embed="rId2"/>
          <a:stretch>
            <a:fillRect/>
          </a:stretch>
        </p:blipFill>
        <p:spPr>
          <a:xfrm>
            <a:off x="1214770" y="2452610"/>
            <a:ext cx="5922423" cy="3809398"/>
          </a:xfrm>
          <a:prstGeom prst="rect">
            <a:avLst/>
          </a:prstGeom>
        </p:spPr>
      </p:pic>
      <p:sp>
        <p:nvSpPr>
          <p:cNvPr id="2" name="标题 1">
            <a:extLst>
              <a:ext uri="{FF2B5EF4-FFF2-40B4-BE49-F238E27FC236}">
                <a16:creationId xmlns:a16="http://schemas.microsoft.com/office/drawing/2014/main" id="{9360CCA2-FDCB-4D9C-B8FC-F6481059C1C3}"/>
              </a:ext>
            </a:extLst>
          </p:cNvPr>
          <p:cNvSpPr>
            <a:spLocks noGrp="1"/>
          </p:cNvSpPr>
          <p:nvPr>
            <p:ph type="title"/>
          </p:nvPr>
        </p:nvSpPr>
        <p:spPr/>
        <p:txBody>
          <a:bodyPr>
            <a:normAutofit/>
          </a:bodyPr>
          <a:lstStyle/>
          <a:p>
            <a:r>
              <a:rPr lang="zh-CN" altLang="en-US" sz="4400" dirty="0"/>
              <a:t>例</a:t>
            </a:r>
            <a:r>
              <a:rPr lang="en-US" altLang="zh-CN" sz="4400" dirty="0"/>
              <a:t>4.9 </a:t>
            </a:r>
            <a:r>
              <a:rPr lang="zh-CN" altLang="en-US" sz="4400" dirty="0"/>
              <a:t>现有一个以</a:t>
            </a:r>
            <a:r>
              <a:rPr lang="en-US" altLang="zh-CN" sz="4400" dirty="0"/>
              <a:t>’$’</a:t>
            </a:r>
            <a:r>
              <a:rPr lang="zh-CN" altLang="en-US" sz="4400" dirty="0"/>
              <a:t>结尾的字符串，要求剔除其中的空格字符</a:t>
            </a:r>
          </a:p>
        </p:txBody>
      </p:sp>
      <p:sp>
        <p:nvSpPr>
          <p:cNvPr id="3" name="内容占位符 2">
            <a:extLst>
              <a:ext uri="{FF2B5EF4-FFF2-40B4-BE49-F238E27FC236}">
                <a16:creationId xmlns:a16="http://schemas.microsoft.com/office/drawing/2014/main" id="{8D2AD517-B521-463A-80F3-E98F972EE081}"/>
              </a:ext>
            </a:extLst>
          </p:cNvPr>
          <p:cNvSpPr>
            <a:spLocks noGrp="1"/>
          </p:cNvSpPr>
          <p:nvPr>
            <p:ph idx="1"/>
          </p:nvPr>
        </p:nvSpPr>
        <p:spPr>
          <a:xfrm>
            <a:off x="1097280" y="1774536"/>
            <a:ext cx="10058400" cy="609653"/>
          </a:xfrm>
        </p:spPr>
        <p:txBody>
          <a:bodyPr>
            <a:normAutofit lnSpcReduction="10000"/>
          </a:bodyPr>
          <a:lstStyle/>
          <a:p>
            <a:pPr marL="0" indent="0">
              <a:buNone/>
            </a:pPr>
            <a:r>
              <a:rPr lang="zh-CN" altLang="en-US" b="1" dirty="0"/>
              <a:t>分析：任务</a:t>
            </a:r>
            <a:r>
              <a:rPr lang="en-US" altLang="zh-CN" b="1" dirty="0"/>
              <a:t>1</a:t>
            </a:r>
            <a:r>
              <a:rPr lang="zh-CN" altLang="en-US" b="1" dirty="0"/>
              <a:t>：剔除空格，以</a:t>
            </a:r>
            <a:r>
              <a:rPr lang="en-US" altLang="zh-CN" b="1" dirty="0"/>
              <a:t>$</a:t>
            </a:r>
            <a:r>
              <a:rPr lang="zh-CN" altLang="en-US" b="1" dirty="0"/>
              <a:t>作为结束的判断条件； 任务</a:t>
            </a:r>
            <a:r>
              <a:rPr lang="en-US" altLang="zh-CN" b="1" dirty="0"/>
              <a:t>2</a:t>
            </a:r>
            <a:r>
              <a:rPr lang="zh-CN" altLang="en-US" b="1" dirty="0"/>
              <a:t>：紧凑存储，即将不是空格的字符重新紧凑存储。</a:t>
            </a:r>
            <a:endParaRPr lang="en-US" altLang="zh-CN" b="1" dirty="0"/>
          </a:p>
          <a:p>
            <a:endParaRPr lang="zh-CN" altLang="en-US" b="1" dirty="0"/>
          </a:p>
        </p:txBody>
      </p:sp>
      <p:pic>
        <p:nvPicPr>
          <p:cNvPr id="6" name="图片 5">
            <a:extLst>
              <a:ext uri="{FF2B5EF4-FFF2-40B4-BE49-F238E27FC236}">
                <a16:creationId xmlns:a16="http://schemas.microsoft.com/office/drawing/2014/main" id="{03D51065-EC44-4F01-9737-2C03D92AF074}"/>
              </a:ext>
            </a:extLst>
          </p:cNvPr>
          <p:cNvPicPr>
            <a:picLocks noChangeAspect="1"/>
          </p:cNvPicPr>
          <p:nvPr/>
        </p:nvPicPr>
        <p:blipFill>
          <a:blip r:embed="rId3"/>
          <a:stretch>
            <a:fillRect/>
          </a:stretch>
        </p:blipFill>
        <p:spPr>
          <a:xfrm>
            <a:off x="6919898" y="4361599"/>
            <a:ext cx="4922947" cy="1127858"/>
          </a:xfrm>
          <a:prstGeom prst="rect">
            <a:avLst/>
          </a:prstGeom>
        </p:spPr>
      </p:pic>
      <p:pic>
        <p:nvPicPr>
          <p:cNvPr id="7" name="图片 6">
            <a:extLst>
              <a:ext uri="{FF2B5EF4-FFF2-40B4-BE49-F238E27FC236}">
                <a16:creationId xmlns:a16="http://schemas.microsoft.com/office/drawing/2014/main" id="{D912B150-B5A2-4A96-8FDB-0B7FDEC62ACF}"/>
              </a:ext>
            </a:extLst>
          </p:cNvPr>
          <p:cNvPicPr>
            <a:picLocks noChangeAspect="1"/>
          </p:cNvPicPr>
          <p:nvPr/>
        </p:nvPicPr>
        <p:blipFill>
          <a:blip r:embed="rId4"/>
          <a:stretch>
            <a:fillRect/>
          </a:stretch>
        </p:blipFill>
        <p:spPr>
          <a:xfrm>
            <a:off x="6919898" y="3156740"/>
            <a:ext cx="4953429" cy="609653"/>
          </a:xfrm>
          <a:prstGeom prst="rect">
            <a:avLst/>
          </a:prstGeom>
        </p:spPr>
      </p:pic>
      <p:sp>
        <p:nvSpPr>
          <p:cNvPr id="10" name="文本框 9">
            <a:extLst>
              <a:ext uri="{FF2B5EF4-FFF2-40B4-BE49-F238E27FC236}">
                <a16:creationId xmlns:a16="http://schemas.microsoft.com/office/drawing/2014/main" id="{663D7D91-5828-4ABF-9630-C8DEC5AE471E}"/>
              </a:ext>
            </a:extLst>
          </p:cNvPr>
          <p:cNvSpPr txBox="1"/>
          <p:nvPr/>
        </p:nvSpPr>
        <p:spPr>
          <a:xfrm>
            <a:off x="7078300" y="3874767"/>
            <a:ext cx="4302284" cy="369332"/>
          </a:xfrm>
          <a:prstGeom prst="rect">
            <a:avLst/>
          </a:prstGeom>
          <a:noFill/>
        </p:spPr>
        <p:txBody>
          <a:bodyPr wrap="square" rtlCol="0">
            <a:spAutoFit/>
          </a:bodyPr>
          <a:lstStyle/>
          <a:p>
            <a:r>
              <a:rPr lang="zh-CN" altLang="en-US" b="1" dirty="0">
                <a:solidFill>
                  <a:srgbClr val="C00000"/>
                </a:solidFill>
              </a:rPr>
              <a:t>程序执行后：空格已压缩 （压缩</a:t>
            </a:r>
            <a:r>
              <a:rPr lang="en-US" altLang="zh-CN" b="1" dirty="0">
                <a:solidFill>
                  <a:srgbClr val="C00000"/>
                </a:solidFill>
              </a:rPr>
              <a:t>4</a:t>
            </a:r>
            <a:r>
              <a:rPr lang="zh-CN" altLang="en-US" b="1" dirty="0">
                <a:solidFill>
                  <a:srgbClr val="C00000"/>
                </a:solidFill>
              </a:rPr>
              <a:t>个空格）</a:t>
            </a:r>
          </a:p>
        </p:txBody>
      </p:sp>
      <p:sp>
        <p:nvSpPr>
          <p:cNvPr id="11" name="文本框 10">
            <a:extLst>
              <a:ext uri="{FF2B5EF4-FFF2-40B4-BE49-F238E27FC236}">
                <a16:creationId xmlns:a16="http://schemas.microsoft.com/office/drawing/2014/main" id="{96A02D18-6E0F-4F18-A257-2C2D2F87A5A6}"/>
              </a:ext>
            </a:extLst>
          </p:cNvPr>
          <p:cNvSpPr txBox="1"/>
          <p:nvPr/>
        </p:nvSpPr>
        <p:spPr>
          <a:xfrm>
            <a:off x="7400189" y="2605454"/>
            <a:ext cx="3156492" cy="369332"/>
          </a:xfrm>
          <a:prstGeom prst="rect">
            <a:avLst/>
          </a:prstGeom>
          <a:noFill/>
        </p:spPr>
        <p:txBody>
          <a:bodyPr wrap="square" rtlCol="0">
            <a:spAutoFit/>
          </a:bodyPr>
          <a:lstStyle/>
          <a:p>
            <a:r>
              <a:rPr lang="zh-CN" altLang="en-US" b="1" dirty="0">
                <a:solidFill>
                  <a:srgbClr val="C00000"/>
                </a:solidFill>
              </a:rPr>
              <a:t>程序执行前：空格未压缩</a:t>
            </a:r>
          </a:p>
        </p:txBody>
      </p:sp>
    </p:spTree>
    <p:extLst>
      <p:ext uri="{BB962C8B-B14F-4D97-AF65-F5344CB8AC3E}">
        <p14:creationId xmlns:p14="http://schemas.microsoft.com/office/powerpoint/2010/main" val="3865333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D50D4-A6CB-4B04-B5FB-B9DF38CFBA84}"/>
              </a:ext>
            </a:extLst>
          </p:cNvPr>
          <p:cNvSpPr>
            <a:spLocks noGrp="1"/>
          </p:cNvSpPr>
          <p:nvPr>
            <p:ph type="title"/>
          </p:nvPr>
        </p:nvSpPr>
        <p:spPr/>
        <p:txBody>
          <a:bodyPr/>
          <a:lstStyle/>
          <a:p>
            <a:r>
              <a:rPr lang="en-US" altLang="zh-CN" dirty="0"/>
              <a:t>4.1 </a:t>
            </a:r>
            <a:r>
              <a:rPr lang="zh-CN" altLang="en-US" dirty="0"/>
              <a:t>顺序程序设计</a:t>
            </a:r>
          </a:p>
        </p:txBody>
      </p:sp>
      <p:sp>
        <p:nvSpPr>
          <p:cNvPr id="3" name="内容占位符 2">
            <a:extLst>
              <a:ext uri="{FF2B5EF4-FFF2-40B4-BE49-F238E27FC236}">
                <a16:creationId xmlns:a16="http://schemas.microsoft.com/office/drawing/2014/main" id="{16F07D10-DDD2-411F-BE25-97535E92BC2C}"/>
              </a:ext>
            </a:extLst>
          </p:cNvPr>
          <p:cNvSpPr>
            <a:spLocks noGrp="1"/>
          </p:cNvSpPr>
          <p:nvPr>
            <p:ph idx="1"/>
          </p:nvPr>
        </p:nvSpPr>
        <p:spPr/>
        <p:txBody>
          <a:bodyPr>
            <a:normAutofit/>
          </a:bodyPr>
          <a:lstStyle/>
          <a:p>
            <a:r>
              <a:rPr lang="zh-CN" altLang="en-US" sz="2800" dirty="0"/>
              <a:t>顺序程序完全按指令书写的前后顺序执行每一条指令，是最基本、最常见的程序结构</a:t>
            </a:r>
            <a:endParaRPr lang="en-US" altLang="zh-CN" sz="2800" dirty="0"/>
          </a:p>
          <a:p>
            <a:r>
              <a:rPr lang="zh-CN" altLang="en-US" sz="2800" dirty="0"/>
              <a:t>例</a:t>
            </a:r>
            <a:r>
              <a:rPr lang="en-US" altLang="zh-CN" sz="2800" dirty="0"/>
              <a:t>4.1 </a:t>
            </a:r>
            <a:r>
              <a:rPr lang="zh-CN" altLang="en-US" sz="2800" dirty="0"/>
              <a:t>将一个字节数据以十六进制数形式显示</a:t>
            </a:r>
            <a:endParaRPr lang="en-US" altLang="zh-CN" sz="2800" dirty="0"/>
          </a:p>
          <a:p>
            <a:r>
              <a:rPr lang="zh-CN" altLang="en-US" sz="2800" dirty="0"/>
              <a:t>例</a:t>
            </a:r>
            <a:r>
              <a:rPr lang="en-US" altLang="zh-CN" sz="2800" dirty="0"/>
              <a:t>4.2 </a:t>
            </a:r>
            <a:r>
              <a:rPr lang="zh-CN" altLang="en-US" sz="2800" dirty="0"/>
              <a:t>自然数求和程序  求和公式：</a:t>
            </a:r>
            <a:r>
              <a:rPr lang="en-US" altLang="zh-CN" sz="2400" dirty="0">
                <a:solidFill>
                  <a:srgbClr val="002060"/>
                </a:solidFill>
              </a:rPr>
              <a:t>1+2+3+…+N=(1+N)*N/2</a:t>
            </a:r>
          </a:p>
          <a:p>
            <a:r>
              <a:rPr lang="zh-CN" altLang="en-US" sz="2800" dirty="0"/>
              <a:t>例</a:t>
            </a:r>
            <a:r>
              <a:rPr lang="en-US" altLang="zh-CN" sz="2800" dirty="0"/>
              <a:t>4.3 </a:t>
            </a:r>
            <a:r>
              <a:rPr lang="zh-CN" altLang="en-US" sz="2800" dirty="0"/>
              <a:t>移位操作</a:t>
            </a:r>
            <a:endParaRPr lang="en-US" altLang="zh-CN" sz="2800" dirty="0"/>
          </a:p>
          <a:p>
            <a:r>
              <a:rPr lang="zh-CN" altLang="en-US" sz="2400" b="1" dirty="0">
                <a:solidFill>
                  <a:srgbClr val="C00000"/>
                </a:solidFill>
              </a:rPr>
              <a:t>移位前：</a:t>
            </a:r>
            <a:r>
              <a:rPr lang="en-US" altLang="zh-CN" sz="2400" b="1" u="sng" dirty="0">
                <a:solidFill>
                  <a:srgbClr val="002060"/>
                </a:solidFill>
              </a:rPr>
              <a:t>12</a:t>
            </a:r>
            <a:r>
              <a:rPr lang="en-US" altLang="zh-CN" sz="2400" b="1" dirty="0">
                <a:solidFill>
                  <a:srgbClr val="002060"/>
                </a:solidFill>
              </a:rPr>
              <a:t> </a:t>
            </a:r>
            <a:r>
              <a:rPr lang="en-US" altLang="zh-CN" sz="2400" b="1" u="sng" dirty="0">
                <a:solidFill>
                  <a:srgbClr val="002060"/>
                </a:solidFill>
              </a:rPr>
              <a:t>34</a:t>
            </a:r>
            <a:r>
              <a:rPr lang="en-US" altLang="zh-CN" sz="2400" b="1" dirty="0">
                <a:solidFill>
                  <a:srgbClr val="002060"/>
                </a:solidFill>
              </a:rPr>
              <a:t> </a:t>
            </a:r>
            <a:r>
              <a:rPr lang="en-US" altLang="zh-CN" sz="2400" b="1" u="sng" dirty="0">
                <a:solidFill>
                  <a:srgbClr val="002060"/>
                </a:solidFill>
              </a:rPr>
              <a:t>56</a:t>
            </a:r>
            <a:r>
              <a:rPr lang="en-US" altLang="zh-CN" sz="2400" b="1" dirty="0">
                <a:solidFill>
                  <a:srgbClr val="002060"/>
                </a:solidFill>
              </a:rPr>
              <a:t> </a:t>
            </a:r>
            <a:r>
              <a:rPr lang="en-US" altLang="zh-CN" sz="2400" b="1" u="sng" dirty="0">
                <a:solidFill>
                  <a:srgbClr val="002060"/>
                </a:solidFill>
              </a:rPr>
              <a:t>78</a:t>
            </a:r>
            <a:r>
              <a:rPr lang="en-US" altLang="zh-CN" sz="2400" b="1" dirty="0">
                <a:solidFill>
                  <a:srgbClr val="002060"/>
                </a:solidFill>
              </a:rPr>
              <a:t> </a:t>
            </a:r>
            <a:r>
              <a:rPr lang="en-US" altLang="zh-CN" sz="2400" b="1" u="sng" dirty="0">
                <a:solidFill>
                  <a:srgbClr val="002060"/>
                </a:solidFill>
              </a:rPr>
              <a:t>87</a:t>
            </a:r>
            <a:r>
              <a:rPr lang="en-US" altLang="zh-CN" sz="2400" b="1" dirty="0">
                <a:solidFill>
                  <a:srgbClr val="002060"/>
                </a:solidFill>
              </a:rPr>
              <a:t> </a:t>
            </a:r>
            <a:r>
              <a:rPr lang="en-US" altLang="zh-CN" sz="2400" b="1" u="sng" dirty="0">
                <a:solidFill>
                  <a:srgbClr val="002060"/>
                </a:solidFill>
              </a:rPr>
              <a:t>65</a:t>
            </a:r>
            <a:r>
              <a:rPr lang="en-US" altLang="zh-CN" sz="2400" b="1" dirty="0">
                <a:solidFill>
                  <a:srgbClr val="002060"/>
                </a:solidFill>
              </a:rPr>
              <a:t> </a:t>
            </a:r>
            <a:r>
              <a:rPr lang="en-US" altLang="zh-CN" sz="2400" b="1" u="sng" dirty="0">
                <a:solidFill>
                  <a:srgbClr val="002060"/>
                </a:solidFill>
              </a:rPr>
              <a:t>43</a:t>
            </a:r>
            <a:r>
              <a:rPr lang="en-US" altLang="zh-CN" sz="2400" b="1" dirty="0">
                <a:solidFill>
                  <a:srgbClr val="002060"/>
                </a:solidFill>
              </a:rPr>
              <a:t> </a:t>
            </a:r>
            <a:r>
              <a:rPr lang="en-US" altLang="zh-CN" sz="2400" b="1" u="sng" dirty="0">
                <a:solidFill>
                  <a:srgbClr val="002060"/>
                </a:solidFill>
              </a:rPr>
              <a:t>21</a:t>
            </a:r>
            <a:r>
              <a:rPr lang="en-US" altLang="zh-CN" sz="2400" b="1" dirty="0">
                <a:solidFill>
                  <a:srgbClr val="002060"/>
                </a:solidFill>
              </a:rPr>
              <a:t>h</a:t>
            </a:r>
          </a:p>
          <a:p>
            <a:r>
              <a:rPr lang="zh-CN" altLang="en-US" sz="2400" b="1" dirty="0">
                <a:solidFill>
                  <a:srgbClr val="C00000"/>
                </a:solidFill>
              </a:rPr>
              <a:t>移位后：</a:t>
            </a:r>
            <a:r>
              <a:rPr lang="en-US" altLang="zh-CN" sz="2400" b="1" u="sng" dirty="0">
                <a:solidFill>
                  <a:srgbClr val="002060"/>
                </a:solidFill>
              </a:rPr>
              <a:t>34</a:t>
            </a:r>
            <a:r>
              <a:rPr lang="en-US" altLang="zh-CN" sz="2400" b="1" dirty="0">
                <a:solidFill>
                  <a:srgbClr val="002060"/>
                </a:solidFill>
              </a:rPr>
              <a:t> </a:t>
            </a:r>
            <a:r>
              <a:rPr lang="en-US" altLang="zh-CN" sz="2400" b="1" u="sng" dirty="0">
                <a:solidFill>
                  <a:srgbClr val="002060"/>
                </a:solidFill>
              </a:rPr>
              <a:t>56</a:t>
            </a:r>
            <a:r>
              <a:rPr lang="en-US" altLang="zh-CN" sz="2400" b="1" dirty="0">
                <a:solidFill>
                  <a:srgbClr val="002060"/>
                </a:solidFill>
              </a:rPr>
              <a:t> </a:t>
            </a:r>
            <a:r>
              <a:rPr lang="en-US" altLang="zh-CN" sz="2400" b="1" u="sng" dirty="0">
                <a:solidFill>
                  <a:srgbClr val="002060"/>
                </a:solidFill>
              </a:rPr>
              <a:t>78</a:t>
            </a:r>
            <a:r>
              <a:rPr lang="en-US" altLang="zh-CN" sz="2400" b="1" dirty="0">
                <a:solidFill>
                  <a:srgbClr val="002060"/>
                </a:solidFill>
              </a:rPr>
              <a:t> </a:t>
            </a:r>
            <a:r>
              <a:rPr lang="en-US" altLang="zh-CN" sz="2400" b="1" u="sng" dirty="0">
                <a:solidFill>
                  <a:srgbClr val="002060"/>
                </a:solidFill>
              </a:rPr>
              <a:t>87</a:t>
            </a:r>
            <a:r>
              <a:rPr lang="en-US" altLang="zh-CN" sz="2400" b="1" dirty="0">
                <a:solidFill>
                  <a:srgbClr val="002060"/>
                </a:solidFill>
              </a:rPr>
              <a:t> </a:t>
            </a:r>
            <a:r>
              <a:rPr lang="en-US" altLang="zh-CN" sz="2400" b="1" u="sng" dirty="0">
                <a:solidFill>
                  <a:srgbClr val="002060"/>
                </a:solidFill>
              </a:rPr>
              <a:t>65</a:t>
            </a:r>
            <a:r>
              <a:rPr lang="en-US" altLang="zh-CN" sz="2400" b="1" dirty="0">
                <a:solidFill>
                  <a:srgbClr val="002060"/>
                </a:solidFill>
              </a:rPr>
              <a:t> </a:t>
            </a:r>
            <a:r>
              <a:rPr lang="en-US" altLang="zh-CN" sz="2400" b="1" u="sng" dirty="0">
                <a:solidFill>
                  <a:srgbClr val="002060"/>
                </a:solidFill>
              </a:rPr>
              <a:t>43</a:t>
            </a:r>
            <a:r>
              <a:rPr lang="en-US" altLang="zh-CN" sz="2400" b="1" dirty="0">
                <a:solidFill>
                  <a:srgbClr val="002060"/>
                </a:solidFill>
              </a:rPr>
              <a:t> </a:t>
            </a:r>
            <a:r>
              <a:rPr lang="en-US" altLang="zh-CN" sz="2400" b="1" u="sng" dirty="0">
                <a:solidFill>
                  <a:srgbClr val="002060"/>
                </a:solidFill>
              </a:rPr>
              <a:t>21</a:t>
            </a:r>
            <a:r>
              <a:rPr lang="en-US" altLang="zh-CN" sz="2400" b="1" dirty="0">
                <a:solidFill>
                  <a:srgbClr val="002060"/>
                </a:solidFill>
              </a:rPr>
              <a:t> </a:t>
            </a:r>
            <a:r>
              <a:rPr lang="en-US" altLang="zh-CN" sz="2400" b="1" u="sng" dirty="0">
                <a:solidFill>
                  <a:srgbClr val="002060"/>
                </a:solidFill>
              </a:rPr>
              <a:t>00</a:t>
            </a:r>
            <a:r>
              <a:rPr lang="en-US" altLang="zh-CN" sz="2400" b="1" dirty="0">
                <a:solidFill>
                  <a:srgbClr val="002060"/>
                </a:solidFill>
              </a:rPr>
              <a:t>h</a:t>
            </a:r>
          </a:p>
          <a:p>
            <a:endParaRPr lang="en-US" altLang="zh-CN" sz="2800" b="1" dirty="0">
              <a:solidFill>
                <a:schemeClr val="tx2"/>
              </a:solidFill>
              <a:latin typeface="宋体" panose="02010600030101010101" pitchFamily="2" charset="-122"/>
            </a:endParaRPr>
          </a:p>
          <a:p>
            <a:endParaRPr lang="en-US" altLang="zh-CN" sz="2800" dirty="0"/>
          </a:p>
          <a:p>
            <a:endParaRPr lang="zh-CN" altLang="en-US" sz="2800" dirty="0"/>
          </a:p>
          <a:p>
            <a:endParaRPr lang="zh-CN" altLang="en-US" sz="2800" dirty="0"/>
          </a:p>
        </p:txBody>
      </p:sp>
    </p:spTree>
    <p:extLst>
      <p:ext uri="{BB962C8B-B14F-4D97-AF65-F5344CB8AC3E}">
        <p14:creationId xmlns:p14="http://schemas.microsoft.com/office/powerpoint/2010/main" val="2622516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AAD9B-549C-4E65-9EE1-DF3E8E509EA4}"/>
              </a:ext>
            </a:extLst>
          </p:cNvPr>
          <p:cNvSpPr>
            <a:spLocks noGrp="1"/>
          </p:cNvSpPr>
          <p:nvPr>
            <p:ph type="title"/>
          </p:nvPr>
        </p:nvSpPr>
        <p:spPr/>
        <p:txBody>
          <a:bodyPr/>
          <a:lstStyle/>
          <a:p>
            <a:r>
              <a:rPr lang="en-US" altLang="zh-CN" dirty="0"/>
              <a:t>4.3.4 </a:t>
            </a:r>
            <a:r>
              <a:rPr lang="zh-CN" altLang="en-US" dirty="0"/>
              <a:t>串操作类指令</a:t>
            </a:r>
          </a:p>
        </p:txBody>
      </p:sp>
      <p:sp>
        <p:nvSpPr>
          <p:cNvPr id="3" name="内容占位符 2">
            <a:extLst>
              <a:ext uri="{FF2B5EF4-FFF2-40B4-BE49-F238E27FC236}">
                <a16:creationId xmlns:a16="http://schemas.microsoft.com/office/drawing/2014/main" id="{DE492AAA-CEEB-40DF-AFF9-FA420A898190}"/>
              </a:ext>
            </a:extLst>
          </p:cNvPr>
          <p:cNvSpPr>
            <a:spLocks noGrp="1"/>
          </p:cNvSpPr>
          <p:nvPr>
            <p:ph idx="1"/>
          </p:nvPr>
        </p:nvSpPr>
        <p:spPr>
          <a:xfrm>
            <a:off x="1097280" y="1737360"/>
            <a:ext cx="10058400" cy="4729017"/>
          </a:xfrm>
        </p:spPr>
        <p:txBody>
          <a:bodyPr>
            <a:normAutofit/>
          </a:bodyPr>
          <a:lstStyle/>
          <a:p>
            <a:pPr>
              <a:buFont typeface="Wingdings" panose="05000000000000000000" pitchFamily="2" charset="2"/>
              <a:buChar char="ü"/>
              <a:tabLst>
                <a:tab pos="2511425" algn="l"/>
              </a:tabLst>
            </a:pPr>
            <a:r>
              <a:rPr lang="zh-CN" altLang="en-US" b="1" dirty="0">
                <a:latin typeface="宋体" panose="02010600030101010101" pitchFamily="2" charset="-122"/>
              </a:rPr>
              <a:t>串操作指令是</a:t>
            </a:r>
            <a:r>
              <a:rPr lang="en-US" altLang="zh-CN" b="1" dirty="0">
                <a:latin typeface="宋体" panose="02010600030101010101" pitchFamily="2" charset="-122"/>
              </a:rPr>
              <a:t>8086</a:t>
            </a:r>
            <a:r>
              <a:rPr lang="zh-CN" altLang="en-US" b="1" dirty="0">
                <a:latin typeface="宋体" panose="02010600030101010101" pitchFamily="2" charset="-122"/>
              </a:rPr>
              <a:t>指令系统中比较独特的一类指令，采用比较特殊的数据串寻址方式，常用在操作主存连续区域的数据时</a:t>
            </a:r>
          </a:p>
          <a:p>
            <a:pPr>
              <a:lnSpc>
                <a:spcPct val="130000"/>
              </a:lnSpc>
              <a:spcBef>
                <a:spcPct val="50000"/>
              </a:spcBef>
              <a:buFont typeface="Wingdings" panose="05000000000000000000" pitchFamily="2" charset="2"/>
              <a:buChar char="ü"/>
              <a:tabLst>
                <a:tab pos="2511425" algn="l"/>
              </a:tabLst>
            </a:pPr>
            <a:r>
              <a:rPr lang="zh-CN" altLang="en-US" sz="1600" b="1" dirty="0"/>
              <a:t>主要熟悉：</a:t>
            </a:r>
            <a:r>
              <a:rPr lang="zh-CN" altLang="en-US" sz="1600" dirty="0">
                <a:solidFill>
                  <a:schemeClr val="tx2"/>
                </a:solidFill>
              </a:rPr>
              <a:t>	</a:t>
            </a:r>
            <a:endParaRPr lang="en-US" altLang="zh-CN" sz="1600" dirty="0">
              <a:solidFill>
                <a:schemeClr val="tx2"/>
              </a:solidFill>
            </a:endParaRPr>
          </a:p>
          <a:p>
            <a:pPr lvl="1">
              <a:lnSpc>
                <a:spcPct val="100000"/>
              </a:lnSpc>
              <a:spcBef>
                <a:spcPct val="50000"/>
              </a:spcBef>
              <a:buFont typeface="Wingdings" panose="05000000000000000000" pitchFamily="2" charset="2"/>
              <a:buChar char="ü"/>
              <a:tabLst>
                <a:tab pos="2511425" algn="l"/>
              </a:tabLst>
            </a:pPr>
            <a:r>
              <a:rPr lang="en-US" altLang="zh-CN" sz="1600" dirty="0">
                <a:solidFill>
                  <a:srgbClr val="002060"/>
                </a:solidFill>
              </a:rPr>
              <a:t>MOVS  STOS  LODS</a:t>
            </a:r>
          </a:p>
          <a:p>
            <a:pPr lvl="1">
              <a:lnSpc>
                <a:spcPct val="100000"/>
              </a:lnSpc>
              <a:buFont typeface="Wingdings" panose="05000000000000000000" pitchFamily="2" charset="2"/>
              <a:buChar char="ü"/>
              <a:tabLst>
                <a:tab pos="2511425" algn="l"/>
              </a:tabLst>
            </a:pPr>
            <a:r>
              <a:rPr lang="en-US" altLang="zh-CN" sz="1600" dirty="0">
                <a:solidFill>
                  <a:srgbClr val="002060"/>
                </a:solidFill>
              </a:rPr>
              <a:t>CMPS  SCAS  REP</a:t>
            </a:r>
          </a:p>
          <a:p>
            <a:pPr lvl="1">
              <a:lnSpc>
                <a:spcPct val="100000"/>
              </a:lnSpc>
              <a:buFont typeface="Wingdings" panose="05000000000000000000" pitchFamily="2" charset="2"/>
              <a:buChar char="ü"/>
              <a:tabLst>
                <a:tab pos="2511425" algn="l"/>
              </a:tabLst>
            </a:pPr>
            <a:r>
              <a:rPr lang="en-US" altLang="zh-CN" sz="1600" dirty="0">
                <a:solidFill>
                  <a:srgbClr val="002060"/>
                </a:solidFill>
              </a:rPr>
              <a:t>REPZ/REPE  REPNZ/REPNE</a:t>
            </a:r>
          </a:p>
          <a:p>
            <a:pPr>
              <a:buFont typeface="Wingdings" panose="05000000000000000000" pitchFamily="2" charset="2"/>
              <a:buChar char="ü"/>
            </a:pPr>
            <a:r>
              <a:rPr lang="zh-CN" altLang="en-US" sz="1600" b="1" dirty="0">
                <a:solidFill>
                  <a:srgbClr val="002060"/>
                </a:solidFill>
              </a:rPr>
              <a:t>特殊寻址方式</a:t>
            </a:r>
            <a:endParaRPr lang="en-US" altLang="zh-CN" sz="1600" b="1" dirty="0">
              <a:solidFill>
                <a:srgbClr val="002060"/>
              </a:solidFill>
            </a:endParaRPr>
          </a:p>
          <a:p>
            <a:pPr lvl="1">
              <a:buFont typeface="Wingdings" panose="05000000000000000000" pitchFamily="2" charset="2"/>
              <a:buChar char="ü"/>
            </a:pPr>
            <a:r>
              <a:rPr lang="zh-CN" altLang="en-US" sz="1600" dirty="0"/>
              <a:t>源操作数采用</a:t>
            </a:r>
            <a:r>
              <a:rPr lang="en-US" altLang="zh-CN" sz="1600" dirty="0"/>
              <a:t>SI</a:t>
            </a:r>
            <a:r>
              <a:rPr lang="zh-CN" altLang="en-US" sz="1600" dirty="0"/>
              <a:t>间接寻址，默认在</a:t>
            </a:r>
            <a:r>
              <a:rPr lang="en-US" altLang="zh-CN" sz="1600" dirty="0"/>
              <a:t>DS</a:t>
            </a:r>
            <a:r>
              <a:rPr lang="zh-CN" altLang="en-US" sz="1600" dirty="0"/>
              <a:t>，允许段跨越</a:t>
            </a:r>
            <a:endParaRPr lang="en-US" altLang="zh-CN" sz="1600" dirty="0"/>
          </a:p>
          <a:p>
            <a:pPr lvl="1">
              <a:buFont typeface="Wingdings" panose="05000000000000000000" pitchFamily="2" charset="2"/>
              <a:buChar char="ü"/>
            </a:pPr>
            <a:r>
              <a:rPr lang="zh-CN" altLang="en-US" sz="1600" dirty="0"/>
              <a:t>目的操作数采用</a:t>
            </a:r>
            <a:r>
              <a:rPr lang="en-US" altLang="zh-CN" sz="1600" dirty="0"/>
              <a:t>DI</a:t>
            </a:r>
            <a:r>
              <a:rPr lang="zh-CN" altLang="en-US" sz="1600" dirty="0"/>
              <a:t>间接寻址，默认在</a:t>
            </a:r>
            <a:r>
              <a:rPr lang="en-US" altLang="zh-CN" sz="1600" dirty="0"/>
              <a:t>ES</a:t>
            </a:r>
            <a:r>
              <a:rPr lang="zh-CN" altLang="en-US" sz="1600" dirty="0"/>
              <a:t>，不允许段跨越</a:t>
            </a:r>
            <a:endParaRPr lang="en-US" altLang="zh-CN" sz="1600" dirty="0"/>
          </a:p>
          <a:p>
            <a:pPr>
              <a:buFont typeface="Wingdings" panose="05000000000000000000" pitchFamily="2" charset="2"/>
              <a:buChar char="ü"/>
            </a:pPr>
            <a:r>
              <a:rPr lang="zh-CN" altLang="en-US" sz="1800" dirty="0"/>
              <a:t>每执行一次串操作，</a:t>
            </a:r>
            <a:r>
              <a:rPr lang="en-US" altLang="zh-CN" sz="1800" dirty="0"/>
              <a:t>SI</a:t>
            </a:r>
            <a:r>
              <a:rPr lang="zh-CN" altLang="en-US" sz="1800" dirty="0"/>
              <a:t>，</a:t>
            </a:r>
            <a:r>
              <a:rPr lang="en-US" altLang="zh-CN" sz="1800" dirty="0"/>
              <a:t>DI</a:t>
            </a:r>
            <a:r>
              <a:rPr lang="zh-CN" altLang="en-US" sz="1800" dirty="0"/>
              <a:t>自动修改，</a:t>
            </a:r>
            <a:r>
              <a:rPr lang="en-US" altLang="zh-CN" sz="1800" dirty="0"/>
              <a:t>+/-1</a:t>
            </a:r>
            <a:r>
              <a:rPr lang="zh-CN" altLang="en-US" sz="1800" dirty="0"/>
              <a:t>或</a:t>
            </a:r>
            <a:r>
              <a:rPr lang="en-US" altLang="zh-CN" sz="1800" dirty="0"/>
              <a:t>+/-2</a:t>
            </a:r>
          </a:p>
          <a:p>
            <a:pPr lvl="1">
              <a:buFont typeface="Wingdings" panose="05000000000000000000" pitchFamily="2" charset="2"/>
              <a:buChar char="ü"/>
            </a:pPr>
            <a:r>
              <a:rPr lang="zh-CN" altLang="en-US" sz="1600" dirty="0"/>
              <a:t>字节为单位，修改</a:t>
            </a:r>
            <a:r>
              <a:rPr lang="en-US" altLang="zh-CN" sz="1600" dirty="0"/>
              <a:t>1</a:t>
            </a:r>
            <a:r>
              <a:rPr lang="zh-CN" altLang="en-US" sz="1600" dirty="0"/>
              <a:t>，字为单位，修改</a:t>
            </a:r>
            <a:r>
              <a:rPr lang="en-US" altLang="zh-CN" sz="1600" dirty="0"/>
              <a:t>2</a:t>
            </a:r>
          </a:p>
          <a:p>
            <a:pPr lvl="1">
              <a:buFont typeface="Wingdings" panose="05000000000000000000" pitchFamily="2" charset="2"/>
              <a:buChar char="ü"/>
            </a:pPr>
            <a:r>
              <a:rPr lang="zh-CN" altLang="en-US" sz="1600" dirty="0"/>
              <a:t>方向标志</a:t>
            </a:r>
            <a:r>
              <a:rPr lang="en-US" altLang="zh-CN" sz="1600" dirty="0"/>
              <a:t>DF=0</a:t>
            </a:r>
            <a:r>
              <a:rPr lang="zh-CN" altLang="en-US" sz="1600" dirty="0"/>
              <a:t>，为</a:t>
            </a:r>
            <a:r>
              <a:rPr lang="en-US" altLang="zh-CN" sz="1600" dirty="0"/>
              <a:t>+</a:t>
            </a:r>
          </a:p>
          <a:p>
            <a:pPr lvl="1">
              <a:buFont typeface="Wingdings" panose="05000000000000000000" pitchFamily="2" charset="2"/>
              <a:buChar char="ü"/>
            </a:pPr>
            <a:r>
              <a:rPr lang="zh-CN" altLang="en-US" sz="1600" dirty="0"/>
              <a:t>方向标志</a:t>
            </a:r>
            <a:r>
              <a:rPr lang="en-US" altLang="zh-CN" sz="1600" dirty="0"/>
              <a:t>DF=1</a:t>
            </a:r>
            <a:r>
              <a:rPr lang="zh-CN" altLang="en-US" sz="1600" dirty="0"/>
              <a:t>，为</a:t>
            </a:r>
            <a:r>
              <a:rPr lang="en-US" altLang="zh-CN" sz="1600" dirty="0"/>
              <a:t>-</a:t>
            </a:r>
            <a:endParaRPr lang="zh-CN" altLang="en-US" sz="1600" dirty="0"/>
          </a:p>
        </p:txBody>
      </p:sp>
    </p:spTree>
    <p:extLst>
      <p:ext uri="{BB962C8B-B14F-4D97-AF65-F5344CB8AC3E}">
        <p14:creationId xmlns:p14="http://schemas.microsoft.com/office/powerpoint/2010/main" val="2857389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E2CC3-37D7-4589-B544-9ECE1F2B5427}"/>
              </a:ext>
            </a:extLst>
          </p:cNvPr>
          <p:cNvSpPr>
            <a:spLocks noGrp="1"/>
          </p:cNvSpPr>
          <p:nvPr>
            <p:ph type="title"/>
          </p:nvPr>
        </p:nvSpPr>
        <p:spPr/>
        <p:txBody>
          <a:bodyPr/>
          <a:lstStyle/>
          <a:p>
            <a:r>
              <a:rPr lang="en-US" altLang="zh-CN" dirty="0"/>
              <a:t>1.</a:t>
            </a:r>
            <a:r>
              <a:rPr lang="zh-CN" altLang="en-US" dirty="0"/>
              <a:t>串传送类指令</a:t>
            </a:r>
          </a:p>
        </p:txBody>
      </p:sp>
      <p:sp>
        <p:nvSpPr>
          <p:cNvPr id="3" name="内容占位符 2">
            <a:extLst>
              <a:ext uri="{FF2B5EF4-FFF2-40B4-BE49-F238E27FC236}">
                <a16:creationId xmlns:a16="http://schemas.microsoft.com/office/drawing/2014/main" id="{5D70825A-9B06-441C-82AB-D504FD50906F}"/>
              </a:ext>
            </a:extLst>
          </p:cNvPr>
          <p:cNvSpPr>
            <a:spLocks noGrp="1"/>
          </p:cNvSpPr>
          <p:nvPr>
            <p:ph idx="1"/>
          </p:nvPr>
        </p:nvSpPr>
        <p:spPr>
          <a:xfrm>
            <a:off x="1097280" y="1845733"/>
            <a:ext cx="10058400" cy="4573539"/>
          </a:xfrm>
        </p:spPr>
        <p:txBody>
          <a:bodyPr>
            <a:normAutofit/>
          </a:bodyPr>
          <a:lstStyle/>
          <a:p>
            <a:pPr>
              <a:buFont typeface="Wingdings" panose="05000000000000000000" pitchFamily="2" charset="2"/>
              <a:buChar char="ü"/>
            </a:pPr>
            <a:r>
              <a:rPr lang="en-US" altLang="zh-CN" sz="2400" dirty="0"/>
              <a:t>MOVS </a:t>
            </a:r>
            <a:r>
              <a:rPr lang="zh-CN" altLang="en-US" sz="2400" dirty="0"/>
              <a:t>串传送，将数据段中的字节或字数据，传送至</a:t>
            </a:r>
            <a:r>
              <a:rPr lang="en-US" altLang="zh-CN" sz="2400" dirty="0"/>
              <a:t>ES</a:t>
            </a:r>
            <a:r>
              <a:rPr lang="zh-CN" altLang="en-US" sz="2400" dirty="0"/>
              <a:t>段</a:t>
            </a:r>
            <a:endParaRPr lang="en-US" altLang="zh-CN" sz="2400" dirty="0"/>
          </a:p>
          <a:p>
            <a:pPr lvl="1">
              <a:buFont typeface="Wingdings" panose="05000000000000000000" pitchFamily="2" charset="2"/>
              <a:buChar char="ü"/>
            </a:pPr>
            <a:r>
              <a:rPr lang="en-US" altLang="zh-CN" sz="2000" dirty="0" err="1"/>
              <a:t>movsb</a:t>
            </a:r>
            <a:r>
              <a:rPr lang="en-US" altLang="zh-CN" sz="2000" dirty="0"/>
              <a:t>     ;</a:t>
            </a:r>
            <a:r>
              <a:rPr lang="zh-CN" altLang="en-US" sz="2000" dirty="0"/>
              <a:t>字节串传送：</a:t>
            </a:r>
            <a:r>
              <a:rPr lang="en-US" altLang="zh-CN" sz="2000" dirty="0"/>
              <a:t>es:[di]&lt;-ds:[</a:t>
            </a:r>
            <a:r>
              <a:rPr lang="en-US" altLang="zh-CN" sz="2000" dirty="0" err="1"/>
              <a:t>si</a:t>
            </a:r>
            <a:r>
              <a:rPr lang="en-US" altLang="zh-CN" sz="2000" dirty="0"/>
              <a:t>],  </a:t>
            </a:r>
            <a:r>
              <a:rPr lang="en-US" altLang="zh-CN" sz="2000" dirty="0" err="1"/>
              <a:t>si</a:t>
            </a:r>
            <a:r>
              <a:rPr lang="en-US" altLang="zh-CN" sz="2000" dirty="0"/>
              <a:t>+-1-&gt;</a:t>
            </a:r>
            <a:r>
              <a:rPr lang="en-US" altLang="zh-CN" sz="2000" dirty="0" err="1"/>
              <a:t>si,di</a:t>
            </a:r>
            <a:r>
              <a:rPr lang="en-US" altLang="zh-CN" sz="2000" dirty="0"/>
              <a:t>+-1-&gt;di</a:t>
            </a:r>
          </a:p>
          <a:p>
            <a:pPr lvl="1">
              <a:buFont typeface="Wingdings" panose="05000000000000000000" pitchFamily="2" charset="2"/>
              <a:buChar char="ü"/>
            </a:pPr>
            <a:r>
              <a:rPr lang="en-US" altLang="zh-CN" sz="2000" dirty="0" err="1"/>
              <a:t>movsw</a:t>
            </a:r>
            <a:r>
              <a:rPr lang="en-US" altLang="zh-CN" sz="2000" dirty="0"/>
              <a:t>   ; </a:t>
            </a:r>
            <a:r>
              <a:rPr lang="zh-CN" altLang="en-US" sz="2000" dirty="0"/>
              <a:t>字串传送：    </a:t>
            </a:r>
            <a:r>
              <a:rPr lang="en-US" altLang="zh-CN" sz="2000" dirty="0"/>
              <a:t> es:[di]&lt;-ds:[</a:t>
            </a:r>
            <a:r>
              <a:rPr lang="en-US" altLang="zh-CN" sz="2000" dirty="0" err="1"/>
              <a:t>si</a:t>
            </a:r>
            <a:r>
              <a:rPr lang="en-US" altLang="zh-CN" sz="2000" dirty="0"/>
              <a:t>],  </a:t>
            </a:r>
            <a:r>
              <a:rPr lang="en-US" altLang="zh-CN" sz="2000" dirty="0" err="1"/>
              <a:t>si</a:t>
            </a:r>
            <a:r>
              <a:rPr lang="en-US" altLang="zh-CN" sz="2000" dirty="0"/>
              <a:t>+-2-&gt;</a:t>
            </a:r>
            <a:r>
              <a:rPr lang="en-US" altLang="zh-CN" sz="2000" dirty="0" err="1"/>
              <a:t>si,di</a:t>
            </a:r>
            <a:r>
              <a:rPr lang="en-US" altLang="zh-CN" sz="2000" dirty="0"/>
              <a:t>+-2-&gt;di</a:t>
            </a:r>
          </a:p>
          <a:p>
            <a:pPr>
              <a:buFont typeface="Wingdings" panose="05000000000000000000" pitchFamily="2" charset="2"/>
              <a:buChar char="ü"/>
            </a:pPr>
            <a:r>
              <a:rPr lang="en-US" altLang="zh-CN" sz="2400" dirty="0"/>
              <a:t>STOS</a:t>
            </a:r>
            <a:r>
              <a:rPr lang="zh-CN" altLang="en-US" sz="2400" dirty="0"/>
              <a:t>串存储指令，将</a:t>
            </a:r>
            <a:r>
              <a:rPr lang="en-US" altLang="zh-CN" sz="2400" dirty="0"/>
              <a:t>AL</a:t>
            </a:r>
            <a:r>
              <a:rPr lang="zh-CN" altLang="en-US" sz="2400" dirty="0"/>
              <a:t>或</a:t>
            </a:r>
            <a:r>
              <a:rPr lang="en-US" altLang="zh-CN" sz="2400" dirty="0"/>
              <a:t>AX</a:t>
            </a:r>
            <a:r>
              <a:rPr lang="zh-CN" altLang="en-US" sz="2400" dirty="0"/>
              <a:t>内容存入</a:t>
            </a:r>
            <a:r>
              <a:rPr lang="en-US" altLang="zh-CN" sz="2400" dirty="0"/>
              <a:t>ES</a:t>
            </a:r>
            <a:r>
              <a:rPr lang="zh-CN" altLang="en-US" sz="2400" dirty="0"/>
              <a:t>指向的段</a:t>
            </a:r>
            <a:endParaRPr lang="en-US" altLang="zh-CN" sz="2400" dirty="0"/>
          </a:p>
          <a:p>
            <a:pPr lvl="1">
              <a:buFont typeface="Wingdings" panose="05000000000000000000" pitchFamily="2" charset="2"/>
              <a:buChar char="ü"/>
            </a:pPr>
            <a:r>
              <a:rPr lang="en-US" altLang="zh-CN" sz="2000" dirty="0" err="1"/>
              <a:t>stosb</a:t>
            </a:r>
            <a:r>
              <a:rPr lang="en-US" altLang="zh-CN" sz="2000" dirty="0"/>
              <a:t>    ;  </a:t>
            </a:r>
            <a:r>
              <a:rPr lang="zh-CN" altLang="en-US" sz="2000" dirty="0"/>
              <a:t>字节串存储：</a:t>
            </a:r>
            <a:r>
              <a:rPr lang="en-US" altLang="zh-CN" sz="2000" dirty="0"/>
              <a:t>  es:[di]&lt;-al,</a:t>
            </a:r>
            <a:r>
              <a:rPr lang="zh-CN" altLang="en-US" sz="2000" dirty="0"/>
              <a:t> </a:t>
            </a:r>
            <a:r>
              <a:rPr lang="en-US" altLang="zh-CN" sz="2000" dirty="0"/>
              <a:t>di+-1-&gt;di</a:t>
            </a:r>
          </a:p>
          <a:p>
            <a:pPr lvl="1">
              <a:buFont typeface="Wingdings" panose="05000000000000000000" pitchFamily="2" charset="2"/>
              <a:buChar char="ü"/>
            </a:pPr>
            <a:r>
              <a:rPr lang="en-US" altLang="zh-CN" sz="2000" dirty="0" err="1"/>
              <a:t>stosw</a:t>
            </a:r>
            <a:r>
              <a:rPr lang="en-US" altLang="zh-CN" sz="2000" dirty="0"/>
              <a:t>   ;  </a:t>
            </a:r>
            <a:r>
              <a:rPr lang="zh-CN" altLang="en-US" sz="2000" dirty="0"/>
              <a:t>字串存储：      </a:t>
            </a:r>
            <a:r>
              <a:rPr lang="en-US" altLang="zh-CN" sz="2000" dirty="0"/>
              <a:t> es:[di]&lt;-ax,</a:t>
            </a:r>
            <a:r>
              <a:rPr lang="zh-CN" altLang="en-US" sz="2000" dirty="0"/>
              <a:t> </a:t>
            </a:r>
            <a:r>
              <a:rPr lang="en-US" altLang="zh-CN" sz="2000" dirty="0"/>
              <a:t>di+-2-&gt;di</a:t>
            </a:r>
          </a:p>
          <a:p>
            <a:pPr>
              <a:buFont typeface="Wingdings" panose="05000000000000000000" pitchFamily="2" charset="2"/>
              <a:buChar char="ü"/>
            </a:pPr>
            <a:r>
              <a:rPr lang="en-US" altLang="zh-CN" sz="2400" dirty="0"/>
              <a:t>LODS</a:t>
            </a:r>
            <a:r>
              <a:rPr lang="zh-CN" altLang="en-US" sz="2400" dirty="0"/>
              <a:t>串读取指令，将数据段</a:t>
            </a:r>
            <a:r>
              <a:rPr lang="en-US" altLang="zh-CN" sz="2400" dirty="0"/>
              <a:t>DS</a:t>
            </a:r>
            <a:r>
              <a:rPr lang="zh-CN" altLang="en-US" sz="2400" dirty="0"/>
              <a:t>中的字节或字读到</a:t>
            </a:r>
            <a:r>
              <a:rPr lang="en-US" altLang="zh-CN" sz="2400" dirty="0"/>
              <a:t>AL</a:t>
            </a:r>
            <a:r>
              <a:rPr lang="zh-CN" altLang="en-US" sz="2400" dirty="0"/>
              <a:t>或</a:t>
            </a:r>
            <a:r>
              <a:rPr lang="en-US" altLang="zh-CN" sz="2400" dirty="0"/>
              <a:t>AX</a:t>
            </a:r>
          </a:p>
          <a:p>
            <a:pPr lvl="1">
              <a:buFont typeface="Wingdings" panose="05000000000000000000" pitchFamily="2" charset="2"/>
              <a:buChar char="ü"/>
            </a:pPr>
            <a:r>
              <a:rPr lang="en-US" altLang="zh-CN" sz="2000" dirty="0" err="1"/>
              <a:t>lodsb</a:t>
            </a:r>
            <a:r>
              <a:rPr lang="en-US" altLang="zh-CN" sz="2000" dirty="0"/>
              <a:t> ; </a:t>
            </a:r>
            <a:r>
              <a:rPr lang="zh-CN" altLang="en-US" sz="2000" dirty="0"/>
              <a:t>字节串读取      </a:t>
            </a:r>
            <a:r>
              <a:rPr lang="en-US" altLang="zh-CN" sz="2000" dirty="0"/>
              <a:t>al&lt;-ds: [</a:t>
            </a:r>
            <a:r>
              <a:rPr lang="en-US" altLang="zh-CN" sz="2000" dirty="0" err="1"/>
              <a:t>si</a:t>
            </a:r>
            <a:r>
              <a:rPr lang="en-US" altLang="zh-CN" sz="2000" dirty="0"/>
              <a:t>],     </a:t>
            </a:r>
            <a:r>
              <a:rPr lang="en-US" altLang="zh-CN" sz="2000" dirty="0" err="1"/>
              <a:t>si</a:t>
            </a:r>
            <a:r>
              <a:rPr lang="en-US" altLang="zh-CN" sz="2000" dirty="0"/>
              <a:t>+-1-&gt;</a:t>
            </a:r>
            <a:r>
              <a:rPr lang="en-US" altLang="zh-CN" sz="2000" dirty="0" err="1"/>
              <a:t>si</a:t>
            </a:r>
            <a:endParaRPr lang="en-US" altLang="zh-CN" sz="2000" dirty="0"/>
          </a:p>
          <a:p>
            <a:pPr lvl="1">
              <a:buFont typeface="Wingdings" panose="05000000000000000000" pitchFamily="2" charset="2"/>
              <a:buChar char="ü"/>
            </a:pPr>
            <a:r>
              <a:rPr lang="en-US" altLang="zh-CN" sz="2000" dirty="0" err="1"/>
              <a:t>Lodsw</a:t>
            </a:r>
            <a:r>
              <a:rPr lang="en-US" altLang="zh-CN" sz="2000" dirty="0"/>
              <a:t>;</a:t>
            </a:r>
            <a:r>
              <a:rPr lang="zh-CN" altLang="en-US" sz="2000" dirty="0"/>
              <a:t> 字串读取           </a:t>
            </a:r>
            <a:r>
              <a:rPr lang="en-US" altLang="zh-CN" sz="2000" dirty="0"/>
              <a:t>al&lt;-ds: [</a:t>
            </a:r>
            <a:r>
              <a:rPr lang="en-US" altLang="zh-CN" sz="2000" dirty="0" err="1"/>
              <a:t>si</a:t>
            </a:r>
            <a:r>
              <a:rPr lang="en-US" altLang="zh-CN" sz="2000" dirty="0"/>
              <a:t>],     </a:t>
            </a:r>
            <a:r>
              <a:rPr lang="en-US" altLang="zh-CN" sz="2000" dirty="0" err="1"/>
              <a:t>si</a:t>
            </a:r>
            <a:r>
              <a:rPr lang="en-US" altLang="zh-CN" sz="2000" dirty="0"/>
              <a:t>+-2-&gt;</a:t>
            </a:r>
            <a:r>
              <a:rPr lang="en-US" altLang="zh-CN" sz="2000" dirty="0" err="1"/>
              <a:t>si</a:t>
            </a:r>
            <a:endParaRPr lang="en-US" altLang="zh-CN" sz="2000" dirty="0"/>
          </a:p>
          <a:p>
            <a:pPr>
              <a:buFont typeface="Wingdings" panose="05000000000000000000" pitchFamily="2" charset="2"/>
              <a:buChar char="ü"/>
            </a:pPr>
            <a:r>
              <a:rPr lang="en-US" altLang="zh-CN" sz="2400" dirty="0"/>
              <a:t>REP</a:t>
            </a:r>
            <a:r>
              <a:rPr lang="zh-CN" altLang="en-US" sz="2400" dirty="0"/>
              <a:t>重复前缀指令，配合串操作指令，利用</a:t>
            </a:r>
            <a:r>
              <a:rPr lang="en-US" altLang="zh-CN" sz="2400" dirty="0"/>
              <a:t>CX</a:t>
            </a:r>
            <a:r>
              <a:rPr lang="zh-CN" altLang="en-US" sz="2400" dirty="0"/>
              <a:t>存放数据串长度，</a:t>
            </a:r>
            <a:endParaRPr lang="en-US" altLang="zh-CN" sz="2400" dirty="0"/>
          </a:p>
          <a:p>
            <a:pPr lvl="1">
              <a:buFont typeface="Wingdings" panose="05000000000000000000" pitchFamily="2" charset="2"/>
              <a:buChar char="ü"/>
            </a:pPr>
            <a:r>
              <a:rPr lang="en-US" altLang="zh-CN" sz="2000" dirty="0"/>
              <a:t>rep                 ; </a:t>
            </a:r>
            <a:r>
              <a:rPr lang="zh-CN" altLang="en-US" sz="2000" dirty="0"/>
              <a:t>每执行一次串指令，</a:t>
            </a:r>
            <a:r>
              <a:rPr lang="en-US" altLang="zh-CN" sz="2000" dirty="0"/>
              <a:t>CX-1</a:t>
            </a:r>
            <a:r>
              <a:rPr lang="zh-CN" altLang="en-US" sz="2000" dirty="0"/>
              <a:t>，直到</a:t>
            </a:r>
            <a:r>
              <a:rPr lang="en-US" altLang="zh-CN" sz="2000" dirty="0"/>
              <a:t>CX=0</a:t>
            </a:r>
            <a:r>
              <a:rPr lang="zh-CN" altLang="en-US" sz="2000" dirty="0"/>
              <a:t>，重复执行结束</a:t>
            </a:r>
            <a:endParaRPr lang="en-US" altLang="zh-CN" sz="2000" dirty="0"/>
          </a:p>
          <a:p>
            <a:pPr>
              <a:buFont typeface="Wingdings" panose="05000000000000000000" pitchFamily="2" charset="2"/>
              <a:buChar char="ü"/>
            </a:pPr>
            <a:endParaRPr lang="zh-CN" altLang="en-US" sz="2400" dirty="0"/>
          </a:p>
        </p:txBody>
      </p:sp>
    </p:spTree>
    <p:extLst>
      <p:ext uri="{BB962C8B-B14F-4D97-AF65-F5344CB8AC3E}">
        <p14:creationId xmlns:p14="http://schemas.microsoft.com/office/powerpoint/2010/main" val="1704890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75DA9-87F9-40A7-9283-C3A22CBCD82B}"/>
              </a:ext>
            </a:extLst>
          </p:cNvPr>
          <p:cNvSpPr>
            <a:spLocks noGrp="1"/>
          </p:cNvSpPr>
          <p:nvPr>
            <p:ph type="title"/>
          </p:nvPr>
        </p:nvSpPr>
        <p:spPr/>
        <p:txBody>
          <a:bodyPr>
            <a:normAutofit/>
          </a:bodyPr>
          <a:lstStyle/>
          <a:p>
            <a:r>
              <a:rPr lang="zh-CN" altLang="en-US" sz="4000" dirty="0"/>
              <a:t>例</a:t>
            </a:r>
            <a:r>
              <a:rPr lang="en-US" altLang="zh-CN" sz="4000" dirty="0"/>
              <a:t>4.10 </a:t>
            </a:r>
            <a:r>
              <a:rPr lang="zh-CN" altLang="en-US" sz="4000" dirty="0"/>
              <a:t>将数据段</a:t>
            </a:r>
            <a:r>
              <a:rPr lang="en-US" altLang="zh-CN" sz="4000" dirty="0"/>
              <a:t>SRCMSG</a:t>
            </a:r>
            <a:r>
              <a:rPr lang="zh-CN" altLang="en-US" sz="4000" dirty="0"/>
              <a:t>指示的字符串传送到</a:t>
            </a:r>
            <a:r>
              <a:rPr lang="en-US" altLang="zh-CN" sz="4000" dirty="0"/>
              <a:t>DSTMSG</a:t>
            </a:r>
            <a:r>
              <a:rPr lang="zh-CN" altLang="en-US" sz="4000" dirty="0"/>
              <a:t>指示的主存区</a:t>
            </a:r>
          </a:p>
        </p:txBody>
      </p:sp>
      <p:sp>
        <p:nvSpPr>
          <p:cNvPr id="6" name="矩形 5">
            <a:extLst>
              <a:ext uri="{FF2B5EF4-FFF2-40B4-BE49-F238E27FC236}">
                <a16:creationId xmlns:a16="http://schemas.microsoft.com/office/drawing/2014/main" id="{691F026D-E37E-408C-9A3F-800ED8D3CAD0}"/>
              </a:ext>
            </a:extLst>
          </p:cNvPr>
          <p:cNvSpPr/>
          <p:nvPr/>
        </p:nvSpPr>
        <p:spPr>
          <a:xfrm>
            <a:off x="6542982" y="1784647"/>
            <a:ext cx="4839854" cy="3847207"/>
          </a:xfrm>
          <a:prstGeom prst="rect">
            <a:avLst/>
          </a:prstGeom>
        </p:spPr>
        <p:txBody>
          <a:bodyPr wrap="square">
            <a:spAutoFit/>
          </a:bodyPr>
          <a:lstStyle/>
          <a:p>
            <a:pPr algn="just">
              <a:spcBef>
                <a:spcPct val="20000"/>
              </a:spcBef>
              <a:buClr>
                <a:schemeClr val="accent2"/>
              </a:buClr>
              <a:buSzPct val="90000"/>
            </a:pPr>
            <a:r>
              <a:rPr lang="zh-CN" altLang="en-US" sz="2000" b="1" dirty="0">
                <a:solidFill>
                  <a:srgbClr val="C00000"/>
                </a:solidFill>
              </a:rPr>
              <a:t>如果字符串很长，可采用</a:t>
            </a:r>
            <a:r>
              <a:rPr lang="en-US" altLang="zh-CN" sz="2000" b="1" dirty="0">
                <a:solidFill>
                  <a:srgbClr val="C00000"/>
                </a:solidFill>
              </a:rPr>
              <a:t>MOVSW</a:t>
            </a:r>
            <a:r>
              <a:rPr lang="zh-CN" altLang="en-US" sz="2000" b="1" dirty="0">
                <a:solidFill>
                  <a:srgbClr val="C00000"/>
                </a:solidFill>
              </a:rPr>
              <a:t>传送，即一次传送一个</a:t>
            </a:r>
            <a:r>
              <a:rPr lang="en-US" altLang="zh-CN" sz="2000" b="1" dirty="0">
                <a:solidFill>
                  <a:srgbClr val="C00000"/>
                </a:solidFill>
              </a:rPr>
              <a:t>word</a:t>
            </a:r>
            <a:r>
              <a:rPr lang="zh-CN" altLang="en-US" sz="2000" b="1" dirty="0">
                <a:solidFill>
                  <a:srgbClr val="C00000"/>
                </a:solidFill>
              </a:rPr>
              <a:t>；以字为单位传送，此时要考虑长度问题，整数个字先传送，剩余的按照字节传送</a:t>
            </a:r>
            <a:r>
              <a:rPr lang="en-US" altLang="zh-CN" sz="2000" b="1" dirty="0">
                <a:solidFill>
                  <a:srgbClr val="C00000"/>
                </a:solidFill>
              </a:rPr>
              <a:t>      </a:t>
            </a:r>
          </a:p>
          <a:p>
            <a:pPr algn="just">
              <a:spcBef>
                <a:spcPct val="20000"/>
              </a:spcBef>
              <a:buClr>
                <a:schemeClr val="accent2"/>
              </a:buClr>
              <a:buSzPct val="90000"/>
            </a:pPr>
            <a:r>
              <a:rPr lang="en-US" altLang="zh-CN" sz="2000" b="1" dirty="0">
                <a:solidFill>
                  <a:schemeClr val="accent2"/>
                </a:solidFill>
              </a:rPr>
              <a:t>        </a:t>
            </a:r>
            <a:r>
              <a:rPr lang="en-US" altLang="zh-CN" sz="2000" b="1" dirty="0">
                <a:solidFill>
                  <a:srgbClr val="002060"/>
                </a:solidFill>
              </a:rPr>
              <a:t>mov </a:t>
            </a:r>
            <a:r>
              <a:rPr lang="en-US" altLang="zh-CN" sz="2000" b="1" dirty="0" err="1">
                <a:solidFill>
                  <a:srgbClr val="002060"/>
                </a:solidFill>
              </a:rPr>
              <a:t>dx,cx</a:t>
            </a:r>
            <a:r>
              <a:rPr lang="en-US" altLang="zh-CN" sz="2000" b="1" dirty="0">
                <a:solidFill>
                  <a:srgbClr val="002060"/>
                </a:solidFill>
              </a:rPr>
              <a:t>     </a:t>
            </a:r>
            <a:r>
              <a:rPr lang="en-US" altLang="zh-CN" sz="2000" b="1" dirty="0"/>
              <a:t>;</a:t>
            </a:r>
            <a:r>
              <a:rPr lang="zh-CN" altLang="en-US" sz="2000" b="1" dirty="0"/>
              <a:t>字符串长度，转存</a:t>
            </a:r>
            <a:r>
              <a:rPr lang="en-US" altLang="zh-CN" sz="2000" b="1" dirty="0"/>
              <a:t>DX</a:t>
            </a:r>
          </a:p>
          <a:p>
            <a:pPr algn="just">
              <a:spcBef>
                <a:spcPct val="20000"/>
              </a:spcBef>
              <a:buClr>
                <a:schemeClr val="accent2"/>
              </a:buClr>
              <a:buSzPct val="90000"/>
            </a:pPr>
            <a:r>
              <a:rPr lang="en-US" altLang="zh-CN" sz="2000" b="1" dirty="0"/>
              <a:t>	</a:t>
            </a:r>
            <a:r>
              <a:rPr lang="en-US" altLang="zh-CN" sz="2000" b="1" dirty="0" err="1">
                <a:solidFill>
                  <a:srgbClr val="002060"/>
                </a:solidFill>
              </a:rPr>
              <a:t>shr</a:t>
            </a:r>
            <a:r>
              <a:rPr lang="en-US" altLang="zh-CN" sz="2000" b="1" dirty="0">
                <a:solidFill>
                  <a:srgbClr val="002060"/>
                </a:solidFill>
              </a:rPr>
              <a:t> cx,1</a:t>
            </a:r>
            <a:r>
              <a:rPr lang="en-US" altLang="zh-CN" sz="2000" b="1" dirty="0"/>
              <a:t>	       ;</a:t>
            </a:r>
            <a:r>
              <a:rPr lang="zh-CN" altLang="en-US" sz="2000" b="1" dirty="0"/>
              <a:t>长度除以</a:t>
            </a:r>
            <a:r>
              <a:rPr lang="en-US" altLang="zh-CN" sz="2000" b="1" dirty="0"/>
              <a:t>2</a:t>
            </a:r>
          </a:p>
          <a:p>
            <a:pPr algn="just">
              <a:spcBef>
                <a:spcPct val="20000"/>
              </a:spcBef>
              <a:buClr>
                <a:schemeClr val="accent2"/>
              </a:buClr>
              <a:buSzPct val="90000"/>
            </a:pPr>
            <a:r>
              <a:rPr lang="en-US" altLang="zh-CN" sz="2000" b="1" dirty="0"/>
              <a:t>	</a:t>
            </a:r>
            <a:r>
              <a:rPr lang="en-US" altLang="zh-CN" sz="2000" b="1" dirty="0">
                <a:solidFill>
                  <a:srgbClr val="C00000"/>
                </a:solidFill>
              </a:rPr>
              <a:t>rep </a:t>
            </a:r>
            <a:r>
              <a:rPr lang="en-US" altLang="zh-CN" sz="2000" b="1" dirty="0" err="1">
                <a:solidFill>
                  <a:srgbClr val="C00000"/>
                </a:solidFill>
              </a:rPr>
              <a:t>movsw</a:t>
            </a:r>
            <a:r>
              <a:rPr lang="en-US" altLang="zh-CN" sz="2000" b="1" dirty="0"/>
              <a:t>	;</a:t>
            </a:r>
            <a:r>
              <a:rPr lang="zh-CN" altLang="en-US" sz="2000" b="1" dirty="0"/>
              <a:t>以</a:t>
            </a:r>
            <a:r>
              <a:rPr lang="zh-CN" altLang="en-US" sz="2000" b="1" dirty="0">
                <a:solidFill>
                  <a:srgbClr val="C00000"/>
                </a:solidFill>
              </a:rPr>
              <a:t>字</a:t>
            </a:r>
            <a:r>
              <a:rPr lang="zh-CN" altLang="en-US" sz="2000" b="1" dirty="0"/>
              <a:t>为单位重复传送</a:t>
            </a:r>
          </a:p>
          <a:p>
            <a:pPr algn="just">
              <a:spcBef>
                <a:spcPct val="20000"/>
              </a:spcBef>
              <a:buClr>
                <a:schemeClr val="accent2"/>
              </a:buClr>
              <a:buSzPct val="90000"/>
            </a:pPr>
            <a:r>
              <a:rPr lang="zh-CN" altLang="en-US" sz="2000" b="1" dirty="0"/>
              <a:t>	</a:t>
            </a:r>
            <a:r>
              <a:rPr lang="en-US" altLang="zh-CN" sz="2000" b="1" dirty="0">
                <a:solidFill>
                  <a:srgbClr val="002060"/>
                </a:solidFill>
              </a:rPr>
              <a:t>mov </a:t>
            </a:r>
            <a:r>
              <a:rPr lang="en-US" altLang="zh-CN" sz="2000" b="1" dirty="0" err="1">
                <a:solidFill>
                  <a:srgbClr val="002060"/>
                </a:solidFill>
              </a:rPr>
              <a:t>cx,dx</a:t>
            </a:r>
            <a:r>
              <a:rPr lang="en-US" altLang="zh-CN" sz="2000" b="1" dirty="0">
                <a:solidFill>
                  <a:srgbClr val="002060"/>
                </a:solidFill>
              </a:rPr>
              <a:t> </a:t>
            </a:r>
          </a:p>
          <a:p>
            <a:pPr algn="just">
              <a:spcBef>
                <a:spcPct val="20000"/>
              </a:spcBef>
              <a:buClr>
                <a:schemeClr val="accent2"/>
              </a:buClr>
              <a:buSzPct val="90000"/>
            </a:pPr>
            <a:r>
              <a:rPr lang="en-US" altLang="zh-CN" sz="2000" b="1" dirty="0">
                <a:solidFill>
                  <a:srgbClr val="002060"/>
                </a:solidFill>
              </a:rPr>
              <a:t>	and cx,01b</a:t>
            </a:r>
            <a:r>
              <a:rPr lang="en-US" altLang="zh-CN" sz="2000" b="1" dirty="0"/>
              <a:t>	;</a:t>
            </a:r>
            <a:r>
              <a:rPr lang="zh-CN" altLang="en-US" sz="2000" b="1" dirty="0"/>
              <a:t>求出剩余的字符串长度</a:t>
            </a:r>
          </a:p>
          <a:p>
            <a:pPr algn="just">
              <a:spcBef>
                <a:spcPct val="20000"/>
              </a:spcBef>
              <a:buClr>
                <a:schemeClr val="accent2"/>
              </a:buClr>
              <a:buSzPct val="90000"/>
            </a:pPr>
            <a:r>
              <a:rPr lang="zh-CN" altLang="en-US" sz="2000" b="1" dirty="0"/>
              <a:t>	</a:t>
            </a:r>
            <a:r>
              <a:rPr lang="en-US" altLang="zh-CN" sz="2000" b="1" dirty="0">
                <a:solidFill>
                  <a:srgbClr val="C00000"/>
                </a:solidFill>
              </a:rPr>
              <a:t>rep </a:t>
            </a:r>
            <a:r>
              <a:rPr lang="en-US" altLang="zh-CN" sz="2000" b="1" dirty="0" err="1">
                <a:solidFill>
                  <a:srgbClr val="C00000"/>
                </a:solidFill>
              </a:rPr>
              <a:t>movsb</a:t>
            </a:r>
            <a:r>
              <a:rPr lang="en-US" altLang="zh-CN" sz="2000" b="1" dirty="0"/>
              <a:t>	;</a:t>
            </a:r>
            <a:r>
              <a:rPr lang="zh-CN" altLang="en-US" sz="2000" b="1" dirty="0"/>
              <a:t>以</a:t>
            </a:r>
            <a:r>
              <a:rPr lang="zh-CN" altLang="en-US" sz="2000" b="1" dirty="0">
                <a:solidFill>
                  <a:srgbClr val="C00000"/>
                </a:solidFill>
              </a:rPr>
              <a:t>字节</a:t>
            </a:r>
            <a:r>
              <a:rPr lang="zh-CN" altLang="en-US" sz="2000" b="1" dirty="0"/>
              <a:t>为单位传送剩余字符</a:t>
            </a:r>
            <a:endParaRPr lang="zh-CN" altLang="en-US" sz="2000" dirty="0"/>
          </a:p>
        </p:txBody>
      </p:sp>
      <p:pic>
        <p:nvPicPr>
          <p:cNvPr id="5" name="图片 4">
            <a:extLst>
              <a:ext uri="{FF2B5EF4-FFF2-40B4-BE49-F238E27FC236}">
                <a16:creationId xmlns:a16="http://schemas.microsoft.com/office/drawing/2014/main" id="{4894D587-F73A-4589-A87B-F2C5687AE6A8}"/>
              </a:ext>
            </a:extLst>
          </p:cNvPr>
          <p:cNvPicPr>
            <a:picLocks noChangeAspect="1"/>
          </p:cNvPicPr>
          <p:nvPr/>
        </p:nvPicPr>
        <p:blipFill>
          <a:blip r:embed="rId2"/>
          <a:stretch>
            <a:fillRect/>
          </a:stretch>
        </p:blipFill>
        <p:spPr>
          <a:xfrm>
            <a:off x="1354055" y="1786280"/>
            <a:ext cx="3234273" cy="4176541"/>
          </a:xfrm>
          <a:prstGeom prst="rect">
            <a:avLst/>
          </a:prstGeom>
        </p:spPr>
      </p:pic>
      <p:pic>
        <p:nvPicPr>
          <p:cNvPr id="8" name="图片 7">
            <a:extLst>
              <a:ext uri="{FF2B5EF4-FFF2-40B4-BE49-F238E27FC236}">
                <a16:creationId xmlns:a16="http://schemas.microsoft.com/office/drawing/2014/main" id="{83437F1A-628F-414E-B25C-8AC7C899362B}"/>
              </a:ext>
            </a:extLst>
          </p:cNvPr>
          <p:cNvPicPr>
            <a:picLocks noChangeAspect="1"/>
          </p:cNvPicPr>
          <p:nvPr/>
        </p:nvPicPr>
        <p:blipFill>
          <a:blip r:embed="rId3"/>
          <a:stretch>
            <a:fillRect/>
          </a:stretch>
        </p:blipFill>
        <p:spPr>
          <a:xfrm>
            <a:off x="4019540" y="4895844"/>
            <a:ext cx="2206150" cy="449594"/>
          </a:xfrm>
          <a:prstGeom prst="rect">
            <a:avLst/>
          </a:prstGeom>
        </p:spPr>
      </p:pic>
      <p:sp>
        <p:nvSpPr>
          <p:cNvPr id="9" name="文本框 8">
            <a:extLst>
              <a:ext uri="{FF2B5EF4-FFF2-40B4-BE49-F238E27FC236}">
                <a16:creationId xmlns:a16="http://schemas.microsoft.com/office/drawing/2014/main" id="{9DBB86DD-F1D6-4A21-A1D0-272E97814A82}"/>
              </a:ext>
            </a:extLst>
          </p:cNvPr>
          <p:cNvSpPr txBox="1"/>
          <p:nvPr/>
        </p:nvSpPr>
        <p:spPr>
          <a:xfrm>
            <a:off x="3944887" y="4477592"/>
            <a:ext cx="1963511" cy="369332"/>
          </a:xfrm>
          <a:prstGeom prst="rect">
            <a:avLst/>
          </a:prstGeom>
          <a:noFill/>
        </p:spPr>
        <p:txBody>
          <a:bodyPr wrap="square" rtlCol="0">
            <a:spAutoFit/>
          </a:bodyPr>
          <a:lstStyle/>
          <a:p>
            <a:r>
              <a:rPr lang="zh-CN" altLang="en-US" b="1" dirty="0">
                <a:solidFill>
                  <a:srgbClr val="C00000"/>
                </a:solidFill>
              </a:rPr>
              <a:t>运行结果：</a:t>
            </a:r>
          </a:p>
        </p:txBody>
      </p:sp>
    </p:spTree>
    <p:extLst>
      <p:ext uri="{BB962C8B-B14F-4D97-AF65-F5344CB8AC3E}">
        <p14:creationId xmlns:p14="http://schemas.microsoft.com/office/powerpoint/2010/main" val="2665424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A01B7-8E0F-4ECD-BA3D-81746239D007}"/>
              </a:ext>
            </a:extLst>
          </p:cNvPr>
          <p:cNvSpPr>
            <a:spLocks noGrp="1"/>
          </p:cNvSpPr>
          <p:nvPr>
            <p:ph type="title"/>
          </p:nvPr>
        </p:nvSpPr>
        <p:spPr/>
        <p:txBody>
          <a:bodyPr/>
          <a:lstStyle/>
          <a:p>
            <a:r>
              <a:rPr lang="zh-CN" altLang="en-US" dirty="0"/>
              <a:t>例</a:t>
            </a:r>
            <a:r>
              <a:rPr lang="en-US" altLang="zh-CN" dirty="0"/>
              <a:t>4.11 </a:t>
            </a:r>
            <a:r>
              <a:rPr lang="zh-CN" altLang="en-US" dirty="0"/>
              <a:t>设置显示缓冲区</a:t>
            </a:r>
          </a:p>
        </p:txBody>
      </p:sp>
      <p:sp>
        <p:nvSpPr>
          <p:cNvPr id="3" name="内容占位符 2">
            <a:extLst>
              <a:ext uri="{FF2B5EF4-FFF2-40B4-BE49-F238E27FC236}">
                <a16:creationId xmlns:a16="http://schemas.microsoft.com/office/drawing/2014/main" id="{828FC333-6CD2-48B0-B869-2224991A1EDB}"/>
              </a:ext>
            </a:extLst>
          </p:cNvPr>
          <p:cNvSpPr>
            <a:spLocks noGrp="1"/>
          </p:cNvSpPr>
          <p:nvPr>
            <p:ph idx="1"/>
          </p:nvPr>
        </p:nvSpPr>
        <p:spPr>
          <a:xfrm>
            <a:off x="1097280" y="1737359"/>
            <a:ext cx="10058400" cy="4589549"/>
          </a:xfrm>
        </p:spPr>
        <p:txBody>
          <a:bodyPr>
            <a:normAutofit fontScale="85000" lnSpcReduction="20000"/>
          </a:bodyPr>
          <a:lstStyle/>
          <a:p>
            <a:pPr>
              <a:lnSpc>
                <a:spcPct val="120000"/>
              </a:lnSpc>
              <a:spcBef>
                <a:spcPts val="0"/>
              </a:spcBef>
            </a:pPr>
            <a:r>
              <a:rPr lang="zh-CN" altLang="en-US" sz="2100" b="1" dirty="0">
                <a:solidFill>
                  <a:srgbClr val="C00000"/>
                </a:solidFill>
              </a:rPr>
              <a:t>串存储指令</a:t>
            </a:r>
            <a:r>
              <a:rPr lang="en-US" altLang="zh-CN" sz="2100" b="1" dirty="0">
                <a:solidFill>
                  <a:srgbClr val="C00000"/>
                </a:solidFill>
              </a:rPr>
              <a:t>STOSB/STOSW</a:t>
            </a:r>
            <a:r>
              <a:rPr lang="zh-CN" altLang="en-US" sz="2100" b="1" dirty="0">
                <a:solidFill>
                  <a:srgbClr val="C00000"/>
                </a:solidFill>
              </a:rPr>
              <a:t>常用于主存的填充</a:t>
            </a:r>
            <a:endParaRPr lang="en-US" altLang="zh-CN" sz="2100" b="1" dirty="0">
              <a:solidFill>
                <a:srgbClr val="C00000"/>
              </a:solidFill>
            </a:endParaRPr>
          </a:p>
          <a:p>
            <a:pPr>
              <a:lnSpc>
                <a:spcPct val="120000"/>
              </a:lnSpc>
              <a:spcBef>
                <a:spcPts val="0"/>
              </a:spcBef>
            </a:pPr>
            <a:r>
              <a:rPr lang="zh-CN" altLang="en-US" sz="2100" b="1" dirty="0"/>
              <a:t>例</a:t>
            </a:r>
            <a:r>
              <a:rPr lang="en-US" altLang="zh-CN" sz="2100" b="1" dirty="0"/>
              <a:t>4.11</a:t>
            </a:r>
            <a:r>
              <a:rPr lang="zh-CN" altLang="en-US" sz="2100" b="1" dirty="0"/>
              <a:t>：在</a:t>
            </a:r>
            <a:r>
              <a:rPr lang="en-US" altLang="zh-CN" sz="2100" b="1" dirty="0"/>
              <a:t>DOS</a:t>
            </a:r>
            <a:r>
              <a:rPr lang="zh-CN" altLang="en-US" sz="2100" b="1" dirty="0"/>
              <a:t>的标准显示模式下，屏幕由</a:t>
            </a:r>
            <a:r>
              <a:rPr lang="en-US" altLang="zh-CN" sz="2100" b="1" dirty="0"/>
              <a:t>25</a:t>
            </a:r>
            <a:r>
              <a:rPr lang="zh-CN" altLang="en-US" sz="2100" b="1" dirty="0"/>
              <a:t>行，</a:t>
            </a:r>
            <a:r>
              <a:rPr lang="en-US" altLang="zh-CN" sz="2100" b="1" dirty="0"/>
              <a:t>80</a:t>
            </a:r>
            <a:r>
              <a:rPr lang="zh-CN" altLang="en-US" sz="2100" b="1" dirty="0"/>
              <a:t>列字符组成。每个字符由</a:t>
            </a:r>
            <a:r>
              <a:rPr lang="en-US" altLang="zh-CN" sz="2100" b="1" dirty="0"/>
              <a:t>2</a:t>
            </a:r>
            <a:r>
              <a:rPr lang="zh-CN" altLang="en-US" sz="2100" b="1" dirty="0"/>
              <a:t>个字节控制显示，高字节为字符属性字节，低字节为字符的</a:t>
            </a:r>
            <a:r>
              <a:rPr lang="en-US" altLang="zh-CN" sz="2100" b="1" dirty="0"/>
              <a:t>ASCII</a:t>
            </a:r>
            <a:r>
              <a:rPr lang="zh-CN" altLang="en-US" sz="2100" b="1" dirty="0"/>
              <a:t>码。从逻辑地址</a:t>
            </a:r>
            <a:r>
              <a:rPr lang="en-US" altLang="zh-CN" sz="2100" b="1" dirty="0"/>
              <a:t>B800H</a:t>
            </a:r>
            <a:r>
              <a:rPr lang="zh-CN" altLang="en-US" sz="2100" b="1" dirty="0"/>
              <a:t>：</a:t>
            </a:r>
            <a:r>
              <a:rPr lang="en-US" altLang="zh-CN" sz="2100" b="1" dirty="0"/>
              <a:t>0000H</a:t>
            </a:r>
            <a:r>
              <a:rPr lang="zh-CN" altLang="en-US" sz="2100" b="1" dirty="0"/>
              <a:t>开始的显示缓冲区，每个字单元内容对应一个显示字符，共</a:t>
            </a:r>
            <a:r>
              <a:rPr lang="en-US" altLang="zh-CN" sz="2100" b="1" dirty="0"/>
              <a:t>25*80</a:t>
            </a:r>
            <a:r>
              <a:rPr lang="zh-CN" altLang="en-US" sz="2100" b="1" dirty="0"/>
              <a:t>个字单元。</a:t>
            </a:r>
            <a:endParaRPr lang="en-US" altLang="zh-CN" sz="2100" b="1" dirty="0"/>
          </a:p>
          <a:p>
            <a:pPr>
              <a:lnSpc>
                <a:spcPct val="120000"/>
              </a:lnSpc>
              <a:spcBef>
                <a:spcPts val="0"/>
              </a:spcBef>
            </a:pPr>
            <a:r>
              <a:rPr lang="zh-CN" altLang="en-US" sz="2100" b="1" dirty="0"/>
              <a:t>本例将</a:t>
            </a:r>
            <a:r>
              <a:rPr lang="en-US" altLang="zh-CN" sz="2100" b="1" dirty="0"/>
              <a:t>B800:000H</a:t>
            </a:r>
            <a:r>
              <a:rPr lang="zh-CN" altLang="en-US" sz="2100" b="1" dirty="0"/>
              <a:t>开始的</a:t>
            </a:r>
            <a:r>
              <a:rPr lang="en-US" altLang="zh-CN" sz="2100" b="1" dirty="0"/>
              <a:t>25*80</a:t>
            </a:r>
            <a:r>
              <a:rPr lang="zh-CN" altLang="en-US" sz="2100" b="1" dirty="0"/>
              <a:t>个字单元全部填入</a:t>
            </a:r>
            <a:r>
              <a:rPr lang="en-US" altLang="zh-CN" sz="2100" b="1" dirty="0"/>
              <a:t>0720H</a:t>
            </a:r>
            <a:r>
              <a:rPr lang="zh-CN" altLang="en-US" sz="2100" b="1" dirty="0"/>
              <a:t>，实现清除屏幕的目的（相当于</a:t>
            </a:r>
            <a:r>
              <a:rPr lang="en-US" altLang="zh-CN" sz="2100" b="1" dirty="0"/>
              <a:t>CLS</a:t>
            </a:r>
            <a:r>
              <a:rPr lang="zh-CN" altLang="en-US" sz="2100" b="1" dirty="0"/>
              <a:t>）</a:t>
            </a:r>
            <a:endParaRPr lang="en-US" altLang="zh-CN" sz="2100" b="1" dirty="0"/>
          </a:p>
          <a:p>
            <a:pPr>
              <a:spcBef>
                <a:spcPts val="0"/>
              </a:spcBef>
            </a:pPr>
            <a:endParaRPr lang="en-US" altLang="zh-CN" sz="2200" dirty="0"/>
          </a:p>
          <a:p>
            <a:pPr>
              <a:spcBef>
                <a:spcPts val="0"/>
              </a:spcBef>
            </a:pPr>
            <a:r>
              <a:rPr lang="en-US" altLang="zh-CN" sz="2200" dirty="0"/>
              <a:t>.</a:t>
            </a:r>
            <a:r>
              <a:rPr lang="en-US" altLang="zh-CN" sz="2200" i="1" dirty="0"/>
              <a:t>model tiny</a:t>
            </a:r>
          </a:p>
          <a:p>
            <a:pPr>
              <a:spcBef>
                <a:spcPts val="0"/>
              </a:spcBef>
            </a:pPr>
            <a:r>
              <a:rPr lang="en-US" altLang="zh-CN" sz="2200" i="1" dirty="0"/>
              <a:t>.code</a:t>
            </a:r>
          </a:p>
          <a:p>
            <a:pPr>
              <a:spcBef>
                <a:spcPts val="0"/>
              </a:spcBef>
            </a:pPr>
            <a:r>
              <a:rPr lang="en-US" altLang="zh-CN" sz="2200" i="1" dirty="0"/>
              <a:t>.startup</a:t>
            </a:r>
          </a:p>
          <a:p>
            <a:pPr>
              <a:spcBef>
                <a:spcPts val="0"/>
              </a:spcBef>
            </a:pPr>
            <a:r>
              <a:rPr lang="en-US" altLang="zh-CN" sz="2200" i="1" dirty="0"/>
              <a:t>mov dx, 0b800h</a:t>
            </a:r>
          </a:p>
          <a:p>
            <a:pPr>
              <a:spcBef>
                <a:spcPts val="0"/>
              </a:spcBef>
            </a:pPr>
            <a:r>
              <a:rPr lang="en-US" altLang="zh-CN" sz="2200" i="1" dirty="0"/>
              <a:t>mov </a:t>
            </a:r>
            <a:r>
              <a:rPr lang="en-US" altLang="zh-CN" sz="2200" i="1" dirty="0" err="1"/>
              <a:t>es,dx</a:t>
            </a:r>
            <a:endParaRPr lang="en-US" altLang="zh-CN" sz="2200" i="1" dirty="0"/>
          </a:p>
          <a:p>
            <a:pPr>
              <a:spcBef>
                <a:spcPts val="0"/>
              </a:spcBef>
            </a:pPr>
            <a:r>
              <a:rPr lang="en-US" altLang="zh-CN" sz="2200" i="1" dirty="0"/>
              <a:t>mov di,0                     ;  </a:t>
            </a:r>
            <a:r>
              <a:rPr lang="zh-CN" altLang="en-US" sz="2200" i="1" dirty="0"/>
              <a:t>设置</a:t>
            </a:r>
            <a:r>
              <a:rPr lang="en-US" altLang="zh-CN" sz="2200" i="1" dirty="0"/>
              <a:t>ES</a:t>
            </a:r>
            <a:r>
              <a:rPr lang="zh-CN" altLang="en-US" sz="2200" i="1" dirty="0"/>
              <a:t>：</a:t>
            </a:r>
            <a:r>
              <a:rPr lang="en-US" altLang="zh-CN" sz="2200" i="1" dirty="0"/>
              <a:t>DI=B800:0000h</a:t>
            </a:r>
          </a:p>
          <a:p>
            <a:pPr>
              <a:spcBef>
                <a:spcPts val="0"/>
              </a:spcBef>
            </a:pPr>
            <a:r>
              <a:rPr lang="en-US" altLang="zh-CN" sz="2200" i="1" dirty="0"/>
              <a:t>mov cx, 25*80</a:t>
            </a:r>
          </a:p>
          <a:p>
            <a:pPr>
              <a:spcBef>
                <a:spcPts val="0"/>
              </a:spcBef>
            </a:pPr>
            <a:r>
              <a:rPr lang="en-US" altLang="zh-CN" sz="2200" i="1" dirty="0"/>
              <a:t>mov ax,0720h           ;</a:t>
            </a:r>
            <a:r>
              <a:rPr lang="zh-CN" altLang="en-US" sz="2200" i="1" dirty="0"/>
              <a:t>高位字节</a:t>
            </a:r>
            <a:r>
              <a:rPr lang="en-US" altLang="zh-CN" sz="2200" i="1" dirty="0"/>
              <a:t>07H</a:t>
            </a:r>
            <a:r>
              <a:rPr lang="zh-CN" altLang="en-US" sz="2200" i="1" dirty="0"/>
              <a:t>代表黑底白字，低位字节</a:t>
            </a:r>
            <a:r>
              <a:rPr lang="en-US" altLang="zh-CN" sz="2200" i="1" dirty="0"/>
              <a:t>20H</a:t>
            </a:r>
            <a:r>
              <a:rPr lang="zh-CN" altLang="en-US" sz="2200" i="1" dirty="0"/>
              <a:t>，显示空格字符；</a:t>
            </a:r>
            <a:r>
              <a:rPr lang="en-US" altLang="zh-CN" sz="2200" i="1" dirty="0"/>
              <a:t>   </a:t>
            </a:r>
          </a:p>
          <a:p>
            <a:pPr>
              <a:spcBef>
                <a:spcPts val="0"/>
              </a:spcBef>
            </a:pPr>
            <a:r>
              <a:rPr lang="en-US" altLang="zh-CN" sz="2200" i="1" dirty="0" err="1"/>
              <a:t>cld</a:t>
            </a:r>
            <a:endParaRPr lang="en-US" altLang="zh-CN" sz="2200" i="1" dirty="0"/>
          </a:p>
          <a:p>
            <a:pPr>
              <a:spcBef>
                <a:spcPts val="0"/>
              </a:spcBef>
            </a:pPr>
            <a:r>
              <a:rPr lang="en-US" altLang="zh-CN" sz="2200" b="1" i="1" dirty="0">
                <a:solidFill>
                  <a:srgbClr val="C00000"/>
                </a:solidFill>
              </a:rPr>
              <a:t>rep </a:t>
            </a:r>
            <a:r>
              <a:rPr lang="en-US" altLang="zh-CN" sz="2200" b="1" i="1" dirty="0" err="1">
                <a:solidFill>
                  <a:srgbClr val="C00000"/>
                </a:solidFill>
              </a:rPr>
              <a:t>stosw</a:t>
            </a:r>
            <a:r>
              <a:rPr lang="en-US" altLang="zh-CN" sz="2200" b="1" i="1" dirty="0">
                <a:solidFill>
                  <a:srgbClr val="C00000"/>
                </a:solidFill>
              </a:rPr>
              <a:t>                  ;</a:t>
            </a:r>
            <a:r>
              <a:rPr lang="zh-CN" altLang="en-US" sz="2200" b="1" i="1" dirty="0">
                <a:solidFill>
                  <a:srgbClr val="C00000"/>
                </a:solidFill>
              </a:rPr>
              <a:t>  </a:t>
            </a:r>
            <a:r>
              <a:rPr lang="en-US" altLang="zh-CN" sz="2200" b="1" i="1" dirty="0">
                <a:solidFill>
                  <a:srgbClr val="C00000"/>
                </a:solidFill>
              </a:rPr>
              <a:t>ax-&gt;</a:t>
            </a:r>
            <a:r>
              <a:rPr lang="en-US" altLang="zh-CN" sz="2200" b="1" i="1" dirty="0" err="1">
                <a:solidFill>
                  <a:srgbClr val="C00000"/>
                </a:solidFill>
              </a:rPr>
              <a:t>es:di</a:t>
            </a:r>
            <a:r>
              <a:rPr lang="en-US" altLang="zh-CN" sz="2200" b="1" i="1" dirty="0">
                <a:solidFill>
                  <a:srgbClr val="C00000"/>
                </a:solidFill>
              </a:rPr>
              <a:t>;  di+1-&gt;di  ; </a:t>
            </a:r>
            <a:r>
              <a:rPr lang="en-US" altLang="zh-CN" sz="2200" b="1" i="1" dirty="0" err="1">
                <a:solidFill>
                  <a:srgbClr val="C00000"/>
                </a:solidFill>
              </a:rPr>
              <a:t>dec</a:t>
            </a:r>
            <a:r>
              <a:rPr lang="en-US" altLang="zh-CN" sz="2200" b="1" i="1" dirty="0">
                <a:solidFill>
                  <a:srgbClr val="C00000"/>
                </a:solidFill>
              </a:rPr>
              <a:t> cx </a:t>
            </a:r>
          </a:p>
          <a:p>
            <a:pPr>
              <a:spcBef>
                <a:spcPts val="0"/>
              </a:spcBef>
            </a:pPr>
            <a:r>
              <a:rPr lang="en-US" altLang="zh-CN" sz="2200" i="1" dirty="0"/>
              <a:t>.exit 0</a:t>
            </a:r>
          </a:p>
          <a:p>
            <a:pPr>
              <a:spcBef>
                <a:spcPts val="0"/>
              </a:spcBef>
            </a:pPr>
            <a:r>
              <a:rPr lang="en-US" altLang="zh-CN" sz="2200" i="1" dirty="0"/>
              <a:t>end</a:t>
            </a:r>
            <a:endParaRPr lang="zh-CN" altLang="en-US" i="1" dirty="0"/>
          </a:p>
        </p:txBody>
      </p:sp>
    </p:spTree>
    <p:extLst>
      <p:ext uri="{BB962C8B-B14F-4D97-AF65-F5344CB8AC3E}">
        <p14:creationId xmlns:p14="http://schemas.microsoft.com/office/powerpoint/2010/main" val="3551722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A56C533-118F-4FFE-A69D-03ECB8C6471B}"/>
              </a:ext>
            </a:extLst>
          </p:cNvPr>
          <p:cNvPicPr>
            <a:picLocks noChangeAspect="1"/>
          </p:cNvPicPr>
          <p:nvPr/>
        </p:nvPicPr>
        <p:blipFill>
          <a:blip r:embed="rId2"/>
          <a:stretch>
            <a:fillRect/>
          </a:stretch>
        </p:blipFill>
        <p:spPr>
          <a:xfrm>
            <a:off x="1217981" y="2883499"/>
            <a:ext cx="3650296" cy="693480"/>
          </a:xfrm>
          <a:prstGeom prst="rect">
            <a:avLst/>
          </a:prstGeom>
        </p:spPr>
      </p:pic>
      <p:sp>
        <p:nvSpPr>
          <p:cNvPr id="7" name="文本框 6">
            <a:extLst>
              <a:ext uri="{FF2B5EF4-FFF2-40B4-BE49-F238E27FC236}">
                <a16:creationId xmlns:a16="http://schemas.microsoft.com/office/drawing/2014/main" id="{760A1D1E-5AC6-488D-8B8A-DB7DB9D86137}"/>
              </a:ext>
            </a:extLst>
          </p:cNvPr>
          <p:cNvSpPr txBox="1"/>
          <p:nvPr/>
        </p:nvSpPr>
        <p:spPr>
          <a:xfrm>
            <a:off x="1251098" y="1879936"/>
            <a:ext cx="2624057" cy="646331"/>
          </a:xfrm>
          <a:prstGeom prst="rect">
            <a:avLst/>
          </a:prstGeom>
          <a:noFill/>
        </p:spPr>
        <p:txBody>
          <a:bodyPr wrap="square" rtlCol="0">
            <a:spAutoFit/>
          </a:bodyPr>
          <a:lstStyle/>
          <a:p>
            <a:r>
              <a:rPr lang="zh-CN" altLang="en-US" b="1" dirty="0">
                <a:solidFill>
                  <a:srgbClr val="C00000"/>
                </a:solidFill>
              </a:rPr>
              <a:t>原始数据分布状态：</a:t>
            </a:r>
            <a:endParaRPr lang="en-US" altLang="zh-CN" b="1" dirty="0">
              <a:solidFill>
                <a:srgbClr val="C00000"/>
              </a:solidFill>
            </a:endParaRPr>
          </a:p>
          <a:p>
            <a:r>
              <a:rPr lang="en-US" altLang="zh-CN" b="1" dirty="0">
                <a:solidFill>
                  <a:srgbClr val="C00000"/>
                </a:solidFill>
              </a:rPr>
              <a:t>12 -87 63 85 0 -32</a:t>
            </a:r>
            <a:endParaRPr lang="zh-CN" altLang="en-US" b="1" dirty="0">
              <a:solidFill>
                <a:srgbClr val="C00000"/>
              </a:solidFill>
            </a:endParaRPr>
          </a:p>
        </p:txBody>
      </p:sp>
      <p:sp>
        <p:nvSpPr>
          <p:cNvPr id="8" name="文本框 7">
            <a:extLst>
              <a:ext uri="{FF2B5EF4-FFF2-40B4-BE49-F238E27FC236}">
                <a16:creationId xmlns:a16="http://schemas.microsoft.com/office/drawing/2014/main" id="{139FAEFC-C42B-4CBC-8642-FE5AA1BEDFB7}"/>
              </a:ext>
            </a:extLst>
          </p:cNvPr>
          <p:cNvSpPr txBox="1"/>
          <p:nvPr/>
        </p:nvSpPr>
        <p:spPr>
          <a:xfrm>
            <a:off x="1085675" y="3811906"/>
            <a:ext cx="2836494" cy="369332"/>
          </a:xfrm>
          <a:prstGeom prst="rect">
            <a:avLst/>
          </a:prstGeom>
          <a:noFill/>
        </p:spPr>
        <p:txBody>
          <a:bodyPr wrap="square" rtlCol="0">
            <a:spAutoFit/>
          </a:bodyPr>
          <a:lstStyle/>
          <a:p>
            <a:r>
              <a:rPr lang="zh-CN" altLang="en-US" b="1" dirty="0">
                <a:solidFill>
                  <a:srgbClr val="C00000"/>
                </a:solidFill>
              </a:rPr>
              <a:t> 数据正负分区后分布状态：</a:t>
            </a:r>
          </a:p>
        </p:txBody>
      </p:sp>
      <p:sp>
        <p:nvSpPr>
          <p:cNvPr id="9" name="对话气泡: 圆角矩形 8">
            <a:extLst>
              <a:ext uri="{FF2B5EF4-FFF2-40B4-BE49-F238E27FC236}">
                <a16:creationId xmlns:a16="http://schemas.microsoft.com/office/drawing/2014/main" id="{81E1DC5F-3CDC-4F80-AF91-3C7F22134B4A}"/>
              </a:ext>
            </a:extLst>
          </p:cNvPr>
          <p:cNvSpPr/>
          <p:nvPr/>
        </p:nvSpPr>
        <p:spPr>
          <a:xfrm>
            <a:off x="803140" y="5442400"/>
            <a:ext cx="1939553" cy="771321"/>
          </a:xfrm>
          <a:prstGeom prst="wedgeRoundRectCallout">
            <a:avLst>
              <a:gd name="adj1" fmla="val 12334"/>
              <a:gd name="adj2" fmla="val -8814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600" b="1" dirty="0"/>
              <a:t>尝试初始化不同的数据情况，观察分区结果</a:t>
            </a:r>
          </a:p>
        </p:txBody>
      </p:sp>
      <p:sp>
        <p:nvSpPr>
          <p:cNvPr id="4" name="箭头: 下 3">
            <a:extLst>
              <a:ext uri="{FF2B5EF4-FFF2-40B4-BE49-F238E27FC236}">
                <a16:creationId xmlns:a16="http://schemas.microsoft.com/office/drawing/2014/main" id="{1C34EFF4-EFA7-41FB-888B-667493E14A9D}"/>
              </a:ext>
            </a:extLst>
          </p:cNvPr>
          <p:cNvSpPr/>
          <p:nvPr/>
        </p:nvSpPr>
        <p:spPr>
          <a:xfrm>
            <a:off x="1772917" y="2546747"/>
            <a:ext cx="563418" cy="25319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标题 11">
            <a:extLst>
              <a:ext uri="{FF2B5EF4-FFF2-40B4-BE49-F238E27FC236}">
                <a16:creationId xmlns:a16="http://schemas.microsoft.com/office/drawing/2014/main" id="{BE82B6B3-FD1F-4701-BD0A-4D9F2F8CFC83}"/>
              </a:ext>
            </a:extLst>
          </p:cNvPr>
          <p:cNvSpPr>
            <a:spLocks noGrp="1"/>
          </p:cNvSpPr>
          <p:nvPr>
            <p:ph type="title"/>
          </p:nvPr>
        </p:nvSpPr>
        <p:spPr>
          <a:xfrm>
            <a:off x="969818" y="328666"/>
            <a:ext cx="10058400" cy="1450757"/>
          </a:xfrm>
        </p:spPr>
        <p:txBody>
          <a:bodyPr>
            <a:noAutofit/>
          </a:bodyPr>
          <a:lstStyle/>
          <a:p>
            <a:r>
              <a:rPr lang="zh-CN" altLang="en-US" sz="2800" b="1" dirty="0"/>
              <a:t>例</a:t>
            </a:r>
            <a:r>
              <a:rPr lang="en-US" altLang="zh-CN" sz="2800" b="1" dirty="0"/>
              <a:t>4.12 </a:t>
            </a:r>
            <a:r>
              <a:rPr lang="zh-CN" altLang="en-US" sz="2800" b="1" dirty="0"/>
              <a:t>数据段</a:t>
            </a:r>
            <a:r>
              <a:rPr lang="en-US" altLang="zh-CN" sz="2800" b="1" dirty="0"/>
              <a:t>DS</a:t>
            </a:r>
            <a:r>
              <a:rPr lang="zh-CN" altLang="en-US" sz="2800" b="1" dirty="0"/>
              <a:t>中有一个数据块，具有</a:t>
            </a:r>
            <a:r>
              <a:rPr lang="en-US" altLang="zh-CN" sz="2800" b="1" dirty="0"/>
              <a:t>COUNT</a:t>
            </a:r>
            <a:r>
              <a:rPr lang="zh-CN" altLang="en-US" sz="2800" b="1" dirty="0"/>
              <a:t>字段，起始地址为</a:t>
            </a:r>
            <a:r>
              <a:rPr lang="en-US" altLang="zh-CN" sz="2800" b="1" dirty="0"/>
              <a:t>BLOCK</a:t>
            </a:r>
            <a:r>
              <a:rPr lang="zh-CN" altLang="en-US" sz="2800" b="1" dirty="0"/>
              <a:t>。现在要把其中的正负数分开，分别存入同一个段的两个缓冲区。存放正数的起始地址为</a:t>
            </a:r>
            <a:r>
              <a:rPr lang="en-US" altLang="zh-CN" sz="2800" b="1" dirty="0"/>
              <a:t>DPLUS</a:t>
            </a:r>
            <a:r>
              <a:rPr lang="zh-CN" altLang="en-US" sz="2800" b="1" dirty="0"/>
              <a:t>，存放负数的起始地址为</a:t>
            </a:r>
            <a:r>
              <a:rPr lang="en-US" altLang="zh-CN" sz="2800" b="1" dirty="0"/>
              <a:t>DMINUS</a:t>
            </a:r>
            <a:r>
              <a:rPr lang="zh-CN" altLang="en-US" sz="2800" b="1" dirty="0"/>
              <a:t>。</a:t>
            </a:r>
          </a:p>
        </p:txBody>
      </p:sp>
      <p:pic>
        <p:nvPicPr>
          <p:cNvPr id="17" name="图片 16">
            <a:extLst>
              <a:ext uri="{FF2B5EF4-FFF2-40B4-BE49-F238E27FC236}">
                <a16:creationId xmlns:a16="http://schemas.microsoft.com/office/drawing/2014/main" id="{F4119D08-7270-429E-AE6E-05A9299F3B8E}"/>
              </a:ext>
            </a:extLst>
          </p:cNvPr>
          <p:cNvPicPr>
            <a:picLocks noChangeAspect="1"/>
          </p:cNvPicPr>
          <p:nvPr/>
        </p:nvPicPr>
        <p:blipFill>
          <a:blip r:embed="rId3"/>
          <a:stretch>
            <a:fillRect/>
          </a:stretch>
        </p:blipFill>
        <p:spPr>
          <a:xfrm>
            <a:off x="1085675" y="4280412"/>
            <a:ext cx="3845814" cy="693480"/>
          </a:xfrm>
          <a:prstGeom prst="rect">
            <a:avLst/>
          </a:prstGeom>
        </p:spPr>
      </p:pic>
      <p:sp>
        <p:nvSpPr>
          <p:cNvPr id="18" name="文本框 17">
            <a:extLst>
              <a:ext uri="{FF2B5EF4-FFF2-40B4-BE49-F238E27FC236}">
                <a16:creationId xmlns:a16="http://schemas.microsoft.com/office/drawing/2014/main" id="{6222127B-732B-4272-A719-14D4696E28A9}"/>
              </a:ext>
            </a:extLst>
          </p:cNvPr>
          <p:cNvSpPr txBox="1"/>
          <p:nvPr/>
        </p:nvSpPr>
        <p:spPr>
          <a:xfrm>
            <a:off x="2958696" y="5307993"/>
            <a:ext cx="1769190" cy="369332"/>
          </a:xfrm>
          <a:prstGeom prst="rect">
            <a:avLst/>
          </a:prstGeom>
          <a:noFill/>
        </p:spPr>
        <p:txBody>
          <a:bodyPr wrap="square" rtlCol="0">
            <a:spAutoFit/>
          </a:bodyPr>
          <a:lstStyle/>
          <a:p>
            <a:r>
              <a:rPr lang="zh-CN" altLang="en-US" b="1" dirty="0"/>
              <a:t>正数         负数</a:t>
            </a:r>
          </a:p>
        </p:txBody>
      </p:sp>
      <p:cxnSp>
        <p:nvCxnSpPr>
          <p:cNvPr id="20" name="直接箭头连接符 19">
            <a:extLst>
              <a:ext uri="{FF2B5EF4-FFF2-40B4-BE49-F238E27FC236}">
                <a16:creationId xmlns:a16="http://schemas.microsoft.com/office/drawing/2014/main" id="{D2790737-88CB-4264-8058-C57DCFDD8B1D}"/>
              </a:ext>
            </a:extLst>
          </p:cNvPr>
          <p:cNvCxnSpPr/>
          <p:nvPr/>
        </p:nvCxnSpPr>
        <p:spPr>
          <a:xfrm flipV="1">
            <a:off x="3224893" y="4973892"/>
            <a:ext cx="0" cy="2838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直接箭头连接符 20">
            <a:extLst>
              <a:ext uri="{FF2B5EF4-FFF2-40B4-BE49-F238E27FC236}">
                <a16:creationId xmlns:a16="http://schemas.microsoft.com/office/drawing/2014/main" id="{7247D2AC-D036-4809-BE1B-4CD2399F3935}"/>
              </a:ext>
            </a:extLst>
          </p:cNvPr>
          <p:cNvCxnSpPr/>
          <p:nvPr/>
        </p:nvCxnSpPr>
        <p:spPr>
          <a:xfrm flipV="1">
            <a:off x="4268401" y="4973891"/>
            <a:ext cx="0" cy="2838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5" name="图片 24">
            <a:extLst>
              <a:ext uri="{FF2B5EF4-FFF2-40B4-BE49-F238E27FC236}">
                <a16:creationId xmlns:a16="http://schemas.microsoft.com/office/drawing/2014/main" id="{E8225483-EEFF-4446-B63F-498B35F6398E}"/>
              </a:ext>
            </a:extLst>
          </p:cNvPr>
          <p:cNvPicPr>
            <a:picLocks noChangeAspect="1"/>
          </p:cNvPicPr>
          <p:nvPr/>
        </p:nvPicPr>
        <p:blipFill>
          <a:blip r:embed="rId4"/>
          <a:stretch>
            <a:fillRect/>
          </a:stretch>
        </p:blipFill>
        <p:spPr>
          <a:xfrm>
            <a:off x="5553914" y="3006014"/>
            <a:ext cx="2514818" cy="1021168"/>
          </a:xfrm>
          <a:prstGeom prst="rect">
            <a:avLst/>
          </a:prstGeom>
        </p:spPr>
      </p:pic>
      <p:pic>
        <p:nvPicPr>
          <p:cNvPr id="27" name="图片 26">
            <a:extLst>
              <a:ext uri="{FF2B5EF4-FFF2-40B4-BE49-F238E27FC236}">
                <a16:creationId xmlns:a16="http://schemas.microsoft.com/office/drawing/2014/main" id="{6E47FD0A-A96A-41A8-9EBA-AD7D79164FE2}"/>
              </a:ext>
            </a:extLst>
          </p:cNvPr>
          <p:cNvPicPr>
            <a:picLocks noChangeAspect="1"/>
          </p:cNvPicPr>
          <p:nvPr/>
        </p:nvPicPr>
        <p:blipFill>
          <a:blip r:embed="rId5"/>
          <a:stretch>
            <a:fillRect/>
          </a:stretch>
        </p:blipFill>
        <p:spPr>
          <a:xfrm>
            <a:off x="8348710" y="2084932"/>
            <a:ext cx="2042337" cy="3833192"/>
          </a:xfrm>
          <a:prstGeom prst="rect">
            <a:avLst/>
          </a:prstGeom>
        </p:spPr>
      </p:pic>
    </p:spTree>
    <p:extLst>
      <p:ext uri="{BB962C8B-B14F-4D97-AF65-F5344CB8AC3E}">
        <p14:creationId xmlns:p14="http://schemas.microsoft.com/office/powerpoint/2010/main" val="2734292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CEB27-C733-49FE-80B5-4550F7A256E1}"/>
              </a:ext>
            </a:extLst>
          </p:cNvPr>
          <p:cNvSpPr>
            <a:spLocks noGrp="1"/>
          </p:cNvSpPr>
          <p:nvPr>
            <p:ph type="title"/>
          </p:nvPr>
        </p:nvSpPr>
        <p:spPr/>
        <p:txBody>
          <a:bodyPr/>
          <a:lstStyle/>
          <a:p>
            <a:r>
              <a:rPr lang="en-US" altLang="zh-CN" dirty="0"/>
              <a:t>2.</a:t>
            </a:r>
            <a:r>
              <a:rPr lang="zh-CN" altLang="en-US" dirty="0"/>
              <a:t>串检测指令</a:t>
            </a:r>
          </a:p>
        </p:txBody>
      </p:sp>
      <p:sp>
        <p:nvSpPr>
          <p:cNvPr id="3" name="内容占位符 2">
            <a:extLst>
              <a:ext uri="{FF2B5EF4-FFF2-40B4-BE49-F238E27FC236}">
                <a16:creationId xmlns:a16="http://schemas.microsoft.com/office/drawing/2014/main" id="{9A1B9A6A-1B4F-4D9D-95AC-70E72FD7FAB6}"/>
              </a:ext>
            </a:extLst>
          </p:cNvPr>
          <p:cNvSpPr>
            <a:spLocks noGrp="1"/>
          </p:cNvSpPr>
          <p:nvPr>
            <p:ph idx="1"/>
          </p:nvPr>
        </p:nvSpPr>
        <p:spPr>
          <a:xfrm>
            <a:off x="1097280" y="1845733"/>
            <a:ext cx="10058400" cy="4314921"/>
          </a:xfrm>
        </p:spPr>
        <p:txBody>
          <a:bodyPr>
            <a:normAutofit fontScale="92500" lnSpcReduction="10000"/>
          </a:bodyPr>
          <a:lstStyle/>
          <a:p>
            <a:r>
              <a:rPr lang="en-US" altLang="zh-CN" sz="2600" dirty="0"/>
              <a:t>CMPS</a:t>
            </a:r>
            <a:r>
              <a:rPr lang="zh-CN" altLang="en-US" sz="2600" dirty="0"/>
              <a:t>和</a:t>
            </a:r>
            <a:r>
              <a:rPr lang="en-US" altLang="zh-CN" sz="2600" dirty="0"/>
              <a:t>SCAS</a:t>
            </a:r>
          </a:p>
          <a:p>
            <a:pPr>
              <a:buFont typeface="Wingdings" panose="05000000000000000000" pitchFamily="2" charset="2"/>
              <a:buChar char="ü"/>
            </a:pPr>
            <a:r>
              <a:rPr lang="zh-CN" altLang="en-US" sz="2400" dirty="0"/>
              <a:t>串比较指令</a:t>
            </a:r>
            <a:r>
              <a:rPr lang="en-US" altLang="zh-CN" sz="2400" dirty="0"/>
              <a:t>CMPS</a:t>
            </a:r>
            <a:r>
              <a:rPr lang="zh-CN" altLang="en-US" sz="2400" dirty="0"/>
              <a:t>用源操作串减去目的数据串，以比较两者间关系</a:t>
            </a:r>
            <a:endParaRPr lang="en-US" altLang="zh-CN" sz="2400" dirty="0"/>
          </a:p>
          <a:p>
            <a:pPr lvl="1">
              <a:buFont typeface="Wingdings" panose="05000000000000000000" pitchFamily="2" charset="2"/>
              <a:buChar char="ü"/>
            </a:pPr>
            <a:r>
              <a:rPr lang="en-US" altLang="zh-CN" sz="2200" dirty="0" err="1"/>
              <a:t>cmpsb</a:t>
            </a:r>
            <a:r>
              <a:rPr lang="en-US" altLang="zh-CN" sz="2200" dirty="0"/>
              <a:t>  ;</a:t>
            </a:r>
            <a:r>
              <a:rPr lang="zh-CN" altLang="en-US" sz="2200" dirty="0"/>
              <a:t>字节串比较：</a:t>
            </a:r>
            <a:r>
              <a:rPr lang="en-US" altLang="zh-CN" sz="2200" dirty="0"/>
              <a:t>DS:[SI]-ES:[DI], </a:t>
            </a:r>
            <a:r>
              <a:rPr lang="zh-CN" altLang="en-US" sz="2200" dirty="0"/>
              <a:t>然后</a:t>
            </a:r>
            <a:r>
              <a:rPr lang="en-US" altLang="zh-CN" sz="2200" dirty="0"/>
              <a:t>SI+-1-&gt;SI,DI+-1-&gt;DI</a:t>
            </a:r>
          </a:p>
          <a:p>
            <a:pPr lvl="1">
              <a:buFont typeface="Wingdings" panose="05000000000000000000" pitchFamily="2" charset="2"/>
              <a:buChar char="ü"/>
            </a:pPr>
            <a:r>
              <a:rPr lang="en-US" altLang="zh-CN" sz="2200" dirty="0" err="1"/>
              <a:t>cmpsw</a:t>
            </a:r>
            <a:r>
              <a:rPr lang="en-US" altLang="zh-CN" sz="2200" dirty="0"/>
              <a:t>; </a:t>
            </a:r>
            <a:r>
              <a:rPr lang="zh-CN" altLang="en-US" sz="2200" dirty="0"/>
              <a:t>字串比较：</a:t>
            </a:r>
            <a:r>
              <a:rPr lang="en-US" altLang="zh-CN" sz="2200" dirty="0"/>
              <a:t>DS:[SI]-ES:[DI], </a:t>
            </a:r>
            <a:r>
              <a:rPr lang="zh-CN" altLang="en-US" sz="2200" dirty="0"/>
              <a:t>然后</a:t>
            </a:r>
            <a:r>
              <a:rPr lang="en-US" altLang="zh-CN" sz="2200" dirty="0"/>
              <a:t>SI+-2-&gt;SI,DI+-2-&gt;DI</a:t>
            </a:r>
          </a:p>
          <a:p>
            <a:pPr>
              <a:buFont typeface="Wingdings" panose="05000000000000000000" pitchFamily="2" charset="2"/>
              <a:buChar char="ü"/>
            </a:pPr>
            <a:r>
              <a:rPr lang="zh-CN" altLang="en-US" sz="2400" dirty="0"/>
              <a:t>串扫描指令</a:t>
            </a:r>
            <a:r>
              <a:rPr lang="en-US" altLang="zh-CN" sz="2400" dirty="0"/>
              <a:t>SCAS</a:t>
            </a:r>
            <a:r>
              <a:rPr lang="zh-CN" altLang="en-US" sz="2400" dirty="0"/>
              <a:t>用</a:t>
            </a:r>
            <a:r>
              <a:rPr lang="en-US" altLang="zh-CN" sz="2400" dirty="0">
                <a:solidFill>
                  <a:srgbClr val="C00000"/>
                </a:solidFill>
              </a:rPr>
              <a:t>AL</a:t>
            </a:r>
            <a:r>
              <a:rPr lang="zh-CN" altLang="en-US" sz="2400" dirty="0">
                <a:solidFill>
                  <a:srgbClr val="C00000"/>
                </a:solidFill>
              </a:rPr>
              <a:t>或</a:t>
            </a:r>
            <a:r>
              <a:rPr lang="en-US" altLang="zh-CN" sz="2400" dirty="0">
                <a:solidFill>
                  <a:srgbClr val="C00000"/>
                </a:solidFill>
              </a:rPr>
              <a:t>AX</a:t>
            </a:r>
            <a:r>
              <a:rPr lang="zh-CN" altLang="en-US" sz="2400" dirty="0"/>
              <a:t>内容减去目的数据串，以比较两者间的关系</a:t>
            </a:r>
            <a:endParaRPr lang="en-US" altLang="zh-CN" sz="2400" dirty="0"/>
          </a:p>
          <a:p>
            <a:pPr lvl="1">
              <a:buFont typeface="Wingdings" panose="05000000000000000000" pitchFamily="2" charset="2"/>
              <a:buChar char="ü"/>
            </a:pPr>
            <a:r>
              <a:rPr lang="en-US" altLang="zh-CN" sz="2200" dirty="0" err="1"/>
              <a:t>scasb</a:t>
            </a:r>
            <a:r>
              <a:rPr lang="en-US" altLang="zh-CN" sz="2200" dirty="0"/>
              <a:t>  ;</a:t>
            </a:r>
            <a:r>
              <a:rPr lang="zh-CN" altLang="en-US" sz="2200" dirty="0"/>
              <a:t>字节串扫描：</a:t>
            </a:r>
            <a:r>
              <a:rPr lang="en-US" altLang="zh-CN" sz="2200" dirty="0"/>
              <a:t>AL-ES:[DI], </a:t>
            </a:r>
            <a:r>
              <a:rPr lang="zh-CN" altLang="en-US" sz="2200" dirty="0"/>
              <a:t>然后</a:t>
            </a:r>
            <a:r>
              <a:rPr lang="en-US" altLang="zh-CN" sz="2200" dirty="0"/>
              <a:t>DI+-1-&gt;DI</a:t>
            </a:r>
          </a:p>
          <a:p>
            <a:pPr lvl="1">
              <a:buFont typeface="Wingdings" panose="05000000000000000000" pitchFamily="2" charset="2"/>
              <a:buChar char="ü"/>
            </a:pPr>
            <a:r>
              <a:rPr lang="en-US" altLang="zh-CN" sz="2200" dirty="0" err="1"/>
              <a:t>scasw</a:t>
            </a:r>
            <a:r>
              <a:rPr lang="en-US" altLang="zh-CN" sz="2200" dirty="0"/>
              <a:t>; </a:t>
            </a:r>
            <a:r>
              <a:rPr lang="zh-CN" altLang="en-US" sz="2200" dirty="0"/>
              <a:t>字串扫描：</a:t>
            </a:r>
            <a:r>
              <a:rPr lang="en-US" altLang="zh-CN" sz="2200" dirty="0"/>
              <a:t>AX-ES:[DI], </a:t>
            </a:r>
            <a:r>
              <a:rPr lang="zh-CN" altLang="en-US" sz="2200" dirty="0"/>
              <a:t>然后</a:t>
            </a:r>
            <a:r>
              <a:rPr lang="en-US" altLang="zh-CN" sz="2200" dirty="0"/>
              <a:t>DI+-2-&gt;DI</a:t>
            </a:r>
          </a:p>
          <a:p>
            <a:pPr>
              <a:buFont typeface="Wingdings" panose="05000000000000000000" pitchFamily="2" charset="2"/>
              <a:buChar char="ü"/>
            </a:pPr>
            <a:r>
              <a:rPr lang="en-US" altLang="zh-CN" sz="2400" dirty="0"/>
              <a:t>REPE(REPZ)</a:t>
            </a:r>
            <a:r>
              <a:rPr lang="zh-CN" altLang="en-US" sz="2400" dirty="0"/>
              <a:t>用在</a:t>
            </a:r>
            <a:r>
              <a:rPr lang="en-US" altLang="zh-CN" sz="2400" dirty="0"/>
              <a:t>CMPS</a:t>
            </a:r>
            <a:r>
              <a:rPr lang="zh-CN" altLang="en-US" sz="2400" dirty="0"/>
              <a:t>和</a:t>
            </a:r>
            <a:r>
              <a:rPr lang="en-US" altLang="zh-CN" sz="2400" dirty="0"/>
              <a:t>SCAS</a:t>
            </a:r>
            <a:r>
              <a:rPr lang="zh-CN" altLang="en-US" sz="2400" dirty="0"/>
              <a:t>之前，利用</a:t>
            </a:r>
            <a:r>
              <a:rPr lang="en-US" altLang="zh-CN" sz="2400" dirty="0"/>
              <a:t>CX</a:t>
            </a:r>
            <a:r>
              <a:rPr lang="zh-CN" altLang="en-US" sz="2400" dirty="0"/>
              <a:t>保存数据串长度，同时判断比较是否相等，可以理解为“当数据串没有结束（</a:t>
            </a:r>
            <a:r>
              <a:rPr lang="en-US" altLang="zh-CN" sz="2400" dirty="0"/>
              <a:t>CX&lt;&gt;0</a:t>
            </a:r>
            <a:r>
              <a:rPr lang="zh-CN" altLang="en-US" sz="2400" dirty="0"/>
              <a:t>），并且串相等</a:t>
            </a:r>
            <a:r>
              <a:rPr lang="en-US" altLang="zh-CN" sz="2400" dirty="0"/>
              <a:t>ZF=1</a:t>
            </a:r>
            <a:r>
              <a:rPr lang="zh-CN" altLang="en-US" sz="2400" dirty="0"/>
              <a:t>，则继续比较”。</a:t>
            </a:r>
            <a:endParaRPr lang="en-US" altLang="zh-CN" sz="2400" dirty="0"/>
          </a:p>
          <a:p>
            <a:pPr lvl="1">
              <a:buFont typeface="Wingdings" panose="05000000000000000000" pitchFamily="2" charset="2"/>
              <a:buChar char="ü"/>
            </a:pPr>
            <a:r>
              <a:rPr lang="en-US" altLang="zh-CN" sz="2200" dirty="0" err="1"/>
              <a:t>repe</a:t>
            </a:r>
            <a:r>
              <a:rPr lang="en-US" altLang="zh-CN" sz="2200" dirty="0"/>
              <a:t>/</a:t>
            </a:r>
            <a:r>
              <a:rPr lang="en-US" altLang="zh-CN" sz="2200" dirty="0" err="1"/>
              <a:t>repz</a:t>
            </a:r>
            <a:endParaRPr lang="en-US" altLang="zh-CN" sz="2200" dirty="0"/>
          </a:p>
          <a:p>
            <a:pPr>
              <a:buFont typeface="Wingdings" panose="05000000000000000000" pitchFamily="2" charset="2"/>
              <a:buChar char="ü"/>
            </a:pPr>
            <a:r>
              <a:rPr lang="en-US" altLang="zh-CN" sz="2400" dirty="0"/>
              <a:t>REPNZ(REPNE)</a:t>
            </a:r>
            <a:r>
              <a:rPr lang="zh-CN" altLang="en-US" sz="2400" dirty="0"/>
              <a:t>当数据串没有结束（</a:t>
            </a:r>
            <a:r>
              <a:rPr lang="en-US" altLang="zh-CN" sz="2400" dirty="0"/>
              <a:t>CX&lt;&gt;0</a:t>
            </a:r>
            <a:r>
              <a:rPr lang="zh-CN" altLang="en-US" sz="2400" dirty="0"/>
              <a:t>），并且串不相等</a:t>
            </a:r>
            <a:r>
              <a:rPr lang="en-US" altLang="zh-CN" sz="2400" dirty="0"/>
              <a:t>ZF=0</a:t>
            </a:r>
            <a:r>
              <a:rPr lang="zh-CN" altLang="en-US" sz="2400" dirty="0"/>
              <a:t>，则继续比较</a:t>
            </a:r>
            <a:endParaRPr lang="en-US" altLang="zh-CN" sz="2400" dirty="0"/>
          </a:p>
          <a:p>
            <a:pPr>
              <a:buFont typeface="Wingdings" panose="05000000000000000000" pitchFamily="2" charset="2"/>
              <a:buChar char="ü"/>
            </a:pPr>
            <a:endParaRPr lang="en-US" altLang="zh-CN" sz="2400" dirty="0"/>
          </a:p>
          <a:p>
            <a:pPr>
              <a:buFont typeface="Wingdings" panose="05000000000000000000" pitchFamily="2" charset="2"/>
              <a:buChar char="ü"/>
            </a:pPr>
            <a:endParaRPr lang="zh-CN" altLang="en-US" sz="2400" dirty="0"/>
          </a:p>
        </p:txBody>
      </p:sp>
    </p:spTree>
    <p:extLst>
      <p:ext uri="{BB962C8B-B14F-4D97-AF65-F5344CB8AC3E}">
        <p14:creationId xmlns:p14="http://schemas.microsoft.com/office/powerpoint/2010/main" val="132200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48B7980-AC02-4F08-BE65-A4B67ECC4CAE}"/>
              </a:ext>
            </a:extLst>
          </p:cNvPr>
          <p:cNvSpPr txBox="1"/>
          <p:nvPr/>
        </p:nvSpPr>
        <p:spPr>
          <a:xfrm>
            <a:off x="8576589" y="5842480"/>
            <a:ext cx="3435927" cy="369332"/>
          </a:xfrm>
          <a:prstGeom prst="rect">
            <a:avLst/>
          </a:prstGeom>
          <a:noFill/>
        </p:spPr>
        <p:txBody>
          <a:bodyPr wrap="square" rtlCol="0">
            <a:spAutoFit/>
          </a:bodyPr>
          <a:lstStyle/>
          <a:p>
            <a:r>
              <a:rPr lang="zh-CN" altLang="en-US" dirty="0"/>
              <a:t>图</a:t>
            </a:r>
            <a:r>
              <a:rPr lang="en-US" altLang="zh-CN" dirty="0"/>
              <a:t>4-6 </a:t>
            </a:r>
            <a:r>
              <a:rPr lang="zh-CN" altLang="en-US" dirty="0"/>
              <a:t>重复串操作的流程图</a:t>
            </a:r>
          </a:p>
        </p:txBody>
      </p:sp>
      <p:sp>
        <p:nvSpPr>
          <p:cNvPr id="6" name="文本框 5">
            <a:extLst>
              <a:ext uri="{FF2B5EF4-FFF2-40B4-BE49-F238E27FC236}">
                <a16:creationId xmlns:a16="http://schemas.microsoft.com/office/drawing/2014/main" id="{74AE98DE-D67C-40D1-965E-2017AD2C6441}"/>
              </a:ext>
            </a:extLst>
          </p:cNvPr>
          <p:cNvSpPr txBox="1"/>
          <p:nvPr/>
        </p:nvSpPr>
        <p:spPr>
          <a:xfrm>
            <a:off x="1276418" y="1889388"/>
            <a:ext cx="4004468" cy="2308324"/>
          </a:xfrm>
          <a:prstGeom prst="rect">
            <a:avLst/>
          </a:prstGeom>
          <a:noFill/>
        </p:spPr>
        <p:txBody>
          <a:bodyPr wrap="square" rtlCol="0">
            <a:spAutoFit/>
          </a:bodyPr>
          <a:lstStyle/>
          <a:p>
            <a:pPr marL="342900" indent="-342900">
              <a:buFont typeface="Wingdings" panose="05000000000000000000" pitchFamily="2" charset="2"/>
              <a:buChar char="ü"/>
            </a:pPr>
            <a:r>
              <a:rPr lang="zh-CN" altLang="en-US" sz="2400" dirty="0"/>
              <a:t>在执行串操作指令前，重复前缀指令先判断</a:t>
            </a:r>
            <a:r>
              <a:rPr lang="en-US" altLang="zh-CN" sz="2400" dirty="0"/>
              <a:t>CX</a:t>
            </a:r>
            <a:r>
              <a:rPr lang="zh-CN" altLang="en-US" sz="2400" dirty="0"/>
              <a:t>是否为</a:t>
            </a:r>
            <a:r>
              <a:rPr lang="en-US" altLang="zh-CN" sz="2400" dirty="0"/>
              <a:t>0</a:t>
            </a:r>
            <a:r>
              <a:rPr lang="zh-CN" altLang="en-US" sz="2400" dirty="0"/>
              <a:t>，为</a:t>
            </a:r>
            <a:r>
              <a:rPr lang="en-US" altLang="zh-CN" sz="2400" dirty="0"/>
              <a:t>0</a:t>
            </a:r>
            <a:r>
              <a:rPr lang="zh-CN" altLang="en-US" sz="2400" dirty="0"/>
              <a:t>结束；否则进行减</a:t>
            </a:r>
            <a:r>
              <a:rPr lang="en-US" altLang="zh-CN" sz="2400" dirty="0"/>
              <a:t>1</a:t>
            </a:r>
            <a:r>
              <a:rPr lang="zh-CN" altLang="en-US" sz="2400" dirty="0"/>
              <a:t>操作，并执行串操作指令；最后判断</a:t>
            </a:r>
            <a:r>
              <a:rPr lang="en-US" altLang="zh-CN" sz="2400" dirty="0"/>
              <a:t>ZF</a:t>
            </a:r>
            <a:r>
              <a:rPr lang="zh-CN" altLang="en-US" sz="2400" dirty="0"/>
              <a:t>标志是否符合继续循环的条件。</a:t>
            </a:r>
          </a:p>
        </p:txBody>
      </p:sp>
      <p:sp>
        <p:nvSpPr>
          <p:cNvPr id="2" name="矩形 1">
            <a:extLst>
              <a:ext uri="{FF2B5EF4-FFF2-40B4-BE49-F238E27FC236}">
                <a16:creationId xmlns:a16="http://schemas.microsoft.com/office/drawing/2014/main" id="{5D2E30CD-ED26-4DAA-B14B-EB5A50EDDC29}"/>
              </a:ext>
            </a:extLst>
          </p:cNvPr>
          <p:cNvSpPr/>
          <p:nvPr/>
        </p:nvSpPr>
        <p:spPr>
          <a:xfrm>
            <a:off x="6417723" y="143129"/>
            <a:ext cx="2466109" cy="4433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设置</a:t>
            </a:r>
            <a:r>
              <a:rPr lang="en-US" altLang="zh-CN" sz="1600" dirty="0"/>
              <a:t>SI</a:t>
            </a:r>
            <a:r>
              <a:rPr lang="zh-CN" altLang="en-US" sz="1600" dirty="0"/>
              <a:t>、</a:t>
            </a:r>
            <a:r>
              <a:rPr lang="en-US" altLang="zh-CN" sz="1600" dirty="0"/>
              <a:t>DI</a:t>
            </a:r>
            <a:r>
              <a:rPr lang="zh-CN" altLang="en-US" sz="1600" dirty="0"/>
              <a:t>、</a:t>
            </a:r>
            <a:r>
              <a:rPr lang="en-US" altLang="zh-CN" sz="1600" dirty="0"/>
              <a:t>CX</a:t>
            </a:r>
            <a:r>
              <a:rPr lang="zh-CN" altLang="en-US" sz="1600" dirty="0"/>
              <a:t>以及</a:t>
            </a:r>
            <a:r>
              <a:rPr lang="en-US" altLang="zh-CN" sz="1600" dirty="0"/>
              <a:t>DF</a:t>
            </a:r>
            <a:endParaRPr lang="zh-CN" altLang="en-US" sz="1600" dirty="0"/>
          </a:p>
        </p:txBody>
      </p:sp>
      <p:sp>
        <p:nvSpPr>
          <p:cNvPr id="3" name="流程图: 决策 2">
            <a:extLst>
              <a:ext uri="{FF2B5EF4-FFF2-40B4-BE49-F238E27FC236}">
                <a16:creationId xmlns:a16="http://schemas.microsoft.com/office/drawing/2014/main" id="{72CF91F8-008D-4AB1-85AD-CAE1632F1AC3}"/>
              </a:ext>
            </a:extLst>
          </p:cNvPr>
          <p:cNvSpPr/>
          <p:nvPr/>
        </p:nvSpPr>
        <p:spPr>
          <a:xfrm>
            <a:off x="6597831" y="778483"/>
            <a:ext cx="2075874" cy="546231"/>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重复前缀</a:t>
            </a:r>
          </a:p>
        </p:txBody>
      </p:sp>
      <p:sp>
        <p:nvSpPr>
          <p:cNvPr id="7" name="流程图: 决策 6">
            <a:extLst>
              <a:ext uri="{FF2B5EF4-FFF2-40B4-BE49-F238E27FC236}">
                <a16:creationId xmlns:a16="http://schemas.microsoft.com/office/drawing/2014/main" id="{48D7877D-B3D7-48F1-8DE5-7D26EB238618}"/>
              </a:ext>
            </a:extLst>
          </p:cNvPr>
          <p:cNvSpPr/>
          <p:nvPr/>
        </p:nvSpPr>
        <p:spPr>
          <a:xfrm>
            <a:off x="6871853" y="1516722"/>
            <a:ext cx="1607127" cy="54425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CX=0</a:t>
            </a:r>
            <a:r>
              <a:rPr lang="zh-CN" altLang="en-US" sz="1600" dirty="0"/>
              <a:t>？</a:t>
            </a:r>
          </a:p>
        </p:txBody>
      </p:sp>
      <p:sp>
        <p:nvSpPr>
          <p:cNvPr id="8" name="矩形 7">
            <a:extLst>
              <a:ext uri="{FF2B5EF4-FFF2-40B4-BE49-F238E27FC236}">
                <a16:creationId xmlns:a16="http://schemas.microsoft.com/office/drawing/2014/main" id="{D63C2A71-BA2C-4922-B1FB-04515DCAE9C4}"/>
              </a:ext>
            </a:extLst>
          </p:cNvPr>
          <p:cNvSpPr/>
          <p:nvPr/>
        </p:nvSpPr>
        <p:spPr>
          <a:xfrm>
            <a:off x="6938816" y="3568463"/>
            <a:ext cx="1570184" cy="4433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SI+-1/2</a:t>
            </a:r>
          </a:p>
          <a:p>
            <a:pPr algn="ctr"/>
            <a:r>
              <a:rPr lang="en-US" altLang="zh-CN" sz="1600" dirty="0"/>
              <a:t>DI+-1/2</a:t>
            </a:r>
            <a:endParaRPr lang="zh-CN" altLang="en-US" sz="1600" dirty="0"/>
          </a:p>
        </p:txBody>
      </p:sp>
      <p:sp>
        <p:nvSpPr>
          <p:cNvPr id="9" name="矩形 8">
            <a:extLst>
              <a:ext uri="{FF2B5EF4-FFF2-40B4-BE49-F238E27FC236}">
                <a16:creationId xmlns:a16="http://schemas.microsoft.com/office/drawing/2014/main" id="{0D98CE23-A473-4B34-8455-5F46071FE446}"/>
              </a:ext>
            </a:extLst>
          </p:cNvPr>
          <p:cNvSpPr/>
          <p:nvPr/>
        </p:nvSpPr>
        <p:spPr>
          <a:xfrm>
            <a:off x="6945744" y="2263584"/>
            <a:ext cx="1556328" cy="4433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CX-1—&gt;CX</a:t>
            </a:r>
            <a:endParaRPr lang="zh-CN" altLang="en-US" sz="1600" dirty="0"/>
          </a:p>
        </p:txBody>
      </p:sp>
      <p:sp>
        <p:nvSpPr>
          <p:cNvPr id="10" name="矩形 9">
            <a:extLst>
              <a:ext uri="{FF2B5EF4-FFF2-40B4-BE49-F238E27FC236}">
                <a16:creationId xmlns:a16="http://schemas.microsoft.com/office/drawing/2014/main" id="{9B57BE56-EF68-45B0-9EC7-BDFE4EAEDC5F}"/>
              </a:ext>
            </a:extLst>
          </p:cNvPr>
          <p:cNvSpPr/>
          <p:nvPr/>
        </p:nvSpPr>
        <p:spPr>
          <a:xfrm>
            <a:off x="6938816" y="2901191"/>
            <a:ext cx="1556328" cy="4433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串操作指令</a:t>
            </a:r>
          </a:p>
        </p:txBody>
      </p:sp>
      <p:sp>
        <p:nvSpPr>
          <p:cNvPr id="11" name="流程图: 决策 10">
            <a:extLst>
              <a:ext uri="{FF2B5EF4-FFF2-40B4-BE49-F238E27FC236}">
                <a16:creationId xmlns:a16="http://schemas.microsoft.com/office/drawing/2014/main" id="{F6CE8A27-94ED-4F9D-A732-5AE466D3BD6A}"/>
              </a:ext>
            </a:extLst>
          </p:cNvPr>
          <p:cNvSpPr/>
          <p:nvPr/>
        </p:nvSpPr>
        <p:spPr>
          <a:xfrm>
            <a:off x="6537033" y="4224606"/>
            <a:ext cx="2466109" cy="54425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CMPS/SCAS</a:t>
            </a:r>
            <a:endParaRPr lang="zh-CN" altLang="en-US" sz="1600" dirty="0"/>
          </a:p>
        </p:txBody>
      </p:sp>
      <p:sp>
        <p:nvSpPr>
          <p:cNvPr id="12" name="流程图: 决策 11">
            <a:extLst>
              <a:ext uri="{FF2B5EF4-FFF2-40B4-BE49-F238E27FC236}">
                <a16:creationId xmlns:a16="http://schemas.microsoft.com/office/drawing/2014/main" id="{ED096871-CBC3-4A8E-A365-3A2728A4AFD6}"/>
              </a:ext>
            </a:extLst>
          </p:cNvPr>
          <p:cNvSpPr/>
          <p:nvPr/>
        </p:nvSpPr>
        <p:spPr>
          <a:xfrm>
            <a:off x="9439563" y="4189514"/>
            <a:ext cx="1476020" cy="54425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与</a:t>
            </a:r>
            <a:r>
              <a:rPr lang="en-US" altLang="zh-CN" sz="1600" dirty="0"/>
              <a:t>ZF</a:t>
            </a:r>
            <a:r>
              <a:rPr lang="zh-CN" altLang="en-US" sz="1600" dirty="0"/>
              <a:t>相同</a:t>
            </a:r>
          </a:p>
        </p:txBody>
      </p:sp>
      <p:sp>
        <p:nvSpPr>
          <p:cNvPr id="13" name="流程图: 决策 12">
            <a:extLst>
              <a:ext uri="{FF2B5EF4-FFF2-40B4-BE49-F238E27FC236}">
                <a16:creationId xmlns:a16="http://schemas.microsoft.com/office/drawing/2014/main" id="{05396513-9416-49D8-911E-8E2954CA84B1}"/>
              </a:ext>
            </a:extLst>
          </p:cNvPr>
          <p:cNvSpPr/>
          <p:nvPr/>
        </p:nvSpPr>
        <p:spPr>
          <a:xfrm>
            <a:off x="6638236" y="4991998"/>
            <a:ext cx="2286001" cy="51312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重复前缀</a:t>
            </a:r>
          </a:p>
        </p:txBody>
      </p:sp>
      <p:sp>
        <p:nvSpPr>
          <p:cNvPr id="14" name="矩形 13">
            <a:extLst>
              <a:ext uri="{FF2B5EF4-FFF2-40B4-BE49-F238E27FC236}">
                <a16:creationId xmlns:a16="http://schemas.microsoft.com/office/drawing/2014/main" id="{A84D7C60-ADD0-4799-A44C-5275EDB9AFF0}"/>
              </a:ext>
            </a:extLst>
          </p:cNvPr>
          <p:cNvSpPr/>
          <p:nvPr/>
        </p:nvSpPr>
        <p:spPr>
          <a:xfrm>
            <a:off x="7132780" y="5728261"/>
            <a:ext cx="1376220" cy="4433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下一条指令</a:t>
            </a:r>
          </a:p>
        </p:txBody>
      </p:sp>
      <p:cxnSp>
        <p:nvCxnSpPr>
          <p:cNvPr id="16" name="直接箭头连接符 15">
            <a:extLst>
              <a:ext uri="{FF2B5EF4-FFF2-40B4-BE49-F238E27FC236}">
                <a16:creationId xmlns:a16="http://schemas.microsoft.com/office/drawing/2014/main" id="{2AB5481A-A9A6-46AD-B64F-A13F90D6F6A1}"/>
              </a:ext>
            </a:extLst>
          </p:cNvPr>
          <p:cNvCxnSpPr>
            <a:cxnSpLocks/>
            <a:stCxn id="2" idx="2"/>
            <a:endCxn id="3" idx="0"/>
          </p:cNvCxnSpPr>
          <p:nvPr/>
        </p:nvCxnSpPr>
        <p:spPr>
          <a:xfrm flipH="1">
            <a:off x="7635768" y="586475"/>
            <a:ext cx="0" cy="1920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A7058233-9323-45B1-AA20-54390BF8BDEB}"/>
              </a:ext>
            </a:extLst>
          </p:cNvPr>
          <p:cNvCxnSpPr>
            <a:cxnSpLocks/>
          </p:cNvCxnSpPr>
          <p:nvPr/>
        </p:nvCxnSpPr>
        <p:spPr>
          <a:xfrm flipH="1">
            <a:off x="7651932" y="1317920"/>
            <a:ext cx="0" cy="1920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a:extLst>
              <a:ext uri="{FF2B5EF4-FFF2-40B4-BE49-F238E27FC236}">
                <a16:creationId xmlns:a16="http://schemas.microsoft.com/office/drawing/2014/main" id="{EFDB5EEE-8786-49BF-A36D-CD8F95C4CAB3}"/>
              </a:ext>
            </a:extLst>
          </p:cNvPr>
          <p:cNvCxnSpPr>
            <a:cxnSpLocks/>
          </p:cNvCxnSpPr>
          <p:nvPr/>
        </p:nvCxnSpPr>
        <p:spPr>
          <a:xfrm flipH="1">
            <a:off x="7675416" y="2060977"/>
            <a:ext cx="0" cy="1920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33327472-6F2A-40B5-9138-68B601A33E1B}"/>
              </a:ext>
            </a:extLst>
          </p:cNvPr>
          <p:cNvCxnSpPr>
            <a:cxnSpLocks/>
          </p:cNvCxnSpPr>
          <p:nvPr/>
        </p:nvCxnSpPr>
        <p:spPr>
          <a:xfrm flipH="1">
            <a:off x="7675416" y="2706930"/>
            <a:ext cx="0" cy="1920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F3E186EA-9536-4285-BFD0-75EFC61D7722}"/>
              </a:ext>
            </a:extLst>
          </p:cNvPr>
          <p:cNvCxnSpPr>
            <a:cxnSpLocks/>
          </p:cNvCxnSpPr>
          <p:nvPr/>
        </p:nvCxnSpPr>
        <p:spPr>
          <a:xfrm flipH="1">
            <a:off x="7716980" y="3344537"/>
            <a:ext cx="0" cy="1920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接箭头连接符 21">
            <a:extLst>
              <a:ext uri="{FF2B5EF4-FFF2-40B4-BE49-F238E27FC236}">
                <a16:creationId xmlns:a16="http://schemas.microsoft.com/office/drawing/2014/main" id="{52FCAE6A-16F9-4936-BF4C-807E869B5E60}"/>
              </a:ext>
            </a:extLst>
          </p:cNvPr>
          <p:cNvCxnSpPr>
            <a:cxnSpLocks/>
          </p:cNvCxnSpPr>
          <p:nvPr/>
        </p:nvCxnSpPr>
        <p:spPr>
          <a:xfrm flipH="1">
            <a:off x="7753529" y="4011809"/>
            <a:ext cx="0" cy="1920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接箭头连接符 22">
            <a:extLst>
              <a:ext uri="{FF2B5EF4-FFF2-40B4-BE49-F238E27FC236}">
                <a16:creationId xmlns:a16="http://schemas.microsoft.com/office/drawing/2014/main" id="{083A5B95-2113-4A3F-AEDB-372F15CC4950}"/>
              </a:ext>
            </a:extLst>
          </p:cNvPr>
          <p:cNvCxnSpPr>
            <a:cxnSpLocks/>
          </p:cNvCxnSpPr>
          <p:nvPr/>
        </p:nvCxnSpPr>
        <p:spPr>
          <a:xfrm flipH="1">
            <a:off x="7781237" y="4768861"/>
            <a:ext cx="0" cy="1920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a:extLst>
              <a:ext uri="{FF2B5EF4-FFF2-40B4-BE49-F238E27FC236}">
                <a16:creationId xmlns:a16="http://schemas.microsoft.com/office/drawing/2014/main" id="{F483ABA1-D27B-45E3-89D9-F37ED455BDBD}"/>
              </a:ext>
            </a:extLst>
          </p:cNvPr>
          <p:cNvCxnSpPr>
            <a:cxnSpLocks/>
          </p:cNvCxnSpPr>
          <p:nvPr/>
        </p:nvCxnSpPr>
        <p:spPr>
          <a:xfrm flipH="1">
            <a:off x="7801622" y="5505124"/>
            <a:ext cx="0" cy="1920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接连接符 26">
            <a:extLst>
              <a:ext uri="{FF2B5EF4-FFF2-40B4-BE49-F238E27FC236}">
                <a16:creationId xmlns:a16="http://schemas.microsoft.com/office/drawing/2014/main" id="{E7B5F036-9007-44E9-B6F6-101D953C90D9}"/>
              </a:ext>
            </a:extLst>
          </p:cNvPr>
          <p:cNvCxnSpPr>
            <a:cxnSpLocks/>
            <a:stCxn id="3" idx="3"/>
          </p:cNvCxnSpPr>
          <p:nvPr/>
        </p:nvCxnSpPr>
        <p:spPr>
          <a:xfrm flipV="1">
            <a:off x="8673705" y="1051598"/>
            <a:ext cx="608840" cy="1"/>
          </a:xfrm>
          <a:prstGeom prst="line">
            <a:avLst/>
          </a:prstGeom>
        </p:spPr>
        <p:style>
          <a:lnRef idx="2">
            <a:schemeClr val="dk1"/>
          </a:lnRef>
          <a:fillRef idx="0">
            <a:schemeClr val="dk1"/>
          </a:fillRef>
          <a:effectRef idx="1">
            <a:schemeClr val="dk1"/>
          </a:effectRef>
          <a:fontRef idx="minor">
            <a:schemeClr val="tx1"/>
          </a:fontRef>
        </p:style>
      </p:cxnSp>
      <p:cxnSp>
        <p:nvCxnSpPr>
          <p:cNvPr id="30" name="直接连接符 29">
            <a:extLst>
              <a:ext uri="{FF2B5EF4-FFF2-40B4-BE49-F238E27FC236}">
                <a16:creationId xmlns:a16="http://schemas.microsoft.com/office/drawing/2014/main" id="{795127E9-8CCC-401C-95ED-9D66A4EF586D}"/>
              </a:ext>
            </a:extLst>
          </p:cNvPr>
          <p:cNvCxnSpPr/>
          <p:nvPr/>
        </p:nvCxnSpPr>
        <p:spPr>
          <a:xfrm>
            <a:off x="9282545" y="1032424"/>
            <a:ext cx="0" cy="1770510"/>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2" name="直接箭头连接符 31">
            <a:extLst>
              <a:ext uri="{FF2B5EF4-FFF2-40B4-BE49-F238E27FC236}">
                <a16:creationId xmlns:a16="http://schemas.microsoft.com/office/drawing/2014/main" id="{66F7FC6C-48F6-45C2-99FE-0885E032F174}"/>
              </a:ext>
            </a:extLst>
          </p:cNvPr>
          <p:cNvCxnSpPr/>
          <p:nvPr/>
        </p:nvCxnSpPr>
        <p:spPr>
          <a:xfrm flipH="1">
            <a:off x="7753529" y="2802934"/>
            <a:ext cx="15290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直接连接符 32">
            <a:extLst>
              <a:ext uri="{FF2B5EF4-FFF2-40B4-BE49-F238E27FC236}">
                <a16:creationId xmlns:a16="http://schemas.microsoft.com/office/drawing/2014/main" id="{39AA1554-26BE-49A0-9EDF-F62101508B72}"/>
              </a:ext>
            </a:extLst>
          </p:cNvPr>
          <p:cNvCxnSpPr>
            <a:cxnSpLocks/>
          </p:cNvCxnSpPr>
          <p:nvPr/>
        </p:nvCxnSpPr>
        <p:spPr>
          <a:xfrm flipV="1">
            <a:off x="6084451" y="5260632"/>
            <a:ext cx="608840" cy="1"/>
          </a:xfrm>
          <a:prstGeom prst="line">
            <a:avLst/>
          </a:prstGeom>
        </p:spPr>
        <p:style>
          <a:lnRef idx="2">
            <a:schemeClr val="dk1"/>
          </a:lnRef>
          <a:fillRef idx="0">
            <a:schemeClr val="dk1"/>
          </a:fillRef>
          <a:effectRef idx="1">
            <a:schemeClr val="dk1"/>
          </a:effectRef>
          <a:fontRef idx="minor">
            <a:schemeClr val="tx1"/>
          </a:fontRef>
        </p:style>
      </p:cxnSp>
      <p:cxnSp>
        <p:nvCxnSpPr>
          <p:cNvPr id="35" name="直接连接符 34">
            <a:extLst>
              <a:ext uri="{FF2B5EF4-FFF2-40B4-BE49-F238E27FC236}">
                <a16:creationId xmlns:a16="http://schemas.microsoft.com/office/drawing/2014/main" id="{C0736010-4C4C-471B-AE34-BA03231C8203}"/>
              </a:ext>
            </a:extLst>
          </p:cNvPr>
          <p:cNvCxnSpPr/>
          <p:nvPr/>
        </p:nvCxnSpPr>
        <p:spPr>
          <a:xfrm flipV="1">
            <a:off x="6084451" y="1381263"/>
            <a:ext cx="21363" cy="3879369"/>
          </a:xfrm>
          <a:prstGeom prst="line">
            <a:avLst/>
          </a:prstGeom>
        </p:spPr>
        <p:style>
          <a:lnRef idx="2">
            <a:schemeClr val="dk1"/>
          </a:lnRef>
          <a:fillRef idx="0">
            <a:schemeClr val="dk1"/>
          </a:fillRef>
          <a:effectRef idx="1">
            <a:schemeClr val="dk1"/>
          </a:effectRef>
          <a:fontRef idx="minor">
            <a:schemeClr val="tx1"/>
          </a:fontRef>
        </p:style>
      </p:cxnSp>
      <p:cxnSp>
        <p:nvCxnSpPr>
          <p:cNvPr id="37" name="直接箭头连接符 36">
            <a:extLst>
              <a:ext uri="{FF2B5EF4-FFF2-40B4-BE49-F238E27FC236}">
                <a16:creationId xmlns:a16="http://schemas.microsoft.com/office/drawing/2014/main" id="{121D7AA9-6C14-4534-A521-37B322130D37}"/>
              </a:ext>
            </a:extLst>
          </p:cNvPr>
          <p:cNvCxnSpPr/>
          <p:nvPr/>
        </p:nvCxnSpPr>
        <p:spPr>
          <a:xfrm>
            <a:off x="6095132" y="1374099"/>
            <a:ext cx="15135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7EF6CC2F-D4A4-4875-95A5-857695A10E9E}"/>
              </a:ext>
            </a:extLst>
          </p:cNvPr>
          <p:cNvCxnSpPr>
            <a:cxnSpLocks/>
          </p:cNvCxnSpPr>
          <p:nvPr/>
        </p:nvCxnSpPr>
        <p:spPr>
          <a:xfrm>
            <a:off x="8978125" y="4475945"/>
            <a:ext cx="46143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0C02694C-5360-4D75-BD0F-E0EB21202E68}"/>
              </a:ext>
            </a:extLst>
          </p:cNvPr>
          <p:cNvCxnSpPr>
            <a:cxnSpLocks/>
          </p:cNvCxnSpPr>
          <p:nvPr/>
        </p:nvCxnSpPr>
        <p:spPr>
          <a:xfrm flipV="1">
            <a:off x="10915583" y="4475945"/>
            <a:ext cx="288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直接连接符 42">
            <a:extLst>
              <a:ext uri="{FF2B5EF4-FFF2-40B4-BE49-F238E27FC236}">
                <a16:creationId xmlns:a16="http://schemas.microsoft.com/office/drawing/2014/main" id="{097A959F-F96E-430C-A905-83C9F6EAEAD1}"/>
              </a:ext>
            </a:extLst>
          </p:cNvPr>
          <p:cNvCxnSpPr>
            <a:stCxn id="12" idx="2"/>
          </p:cNvCxnSpPr>
          <p:nvPr/>
        </p:nvCxnSpPr>
        <p:spPr>
          <a:xfrm>
            <a:off x="10177573" y="4733769"/>
            <a:ext cx="900" cy="144000"/>
          </a:xfrm>
          <a:prstGeom prst="line">
            <a:avLst/>
          </a:prstGeom>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CCA88A9E-4C00-4A56-85D6-5A71A9286857}"/>
              </a:ext>
            </a:extLst>
          </p:cNvPr>
          <p:cNvCxnSpPr>
            <a:cxnSpLocks/>
          </p:cNvCxnSpPr>
          <p:nvPr/>
        </p:nvCxnSpPr>
        <p:spPr>
          <a:xfrm flipH="1">
            <a:off x="7801622" y="4858025"/>
            <a:ext cx="237595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直接连接符 46">
            <a:extLst>
              <a:ext uri="{FF2B5EF4-FFF2-40B4-BE49-F238E27FC236}">
                <a16:creationId xmlns:a16="http://schemas.microsoft.com/office/drawing/2014/main" id="{AC2F2A04-00DE-417D-8792-01FE4F184D82}"/>
              </a:ext>
            </a:extLst>
          </p:cNvPr>
          <p:cNvCxnSpPr>
            <a:stCxn id="7" idx="3"/>
          </p:cNvCxnSpPr>
          <p:nvPr/>
        </p:nvCxnSpPr>
        <p:spPr>
          <a:xfrm flipV="1">
            <a:off x="8478980" y="1788849"/>
            <a:ext cx="2709583" cy="1"/>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a:extLst>
              <a:ext uri="{FF2B5EF4-FFF2-40B4-BE49-F238E27FC236}">
                <a16:creationId xmlns:a16="http://schemas.microsoft.com/office/drawing/2014/main" id="{5ACC9FF9-BABB-4E20-9111-AEFE8CF13A46}"/>
              </a:ext>
            </a:extLst>
          </p:cNvPr>
          <p:cNvCxnSpPr>
            <a:cxnSpLocks/>
          </p:cNvCxnSpPr>
          <p:nvPr/>
        </p:nvCxnSpPr>
        <p:spPr>
          <a:xfrm>
            <a:off x="11188563" y="1779613"/>
            <a:ext cx="0" cy="3816000"/>
          </a:xfrm>
          <a:prstGeom prst="line">
            <a:avLst/>
          </a:prstGeom>
        </p:spPr>
        <p:style>
          <a:lnRef idx="2">
            <a:schemeClr val="dk1"/>
          </a:lnRef>
          <a:fillRef idx="0">
            <a:schemeClr val="dk1"/>
          </a:fillRef>
          <a:effectRef idx="1">
            <a:schemeClr val="dk1"/>
          </a:effectRef>
          <a:fontRef idx="minor">
            <a:schemeClr val="tx1"/>
          </a:fontRef>
        </p:style>
      </p:cxnSp>
      <p:cxnSp>
        <p:nvCxnSpPr>
          <p:cNvPr id="51" name="直接箭头连接符 50">
            <a:extLst>
              <a:ext uri="{FF2B5EF4-FFF2-40B4-BE49-F238E27FC236}">
                <a16:creationId xmlns:a16="http://schemas.microsoft.com/office/drawing/2014/main" id="{1D77D036-CC93-41A7-8B5D-6ADC0AE7B19B}"/>
              </a:ext>
            </a:extLst>
          </p:cNvPr>
          <p:cNvCxnSpPr>
            <a:cxnSpLocks/>
          </p:cNvCxnSpPr>
          <p:nvPr/>
        </p:nvCxnSpPr>
        <p:spPr>
          <a:xfrm flipH="1">
            <a:off x="7820891" y="5605444"/>
            <a:ext cx="33826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0FA21CBF-8946-494E-B8FE-75AC529FEBE3}"/>
              </a:ext>
            </a:extLst>
          </p:cNvPr>
          <p:cNvSpPr txBox="1"/>
          <p:nvPr/>
        </p:nvSpPr>
        <p:spPr>
          <a:xfrm>
            <a:off x="8509000" y="690703"/>
            <a:ext cx="181715" cy="369332"/>
          </a:xfrm>
          <a:prstGeom prst="rect">
            <a:avLst/>
          </a:prstGeom>
          <a:noFill/>
        </p:spPr>
        <p:txBody>
          <a:bodyPr wrap="square" rtlCol="0">
            <a:spAutoFit/>
          </a:bodyPr>
          <a:lstStyle/>
          <a:p>
            <a:r>
              <a:rPr lang="en-US" altLang="zh-CN" dirty="0"/>
              <a:t>N </a:t>
            </a:r>
            <a:endParaRPr lang="zh-CN" altLang="en-US" dirty="0"/>
          </a:p>
        </p:txBody>
      </p:sp>
      <p:sp>
        <p:nvSpPr>
          <p:cNvPr id="54" name="文本框 53">
            <a:extLst>
              <a:ext uri="{FF2B5EF4-FFF2-40B4-BE49-F238E27FC236}">
                <a16:creationId xmlns:a16="http://schemas.microsoft.com/office/drawing/2014/main" id="{0CD954FA-8082-4A56-993C-A8D0F8932BCF}"/>
              </a:ext>
            </a:extLst>
          </p:cNvPr>
          <p:cNvSpPr txBox="1"/>
          <p:nvPr/>
        </p:nvSpPr>
        <p:spPr>
          <a:xfrm>
            <a:off x="7718234" y="1225170"/>
            <a:ext cx="181715" cy="369332"/>
          </a:xfrm>
          <a:prstGeom prst="rect">
            <a:avLst/>
          </a:prstGeom>
          <a:noFill/>
        </p:spPr>
        <p:txBody>
          <a:bodyPr wrap="square" rtlCol="0">
            <a:spAutoFit/>
          </a:bodyPr>
          <a:lstStyle/>
          <a:p>
            <a:r>
              <a:rPr lang="en-US" altLang="zh-CN" dirty="0"/>
              <a:t>Y  </a:t>
            </a:r>
            <a:endParaRPr lang="zh-CN" altLang="en-US" dirty="0"/>
          </a:p>
        </p:txBody>
      </p:sp>
      <p:sp>
        <p:nvSpPr>
          <p:cNvPr id="55" name="文本框 54">
            <a:extLst>
              <a:ext uri="{FF2B5EF4-FFF2-40B4-BE49-F238E27FC236}">
                <a16:creationId xmlns:a16="http://schemas.microsoft.com/office/drawing/2014/main" id="{69C89E13-45D1-455C-9672-D1D52281F625}"/>
              </a:ext>
            </a:extLst>
          </p:cNvPr>
          <p:cNvSpPr txBox="1"/>
          <p:nvPr/>
        </p:nvSpPr>
        <p:spPr>
          <a:xfrm>
            <a:off x="9064901" y="4111745"/>
            <a:ext cx="171464" cy="369332"/>
          </a:xfrm>
          <a:prstGeom prst="rect">
            <a:avLst/>
          </a:prstGeom>
          <a:noFill/>
        </p:spPr>
        <p:txBody>
          <a:bodyPr wrap="square" rtlCol="0">
            <a:spAutoFit/>
          </a:bodyPr>
          <a:lstStyle/>
          <a:p>
            <a:r>
              <a:rPr lang="en-US" altLang="zh-CN" dirty="0"/>
              <a:t>Y  </a:t>
            </a:r>
            <a:endParaRPr lang="zh-CN" altLang="en-US" dirty="0"/>
          </a:p>
        </p:txBody>
      </p:sp>
      <p:sp>
        <p:nvSpPr>
          <p:cNvPr id="56" name="文本框 55">
            <a:extLst>
              <a:ext uri="{FF2B5EF4-FFF2-40B4-BE49-F238E27FC236}">
                <a16:creationId xmlns:a16="http://schemas.microsoft.com/office/drawing/2014/main" id="{17CD23BB-2404-461C-B421-22647798E585}"/>
              </a:ext>
            </a:extLst>
          </p:cNvPr>
          <p:cNvSpPr txBox="1"/>
          <p:nvPr/>
        </p:nvSpPr>
        <p:spPr>
          <a:xfrm>
            <a:off x="8576589" y="1520056"/>
            <a:ext cx="181715" cy="369332"/>
          </a:xfrm>
          <a:prstGeom prst="rect">
            <a:avLst/>
          </a:prstGeom>
          <a:noFill/>
        </p:spPr>
        <p:txBody>
          <a:bodyPr wrap="square" rtlCol="0">
            <a:spAutoFit/>
          </a:bodyPr>
          <a:lstStyle/>
          <a:p>
            <a:r>
              <a:rPr lang="en-US" altLang="zh-CN" dirty="0"/>
              <a:t>Y  </a:t>
            </a:r>
            <a:endParaRPr lang="zh-CN" altLang="en-US" dirty="0"/>
          </a:p>
        </p:txBody>
      </p:sp>
      <p:sp>
        <p:nvSpPr>
          <p:cNvPr id="57" name="文本框 56">
            <a:extLst>
              <a:ext uri="{FF2B5EF4-FFF2-40B4-BE49-F238E27FC236}">
                <a16:creationId xmlns:a16="http://schemas.microsoft.com/office/drawing/2014/main" id="{862ABE79-113E-44CA-B0AA-2ED6747D5707}"/>
              </a:ext>
            </a:extLst>
          </p:cNvPr>
          <p:cNvSpPr txBox="1"/>
          <p:nvPr/>
        </p:nvSpPr>
        <p:spPr>
          <a:xfrm>
            <a:off x="6307945" y="4937522"/>
            <a:ext cx="181715" cy="369332"/>
          </a:xfrm>
          <a:prstGeom prst="rect">
            <a:avLst/>
          </a:prstGeom>
          <a:noFill/>
        </p:spPr>
        <p:txBody>
          <a:bodyPr wrap="square" rtlCol="0">
            <a:spAutoFit/>
          </a:bodyPr>
          <a:lstStyle/>
          <a:p>
            <a:r>
              <a:rPr lang="en-US" altLang="zh-CN" dirty="0"/>
              <a:t>Y  </a:t>
            </a:r>
            <a:endParaRPr lang="zh-CN" altLang="en-US" dirty="0"/>
          </a:p>
        </p:txBody>
      </p:sp>
      <p:sp>
        <p:nvSpPr>
          <p:cNvPr id="58" name="文本框 57">
            <a:extLst>
              <a:ext uri="{FF2B5EF4-FFF2-40B4-BE49-F238E27FC236}">
                <a16:creationId xmlns:a16="http://schemas.microsoft.com/office/drawing/2014/main" id="{155DAA18-CDF5-4AD1-AF12-C86415F4BDCB}"/>
              </a:ext>
            </a:extLst>
          </p:cNvPr>
          <p:cNvSpPr txBox="1"/>
          <p:nvPr/>
        </p:nvSpPr>
        <p:spPr>
          <a:xfrm>
            <a:off x="10158614" y="4649423"/>
            <a:ext cx="181715" cy="369332"/>
          </a:xfrm>
          <a:prstGeom prst="rect">
            <a:avLst/>
          </a:prstGeom>
          <a:noFill/>
        </p:spPr>
        <p:txBody>
          <a:bodyPr wrap="square" rtlCol="0">
            <a:spAutoFit/>
          </a:bodyPr>
          <a:lstStyle/>
          <a:p>
            <a:r>
              <a:rPr lang="en-US" altLang="zh-CN" dirty="0"/>
              <a:t>Y  </a:t>
            </a:r>
            <a:endParaRPr lang="zh-CN" altLang="en-US" dirty="0"/>
          </a:p>
        </p:txBody>
      </p:sp>
      <p:sp>
        <p:nvSpPr>
          <p:cNvPr id="60" name="文本框 59">
            <a:extLst>
              <a:ext uri="{FF2B5EF4-FFF2-40B4-BE49-F238E27FC236}">
                <a16:creationId xmlns:a16="http://schemas.microsoft.com/office/drawing/2014/main" id="{3B70BB7F-29F9-4D7D-9CD0-C13BBF6C6D7E}"/>
              </a:ext>
            </a:extLst>
          </p:cNvPr>
          <p:cNvSpPr txBox="1"/>
          <p:nvPr/>
        </p:nvSpPr>
        <p:spPr>
          <a:xfrm>
            <a:off x="7425385" y="5450938"/>
            <a:ext cx="181715" cy="369332"/>
          </a:xfrm>
          <a:prstGeom prst="rect">
            <a:avLst/>
          </a:prstGeom>
          <a:noFill/>
        </p:spPr>
        <p:txBody>
          <a:bodyPr wrap="square" rtlCol="0">
            <a:spAutoFit/>
          </a:bodyPr>
          <a:lstStyle/>
          <a:p>
            <a:r>
              <a:rPr lang="en-US" altLang="zh-CN" dirty="0"/>
              <a:t>N </a:t>
            </a:r>
            <a:endParaRPr lang="zh-CN" altLang="en-US" dirty="0"/>
          </a:p>
        </p:txBody>
      </p:sp>
      <p:sp>
        <p:nvSpPr>
          <p:cNvPr id="61" name="文本框 60">
            <a:extLst>
              <a:ext uri="{FF2B5EF4-FFF2-40B4-BE49-F238E27FC236}">
                <a16:creationId xmlns:a16="http://schemas.microsoft.com/office/drawing/2014/main" id="{608DB4EA-F759-4977-A1A7-B2259CD51673}"/>
              </a:ext>
            </a:extLst>
          </p:cNvPr>
          <p:cNvSpPr txBox="1"/>
          <p:nvPr/>
        </p:nvSpPr>
        <p:spPr>
          <a:xfrm flipV="1">
            <a:off x="7344816" y="4673359"/>
            <a:ext cx="357989" cy="369332"/>
          </a:xfrm>
          <a:prstGeom prst="rect">
            <a:avLst/>
          </a:prstGeom>
          <a:noFill/>
        </p:spPr>
        <p:txBody>
          <a:bodyPr wrap="square" rtlCol="0">
            <a:spAutoFit/>
          </a:bodyPr>
          <a:lstStyle/>
          <a:p>
            <a:r>
              <a:rPr lang="en-US" altLang="zh-CN" dirty="0"/>
              <a:t>N </a:t>
            </a:r>
            <a:endParaRPr lang="zh-CN" altLang="en-US" dirty="0"/>
          </a:p>
        </p:txBody>
      </p:sp>
      <p:sp>
        <p:nvSpPr>
          <p:cNvPr id="62" name="文本框 61">
            <a:extLst>
              <a:ext uri="{FF2B5EF4-FFF2-40B4-BE49-F238E27FC236}">
                <a16:creationId xmlns:a16="http://schemas.microsoft.com/office/drawing/2014/main" id="{1A1E3038-2FD1-493B-BFC3-B5DFACF2C221}"/>
              </a:ext>
            </a:extLst>
          </p:cNvPr>
          <p:cNvSpPr txBox="1"/>
          <p:nvPr/>
        </p:nvSpPr>
        <p:spPr>
          <a:xfrm>
            <a:off x="10885737" y="4127401"/>
            <a:ext cx="181715" cy="369332"/>
          </a:xfrm>
          <a:prstGeom prst="rect">
            <a:avLst/>
          </a:prstGeom>
          <a:noFill/>
        </p:spPr>
        <p:txBody>
          <a:bodyPr wrap="square" rtlCol="0">
            <a:spAutoFit/>
          </a:bodyPr>
          <a:lstStyle/>
          <a:p>
            <a:r>
              <a:rPr lang="en-US" altLang="zh-CN" dirty="0"/>
              <a:t>N </a:t>
            </a:r>
            <a:endParaRPr lang="zh-CN" altLang="en-US" dirty="0"/>
          </a:p>
        </p:txBody>
      </p:sp>
      <p:sp>
        <p:nvSpPr>
          <p:cNvPr id="4" name="标题 3">
            <a:extLst>
              <a:ext uri="{FF2B5EF4-FFF2-40B4-BE49-F238E27FC236}">
                <a16:creationId xmlns:a16="http://schemas.microsoft.com/office/drawing/2014/main" id="{92DB9348-1252-431C-89E3-E2AE8347F88A}"/>
              </a:ext>
            </a:extLst>
          </p:cNvPr>
          <p:cNvSpPr>
            <a:spLocks noGrp="1"/>
          </p:cNvSpPr>
          <p:nvPr>
            <p:ph type="title"/>
          </p:nvPr>
        </p:nvSpPr>
        <p:spPr/>
        <p:txBody>
          <a:bodyPr/>
          <a:lstStyle/>
          <a:p>
            <a:r>
              <a:rPr lang="en-US" altLang="zh-CN" dirty="0"/>
              <a:t>2.</a:t>
            </a:r>
            <a:r>
              <a:rPr lang="zh-CN" altLang="en-US" dirty="0"/>
              <a:t>串操作指令</a:t>
            </a:r>
          </a:p>
        </p:txBody>
      </p:sp>
      <p:sp>
        <p:nvSpPr>
          <p:cNvPr id="17" name="矩形 16">
            <a:extLst>
              <a:ext uri="{FF2B5EF4-FFF2-40B4-BE49-F238E27FC236}">
                <a16:creationId xmlns:a16="http://schemas.microsoft.com/office/drawing/2014/main" id="{299A841D-9EFE-43CB-B328-9EA02D0B664C}"/>
              </a:ext>
            </a:extLst>
          </p:cNvPr>
          <p:cNvSpPr/>
          <p:nvPr/>
        </p:nvSpPr>
        <p:spPr>
          <a:xfrm>
            <a:off x="913464" y="4296411"/>
            <a:ext cx="5032377" cy="1754326"/>
          </a:xfrm>
          <a:prstGeom prst="rect">
            <a:avLst/>
          </a:prstGeom>
        </p:spPr>
        <p:txBody>
          <a:bodyPr wrap="square">
            <a:spAutoFit/>
          </a:bodyPr>
          <a:lstStyle/>
          <a:p>
            <a:pPr marL="269875" indent="-269875">
              <a:buFont typeface="Wingdings" panose="05000000000000000000" pitchFamily="2" charset="2"/>
              <a:buChar char="ü"/>
            </a:pPr>
            <a:r>
              <a:rPr lang="en-US" altLang="zh-CN" dirty="0">
                <a:solidFill>
                  <a:srgbClr val="C00000"/>
                </a:solidFill>
              </a:rPr>
              <a:t>REPE(REPZ)</a:t>
            </a:r>
            <a:r>
              <a:rPr lang="zh-CN" altLang="en-US" dirty="0">
                <a:solidFill>
                  <a:srgbClr val="C00000"/>
                </a:solidFill>
              </a:rPr>
              <a:t>用在</a:t>
            </a:r>
            <a:r>
              <a:rPr lang="en-US" altLang="zh-CN" dirty="0">
                <a:solidFill>
                  <a:srgbClr val="C00000"/>
                </a:solidFill>
              </a:rPr>
              <a:t>CMPS</a:t>
            </a:r>
            <a:r>
              <a:rPr lang="zh-CN" altLang="en-US" dirty="0">
                <a:solidFill>
                  <a:srgbClr val="C00000"/>
                </a:solidFill>
              </a:rPr>
              <a:t>和</a:t>
            </a:r>
            <a:r>
              <a:rPr lang="en-US" altLang="zh-CN" dirty="0">
                <a:solidFill>
                  <a:srgbClr val="C00000"/>
                </a:solidFill>
              </a:rPr>
              <a:t>SCAS</a:t>
            </a:r>
            <a:r>
              <a:rPr lang="zh-CN" altLang="en-US" dirty="0">
                <a:solidFill>
                  <a:srgbClr val="C00000"/>
                </a:solidFill>
              </a:rPr>
              <a:t>之前，利用</a:t>
            </a:r>
            <a:r>
              <a:rPr lang="en-US" altLang="zh-CN" dirty="0">
                <a:solidFill>
                  <a:srgbClr val="C00000"/>
                </a:solidFill>
              </a:rPr>
              <a:t>CX</a:t>
            </a:r>
            <a:r>
              <a:rPr lang="zh-CN" altLang="en-US" dirty="0">
                <a:solidFill>
                  <a:srgbClr val="C00000"/>
                </a:solidFill>
              </a:rPr>
              <a:t>保存数据串长度，同时判断比较是否相等，可以理解为“当数据串没有结束（</a:t>
            </a:r>
            <a:r>
              <a:rPr lang="en-US" altLang="zh-CN" dirty="0">
                <a:solidFill>
                  <a:srgbClr val="C00000"/>
                </a:solidFill>
              </a:rPr>
              <a:t>CX&lt;&gt;0</a:t>
            </a:r>
            <a:r>
              <a:rPr lang="zh-CN" altLang="en-US" dirty="0">
                <a:solidFill>
                  <a:srgbClr val="C00000"/>
                </a:solidFill>
              </a:rPr>
              <a:t>），并且串相等</a:t>
            </a:r>
            <a:r>
              <a:rPr lang="en-US" altLang="zh-CN" dirty="0">
                <a:solidFill>
                  <a:srgbClr val="C00000"/>
                </a:solidFill>
              </a:rPr>
              <a:t>ZF=1</a:t>
            </a:r>
            <a:r>
              <a:rPr lang="zh-CN" altLang="en-US" dirty="0">
                <a:solidFill>
                  <a:srgbClr val="C00000"/>
                </a:solidFill>
              </a:rPr>
              <a:t>，则继续比较”。</a:t>
            </a:r>
            <a:endParaRPr lang="en-US" altLang="zh-CN" dirty="0">
              <a:solidFill>
                <a:srgbClr val="C00000"/>
              </a:solidFill>
            </a:endParaRPr>
          </a:p>
          <a:p>
            <a:pPr marL="269875" indent="-269875">
              <a:buFont typeface="Wingdings" panose="05000000000000000000" pitchFamily="2" charset="2"/>
              <a:buChar char="ü"/>
            </a:pPr>
            <a:r>
              <a:rPr lang="en-US" altLang="zh-CN" dirty="0">
                <a:solidFill>
                  <a:srgbClr val="C00000"/>
                </a:solidFill>
              </a:rPr>
              <a:t>REPNZ(REPNE)</a:t>
            </a:r>
            <a:r>
              <a:rPr lang="zh-CN" altLang="en-US" dirty="0">
                <a:solidFill>
                  <a:srgbClr val="C00000"/>
                </a:solidFill>
              </a:rPr>
              <a:t>当数据串没有结束（</a:t>
            </a:r>
            <a:r>
              <a:rPr lang="en-US" altLang="zh-CN" dirty="0">
                <a:solidFill>
                  <a:srgbClr val="C00000"/>
                </a:solidFill>
              </a:rPr>
              <a:t>CX&lt;&gt;0</a:t>
            </a:r>
            <a:r>
              <a:rPr lang="zh-CN" altLang="en-US" dirty="0">
                <a:solidFill>
                  <a:srgbClr val="C00000"/>
                </a:solidFill>
              </a:rPr>
              <a:t>），并且串不相等</a:t>
            </a:r>
            <a:r>
              <a:rPr lang="en-US" altLang="zh-CN" dirty="0">
                <a:solidFill>
                  <a:srgbClr val="C00000"/>
                </a:solidFill>
              </a:rPr>
              <a:t>ZF=0</a:t>
            </a:r>
            <a:r>
              <a:rPr lang="zh-CN" altLang="en-US" dirty="0">
                <a:solidFill>
                  <a:srgbClr val="C00000"/>
                </a:solidFill>
              </a:rPr>
              <a:t>，则继续比较</a:t>
            </a:r>
            <a:endParaRPr lang="en-US" altLang="zh-CN" dirty="0">
              <a:solidFill>
                <a:srgbClr val="C00000"/>
              </a:solidFill>
            </a:endParaRPr>
          </a:p>
        </p:txBody>
      </p:sp>
    </p:spTree>
    <p:extLst>
      <p:ext uri="{BB962C8B-B14F-4D97-AF65-F5344CB8AC3E}">
        <p14:creationId xmlns:p14="http://schemas.microsoft.com/office/powerpoint/2010/main" val="1240140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5C249-4263-45A9-995D-F4457BE19847}"/>
              </a:ext>
            </a:extLst>
          </p:cNvPr>
          <p:cNvSpPr>
            <a:spLocks noGrp="1"/>
          </p:cNvSpPr>
          <p:nvPr>
            <p:ph type="title"/>
          </p:nvPr>
        </p:nvSpPr>
        <p:spPr/>
        <p:txBody>
          <a:bodyPr>
            <a:normAutofit/>
          </a:bodyPr>
          <a:lstStyle/>
          <a:p>
            <a:r>
              <a:rPr lang="zh-CN" altLang="en-US" sz="4000" dirty="0"/>
              <a:t>例</a:t>
            </a:r>
            <a:r>
              <a:rPr lang="en-US" altLang="zh-CN" sz="4000" dirty="0"/>
              <a:t>4.13 </a:t>
            </a:r>
            <a:r>
              <a:rPr lang="zh-CN" altLang="en-US" sz="4000" dirty="0"/>
              <a:t>比较数据段两个等长字符串是否相同，相同显示</a:t>
            </a:r>
            <a:r>
              <a:rPr lang="en-US" altLang="zh-CN" sz="4000" dirty="0"/>
              <a:t>Y, </a:t>
            </a:r>
            <a:r>
              <a:rPr lang="zh-CN" altLang="en-US" sz="4000" dirty="0"/>
              <a:t>不同显示</a:t>
            </a:r>
            <a:r>
              <a:rPr lang="en-US" altLang="zh-CN" sz="4000" dirty="0"/>
              <a:t>N</a:t>
            </a:r>
            <a:endParaRPr lang="zh-CN" altLang="en-US" sz="4000" dirty="0"/>
          </a:p>
        </p:txBody>
      </p:sp>
      <p:sp>
        <p:nvSpPr>
          <p:cNvPr id="6" name="文本框 5">
            <a:extLst>
              <a:ext uri="{FF2B5EF4-FFF2-40B4-BE49-F238E27FC236}">
                <a16:creationId xmlns:a16="http://schemas.microsoft.com/office/drawing/2014/main" id="{8721F508-8F73-494F-8AF7-B4BBA22FF6A7}"/>
              </a:ext>
            </a:extLst>
          </p:cNvPr>
          <p:cNvSpPr txBox="1"/>
          <p:nvPr/>
        </p:nvSpPr>
        <p:spPr>
          <a:xfrm>
            <a:off x="4795157" y="3069783"/>
            <a:ext cx="5838825" cy="2308324"/>
          </a:xfrm>
          <a:prstGeom prst="rect">
            <a:avLst/>
          </a:prstGeom>
          <a:noFill/>
        </p:spPr>
        <p:txBody>
          <a:bodyPr wrap="square" rtlCol="0">
            <a:spAutoFit/>
          </a:bodyPr>
          <a:lstStyle/>
          <a:p>
            <a:r>
              <a:rPr lang="zh-CN" altLang="en-US" dirty="0">
                <a:solidFill>
                  <a:srgbClr val="C00000"/>
                </a:solidFill>
              </a:rPr>
              <a:t>指令“</a:t>
            </a:r>
            <a:r>
              <a:rPr lang="en-US" altLang="zh-CN" dirty="0">
                <a:solidFill>
                  <a:srgbClr val="C00000"/>
                </a:solidFill>
              </a:rPr>
              <a:t>REPZ CMPSB</a:t>
            </a:r>
            <a:r>
              <a:rPr lang="zh-CN" altLang="en-US" dirty="0">
                <a:solidFill>
                  <a:srgbClr val="C00000"/>
                </a:solidFill>
              </a:rPr>
              <a:t>”结束重复执行的情况有两种</a:t>
            </a:r>
            <a:r>
              <a:rPr lang="zh-CN" altLang="en-US" dirty="0"/>
              <a:t>：</a:t>
            </a:r>
            <a:endParaRPr lang="en-US" altLang="zh-CN" dirty="0"/>
          </a:p>
          <a:p>
            <a:pPr marL="285750" indent="-285750">
              <a:buFont typeface="Wingdings" panose="05000000000000000000" pitchFamily="2" charset="2"/>
              <a:buChar char="ü"/>
            </a:pPr>
            <a:r>
              <a:rPr lang="zh-CN" altLang="en-US" dirty="0"/>
              <a:t>出现不相等的字符，</a:t>
            </a:r>
            <a:r>
              <a:rPr lang="en-US" altLang="zh-CN" dirty="0"/>
              <a:t>ZF=0</a:t>
            </a:r>
          </a:p>
          <a:p>
            <a:pPr marL="285750" indent="-285750">
              <a:buFont typeface="Wingdings" panose="05000000000000000000" pitchFamily="2" charset="2"/>
              <a:buChar char="ü"/>
            </a:pPr>
            <a:r>
              <a:rPr lang="zh-CN" altLang="en-US" dirty="0"/>
              <a:t>比较完所有字符，</a:t>
            </a:r>
            <a:r>
              <a:rPr lang="en-US" altLang="zh-CN" dirty="0"/>
              <a:t>CX=0</a:t>
            </a:r>
            <a:r>
              <a:rPr lang="zh-CN" altLang="en-US" dirty="0"/>
              <a:t>。在这种情况下，对最后比较的一对字符又有两种可能：</a:t>
            </a:r>
            <a:endParaRPr lang="en-US" altLang="zh-CN" dirty="0"/>
          </a:p>
          <a:p>
            <a:pPr marL="742950" lvl="1" indent="-285750">
              <a:buFont typeface="Wingdings" panose="05000000000000000000" pitchFamily="2" charset="2"/>
              <a:buChar char="ü"/>
            </a:pPr>
            <a:r>
              <a:rPr lang="zh-CN" altLang="en-US" dirty="0"/>
              <a:t>最后一个字符不等，</a:t>
            </a:r>
            <a:r>
              <a:rPr lang="en-US" altLang="zh-CN" dirty="0"/>
              <a:t>ZF=0</a:t>
            </a:r>
          </a:p>
          <a:p>
            <a:pPr marL="742950" lvl="1" indent="-285750">
              <a:buFont typeface="Wingdings" panose="05000000000000000000" pitchFamily="2" charset="2"/>
              <a:buChar char="ü"/>
            </a:pPr>
            <a:r>
              <a:rPr lang="zh-CN" altLang="en-US" dirty="0"/>
              <a:t>最后一个字符相等，</a:t>
            </a:r>
            <a:r>
              <a:rPr lang="en-US" altLang="zh-CN" dirty="0"/>
              <a:t>ZF=1</a:t>
            </a:r>
          </a:p>
          <a:p>
            <a:pPr lvl="1"/>
            <a:r>
              <a:rPr lang="zh-CN" altLang="en-US" dirty="0"/>
              <a:t>所以，重复比较结束后，指令</a:t>
            </a:r>
            <a:r>
              <a:rPr lang="en-US" altLang="zh-CN" dirty="0"/>
              <a:t>JNE</a:t>
            </a:r>
            <a:r>
              <a:rPr lang="zh-CN" altLang="en-US" dirty="0"/>
              <a:t>的条件成立，表示字符串不相等</a:t>
            </a:r>
            <a:endParaRPr lang="en-US" altLang="zh-CN" dirty="0"/>
          </a:p>
        </p:txBody>
      </p:sp>
      <p:sp>
        <p:nvSpPr>
          <p:cNvPr id="7" name="文本框 6">
            <a:extLst>
              <a:ext uri="{FF2B5EF4-FFF2-40B4-BE49-F238E27FC236}">
                <a16:creationId xmlns:a16="http://schemas.microsoft.com/office/drawing/2014/main" id="{7626CC06-4597-438B-9C80-EC16A27D6B4B}"/>
              </a:ext>
            </a:extLst>
          </p:cNvPr>
          <p:cNvSpPr txBox="1"/>
          <p:nvPr/>
        </p:nvSpPr>
        <p:spPr>
          <a:xfrm>
            <a:off x="5105400" y="1737360"/>
            <a:ext cx="5426287" cy="1200329"/>
          </a:xfrm>
          <a:prstGeom prst="rect">
            <a:avLst/>
          </a:prstGeom>
          <a:noFill/>
        </p:spPr>
        <p:txBody>
          <a:bodyPr wrap="square" rtlCol="0">
            <a:spAutoFit/>
          </a:bodyPr>
          <a:lstStyle/>
          <a:p>
            <a:r>
              <a:rPr lang="zh-CN" altLang="en-US" dirty="0"/>
              <a:t>若不使用重复前缀，需要编写成循环结构，如下：</a:t>
            </a:r>
            <a:endParaRPr lang="en-US" altLang="zh-CN" dirty="0"/>
          </a:p>
          <a:p>
            <a:r>
              <a:rPr lang="en-US" altLang="zh-CN" i="1" dirty="0" err="1"/>
              <a:t>again:cmpsb</a:t>
            </a:r>
            <a:endParaRPr lang="en-US" altLang="zh-CN" i="1" dirty="0"/>
          </a:p>
          <a:p>
            <a:r>
              <a:rPr lang="en-US" altLang="zh-CN" i="1" dirty="0"/>
              <a:t>          </a:t>
            </a:r>
            <a:r>
              <a:rPr lang="en-US" altLang="zh-CN" i="1" dirty="0" err="1"/>
              <a:t>jnz</a:t>
            </a:r>
            <a:r>
              <a:rPr lang="en-US" altLang="zh-CN" i="1" dirty="0"/>
              <a:t>  </a:t>
            </a:r>
            <a:r>
              <a:rPr lang="en-US" altLang="zh-CN" i="1" dirty="0" err="1"/>
              <a:t>unmat</a:t>
            </a:r>
            <a:endParaRPr lang="en-US" altLang="zh-CN" i="1" dirty="0"/>
          </a:p>
          <a:p>
            <a:r>
              <a:rPr lang="en-US" altLang="zh-CN" i="1" dirty="0"/>
              <a:t>         loop again</a:t>
            </a:r>
            <a:endParaRPr lang="zh-CN" altLang="en-US" i="1" dirty="0"/>
          </a:p>
        </p:txBody>
      </p:sp>
      <p:pic>
        <p:nvPicPr>
          <p:cNvPr id="9" name="图片 8">
            <a:extLst>
              <a:ext uri="{FF2B5EF4-FFF2-40B4-BE49-F238E27FC236}">
                <a16:creationId xmlns:a16="http://schemas.microsoft.com/office/drawing/2014/main" id="{92448679-A71E-48F5-8CBE-2EEEF91F2242}"/>
              </a:ext>
            </a:extLst>
          </p:cNvPr>
          <p:cNvPicPr>
            <a:picLocks noChangeAspect="1"/>
          </p:cNvPicPr>
          <p:nvPr/>
        </p:nvPicPr>
        <p:blipFill>
          <a:blip r:embed="rId2"/>
          <a:stretch>
            <a:fillRect/>
          </a:stretch>
        </p:blipFill>
        <p:spPr>
          <a:xfrm>
            <a:off x="1660313" y="1954106"/>
            <a:ext cx="2164268" cy="670618"/>
          </a:xfrm>
          <a:prstGeom prst="rect">
            <a:avLst/>
          </a:prstGeom>
        </p:spPr>
      </p:pic>
      <p:pic>
        <p:nvPicPr>
          <p:cNvPr id="11" name="图片 10">
            <a:extLst>
              <a:ext uri="{FF2B5EF4-FFF2-40B4-BE49-F238E27FC236}">
                <a16:creationId xmlns:a16="http://schemas.microsoft.com/office/drawing/2014/main" id="{AE5192BF-D2FA-49F8-AA11-03959034A19A}"/>
              </a:ext>
            </a:extLst>
          </p:cNvPr>
          <p:cNvPicPr>
            <a:picLocks noChangeAspect="1"/>
          </p:cNvPicPr>
          <p:nvPr/>
        </p:nvPicPr>
        <p:blipFill>
          <a:blip r:embed="rId3"/>
          <a:stretch>
            <a:fillRect/>
          </a:stretch>
        </p:blipFill>
        <p:spPr>
          <a:xfrm>
            <a:off x="1660313" y="2764220"/>
            <a:ext cx="2636748" cy="2613887"/>
          </a:xfrm>
          <a:prstGeom prst="rect">
            <a:avLst/>
          </a:prstGeom>
        </p:spPr>
      </p:pic>
    </p:spTree>
    <p:extLst>
      <p:ext uri="{BB962C8B-B14F-4D97-AF65-F5344CB8AC3E}">
        <p14:creationId xmlns:p14="http://schemas.microsoft.com/office/powerpoint/2010/main" val="671056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D0F5C-709A-4E9A-BBA2-92ADB78C0D78}"/>
              </a:ext>
            </a:extLst>
          </p:cNvPr>
          <p:cNvSpPr>
            <a:spLocks noGrp="1"/>
          </p:cNvSpPr>
          <p:nvPr>
            <p:ph type="title"/>
          </p:nvPr>
        </p:nvSpPr>
        <p:spPr/>
        <p:txBody>
          <a:bodyPr>
            <a:normAutofit/>
          </a:bodyPr>
          <a:lstStyle/>
          <a:p>
            <a:r>
              <a:rPr lang="zh-CN" altLang="en-US" sz="4400" dirty="0"/>
              <a:t>例</a:t>
            </a:r>
            <a:r>
              <a:rPr lang="en-US" altLang="zh-CN" sz="4400" dirty="0"/>
              <a:t>4.14 </a:t>
            </a:r>
            <a:r>
              <a:rPr lang="zh-CN" altLang="en-US" sz="4400" dirty="0"/>
              <a:t>在字符串中查找“空格”字符</a:t>
            </a:r>
          </a:p>
        </p:txBody>
      </p:sp>
      <p:sp>
        <p:nvSpPr>
          <p:cNvPr id="3" name="内容占位符 2">
            <a:extLst>
              <a:ext uri="{FF2B5EF4-FFF2-40B4-BE49-F238E27FC236}">
                <a16:creationId xmlns:a16="http://schemas.microsoft.com/office/drawing/2014/main" id="{91F8C814-4283-4A00-8674-BB8C945751E3}"/>
              </a:ext>
            </a:extLst>
          </p:cNvPr>
          <p:cNvSpPr>
            <a:spLocks noGrp="1"/>
          </p:cNvSpPr>
          <p:nvPr>
            <p:ph idx="1"/>
          </p:nvPr>
        </p:nvSpPr>
        <p:spPr/>
        <p:txBody>
          <a:bodyPr>
            <a:normAutofit/>
          </a:bodyPr>
          <a:lstStyle/>
          <a:p>
            <a:pPr marL="0" indent="0">
              <a:buNone/>
            </a:pPr>
            <a:r>
              <a:rPr lang="zh-CN" altLang="en-US" sz="2600" dirty="0"/>
              <a:t>假设该字符串在附加段，首地址由</a:t>
            </a:r>
            <a:r>
              <a:rPr lang="en-US" altLang="zh-CN" sz="2600" dirty="0"/>
              <a:t>STRING</a:t>
            </a:r>
            <a:r>
              <a:rPr lang="zh-CN" altLang="en-US" sz="2600" dirty="0"/>
              <a:t>指示，具有</a:t>
            </a:r>
            <a:r>
              <a:rPr lang="en-US" altLang="zh-CN" sz="2600" dirty="0"/>
              <a:t>COUNT</a:t>
            </a:r>
            <a:r>
              <a:rPr lang="zh-CN" altLang="en-US" sz="2600" dirty="0"/>
              <a:t>字节。字符串不含空格，则继续执行，包含空格，则转到</a:t>
            </a:r>
            <a:r>
              <a:rPr lang="en-US" altLang="zh-CN" sz="2600" dirty="0"/>
              <a:t>FOUND</a:t>
            </a:r>
            <a:r>
              <a:rPr lang="zh-CN" altLang="en-US" sz="2600" dirty="0"/>
              <a:t>执行。代码段部分如下：</a:t>
            </a:r>
            <a:endParaRPr lang="en-US" altLang="zh-CN" sz="2600" dirty="0"/>
          </a:p>
          <a:p>
            <a:pPr>
              <a:lnSpc>
                <a:spcPct val="100000"/>
              </a:lnSpc>
              <a:spcBef>
                <a:spcPts val="0"/>
              </a:spcBef>
            </a:pPr>
            <a:r>
              <a:rPr lang="en-US" altLang="zh-CN" i="1" dirty="0"/>
              <a:t>mov  di, offset string</a:t>
            </a:r>
          </a:p>
          <a:p>
            <a:pPr>
              <a:lnSpc>
                <a:spcPct val="100000"/>
              </a:lnSpc>
              <a:spcBef>
                <a:spcPts val="0"/>
              </a:spcBef>
            </a:pPr>
            <a:r>
              <a:rPr lang="en-US" altLang="zh-CN" i="1" dirty="0"/>
              <a:t>mov al, ‘ ‘</a:t>
            </a:r>
          </a:p>
          <a:p>
            <a:pPr>
              <a:lnSpc>
                <a:spcPct val="100000"/>
              </a:lnSpc>
              <a:spcBef>
                <a:spcPts val="0"/>
              </a:spcBef>
            </a:pPr>
            <a:r>
              <a:rPr lang="en-US" altLang="zh-CN" i="1" dirty="0"/>
              <a:t>mov </a:t>
            </a:r>
            <a:r>
              <a:rPr lang="en-US" altLang="zh-CN" i="1" dirty="0" err="1"/>
              <a:t>cx,count</a:t>
            </a:r>
            <a:endParaRPr lang="en-US" altLang="zh-CN" i="1" dirty="0"/>
          </a:p>
          <a:p>
            <a:pPr>
              <a:lnSpc>
                <a:spcPct val="100000"/>
              </a:lnSpc>
              <a:spcBef>
                <a:spcPts val="0"/>
              </a:spcBef>
            </a:pPr>
            <a:r>
              <a:rPr lang="en-US" altLang="zh-CN" i="1" dirty="0" err="1"/>
              <a:t>cld</a:t>
            </a:r>
            <a:r>
              <a:rPr lang="en-US" altLang="zh-CN" i="1" dirty="0"/>
              <a:t> </a:t>
            </a:r>
          </a:p>
          <a:p>
            <a:pPr>
              <a:lnSpc>
                <a:spcPct val="100000"/>
              </a:lnSpc>
              <a:spcBef>
                <a:spcPts val="0"/>
              </a:spcBef>
            </a:pPr>
            <a:r>
              <a:rPr lang="en-US" altLang="zh-CN" i="1" dirty="0" err="1">
                <a:solidFill>
                  <a:srgbClr val="C00000"/>
                </a:solidFill>
              </a:rPr>
              <a:t>repnz</a:t>
            </a:r>
            <a:r>
              <a:rPr lang="en-US" altLang="zh-CN" i="1" dirty="0">
                <a:solidFill>
                  <a:srgbClr val="C00000"/>
                </a:solidFill>
              </a:rPr>
              <a:t>  </a:t>
            </a:r>
            <a:r>
              <a:rPr lang="en-US" altLang="zh-CN" i="1" dirty="0" err="1">
                <a:solidFill>
                  <a:srgbClr val="C00000"/>
                </a:solidFill>
              </a:rPr>
              <a:t>scasb</a:t>
            </a:r>
            <a:r>
              <a:rPr lang="en-US" altLang="zh-CN" i="1" dirty="0">
                <a:solidFill>
                  <a:srgbClr val="C00000"/>
                </a:solidFill>
              </a:rPr>
              <a:t>                             </a:t>
            </a:r>
            <a:r>
              <a:rPr lang="en-US" altLang="zh-CN" i="1" dirty="0"/>
              <a:t>;</a:t>
            </a:r>
            <a:r>
              <a:rPr lang="zh-CN" altLang="en-US" i="1" dirty="0"/>
              <a:t>搜索</a:t>
            </a:r>
            <a:endParaRPr lang="en-US" altLang="zh-CN" i="1" dirty="0"/>
          </a:p>
          <a:p>
            <a:pPr>
              <a:lnSpc>
                <a:spcPct val="100000"/>
              </a:lnSpc>
              <a:spcBef>
                <a:spcPts val="0"/>
              </a:spcBef>
            </a:pPr>
            <a:r>
              <a:rPr lang="en-US" altLang="zh-CN" i="1" dirty="0"/>
              <a:t>je found                                   ;</a:t>
            </a:r>
            <a:r>
              <a:rPr lang="zh-CN" altLang="en-US" i="1" dirty="0"/>
              <a:t>发现空格，</a:t>
            </a:r>
            <a:r>
              <a:rPr lang="en-US" altLang="zh-CN" i="1" dirty="0"/>
              <a:t>ZF=1</a:t>
            </a:r>
            <a:r>
              <a:rPr lang="zh-CN" altLang="en-US" i="1" dirty="0"/>
              <a:t>，转移到</a:t>
            </a:r>
            <a:r>
              <a:rPr lang="en-US" altLang="zh-CN" i="1" dirty="0"/>
              <a:t>found</a:t>
            </a:r>
          </a:p>
          <a:p>
            <a:pPr>
              <a:lnSpc>
                <a:spcPct val="100000"/>
              </a:lnSpc>
              <a:spcBef>
                <a:spcPts val="0"/>
              </a:spcBef>
            </a:pPr>
            <a:r>
              <a:rPr lang="en-US" altLang="zh-CN" i="1" dirty="0"/>
              <a:t>…                                                ;</a:t>
            </a:r>
            <a:r>
              <a:rPr lang="zh-CN" altLang="en-US" i="1" dirty="0"/>
              <a:t>不含空格，则继续执行</a:t>
            </a:r>
            <a:endParaRPr lang="en-US" altLang="zh-CN" i="1" dirty="0"/>
          </a:p>
          <a:p>
            <a:pPr>
              <a:lnSpc>
                <a:spcPct val="100000"/>
              </a:lnSpc>
              <a:spcBef>
                <a:spcPts val="0"/>
              </a:spcBef>
            </a:pPr>
            <a:r>
              <a:rPr lang="en-US" altLang="zh-CN" i="1" dirty="0"/>
              <a:t>found:….</a:t>
            </a:r>
          </a:p>
          <a:p>
            <a:endParaRPr lang="zh-CN" altLang="en-US" dirty="0"/>
          </a:p>
        </p:txBody>
      </p:sp>
    </p:spTree>
    <p:extLst>
      <p:ext uri="{BB962C8B-B14F-4D97-AF65-F5344CB8AC3E}">
        <p14:creationId xmlns:p14="http://schemas.microsoft.com/office/powerpoint/2010/main" val="1377239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6F2C74-F18C-4C6D-BE9B-1D4B3BC7A2E6}"/>
              </a:ext>
            </a:extLst>
          </p:cNvPr>
          <p:cNvSpPr>
            <a:spLocks noGrp="1"/>
          </p:cNvSpPr>
          <p:nvPr>
            <p:ph type="title"/>
          </p:nvPr>
        </p:nvSpPr>
        <p:spPr/>
        <p:txBody>
          <a:bodyPr/>
          <a:lstStyle/>
          <a:p>
            <a:r>
              <a:rPr lang="en-US" altLang="zh-CN" dirty="0"/>
              <a:t>4.4 </a:t>
            </a:r>
            <a:r>
              <a:rPr lang="zh-CN" altLang="en-US" dirty="0"/>
              <a:t>子程序设计</a:t>
            </a:r>
          </a:p>
        </p:txBody>
      </p:sp>
      <p:sp>
        <p:nvSpPr>
          <p:cNvPr id="4" name="Rectangle 12">
            <a:extLst>
              <a:ext uri="{FF2B5EF4-FFF2-40B4-BE49-F238E27FC236}">
                <a16:creationId xmlns:a16="http://schemas.microsoft.com/office/drawing/2014/main" id="{E9160D8D-9AF5-4339-9886-BCD6F84F7C38}"/>
              </a:ext>
            </a:extLst>
          </p:cNvPr>
          <p:cNvSpPr>
            <a:spLocks noGrp="1" noChangeArrowheads="1"/>
          </p:cNvSpPr>
          <p:nvPr>
            <p:ph idx="1"/>
          </p:nvPr>
        </p:nvSpPr>
        <p:spPr>
          <a:xfrm>
            <a:off x="1096963" y="1846263"/>
            <a:ext cx="10058400" cy="4022725"/>
          </a:xfrm>
        </p:spPr>
        <p:txBody>
          <a:bodyPr>
            <a:normAutofit/>
          </a:bodyPr>
          <a:lstStyle/>
          <a:p>
            <a:pPr marL="269875" indent="-269875">
              <a:lnSpc>
                <a:spcPct val="100000"/>
              </a:lnSpc>
              <a:buFont typeface="Wingdings" panose="05000000000000000000" pitchFamily="2" charset="2"/>
              <a:buChar char="ü"/>
            </a:pPr>
            <a:r>
              <a:rPr lang="zh-CN" altLang="en-US" sz="2400" dirty="0"/>
              <a:t>把功能相对独立的程序段单独编写和调试，作为一个相对独立的模块供程序使用，就形成子程序</a:t>
            </a:r>
          </a:p>
          <a:p>
            <a:pPr>
              <a:buFont typeface="Wingdings" panose="05000000000000000000" pitchFamily="2" charset="2"/>
              <a:buChar char="ü"/>
            </a:pPr>
            <a:r>
              <a:rPr lang="zh-CN" altLang="en-US" sz="2400" dirty="0"/>
              <a:t>子程序可以实现源程序的模块化，可简化源程序结构，可以提高编程效率</a:t>
            </a:r>
          </a:p>
        </p:txBody>
      </p:sp>
      <p:sp>
        <p:nvSpPr>
          <p:cNvPr id="5" name="Text Box 6">
            <a:hlinkClick r:id="rId2" action="ppaction://hlinksldjump"/>
            <a:extLst>
              <a:ext uri="{FF2B5EF4-FFF2-40B4-BE49-F238E27FC236}">
                <a16:creationId xmlns:a16="http://schemas.microsoft.com/office/drawing/2014/main" id="{CB5532F5-A05D-4FA8-97F9-51852C1F7B1B}"/>
              </a:ext>
            </a:extLst>
          </p:cNvPr>
          <p:cNvSpPr txBox="1">
            <a:spLocks noChangeArrowheads="1"/>
          </p:cNvSpPr>
          <p:nvPr/>
        </p:nvSpPr>
        <p:spPr bwMode="auto">
          <a:xfrm>
            <a:off x="1332922" y="3176304"/>
            <a:ext cx="5842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342900" indent="-342900" eaLnBrk="1" hangingPunct="1">
              <a:lnSpc>
                <a:spcPct val="100000"/>
              </a:lnSpc>
              <a:spcBef>
                <a:spcPct val="50000"/>
              </a:spcBef>
              <a:buFont typeface="Wingdings" panose="05000000000000000000" pitchFamily="2" charset="2"/>
              <a:buChar char="ü"/>
            </a:pPr>
            <a:r>
              <a:rPr lang="zh-CN" altLang="en-US" sz="2400" dirty="0">
                <a:solidFill>
                  <a:srgbClr val="002060"/>
                </a:solidFill>
                <a:latin typeface="+mj-ea"/>
                <a:ea typeface="+mj-ea"/>
              </a:rPr>
              <a:t>子程序设计要利用过程定义伪指令</a:t>
            </a:r>
            <a:endParaRPr lang="en-US" altLang="zh-CN" sz="2400" dirty="0">
              <a:solidFill>
                <a:srgbClr val="002060"/>
              </a:solidFill>
              <a:latin typeface="+mj-ea"/>
              <a:ea typeface="+mj-ea"/>
            </a:endParaRPr>
          </a:p>
          <a:p>
            <a:pPr marL="342900" indent="-342900">
              <a:lnSpc>
                <a:spcPct val="100000"/>
              </a:lnSpc>
              <a:spcBef>
                <a:spcPct val="50000"/>
              </a:spcBef>
              <a:buFont typeface="Wingdings" panose="05000000000000000000" pitchFamily="2" charset="2"/>
              <a:buChar char="ü"/>
            </a:pPr>
            <a:r>
              <a:rPr lang="zh-CN" altLang="en-US" sz="2400" dirty="0">
                <a:solidFill>
                  <a:srgbClr val="002060"/>
                </a:solidFill>
                <a:latin typeface="+mj-ea"/>
              </a:rPr>
              <a:t>参数传递是子程序设计的重点和难点</a:t>
            </a:r>
          </a:p>
          <a:p>
            <a:pPr marL="342900" indent="-342900">
              <a:lnSpc>
                <a:spcPct val="100000"/>
              </a:lnSpc>
              <a:spcBef>
                <a:spcPct val="50000"/>
              </a:spcBef>
              <a:buFont typeface="Wingdings" panose="05000000000000000000" pitchFamily="2" charset="2"/>
              <a:buChar char="ü"/>
            </a:pPr>
            <a:r>
              <a:rPr lang="zh-CN" altLang="en-US" sz="2400" dirty="0">
                <a:solidFill>
                  <a:srgbClr val="002060"/>
                </a:solidFill>
                <a:latin typeface="+mj-ea"/>
              </a:rPr>
              <a:t>子程序可以嵌套</a:t>
            </a:r>
            <a:endParaRPr lang="en-US" altLang="zh-CN" sz="2400" dirty="0">
              <a:solidFill>
                <a:srgbClr val="002060"/>
              </a:solidFill>
              <a:latin typeface="+mj-ea"/>
            </a:endParaRPr>
          </a:p>
          <a:p>
            <a:pPr marL="342900" indent="-342900">
              <a:lnSpc>
                <a:spcPct val="100000"/>
              </a:lnSpc>
              <a:spcBef>
                <a:spcPct val="50000"/>
              </a:spcBef>
              <a:buFont typeface="Wingdings" panose="05000000000000000000" pitchFamily="2" charset="2"/>
              <a:buChar char="ü"/>
            </a:pPr>
            <a:r>
              <a:rPr lang="zh-CN" altLang="en-US" sz="2400" dirty="0">
                <a:solidFill>
                  <a:srgbClr val="002060"/>
                </a:solidFill>
                <a:latin typeface="+mj-ea"/>
                <a:ea typeface="+mj-ea"/>
              </a:rPr>
              <a:t>一定条件下，还可以递归和重入</a:t>
            </a:r>
          </a:p>
        </p:txBody>
      </p:sp>
    </p:spTree>
    <p:extLst>
      <p:ext uri="{BB962C8B-B14F-4D97-AF65-F5344CB8AC3E}">
        <p14:creationId xmlns:p14="http://schemas.microsoft.com/office/powerpoint/2010/main" val="1329240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B04CB-4673-475E-8298-8E6179B5A7EE}"/>
              </a:ext>
            </a:extLst>
          </p:cNvPr>
          <p:cNvSpPr>
            <a:spLocks noGrp="1"/>
          </p:cNvSpPr>
          <p:nvPr>
            <p:ph type="title"/>
          </p:nvPr>
        </p:nvSpPr>
        <p:spPr/>
        <p:txBody>
          <a:bodyPr>
            <a:normAutofit/>
          </a:bodyPr>
          <a:lstStyle/>
          <a:p>
            <a:r>
              <a:rPr lang="zh-CN" altLang="en-US" sz="4400" dirty="0"/>
              <a:t>例</a:t>
            </a:r>
            <a:r>
              <a:rPr lang="en-US" altLang="zh-CN" sz="4400" dirty="0"/>
              <a:t>4.1 </a:t>
            </a:r>
            <a:r>
              <a:rPr lang="zh-CN" altLang="en-US" sz="4400" dirty="0"/>
              <a:t>一个字节数据转换成十六进制形式显示</a:t>
            </a:r>
          </a:p>
        </p:txBody>
      </p:sp>
      <p:sp>
        <p:nvSpPr>
          <p:cNvPr id="3" name="内容占位符 2">
            <a:extLst>
              <a:ext uri="{FF2B5EF4-FFF2-40B4-BE49-F238E27FC236}">
                <a16:creationId xmlns:a16="http://schemas.microsoft.com/office/drawing/2014/main" id="{114B6828-278C-47D5-8B17-3B1BD4FAEC77}"/>
              </a:ext>
            </a:extLst>
          </p:cNvPr>
          <p:cNvSpPr>
            <a:spLocks noGrp="1"/>
          </p:cNvSpPr>
          <p:nvPr>
            <p:ph idx="1"/>
          </p:nvPr>
        </p:nvSpPr>
        <p:spPr>
          <a:xfrm>
            <a:off x="1097280" y="1807111"/>
            <a:ext cx="8275320" cy="644039"/>
          </a:xfrm>
        </p:spPr>
        <p:txBody>
          <a:bodyPr>
            <a:normAutofit fontScale="85000" lnSpcReduction="20000"/>
          </a:bodyPr>
          <a:lstStyle/>
          <a:p>
            <a:pPr>
              <a:lnSpc>
                <a:spcPct val="120000"/>
              </a:lnSpc>
            </a:pPr>
            <a:r>
              <a:rPr lang="zh-CN" altLang="en-US" dirty="0"/>
              <a:t>分析：一个字节二进制</a:t>
            </a:r>
            <a:r>
              <a:rPr lang="en-US" altLang="zh-CN" dirty="0"/>
              <a:t>8</a:t>
            </a:r>
            <a:r>
              <a:rPr lang="zh-CN" altLang="en-US" dirty="0"/>
              <a:t>位，对应十六进制</a:t>
            </a:r>
            <a:r>
              <a:rPr lang="en-US" altLang="zh-CN" dirty="0"/>
              <a:t>2</a:t>
            </a:r>
            <a:r>
              <a:rPr lang="zh-CN" altLang="en-US" dirty="0"/>
              <a:t>位，显示时需要转换成</a:t>
            </a:r>
            <a:r>
              <a:rPr lang="en-US" altLang="zh-CN" dirty="0"/>
              <a:t>ASCII</a:t>
            </a:r>
            <a:r>
              <a:rPr lang="zh-CN" altLang="en-US" dirty="0"/>
              <a:t>码。不直接进行转换，而是通过</a:t>
            </a:r>
            <a:r>
              <a:rPr lang="zh-CN" altLang="en-US" dirty="0">
                <a:solidFill>
                  <a:srgbClr val="C00000"/>
                </a:solidFill>
              </a:rPr>
              <a:t>查表</a:t>
            </a:r>
            <a:r>
              <a:rPr lang="zh-CN" altLang="en-US" dirty="0"/>
              <a:t>，利用换码指令</a:t>
            </a:r>
            <a:r>
              <a:rPr lang="en-US" altLang="zh-CN" dirty="0"/>
              <a:t>XLAT</a:t>
            </a:r>
            <a:r>
              <a:rPr lang="zh-CN" altLang="en-US" dirty="0"/>
              <a:t>实现</a:t>
            </a:r>
            <a:r>
              <a:rPr lang="en-US" altLang="zh-CN" dirty="0"/>
              <a:t>ASCII</a:t>
            </a:r>
            <a:r>
              <a:rPr lang="zh-CN" altLang="en-US" dirty="0"/>
              <a:t>码转换，然后逐位显示。</a:t>
            </a:r>
            <a:endParaRPr lang="en-US" altLang="zh-CN" dirty="0"/>
          </a:p>
          <a:p>
            <a:pPr>
              <a:lnSpc>
                <a:spcPct val="120000"/>
              </a:lnSpc>
            </a:pPr>
            <a:endParaRPr lang="zh-CN" altLang="en-US" dirty="0"/>
          </a:p>
        </p:txBody>
      </p:sp>
      <p:pic>
        <p:nvPicPr>
          <p:cNvPr id="4" name="图片 3">
            <a:extLst>
              <a:ext uri="{FF2B5EF4-FFF2-40B4-BE49-F238E27FC236}">
                <a16:creationId xmlns:a16="http://schemas.microsoft.com/office/drawing/2014/main" id="{674870EC-5D68-41F3-8A44-6394F1728DE2}"/>
              </a:ext>
            </a:extLst>
          </p:cNvPr>
          <p:cNvPicPr>
            <a:picLocks noChangeAspect="1"/>
          </p:cNvPicPr>
          <p:nvPr/>
        </p:nvPicPr>
        <p:blipFill>
          <a:blip r:embed="rId2"/>
          <a:stretch>
            <a:fillRect/>
          </a:stretch>
        </p:blipFill>
        <p:spPr>
          <a:xfrm>
            <a:off x="1744118" y="2520901"/>
            <a:ext cx="6549425" cy="3693713"/>
          </a:xfrm>
          <a:prstGeom prst="rect">
            <a:avLst/>
          </a:prstGeom>
        </p:spPr>
      </p:pic>
      <p:graphicFrame>
        <p:nvGraphicFramePr>
          <p:cNvPr id="5" name="表格 4">
            <a:extLst>
              <a:ext uri="{FF2B5EF4-FFF2-40B4-BE49-F238E27FC236}">
                <a16:creationId xmlns:a16="http://schemas.microsoft.com/office/drawing/2014/main" id="{DCC74763-57FC-42C3-9FA5-03FE519C00F7}"/>
              </a:ext>
            </a:extLst>
          </p:cNvPr>
          <p:cNvGraphicFramePr>
            <a:graphicFrameLocks noGrp="1"/>
          </p:cNvGraphicFramePr>
          <p:nvPr>
            <p:extLst>
              <p:ext uri="{D42A27DB-BD31-4B8C-83A1-F6EECF244321}">
                <p14:modId xmlns:p14="http://schemas.microsoft.com/office/powerpoint/2010/main" val="187278992"/>
              </p:ext>
            </p:extLst>
          </p:nvPr>
        </p:nvGraphicFramePr>
        <p:xfrm>
          <a:off x="10225500" y="1408348"/>
          <a:ext cx="728823" cy="4917648"/>
        </p:xfrm>
        <a:graphic>
          <a:graphicData uri="http://schemas.openxmlformats.org/drawingml/2006/table">
            <a:tbl>
              <a:tblPr>
                <a:tableStyleId>{5940675A-B579-460E-94D1-54222C63F5DA}</a:tableStyleId>
              </a:tblPr>
              <a:tblGrid>
                <a:gridCol w="728823">
                  <a:extLst>
                    <a:ext uri="{9D8B030D-6E8A-4147-A177-3AD203B41FA5}">
                      <a16:colId xmlns:a16="http://schemas.microsoft.com/office/drawing/2014/main" val="3833478641"/>
                    </a:ext>
                  </a:extLst>
                </a:gridCol>
              </a:tblGrid>
              <a:tr h="307353">
                <a:tc>
                  <a:txBody>
                    <a:bodyPr/>
                    <a:lstStyle/>
                    <a:p>
                      <a:pPr algn="l"/>
                      <a:r>
                        <a:rPr lang="en-US" altLang="zh-CN" sz="1400" dirty="0"/>
                        <a:t>30h  ‘</a:t>
                      </a:r>
                      <a:r>
                        <a:rPr lang="en-US" altLang="zh-CN" sz="1400" dirty="0">
                          <a:solidFill>
                            <a:srgbClr val="002060"/>
                          </a:solidFill>
                          <a:highlight>
                            <a:srgbClr val="FFFF00"/>
                          </a:highlight>
                        </a:rPr>
                        <a:t>0</a:t>
                      </a:r>
                      <a:r>
                        <a:rPr lang="en-US" altLang="zh-CN" sz="1400" dirty="0">
                          <a:highlight>
                            <a:srgbClr val="FFFF00"/>
                          </a:highlight>
                        </a:rPr>
                        <a:t>’</a:t>
                      </a:r>
                      <a:endParaRPr lang="zh-CN" altLang="en-US" sz="1400" dirty="0">
                        <a:highlight>
                          <a:srgbClr val="FFFF00"/>
                        </a:highlight>
                      </a:endParaRPr>
                    </a:p>
                  </a:txBody>
                  <a:tcPr/>
                </a:tc>
                <a:extLst>
                  <a:ext uri="{0D108BD9-81ED-4DB2-BD59-A6C34878D82A}">
                    <a16:rowId xmlns:a16="http://schemas.microsoft.com/office/drawing/2014/main" val="1947945153"/>
                  </a:ext>
                </a:extLst>
              </a:tr>
              <a:tr h="307353">
                <a:tc>
                  <a:txBody>
                    <a:bodyPr/>
                    <a:lstStyle/>
                    <a:p>
                      <a:pPr algn="l"/>
                      <a:r>
                        <a:rPr lang="en-US" altLang="zh-CN" sz="1400" dirty="0"/>
                        <a:t>31h   </a:t>
                      </a:r>
                      <a:r>
                        <a:rPr lang="en-US" altLang="zh-CN" sz="1400" dirty="0">
                          <a:highlight>
                            <a:srgbClr val="FFFF00"/>
                          </a:highlight>
                        </a:rPr>
                        <a:t>‘</a:t>
                      </a:r>
                      <a:r>
                        <a:rPr lang="en-US" altLang="zh-CN" sz="1400" dirty="0">
                          <a:solidFill>
                            <a:srgbClr val="002060"/>
                          </a:solidFill>
                          <a:highlight>
                            <a:srgbClr val="FFFF00"/>
                          </a:highlight>
                        </a:rPr>
                        <a:t>1</a:t>
                      </a:r>
                      <a:r>
                        <a:rPr lang="en-US" altLang="zh-CN" sz="1400" dirty="0"/>
                        <a:t>’</a:t>
                      </a:r>
                      <a:endParaRPr lang="zh-CN" altLang="en-US" sz="1400" dirty="0"/>
                    </a:p>
                  </a:txBody>
                  <a:tcPr/>
                </a:tc>
                <a:extLst>
                  <a:ext uri="{0D108BD9-81ED-4DB2-BD59-A6C34878D82A}">
                    <a16:rowId xmlns:a16="http://schemas.microsoft.com/office/drawing/2014/main" val="904013274"/>
                  </a:ext>
                </a:extLst>
              </a:tr>
              <a:tr h="307353">
                <a:tc>
                  <a:txBody>
                    <a:bodyPr/>
                    <a:lstStyle/>
                    <a:p>
                      <a:pPr algn="l"/>
                      <a:r>
                        <a:rPr lang="en-US" altLang="zh-CN" sz="1400" dirty="0"/>
                        <a:t>32h</a:t>
                      </a:r>
                      <a:endParaRPr lang="zh-CN" altLang="en-US" sz="1400" dirty="0"/>
                    </a:p>
                  </a:txBody>
                  <a:tcPr/>
                </a:tc>
                <a:extLst>
                  <a:ext uri="{0D108BD9-81ED-4DB2-BD59-A6C34878D82A}">
                    <a16:rowId xmlns:a16="http://schemas.microsoft.com/office/drawing/2014/main" val="1925374748"/>
                  </a:ext>
                </a:extLst>
              </a:tr>
              <a:tr h="307353">
                <a:tc>
                  <a:txBody>
                    <a:bodyPr/>
                    <a:lstStyle/>
                    <a:p>
                      <a:pPr algn="l"/>
                      <a:r>
                        <a:rPr lang="en-US" altLang="zh-CN" sz="1400" dirty="0"/>
                        <a:t>33h</a:t>
                      </a:r>
                      <a:endParaRPr lang="zh-CN" altLang="en-US" sz="1400" dirty="0"/>
                    </a:p>
                  </a:txBody>
                  <a:tcPr/>
                </a:tc>
                <a:extLst>
                  <a:ext uri="{0D108BD9-81ED-4DB2-BD59-A6C34878D82A}">
                    <a16:rowId xmlns:a16="http://schemas.microsoft.com/office/drawing/2014/main" val="2991285621"/>
                  </a:ext>
                </a:extLst>
              </a:tr>
              <a:tr h="307353">
                <a:tc>
                  <a:txBody>
                    <a:bodyPr/>
                    <a:lstStyle/>
                    <a:p>
                      <a:pPr algn="l"/>
                      <a:r>
                        <a:rPr lang="en-US" altLang="zh-CN" sz="1400" dirty="0">
                          <a:solidFill>
                            <a:srgbClr val="C00000"/>
                          </a:solidFill>
                        </a:rPr>
                        <a:t>34h</a:t>
                      </a:r>
                      <a:endParaRPr lang="zh-CN" altLang="en-US" sz="1400" dirty="0">
                        <a:solidFill>
                          <a:srgbClr val="C00000"/>
                        </a:solidFill>
                      </a:endParaRPr>
                    </a:p>
                  </a:txBody>
                  <a:tcPr/>
                </a:tc>
                <a:extLst>
                  <a:ext uri="{0D108BD9-81ED-4DB2-BD59-A6C34878D82A}">
                    <a16:rowId xmlns:a16="http://schemas.microsoft.com/office/drawing/2014/main" val="451164547"/>
                  </a:ext>
                </a:extLst>
              </a:tr>
              <a:tr h="307353">
                <a:tc>
                  <a:txBody>
                    <a:bodyPr/>
                    <a:lstStyle/>
                    <a:p>
                      <a:pPr algn="l"/>
                      <a:r>
                        <a:rPr lang="en-US" altLang="zh-CN" sz="1400" dirty="0"/>
                        <a:t>35h</a:t>
                      </a:r>
                      <a:endParaRPr lang="zh-CN" altLang="en-US" sz="1400" dirty="0"/>
                    </a:p>
                  </a:txBody>
                  <a:tcPr/>
                </a:tc>
                <a:extLst>
                  <a:ext uri="{0D108BD9-81ED-4DB2-BD59-A6C34878D82A}">
                    <a16:rowId xmlns:a16="http://schemas.microsoft.com/office/drawing/2014/main" val="3712983588"/>
                  </a:ext>
                </a:extLst>
              </a:tr>
              <a:tr h="307353">
                <a:tc>
                  <a:txBody>
                    <a:bodyPr/>
                    <a:lstStyle/>
                    <a:p>
                      <a:pPr algn="l"/>
                      <a:r>
                        <a:rPr lang="en-US" altLang="zh-CN" sz="1400" dirty="0"/>
                        <a:t>36h</a:t>
                      </a:r>
                      <a:endParaRPr lang="zh-CN" altLang="en-US" sz="1400" dirty="0"/>
                    </a:p>
                  </a:txBody>
                  <a:tcPr/>
                </a:tc>
                <a:extLst>
                  <a:ext uri="{0D108BD9-81ED-4DB2-BD59-A6C34878D82A}">
                    <a16:rowId xmlns:a16="http://schemas.microsoft.com/office/drawing/2014/main" val="3487973122"/>
                  </a:ext>
                </a:extLst>
              </a:tr>
              <a:tr h="307353">
                <a:tc>
                  <a:txBody>
                    <a:bodyPr/>
                    <a:lstStyle/>
                    <a:p>
                      <a:pPr algn="l"/>
                      <a:r>
                        <a:rPr lang="en-US" altLang="zh-CN" sz="1400" dirty="0"/>
                        <a:t>37h</a:t>
                      </a:r>
                      <a:endParaRPr lang="zh-CN" altLang="en-US" sz="1400" dirty="0"/>
                    </a:p>
                  </a:txBody>
                  <a:tcPr/>
                </a:tc>
                <a:extLst>
                  <a:ext uri="{0D108BD9-81ED-4DB2-BD59-A6C34878D82A}">
                    <a16:rowId xmlns:a16="http://schemas.microsoft.com/office/drawing/2014/main" val="342906849"/>
                  </a:ext>
                </a:extLst>
              </a:tr>
              <a:tr h="307353">
                <a:tc>
                  <a:txBody>
                    <a:bodyPr/>
                    <a:lstStyle/>
                    <a:p>
                      <a:pPr algn="l"/>
                      <a:r>
                        <a:rPr lang="en-US" altLang="zh-CN" sz="1400" dirty="0"/>
                        <a:t>38h</a:t>
                      </a:r>
                      <a:endParaRPr lang="zh-CN" altLang="en-US" sz="1400" dirty="0"/>
                    </a:p>
                  </a:txBody>
                  <a:tcPr/>
                </a:tc>
                <a:extLst>
                  <a:ext uri="{0D108BD9-81ED-4DB2-BD59-A6C34878D82A}">
                    <a16:rowId xmlns:a16="http://schemas.microsoft.com/office/drawing/2014/main" val="2356101152"/>
                  </a:ext>
                </a:extLst>
              </a:tr>
              <a:tr h="307353">
                <a:tc>
                  <a:txBody>
                    <a:bodyPr/>
                    <a:lstStyle/>
                    <a:p>
                      <a:pPr algn="l"/>
                      <a:r>
                        <a:rPr lang="en-US" altLang="zh-CN" sz="1400" dirty="0"/>
                        <a:t>39h</a:t>
                      </a:r>
                      <a:endParaRPr lang="zh-CN" altLang="en-US" sz="1400" dirty="0"/>
                    </a:p>
                  </a:txBody>
                  <a:tcPr/>
                </a:tc>
                <a:extLst>
                  <a:ext uri="{0D108BD9-81ED-4DB2-BD59-A6C34878D82A}">
                    <a16:rowId xmlns:a16="http://schemas.microsoft.com/office/drawing/2014/main" val="279983712"/>
                  </a:ext>
                </a:extLst>
              </a:tr>
              <a:tr h="307353">
                <a:tc>
                  <a:txBody>
                    <a:bodyPr/>
                    <a:lstStyle/>
                    <a:p>
                      <a:pPr algn="l"/>
                      <a:r>
                        <a:rPr lang="en-US" altLang="zh-CN" sz="1400" dirty="0"/>
                        <a:t>41h  </a:t>
                      </a:r>
                      <a:r>
                        <a:rPr lang="en-US" altLang="zh-CN" sz="1400" dirty="0">
                          <a:highlight>
                            <a:srgbClr val="FFFF00"/>
                          </a:highlight>
                        </a:rPr>
                        <a:t>‘A’</a:t>
                      </a:r>
                      <a:endParaRPr lang="zh-CN" altLang="en-US" sz="1400" dirty="0">
                        <a:highlight>
                          <a:srgbClr val="FFFF00"/>
                        </a:highlight>
                      </a:endParaRPr>
                    </a:p>
                  </a:txBody>
                  <a:tcPr/>
                </a:tc>
                <a:extLst>
                  <a:ext uri="{0D108BD9-81ED-4DB2-BD59-A6C34878D82A}">
                    <a16:rowId xmlns:a16="http://schemas.microsoft.com/office/drawing/2014/main" val="3807151405"/>
                  </a:ext>
                </a:extLst>
              </a:tr>
              <a:tr h="307353">
                <a:tc>
                  <a:txBody>
                    <a:bodyPr/>
                    <a:lstStyle/>
                    <a:p>
                      <a:pPr algn="l"/>
                      <a:r>
                        <a:rPr lang="en-US" altLang="zh-CN" sz="1400" dirty="0"/>
                        <a:t>42h </a:t>
                      </a:r>
                      <a:r>
                        <a:rPr lang="zh-CN" altLang="en-US" sz="1400" dirty="0"/>
                        <a:t> </a:t>
                      </a:r>
                      <a:r>
                        <a:rPr lang="en-US" altLang="zh-CN" sz="1400" dirty="0">
                          <a:highlight>
                            <a:srgbClr val="FFFF00"/>
                          </a:highlight>
                        </a:rPr>
                        <a:t>‘B’</a:t>
                      </a:r>
                      <a:endParaRPr lang="zh-CN" altLang="en-US" sz="1400" dirty="0">
                        <a:highlight>
                          <a:srgbClr val="FFFF00"/>
                        </a:highlight>
                      </a:endParaRPr>
                    </a:p>
                  </a:txBody>
                  <a:tcPr/>
                </a:tc>
                <a:extLst>
                  <a:ext uri="{0D108BD9-81ED-4DB2-BD59-A6C34878D82A}">
                    <a16:rowId xmlns:a16="http://schemas.microsoft.com/office/drawing/2014/main" val="394032739"/>
                  </a:ext>
                </a:extLst>
              </a:tr>
              <a:tr h="307353">
                <a:tc>
                  <a:txBody>
                    <a:bodyPr/>
                    <a:lstStyle/>
                    <a:p>
                      <a:pPr algn="l"/>
                      <a:r>
                        <a:rPr lang="en-US" altLang="zh-CN" sz="1400" dirty="0"/>
                        <a:t>43h</a:t>
                      </a:r>
                      <a:endParaRPr lang="zh-CN" altLang="en-US" sz="1400" dirty="0"/>
                    </a:p>
                  </a:txBody>
                  <a:tcPr/>
                </a:tc>
                <a:extLst>
                  <a:ext uri="{0D108BD9-81ED-4DB2-BD59-A6C34878D82A}">
                    <a16:rowId xmlns:a16="http://schemas.microsoft.com/office/drawing/2014/main" val="1411388322"/>
                  </a:ext>
                </a:extLst>
              </a:tr>
              <a:tr h="307353">
                <a:tc>
                  <a:txBody>
                    <a:bodyPr/>
                    <a:lstStyle/>
                    <a:p>
                      <a:pPr algn="l"/>
                      <a:r>
                        <a:rPr lang="en-US" altLang="zh-CN" sz="1400" dirty="0"/>
                        <a:t>44h</a:t>
                      </a:r>
                      <a:endParaRPr lang="zh-CN" altLang="en-US" sz="1400" dirty="0"/>
                    </a:p>
                  </a:txBody>
                  <a:tcPr/>
                </a:tc>
                <a:extLst>
                  <a:ext uri="{0D108BD9-81ED-4DB2-BD59-A6C34878D82A}">
                    <a16:rowId xmlns:a16="http://schemas.microsoft.com/office/drawing/2014/main" val="2971910961"/>
                  </a:ext>
                </a:extLst>
              </a:tr>
              <a:tr h="307353">
                <a:tc>
                  <a:txBody>
                    <a:bodyPr/>
                    <a:lstStyle/>
                    <a:p>
                      <a:pPr algn="l"/>
                      <a:r>
                        <a:rPr lang="en-US" altLang="zh-CN" sz="1400" dirty="0"/>
                        <a:t>45h</a:t>
                      </a:r>
                      <a:endParaRPr lang="zh-CN" altLang="en-US" sz="1400" dirty="0"/>
                    </a:p>
                  </a:txBody>
                  <a:tcPr/>
                </a:tc>
                <a:extLst>
                  <a:ext uri="{0D108BD9-81ED-4DB2-BD59-A6C34878D82A}">
                    <a16:rowId xmlns:a16="http://schemas.microsoft.com/office/drawing/2014/main" val="1525402404"/>
                  </a:ext>
                </a:extLst>
              </a:tr>
              <a:tr h="307353">
                <a:tc>
                  <a:txBody>
                    <a:bodyPr/>
                    <a:lstStyle/>
                    <a:p>
                      <a:pPr algn="l"/>
                      <a:r>
                        <a:rPr lang="en-US" altLang="zh-CN" sz="1400" dirty="0"/>
                        <a:t>46h</a:t>
                      </a:r>
                      <a:endParaRPr lang="zh-CN" altLang="en-US" sz="1400" dirty="0"/>
                    </a:p>
                  </a:txBody>
                  <a:tcPr/>
                </a:tc>
                <a:extLst>
                  <a:ext uri="{0D108BD9-81ED-4DB2-BD59-A6C34878D82A}">
                    <a16:rowId xmlns:a16="http://schemas.microsoft.com/office/drawing/2014/main" val="1091129772"/>
                  </a:ext>
                </a:extLst>
              </a:tr>
            </a:tbl>
          </a:graphicData>
        </a:graphic>
      </p:graphicFrame>
      <p:sp>
        <p:nvSpPr>
          <p:cNvPr id="6" name="文本框 5">
            <a:extLst>
              <a:ext uri="{FF2B5EF4-FFF2-40B4-BE49-F238E27FC236}">
                <a16:creationId xmlns:a16="http://schemas.microsoft.com/office/drawing/2014/main" id="{874C1812-18E4-4430-815C-6EB6272CF591}"/>
              </a:ext>
            </a:extLst>
          </p:cNvPr>
          <p:cNvSpPr txBox="1"/>
          <p:nvPr/>
        </p:nvSpPr>
        <p:spPr>
          <a:xfrm>
            <a:off x="9210503" y="1408349"/>
            <a:ext cx="1099127" cy="369332"/>
          </a:xfrm>
          <a:prstGeom prst="rect">
            <a:avLst/>
          </a:prstGeom>
          <a:noFill/>
        </p:spPr>
        <p:txBody>
          <a:bodyPr wrap="square" rtlCol="0">
            <a:spAutoFit/>
          </a:bodyPr>
          <a:lstStyle/>
          <a:p>
            <a:r>
              <a:rPr lang="en-US" altLang="zh-CN" dirty="0">
                <a:solidFill>
                  <a:srgbClr val="002060"/>
                </a:solidFill>
              </a:rPr>
              <a:t>BX&lt;-ascii</a:t>
            </a:r>
            <a:endParaRPr lang="zh-CN" altLang="en-US" dirty="0">
              <a:solidFill>
                <a:srgbClr val="002060"/>
              </a:solidFill>
            </a:endParaRPr>
          </a:p>
        </p:txBody>
      </p:sp>
      <p:sp>
        <p:nvSpPr>
          <p:cNvPr id="7" name="文本框 6">
            <a:extLst>
              <a:ext uri="{FF2B5EF4-FFF2-40B4-BE49-F238E27FC236}">
                <a16:creationId xmlns:a16="http://schemas.microsoft.com/office/drawing/2014/main" id="{AC1E83FD-3456-4B00-8BEC-F8C78934B355}"/>
              </a:ext>
            </a:extLst>
          </p:cNvPr>
          <p:cNvSpPr txBox="1"/>
          <p:nvPr/>
        </p:nvSpPr>
        <p:spPr>
          <a:xfrm>
            <a:off x="10982035" y="1408349"/>
            <a:ext cx="1034473" cy="369332"/>
          </a:xfrm>
          <a:prstGeom prst="rect">
            <a:avLst/>
          </a:prstGeom>
          <a:noFill/>
        </p:spPr>
        <p:txBody>
          <a:bodyPr wrap="square" rtlCol="0">
            <a:spAutoFit/>
          </a:bodyPr>
          <a:lstStyle/>
          <a:p>
            <a:r>
              <a:rPr lang="en-US" altLang="zh-CN" dirty="0">
                <a:solidFill>
                  <a:srgbClr val="C00000"/>
                </a:solidFill>
              </a:rPr>
              <a:t>BX+0</a:t>
            </a:r>
            <a:endParaRPr lang="zh-CN" altLang="en-US" dirty="0">
              <a:solidFill>
                <a:srgbClr val="C00000"/>
              </a:solidFill>
            </a:endParaRPr>
          </a:p>
        </p:txBody>
      </p:sp>
      <p:sp>
        <p:nvSpPr>
          <p:cNvPr id="8" name="文本框 7">
            <a:extLst>
              <a:ext uri="{FF2B5EF4-FFF2-40B4-BE49-F238E27FC236}">
                <a16:creationId xmlns:a16="http://schemas.microsoft.com/office/drawing/2014/main" id="{2AD6C293-C239-417D-8FBE-68A6DC7767C9}"/>
              </a:ext>
            </a:extLst>
          </p:cNvPr>
          <p:cNvSpPr txBox="1"/>
          <p:nvPr/>
        </p:nvSpPr>
        <p:spPr>
          <a:xfrm>
            <a:off x="10954324" y="2530095"/>
            <a:ext cx="1034473" cy="369332"/>
          </a:xfrm>
          <a:prstGeom prst="rect">
            <a:avLst/>
          </a:prstGeom>
          <a:noFill/>
        </p:spPr>
        <p:txBody>
          <a:bodyPr wrap="square" rtlCol="0">
            <a:spAutoFit/>
          </a:bodyPr>
          <a:lstStyle/>
          <a:p>
            <a:r>
              <a:rPr lang="en-US" altLang="zh-CN" dirty="0">
                <a:solidFill>
                  <a:srgbClr val="C00000"/>
                </a:solidFill>
              </a:rPr>
              <a:t>BX+</a:t>
            </a:r>
            <a:r>
              <a:rPr lang="en-US" altLang="zh-CN" dirty="0">
                <a:solidFill>
                  <a:srgbClr val="C00000"/>
                </a:solidFill>
                <a:highlight>
                  <a:srgbClr val="FFFF00"/>
                </a:highlight>
              </a:rPr>
              <a:t>4</a:t>
            </a:r>
            <a:endParaRPr lang="zh-CN" altLang="en-US" dirty="0">
              <a:solidFill>
                <a:srgbClr val="C00000"/>
              </a:solidFill>
              <a:highlight>
                <a:srgbClr val="FFFF00"/>
              </a:highlight>
            </a:endParaRPr>
          </a:p>
        </p:txBody>
      </p:sp>
      <p:sp>
        <p:nvSpPr>
          <p:cNvPr id="9" name="对话气泡: 圆角矩形 8">
            <a:extLst>
              <a:ext uri="{FF2B5EF4-FFF2-40B4-BE49-F238E27FC236}">
                <a16:creationId xmlns:a16="http://schemas.microsoft.com/office/drawing/2014/main" id="{BD833992-3256-4107-A640-DAE539D5FF0C}"/>
              </a:ext>
            </a:extLst>
          </p:cNvPr>
          <p:cNvSpPr/>
          <p:nvPr/>
        </p:nvSpPr>
        <p:spPr>
          <a:xfrm>
            <a:off x="11403367" y="2015465"/>
            <a:ext cx="403856" cy="369332"/>
          </a:xfrm>
          <a:prstGeom prst="wedgeRoundRectCallout">
            <a:avLst>
              <a:gd name="adj1" fmla="val -39765"/>
              <a:gd name="adj2" fmla="val 88500"/>
              <a:gd name="adj3" fmla="val 16667"/>
            </a:avLst>
          </a:prstGeom>
          <a:solidFill>
            <a:schemeClr val="accent5">
              <a:lumMod val="60000"/>
              <a:lumOff val="4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solidFill>
                  <a:srgbClr val="002060"/>
                </a:solidFill>
              </a:rPr>
              <a:t>4</a:t>
            </a:r>
            <a:endParaRPr lang="zh-CN" altLang="en-US" dirty="0">
              <a:solidFill>
                <a:srgbClr val="002060"/>
              </a:solidFill>
            </a:endParaRPr>
          </a:p>
        </p:txBody>
      </p:sp>
      <p:sp>
        <p:nvSpPr>
          <p:cNvPr id="10" name="对话气泡: 圆角矩形 9">
            <a:extLst>
              <a:ext uri="{FF2B5EF4-FFF2-40B4-BE49-F238E27FC236}">
                <a16:creationId xmlns:a16="http://schemas.microsoft.com/office/drawing/2014/main" id="{9E00AF10-FBC1-4D26-8B16-0F337CCC5B94}"/>
              </a:ext>
            </a:extLst>
          </p:cNvPr>
          <p:cNvSpPr/>
          <p:nvPr/>
        </p:nvSpPr>
        <p:spPr>
          <a:xfrm>
            <a:off x="8494900" y="2189067"/>
            <a:ext cx="1648853" cy="1482375"/>
          </a:xfrm>
          <a:prstGeom prst="wedgeRoundRectCallout">
            <a:avLst>
              <a:gd name="adj1" fmla="val 53082"/>
              <a:gd name="adj2" fmla="val -78419"/>
              <a:gd name="adj3" fmla="val 16667"/>
            </a:avLst>
          </a:prstGeom>
          <a:solidFill>
            <a:schemeClr val="accent5">
              <a:lumMod val="60000"/>
              <a:lumOff val="40000"/>
            </a:schemeClr>
          </a:solidFill>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600" dirty="0">
                <a:solidFill>
                  <a:srgbClr val="002060"/>
                </a:solidFill>
              </a:rPr>
              <a:t>0</a:t>
            </a:r>
            <a:r>
              <a:rPr lang="zh-CN" altLang="en-US" sz="1600" dirty="0">
                <a:solidFill>
                  <a:srgbClr val="002060"/>
                </a:solidFill>
              </a:rPr>
              <a:t>的</a:t>
            </a:r>
            <a:r>
              <a:rPr lang="en-US" altLang="zh-CN" sz="1600" dirty="0">
                <a:solidFill>
                  <a:srgbClr val="002060"/>
                </a:solidFill>
              </a:rPr>
              <a:t>ASCII 30h</a:t>
            </a:r>
          </a:p>
          <a:p>
            <a:r>
              <a:rPr lang="en-US" altLang="zh-CN" sz="1600" dirty="0">
                <a:solidFill>
                  <a:srgbClr val="002060"/>
                </a:solidFill>
              </a:rPr>
              <a:t>a</a:t>
            </a:r>
            <a:r>
              <a:rPr lang="zh-CN" altLang="en-US" sz="1600" dirty="0">
                <a:solidFill>
                  <a:srgbClr val="002060"/>
                </a:solidFill>
              </a:rPr>
              <a:t>的</a:t>
            </a:r>
            <a:r>
              <a:rPr lang="en-US" altLang="zh-CN" sz="1600" dirty="0">
                <a:solidFill>
                  <a:srgbClr val="002060"/>
                </a:solidFill>
              </a:rPr>
              <a:t>ASCII</a:t>
            </a:r>
            <a:r>
              <a:rPr lang="zh-CN" altLang="en-US" sz="1600" dirty="0">
                <a:solidFill>
                  <a:srgbClr val="002060"/>
                </a:solidFill>
              </a:rPr>
              <a:t>是</a:t>
            </a:r>
            <a:r>
              <a:rPr lang="en-US" altLang="zh-CN" sz="1600" dirty="0">
                <a:solidFill>
                  <a:srgbClr val="002060"/>
                </a:solidFill>
              </a:rPr>
              <a:t>61h</a:t>
            </a:r>
          </a:p>
          <a:p>
            <a:r>
              <a:rPr lang="en-US" altLang="zh-CN" sz="1600" dirty="0">
                <a:solidFill>
                  <a:srgbClr val="002060"/>
                </a:solidFill>
              </a:rPr>
              <a:t>b</a:t>
            </a:r>
            <a:r>
              <a:rPr lang="zh-CN" altLang="en-US" sz="1600" dirty="0">
                <a:solidFill>
                  <a:srgbClr val="002060"/>
                </a:solidFill>
              </a:rPr>
              <a:t>的</a:t>
            </a:r>
            <a:r>
              <a:rPr lang="en-US" altLang="zh-CN" sz="1600" dirty="0">
                <a:solidFill>
                  <a:srgbClr val="002060"/>
                </a:solidFill>
              </a:rPr>
              <a:t>ASCII</a:t>
            </a:r>
            <a:r>
              <a:rPr lang="zh-CN" altLang="en-US" sz="1600" dirty="0">
                <a:solidFill>
                  <a:srgbClr val="002060"/>
                </a:solidFill>
              </a:rPr>
              <a:t>是</a:t>
            </a:r>
            <a:r>
              <a:rPr lang="en-US" altLang="zh-CN" sz="1600" dirty="0">
                <a:solidFill>
                  <a:srgbClr val="002060"/>
                </a:solidFill>
              </a:rPr>
              <a:t>62h</a:t>
            </a:r>
            <a:r>
              <a:rPr lang="zh-CN" altLang="en-US" sz="1600" dirty="0">
                <a:solidFill>
                  <a:srgbClr val="002060"/>
                </a:solidFill>
              </a:rPr>
              <a:t> </a:t>
            </a:r>
            <a:endParaRPr lang="en-US" altLang="zh-CN" sz="1600" dirty="0">
              <a:solidFill>
                <a:srgbClr val="002060"/>
              </a:solidFill>
            </a:endParaRPr>
          </a:p>
          <a:p>
            <a:r>
              <a:rPr lang="en-US" altLang="zh-CN" sz="1600" dirty="0">
                <a:solidFill>
                  <a:srgbClr val="002060"/>
                </a:solidFill>
              </a:rPr>
              <a:t>A</a:t>
            </a:r>
            <a:r>
              <a:rPr lang="zh-CN" altLang="en-US" sz="1600" dirty="0">
                <a:solidFill>
                  <a:srgbClr val="002060"/>
                </a:solidFill>
              </a:rPr>
              <a:t>的</a:t>
            </a:r>
            <a:r>
              <a:rPr lang="en-US" altLang="zh-CN" sz="1600" dirty="0">
                <a:solidFill>
                  <a:srgbClr val="002060"/>
                </a:solidFill>
              </a:rPr>
              <a:t>ASCII</a:t>
            </a:r>
            <a:r>
              <a:rPr lang="zh-CN" altLang="en-US" sz="1600" dirty="0">
                <a:solidFill>
                  <a:srgbClr val="002060"/>
                </a:solidFill>
              </a:rPr>
              <a:t>是</a:t>
            </a:r>
            <a:r>
              <a:rPr lang="en-US" altLang="zh-CN" sz="1600" dirty="0">
                <a:solidFill>
                  <a:srgbClr val="002060"/>
                </a:solidFill>
              </a:rPr>
              <a:t>41h</a:t>
            </a:r>
          </a:p>
          <a:p>
            <a:r>
              <a:rPr lang="en-US" altLang="zh-CN" sz="1600" dirty="0">
                <a:solidFill>
                  <a:srgbClr val="002060"/>
                </a:solidFill>
              </a:rPr>
              <a:t>B</a:t>
            </a:r>
            <a:r>
              <a:rPr lang="zh-CN" altLang="en-US" sz="1600" dirty="0">
                <a:solidFill>
                  <a:srgbClr val="002060"/>
                </a:solidFill>
              </a:rPr>
              <a:t>的</a:t>
            </a:r>
            <a:r>
              <a:rPr lang="en-US" altLang="zh-CN" sz="1600" dirty="0">
                <a:solidFill>
                  <a:srgbClr val="002060"/>
                </a:solidFill>
              </a:rPr>
              <a:t>ASCII</a:t>
            </a:r>
            <a:r>
              <a:rPr lang="zh-CN" altLang="en-US" sz="1600" dirty="0">
                <a:solidFill>
                  <a:srgbClr val="002060"/>
                </a:solidFill>
              </a:rPr>
              <a:t>是</a:t>
            </a:r>
            <a:r>
              <a:rPr lang="en-US" altLang="zh-CN" sz="1600" dirty="0">
                <a:solidFill>
                  <a:srgbClr val="002060"/>
                </a:solidFill>
              </a:rPr>
              <a:t>42h</a:t>
            </a:r>
            <a:endParaRPr lang="zh-CN" altLang="en-US" sz="1600" dirty="0">
              <a:solidFill>
                <a:srgbClr val="002060"/>
              </a:solidFill>
            </a:endParaRPr>
          </a:p>
        </p:txBody>
      </p:sp>
      <p:sp>
        <p:nvSpPr>
          <p:cNvPr id="11" name="文本框 10">
            <a:extLst>
              <a:ext uri="{FF2B5EF4-FFF2-40B4-BE49-F238E27FC236}">
                <a16:creationId xmlns:a16="http://schemas.microsoft.com/office/drawing/2014/main" id="{C404A012-5503-4828-A4D0-80AFBFE67719}"/>
              </a:ext>
            </a:extLst>
          </p:cNvPr>
          <p:cNvSpPr txBox="1"/>
          <p:nvPr/>
        </p:nvSpPr>
        <p:spPr>
          <a:xfrm>
            <a:off x="10954324" y="4779149"/>
            <a:ext cx="1034473" cy="369332"/>
          </a:xfrm>
          <a:prstGeom prst="rect">
            <a:avLst/>
          </a:prstGeom>
          <a:noFill/>
        </p:spPr>
        <p:txBody>
          <a:bodyPr wrap="square" rtlCol="0">
            <a:spAutoFit/>
          </a:bodyPr>
          <a:lstStyle/>
          <a:p>
            <a:r>
              <a:rPr lang="en-US" altLang="zh-CN" dirty="0" err="1">
                <a:solidFill>
                  <a:srgbClr val="C00000"/>
                </a:solidFill>
              </a:rPr>
              <a:t>BX+</a:t>
            </a:r>
            <a:r>
              <a:rPr lang="en-US" altLang="zh-CN" dirty="0" err="1">
                <a:solidFill>
                  <a:srgbClr val="C00000"/>
                </a:solidFill>
                <a:highlight>
                  <a:srgbClr val="FFFF00"/>
                </a:highlight>
              </a:rPr>
              <a:t>b</a:t>
            </a:r>
            <a:r>
              <a:rPr lang="en-US" altLang="zh-CN" dirty="0">
                <a:solidFill>
                  <a:srgbClr val="C00000"/>
                </a:solidFill>
                <a:highlight>
                  <a:srgbClr val="FFFF00"/>
                </a:highlight>
              </a:rPr>
              <a:t>(11)</a:t>
            </a:r>
            <a:endParaRPr lang="zh-CN" altLang="en-US" dirty="0">
              <a:solidFill>
                <a:srgbClr val="C00000"/>
              </a:solidFill>
              <a:highlight>
                <a:srgbClr val="FFFF00"/>
              </a:highlight>
            </a:endParaRPr>
          </a:p>
        </p:txBody>
      </p:sp>
      <p:sp>
        <p:nvSpPr>
          <p:cNvPr id="13" name="对话气泡: 圆角矩形 12">
            <a:extLst>
              <a:ext uri="{FF2B5EF4-FFF2-40B4-BE49-F238E27FC236}">
                <a16:creationId xmlns:a16="http://schemas.microsoft.com/office/drawing/2014/main" id="{211C10DF-F5B0-4C52-8B89-5EC50904009F}"/>
              </a:ext>
            </a:extLst>
          </p:cNvPr>
          <p:cNvSpPr/>
          <p:nvPr/>
        </p:nvSpPr>
        <p:spPr>
          <a:xfrm>
            <a:off x="383722" y="3187590"/>
            <a:ext cx="1543050" cy="999146"/>
          </a:xfrm>
          <a:prstGeom prst="wedgeRoundRectCallout">
            <a:avLst>
              <a:gd name="adj1" fmla="val 79848"/>
              <a:gd name="adj2" fmla="val -48524"/>
              <a:gd name="adj3" fmla="val 16667"/>
            </a:avLst>
          </a:prstGeom>
          <a:solidFill>
            <a:schemeClr val="accent5">
              <a:lumMod val="60000"/>
              <a:lumOff val="4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600" dirty="0">
                <a:solidFill>
                  <a:srgbClr val="002060"/>
                </a:solidFill>
              </a:rPr>
              <a:t>A</a:t>
            </a:r>
            <a:r>
              <a:rPr lang="zh-CN" altLang="en-US" sz="1600" dirty="0">
                <a:solidFill>
                  <a:srgbClr val="002060"/>
                </a:solidFill>
              </a:rPr>
              <a:t>的</a:t>
            </a:r>
            <a:r>
              <a:rPr lang="en-US" altLang="zh-CN" sz="1600" dirty="0">
                <a:solidFill>
                  <a:srgbClr val="002060"/>
                </a:solidFill>
              </a:rPr>
              <a:t>ASCII</a:t>
            </a:r>
            <a:r>
              <a:rPr lang="zh-CN" altLang="en-US" sz="1600" dirty="0">
                <a:solidFill>
                  <a:srgbClr val="002060"/>
                </a:solidFill>
              </a:rPr>
              <a:t>码从</a:t>
            </a:r>
            <a:r>
              <a:rPr lang="en-US" altLang="zh-CN" sz="1600" dirty="0">
                <a:solidFill>
                  <a:srgbClr val="002060"/>
                </a:solidFill>
              </a:rPr>
              <a:t>41H</a:t>
            </a:r>
            <a:r>
              <a:rPr lang="zh-CN" altLang="en-US" sz="1600" dirty="0">
                <a:solidFill>
                  <a:srgbClr val="002060"/>
                </a:solidFill>
              </a:rPr>
              <a:t>开始，</a:t>
            </a:r>
            <a:endParaRPr lang="en-US" altLang="zh-CN" sz="1600" dirty="0">
              <a:solidFill>
                <a:srgbClr val="002060"/>
              </a:solidFill>
            </a:endParaRPr>
          </a:p>
          <a:p>
            <a:pPr algn="ctr"/>
            <a:r>
              <a:rPr lang="en-US" altLang="zh-CN" sz="1600" dirty="0">
                <a:solidFill>
                  <a:srgbClr val="002060"/>
                </a:solidFill>
              </a:rPr>
              <a:t>a</a:t>
            </a:r>
            <a:r>
              <a:rPr lang="zh-CN" altLang="en-US" sz="1600" dirty="0">
                <a:solidFill>
                  <a:srgbClr val="002060"/>
                </a:solidFill>
              </a:rPr>
              <a:t>的</a:t>
            </a:r>
            <a:r>
              <a:rPr lang="en-US" altLang="zh-CN" sz="1600" dirty="0">
                <a:solidFill>
                  <a:srgbClr val="002060"/>
                </a:solidFill>
              </a:rPr>
              <a:t>ASCII</a:t>
            </a:r>
            <a:r>
              <a:rPr lang="zh-CN" altLang="en-US" sz="1600" dirty="0">
                <a:solidFill>
                  <a:srgbClr val="002060"/>
                </a:solidFill>
              </a:rPr>
              <a:t>码从</a:t>
            </a:r>
            <a:r>
              <a:rPr lang="en-US" altLang="zh-CN" sz="1600" dirty="0">
                <a:solidFill>
                  <a:srgbClr val="002060"/>
                </a:solidFill>
              </a:rPr>
              <a:t>61h</a:t>
            </a:r>
            <a:r>
              <a:rPr lang="zh-CN" altLang="en-US" sz="1600" dirty="0">
                <a:solidFill>
                  <a:srgbClr val="002060"/>
                </a:solidFill>
              </a:rPr>
              <a:t>开始</a:t>
            </a:r>
            <a:endParaRPr lang="zh-CN" altLang="en-US" sz="1600" dirty="0">
              <a:solidFill>
                <a:srgbClr val="C00000"/>
              </a:solidFill>
            </a:endParaRPr>
          </a:p>
        </p:txBody>
      </p:sp>
      <p:sp>
        <p:nvSpPr>
          <p:cNvPr id="14" name="对话气泡: 圆角矩形 13">
            <a:extLst>
              <a:ext uri="{FF2B5EF4-FFF2-40B4-BE49-F238E27FC236}">
                <a16:creationId xmlns:a16="http://schemas.microsoft.com/office/drawing/2014/main" id="{69BFC0E9-1DB5-4E6A-BB5A-81A8D3407551}"/>
              </a:ext>
            </a:extLst>
          </p:cNvPr>
          <p:cNvSpPr/>
          <p:nvPr/>
        </p:nvSpPr>
        <p:spPr>
          <a:xfrm>
            <a:off x="11312429" y="4264518"/>
            <a:ext cx="494794" cy="384035"/>
          </a:xfrm>
          <a:prstGeom prst="wedgeRoundRectCallout">
            <a:avLst>
              <a:gd name="adj1" fmla="val -39765"/>
              <a:gd name="adj2" fmla="val 88500"/>
              <a:gd name="adj3" fmla="val 16667"/>
            </a:avLst>
          </a:prstGeom>
          <a:solidFill>
            <a:schemeClr val="accent5">
              <a:lumMod val="60000"/>
              <a:lumOff val="4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solidFill>
                  <a:srgbClr val="002060"/>
                </a:solidFill>
              </a:rPr>
              <a:t>b</a:t>
            </a:r>
            <a:endParaRPr lang="zh-CN" altLang="en-US" dirty="0">
              <a:solidFill>
                <a:srgbClr val="002060"/>
              </a:solidFill>
            </a:endParaRPr>
          </a:p>
        </p:txBody>
      </p:sp>
    </p:spTree>
    <p:extLst>
      <p:ext uri="{BB962C8B-B14F-4D97-AF65-F5344CB8AC3E}">
        <p14:creationId xmlns:p14="http://schemas.microsoft.com/office/powerpoint/2010/main" val="3148905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C637C-841B-4316-BC57-8ACB2C9EC115}"/>
              </a:ext>
            </a:extLst>
          </p:cNvPr>
          <p:cNvSpPr>
            <a:spLocks noGrp="1"/>
          </p:cNvSpPr>
          <p:nvPr>
            <p:ph type="title"/>
          </p:nvPr>
        </p:nvSpPr>
        <p:spPr/>
        <p:txBody>
          <a:bodyPr/>
          <a:lstStyle/>
          <a:p>
            <a:r>
              <a:rPr lang="en-US" altLang="zh-CN" dirty="0"/>
              <a:t>4.4.1 </a:t>
            </a:r>
            <a:r>
              <a:rPr lang="zh-CN" altLang="en-US" dirty="0"/>
              <a:t>过程定义伪指令</a:t>
            </a:r>
          </a:p>
        </p:txBody>
      </p:sp>
      <p:sp>
        <p:nvSpPr>
          <p:cNvPr id="4" name="Rectangle 4">
            <a:extLst>
              <a:ext uri="{FF2B5EF4-FFF2-40B4-BE49-F238E27FC236}">
                <a16:creationId xmlns:a16="http://schemas.microsoft.com/office/drawing/2014/main" id="{6585AEE1-F4DC-43DD-94CF-86EF6D399617}"/>
              </a:ext>
            </a:extLst>
          </p:cNvPr>
          <p:cNvSpPr>
            <a:spLocks noGrp="1" noChangeArrowheads="1"/>
          </p:cNvSpPr>
          <p:nvPr>
            <p:ph idx="1"/>
          </p:nvPr>
        </p:nvSpPr>
        <p:spPr>
          <a:xfrm>
            <a:off x="1096963" y="1846263"/>
            <a:ext cx="10058400" cy="4536064"/>
          </a:xfrm>
        </p:spPr>
        <p:txBody>
          <a:bodyPr>
            <a:normAutofit lnSpcReduction="10000"/>
          </a:bodyPr>
          <a:lstStyle/>
          <a:p>
            <a:pPr marL="0" indent="0">
              <a:buFont typeface="Wingdings" panose="05000000000000000000" pitchFamily="2" charset="2"/>
              <a:buNone/>
              <a:tabLst>
                <a:tab pos="1338263" algn="l"/>
              </a:tabLst>
            </a:pPr>
            <a:r>
              <a:rPr lang="zh-CN" altLang="en-US" dirty="0"/>
              <a:t>过程名一般由伪指令</a:t>
            </a:r>
            <a:r>
              <a:rPr lang="en-US" altLang="zh-CN" dirty="0"/>
              <a:t>PROC</a:t>
            </a:r>
            <a:r>
              <a:rPr lang="zh-CN" altLang="en-US" dirty="0"/>
              <a:t>和</a:t>
            </a:r>
            <a:r>
              <a:rPr lang="en-US" altLang="zh-CN" dirty="0"/>
              <a:t>ENDP</a:t>
            </a:r>
            <a:r>
              <a:rPr lang="zh-CN" altLang="en-US" dirty="0"/>
              <a:t>组成</a:t>
            </a:r>
            <a:endParaRPr lang="en-US" altLang="zh-CN" dirty="0"/>
          </a:p>
          <a:p>
            <a:pPr marL="0" indent="0">
              <a:buFont typeface="Wingdings" panose="05000000000000000000" pitchFamily="2" charset="2"/>
              <a:buNone/>
              <a:tabLst>
                <a:tab pos="1338263" algn="l"/>
              </a:tabLst>
            </a:pPr>
            <a:r>
              <a:rPr lang="zh-CN" altLang="en-US" b="1" dirty="0">
                <a:solidFill>
                  <a:srgbClr val="002060"/>
                </a:solidFill>
              </a:rPr>
              <a:t>过程名	</a:t>
            </a:r>
            <a:r>
              <a:rPr lang="en-US" altLang="zh-CN" b="1" dirty="0">
                <a:solidFill>
                  <a:srgbClr val="002060"/>
                </a:solidFill>
              </a:rPr>
              <a:t>proc [</a:t>
            </a:r>
            <a:r>
              <a:rPr lang="en-US" altLang="zh-CN" b="1" dirty="0" err="1">
                <a:solidFill>
                  <a:srgbClr val="002060"/>
                </a:solidFill>
              </a:rPr>
              <a:t>near|far</a:t>
            </a:r>
            <a:r>
              <a:rPr lang="en-US" altLang="zh-CN" b="1" dirty="0">
                <a:solidFill>
                  <a:srgbClr val="002060"/>
                </a:solidFill>
              </a:rPr>
              <a:t>]</a:t>
            </a:r>
          </a:p>
          <a:p>
            <a:pPr marL="0" indent="0">
              <a:buFont typeface="Wingdings" panose="05000000000000000000" pitchFamily="2" charset="2"/>
              <a:buNone/>
              <a:tabLst>
                <a:tab pos="1338263" algn="l"/>
              </a:tabLst>
            </a:pPr>
            <a:r>
              <a:rPr lang="en-US" altLang="zh-CN" b="1" dirty="0">
                <a:solidFill>
                  <a:srgbClr val="002060"/>
                </a:solidFill>
              </a:rPr>
              <a:t>	...</a:t>
            </a:r>
          </a:p>
          <a:p>
            <a:pPr marL="0" indent="0">
              <a:buFont typeface="Wingdings" panose="05000000000000000000" pitchFamily="2" charset="2"/>
              <a:buNone/>
              <a:tabLst>
                <a:tab pos="1338263" algn="l"/>
              </a:tabLst>
            </a:pPr>
            <a:r>
              <a:rPr lang="zh-CN" altLang="en-US" b="1" dirty="0">
                <a:solidFill>
                  <a:srgbClr val="002060"/>
                </a:solidFill>
              </a:rPr>
              <a:t>过程名	</a:t>
            </a:r>
            <a:r>
              <a:rPr lang="en-US" altLang="zh-CN" b="1" dirty="0" err="1">
                <a:solidFill>
                  <a:srgbClr val="002060"/>
                </a:solidFill>
              </a:rPr>
              <a:t>endp</a:t>
            </a:r>
            <a:endParaRPr lang="en-US" altLang="zh-CN" b="1" dirty="0">
              <a:solidFill>
                <a:srgbClr val="002060"/>
              </a:solidFill>
            </a:endParaRPr>
          </a:p>
          <a:p>
            <a:pPr marL="0" indent="0">
              <a:lnSpc>
                <a:spcPct val="95000"/>
              </a:lnSpc>
              <a:buNone/>
            </a:pPr>
            <a:r>
              <a:rPr lang="zh-CN" altLang="en-US" dirty="0">
                <a:solidFill>
                  <a:schemeClr val="tx2"/>
                </a:solidFill>
              </a:rPr>
              <a:t>过程名</a:t>
            </a:r>
            <a:r>
              <a:rPr lang="zh-CN" altLang="en-US" dirty="0"/>
              <a:t>（子程序名）为符合语法的标识符</a:t>
            </a:r>
          </a:p>
          <a:p>
            <a:pPr lvl="1">
              <a:lnSpc>
                <a:spcPct val="95000"/>
              </a:lnSpc>
              <a:buFont typeface="Wingdings" panose="05000000000000000000" pitchFamily="2" charset="2"/>
              <a:buChar char="ü"/>
            </a:pPr>
            <a:r>
              <a:rPr lang="en-US" altLang="zh-CN" dirty="0">
                <a:solidFill>
                  <a:schemeClr val="tx2"/>
                </a:solidFill>
              </a:rPr>
              <a:t>NEAR</a:t>
            </a:r>
            <a:r>
              <a:rPr lang="zh-CN" altLang="en-US" dirty="0"/>
              <a:t>属性（段内近调用）的过程只能被相同代码段的其他程序调用</a:t>
            </a:r>
          </a:p>
          <a:p>
            <a:pPr lvl="1">
              <a:lnSpc>
                <a:spcPct val="95000"/>
              </a:lnSpc>
              <a:buFont typeface="Wingdings" panose="05000000000000000000" pitchFamily="2" charset="2"/>
              <a:buChar char="ü"/>
            </a:pPr>
            <a:r>
              <a:rPr lang="en-US" altLang="zh-CN" dirty="0">
                <a:solidFill>
                  <a:schemeClr val="tx2"/>
                </a:solidFill>
              </a:rPr>
              <a:t>FAR</a:t>
            </a:r>
            <a:r>
              <a:rPr lang="zh-CN" altLang="en-US" dirty="0"/>
              <a:t>属性（段间远调用）的过程可以被相同或不同代码段的程序调用</a:t>
            </a:r>
          </a:p>
          <a:p>
            <a:pPr marL="269875" indent="-269875">
              <a:lnSpc>
                <a:spcPct val="95000"/>
              </a:lnSpc>
              <a:buFont typeface="Wingdings" panose="05000000000000000000" pitchFamily="2" charset="2"/>
              <a:buChar char="ü"/>
            </a:pPr>
            <a:r>
              <a:rPr lang="zh-CN" altLang="en-US" dirty="0"/>
              <a:t>对简化段定义格式，在微型、小型和紧凑存储模型下，过程的缺省属性为</a:t>
            </a:r>
            <a:r>
              <a:rPr lang="en-US" altLang="zh-CN" dirty="0"/>
              <a:t>near</a:t>
            </a:r>
            <a:r>
              <a:rPr lang="zh-CN" altLang="en-US" dirty="0"/>
              <a:t>；在中型、大型和巨型存储模型下，过程的缺省属性为</a:t>
            </a:r>
            <a:r>
              <a:rPr lang="en-US" altLang="zh-CN" dirty="0"/>
              <a:t>far</a:t>
            </a:r>
          </a:p>
          <a:p>
            <a:pPr>
              <a:lnSpc>
                <a:spcPct val="95000"/>
              </a:lnSpc>
              <a:buFont typeface="Wingdings" panose="05000000000000000000" pitchFamily="2" charset="2"/>
              <a:buChar char="ü"/>
            </a:pPr>
            <a:r>
              <a:rPr lang="zh-CN" altLang="en-US" dirty="0"/>
              <a:t>对完整段定义格式，过程的缺省属性为</a:t>
            </a:r>
            <a:r>
              <a:rPr lang="en-US" altLang="zh-CN" dirty="0"/>
              <a:t>near</a:t>
            </a:r>
          </a:p>
          <a:p>
            <a:pPr>
              <a:lnSpc>
                <a:spcPct val="95000"/>
              </a:lnSpc>
              <a:buFont typeface="Wingdings" panose="05000000000000000000" pitchFamily="2" charset="2"/>
              <a:buChar char="ü"/>
            </a:pPr>
            <a:r>
              <a:rPr lang="zh-CN" altLang="en-US" dirty="0"/>
              <a:t>用户可以在过程定义时用</a:t>
            </a:r>
            <a:r>
              <a:rPr lang="en-US" altLang="zh-CN" dirty="0"/>
              <a:t>near</a:t>
            </a:r>
            <a:r>
              <a:rPr lang="zh-CN" altLang="en-US" dirty="0"/>
              <a:t>或</a:t>
            </a:r>
            <a:r>
              <a:rPr lang="en-US" altLang="zh-CN" dirty="0"/>
              <a:t>far</a:t>
            </a:r>
            <a:r>
              <a:rPr lang="zh-CN" altLang="en-US" dirty="0"/>
              <a:t>改变缺省属性</a:t>
            </a:r>
          </a:p>
        </p:txBody>
      </p:sp>
    </p:spTree>
    <p:extLst>
      <p:ext uri="{BB962C8B-B14F-4D97-AF65-F5344CB8AC3E}">
        <p14:creationId xmlns:p14="http://schemas.microsoft.com/office/powerpoint/2010/main" val="34090962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CEBC8-B023-42A6-AE8D-DC5FFDF29E37}"/>
              </a:ext>
            </a:extLst>
          </p:cNvPr>
          <p:cNvSpPr>
            <a:spLocks noGrp="1"/>
          </p:cNvSpPr>
          <p:nvPr>
            <p:ph type="title"/>
          </p:nvPr>
        </p:nvSpPr>
        <p:spPr/>
        <p:txBody>
          <a:bodyPr/>
          <a:lstStyle/>
          <a:p>
            <a:r>
              <a:rPr lang="zh-CN" altLang="en-US" dirty="0"/>
              <a:t>子程序的常见格式</a:t>
            </a:r>
          </a:p>
        </p:txBody>
      </p:sp>
      <p:sp>
        <p:nvSpPr>
          <p:cNvPr id="4" name="Rectangle 6">
            <a:extLst>
              <a:ext uri="{FF2B5EF4-FFF2-40B4-BE49-F238E27FC236}">
                <a16:creationId xmlns:a16="http://schemas.microsoft.com/office/drawing/2014/main" id="{4556B521-D11D-4262-9DA4-797AA084B984}"/>
              </a:ext>
            </a:extLst>
          </p:cNvPr>
          <p:cNvSpPr>
            <a:spLocks noGrp="1" noChangeArrowheads="1"/>
          </p:cNvSpPr>
          <p:nvPr>
            <p:ph idx="1"/>
          </p:nvPr>
        </p:nvSpPr>
        <p:spPr>
          <a:xfrm>
            <a:off x="1403926" y="1846263"/>
            <a:ext cx="6720571" cy="4305155"/>
          </a:xfrm>
        </p:spPr>
        <p:txBody>
          <a:bodyPr>
            <a:normAutofit lnSpcReduction="10000"/>
          </a:bodyPr>
          <a:lstStyle/>
          <a:p>
            <a:pPr marL="0" indent="0">
              <a:buFont typeface="Wingdings" panose="05000000000000000000" pitchFamily="2" charset="2"/>
              <a:buNone/>
              <a:tabLst>
                <a:tab pos="1720850" algn="l"/>
              </a:tabLst>
            </a:pPr>
            <a:r>
              <a:rPr lang="en-US" altLang="zh-CN" dirty="0" err="1">
                <a:solidFill>
                  <a:schemeClr val="tx1"/>
                </a:solidFill>
              </a:rPr>
              <a:t>subname</a:t>
            </a:r>
            <a:r>
              <a:rPr lang="en-US" altLang="zh-CN" dirty="0">
                <a:solidFill>
                  <a:schemeClr val="tx2"/>
                </a:solidFill>
              </a:rPr>
              <a:t>	</a:t>
            </a:r>
            <a:r>
              <a:rPr lang="en-US" altLang="zh-CN" dirty="0">
                <a:solidFill>
                  <a:srgbClr val="C00000"/>
                </a:solidFill>
              </a:rPr>
              <a:t>proc</a:t>
            </a:r>
            <a:r>
              <a:rPr lang="en-US" altLang="zh-CN" dirty="0"/>
              <a:t>	;</a:t>
            </a:r>
            <a:r>
              <a:rPr lang="zh-CN" altLang="en-US" dirty="0"/>
              <a:t>具有缺省属性的</a:t>
            </a:r>
            <a:r>
              <a:rPr lang="en-US" altLang="zh-CN" dirty="0" err="1"/>
              <a:t>subname</a:t>
            </a:r>
            <a:r>
              <a:rPr lang="zh-CN" altLang="en-US" dirty="0"/>
              <a:t>过程</a:t>
            </a:r>
          </a:p>
          <a:p>
            <a:pPr marL="0" indent="0">
              <a:buFont typeface="Wingdings" panose="05000000000000000000" pitchFamily="2" charset="2"/>
              <a:buNone/>
              <a:tabLst>
                <a:tab pos="1720850" algn="l"/>
              </a:tabLst>
            </a:pPr>
            <a:r>
              <a:rPr lang="zh-CN" altLang="en-US" dirty="0"/>
              <a:t>	</a:t>
            </a:r>
            <a:r>
              <a:rPr lang="en-US" altLang="zh-CN" dirty="0"/>
              <a:t>push ax	;</a:t>
            </a:r>
            <a:r>
              <a:rPr lang="zh-CN" altLang="en-US" dirty="0">
                <a:solidFill>
                  <a:schemeClr val="tx1"/>
                </a:solidFill>
              </a:rPr>
              <a:t>保护寄存器：顺序压入堆栈</a:t>
            </a:r>
          </a:p>
          <a:p>
            <a:pPr marL="0" indent="0">
              <a:buFont typeface="Wingdings" panose="05000000000000000000" pitchFamily="2" charset="2"/>
              <a:buNone/>
              <a:tabLst>
                <a:tab pos="1720850" algn="l"/>
              </a:tabLst>
            </a:pPr>
            <a:r>
              <a:rPr lang="zh-CN" altLang="en-US" dirty="0"/>
              <a:t>	</a:t>
            </a:r>
            <a:r>
              <a:rPr lang="en-US" altLang="zh-CN" dirty="0"/>
              <a:t>push bx	;ax/bx/cx</a:t>
            </a:r>
            <a:r>
              <a:rPr lang="zh-CN" altLang="en-US" dirty="0"/>
              <a:t>仅是示例</a:t>
            </a:r>
          </a:p>
          <a:p>
            <a:pPr marL="0" indent="0">
              <a:buFont typeface="Wingdings" panose="05000000000000000000" pitchFamily="2" charset="2"/>
              <a:buNone/>
              <a:tabLst>
                <a:tab pos="1720850" algn="l"/>
              </a:tabLst>
            </a:pPr>
            <a:r>
              <a:rPr lang="zh-CN" altLang="en-US" dirty="0"/>
              <a:t>	</a:t>
            </a:r>
            <a:r>
              <a:rPr lang="en-US" altLang="zh-CN" dirty="0"/>
              <a:t>push cx</a:t>
            </a:r>
          </a:p>
          <a:p>
            <a:pPr marL="0" indent="0">
              <a:buFont typeface="Wingdings" panose="05000000000000000000" pitchFamily="2" charset="2"/>
              <a:buNone/>
              <a:tabLst>
                <a:tab pos="1720850" algn="l"/>
              </a:tabLst>
            </a:pPr>
            <a:r>
              <a:rPr lang="en-US" altLang="zh-CN" dirty="0"/>
              <a:t>	…</a:t>
            </a:r>
            <a:r>
              <a:rPr lang="en-US" altLang="zh-CN" dirty="0">
                <a:solidFill>
                  <a:schemeClr val="accent2"/>
                </a:solidFill>
              </a:rPr>
              <a:t>		</a:t>
            </a:r>
            <a:r>
              <a:rPr lang="en-US" altLang="zh-CN" dirty="0">
                <a:solidFill>
                  <a:srgbClr val="C00000"/>
                </a:solidFill>
              </a:rPr>
              <a:t>;</a:t>
            </a:r>
            <a:r>
              <a:rPr lang="zh-CN" altLang="en-US" dirty="0">
                <a:solidFill>
                  <a:srgbClr val="C00000"/>
                </a:solidFill>
              </a:rPr>
              <a:t>过程体</a:t>
            </a:r>
          </a:p>
          <a:p>
            <a:pPr marL="0" indent="0">
              <a:buFont typeface="Wingdings" panose="05000000000000000000" pitchFamily="2" charset="2"/>
              <a:buNone/>
              <a:tabLst>
                <a:tab pos="1720850" algn="l"/>
              </a:tabLst>
            </a:pPr>
            <a:r>
              <a:rPr lang="zh-CN" altLang="en-US" dirty="0"/>
              <a:t>	</a:t>
            </a:r>
            <a:r>
              <a:rPr lang="en-US" altLang="zh-CN" dirty="0"/>
              <a:t>pop cx	;</a:t>
            </a:r>
            <a:r>
              <a:rPr lang="zh-CN" altLang="en-US" dirty="0">
                <a:solidFill>
                  <a:schemeClr val="tx1"/>
                </a:solidFill>
              </a:rPr>
              <a:t>恢复寄存器：逆序弹出堆栈</a:t>
            </a:r>
          </a:p>
          <a:p>
            <a:pPr marL="0" indent="0">
              <a:buFont typeface="Wingdings" panose="05000000000000000000" pitchFamily="2" charset="2"/>
              <a:buNone/>
              <a:tabLst>
                <a:tab pos="1720850" algn="l"/>
              </a:tabLst>
            </a:pPr>
            <a:r>
              <a:rPr lang="zh-CN" altLang="en-US" dirty="0"/>
              <a:t>	</a:t>
            </a:r>
            <a:r>
              <a:rPr lang="en-US" altLang="zh-CN" dirty="0"/>
              <a:t>pop bx</a:t>
            </a:r>
          </a:p>
          <a:p>
            <a:pPr marL="0" indent="0">
              <a:buFont typeface="Wingdings" panose="05000000000000000000" pitchFamily="2" charset="2"/>
              <a:buNone/>
              <a:tabLst>
                <a:tab pos="1720850" algn="l"/>
              </a:tabLst>
            </a:pPr>
            <a:r>
              <a:rPr lang="en-US" altLang="zh-CN" dirty="0"/>
              <a:t>	pop ax</a:t>
            </a:r>
          </a:p>
          <a:p>
            <a:pPr marL="0" indent="0">
              <a:buFont typeface="Wingdings" panose="05000000000000000000" pitchFamily="2" charset="2"/>
              <a:buNone/>
              <a:tabLst>
                <a:tab pos="1720850" algn="l"/>
              </a:tabLst>
            </a:pPr>
            <a:r>
              <a:rPr lang="en-US" altLang="zh-CN" dirty="0"/>
              <a:t>	</a:t>
            </a:r>
            <a:r>
              <a:rPr lang="en-US" altLang="zh-CN" dirty="0">
                <a:solidFill>
                  <a:srgbClr val="C00000"/>
                </a:solidFill>
              </a:rPr>
              <a:t>ret</a:t>
            </a:r>
            <a:r>
              <a:rPr lang="en-US" altLang="zh-CN" dirty="0">
                <a:solidFill>
                  <a:schemeClr val="bg2"/>
                </a:solidFill>
              </a:rPr>
              <a:t>	</a:t>
            </a:r>
            <a:r>
              <a:rPr lang="en-US" altLang="zh-CN" dirty="0"/>
              <a:t>;</a:t>
            </a:r>
            <a:r>
              <a:rPr lang="zh-CN" altLang="en-US" dirty="0"/>
              <a:t>从栈顶取回返回地址</a:t>
            </a:r>
            <a:r>
              <a:rPr lang="en-US" altLang="zh-CN" dirty="0"/>
              <a:t>CS:IP,</a:t>
            </a:r>
            <a:r>
              <a:rPr lang="zh-CN" altLang="en-US" dirty="0"/>
              <a:t> 过程返回</a:t>
            </a:r>
          </a:p>
          <a:p>
            <a:pPr marL="0" indent="0">
              <a:buFont typeface="Wingdings" panose="05000000000000000000" pitchFamily="2" charset="2"/>
              <a:buNone/>
              <a:tabLst>
                <a:tab pos="1720850" algn="l"/>
              </a:tabLst>
            </a:pPr>
            <a:r>
              <a:rPr lang="en-US" altLang="zh-CN" dirty="0" err="1">
                <a:solidFill>
                  <a:schemeClr val="tx1"/>
                </a:solidFill>
              </a:rPr>
              <a:t>subname</a:t>
            </a:r>
            <a:r>
              <a:rPr lang="en-US" altLang="zh-CN" dirty="0">
                <a:solidFill>
                  <a:schemeClr val="tx2"/>
                </a:solidFill>
              </a:rPr>
              <a:t>	</a:t>
            </a:r>
            <a:r>
              <a:rPr lang="en-US" altLang="zh-CN" dirty="0" err="1">
                <a:solidFill>
                  <a:srgbClr val="C00000"/>
                </a:solidFill>
              </a:rPr>
              <a:t>endp</a:t>
            </a:r>
            <a:r>
              <a:rPr lang="en-US" altLang="zh-CN" dirty="0"/>
              <a:t>	;</a:t>
            </a:r>
            <a:r>
              <a:rPr lang="zh-CN" altLang="en-US" dirty="0"/>
              <a:t>过程结束</a:t>
            </a:r>
          </a:p>
        </p:txBody>
      </p:sp>
    </p:spTree>
    <p:extLst>
      <p:ext uri="{BB962C8B-B14F-4D97-AF65-F5344CB8AC3E}">
        <p14:creationId xmlns:p14="http://schemas.microsoft.com/office/powerpoint/2010/main" val="3363907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7B010-7BE1-49EF-A4E3-901211390D74}"/>
              </a:ext>
            </a:extLst>
          </p:cNvPr>
          <p:cNvSpPr>
            <a:spLocks noGrp="1"/>
          </p:cNvSpPr>
          <p:nvPr>
            <p:ph type="title"/>
          </p:nvPr>
        </p:nvSpPr>
        <p:spPr/>
        <p:txBody>
          <a:bodyPr/>
          <a:lstStyle/>
          <a:p>
            <a:r>
              <a:rPr lang="zh-CN" altLang="en-US" dirty="0"/>
              <a:t>例：无参数传递的子程序</a:t>
            </a:r>
          </a:p>
        </p:txBody>
      </p:sp>
      <p:sp>
        <p:nvSpPr>
          <p:cNvPr id="3" name="内容占位符 2">
            <a:extLst>
              <a:ext uri="{FF2B5EF4-FFF2-40B4-BE49-F238E27FC236}">
                <a16:creationId xmlns:a16="http://schemas.microsoft.com/office/drawing/2014/main" id="{83FEBDFA-FCB5-464C-9AD4-5F1EC96E6700}"/>
              </a:ext>
            </a:extLst>
          </p:cNvPr>
          <p:cNvSpPr>
            <a:spLocks noGrp="1"/>
          </p:cNvSpPr>
          <p:nvPr>
            <p:ph idx="1"/>
          </p:nvPr>
        </p:nvSpPr>
        <p:spPr>
          <a:xfrm>
            <a:off x="1208116" y="1836497"/>
            <a:ext cx="10058400" cy="4582775"/>
          </a:xfrm>
        </p:spPr>
        <p:txBody>
          <a:bodyPr>
            <a:normAutofit fontScale="92500" lnSpcReduction="20000"/>
          </a:bodyPr>
          <a:lstStyle/>
          <a:p>
            <a:pPr marL="0" indent="0" fontAlgn="auto">
              <a:lnSpc>
                <a:spcPct val="120000"/>
              </a:lnSpc>
              <a:spcAft>
                <a:spcPts val="0"/>
              </a:spcAft>
              <a:buFont typeface="Wingdings" panose="05000000000000000000" pitchFamily="2" charset="2"/>
              <a:buNone/>
              <a:tabLst>
                <a:tab pos="1620838" algn="l"/>
                <a:tab pos="3810000" algn="l"/>
              </a:tabLst>
              <a:defRPr/>
            </a:pPr>
            <a:r>
              <a:rPr lang="zh-CN" altLang="en-US" sz="2400" b="1" dirty="0">
                <a:solidFill>
                  <a:srgbClr val="002060"/>
                </a:solidFill>
              </a:rPr>
              <a:t>子程序功能：实现光标回车换行 （子程序应安排在代码段的主程序外，主程序执行终止后的位置，即：返回操作系统后，汇编结束</a:t>
            </a:r>
            <a:r>
              <a:rPr lang="en-US" altLang="zh-CN" sz="2400" b="1" dirty="0">
                <a:solidFill>
                  <a:srgbClr val="002060"/>
                </a:solidFill>
              </a:rPr>
              <a:t>END</a:t>
            </a:r>
            <a:r>
              <a:rPr lang="zh-CN" altLang="en-US" sz="2400" b="1" dirty="0">
                <a:solidFill>
                  <a:srgbClr val="002060"/>
                </a:solidFill>
              </a:rPr>
              <a:t>伪指令前）</a:t>
            </a:r>
          </a:p>
          <a:p>
            <a:pPr marL="0" indent="0" fontAlgn="auto">
              <a:lnSpc>
                <a:spcPct val="70000"/>
              </a:lnSpc>
              <a:spcAft>
                <a:spcPts val="0"/>
              </a:spcAft>
              <a:buFont typeface="Wingdings" panose="05000000000000000000" pitchFamily="2" charset="2"/>
              <a:buNone/>
              <a:tabLst>
                <a:tab pos="1620838" algn="l"/>
                <a:tab pos="3810000" algn="l"/>
              </a:tabLst>
              <a:defRPr/>
            </a:pPr>
            <a:r>
              <a:rPr lang="en-US" altLang="zh-CN" sz="1800" b="1" i="1" dirty="0" err="1">
                <a:solidFill>
                  <a:schemeClr val="tx2"/>
                </a:solidFill>
              </a:rPr>
              <a:t>dpcrlf</a:t>
            </a:r>
            <a:r>
              <a:rPr lang="en-US" altLang="zh-CN" sz="1800" b="1" i="1" dirty="0">
                <a:solidFill>
                  <a:schemeClr val="tx2"/>
                </a:solidFill>
              </a:rPr>
              <a:t>	proc</a:t>
            </a:r>
            <a:r>
              <a:rPr lang="en-US" altLang="zh-CN" sz="1800" b="1" i="1" dirty="0">
                <a:solidFill>
                  <a:schemeClr val="accent2"/>
                </a:solidFill>
              </a:rPr>
              <a:t>	</a:t>
            </a:r>
            <a:r>
              <a:rPr lang="en-US" altLang="zh-CN" sz="1800" b="1" i="1" dirty="0"/>
              <a:t>;</a:t>
            </a:r>
            <a:r>
              <a:rPr lang="zh-CN" altLang="en-US" sz="1800" b="1" i="1" dirty="0"/>
              <a:t>过程开始</a:t>
            </a:r>
          </a:p>
          <a:p>
            <a:pPr marL="0" indent="0" fontAlgn="auto">
              <a:lnSpc>
                <a:spcPct val="70000"/>
              </a:lnSpc>
              <a:spcAft>
                <a:spcPts val="0"/>
              </a:spcAft>
              <a:buFont typeface="Wingdings" panose="05000000000000000000" pitchFamily="2" charset="2"/>
              <a:buNone/>
              <a:tabLst>
                <a:tab pos="1620838" algn="l"/>
                <a:tab pos="3810000" algn="l"/>
              </a:tabLst>
              <a:defRPr/>
            </a:pPr>
            <a:r>
              <a:rPr lang="zh-CN" altLang="en-US" sz="1800" b="1" i="1" dirty="0">
                <a:solidFill>
                  <a:schemeClr val="accent2"/>
                </a:solidFill>
              </a:rPr>
              <a:t>	</a:t>
            </a:r>
            <a:r>
              <a:rPr lang="en-US" altLang="zh-CN" sz="1800" b="1" i="1" dirty="0">
                <a:solidFill>
                  <a:schemeClr val="tx2"/>
                </a:solidFill>
              </a:rPr>
              <a:t>push ax</a:t>
            </a:r>
            <a:r>
              <a:rPr lang="en-US" altLang="zh-CN" sz="1800" b="1" i="1" dirty="0">
                <a:solidFill>
                  <a:schemeClr val="accent2"/>
                </a:solidFill>
              </a:rPr>
              <a:t>	</a:t>
            </a:r>
            <a:r>
              <a:rPr lang="en-US" altLang="zh-CN" sz="1800" b="1" i="1" dirty="0"/>
              <a:t>;</a:t>
            </a:r>
            <a:r>
              <a:rPr lang="zh-CN" altLang="en-US" sz="1800" b="1" i="1" dirty="0"/>
              <a:t>保护寄存器</a:t>
            </a:r>
            <a:r>
              <a:rPr lang="en-US" altLang="zh-CN" sz="1800" b="1" i="1" dirty="0"/>
              <a:t>AX</a:t>
            </a:r>
            <a:r>
              <a:rPr lang="zh-CN" altLang="en-US" sz="1800" b="1" i="1" dirty="0"/>
              <a:t>和</a:t>
            </a:r>
            <a:r>
              <a:rPr lang="en-US" altLang="zh-CN" sz="1800" b="1" i="1" dirty="0"/>
              <a:t>DX</a:t>
            </a:r>
          </a:p>
          <a:p>
            <a:pPr marL="0" indent="0" fontAlgn="auto">
              <a:lnSpc>
                <a:spcPct val="70000"/>
              </a:lnSpc>
              <a:spcAft>
                <a:spcPts val="0"/>
              </a:spcAft>
              <a:buFont typeface="Wingdings" panose="05000000000000000000" pitchFamily="2" charset="2"/>
              <a:buNone/>
              <a:tabLst>
                <a:tab pos="1620838" algn="l"/>
                <a:tab pos="3810000" algn="l"/>
              </a:tabLst>
              <a:defRPr/>
            </a:pPr>
            <a:r>
              <a:rPr lang="en-US" altLang="zh-CN" sz="1800" b="1" i="1" dirty="0">
                <a:solidFill>
                  <a:schemeClr val="accent2"/>
                </a:solidFill>
              </a:rPr>
              <a:t>	</a:t>
            </a:r>
            <a:r>
              <a:rPr lang="en-US" altLang="zh-CN" sz="1800" b="1" i="1" dirty="0">
                <a:solidFill>
                  <a:schemeClr val="tx2"/>
                </a:solidFill>
              </a:rPr>
              <a:t>push dx</a:t>
            </a:r>
          </a:p>
          <a:p>
            <a:pPr marL="0" indent="0" fontAlgn="auto">
              <a:lnSpc>
                <a:spcPct val="70000"/>
              </a:lnSpc>
              <a:spcAft>
                <a:spcPts val="0"/>
              </a:spcAft>
              <a:buFont typeface="Wingdings" panose="05000000000000000000" pitchFamily="2" charset="2"/>
              <a:buNone/>
              <a:tabLst>
                <a:tab pos="1620838" algn="l"/>
                <a:tab pos="3810000" algn="l"/>
              </a:tabLst>
              <a:defRPr/>
            </a:pPr>
            <a:r>
              <a:rPr lang="en-US" altLang="zh-CN" sz="1800" b="1" i="1" dirty="0">
                <a:solidFill>
                  <a:schemeClr val="accent2"/>
                </a:solidFill>
              </a:rPr>
              <a:t>	mov dl,</a:t>
            </a:r>
            <a:r>
              <a:rPr lang="en-US" altLang="zh-CN" sz="1800" b="1" i="1" dirty="0">
                <a:solidFill>
                  <a:schemeClr val="tx2"/>
                </a:solidFill>
              </a:rPr>
              <a:t>0dh</a:t>
            </a:r>
            <a:r>
              <a:rPr lang="en-US" altLang="zh-CN" sz="1800" b="1" i="1" dirty="0">
                <a:solidFill>
                  <a:schemeClr val="accent2"/>
                </a:solidFill>
              </a:rPr>
              <a:t>	</a:t>
            </a:r>
            <a:r>
              <a:rPr lang="en-US" altLang="zh-CN" sz="1800" b="1" i="1" dirty="0"/>
              <a:t>;</a:t>
            </a:r>
            <a:r>
              <a:rPr lang="zh-CN" altLang="en-US" sz="1800" b="1" i="1" dirty="0"/>
              <a:t>显示回车</a:t>
            </a:r>
          </a:p>
          <a:p>
            <a:pPr marL="0" indent="0" fontAlgn="auto">
              <a:lnSpc>
                <a:spcPct val="70000"/>
              </a:lnSpc>
              <a:spcAft>
                <a:spcPts val="0"/>
              </a:spcAft>
              <a:buFont typeface="Wingdings" panose="05000000000000000000" pitchFamily="2" charset="2"/>
              <a:buNone/>
              <a:tabLst>
                <a:tab pos="1620838" algn="l"/>
                <a:tab pos="3810000" algn="l"/>
              </a:tabLst>
              <a:defRPr/>
            </a:pPr>
            <a:r>
              <a:rPr lang="zh-CN" altLang="en-US" sz="1800" b="1" i="1" dirty="0">
                <a:solidFill>
                  <a:schemeClr val="accent2"/>
                </a:solidFill>
              </a:rPr>
              <a:t>	</a:t>
            </a:r>
            <a:r>
              <a:rPr lang="en-US" altLang="zh-CN" sz="1800" b="1" i="1" dirty="0">
                <a:solidFill>
                  <a:schemeClr val="accent2"/>
                </a:solidFill>
              </a:rPr>
              <a:t>mov ah,2</a:t>
            </a:r>
            <a:endParaRPr lang="en-US" altLang="zh-CN" sz="1800" b="1" i="1" dirty="0"/>
          </a:p>
          <a:p>
            <a:pPr marL="0" indent="0" fontAlgn="auto">
              <a:lnSpc>
                <a:spcPct val="70000"/>
              </a:lnSpc>
              <a:spcAft>
                <a:spcPts val="0"/>
              </a:spcAft>
              <a:buFont typeface="Wingdings" panose="05000000000000000000" pitchFamily="2" charset="2"/>
              <a:buNone/>
              <a:tabLst>
                <a:tab pos="1620838" algn="l"/>
                <a:tab pos="3810000" algn="l"/>
              </a:tabLst>
              <a:defRPr/>
            </a:pPr>
            <a:r>
              <a:rPr lang="en-US" altLang="zh-CN" sz="1800" b="1" i="1" dirty="0">
                <a:solidFill>
                  <a:schemeClr val="accent2"/>
                </a:solidFill>
              </a:rPr>
              <a:t>	int 21h</a:t>
            </a:r>
          </a:p>
          <a:p>
            <a:pPr marL="0" indent="0" fontAlgn="auto">
              <a:lnSpc>
                <a:spcPct val="70000"/>
              </a:lnSpc>
              <a:spcAft>
                <a:spcPts val="0"/>
              </a:spcAft>
              <a:buFont typeface="Wingdings" panose="05000000000000000000" pitchFamily="2" charset="2"/>
              <a:buNone/>
              <a:tabLst>
                <a:tab pos="1620838" algn="l"/>
                <a:tab pos="3810000" algn="l"/>
              </a:tabLst>
              <a:defRPr/>
            </a:pPr>
            <a:r>
              <a:rPr lang="en-US" altLang="zh-CN" sz="1800" b="1" i="1" dirty="0">
                <a:solidFill>
                  <a:schemeClr val="accent2"/>
                </a:solidFill>
              </a:rPr>
              <a:t>	mov dl,</a:t>
            </a:r>
            <a:r>
              <a:rPr lang="en-US" altLang="zh-CN" sz="1800" b="1" i="1" dirty="0">
                <a:solidFill>
                  <a:schemeClr val="tx2"/>
                </a:solidFill>
              </a:rPr>
              <a:t>0ah</a:t>
            </a:r>
            <a:r>
              <a:rPr lang="en-US" altLang="zh-CN" sz="1800" b="1" i="1" dirty="0">
                <a:solidFill>
                  <a:schemeClr val="accent2"/>
                </a:solidFill>
              </a:rPr>
              <a:t>	</a:t>
            </a:r>
            <a:r>
              <a:rPr lang="en-US" altLang="zh-CN" sz="1800" b="1" i="1" dirty="0"/>
              <a:t>;</a:t>
            </a:r>
            <a:r>
              <a:rPr lang="zh-CN" altLang="en-US" sz="1800" b="1" i="1" dirty="0"/>
              <a:t>显示换行</a:t>
            </a:r>
          </a:p>
          <a:p>
            <a:pPr marL="0" indent="0" fontAlgn="auto">
              <a:lnSpc>
                <a:spcPct val="70000"/>
              </a:lnSpc>
              <a:spcAft>
                <a:spcPts val="0"/>
              </a:spcAft>
              <a:buFont typeface="Wingdings" panose="05000000000000000000" pitchFamily="2" charset="2"/>
              <a:buNone/>
              <a:tabLst>
                <a:tab pos="1620838" algn="l"/>
                <a:tab pos="3810000" algn="l"/>
              </a:tabLst>
              <a:defRPr/>
            </a:pPr>
            <a:r>
              <a:rPr lang="zh-CN" altLang="en-US" sz="1800" b="1" i="1" dirty="0">
                <a:solidFill>
                  <a:schemeClr val="accent2"/>
                </a:solidFill>
              </a:rPr>
              <a:t>	</a:t>
            </a:r>
            <a:r>
              <a:rPr lang="en-US" altLang="zh-CN" sz="1800" b="1" i="1" dirty="0">
                <a:solidFill>
                  <a:schemeClr val="accent2"/>
                </a:solidFill>
              </a:rPr>
              <a:t>mov ah,2</a:t>
            </a:r>
            <a:endParaRPr lang="en-US" altLang="zh-CN" sz="1800" b="1" i="1" dirty="0"/>
          </a:p>
          <a:p>
            <a:pPr marL="0" indent="0" fontAlgn="auto">
              <a:lnSpc>
                <a:spcPct val="70000"/>
              </a:lnSpc>
              <a:spcAft>
                <a:spcPts val="0"/>
              </a:spcAft>
              <a:buFont typeface="Wingdings" panose="05000000000000000000" pitchFamily="2" charset="2"/>
              <a:buNone/>
              <a:tabLst>
                <a:tab pos="1620838" algn="l"/>
                <a:tab pos="3810000" algn="l"/>
              </a:tabLst>
              <a:defRPr/>
            </a:pPr>
            <a:r>
              <a:rPr lang="en-US" altLang="zh-CN" sz="1800" b="1" i="1" dirty="0">
                <a:solidFill>
                  <a:schemeClr val="accent2"/>
                </a:solidFill>
              </a:rPr>
              <a:t>	int 21h</a:t>
            </a:r>
          </a:p>
          <a:p>
            <a:pPr marL="0" indent="0" fontAlgn="auto">
              <a:lnSpc>
                <a:spcPct val="70000"/>
              </a:lnSpc>
              <a:spcAft>
                <a:spcPts val="0"/>
              </a:spcAft>
              <a:buFont typeface="Wingdings" panose="05000000000000000000" pitchFamily="2" charset="2"/>
              <a:buNone/>
              <a:tabLst>
                <a:tab pos="1620838" algn="l"/>
                <a:tab pos="3810000" algn="l"/>
              </a:tabLst>
              <a:defRPr/>
            </a:pPr>
            <a:r>
              <a:rPr lang="en-US" altLang="zh-CN" sz="1800" b="1" i="1" dirty="0">
                <a:solidFill>
                  <a:schemeClr val="accent2"/>
                </a:solidFill>
              </a:rPr>
              <a:t>	</a:t>
            </a:r>
            <a:r>
              <a:rPr lang="en-US" altLang="zh-CN" sz="1800" b="1" i="1" dirty="0">
                <a:solidFill>
                  <a:schemeClr val="tx2"/>
                </a:solidFill>
              </a:rPr>
              <a:t>pop dx</a:t>
            </a:r>
            <a:r>
              <a:rPr lang="en-US" altLang="zh-CN" sz="1800" b="1" i="1" dirty="0">
                <a:solidFill>
                  <a:schemeClr val="accent2"/>
                </a:solidFill>
              </a:rPr>
              <a:t>	</a:t>
            </a:r>
            <a:r>
              <a:rPr lang="en-US" altLang="zh-CN" sz="1800" b="1" i="1" dirty="0"/>
              <a:t>;</a:t>
            </a:r>
            <a:r>
              <a:rPr lang="zh-CN" altLang="en-US" sz="1800" b="1" i="1" dirty="0"/>
              <a:t>恢复寄存器</a:t>
            </a:r>
            <a:r>
              <a:rPr lang="en-US" altLang="zh-CN" sz="1800" b="1" i="1" dirty="0"/>
              <a:t>DX</a:t>
            </a:r>
            <a:r>
              <a:rPr lang="zh-CN" altLang="en-US" sz="1800" b="1" i="1" dirty="0"/>
              <a:t>和</a:t>
            </a:r>
            <a:r>
              <a:rPr lang="en-US" altLang="zh-CN" sz="1800" b="1" i="1" dirty="0"/>
              <a:t>AX</a:t>
            </a:r>
            <a:endParaRPr lang="en-US" altLang="zh-CN" sz="1800" b="1" i="1" dirty="0">
              <a:solidFill>
                <a:schemeClr val="bg2"/>
              </a:solidFill>
            </a:endParaRPr>
          </a:p>
          <a:p>
            <a:pPr marL="0" indent="0" fontAlgn="auto">
              <a:lnSpc>
                <a:spcPct val="70000"/>
              </a:lnSpc>
              <a:spcAft>
                <a:spcPts val="0"/>
              </a:spcAft>
              <a:buFont typeface="Wingdings" panose="05000000000000000000" pitchFamily="2" charset="2"/>
              <a:buNone/>
              <a:tabLst>
                <a:tab pos="1620838" algn="l"/>
                <a:tab pos="3810000" algn="l"/>
              </a:tabLst>
              <a:defRPr/>
            </a:pPr>
            <a:r>
              <a:rPr lang="en-US" altLang="zh-CN" sz="1800" b="1" i="1" dirty="0">
                <a:solidFill>
                  <a:schemeClr val="bg2"/>
                </a:solidFill>
              </a:rPr>
              <a:t>	</a:t>
            </a:r>
            <a:r>
              <a:rPr lang="en-US" altLang="zh-CN" sz="1800" b="1" i="1" dirty="0">
                <a:solidFill>
                  <a:schemeClr val="tx2"/>
                </a:solidFill>
              </a:rPr>
              <a:t>pop ax</a:t>
            </a:r>
          </a:p>
          <a:p>
            <a:pPr marL="0" indent="0" fontAlgn="auto">
              <a:lnSpc>
                <a:spcPct val="70000"/>
              </a:lnSpc>
              <a:spcAft>
                <a:spcPts val="0"/>
              </a:spcAft>
              <a:buFont typeface="Wingdings" panose="05000000000000000000" pitchFamily="2" charset="2"/>
              <a:buNone/>
              <a:tabLst>
                <a:tab pos="1620838" algn="l"/>
                <a:tab pos="3810000" algn="l"/>
              </a:tabLst>
              <a:defRPr/>
            </a:pPr>
            <a:r>
              <a:rPr lang="en-US" altLang="zh-CN" sz="1800" b="1" i="1" dirty="0">
                <a:solidFill>
                  <a:schemeClr val="tx2"/>
                </a:solidFill>
              </a:rPr>
              <a:t>	ret</a:t>
            </a:r>
            <a:r>
              <a:rPr lang="en-US" altLang="zh-CN" sz="1800" b="1" i="1" dirty="0">
                <a:solidFill>
                  <a:schemeClr val="accent2"/>
                </a:solidFill>
              </a:rPr>
              <a:t>	</a:t>
            </a:r>
            <a:r>
              <a:rPr lang="en-US" altLang="zh-CN" sz="1800" b="1" i="1" dirty="0"/>
              <a:t>;</a:t>
            </a:r>
            <a:r>
              <a:rPr lang="zh-CN" altLang="en-US" sz="1800" b="1" i="1" dirty="0"/>
              <a:t>子程序返回</a:t>
            </a:r>
            <a:endParaRPr lang="zh-CN" altLang="en-US" sz="1800" b="1" i="1" dirty="0">
              <a:solidFill>
                <a:schemeClr val="bg2"/>
              </a:solidFill>
            </a:endParaRPr>
          </a:p>
          <a:p>
            <a:pPr marL="0" indent="0" fontAlgn="auto">
              <a:lnSpc>
                <a:spcPct val="70000"/>
              </a:lnSpc>
              <a:spcAft>
                <a:spcPts val="0"/>
              </a:spcAft>
              <a:buFont typeface="Wingdings" panose="05000000000000000000" pitchFamily="2" charset="2"/>
              <a:buNone/>
              <a:tabLst>
                <a:tab pos="1620838" algn="l"/>
                <a:tab pos="3810000" algn="l"/>
              </a:tabLst>
              <a:defRPr/>
            </a:pPr>
            <a:r>
              <a:rPr lang="en-US" altLang="zh-CN" sz="1800" b="1" i="1" dirty="0" err="1">
                <a:solidFill>
                  <a:schemeClr val="tx2"/>
                </a:solidFill>
              </a:rPr>
              <a:t>dpcrlf</a:t>
            </a:r>
            <a:r>
              <a:rPr lang="en-US" altLang="zh-CN" sz="1800" b="1" i="1" dirty="0">
                <a:solidFill>
                  <a:schemeClr val="tx2"/>
                </a:solidFill>
              </a:rPr>
              <a:t>	</a:t>
            </a:r>
            <a:r>
              <a:rPr lang="en-US" altLang="zh-CN" sz="1800" b="1" i="1" dirty="0" err="1">
                <a:solidFill>
                  <a:schemeClr val="tx2"/>
                </a:solidFill>
              </a:rPr>
              <a:t>endp</a:t>
            </a:r>
            <a:r>
              <a:rPr lang="en-US" altLang="zh-CN" sz="1800" b="1" i="1" dirty="0">
                <a:solidFill>
                  <a:schemeClr val="accent2"/>
                </a:solidFill>
              </a:rPr>
              <a:t>	</a:t>
            </a:r>
            <a:r>
              <a:rPr lang="en-US" altLang="zh-CN" sz="1800" b="1" i="1" dirty="0"/>
              <a:t>;</a:t>
            </a:r>
            <a:r>
              <a:rPr lang="zh-CN" altLang="en-US" sz="1800" b="1" i="1" dirty="0"/>
              <a:t>过程结束</a:t>
            </a:r>
          </a:p>
          <a:p>
            <a:endParaRPr lang="zh-CN" altLang="en-US" sz="1800" b="1" dirty="0"/>
          </a:p>
        </p:txBody>
      </p:sp>
    </p:spTree>
    <p:extLst>
      <p:ext uri="{BB962C8B-B14F-4D97-AF65-F5344CB8AC3E}">
        <p14:creationId xmlns:p14="http://schemas.microsoft.com/office/powerpoint/2010/main" val="2066543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9E40D-7EFB-4978-BC36-53E7F48A5065}"/>
              </a:ext>
            </a:extLst>
          </p:cNvPr>
          <p:cNvSpPr>
            <a:spLocks noGrp="1"/>
          </p:cNvSpPr>
          <p:nvPr>
            <p:ph type="title"/>
          </p:nvPr>
        </p:nvSpPr>
        <p:spPr>
          <a:xfrm>
            <a:off x="1066800" y="323273"/>
            <a:ext cx="10058400" cy="1053869"/>
          </a:xfrm>
        </p:spPr>
        <p:txBody>
          <a:bodyPr>
            <a:normAutofit/>
          </a:bodyPr>
          <a:lstStyle/>
          <a:p>
            <a:r>
              <a:rPr lang="zh-CN" altLang="en-US" sz="3200" dirty="0"/>
              <a:t>例</a:t>
            </a:r>
            <a:r>
              <a:rPr lang="en-US" altLang="zh-CN" sz="3200" dirty="0"/>
              <a:t>4.15 </a:t>
            </a:r>
            <a:r>
              <a:rPr lang="zh-CN" altLang="en-US" sz="3200" dirty="0"/>
              <a:t>编制一个过程，把</a:t>
            </a:r>
            <a:r>
              <a:rPr lang="en-US" altLang="zh-CN" sz="3200" dirty="0"/>
              <a:t>AL</a:t>
            </a:r>
            <a:r>
              <a:rPr lang="zh-CN" altLang="en-US" sz="3200" dirty="0"/>
              <a:t>寄存器中的二进制数用十六进制形式显示在屏幕上</a:t>
            </a:r>
          </a:p>
        </p:txBody>
      </p:sp>
      <p:sp>
        <p:nvSpPr>
          <p:cNvPr id="3" name="内容占位符 2">
            <a:extLst>
              <a:ext uri="{FF2B5EF4-FFF2-40B4-BE49-F238E27FC236}">
                <a16:creationId xmlns:a16="http://schemas.microsoft.com/office/drawing/2014/main" id="{AC1ABAE9-E482-4CF1-8B8B-D249857082D1}"/>
              </a:ext>
            </a:extLst>
          </p:cNvPr>
          <p:cNvSpPr>
            <a:spLocks noGrp="1"/>
          </p:cNvSpPr>
          <p:nvPr>
            <p:ph idx="1"/>
          </p:nvPr>
        </p:nvSpPr>
        <p:spPr>
          <a:xfrm>
            <a:off x="1226477" y="1884998"/>
            <a:ext cx="3908942" cy="4023360"/>
          </a:xfrm>
        </p:spPr>
        <p:txBody>
          <a:bodyPr>
            <a:normAutofit/>
          </a:bodyPr>
          <a:lstStyle/>
          <a:p>
            <a:pPr marL="0" indent="0">
              <a:buNone/>
            </a:pPr>
            <a:r>
              <a:rPr lang="zh-CN" altLang="en-US" sz="2400" dirty="0"/>
              <a:t>分析：</a:t>
            </a:r>
            <a:r>
              <a:rPr lang="en-US" altLang="zh-CN" sz="2400" dirty="0"/>
              <a:t>AL</a:t>
            </a:r>
            <a:r>
              <a:rPr lang="zh-CN" altLang="en-US" sz="2400" dirty="0"/>
              <a:t>中</a:t>
            </a:r>
            <a:r>
              <a:rPr lang="en-US" altLang="zh-CN" sz="2400" dirty="0"/>
              <a:t>8</a:t>
            </a:r>
            <a:r>
              <a:rPr lang="zh-CN" altLang="en-US" sz="2400" dirty="0"/>
              <a:t>位二进制，先转换高</a:t>
            </a:r>
            <a:r>
              <a:rPr lang="en-US" altLang="zh-CN" sz="2400" dirty="0"/>
              <a:t>4</a:t>
            </a:r>
            <a:r>
              <a:rPr lang="zh-CN" altLang="en-US" sz="2400" dirty="0"/>
              <a:t>位，以</a:t>
            </a:r>
            <a:r>
              <a:rPr lang="en-US" altLang="zh-CN" sz="2400" dirty="0"/>
              <a:t>ASCII</a:t>
            </a:r>
            <a:r>
              <a:rPr lang="zh-CN" altLang="en-US" sz="2400" dirty="0"/>
              <a:t>码显示。然后转换低</a:t>
            </a:r>
            <a:r>
              <a:rPr lang="en-US" altLang="zh-CN" sz="2400" dirty="0"/>
              <a:t>4</a:t>
            </a:r>
            <a:r>
              <a:rPr lang="zh-CN" altLang="en-US" sz="2400" dirty="0"/>
              <a:t>位，参第</a:t>
            </a:r>
            <a:r>
              <a:rPr lang="en-US" altLang="zh-CN" sz="2400" dirty="0"/>
              <a:t>2</a:t>
            </a:r>
            <a:r>
              <a:rPr lang="zh-CN" altLang="en-US" sz="2400" dirty="0"/>
              <a:t>章例</a:t>
            </a:r>
            <a:r>
              <a:rPr lang="en-US" altLang="zh-CN" sz="2400" dirty="0"/>
              <a:t>4.26.</a:t>
            </a:r>
          </a:p>
          <a:p>
            <a:pPr marL="0" indent="0">
              <a:buNone/>
            </a:pPr>
            <a:r>
              <a:rPr lang="zh-CN" altLang="en-US" sz="2400" dirty="0"/>
              <a:t>问：</a:t>
            </a:r>
            <a:endParaRPr lang="en-US" altLang="zh-CN" sz="2400" dirty="0"/>
          </a:p>
          <a:p>
            <a:pPr marL="269875" indent="-269875">
              <a:buFont typeface="Wingdings" panose="05000000000000000000" pitchFamily="2" charset="2"/>
              <a:buChar char="ü"/>
            </a:pPr>
            <a:r>
              <a:rPr lang="zh-CN" altLang="en-US" sz="2400" dirty="0">
                <a:solidFill>
                  <a:srgbClr val="C00000"/>
                </a:solidFill>
              </a:rPr>
              <a:t>代码中出现的两个</a:t>
            </a:r>
            <a:r>
              <a:rPr lang="en-US" altLang="zh-CN" sz="2400" dirty="0">
                <a:solidFill>
                  <a:srgbClr val="C00000"/>
                </a:solidFill>
              </a:rPr>
              <a:t>push ax</a:t>
            </a:r>
            <a:r>
              <a:rPr lang="zh-CN" altLang="en-US" sz="2400" dirty="0">
                <a:solidFill>
                  <a:srgbClr val="C00000"/>
                </a:solidFill>
              </a:rPr>
              <a:t>和</a:t>
            </a:r>
            <a:r>
              <a:rPr lang="en-US" altLang="zh-CN" sz="2400" dirty="0">
                <a:solidFill>
                  <a:srgbClr val="C00000"/>
                </a:solidFill>
              </a:rPr>
              <a:t>pop dx</a:t>
            </a:r>
            <a:r>
              <a:rPr lang="zh-CN" altLang="en-US" sz="2400" dirty="0">
                <a:solidFill>
                  <a:srgbClr val="C00000"/>
                </a:solidFill>
              </a:rPr>
              <a:t>是什么意思？</a:t>
            </a:r>
            <a:endParaRPr lang="en-US" altLang="zh-CN" sz="2400" dirty="0">
              <a:solidFill>
                <a:srgbClr val="C00000"/>
              </a:solidFill>
            </a:endParaRPr>
          </a:p>
          <a:p>
            <a:pPr marL="269875" indent="-269875">
              <a:buFont typeface="Wingdings" panose="05000000000000000000" pitchFamily="2" charset="2"/>
              <a:buChar char="ü"/>
            </a:pPr>
            <a:r>
              <a:rPr lang="zh-CN" altLang="en-US" sz="2400" dirty="0">
                <a:solidFill>
                  <a:srgbClr val="C00000"/>
                </a:solidFill>
              </a:rPr>
              <a:t>若</a:t>
            </a:r>
            <a:r>
              <a:rPr lang="en-US" altLang="zh-CN" sz="2400" dirty="0">
                <a:solidFill>
                  <a:srgbClr val="C00000"/>
                </a:solidFill>
              </a:rPr>
              <a:t>AL</a:t>
            </a:r>
            <a:r>
              <a:rPr lang="zh-CN" altLang="en-US" sz="2400" dirty="0">
                <a:solidFill>
                  <a:srgbClr val="C00000"/>
                </a:solidFill>
              </a:rPr>
              <a:t>中的值改为通过键盘输入，此程序代码该如何修改？</a:t>
            </a:r>
            <a:endParaRPr lang="en-US" altLang="zh-CN" sz="2400" dirty="0">
              <a:solidFill>
                <a:srgbClr val="C00000"/>
              </a:solidFill>
            </a:endParaRPr>
          </a:p>
        </p:txBody>
      </p:sp>
      <p:pic>
        <p:nvPicPr>
          <p:cNvPr id="5" name="图片 4">
            <a:extLst>
              <a:ext uri="{FF2B5EF4-FFF2-40B4-BE49-F238E27FC236}">
                <a16:creationId xmlns:a16="http://schemas.microsoft.com/office/drawing/2014/main" id="{D3F2B13C-B553-4062-B60A-7D92B7082689}"/>
              </a:ext>
            </a:extLst>
          </p:cNvPr>
          <p:cNvPicPr>
            <a:picLocks noChangeAspect="1"/>
          </p:cNvPicPr>
          <p:nvPr/>
        </p:nvPicPr>
        <p:blipFill>
          <a:blip r:embed="rId2"/>
          <a:stretch>
            <a:fillRect/>
          </a:stretch>
        </p:blipFill>
        <p:spPr>
          <a:xfrm>
            <a:off x="5905405" y="941162"/>
            <a:ext cx="5060118" cy="5593565"/>
          </a:xfrm>
          <a:prstGeom prst="rect">
            <a:avLst/>
          </a:prstGeom>
        </p:spPr>
      </p:pic>
    </p:spTree>
    <p:extLst>
      <p:ext uri="{BB962C8B-B14F-4D97-AF65-F5344CB8AC3E}">
        <p14:creationId xmlns:p14="http://schemas.microsoft.com/office/powerpoint/2010/main" val="2941874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99832-A7C7-4BED-B4A6-343D9BCC5586}"/>
              </a:ext>
            </a:extLst>
          </p:cNvPr>
          <p:cNvSpPr>
            <a:spLocks noGrp="1"/>
          </p:cNvSpPr>
          <p:nvPr>
            <p:ph type="title"/>
          </p:nvPr>
        </p:nvSpPr>
        <p:spPr/>
        <p:txBody>
          <a:bodyPr/>
          <a:lstStyle/>
          <a:p>
            <a:r>
              <a:rPr lang="zh-CN" altLang="en-US" dirty="0"/>
              <a:t>具有多个出口的子程序</a:t>
            </a:r>
          </a:p>
        </p:txBody>
      </p:sp>
      <p:sp>
        <p:nvSpPr>
          <p:cNvPr id="3" name="内容占位符 2">
            <a:extLst>
              <a:ext uri="{FF2B5EF4-FFF2-40B4-BE49-F238E27FC236}">
                <a16:creationId xmlns:a16="http://schemas.microsoft.com/office/drawing/2014/main" id="{0BA79A6E-81F2-4E5D-909D-228A0B3A8D08}"/>
              </a:ext>
            </a:extLst>
          </p:cNvPr>
          <p:cNvSpPr>
            <a:spLocks noGrp="1"/>
          </p:cNvSpPr>
          <p:nvPr>
            <p:ph idx="1"/>
          </p:nvPr>
        </p:nvSpPr>
        <p:spPr>
          <a:xfrm>
            <a:off x="1245062" y="1737360"/>
            <a:ext cx="10058400" cy="4495274"/>
          </a:xfrm>
        </p:spPr>
        <p:txBody>
          <a:bodyPr>
            <a:normAutofit fontScale="92500" lnSpcReduction="20000"/>
          </a:bodyPr>
          <a:lstStyle/>
          <a:p>
            <a:pPr marL="0" indent="0">
              <a:buFont typeface="Wingdings" panose="05000000000000000000" pitchFamily="2" charset="2"/>
              <a:buNone/>
              <a:tabLst>
                <a:tab pos="1620838" algn="l"/>
                <a:tab pos="3910013" algn="l"/>
              </a:tabLst>
            </a:pPr>
            <a:r>
              <a:rPr lang="en-US" altLang="zh-CN" sz="2600" i="1" dirty="0"/>
              <a:t>HTOASC	proc</a:t>
            </a:r>
          </a:p>
          <a:p>
            <a:pPr marL="0" indent="0">
              <a:buFont typeface="Wingdings" panose="05000000000000000000" pitchFamily="2" charset="2"/>
              <a:buNone/>
              <a:tabLst>
                <a:tab pos="1620838" algn="l"/>
                <a:tab pos="3910013" algn="l"/>
              </a:tabLst>
            </a:pPr>
            <a:r>
              <a:rPr lang="en-US" altLang="zh-CN" sz="2600" i="1" dirty="0"/>
              <a:t>;</a:t>
            </a:r>
            <a:r>
              <a:rPr lang="zh-CN" altLang="en-US" sz="2600" i="1" dirty="0"/>
              <a:t>将</a:t>
            </a:r>
            <a:r>
              <a:rPr lang="en-US" altLang="zh-CN" sz="2600" i="1" dirty="0"/>
              <a:t>AL</a:t>
            </a:r>
            <a:r>
              <a:rPr lang="zh-CN" altLang="en-US" sz="2600" i="1" dirty="0"/>
              <a:t>低</a:t>
            </a:r>
            <a:r>
              <a:rPr lang="en-US" altLang="zh-CN" sz="2600" i="1" dirty="0"/>
              <a:t>4</a:t>
            </a:r>
            <a:r>
              <a:rPr lang="zh-CN" altLang="en-US" sz="2600" i="1" dirty="0"/>
              <a:t>位表达的一位</a:t>
            </a:r>
            <a:r>
              <a:rPr lang="en-US" altLang="zh-CN" sz="2600" i="1" dirty="0"/>
              <a:t>16</a:t>
            </a:r>
            <a:r>
              <a:rPr lang="zh-CN" altLang="en-US" sz="2600" i="1" dirty="0"/>
              <a:t>进制数转换为</a:t>
            </a:r>
            <a:r>
              <a:rPr lang="en-US" altLang="zh-CN" sz="2600" i="1" dirty="0"/>
              <a:t>ASCII</a:t>
            </a:r>
            <a:r>
              <a:rPr lang="zh-CN" altLang="en-US" sz="2600" i="1" dirty="0"/>
              <a:t>码</a:t>
            </a:r>
          </a:p>
          <a:p>
            <a:pPr marL="0" indent="0">
              <a:buFont typeface="Wingdings" panose="05000000000000000000" pitchFamily="2" charset="2"/>
              <a:buNone/>
              <a:tabLst>
                <a:tab pos="1620838" algn="l"/>
                <a:tab pos="3910013" algn="l"/>
              </a:tabLst>
            </a:pPr>
            <a:r>
              <a:rPr lang="zh-CN" altLang="en-US" sz="2600" i="1" dirty="0"/>
              <a:t>	</a:t>
            </a:r>
            <a:r>
              <a:rPr lang="en-US" altLang="zh-CN" sz="2600" i="1" dirty="0"/>
              <a:t>and al,0fh</a:t>
            </a:r>
          </a:p>
          <a:p>
            <a:pPr marL="0" indent="0">
              <a:buFont typeface="Wingdings" panose="05000000000000000000" pitchFamily="2" charset="2"/>
              <a:buNone/>
              <a:tabLst>
                <a:tab pos="1620838" algn="l"/>
                <a:tab pos="3910013" algn="l"/>
              </a:tabLst>
            </a:pPr>
            <a:r>
              <a:rPr lang="en-US" altLang="zh-CN" sz="2600" i="1" dirty="0"/>
              <a:t>	</a:t>
            </a:r>
            <a:r>
              <a:rPr lang="en-US" altLang="zh-CN" sz="2600" i="1" dirty="0" err="1"/>
              <a:t>cmp</a:t>
            </a:r>
            <a:r>
              <a:rPr lang="en-US" altLang="zh-CN" sz="2600" i="1" dirty="0"/>
              <a:t> al,9</a:t>
            </a:r>
          </a:p>
          <a:p>
            <a:pPr marL="0" indent="0">
              <a:buFont typeface="Wingdings" panose="05000000000000000000" pitchFamily="2" charset="2"/>
              <a:buNone/>
              <a:tabLst>
                <a:tab pos="1620838" algn="l"/>
                <a:tab pos="3910013" algn="l"/>
              </a:tabLst>
            </a:pPr>
            <a:r>
              <a:rPr lang="en-US" altLang="zh-CN" sz="2600" i="1" dirty="0"/>
              <a:t>	</a:t>
            </a:r>
            <a:r>
              <a:rPr lang="en-US" altLang="zh-CN" sz="2600" i="1" dirty="0" err="1">
                <a:solidFill>
                  <a:srgbClr val="C00000"/>
                </a:solidFill>
              </a:rPr>
              <a:t>jbe</a:t>
            </a:r>
            <a:r>
              <a:rPr lang="en-US" altLang="zh-CN" sz="2600" i="1" dirty="0">
                <a:solidFill>
                  <a:srgbClr val="C00000"/>
                </a:solidFill>
              </a:rPr>
              <a:t> htoasc1</a:t>
            </a:r>
          </a:p>
          <a:p>
            <a:pPr marL="0" indent="0">
              <a:buFont typeface="Wingdings" panose="05000000000000000000" pitchFamily="2" charset="2"/>
              <a:buNone/>
              <a:tabLst>
                <a:tab pos="1620838" algn="l"/>
                <a:tab pos="3910013" algn="l"/>
              </a:tabLst>
            </a:pPr>
            <a:r>
              <a:rPr lang="en-US" altLang="zh-CN" sz="2600" i="1" dirty="0"/>
              <a:t>	add al,37h	;</a:t>
            </a:r>
            <a:r>
              <a:rPr lang="zh-CN" altLang="en-US" sz="2600" i="1" dirty="0"/>
              <a:t>是</a:t>
            </a:r>
            <a:r>
              <a:rPr lang="en-US" altLang="zh-CN" sz="2600" i="1" dirty="0"/>
              <a:t>0AH</a:t>
            </a:r>
            <a:r>
              <a:rPr lang="zh-CN" altLang="en-US" sz="2600" i="1" dirty="0"/>
              <a:t>～</a:t>
            </a:r>
            <a:r>
              <a:rPr lang="en-US" altLang="zh-CN" sz="2600" i="1" dirty="0"/>
              <a:t>0FH</a:t>
            </a:r>
            <a:r>
              <a:rPr lang="zh-CN" altLang="en-US" sz="2600" i="1" dirty="0"/>
              <a:t>，加</a:t>
            </a:r>
            <a:r>
              <a:rPr lang="en-US" altLang="zh-CN" sz="2600" i="1" dirty="0"/>
              <a:t>37H</a:t>
            </a:r>
          </a:p>
          <a:p>
            <a:pPr marL="0" indent="0">
              <a:buFont typeface="Wingdings" panose="05000000000000000000" pitchFamily="2" charset="2"/>
              <a:buNone/>
              <a:tabLst>
                <a:tab pos="1620838" algn="l"/>
                <a:tab pos="3910013" algn="l"/>
              </a:tabLst>
            </a:pPr>
            <a:r>
              <a:rPr lang="en-US" altLang="zh-CN" sz="2600" i="1" dirty="0"/>
              <a:t>	</a:t>
            </a:r>
            <a:r>
              <a:rPr lang="en-US" altLang="zh-CN" sz="2600" i="1" dirty="0">
                <a:solidFill>
                  <a:srgbClr val="C00000"/>
                </a:solidFill>
              </a:rPr>
              <a:t>ret</a:t>
            </a:r>
            <a:r>
              <a:rPr lang="en-US" altLang="zh-CN" sz="2600" i="1" dirty="0"/>
              <a:t>	;</a:t>
            </a:r>
            <a:r>
              <a:rPr lang="zh-CN" altLang="en-US" sz="2600" i="1" dirty="0"/>
              <a:t>子程序返回</a:t>
            </a:r>
          </a:p>
          <a:p>
            <a:pPr marL="0" indent="0">
              <a:buFont typeface="Wingdings" panose="05000000000000000000" pitchFamily="2" charset="2"/>
              <a:buNone/>
              <a:tabLst>
                <a:tab pos="1620838" algn="l"/>
                <a:tab pos="3910013" algn="l"/>
              </a:tabLst>
            </a:pPr>
            <a:r>
              <a:rPr lang="en-US" altLang="zh-CN" sz="2600" i="1" dirty="0"/>
              <a:t>htoasc1:	add al,30h	;</a:t>
            </a:r>
            <a:r>
              <a:rPr lang="zh-CN" altLang="en-US" sz="2600" i="1" dirty="0"/>
              <a:t>是</a:t>
            </a:r>
            <a:r>
              <a:rPr lang="en-US" altLang="zh-CN" sz="2600" i="1" dirty="0"/>
              <a:t>0</a:t>
            </a:r>
            <a:r>
              <a:rPr lang="zh-CN" altLang="en-US" sz="2600" i="1" dirty="0"/>
              <a:t>～</a:t>
            </a:r>
            <a:r>
              <a:rPr lang="en-US" altLang="zh-CN" sz="2600" i="1" dirty="0"/>
              <a:t>9</a:t>
            </a:r>
            <a:r>
              <a:rPr lang="zh-CN" altLang="en-US" sz="2600" i="1" dirty="0"/>
              <a:t>，加</a:t>
            </a:r>
            <a:r>
              <a:rPr lang="en-US" altLang="zh-CN" sz="2600" i="1" dirty="0"/>
              <a:t>30H</a:t>
            </a:r>
          </a:p>
          <a:p>
            <a:pPr marL="0" indent="0">
              <a:buFont typeface="Wingdings" panose="05000000000000000000" pitchFamily="2" charset="2"/>
              <a:buNone/>
              <a:tabLst>
                <a:tab pos="1620838" algn="l"/>
                <a:tab pos="3910013" algn="l"/>
              </a:tabLst>
            </a:pPr>
            <a:r>
              <a:rPr lang="en-US" altLang="zh-CN" sz="2600" i="1" dirty="0"/>
              <a:t>	</a:t>
            </a:r>
            <a:r>
              <a:rPr lang="en-US" altLang="zh-CN" sz="2600" i="1" dirty="0">
                <a:solidFill>
                  <a:srgbClr val="C00000"/>
                </a:solidFill>
              </a:rPr>
              <a:t>ret</a:t>
            </a:r>
            <a:r>
              <a:rPr lang="en-US" altLang="zh-CN" sz="2600" i="1" dirty="0"/>
              <a:t>	;</a:t>
            </a:r>
            <a:r>
              <a:rPr lang="zh-CN" altLang="en-US" sz="2600" i="1" dirty="0"/>
              <a:t>子程序返回</a:t>
            </a:r>
          </a:p>
          <a:p>
            <a:pPr marL="0" indent="0">
              <a:buFont typeface="Wingdings" panose="05000000000000000000" pitchFamily="2" charset="2"/>
              <a:buNone/>
              <a:tabLst>
                <a:tab pos="1620838" algn="l"/>
                <a:tab pos="3910013" algn="l"/>
              </a:tabLst>
            </a:pPr>
            <a:r>
              <a:rPr lang="en-US" altLang="zh-CN" sz="2600" i="1" dirty="0"/>
              <a:t>HTOASC	</a:t>
            </a:r>
            <a:r>
              <a:rPr lang="en-US" altLang="zh-CN" sz="2600" i="1" dirty="0" err="1"/>
              <a:t>endp</a:t>
            </a:r>
            <a:endParaRPr lang="en-US" altLang="zh-CN" sz="2600" i="1" dirty="0"/>
          </a:p>
          <a:p>
            <a:endParaRPr lang="zh-CN" altLang="en-US" sz="2400" b="1" i="1" dirty="0"/>
          </a:p>
        </p:txBody>
      </p:sp>
    </p:spTree>
    <p:extLst>
      <p:ext uri="{BB962C8B-B14F-4D97-AF65-F5344CB8AC3E}">
        <p14:creationId xmlns:p14="http://schemas.microsoft.com/office/powerpoint/2010/main" val="2579781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7358B8-6263-473E-9200-FE20A66A0C3F}"/>
              </a:ext>
            </a:extLst>
          </p:cNvPr>
          <p:cNvSpPr>
            <a:spLocks noGrp="1"/>
          </p:cNvSpPr>
          <p:nvPr>
            <p:ph type="title"/>
          </p:nvPr>
        </p:nvSpPr>
        <p:spPr/>
        <p:txBody>
          <a:bodyPr/>
          <a:lstStyle/>
          <a:p>
            <a:r>
              <a:rPr lang="en-US" altLang="zh-CN" dirty="0"/>
              <a:t>4.4.2 </a:t>
            </a:r>
            <a:r>
              <a:rPr lang="zh-CN" altLang="en-US" dirty="0"/>
              <a:t>子程序的参数传递</a:t>
            </a:r>
          </a:p>
        </p:txBody>
      </p:sp>
      <p:sp>
        <p:nvSpPr>
          <p:cNvPr id="3" name="内容占位符 2">
            <a:extLst>
              <a:ext uri="{FF2B5EF4-FFF2-40B4-BE49-F238E27FC236}">
                <a16:creationId xmlns:a16="http://schemas.microsoft.com/office/drawing/2014/main" id="{ABDF9315-119A-45FE-8B52-921E77C5EFED}"/>
              </a:ext>
            </a:extLst>
          </p:cNvPr>
          <p:cNvSpPr>
            <a:spLocks noGrp="1"/>
          </p:cNvSpPr>
          <p:nvPr>
            <p:ph idx="1"/>
          </p:nvPr>
        </p:nvSpPr>
        <p:spPr>
          <a:xfrm>
            <a:off x="1097280" y="1845733"/>
            <a:ext cx="10058400" cy="4416521"/>
          </a:xfrm>
        </p:spPr>
        <p:txBody>
          <a:bodyPr>
            <a:normAutofit/>
          </a:bodyPr>
          <a:lstStyle/>
          <a:p>
            <a:pPr fontAlgn="auto">
              <a:spcAft>
                <a:spcPts val="0"/>
              </a:spcAft>
              <a:buFont typeface="Wingdings" panose="05000000000000000000" pitchFamily="2" charset="2"/>
              <a:buChar char="ü"/>
              <a:defRPr/>
            </a:pPr>
            <a:r>
              <a:rPr lang="zh-CN" altLang="en-US" sz="2800" dirty="0">
                <a:solidFill>
                  <a:schemeClr val="tx2"/>
                </a:solidFill>
              </a:rPr>
              <a:t>入口参数</a:t>
            </a:r>
            <a:r>
              <a:rPr lang="zh-CN" altLang="en-US" sz="2800" dirty="0"/>
              <a:t>（输入参数）：</a:t>
            </a:r>
          </a:p>
          <a:p>
            <a:pPr lvl="3">
              <a:spcAft>
                <a:spcPts val="0"/>
              </a:spcAft>
              <a:buFont typeface="Wingdings" panose="05000000000000000000" pitchFamily="2" charset="2"/>
              <a:buChar char="ü"/>
              <a:defRPr/>
            </a:pPr>
            <a:r>
              <a:rPr lang="zh-CN" altLang="en-US" sz="2800" dirty="0"/>
              <a:t>	</a:t>
            </a:r>
            <a:r>
              <a:rPr lang="zh-CN" altLang="en-US" sz="2800" dirty="0">
                <a:solidFill>
                  <a:schemeClr val="accent2"/>
                </a:solidFill>
              </a:rPr>
              <a:t>主程序提供给子程序</a:t>
            </a:r>
          </a:p>
          <a:p>
            <a:pPr fontAlgn="auto">
              <a:spcAft>
                <a:spcPts val="0"/>
              </a:spcAft>
              <a:buFont typeface="Wingdings" panose="05000000000000000000" pitchFamily="2" charset="2"/>
              <a:buChar char="ü"/>
              <a:defRPr/>
            </a:pPr>
            <a:r>
              <a:rPr lang="zh-CN" altLang="en-US" sz="2800" dirty="0">
                <a:solidFill>
                  <a:schemeClr val="tx2"/>
                </a:solidFill>
              </a:rPr>
              <a:t>出口参数</a:t>
            </a:r>
            <a:r>
              <a:rPr lang="zh-CN" altLang="en-US" sz="2800" dirty="0"/>
              <a:t>（输出参数）：</a:t>
            </a:r>
          </a:p>
          <a:p>
            <a:pPr lvl="3">
              <a:spcAft>
                <a:spcPts val="0"/>
              </a:spcAft>
              <a:buFont typeface="Wingdings" panose="05000000000000000000" pitchFamily="2" charset="2"/>
              <a:buChar char="ü"/>
              <a:defRPr/>
            </a:pPr>
            <a:r>
              <a:rPr lang="zh-CN" altLang="en-US" sz="2200" dirty="0"/>
              <a:t>	</a:t>
            </a:r>
            <a:r>
              <a:rPr lang="zh-CN" altLang="en-US" sz="2800" dirty="0">
                <a:solidFill>
                  <a:schemeClr val="accent2"/>
                </a:solidFill>
              </a:rPr>
              <a:t>子程序返回给主程序</a:t>
            </a:r>
          </a:p>
          <a:p>
            <a:pPr fontAlgn="auto">
              <a:spcAft>
                <a:spcPts val="0"/>
              </a:spcAft>
              <a:buFont typeface="Wingdings" panose="05000000000000000000" pitchFamily="2" charset="2"/>
              <a:buChar char="ü"/>
              <a:defRPr/>
            </a:pPr>
            <a:r>
              <a:rPr lang="zh-CN" altLang="en-US" sz="2800" dirty="0"/>
              <a:t>参数的形式：</a:t>
            </a:r>
          </a:p>
          <a:p>
            <a:pPr lvl="1" fontAlgn="auto">
              <a:spcAft>
                <a:spcPts val="0"/>
              </a:spcAft>
              <a:buFont typeface="Wingdings" panose="05000000000000000000" pitchFamily="2" charset="2"/>
              <a:buChar char="ü"/>
              <a:defRPr/>
            </a:pPr>
            <a:r>
              <a:rPr lang="zh-CN" altLang="en-US" sz="2400" dirty="0"/>
              <a:t>① 数据本身（传值）</a:t>
            </a:r>
          </a:p>
          <a:p>
            <a:pPr lvl="1" fontAlgn="auto">
              <a:spcAft>
                <a:spcPts val="0"/>
              </a:spcAft>
              <a:buFont typeface="Wingdings" panose="05000000000000000000" pitchFamily="2" charset="2"/>
              <a:buChar char="ü"/>
              <a:defRPr/>
            </a:pPr>
            <a:r>
              <a:rPr lang="zh-CN" altLang="en-US" sz="2400" dirty="0"/>
              <a:t>② 数据的地址（传地址）</a:t>
            </a:r>
          </a:p>
          <a:p>
            <a:pPr fontAlgn="auto">
              <a:spcAft>
                <a:spcPts val="0"/>
              </a:spcAft>
              <a:buFont typeface="Wingdings" panose="05000000000000000000" pitchFamily="2" charset="2"/>
              <a:buChar char="ü"/>
              <a:defRPr/>
            </a:pPr>
            <a:r>
              <a:rPr lang="zh-CN" altLang="en-US" sz="2800" dirty="0"/>
              <a:t>传递的方法：</a:t>
            </a:r>
          </a:p>
          <a:p>
            <a:pPr lvl="1" fontAlgn="auto">
              <a:spcAft>
                <a:spcPts val="0"/>
              </a:spcAft>
              <a:buFont typeface="Wingdings" panose="05000000000000000000" pitchFamily="2" charset="2"/>
              <a:buChar char="ü"/>
              <a:defRPr/>
            </a:pPr>
            <a:r>
              <a:rPr lang="zh-CN" altLang="en-US" sz="2400" dirty="0"/>
              <a:t>① 寄存器    ② 变量    ③ 堆栈</a:t>
            </a:r>
          </a:p>
          <a:p>
            <a:pPr>
              <a:buFont typeface="Wingdings" panose="05000000000000000000" pitchFamily="2" charset="2"/>
              <a:buChar char="ü"/>
            </a:pPr>
            <a:endParaRPr lang="zh-CN" altLang="en-US" sz="1800" dirty="0"/>
          </a:p>
        </p:txBody>
      </p:sp>
    </p:spTree>
    <p:extLst>
      <p:ext uri="{BB962C8B-B14F-4D97-AF65-F5344CB8AC3E}">
        <p14:creationId xmlns:p14="http://schemas.microsoft.com/office/powerpoint/2010/main" val="32543156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F782590-407F-4BBE-97EB-DFFF646441AB}"/>
              </a:ext>
            </a:extLst>
          </p:cNvPr>
          <p:cNvSpPr>
            <a:spLocks noGrp="1"/>
          </p:cNvSpPr>
          <p:nvPr>
            <p:ph type="title"/>
          </p:nvPr>
        </p:nvSpPr>
        <p:spPr/>
        <p:txBody>
          <a:bodyPr/>
          <a:lstStyle/>
          <a:p>
            <a:r>
              <a:rPr lang="en-US" altLang="zh-CN" dirty="0"/>
              <a:t>4.4.2 </a:t>
            </a:r>
            <a:r>
              <a:rPr lang="zh-CN" altLang="en-US" dirty="0"/>
              <a:t>子程序的参数传递</a:t>
            </a:r>
          </a:p>
        </p:txBody>
      </p:sp>
      <p:sp>
        <p:nvSpPr>
          <p:cNvPr id="5" name="内容占位符 4">
            <a:extLst>
              <a:ext uri="{FF2B5EF4-FFF2-40B4-BE49-F238E27FC236}">
                <a16:creationId xmlns:a16="http://schemas.microsoft.com/office/drawing/2014/main" id="{BDC306B8-F753-4AF3-9665-66BD3EACEA3A}"/>
              </a:ext>
            </a:extLst>
          </p:cNvPr>
          <p:cNvSpPr>
            <a:spLocks noGrp="1"/>
          </p:cNvSpPr>
          <p:nvPr>
            <p:ph idx="1"/>
          </p:nvPr>
        </p:nvSpPr>
        <p:spPr/>
        <p:txBody>
          <a:bodyPr>
            <a:normAutofit/>
          </a:bodyPr>
          <a:lstStyle/>
          <a:p>
            <a:pPr>
              <a:lnSpc>
                <a:spcPct val="100000"/>
              </a:lnSpc>
            </a:pPr>
            <a:r>
              <a:rPr lang="zh-CN" altLang="en-US" sz="2800" dirty="0"/>
              <a:t>例</a:t>
            </a:r>
            <a:r>
              <a:rPr lang="en-US" altLang="zh-CN" sz="2800" dirty="0"/>
              <a:t>4.16a </a:t>
            </a:r>
            <a:r>
              <a:rPr lang="zh-CN" altLang="en-US" sz="2800" dirty="0"/>
              <a:t>设</a:t>
            </a:r>
            <a:r>
              <a:rPr lang="en-US" altLang="zh-CN" sz="2800" dirty="0"/>
              <a:t>ARRAY</a:t>
            </a:r>
            <a:r>
              <a:rPr lang="zh-CN" altLang="en-US" sz="2800" dirty="0"/>
              <a:t>是</a:t>
            </a:r>
            <a:r>
              <a:rPr lang="en-US" altLang="zh-CN" sz="2800" dirty="0"/>
              <a:t>10</a:t>
            </a:r>
            <a:r>
              <a:rPr lang="zh-CN" altLang="en-US" sz="2800" dirty="0"/>
              <a:t>个元素的数组，每个元素是</a:t>
            </a:r>
            <a:r>
              <a:rPr lang="en-US" altLang="zh-CN" sz="2800" dirty="0"/>
              <a:t>8</a:t>
            </a:r>
            <a:r>
              <a:rPr lang="zh-CN" altLang="en-US" sz="2800" dirty="0"/>
              <a:t>位数据。试用子程序计算数组元素的校验和，并将结果存入变量</a:t>
            </a:r>
            <a:r>
              <a:rPr lang="en-US" altLang="zh-CN" sz="2800" dirty="0"/>
              <a:t>RESULT</a:t>
            </a:r>
            <a:r>
              <a:rPr lang="zh-CN" altLang="en-US" sz="2800" dirty="0"/>
              <a:t>中。所谓“校验和”，是指不记进位的累加，常用于检查信息的正确性。</a:t>
            </a:r>
            <a:br>
              <a:rPr lang="en-US" altLang="zh-CN" sz="2800" dirty="0"/>
            </a:br>
            <a:endParaRPr lang="en-US" altLang="zh-CN" sz="2800" dirty="0"/>
          </a:p>
          <a:p>
            <a:pPr lvl="1">
              <a:lnSpc>
                <a:spcPct val="100000"/>
              </a:lnSpc>
            </a:pPr>
            <a:r>
              <a:rPr lang="zh-CN" altLang="en-US" sz="2600" dirty="0"/>
              <a:t>分析：</a:t>
            </a:r>
            <a:br>
              <a:rPr lang="en-US" altLang="zh-CN" sz="2600" dirty="0"/>
            </a:br>
            <a:r>
              <a:rPr lang="zh-CN" altLang="en-US" sz="2600" dirty="0">
                <a:solidFill>
                  <a:srgbClr val="002060"/>
                </a:solidFill>
              </a:rPr>
              <a:t>入口参数：</a:t>
            </a:r>
            <a:r>
              <a:rPr lang="zh-CN" altLang="en-US" sz="2600" dirty="0"/>
              <a:t>数组的逻辑地址（传址）</a:t>
            </a:r>
            <a:br>
              <a:rPr lang="zh-CN" altLang="en-US" sz="2600" dirty="0"/>
            </a:br>
            <a:r>
              <a:rPr lang="zh-CN" altLang="en-US" sz="2600" dirty="0"/>
              <a:t>		   元素个数（传值）</a:t>
            </a:r>
            <a:br>
              <a:rPr lang="zh-CN" altLang="en-US" sz="2600" dirty="0"/>
            </a:br>
            <a:r>
              <a:rPr lang="zh-CN" altLang="en-US" sz="2600" dirty="0">
                <a:solidFill>
                  <a:srgbClr val="002060"/>
                </a:solidFill>
              </a:rPr>
              <a:t>出口参数</a:t>
            </a:r>
            <a:r>
              <a:rPr lang="zh-CN" altLang="en-US" sz="2600" dirty="0"/>
              <a:t>：求和结果（传值）</a:t>
            </a:r>
          </a:p>
        </p:txBody>
      </p:sp>
    </p:spTree>
    <p:extLst>
      <p:ext uri="{BB962C8B-B14F-4D97-AF65-F5344CB8AC3E}">
        <p14:creationId xmlns:p14="http://schemas.microsoft.com/office/powerpoint/2010/main" val="490453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093AFB-D175-44B7-AAE2-998AE65097E2}"/>
              </a:ext>
            </a:extLst>
          </p:cNvPr>
          <p:cNvSpPr>
            <a:spLocks noGrp="1"/>
          </p:cNvSpPr>
          <p:nvPr>
            <p:ph type="title"/>
          </p:nvPr>
        </p:nvSpPr>
        <p:spPr/>
        <p:txBody>
          <a:bodyPr/>
          <a:lstStyle/>
          <a:p>
            <a:r>
              <a:rPr lang="zh-CN" altLang="en-US" dirty="0"/>
              <a:t>用寄存器传递参数</a:t>
            </a:r>
          </a:p>
        </p:txBody>
      </p:sp>
      <p:sp>
        <p:nvSpPr>
          <p:cNvPr id="3" name="内容占位符 2">
            <a:extLst>
              <a:ext uri="{FF2B5EF4-FFF2-40B4-BE49-F238E27FC236}">
                <a16:creationId xmlns:a16="http://schemas.microsoft.com/office/drawing/2014/main" id="{3FB0AA42-147B-436F-8989-20C3021A53D5}"/>
              </a:ext>
            </a:extLst>
          </p:cNvPr>
          <p:cNvSpPr>
            <a:spLocks noGrp="1"/>
          </p:cNvSpPr>
          <p:nvPr>
            <p:ph idx="1"/>
          </p:nvPr>
        </p:nvSpPr>
        <p:spPr/>
        <p:txBody>
          <a:bodyPr>
            <a:normAutofit/>
          </a:bodyPr>
          <a:lstStyle/>
          <a:p>
            <a:pPr fontAlgn="auto">
              <a:spcAft>
                <a:spcPts val="0"/>
              </a:spcAft>
              <a:buFont typeface="Wingdings" panose="05000000000000000000" pitchFamily="2" charset="2"/>
              <a:buChar char="ü"/>
              <a:defRPr/>
            </a:pPr>
            <a:r>
              <a:rPr lang="zh-CN" altLang="en-US" sz="2400" b="1" dirty="0"/>
              <a:t>把参数存于约定的寄存器中，可以</a:t>
            </a:r>
            <a:r>
              <a:rPr lang="zh-CN" altLang="en-US" sz="2400" b="1" dirty="0">
                <a:solidFill>
                  <a:srgbClr val="C00000"/>
                </a:solidFill>
              </a:rPr>
              <a:t>传值</a:t>
            </a:r>
            <a:r>
              <a:rPr lang="zh-CN" altLang="en-US" sz="2400" b="1" dirty="0"/>
              <a:t>，也可以</a:t>
            </a:r>
            <a:r>
              <a:rPr lang="zh-CN" altLang="en-US" sz="2400" b="1" dirty="0">
                <a:solidFill>
                  <a:srgbClr val="C00000"/>
                </a:solidFill>
              </a:rPr>
              <a:t>传址</a:t>
            </a:r>
            <a:r>
              <a:rPr lang="zh-CN" altLang="en-US" sz="2400" b="1" dirty="0"/>
              <a:t>。</a:t>
            </a:r>
          </a:p>
          <a:p>
            <a:pPr marL="269875" indent="-269875" fontAlgn="auto">
              <a:lnSpc>
                <a:spcPct val="100000"/>
              </a:lnSpc>
              <a:spcAft>
                <a:spcPts val="0"/>
              </a:spcAft>
              <a:buFont typeface="Wingdings" panose="05000000000000000000" pitchFamily="2" charset="2"/>
              <a:buChar char="ü"/>
              <a:defRPr/>
            </a:pPr>
            <a:r>
              <a:rPr lang="zh-CN" altLang="en-US" sz="2400" b="1" dirty="0"/>
              <a:t>子程序对带有出口参数的寄存器不能保护和恢复（主程序视具体情况进行保护）</a:t>
            </a:r>
          </a:p>
          <a:p>
            <a:pPr fontAlgn="auto">
              <a:spcAft>
                <a:spcPts val="0"/>
              </a:spcAft>
              <a:buFont typeface="Wingdings" panose="05000000000000000000" pitchFamily="2" charset="2"/>
              <a:buChar char="ü"/>
              <a:defRPr/>
            </a:pPr>
            <a:r>
              <a:rPr lang="zh-CN" altLang="en-US" sz="2400" b="1" dirty="0"/>
              <a:t>子程序对带有入口参数的寄存器可以保护，也可以不保护；但最好一致</a:t>
            </a:r>
          </a:p>
          <a:p>
            <a:pPr>
              <a:buFont typeface="Wingdings" panose="05000000000000000000" pitchFamily="2" charset="2"/>
              <a:buChar char="ü"/>
            </a:pPr>
            <a:endParaRPr lang="zh-CN" altLang="en-US" sz="2400" dirty="0"/>
          </a:p>
        </p:txBody>
      </p:sp>
      <p:sp>
        <p:nvSpPr>
          <p:cNvPr id="4" name="矩形 3">
            <a:extLst>
              <a:ext uri="{FF2B5EF4-FFF2-40B4-BE49-F238E27FC236}">
                <a16:creationId xmlns:a16="http://schemas.microsoft.com/office/drawing/2014/main" id="{EA9332A8-3E26-4ECA-A340-78E7D296CC01}"/>
              </a:ext>
            </a:extLst>
          </p:cNvPr>
          <p:cNvSpPr/>
          <p:nvPr/>
        </p:nvSpPr>
        <p:spPr>
          <a:xfrm>
            <a:off x="1097280" y="3857414"/>
            <a:ext cx="6096000" cy="1569660"/>
          </a:xfrm>
          <a:prstGeom prst="rect">
            <a:avLst/>
          </a:prstGeom>
        </p:spPr>
        <p:txBody>
          <a:bodyPr>
            <a:spAutoFit/>
          </a:bodyPr>
          <a:lstStyle/>
          <a:p>
            <a:pPr fontAlgn="auto">
              <a:spcAft>
                <a:spcPts val="0"/>
              </a:spcAft>
              <a:buFont typeface="Wingdings" panose="05000000000000000000" pitchFamily="2" charset="2"/>
              <a:buNone/>
              <a:defRPr/>
            </a:pPr>
            <a:r>
              <a:rPr lang="zh-CN" altLang="en-US" sz="2400" dirty="0">
                <a:solidFill>
                  <a:srgbClr val="002060"/>
                </a:solidFill>
                <a:effectLst>
                  <a:outerShdw blurRad="38100" dist="38100" dir="2700000" algn="tl">
                    <a:srgbClr val="C0C0C0"/>
                  </a:outerShdw>
                </a:effectLst>
              </a:rPr>
              <a:t>例</a:t>
            </a:r>
            <a:r>
              <a:rPr lang="en-US" altLang="zh-CN" sz="2400" dirty="0">
                <a:solidFill>
                  <a:srgbClr val="002060"/>
                </a:solidFill>
                <a:effectLst>
                  <a:outerShdw blurRad="38100" dist="38100" dir="2700000" algn="tl">
                    <a:srgbClr val="C0C0C0"/>
                  </a:outerShdw>
                </a:effectLst>
              </a:rPr>
              <a:t>4.16a</a:t>
            </a:r>
            <a:endParaRPr lang="en-US" altLang="zh-CN" sz="2400" dirty="0">
              <a:solidFill>
                <a:srgbClr val="002060"/>
              </a:solidFill>
            </a:endParaRPr>
          </a:p>
          <a:p>
            <a:pPr fontAlgn="auto">
              <a:spcAft>
                <a:spcPts val="0"/>
              </a:spcAft>
              <a:buFont typeface="Wingdings" panose="05000000000000000000" pitchFamily="2" charset="2"/>
              <a:buNone/>
              <a:defRPr/>
            </a:pPr>
            <a:r>
              <a:rPr lang="zh-CN" altLang="en-US" sz="2400" dirty="0"/>
              <a:t>入口参数：</a:t>
            </a:r>
            <a:r>
              <a:rPr lang="en-US" altLang="zh-CN" sz="2400" dirty="0"/>
              <a:t>CX</a:t>
            </a:r>
            <a:r>
              <a:rPr lang="zh-CN" altLang="en-US" sz="2400" dirty="0"/>
              <a:t>＝元素个数，</a:t>
            </a:r>
          </a:p>
          <a:p>
            <a:pPr fontAlgn="auto">
              <a:spcAft>
                <a:spcPts val="0"/>
              </a:spcAft>
              <a:buFont typeface="Wingdings" panose="05000000000000000000" pitchFamily="2" charset="2"/>
              <a:buNone/>
              <a:defRPr/>
            </a:pPr>
            <a:r>
              <a:rPr lang="en-US" altLang="zh-CN" sz="2400" dirty="0"/>
              <a:t>                      DS:BX</a:t>
            </a:r>
            <a:r>
              <a:rPr lang="zh-CN" altLang="en-US" sz="2400" dirty="0"/>
              <a:t>＝数组的段地址：偏移地址</a:t>
            </a:r>
          </a:p>
          <a:p>
            <a:pPr fontAlgn="auto">
              <a:spcAft>
                <a:spcPts val="0"/>
              </a:spcAft>
              <a:buFont typeface="Wingdings" panose="05000000000000000000" pitchFamily="2" charset="2"/>
              <a:buNone/>
              <a:defRPr/>
            </a:pPr>
            <a:r>
              <a:rPr lang="zh-CN" altLang="en-US" sz="2400" dirty="0"/>
              <a:t>出口参数：</a:t>
            </a:r>
            <a:r>
              <a:rPr lang="en-US" altLang="zh-CN" sz="2400" dirty="0"/>
              <a:t>AL</a:t>
            </a:r>
            <a:r>
              <a:rPr lang="zh-CN" altLang="en-US" sz="2400" dirty="0"/>
              <a:t>＝校验和</a:t>
            </a:r>
          </a:p>
        </p:txBody>
      </p:sp>
    </p:spTree>
    <p:extLst>
      <p:ext uri="{BB962C8B-B14F-4D97-AF65-F5344CB8AC3E}">
        <p14:creationId xmlns:p14="http://schemas.microsoft.com/office/powerpoint/2010/main" val="3629673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600AB-C1D7-4057-894F-955849C9F64D}"/>
              </a:ext>
            </a:extLst>
          </p:cNvPr>
          <p:cNvSpPr>
            <a:spLocks noGrp="1"/>
          </p:cNvSpPr>
          <p:nvPr>
            <p:ph type="title"/>
          </p:nvPr>
        </p:nvSpPr>
        <p:spPr/>
        <p:txBody>
          <a:bodyPr/>
          <a:lstStyle/>
          <a:p>
            <a:r>
              <a:rPr lang="zh-CN" altLang="en-US" dirty="0"/>
              <a:t>例</a:t>
            </a:r>
            <a:r>
              <a:rPr lang="en-US" altLang="zh-CN" dirty="0"/>
              <a:t>4.16a</a:t>
            </a:r>
            <a:endParaRPr lang="zh-CN" altLang="en-US" dirty="0"/>
          </a:p>
        </p:txBody>
      </p:sp>
      <p:sp>
        <p:nvSpPr>
          <p:cNvPr id="3" name="内容占位符 2">
            <a:extLst>
              <a:ext uri="{FF2B5EF4-FFF2-40B4-BE49-F238E27FC236}">
                <a16:creationId xmlns:a16="http://schemas.microsoft.com/office/drawing/2014/main" id="{15D458DB-545F-44A0-B016-F9F63015A0C6}"/>
              </a:ext>
            </a:extLst>
          </p:cNvPr>
          <p:cNvSpPr>
            <a:spLocks noGrp="1"/>
          </p:cNvSpPr>
          <p:nvPr>
            <p:ph idx="1"/>
          </p:nvPr>
        </p:nvSpPr>
        <p:spPr>
          <a:xfrm>
            <a:off x="1284093" y="1737360"/>
            <a:ext cx="5589847" cy="4651432"/>
          </a:xfrm>
        </p:spPr>
        <p:txBody>
          <a:bodyPr>
            <a:normAutofit fontScale="92500" lnSpcReduction="20000"/>
          </a:bodyPr>
          <a:lstStyle/>
          <a:p>
            <a:pPr>
              <a:lnSpc>
                <a:spcPct val="120000"/>
              </a:lnSpc>
              <a:spcBef>
                <a:spcPts val="0"/>
              </a:spcBef>
            </a:pPr>
            <a:r>
              <a:rPr lang="zh-CN" altLang="en-US" sz="1700" b="1" i="1" dirty="0"/>
              <a:t>主程序</a:t>
            </a:r>
            <a:endParaRPr lang="en-US" altLang="zh-CN" sz="1600" b="1" i="1" dirty="0"/>
          </a:p>
          <a:p>
            <a:pPr>
              <a:lnSpc>
                <a:spcPct val="120000"/>
              </a:lnSpc>
              <a:spcBef>
                <a:spcPts val="0"/>
              </a:spcBef>
            </a:pPr>
            <a:r>
              <a:rPr lang="en-US" altLang="zh-CN" sz="1600" b="1" i="1" dirty="0"/>
              <a:t>.model small</a:t>
            </a:r>
          </a:p>
          <a:p>
            <a:pPr>
              <a:lnSpc>
                <a:spcPct val="120000"/>
              </a:lnSpc>
              <a:spcBef>
                <a:spcPts val="0"/>
              </a:spcBef>
            </a:pPr>
            <a:r>
              <a:rPr lang="en-US" altLang="zh-CN" sz="1600" b="1" i="1" dirty="0"/>
              <a:t>.stack </a:t>
            </a:r>
          </a:p>
          <a:p>
            <a:pPr>
              <a:lnSpc>
                <a:spcPct val="120000"/>
              </a:lnSpc>
              <a:spcBef>
                <a:spcPts val="0"/>
              </a:spcBef>
            </a:pPr>
            <a:r>
              <a:rPr lang="en-US" altLang="zh-CN" sz="1600" b="1" i="1" dirty="0"/>
              <a:t>.data</a:t>
            </a:r>
            <a:r>
              <a:rPr lang="zh-CN" altLang="en-US" sz="1600" b="1" i="1" dirty="0"/>
              <a:t> </a:t>
            </a:r>
            <a:endParaRPr lang="en-US" altLang="zh-CN" sz="1600" b="1" i="1" dirty="0"/>
          </a:p>
          <a:p>
            <a:pPr>
              <a:lnSpc>
                <a:spcPct val="120000"/>
              </a:lnSpc>
              <a:spcBef>
                <a:spcPts val="0"/>
              </a:spcBef>
            </a:pPr>
            <a:r>
              <a:rPr lang="en-US" altLang="zh-CN" sz="1600" b="1" i="1" dirty="0"/>
              <a:t>count </a:t>
            </a:r>
            <a:r>
              <a:rPr lang="en-US" altLang="zh-CN" sz="1600" b="1" i="1" dirty="0" err="1"/>
              <a:t>equ</a:t>
            </a:r>
            <a:r>
              <a:rPr lang="en-US" altLang="zh-CN" sz="1600" b="1" i="1" dirty="0"/>
              <a:t> 10</a:t>
            </a:r>
          </a:p>
          <a:p>
            <a:pPr>
              <a:lnSpc>
                <a:spcPct val="120000"/>
              </a:lnSpc>
              <a:spcBef>
                <a:spcPts val="0"/>
              </a:spcBef>
            </a:pPr>
            <a:r>
              <a:rPr lang="en-US" altLang="zh-CN" sz="1600" b="1" i="1" dirty="0"/>
              <a:t>array </a:t>
            </a:r>
            <a:r>
              <a:rPr lang="en-US" altLang="zh-CN" sz="1600" b="1" i="1" dirty="0" err="1"/>
              <a:t>db</a:t>
            </a:r>
            <a:r>
              <a:rPr lang="en-US" altLang="zh-CN" sz="1600" b="1" i="1" dirty="0"/>
              <a:t> 12h,25h,0f0h,03ah,3,68h,71h,0cah, 0ffh.90h</a:t>
            </a:r>
          </a:p>
          <a:p>
            <a:pPr>
              <a:lnSpc>
                <a:spcPct val="120000"/>
              </a:lnSpc>
              <a:spcBef>
                <a:spcPts val="0"/>
              </a:spcBef>
            </a:pPr>
            <a:r>
              <a:rPr lang="en-US" altLang="zh-CN" sz="1600" b="1" i="1" dirty="0"/>
              <a:t>result </a:t>
            </a:r>
            <a:r>
              <a:rPr lang="en-US" altLang="zh-CN" sz="1600" b="1" i="1" dirty="0" err="1"/>
              <a:t>db</a:t>
            </a:r>
            <a:r>
              <a:rPr lang="en-US" altLang="zh-CN" sz="1600" b="1" i="1" dirty="0"/>
              <a:t> ?</a:t>
            </a:r>
          </a:p>
          <a:p>
            <a:pPr>
              <a:lnSpc>
                <a:spcPct val="120000"/>
              </a:lnSpc>
              <a:spcBef>
                <a:spcPts val="0"/>
              </a:spcBef>
            </a:pPr>
            <a:r>
              <a:rPr lang="en-US" altLang="zh-CN" sz="1600" b="1" i="1" dirty="0"/>
              <a:t>.code</a:t>
            </a:r>
          </a:p>
          <a:p>
            <a:pPr>
              <a:lnSpc>
                <a:spcPct val="120000"/>
              </a:lnSpc>
              <a:spcBef>
                <a:spcPts val="0"/>
              </a:spcBef>
            </a:pPr>
            <a:r>
              <a:rPr lang="en-US" altLang="zh-CN" sz="1600" b="1" i="1" dirty="0"/>
              <a:t>.startup</a:t>
            </a:r>
          </a:p>
          <a:p>
            <a:pPr>
              <a:lnSpc>
                <a:spcPct val="120000"/>
              </a:lnSpc>
              <a:spcBef>
                <a:spcPts val="0"/>
              </a:spcBef>
            </a:pPr>
            <a:r>
              <a:rPr lang="en-US" altLang="zh-CN" sz="1600" b="1" i="1" dirty="0">
                <a:solidFill>
                  <a:srgbClr val="C00000"/>
                </a:solidFill>
              </a:rPr>
              <a:t>mov </a:t>
            </a:r>
            <a:r>
              <a:rPr lang="en-US" altLang="zh-CN" sz="1600" b="1" i="1" dirty="0" err="1">
                <a:solidFill>
                  <a:srgbClr val="C00000"/>
                </a:solidFill>
              </a:rPr>
              <a:t>bx,offset</a:t>
            </a:r>
            <a:r>
              <a:rPr lang="en-US" altLang="zh-CN" sz="1600" b="1" i="1" dirty="0">
                <a:solidFill>
                  <a:srgbClr val="C00000"/>
                </a:solidFill>
              </a:rPr>
              <a:t> array  </a:t>
            </a:r>
            <a:r>
              <a:rPr lang="en-US" altLang="zh-CN" sz="1600" b="1" i="1" dirty="0"/>
              <a:t>;</a:t>
            </a:r>
            <a:r>
              <a:rPr lang="zh-CN" altLang="en-US" sz="1600" b="1" i="1" dirty="0"/>
              <a:t>设置入口参数</a:t>
            </a:r>
            <a:endParaRPr lang="en-US" altLang="zh-CN" sz="1600" b="1" i="1" dirty="0"/>
          </a:p>
          <a:p>
            <a:pPr>
              <a:lnSpc>
                <a:spcPct val="120000"/>
              </a:lnSpc>
              <a:spcBef>
                <a:spcPts val="0"/>
              </a:spcBef>
            </a:pPr>
            <a:r>
              <a:rPr lang="en-US" altLang="zh-CN" sz="1600" b="1" i="1" dirty="0">
                <a:solidFill>
                  <a:srgbClr val="C00000"/>
                </a:solidFill>
              </a:rPr>
              <a:t>mov cx, count</a:t>
            </a:r>
          </a:p>
          <a:p>
            <a:pPr>
              <a:lnSpc>
                <a:spcPct val="120000"/>
              </a:lnSpc>
              <a:spcBef>
                <a:spcPts val="0"/>
              </a:spcBef>
            </a:pPr>
            <a:r>
              <a:rPr lang="en-US" altLang="zh-CN" sz="1600" b="1" i="1" dirty="0"/>
              <a:t>call checksum</a:t>
            </a:r>
          </a:p>
          <a:p>
            <a:pPr>
              <a:lnSpc>
                <a:spcPct val="120000"/>
              </a:lnSpc>
              <a:spcBef>
                <a:spcPts val="0"/>
              </a:spcBef>
            </a:pPr>
            <a:r>
              <a:rPr lang="en-US" altLang="zh-CN" sz="1600" b="1" i="1" dirty="0">
                <a:solidFill>
                  <a:srgbClr val="C00000"/>
                </a:solidFill>
              </a:rPr>
              <a:t>mov  result al        </a:t>
            </a:r>
            <a:r>
              <a:rPr lang="en-US" altLang="zh-CN" sz="1600" b="1" i="1" dirty="0"/>
              <a:t>;</a:t>
            </a:r>
            <a:r>
              <a:rPr lang="zh-CN" altLang="en-US" sz="1600" b="1" i="1" dirty="0"/>
              <a:t>处理出口参数</a:t>
            </a:r>
            <a:endParaRPr lang="en-US" altLang="zh-CN" sz="1600" b="1" i="1" dirty="0"/>
          </a:p>
          <a:p>
            <a:pPr>
              <a:lnSpc>
                <a:spcPct val="120000"/>
              </a:lnSpc>
              <a:spcBef>
                <a:spcPts val="0"/>
              </a:spcBef>
            </a:pPr>
            <a:r>
              <a:rPr lang="en-US" altLang="zh-CN" sz="1600" b="1" i="1" dirty="0"/>
              <a:t>.exit 0</a:t>
            </a:r>
          </a:p>
          <a:p>
            <a:pPr>
              <a:lnSpc>
                <a:spcPct val="120000"/>
              </a:lnSpc>
              <a:spcBef>
                <a:spcPts val="0"/>
              </a:spcBef>
            </a:pPr>
            <a:r>
              <a:rPr lang="en-US" altLang="zh-CN" sz="1600" b="1" i="1" dirty="0"/>
              <a:t>  ;</a:t>
            </a:r>
            <a:r>
              <a:rPr lang="zh-CN" altLang="en-US" sz="1600" b="1" i="1" dirty="0">
                <a:highlight>
                  <a:srgbClr val="FFFF00"/>
                </a:highlight>
              </a:rPr>
              <a:t>入口参数</a:t>
            </a:r>
            <a:r>
              <a:rPr lang="zh-CN" altLang="en-US" sz="1600" b="1" i="1" dirty="0"/>
              <a:t>：</a:t>
            </a:r>
            <a:r>
              <a:rPr lang="en-US" altLang="zh-CN" sz="1600" b="1" i="1" dirty="0"/>
              <a:t>DS</a:t>
            </a:r>
            <a:r>
              <a:rPr lang="zh-CN" altLang="en-US" sz="1600" b="1" i="1" dirty="0"/>
              <a:t>：</a:t>
            </a:r>
            <a:r>
              <a:rPr lang="en-US" altLang="zh-CN" sz="1600" b="1" i="1" dirty="0"/>
              <a:t>BX=</a:t>
            </a:r>
            <a:r>
              <a:rPr lang="zh-CN" altLang="en-US" sz="1600" b="1" i="1" dirty="0"/>
              <a:t>数组的段地址：偏移地址 </a:t>
            </a:r>
            <a:r>
              <a:rPr lang="en-US" altLang="zh-CN" sz="1600" b="1" i="1" dirty="0"/>
              <a:t>CX=</a:t>
            </a:r>
            <a:r>
              <a:rPr lang="zh-CN" altLang="en-US" sz="1600" b="1" i="1" dirty="0"/>
              <a:t>元素个数</a:t>
            </a:r>
            <a:endParaRPr lang="en-US" altLang="zh-CN" sz="1600" b="1" i="1" dirty="0"/>
          </a:p>
          <a:p>
            <a:pPr>
              <a:lnSpc>
                <a:spcPct val="120000"/>
              </a:lnSpc>
              <a:spcBef>
                <a:spcPts val="0"/>
              </a:spcBef>
            </a:pPr>
            <a:r>
              <a:rPr lang="en-US" altLang="zh-CN" sz="1600" b="1" i="1" dirty="0"/>
              <a:t> ;</a:t>
            </a:r>
            <a:r>
              <a:rPr lang="zh-CN" altLang="en-US" sz="1600" b="1" i="1" dirty="0">
                <a:highlight>
                  <a:srgbClr val="FFFF00"/>
                </a:highlight>
              </a:rPr>
              <a:t>出口参数</a:t>
            </a:r>
            <a:r>
              <a:rPr lang="zh-CN" altLang="en-US" sz="1600" b="1" i="1" dirty="0"/>
              <a:t>： </a:t>
            </a:r>
            <a:r>
              <a:rPr lang="en-US" altLang="zh-CN" sz="1600" b="1" i="1" dirty="0"/>
              <a:t>AL=</a:t>
            </a:r>
            <a:r>
              <a:rPr lang="zh-CN" altLang="en-US" sz="1600" b="1" i="1" dirty="0"/>
              <a:t>校验和</a:t>
            </a:r>
            <a:endParaRPr lang="en-US" altLang="zh-CN" sz="1600" b="1" i="1" dirty="0"/>
          </a:p>
          <a:p>
            <a:pPr>
              <a:lnSpc>
                <a:spcPct val="120000"/>
              </a:lnSpc>
              <a:spcBef>
                <a:spcPts val="0"/>
              </a:spcBef>
            </a:pPr>
            <a:r>
              <a:rPr lang="en-US" altLang="zh-CN" sz="1600" b="1" i="1" dirty="0"/>
              <a:t> ;</a:t>
            </a:r>
            <a:r>
              <a:rPr lang="zh-CN" altLang="en-US" sz="1600" b="1" i="1" dirty="0"/>
              <a:t>说明： 除</a:t>
            </a:r>
            <a:r>
              <a:rPr lang="en-US" altLang="zh-CN" sz="1600" b="1" i="1" dirty="0"/>
              <a:t>AX/BX/CX</a:t>
            </a:r>
            <a:r>
              <a:rPr lang="zh-CN" altLang="en-US" sz="1600" b="1" i="1" dirty="0"/>
              <a:t>外，不影响其他寄存器</a:t>
            </a:r>
            <a:endParaRPr lang="en-US" altLang="zh-CN" sz="1600" b="1" i="1" dirty="0"/>
          </a:p>
          <a:p>
            <a:pPr marL="0" indent="0">
              <a:lnSpc>
                <a:spcPct val="120000"/>
              </a:lnSpc>
              <a:spcBef>
                <a:spcPts val="0"/>
              </a:spcBef>
              <a:buNone/>
            </a:pPr>
            <a:endParaRPr lang="zh-CN" altLang="en-US" sz="1600" i="1" dirty="0"/>
          </a:p>
        </p:txBody>
      </p:sp>
      <p:sp>
        <p:nvSpPr>
          <p:cNvPr id="7" name="内容占位符 2">
            <a:extLst>
              <a:ext uri="{FF2B5EF4-FFF2-40B4-BE49-F238E27FC236}">
                <a16:creationId xmlns:a16="http://schemas.microsoft.com/office/drawing/2014/main" id="{9D4418F1-DB74-44FA-B817-7A5281F39EEC}"/>
              </a:ext>
            </a:extLst>
          </p:cNvPr>
          <p:cNvSpPr txBox="1">
            <a:spLocks/>
          </p:cNvSpPr>
          <p:nvPr/>
        </p:nvSpPr>
        <p:spPr>
          <a:xfrm>
            <a:off x="7354916" y="1905463"/>
            <a:ext cx="3294611" cy="3215178"/>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0"/>
              </a:spcBef>
            </a:pPr>
            <a:r>
              <a:rPr lang="zh-CN" altLang="en-US" sz="1800" b="1" i="1" dirty="0"/>
              <a:t>子程序</a:t>
            </a:r>
            <a:endParaRPr lang="en-US" altLang="zh-CN" sz="1800" b="1" i="1" dirty="0"/>
          </a:p>
          <a:p>
            <a:pPr>
              <a:lnSpc>
                <a:spcPct val="120000"/>
              </a:lnSpc>
              <a:spcBef>
                <a:spcPts val="0"/>
              </a:spcBef>
            </a:pPr>
            <a:r>
              <a:rPr lang="en-US" altLang="zh-CN" sz="1800" b="1" i="1" dirty="0"/>
              <a:t>checksum proc</a:t>
            </a:r>
          </a:p>
          <a:p>
            <a:pPr>
              <a:lnSpc>
                <a:spcPct val="120000"/>
              </a:lnSpc>
              <a:spcBef>
                <a:spcPts val="0"/>
              </a:spcBef>
            </a:pPr>
            <a:r>
              <a:rPr lang="en-US" altLang="zh-CN" sz="1800" b="1" i="1" dirty="0" err="1"/>
              <a:t>xor</a:t>
            </a:r>
            <a:r>
              <a:rPr lang="en-US" altLang="zh-CN" sz="1800" b="1" i="1" dirty="0"/>
              <a:t> </a:t>
            </a:r>
            <a:r>
              <a:rPr lang="en-US" altLang="zh-CN" sz="1800" b="1" i="1" dirty="0" err="1"/>
              <a:t>al,al</a:t>
            </a:r>
            <a:endParaRPr lang="en-US" altLang="zh-CN" sz="1800" b="1" i="1" dirty="0"/>
          </a:p>
          <a:p>
            <a:pPr>
              <a:lnSpc>
                <a:spcPct val="120000"/>
              </a:lnSpc>
              <a:spcBef>
                <a:spcPts val="0"/>
              </a:spcBef>
            </a:pPr>
            <a:r>
              <a:rPr lang="en-US" altLang="zh-CN" sz="1800" b="1" i="1" dirty="0" err="1"/>
              <a:t>suma:add</a:t>
            </a:r>
            <a:r>
              <a:rPr lang="en-US" altLang="zh-CN" sz="1800" b="1" i="1" dirty="0"/>
              <a:t> al,[bx]</a:t>
            </a:r>
          </a:p>
          <a:p>
            <a:pPr>
              <a:lnSpc>
                <a:spcPct val="120000"/>
              </a:lnSpc>
              <a:spcBef>
                <a:spcPts val="0"/>
              </a:spcBef>
            </a:pPr>
            <a:r>
              <a:rPr lang="en-US" altLang="zh-CN" sz="1800" b="1" i="1" dirty="0"/>
              <a:t>          </a:t>
            </a:r>
            <a:r>
              <a:rPr lang="en-US" altLang="zh-CN" sz="1800" b="1" i="1" dirty="0" err="1"/>
              <a:t>inc</a:t>
            </a:r>
            <a:r>
              <a:rPr lang="en-US" altLang="zh-CN" sz="1800" b="1" i="1" dirty="0"/>
              <a:t> bx</a:t>
            </a:r>
          </a:p>
          <a:p>
            <a:pPr>
              <a:lnSpc>
                <a:spcPct val="120000"/>
              </a:lnSpc>
              <a:spcBef>
                <a:spcPts val="0"/>
              </a:spcBef>
            </a:pPr>
            <a:r>
              <a:rPr lang="en-US" altLang="zh-CN" sz="1800" b="1" i="1" dirty="0"/>
              <a:t>        loop </a:t>
            </a:r>
            <a:r>
              <a:rPr lang="en-US" altLang="zh-CN" sz="1800" b="1" i="1" dirty="0" err="1"/>
              <a:t>suma</a:t>
            </a:r>
            <a:endParaRPr lang="en-US" altLang="zh-CN" sz="1800" b="1" i="1" dirty="0"/>
          </a:p>
          <a:p>
            <a:pPr>
              <a:lnSpc>
                <a:spcPct val="120000"/>
              </a:lnSpc>
              <a:spcBef>
                <a:spcPts val="0"/>
              </a:spcBef>
            </a:pPr>
            <a:r>
              <a:rPr lang="en-US" altLang="zh-CN" sz="1800" b="1" i="1" dirty="0"/>
              <a:t>ret</a:t>
            </a:r>
          </a:p>
          <a:p>
            <a:pPr>
              <a:lnSpc>
                <a:spcPct val="120000"/>
              </a:lnSpc>
              <a:spcBef>
                <a:spcPts val="0"/>
              </a:spcBef>
            </a:pPr>
            <a:r>
              <a:rPr lang="en-US" altLang="zh-CN" sz="1800" b="1" i="1" dirty="0" err="1"/>
              <a:t>checksuma</a:t>
            </a:r>
            <a:r>
              <a:rPr lang="en-US" altLang="zh-CN" sz="1800" b="1" i="1" dirty="0"/>
              <a:t> </a:t>
            </a:r>
            <a:r>
              <a:rPr lang="en-US" altLang="zh-CN" sz="1800" b="1" i="1" dirty="0" err="1"/>
              <a:t>endp</a:t>
            </a:r>
            <a:endParaRPr lang="en-US" altLang="zh-CN" sz="1800" b="1" i="1" dirty="0"/>
          </a:p>
          <a:p>
            <a:pPr>
              <a:lnSpc>
                <a:spcPct val="120000"/>
              </a:lnSpc>
              <a:spcBef>
                <a:spcPts val="0"/>
              </a:spcBef>
            </a:pPr>
            <a:r>
              <a:rPr lang="en-US" altLang="zh-CN" sz="1800" b="1" i="1" dirty="0"/>
              <a:t> end</a:t>
            </a:r>
          </a:p>
          <a:p>
            <a:pPr>
              <a:lnSpc>
                <a:spcPct val="120000"/>
              </a:lnSpc>
              <a:spcBef>
                <a:spcPts val="0"/>
              </a:spcBef>
            </a:pPr>
            <a:endParaRPr lang="zh-CN" altLang="en-US" sz="1800" i="1" dirty="0"/>
          </a:p>
        </p:txBody>
      </p:sp>
      <p:sp>
        <p:nvSpPr>
          <p:cNvPr id="9" name="文本框 8">
            <a:extLst>
              <a:ext uri="{FF2B5EF4-FFF2-40B4-BE49-F238E27FC236}">
                <a16:creationId xmlns:a16="http://schemas.microsoft.com/office/drawing/2014/main" id="{7CFA932F-ECC9-4ED7-AE79-67492B8CB358}"/>
              </a:ext>
            </a:extLst>
          </p:cNvPr>
          <p:cNvSpPr txBox="1"/>
          <p:nvPr/>
        </p:nvSpPr>
        <p:spPr>
          <a:xfrm>
            <a:off x="7084290" y="5120641"/>
            <a:ext cx="4323734" cy="923330"/>
          </a:xfrm>
          <a:prstGeom prst="rect">
            <a:avLst/>
          </a:prstGeom>
          <a:noFill/>
        </p:spPr>
        <p:txBody>
          <a:bodyPr wrap="square" rtlCol="0">
            <a:spAutoFit/>
          </a:bodyPr>
          <a:lstStyle/>
          <a:p>
            <a:r>
              <a:rPr lang="zh-CN" altLang="en-US" dirty="0">
                <a:solidFill>
                  <a:srgbClr val="C00000"/>
                </a:solidFill>
              </a:rPr>
              <a:t>注</a:t>
            </a:r>
            <a:r>
              <a:rPr lang="en-US" altLang="zh-CN" dirty="0">
                <a:solidFill>
                  <a:srgbClr val="C00000"/>
                </a:solidFill>
              </a:rPr>
              <a:t>: </a:t>
            </a:r>
            <a:r>
              <a:rPr lang="zh-CN" altLang="en-US" dirty="0">
                <a:solidFill>
                  <a:srgbClr val="C00000"/>
                </a:solidFill>
              </a:rPr>
              <a:t>通用寄存器个数有限，导致传送参数过少。故经常使用寄存器传递存储地址的方式。</a:t>
            </a:r>
          </a:p>
        </p:txBody>
      </p:sp>
    </p:spTree>
    <p:extLst>
      <p:ext uri="{BB962C8B-B14F-4D97-AF65-F5344CB8AC3E}">
        <p14:creationId xmlns:p14="http://schemas.microsoft.com/office/powerpoint/2010/main" val="945390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8815EF-B864-4E21-8688-D1009A808DB2}"/>
              </a:ext>
            </a:extLst>
          </p:cNvPr>
          <p:cNvSpPr>
            <a:spLocks noGrp="1"/>
          </p:cNvSpPr>
          <p:nvPr>
            <p:ph type="title"/>
          </p:nvPr>
        </p:nvSpPr>
        <p:spPr/>
        <p:txBody>
          <a:bodyPr/>
          <a:lstStyle/>
          <a:p>
            <a:r>
              <a:rPr lang="zh-CN" altLang="en-US" dirty="0"/>
              <a:t>用变量传递参数</a:t>
            </a:r>
          </a:p>
        </p:txBody>
      </p:sp>
      <p:sp>
        <p:nvSpPr>
          <p:cNvPr id="3" name="内容占位符 2">
            <a:extLst>
              <a:ext uri="{FF2B5EF4-FFF2-40B4-BE49-F238E27FC236}">
                <a16:creationId xmlns:a16="http://schemas.microsoft.com/office/drawing/2014/main" id="{3A0E1D5A-0C4D-4FEB-AA94-31B816D4D9D9}"/>
              </a:ext>
            </a:extLst>
          </p:cNvPr>
          <p:cNvSpPr>
            <a:spLocks noGrp="1"/>
          </p:cNvSpPr>
          <p:nvPr>
            <p:ph idx="1"/>
          </p:nvPr>
        </p:nvSpPr>
        <p:spPr>
          <a:xfrm>
            <a:off x="1066800" y="1737360"/>
            <a:ext cx="10058400" cy="4580313"/>
          </a:xfrm>
        </p:spPr>
        <p:txBody>
          <a:bodyPr>
            <a:normAutofit fontScale="70000" lnSpcReduction="20000"/>
          </a:bodyPr>
          <a:lstStyle/>
          <a:p>
            <a:pPr fontAlgn="auto">
              <a:lnSpc>
                <a:spcPct val="120000"/>
              </a:lnSpc>
              <a:spcAft>
                <a:spcPts val="0"/>
              </a:spcAft>
              <a:defRPr/>
            </a:pPr>
            <a:r>
              <a:rPr lang="zh-CN" altLang="en-US" sz="2900" b="1" dirty="0"/>
              <a:t>主程序和子程序直接</a:t>
            </a:r>
            <a:r>
              <a:rPr lang="zh-CN" altLang="en-US" sz="2900" b="1" dirty="0">
                <a:solidFill>
                  <a:srgbClr val="C00000"/>
                </a:solidFill>
              </a:rPr>
              <a:t>采用同一个变量名共享同一个变量</a:t>
            </a:r>
            <a:r>
              <a:rPr lang="zh-CN" altLang="en-US" sz="2900" b="1" dirty="0"/>
              <a:t>，实现参数的传递。</a:t>
            </a:r>
          </a:p>
          <a:p>
            <a:pPr lvl="1">
              <a:lnSpc>
                <a:spcPct val="120000"/>
              </a:lnSpc>
              <a:spcBef>
                <a:spcPts val="0"/>
              </a:spcBef>
              <a:spcAft>
                <a:spcPts val="0"/>
              </a:spcAft>
              <a:buFont typeface="Wingdings" panose="05000000000000000000" pitchFamily="2" charset="2"/>
              <a:buChar char="ü"/>
              <a:defRPr/>
            </a:pPr>
            <a:r>
              <a:rPr lang="zh-CN" altLang="en-US" sz="2700" b="1" dirty="0"/>
              <a:t>如果调用程序与被调用程序在同一个源文件中，只要设置好</a:t>
            </a:r>
            <a:r>
              <a:rPr lang="en-US" altLang="zh-CN" sz="2700" b="1" dirty="0"/>
              <a:t>DS</a:t>
            </a:r>
            <a:r>
              <a:rPr lang="zh-CN" altLang="en-US" sz="2700" b="1" dirty="0"/>
              <a:t>，则主程序和子程序共享数据段的变量。</a:t>
            </a:r>
            <a:endParaRPr lang="en-US" altLang="zh-CN" sz="2700" b="1" dirty="0"/>
          </a:p>
          <a:p>
            <a:pPr lvl="1">
              <a:lnSpc>
                <a:spcPct val="120000"/>
              </a:lnSpc>
              <a:spcBef>
                <a:spcPts val="0"/>
              </a:spcBef>
              <a:spcAft>
                <a:spcPts val="0"/>
              </a:spcAft>
              <a:buFont typeface="Wingdings" panose="05000000000000000000" pitchFamily="2" charset="2"/>
              <a:buChar char="ü"/>
              <a:defRPr/>
            </a:pPr>
            <a:r>
              <a:rPr lang="zh-CN" altLang="en-US" sz="2700" b="1" dirty="0"/>
              <a:t>如果两者不在同一个源文件中，则必须利用</a:t>
            </a:r>
            <a:r>
              <a:rPr lang="en-US" altLang="zh-CN" sz="2700" b="1" dirty="0">
                <a:solidFill>
                  <a:srgbClr val="C00000"/>
                </a:solidFill>
              </a:rPr>
              <a:t>PUBLIC/EXTERN </a:t>
            </a:r>
            <a:r>
              <a:rPr lang="zh-CN" altLang="en-US" sz="2700" b="1" dirty="0"/>
              <a:t>进行声明，才能用变量传递参数（详见</a:t>
            </a:r>
            <a:r>
              <a:rPr lang="en-US" altLang="zh-CN" sz="2700" b="1" dirty="0"/>
              <a:t>5.3</a:t>
            </a:r>
            <a:r>
              <a:rPr lang="zh-CN" altLang="en-US" sz="2700" b="1" dirty="0"/>
              <a:t>）</a:t>
            </a:r>
            <a:endParaRPr lang="en-US" altLang="zh-CN" sz="2700" b="1" dirty="0"/>
          </a:p>
          <a:p>
            <a:pPr fontAlgn="auto">
              <a:spcAft>
                <a:spcPts val="0"/>
              </a:spcAft>
              <a:defRPr/>
            </a:pPr>
            <a:endParaRPr lang="zh-CN" altLang="en-US" sz="2400" dirty="0"/>
          </a:p>
          <a:p>
            <a:pPr lvl="1">
              <a:lnSpc>
                <a:spcPct val="120000"/>
              </a:lnSpc>
              <a:spcAft>
                <a:spcPts val="0"/>
              </a:spcAft>
              <a:buNone/>
              <a:defRPr/>
            </a:pPr>
            <a:r>
              <a:rPr lang="zh-CN" altLang="en-US" sz="2800" dirty="0">
                <a:solidFill>
                  <a:srgbClr val="002060"/>
                </a:solidFill>
                <a:effectLst>
                  <a:outerShdw blurRad="38100" dist="38100" dir="2700000" algn="tl">
                    <a:srgbClr val="C0C0C0"/>
                  </a:outerShdw>
                </a:effectLst>
              </a:rPr>
              <a:t>例</a:t>
            </a:r>
            <a:r>
              <a:rPr lang="en-US" altLang="zh-CN" sz="2800" dirty="0">
                <a:solidFill>
                  <a:srgbClr val="002060"/>
                </a:solidFill>
                <a:effectLst>
                  <a:outerShdw blurRad="38100" dist="38100" dir="2700000" algn="tl">
                    <a:srgbClr val="C0C0C0"/>
                  </a:outerShdw>
                </a:effectLst>
              </a:rPr>
              <a:t>4.16b </a:t>
            </a:r>
            <a:r>
              <a:rPr lang="zh-CN" altLang="en-US" sz="2800" dirty="0">
                <a:solidFill>
                  <a:srgbClr val="002060"/>
                </a:solidFill>
                <a:effectLst>
                  <a:outerShdw blurRad="38100" dist="38100" dir="2700000" algn="tl">
                    <a:srgbClr val="C0C0C0"/>
                  </a:outerShdw>
                </a:effectLst>
              </a:rPr>
              <a:t>采用变量传递参数，计算数组元素的校验和</a:t>
            </a:r>
            <a:endParaRPr lang="en-US" altLang="zh-CN" sz="2800" dirty="0">
              <a:solidFill>
                <a:srgbClr val="002060"/>
              </a:solidFill>
              <a:effectLst>
                <a:outerShdw blurRad="38100" dist="38100" dir="2700000" algn="tl">
                  <a:srgbClr val="C0C0C0"/>
                </a:outerShdw>
              </a:effectLst>
            </a:endParaRPr>
          </a:p>
          <a:p>
            <a:pPr marL="365443" lvl="2" indent="-182563">
              <a:lnSpc>
                <a:spcPct val="120000"/>
              </a:lnSpc>
              <a:spcAft>
                <a:spcPts val="0"/>
              </a:spcAft>
              <a:buNone/>
              <a:defRPr/>
            </a:pPr>
            <a:r>
              <a:rPr lang="zh-CN" altLang="en-US" sz="2400" dirty="0">
                <a:solidFill>
                  <a:srgbClr val="002060"/>
                </a:solidFill>
                <a:effectLst>
                  <a:outerShdw blurRad="38100" dist="38100" dir="2700000" algn="tl">
                    <a:srgbClr val="C0C0C0"/>
                  </a:outerShdw>
                </a:effectLst>
              </a:rPr>
              <a:t>   </a:t>
            </a:r>
            <a:r>
              <a:rPr lang="zh-CN" altLang="en-US" sz="2600" dirty="0">
                <a:solidFill>
                  <a:srgbClr val="002060"/>
                </a:solidFill>
                <a:effectLst>
                  <a:outerShdw blurRad="38100" dist="38100" dir="2700000" algn="tl">
                    <a:srgbClr val="C0C0C0"/>
                  </a:outerShdw>
                </a:effectLst>
              </a:rPr>
              <a:t>分析：采用变量传递参数，本例共用</a:t>
            </a:r>
            <a:r>
              <a:rPr lang="en-US" altLang="zh-CN" sz="2600" dirty="0">
                <a:solidFill>
                  <a:srgbClr val="002060"/>
                </a:solidFill>
                <a:effectLst>
                  <a:outerShdw blurRad="38100" dist="38100" dir="2700000" algn="tl">
                    <a:srgbClr val="C0C0C0"/>
                  </a:outerShdw>
                </a:effectLst>
              </a:rPr>
              <a:t>COUNT</a:t>
            </a:r>
            <a:r>
              <a:rPr lang="zh-CN" altLang="en-US" sz="2600" dirty="0">
                <a:solidFill>
                  <a:srgbClr val="002060"/>
                </a:solidFill>
                <a:effectLst>
                  <a:outerShdw blurRad="38100" dist="38100" dir="2700000" algn="tl">
                    <a:srgbClr val="C0C0C0"/>
                  </a:outerShdw>
                </a:effectLst>
              </a:rPr>
              <a:t>、</a:t>
            </a:r>
            <a:r>
              <a:rPr lang="en-US" altLang="zh-CN" sz="2600" dirty="0">
                <a:solidFill>
                  <a:srgbClr val="002060"/>
                </a:solidFill>
                <a:effectLst>
                  <a:outerShdw blurRad="38100" dist="38100" dir="2700000" algn="tl">
                    <a:srgbClr val="C0C0C0"/>
                  </a:outerShdw>
                </a:effectLst>
              </a:rPr>
              <a:t>ARRAY</a:t>
            </a:r>
            <a:r>
              <a:rPr lang="zh-CN" altLang="en-US" sz="2600" dirty="0">
                <a:solidFill>
                  <a:srgbClr val="002060"/>
                </a:solidFill>
                <a:effectLst>
                  <a:outerShdw blurRad="38100" dist="38100" dir="2700000" algn="tl">
                    <a:srgbClr val="C0C0C0"/>
                  </a:outerShdw>
                </a:effectLst>
              </a:rPr>
              <a:t>和</a:t>
            </a:r>
            <a:r>
              <a:rPr lang="en-US" altLang="zh-CN" sz="2600" dirty="0">
                <a:solidFill>
                  <a:srgbClr val="002060"/>
                </a:solidFill>
                <a:effectLst>
                  <a:outerShdw blurRad="38100" dist="38100" dir="2700000" algn="tl">
                    <a:srgbClr val="C0C0C0"/>
                  </a:outerShdw>
                </a:effectLst>
              </a:rPr>
              <a:t>RESULT</a:t>
            </a:r>
            <a:r>
              <a:rPr lang="zh-CN" altLang="en-US" sz="2600" dirty="0">
                <a:solidFill>
                  <a:srgbClr val="002060"/>
                </a:solidFill>
                <a:effectLst>
                  <a:outerShdw blurRad="38100" dist="38100" dir="2700000" algn="tl">
                    <a:srgbClr val="C0C0C0"/>
                  </a:outerShdw>
                </a:effectLst>
              </a:rPr>
              <a:t>变量。主程序只要设置数据段</a:t>
            </a:r>
            <a:r>
              <a:rPr lang="en-US" altLang="zh-CN" sz="2600" dirty="0">
                <a:solidFill>
                  <a:srgbClr val="002060"/>
                </a:solidFill>
                <a:effectLst>
                  <a:outerShdw blurRad="38100" dist="38100" dir="2700000" algn="tl">
                    <a:srgbClr val="C0C0C0"/>
                  </a:outerShdw>
                </a:effectLst>
              </a:rPr>
              <a:t>DS</a:t>
            </a:r>
            <a:r>
              <a:rPr lang="zh-CN" altLang="en-US" sz="2600" dirty="0">
                <a:solidFill>
                  <a:srgbClr val="002060"/>
                </a:solidFill>
                <a:effectLst>
                  <a:outerShdw blurRad="38100" dist="38100" dir="2700000" algn="tl">
                    <a:srgbClr val="C0C0C0"/>
                  </a:outerShdw>
                </a:effectLst>
              </a:rPr>
              <a:t>，就可以调用子程序，子程序直接采用变量名访问数组元素。</a:t>
            </a:r>
            <a:endParaRPr lang="en-US" altLang="zh-CN" sz="2600" dirty="0">
              <a:solidFill>
                <a:srgbClr val="002060"/>
              </a:solidFill>
              <a:effectLst>
                <a:outerShdw blurRad="38100" dist="38100" dir="2700000" algn="tl">
                  <a:srgbClr val="C0C0C0"/>
                </a:outerShdw>
              </a:effectLst>
            </a:endParaRPr>
          </a:p>
          <a:p>
            <a:pPr lvl="1">
              <a:lnSpc>
                <a:spcPct val="120000"/>
              </a:lnSpc>
              <a:spcAft>
                <a:spcPts val="0"/>
              </a:spcAft>
              <a:buNone/>
              <a:defRPr/>
            </a:pPr>
            <a:endParaRPr lang="en-US" altLang="zh-CN" sz="2800" dirty="0">
              <a:solidFill>
                <a:srgbClr val="C00000"/>
              </a:solidFill>
              <a:effectLst>
                <a:outerShdw blurRad="38100" dist="38100" dir="2700000" algn="tl">
                  <a:srgbClr val="C0C0C0"/>
                </a:outerShdw>
              </a:effectLst>
            </a:endParaRPr>
          </a:p>
          <a:p>
            <a:pPr lvl="1">
              <a:spcAft>
                <a:spcPts val="0"/>
              </a:spcAft>
              <a:buNone/>
              <a:defRPr/>
            </a:pPr>
            <a:r>
              <a:rPr lang="zh-CN" altLang="en-US" sz="2800" dirty="0">
                <a:solidFill>
                  <a:srgbClr val="C00000"/>
                </a:solidFill>
              </a:rPr>
              <a:t>入口参数：</a:t>
            </a:r>
          </a:p>
          <a:p>
            <a:pPr lvl="1">
              <a:spcAft>
                <a:spcPts val="0"/>
              </a:spcAft>
              <a:buNone/>
              <a:defRPr/>
            </a:pPr>
            <a:r>
              <a:rPr lang="en-US" altLang="zh-CN" sz="2800" i="1" dirty="0">
                <a:solidFill>
                  <a:srgbClr val="C00000"/>
                </a:solidFill>
              </a:rPr>
              <a:t>count</a:t>
            </a:r>
            <a:r>
              <a:rPr lang="zh-CN" altLang="en-US" sz="2800" i="1" dirty="0">
                <a:solidFill>
                  <a:srgbClr val="C00000"/>
                </a:solidFill>
              </a:rPr>
              <a:t>＝元素个数，</a:t>
            </a:r>
          </a:p>
          <a:p>
            <a:pPr lvl="1">
              <a:spcAft>
                <a:spcPts val="0"/>
              </a:spcAft>
              <a:buNone/>
              <a:defRPr/>
            </a:pPr>
            <a:r>
              <a:rPr lang="en-US" altLang="zh-CN" sz="2800" i="1" dirty="0">
                <a:solidFill>
                  <a:srgbClr val="C00000"/>
                </a:solidFill>
              </a:rPr>
              <a:t>array</a:t>
            </a:r>
            <a:r>
              <a:rPr lang="zh-CN" altLang="en-US" sz="2800" i="1" dirty="0">
                <a:solidFill>
                  <a:srgbClr val="C00000"/>
                </a:solidFill>
              </a:rPr>
              <a:t>＝数组名（段地址：偏移地址）</a:t>
            </a:r>
          </a:p>
          <a:p>
            <a:pPr lvl="1">
              <a:spcAft>
                <a:spcPts val="0"/>
              </a:spcAft>
              <a:buNone/>
              <a:defRPr/>
            </a:pPr>
            <a:r>
              <a:rPr lang="zh-CN" altLang="en-US" sz="2800" i="1" dirty="0">
                <a:solidFill>
                  <a:srgbClr val="C00000"/>
                </a:solidFill>
              </a:rPr>
              <a:t>出口参数：</a:t>
            </a:r>
          </a:p>
          <a:p>
            <a:pPr lvl="1">
              <a:spcAft>
                <a:spcPts val="0"/>
              </a:spcAft>
              <a:buNone/>
              <a:defRPr/>
            </a:pPr>
            <a:r>
              <a:rPr lang="en-US" altLang="zh-CN" sz="2800" i="1" dirty="0">
                <a:solidFill>
                  <a:srgbClr val="C00000"/>
                </a:solidFill>
              </a:rPr>
              <a:t>result</a:t>
            </a:r>
            <a:r>
              <a:rPr lang="zh-CN" altLang="en-US" sz="2800" i="1" dirty="0">
                <a:solidFill>
                  <a:srgbClr val="C00000"/>
                </a:solidFill>
              </a:rPr>
              <a:t>＝校验和</a:t>
            </a:r>
            <a:endParaRPr lang="zh-CN" altLang="en-US" sz="2200" i="1" dirty="0">
              <a:solidFill>
                <a:srgbClr val="C00000"/>
              </a:solidFill>
            </a:endParaRPr>
          </a:p>
        </p:txBody>
      </p:sp>
      <p:pic>
        <p:nvPicPr>
          <p:cNvPr id="4" name="图片 3">
            <a:extLst>
              <a:ext uri="{FF2B5EF4-FFF2-40B4-BE49-F238E27FC236}">
                <a16:creationId xmlns:a16="http://schemas.microsoft.com/office/drawing/2014/main" id="{B3B254C1-0379-48E7-8EC5-234A258C5CD6}"/>
              </a:ext>
            </a:extLst>
          </p:cNvPr>
          <p:cNvPicPr>
            <a:picLocks noChangeAspect="1"/>
          </p:cNvPicPr>
          <p:nvPr/>
        </p:nvPicPr>
        <p:blipFill>
          <a:blip r:embed="rId2"/>
          <a:stretch>
            <a:fillRect/>
          </a:stretch>
        </p:blipFill>
        <p:spPr>
          <a:xfrm>
            <a:off x="5897424" y="4683357"/>
            <a:ext cx="5258256" cy="1333616"/>
          </a:xfrm>
          <a:prstGeom prst="rect">
            <a:avLst/>
          </a:prstGeom>
        </p:spPr>
      </p:pic>
      <p:sp>
        <p:nvSpPr>
          <p:cNvPr id="5" name="文本框 4">
            <a:extLst>
              <a:ext uri="{FF2B5EF4-FFF2-40B4-BE49-F238E27FC236}">
                <a16:creationId xmlns:a16="http://schemas.microsoft.com/office/drawing/2014/main" id="{B871222F-CE2E-4EBD-8407-25CBFE380369}"/>
              </a:ext>
            </a:extLst>
          </p:cNvPr>
          <p:cNvSpPr txBox="1"/>
          <p:nvPr/>
        </p:nvSpPr>
        <p:spPr>
          <a:xfrm>
            <a:off x="8988367" y="5850490"/>
            <a:ext cx="1625600" cy="369332"/>
          </a:xfrm>
          <a:prstGeom prst="rect">
            <a:avLst/>
          </a:prstGeom>
          <a:noFill/>
        </p:spPr>
        <p:txBody>
          <a:bodyPr wrap="square" rtlCol="0">
            <a:spAutoFit/>
          </a:bodyPr>
          <a:lstStyle/>
          <a:p>
            <a:r>
              <a:rPr lang="zh-CN" altLang="en-US" b="1" dirty="0">
                <a:highlight>
                  <a:srgbClr val="FFFF00"/>
                </a:highlight>
              </a:rPr>
              <a:t>寄存器传参</a:t>
            </a:r>
          </a:p>
        </p:txBody>
      </p:sp>
      <p:sp>
        <p:nvSpPr>
          <p:cNvPr id="6" name="文本框 5">
            <a:extLst>
              <a:ext uri="{FF2B5EF4-FFF2-40B4-BE49-F238E27FC236}">
                <a16:creationId xmlns:a16="http://schemas.microsoft.com/office/drawing/2014/main" id="{01D9A7FB-7924-4F78-81F2-2D8AC67D627A}"/>
              </a:ext>
            </a:extLst>
          </p:cNvPr>
          <p:cNvSpPr txBox="1"/>
          <p:nvPr/>
        </p:nvSpPr>
        <p:spPr>
          <a:xfrm>
            <a:off x="3539153" y="5891536"/>
            <a:ext cx="1625600" cy="369332"/>
          </a:xfrm>
          <a:prstGeom prst="rect">
            <a:avLst/>
          </a:prstGeom>
          <a:noFill/>
        </p:spPr>
        <p:txBody>
          <a:bodyPr wrap="square" rtlCol="0">
            <a:spAutoFit/>
          </a:bodyPr>
          <a:lstStyle/>
          <a:p>
            <a:r>
              <a:rPr lang="zh-CN" altLang="en-US" b="1" dirty="0">
                <a:highlight>
                  <a:srgbClr val="FFFF00"/>
                </a:highlight>
              </a:rPr>
              <a:t>变量传参</a:t>
            </a:r>
          </a:p>
        </p:txBody>
      </p:sp>
    </p:spTree>
    <p:extLst>
      <p:ext uri="{BB962C8B-B14F-4D97-AF65-F5344CB8AC3E}">
        <p14:creationId xmlns:p14="http://schemas.microsoft.com/office/powerpoint/2010/main" val="261851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B0D30-89D9-413A-ACCC-AC86A7A35C65}"/>
              </a:ext>
            </a:extLst>
          </p:cNvPr>
          <p:cNvSpPr>
            <a:spLocks noGrp="1"/>
          </p:cNvSpPr>
          <p:nvPr>
            <p:ph type="title"/>
          </p:nvPr>
        </p:nvSpPr>
        <p:spPr/>
        <p:txBody>
          <a:bodyPr/>
          <a:lstStyle/>
          <a:p>
            <a:r>
              <a:rPr lang="zh-CN" altLang="en-US" dirty="0"/>
              <a:t>例</a:t>
            </a:r>
            <a:r>
              <a:rPr lang="en-US" altLang="zh-CN" dirty="0"/>
              <a:t>4.2 </a:t>
            </a:r>
            <a:r>
              <a:rPr lang="zh-CN" altLang="en-US" dirty="0"/>
              <a:t>自然数求和程序</a:t>
            </a:r>
          </a:p>
        </p:txBody>
      </p:sp>
      <p:sp>
        <p:nvSpPr>
          <p:cNvPr id="3" name="内容占位符 2">
            <a:extLst>
              <a:ext uri="{FF2B5EF4-FFF2-40B4-BE49-F238E27FC236}">
                <a16:creationId xmlns:a16="http://schemas.microsoft.com/office/drawing/2014/main" id="{E3B4D799-9CEA-4A79-BBF1-8401EA675D0C}"/>
              </a:ext>
            </a:extLst>
          </p:cNvPr>
          <p:cNvSpPr>
            <a:spLocks noGrp="1"/>
          </p:cNvSpPr>
          <p:nvPr>
            <p:ph idx="1"/>
          </p:nvPr>
        </p:nvSpPr>
        <p:spPr>
          <a:xfrm>
            <a:off x="1097280" y="1720460"/>
            <a:ext cx="10058400" cy="4486804"/>
          </a:xfrm>
        </p:spPr>
        <p:txBody>
          <a:bodyPr>
            <a:noAutofit/>
          </a:bodyPr>
          <a:lstStyle/>
          <a:p>
            <a:pPr>
              <a:lnSpc>
                <a:spcPct val="100000"/>
              </a:lnSpc>
              <a:spcBef>
                <a:spcPts val="0"/>
              </a:spcBef>
            </a:pPr>
            <a:r>
              <a:rPr lang="zh-CN" altLang="en-US" dirty="0">
                <a:solidFill>
                  <a:srgbClr val="002060"/>
                </a:solidFill>
              </a:rPr>
              <a:t>求 </a:t>
            </a:r>
            <a:r>
              <a:rPr lang="en-US" altLang="zh-CN" dirty="0">
                <a:solidFill>
                  <a:srgbClr val="002060"/>
                </a:solidFill>
              </a:rPr>
              <a:t>1+2+3+…+N=(1+N)*N/2</a:t>
            </a:r>
          </a:p>
          <a:p>
            <a:pPr marL="0" indent="0">
              <a:lnSpc>
                <a:spcPct val="100000"/>
              </a:lnSpc>
              <a:spcBef>
                <a:spcPts val="0"/>
              </a:spcBef>
              <a:buNone/>
            </a:pPr>
            <a:r>
              <a:rPr lang="en-US" altLang="zh-CN" dirty="0">
                <a:solidFill>
                  <a:srgbClr val="002060"/>
                </a:solidFill>
              </a:rPr>
              <a:t>;</a:t>
            </a:r>
            <a:r>
              <a:rPr lang="zh-CN" altLang="en-US" dirty="0">
                <a:solidFill>
                  <a:srgbClr val="002060"/>
                </a:solidFill>
              </a:rPr>
              <a:t>数据段</a:t>
            </a:r>
            <a:endParaRPr lang="en-US" altLang="zh-CN" dirty="0">
              <a:solidFill>
                <a:srgbClr val="002060"/>
              </a:solidFill>
            </a:endParaRPr>
          </a:p>
          <a:p>
            <a:pPr marL="0" indent="0">
              <a:lnSpc>
                <a:spcPct val="100000"/>
              </a:lnSpc>
              <a:spcBef>
                <a:spcPts val="0"/>
              </a:spcBef>
              <a:buNone/>
            </a:pPr>
            <a:r>
              <a:rPr lang="en-US" altLang="zh-CN" dirty="0">
                <a:solidFill>
                  <a:srgbClr val="002060"/>
                </a:solidFill>
              </a:rPr>
              <a:t>Num </a:t>
            </a:r>
            <a:r>
              <a:rPr lang="en-US" altLang="zh-CN" dirty="0" err="1">
                <a:solidFill>
                  <a:srgbClr val="002060"/>
                </a:solidFill>
              </a:rPr>
              <a:t>dw</a:t>
            </a:r>
            <a:r>
              <a:rPr lang="en-US" altLang="zh-CN" dirty="0">
                <a:solidFill>
                  <a:srgbClr val="002060"/>
                </a:solidFill>
              </a:rPr>
              <a:t> 3456    ;</a:t>
            </a:r>
            <a:r>
              <a:rPr lang="zh-CN" altLang="en-US" dirty="0">
                <a:solidFill>
                  <a:srgbClr val="002060"/>
                </a:solidFill>
              </a:rPr>
              <a:t>假设一个</a:t>
            </a:r>
            <a:r>
              <a:rPr lang="en-US" altLang="zh-CN" dirty="0">
                <a:solidFill>
                  <a:srgbClr val="002060"/>
                </a:solidFill>
              </a:rPr>
              <a:t>n</a:t>
            </a:r>
            <a:r>
              <a:rPr lang="zh-CN" altLang="en-US" dirty="0">
                <a:solidFill>
                  <a:srgbClr val="002060"/>
                </a:solidFill>
              </a:rPr>
              <a:t>值（小于</a:t>
            </a:r>
            <a:r>
              <a:rPr lang="en-US" altLang="zh-CN" dirty="0">
                <a:solidFill>
                  <a:srgbClr val="002060"/>
                </a:solidFill>
              </a:rPr>
              <a:t>2^16-2</a:t>
            </a:r>
            <a:r>
              <a:rPr lang="zh-CN" altLang="en-US" dirty="0">
                <a:solidFill>
                  <a:srgbClr val="002060"/>
                </a:solidFill>
              </a:rPr>
              <a:t>）</a:t>
            </a:r>
            <a:endParaRPr lang="en-US" altLang="zh-CN" dirty="0">
              <a:solidFill>
                <a:srgbClr val="002060"/>
              </a:solidFill>
            </a:endParaRPr>
          </a:p>
          <a:p>
            <a:pPr marL="0" indent="0">
              <a:lnSpc>
                <a:spcPct val="100000"/>
              </a:lnSpc>
              <a:spcBef>
                <a:spcPts val="0"/>
              </a:spcBef>
              <a:buNone/>
            </a:pPr>
            <a:r>
              <a:rPr lang="en-US" altLang="zh-CN" dirty="0">
                <a:solidFill>
                  <a:srgbClr val="002060"/>
                </a:solidFill>
              </a:rPr>
              <a:t>Sun dd?</a:t>
            </a:r>
          </a:p>
          <a:p>
            <a:pPr marL="0" indent="0">
              <a:lnSpc>
                <a:spcPct val="100000"/>
              </a:lnSpc>
              <a:spcBef>
                <a:spcPts val="0"/>
              </a:spcBef>
              <a:buNone/>
            </a:pPr>
            <a:r>
              <a:rPr lang="en-US" altLang="zh-CN" dirty="0">
                <a:solidFill>
                  <a:srgbClr val="002060"/>
                </a:solidFill>
              </a:rPr>
              <a:t>     ;</a:t>
            </a:r>
            <a:r>
              <a:rPr lang="zh-CN" altLang="en-US" dirty="0">
                <a:solidFill>
                  <a:srgbClr val="002060"/>
                </a:solidFill>
              </a:rPr>
              <a:t>代码段</a:t>
            </a:r>
            <a:endParaRPr lang="en-US" altLang="zh-CN" dirty="0">
              <a:solidFill>
                <a:srgbClr val="002060"/>
              </a:solidFill>
            </a:endParaRPr>
          </a:p>
          <a:p>
            <a:pPr marL="0" indent="0">
              <a:lnSpc>
                <a:spcPct val="100000"/>
              </a:lnSpc>
              <a:spcBef>
                <a:spcPts val="0"/>
              </a:spcBef>
              <a:buNone/>
            </a:pPr>
            <a:r>
              <a:rPr lang="en-US" altLang="zh-CN" dirty="0">
                <a:solidFill>
                  <a:srgbClr val="002060"/>
                </a:solidFill>
              </a:rPr>
              <a:t>mov  ax,</a:t>
            </a:r>
            <a:r>
              <a:rPr lang="zh-CN" altLang="en-US" dirty="0">
                <a:solidFill>
                  <a:srgbClr val="002060"/>
                </a:solidFill>
              </a:rPr>
              <a:t> </a:t>
            </a:r>
            <a:r>
              <a:rPr lang="en-US" altLang="zh-CN" dirty="0">
                <a:solidFill>
                  <a:srgbClr val="002060"/>
                </a:solidFill>
              </a:rPr>
              <a:t>num;                         ;ax=n=</a:t>
            </a:r>
            <a:r>
              <a:rPr lang="en-US" altLang="zh-CN" dirty="0">
                <a:solidFill>
                  <a:srgbClr val="C00000"/>
                </a:solidFill>
              </a:rPr>
              <a:t>0D80</a:t>
            </a:r>
            <a:r>
              <a:rPr lang="en-US" altLang="zh-CN" dirty="0">
                <a:solidFill>
                  <a:srgbClr val="002060"/>
                </a:solidFill>
              </a:rPr>
              <a:t>H</a:t>
            </a:r>
          </a:p>
          <a:p>
            <a:pPr marL="0" indent="0">
              <a:lnSpc>
                <a:spcPct val="100000"/>
              </a:lnSpc>
              <a:spcBef>
                <a:spcPts val="0"/>
              </a:spcBef>
              <a:buNone/>
            </a:pPr>
            <a:r>
              <a:rPr lang="en-US" altLang="zh-CN" dirty="0">
                <a:solidFill>
                  <a:srgbClr val="002060"/>
                </a:solidFill>
              </a:rPr>
              <a:t>add  ax,1                                  ;</a:t>
            </a:r>
            <a:r>
              <a:rPr lang="zh-CN" altLang="en-US" sz="1800" dirty="0">
                <a:solidFill>
                  <a:srgbClr val="002060"/>
                </a:solidFill>
              </a:rPr>
              <a:t>也可改为</a:t>
            </a:r>
            <a:r>
              <a:rPr lang="en-US" altLang="zh-CN" dirty="0">
                <a:solidFill>
                  <a:srgbClr val="002060"/>
                </a:solidFill>
                <a:highlight>
                  <a:srgbClr val="FFFF00"/>
                </a:highlight>
              </a:rPr>
              <a:t>Inc  ax</a:t>
            </a:r>
            <a:r>
              <a:rPr lang="en-US" altLang="zh-CN" dirty="0">
                <a:solidFill>
                  <a:srgbClr val="002060"/>
                </a:solidFill>
              </a:rPr>
              <a:t>;   ax=n+1=</a:t>
            </a:r>
            <a:r>
              <a:rPr lang="en-US" altLang="zh-CN" dirty="0">
                <a:solidFill>
                  <a:srgbClr val="C00000"/>
                </a:solidFill>
              </a:rPr>
              <a:t>0D81</a:t>
            </a:r>
            <a:r>
              <a:rPr lang="en-US" altLang="zh-CN" dirty="0">
                <a:solidFill>
                  <a:srgbClr val="002060"/>
                </a:solidFill>
              </a:rPr>
              <a:t>H</a:t>
            </a:r>
          </a:p>
          <a:p>
            <a:pPr marL="0" indent="0">
              <a:lnSpc>
                <a:spcPct val="100000"/>
              </a:lnSpc>
              <a:spcBef>
                <a:spcPts val="0"/>
              </a:spcBef>
              <a:buNone/>
            </a:pPr>
            <a:r>
              <a:rPr lang="en-US" altLang="zh-CN" dirty="0" err="1">
                <a:solidFill>
                  <a:srgbClr val="002060"/>
                </a:solidFill>
              </a:rPr>
              <a:t>mul</a:t>
            </a:r>
            <a:r>
              <a:rPr lang="en-US" altLang="zh-CN" dirty="0">
                <a:solidFill>
                  <a:srgbClr val="002060"/>
                </a:solidFill>
              </a:rPr>
              <a:t>  num                                 ;dx.ax=(1+n)*n  ; </a:t>
            </a:r>
            <a:r>
              <a:rPr lang="en-US" altLang="zh-CN" dirty="0">
                <a:solidFill>
                  <a:srgbClr val="C00000"/>
                </a:solidFill>
              </a:rPr>
              <a:t>dx=00B6,ax=4D80</a:t>
            </a:r>
          </a:p>
          <a:p>
            <a:pPr marL="0" indent="0">
              <a:lnSpc>
                <a:spcPct val="100000"/>
              </a:lnSpc>
              <a:spcBef>
                <a:spcPts val="0"/>
              </a:spcBef>
              <a:buNone/>
            </a:pPr>
            <a:r>
              <a:rPr lang="en-US" altLang="zh-CN" dirty="0" err="1">
                <a:solidFill>
                  <a:srgbClr val="002060"/>
                </a:solidFill>
              </a:rPr>
              <a:t>shr</a:t>
            </a:r>
            <a:r>
              <a:rPr lang="en-US" altLang="zh-CN" dirty="0">
                <a:solidFill>
                  <a:srgbClr val="002060"/>
                </a:solidFill>
              </a:rPr>
              <a:t>  dx,1                                  ;32</a:t>
            </a:r>
            <a:r>
              <a:rPr lang="zh-CN" altLang="en-US" dirty="0">
                <a:solidFill>
                  <a:srgbClr val="002060"/>
                </a:solidFill>
              </a:rPr>
              <a:t>位逻辑右移一位，相当于除</a:t>
            </a:r>
            <a:r>
              <a:rPr lang="en-US" altLang="zh-CN" dirty="0">
                <a:solidFill>
                  <a:srgbClr val="002060"/>
                </a:solidFill>
              </a:rPr>
              <a:t>2</a:t>
            </a:r>
          </a:p>
          <a:p>
            <a:pPr marL="0" indent="0">
              <a:lnSpc>
                <a:spcPct val="100000"/>
              </a:lnSpc>
              <a:spcBef>
                <a:spcPts val="0"/>
              </a:spcBef>
              <a:buNone/>
            </a:pPr>
            <a:r>
              <a:rPr lang="en-US" altLang="zh-CN" dirty="0" err="1">
                <a:solidFill>
                  <a:srgbClr val="002060"/>
                </a:solidFill>
                <a:highlight>
                  <a:srgbClr val="FFFF00"/>
                </a:highlight>
              </a:rPr>
              <a:t>rcr</a:t>
            </a:r>
            <a:r>
              <a:rPr lang="en-US" altLang="zh-CN" dirty="0">
                <a:solidFill>
                  <a:srgbClr val="002060"/>
                </a:solidFill>
                <a:highlight>
                  <a:srgbClr val="FFFF00"/>
                </a:highlight>
              </a:rPr>
              <a:t>   </a:t>
            </a:r>
            <a:r>
              <a:rPr lang="en-US" altLang="zh-CN" dirty="0">
                <a:solidFill>
                  <a:srgbClr val="002060"/>
                </a:solidFill>
              </a:rPr>
              <a:t>ax,1                                  ;dx.ax=dx.ax/2; </a:t>
            </a:r>
            <a:r>
              <a:rPr lang="zh-CN" altLang="en-US" dirty="0">
                <a:solidFill>
                  <a:srgbClr val="002060"/>
                </a:solidFill>
                <a:highlight>
                  <a:srgbClr val="FFFF00"/>
                </a:highlight>
              </a:rPr>
              <a:t>此处能否使用</a:t>
            </a:r>
            <a:r>
              <a:rPr lang="en-US" altLang="zh-CN" dirty="0" err="1">
                <a:solidFill>
                  <a:srgbClr val="002060"/>
                </a:solidFill>
                <a:highlight>
                  <a:srgbClr val="FFFF00"/>
                </a:highlight>
              </a:rPr>
              <a:t>ror</a:t>
            </a:r>
            <a:r>
              <a:rPr lang="zh-CN" altLang="en-US" dirty="0">
                <a:solidFill>
                  <a:srgbClr val="002060"/>
                </a:solidFill>
                <a:highlight>
                  <a:srgbClr val="FFFF00"/>
                </a:highlight>
              </a:rPr>
              <a:t>指令？</a:t>
            </a:r>
            <a:endParaRPr lang="en-US" altLang="zh-CN" dirty="0">
              <a:solidFill>
                <a:srgbClr val="002060"/>
              </a:solidFill>
              <a:highlight>
                <a:srgbClr val="FFFF00"/>
              </a:highlight>
            </a:endParaRPr>
          </a:p>
          <a:p>
            <a:pPr marL="0" indent="0">
              <a:lnSpc>
                <a:spcPct val="100000"/>
              </a:lnSpc>
              <a:spcBef>
                <a:spcPts val="0"/>
              </a:spcBef>
              <a:buNone/>
            </a:pPr>
            <a:r>
              <a:rPr lang="en-US" altLang="zh-CN" dirty="0">
                <a:solidFill>
                  <a:srgbClr val="002060"/>
                </a:solidFill>
              </a:rPr>
              <a:t>mov word </a:t>
            </a:r>
            <a:r>
              <a:rPr lang="en-US" altLang="zh-CN" dirty="0" err="1">
                <a:solidFill>
                  <a:srgbClr val="002060"/>
                </a:solidFill>
              </a:rPr>
              <a:t>ptr</a:t>
            </a:r>
            <a:r>
              <a:rPr lang="en-US" altLang="zh-CN" dirty="0">
                <a:solidFill>
                  <a:srgbClr val="002060"/>
                </a:solidFill>
              </a:rPr>
              <a:t> </a:t>
            </a:r>
            <a:r>
              <a:rPr lang="en-US" altLang="zh-CN" dirty="0" err="1">
                <a:solidFill>
                  <a:srgbClr val="002060"/>
                </a:solidFill>
              </a:rPr>
              <a:t>sum,ax</a:t>
            </a:r>
            <a:endParaRPr lang="en-US" altLang="zh-CN" dirty="0">
              <a:solidFill>
                <a:srgbClr val="002060"/>
              </a:solidFill>
            </a:endParaRPr>
          </a:p>
          <a:p>
            <a:pPr marL="0" indent="0">
              <a:lnSpc>
                <a:spcPct val="100000"/>
              </a:lnSpc>
              <a:spcBef>
                <a:spcPts val="0"/>
              </a:spcBef>
              <a:buNone/>
            </a:pPr>
            <a:r>
              <a:rPr lang="en-US" altLang="zh-CN" dirty="0">
                <a:solidFill>
                  <a:srgbClr val="002060"/>
                </a:solidFill>
              </a:rPr>
              <a:t>mov word </a:t>
            </a:r>
            <a:r>
              <a:rPr lang="en-US" altLang="zh-CN" dirty="0" err="1">
                <a:solidFill>
                  <a:srgbClr val="002060"/>
                </a:solidFill>
              </a:rPr>
              <a:t>ptr</a:t>
            </a:r>
            <a:r>
              <a:rPr lang="en-US" altLang="zh-CN" dirty="0">
                <a:solidFill>
                  <a:srgbClr val="002060"/>
                </a:solidFill>
              </a:rPr>
              <a:t> sum+2, dx      ;</a:t>
            </a:r>
            <a:r>
              <a:rPr lang="zh-CN" altLang="en-US" dirty="0">
                <a:solidFill>
                  <a:srgbClr val="002060"/>
                </a:solidFill>
              </a:rPr>
              <a:t>按小端方式保存</a:t>
            </a:r>
            <a:endParaRPr lang="en-US" altLang="zh-CN" dirty="0">
              <a:solidFill>
                <a:srgbClr val="002060"/>
              </a:solidFill>
            </a:endParaRPr>
          </a:p>
          <a:p>
            <a:pPr marL="0" indent="0">
              <a:lnSpc>
                <a:spcPct val="100000"/>
              </a:lnSpc>
              <a:spcBef>
                <a:spcPts val="0"/>
              </a:spcBef>
              <a:buNone/>
            </a:pPr>
            <a:endParaRPr lang="en-US" altLang="zh-CN" dirty="0">
              <a:solidFill>
                <a:srgbClr val="002060"/>
              </a:solidFill>
            </a:endParaRPr>
          </a:p>
          <a:p>
            <a:pPr marL="0" indent="0">
              <a:lnSpc>
                <a:spcPct val="100000"/>
              </a:lnSpc>
              <a:spcBef>
                <a:spcPts val="0"/>
              </a:spcBef>
              <a:buNone/>
            </a:pPr>
            <a:endParaRPr lang="en-US" altLang="zh-CN" dirty="0">
              <a:solidFill>
                <a:srgbClr val="002060"/>
              </a:solidFill>
            </a:endParaRPr>
          </a:p>
          <a:p>
            <a:pPr>
              <a:lnSpc>
                <a:spcPct val="100000"/>
              </a:lnSpc>
              <a:spcBef>
                <a:spcPts val="0"/>
              </a:spcBef>
            </a:pPr>
            <a:endParaRPr lang="zh-CN" altLang="en-US" dirty="0"/>
          </a:p>
        </p:txBody>
      </p:sp>
      <p:sp>
        <p:nvSpPr>
          <p:cNvPr id="6" name="对话气泡: 圆角矩形 5">
            <a:extLst>
              <a:ext uri="{FF2B5EF4-FFF2-40B4-BE49-F238E27FC236}">
                <a16:creationId xmlns:a16="http://schemas.microsoft.com/office/drawing/2014/main" id="{260BFEDD-2A87-470D-BB44-865565BD58F6}"/>
              </a:ext>
            </a:extLst>
          </p:cNvPr>
          <p:cNvSpPr/>
          <p:nvPr/>
        </p:nvSpPr>
        <p:spPr>
          <a:xfrm>
            <a:off x="6232699" y="1839609"/>
            <a:ext cx="2401454" cy="786632"/>
          </a:xfrm>
          <a:prstGeom prst="wedgeRoundRectCallout">
            <a:avLst>
              <a:gd name="adj1" fmla="val -70381"/>
              <a:gd name="adj2" fmla="val 66766"/>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 字长</a:t>
            </a:r>
            <a:r>
              <a:rPr lang="en-US" altLang="zh-CN" dirty="0"/>
              <a:t>16</a:t>
            </a:r>
            <a:r>
              <a:rPr lang="zh-CN" altLang="en-US" dirty="0"/>
              <a:t>位，可以表示的最大整数是</a:t>
            </a:r>
            <a:r>
              <a:rPr lang="en-US" altLang="zh-CN" dirty="0"/>
              <a:t>65535</a:t>
            </a:r>
            <a:endParaRPr lang="zh-CN" altLang="en-US" dirty="0"/>
          </a:p>
        </p:txBody>
      </p:sp>
      <p:pic>
        <p:nvPicPr>
          <p:cNvPr id="7" name="图片 6">
            <a:extLst>
              <a:ext uri="{FF2B5EF4-FFF2-40B4-BE49-F238E27FC236}">
                <a16:creationId xmlns:a16="http://schemas.microsoft.com/office/drawing/2014/main" id="{6BC4008E-DFA0-4438-8B3A-DA3420F3FF89}"/>
              </a:ext>
            </a:extLst>
          </p:cNvPr>
          <p:cNvPicPr>
            <a:picLocks noChangeAspect="1"/>
          </p:cNvPicPr>
          <p:nvPr/>
        </p:nvPicPr>
        <p:blipFill>
          <a:blip r:embed="rId2"/>
          <a:stretch>
            <a:fillRect/>
          </a:stretch>
        </p:blipFill>
        <p:spPr>
          <a:xfrm>
            <a:off x="6232699" y="5120640"/>
            <a:ext cx="4259810" cy="491173"/>
          </a:xfrm>
          <a:prstGeom prst="rect">
            <a:avLst/>
          </a:prstGeom>
        </p:spPr>
      </p:pic>
    </p:spTree>
    <p:extLst>
      <p:ext uri="{BB962C8B-B14F-4D97-AF65-F5344CB8AC3E}">
        <p14:creationId xmlns:p14="http://schemas.microsoft.com/office/powerpoint/2010/main" val="19443725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F0C94-08CD-463A-8182-E3EE5A1018B0}"/>
              </a:ext>
            </a:extLst>
          </p:cNvPr>
          <p:cNvSpPr>
            <a:spLocks noGrp="1"/>
          </p:cNvSpPr>
          <p:nvPr>
            <p:ph type="title"/>
          </p:nvPr>
        </p:nvSpPr>
        <p:spPr/>
        <p:txBody>
          <a:bodyPr/>
          <a:lstStyle/>
          <a:p>
            <a:r>
              <a:rPr lang="zh-CN" altLang="en-US" dirty="0"/>
              <a:t>例</a:t>
            </a:r>
            <a:r>
              <a:rPr lang="en-US" altLang="zh-CN" dirty="0"/>
              <a:t>4.16b</a:t>
            </a:r>
            <a:endParaRPr lang="zh-CN" altLang="en-US" dirty="0"/>
          </a:p>
        </p:txBody>
      </p:sp>
      <p:sp>
        <p:nvSpPr>
          <p:cNvPr id="7" name="内容占位符 2">
            <a:extLst>
              <a:ext uri="{FF2B5EF4-FFF2-40B4-BE49-F238E27FC236}">
                <a16:creationId xmlns:a16="http://schemas.microsoft.com/office/drawing/2014/main" id="{69A26EA7-756D-4678-806D-E1A1ABC941E2}"/>
              </a:ext>
            </a:extLst>
          </p:cNvPr>
          <p:cNvSpPr>
            <a:spLocks noGrp="1"/>
          </p:cNvSpPr>
          <p:nvPr>
            <p:ph idx="1"/>
          </p:nvPr>
        </p:nvSpPr>
        <p:spPr>
          <a:xfrm>
            <a:off x="1097280" y="1845734"/>
            <a:ext cx="3899593" cy="4287211"/>
          </a:xfrm>
        </p:spPr>
        <p:txBody>
          <a:bodyPr>
            <a:normAutofit/>
          </a:bodyPr>
          <a:lstStyle/>
          <a:p>
            <a:r>
              <a:rPr lang="zh-CN" altLang="en-US" b="1" i="1" dirty="0"/>
              <a:t>主程序</a:t>
            </a:r>
            <a:endParaRPr lang="en-US" altLang="zh-CN" b="1" i="1" dirty="0"/>
          </a:p>
          <a:p>
            <a:r>
              <a:rPr lang="en-US" altLang="zh-CN" b="1" i="1" dirty="0"/>
              <a:t>….    ;</a:t>
            </a:r>
            <a:r>
              <a:rPr lang="zh-CN" altLang="en-US" b="1" i="1" dirty="0"/>
              <a:t> 与例</a:t>
            </a:r>
            <a:r>
              <a:rPr lang="en-US" altLang="zh-CN" b="1" i="1" dirty="0"/>
              <a:t>4.16a</a:t>
            </a:r>
            <a:r>
              <a:rPr lang="zh-CN" altLang="en-US" b="1" i="1" dirty="0"/>
              <a:t>前半部分相同</a:t>
            </a:r>
            <a:endParaRPr lang="en-US" altLang="zh-CN" b="1" i="1" dirty="0"/>
          </a:p>
          <a:p>
            <a:r>
              <a:rPr lang="en-US" altLang="zh-CN" b="1" i="1" dirty="0"/>
              <a:t>.code</a:t>
            </a:r>
          </a:p>
          <a:p>
            <a:r>
              <a:rPr lang="en-US" altLang="zh-CN" b="1" i="1" dirty="0"/>
              <a:t>.startup</a:t>
            </a:r>
          </a:p>
          <a:p>
            <a:r>
              <a:rPr lang="en-US" altLang="zh-CN" b="1" i="1" dirty="0">
                <a:highlight>
                  <a:srgbClr val="FFFF00"/>
                </a:highlight>
              </a:rPr>
              <a:t>call </a:t>
            </a:r>
            <a:r>
              <a:rPr lang="en-US" altLang="zh-CN" b="1" i="1" dirty="0" err="1">
                <a:highlight>
                  <a:srgbClr val="FFFF00"/>
                </a:highlight>
              </a:rPr>
              <a:t>checksumb</a:t>
            </a:r>
            <a:endParaRPr lang="en-US" altLang="zh-CN" b="1" i="1" dirty="0">
              <a:highlight>
                <a:srgbClr val="FFFF00"/>
              </a:highlight>
            </a:endParaRPr>
          </a:p>
          <a:p>
            <a:r>
              <a:rPr lang="en-US" altLang="zh-CN" b="1" i="1" dirty="0"/>
              <a:t>.exit0</a:t>
            </a:r>
          </a:p>
          <a:p>
            <a:r>
              <a:rPr lang="en-US" altLang="zh-CN" b="1" i="1" dirty="0"/>
              <a:t> ;</a:t>
            </a:r>
            <a:r>
              <a:rPr lang="zh-CN" altLang="en-US" b="1" i="1" dirty="0"/>
              <a:t>计算字节校验和</a:t>
            </a:r>
            <a:endParaRPr lang="en-US" altLang="zh-CN" b="1" i="1" dirty="0"/>
          </a:p>
          <a:p>
            <a:r>
              <a:rPr lang="en-US" altLang="zh-CN" b="1" i="1" dirty="0">
                <a:highlight>
                  <a:srgbClr val="FFFF00"/>
                </a:highlight>
              </a:rPr>
              <a:t>;</a:t>
            </a:r>
            <a:r>
              <a:rPr lang="zh-CN" altLang="en-US" b="1" i="1" dirty="0">
                <a:highlight>
                  <a:srgbClr val="FFFF00"/>
                </a:highlight>
              </a:rPr>
              <a:t>入口参数： </a:t>
            </a:r>
            <a:r>
              <a:rPr lang="en-US" altLang="zh-CN" b="1" i="1" dirty="0">
                <a:highlight>
                  <a:srgbClr val="FFFF00"/>
                </a:highlight>
              </a:rPr>
              <a:t>array=</a:t>
            </a:r>
            <a:r>
              <a:rPr lang="zh-CN" altLang="en-US" b="1" i="1" dirty="0">
                <a:highlight>
                  <a:srgbClr val="FFFF00"/>
                </a:highlight>
              </a:rPr>
              <a:t>数组名</a:t>
            </a:r>
            <a:r>
              <a:rPr lang="zh-CN" altLang="en-US" b="1" i="1" dirty="0"/>
              <a:t>，</a:t>
            </a:r>
            <a:r>
              <a:rPr lang="en-US" altLang="zh-CN" b="1" i="1" dirty="0"/>
              <a:t>count=</a:t>
            </a:r>
            <a:r>
              <a:rPr lang="zh-CN" altLang="en-US" b="1" i="1" dirty="0"/>
              <a:t>元素个数，</a:t>
            </a:r>
            <a:r>
              <a:rPr lang="en-US" altLang="zh-CN" b="1" i="1" dirty="0"/>
              <a:t>result</a:t>
            </a:r>
            <a:r>
              <a:rPr lang="zh-CN" altLang="en-US" b="1" i="1" dirty="0"/>
              <a:t>存放结果</a:t>
            </a:r>
            <a:endParaRPr lang="en-US" altLang="zh-CN" b="1" i="1" dirty="0"/>
          </a:p>
          <a:p>
            <a:endParaRPr lang="zh-CN" altLang="en-US" b="1" i="1" dirty="0"/>
          </a:p>
        </p:txBody>
      </p:sp>
      <p:sp>
        <p:nvSpPr>
          <p:cNvPr id="8" name="内容占位符 2">
            <a:extLst>
              <a:ext uri="{FF2B5EF4-FFF2-40B4-BE49-F238E27FC236}">
                <a16:creationId xmlns:a16="http://schemas.microsoft.com/office/drawing/2014/main" id="{3021E610-0E2D-4BA5-90EF-5B5A6145E743}"/>
              </a:ext>
            </a:extLst>
          </p:cNvPr>
          <p:cNvSpPr txBox="1">
            <a:spLocks/>
          </p:cNvSpPr>
          <p:nvPr/>
        </p:nvSpPr>
        <p:spPr>
          <a:xfrm>
            <a:off x="6126480" y="286603"/>
            <a:ext cx="5366326" cy="6028761"/>
          </a:xfrm>
          <a:prstGeom prst="rect">
            <a:avLst/>
          </a:prstGeom>
          <a:solidFill>
            <a:schemeClr val="bg1"/>
          </a:solidFill>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0"/>
              </a:spcBef>
            </a:pPr>
            <a:r>
              <a:rPr lang="zh-CN" altLang="en-US" sz="1800" b="1" i="1" dirty="0"/>
              <a:t>子程序</a:t>
            </a:r>
            <a:endParaRPr lang="en-US" altLang="zh-CN" sz="1800" b="1" i="1" dirty="0"/>
          </a:p>
          <a:p>
            <a:pPr>
              <a:lnSpc>
                <a:spcPct val="120000"/>
              </a:lnSpc>
              <a:spcBef>
                <a:spcPts val="0"/>
              </a:spcBef>
            </a:pPr>
            <a:r>
              <a:rPr lang="en-US" altLang="zh-CN" sz="1800" b="1" i="1" dirty="0"/>
              <a:t>checksum   proc</a:t>
            </a:r>
          </a:p>
          <a:p>
            <a:pPr>
              <a:lnSpc>
                <a:spcPct val="120000"/>
              </a:lnSpc>
              <a:spcBef>
                <a:spcPts val="0"/>
              </a:spcBef>
            </a:pPr>
            <a:r>
              <a:rPr lang="en-US" altLang="zh-CN" sz="1800" b="1" i="1" dirty="0"/>
              <a:t>push ax</a:t>
            </a:r>
          </a:p>
          <a:p>
            <a:pPr>
              <a:lnSpc>
                <a:spcPct val="120000"/>
              </a:lnSpc>
              <a:spcBef>
                <a:spcPts val="0"/>
              </a:spcBef>
            </a:pPr>
            <a:r>
              <a:rPr lang="en-US" altLang="zh-CN" sz="1800" b="1" i="1" dirty="0"/>
              <a:t>push bx</a:t>
            </a:r>
          </a:p>
          <a:p>
            <a:pPr>
              <a:lnSpc>
                <a:spcPct val="120000"/>
              </a:lnSpc>
              <a:spcBef>
                <a:spcPts val="0"/>
              </a:spcBef>
            </a:pPr>
            <a:r>
              <a:rPr lang="en-US" altLang="zh-CN" sz="1800" b="1" i="1" dirty="0"/>
              <a:t>push cx</a:t>
            </a:r>
          </a:p>
          <a:p>
            <a:pPr>
              <a:lnSpc>
                <a:spcPct val="120000"/>
              </a:lnSpc>
              <a:spcBef>
                <a:spcPts val="0"/>
              </a:spcBef>
            </a:pPr>
            <a:r>
              <a:rPr lang="en-US" altLang="zh-CN" sz="1800" b="1" i="1" dirty="0" err="1"/>
              <a:t>xor</a:t>
            </a:r>
            <a:r>
              <a:rPr lang="en-US" altLang="zh-CN" sz="1800" b="1" i="1" dirty="0"/>
              <a:t> </a:t>
            </a:r>
            <a:r>
              <a:rPr lang="en-US" altLang="zh-CN" sz="1800" b="1" i="1" dirty="0" err="1"/>
              <a:t>al,al</a:t>
            </a:r>
            <a:endParaRPr lang="en-US" altLang="zh-CN" sz="1800" b="1" i="1" dirty="0"/>
          </a:p>
          <a:p>
            <a:pPr>
              <a:lnSpc>
                <a:spcPct val="120000"/>
              </a:lnSpc>
              <a:spcBef>
                <a:spcPts val="0"/>
              </a:spcBef>
            </a:pPr>
            <a:r>
              <a:rPr lang="en-US" altLang="zh-CN" sz="1800" b="1" i="1" dirty="0">
                <a:highlight>
                  <a:srgbClr val="FFFF00"/>
                </a:highlight>
              </a:rPr>
              <a:t>mov bx, offset array</a:t>
            </a:r>
          </a:p>
          <a:p>
            <a:pPr>
              <a:lnSpc>
                <a:spcPct val="120000"/>
              </a:lnSpc>
              <a:spcBef>
                <a:spcPts val="0"/>
              </a:spcBef>
            </a:pPr>
            <a:r>
              <a:rPr lang="en-US" altLang="zh-CN" sz="1800" b="1" i="1" dirty="0">
                <a:highlight>
                  <a:srgbClr val="FFFF00"/>
                </a:highlight>
              </a:rPr>
              <a:t>mov cx, count</a:t>
            </a:r>
          </a:p>
          <a:p>
            <a:pPr>
              <a:lnSpc>
                <a:spcPct val="120000"/>
              </a:lnSpc>
              <a:spcBef>
                <a:spcPts val="0"/>
              </a:spcBef>
            </a:pPr>
            <a:r>
              <a:rPr lang="en-US" altLang="zh-CN" sz="1800" b="1" i="1" dirty="0" err="1"/>
              <a:t>sumb</a:t>
            </a:r>
            <a:r>
              <a:rPr lang="en-US" altLang="zh-CN" sz="1800" b="1" i="1" dirty="0"/>
              <a:t>: add  al,[bx]</a:t>
            </a:r>
          </a:p>
          <a:p>
            <a:pPr marL="628650" lvl="4" indent="0">
              <a:lnSpc>
                <a:spcPct val="120000"/>
              </a:lnSpc>
              <a:spcBef>
                <a:spcPts val="0"/>
              </a:spcBef>
              <a:buNone/>
            </a:pPr>
            <a:r>
              <a:rPr lang="en-US" altLang="zh-CN" sz="1800" b="1" i="1" dirty="0" err="1"/>
              <a:t>inc</a:t>
            </a:r>
            <a:r>
              <a:rPr lang="en-US" altLang="zh-CN" sz="1800" b="1" i="1" dirty="0"/>
              <a:t> bx</a:t>
            </a:r>
          </a:p>
          <a:p>
            <a:pPr marL="628650" lvl="4" indent="0">
              <a:lnSpc>
                <a:spcPct val="120000"/>
              </a:lnSpc>
              <a:spcBef>
                <a:spcPts val="0"/>
              </a:spcBef>
              <a:buNone/>
            </a:pPr>
            <a:r>
              <a:rPr lang="en-US" altLang="zh-CN" sz="1800" b="1" i="1" dirty="0"/>
              <a:t>loop </a:t>
            </a:r>
            <a:r>
              <a:rPr lang="en-US" altLang="zh-CN" sz="1800" b="1" i="1" dirty="0" err="1"/>
              <a:t>sumb</a:t>
            </a:r>
            <a:endParaRPr lang="en-US" altLang="zh-CN" sz="1800" b="1" i="1" dirty="0"/>
          </a:p>
          <a:p>
            <a:pPr marL="628650" lvl="4" indent="0">
              <a:lnSpc>
                <a:spcPct val="120000"/>
              </a:lnSpc>
              <a:spcBef>
                <a:spcPts val="0"/>
              </a:spcBef>
              <a:buNone/>
            </a:pPr>
            <a:r>
              <a:rPr lang="en-US" altLang="zh-CN" sz="1800" b="1" i="1" dirty="0">
                <a:solidFill>
                  <a:srgbClr val="C00000"/>
                </a:solidFill>
                <a:highlight>
                  <a:srgbClr val="FFFF00"/>
                </a:highlight>
              </a:rPr>
              <a:t>mov result, al</a:t>
            </a:r>
          </a:p>
          <a:p>
            <a:pPr marL="628650" lvl="4" indent="0">
              <a:lnSpc>
                <a:spcPct val="120000"/>
              </a:lnSpc>
              <a:spcBef>
                <a:spcPts val="0"/>
              </a:spcBef>
              <a:buNone/>
            </a:pPr>
            <a:r>
              <a:rPr lang="en-US" altLang="zh-CN" sz="1800" b="1" i="1" dirty="0"/>
              <a:t>pop cx</a:t>
            </a:r>
          </a:p>
          <a:p>
            <a:pPr marL="628650" lvl="4" indent="0">
              <a:lnSpc>
                <a:spcPct val="120000"/>
              </a:lnSpc>
              <a:spcBef>
                <a:spcPts val="0"/>
              </a:spcBef>
              <a:buNone/>
            </a:pPr>
            <a:r>
              <a:rPr lang="en-US" altLang="zh-CN" sz="1800" b="1" i="1" dirty="0"/>
              <a:t>pop bx</a:t>
            </a:r>
          </a:p>
          <a:p>
            <a:pPr marL="628650" lvl="4" indent="0">
              <a:lnSpc>
                <a:spcPct val="120000"/>
              </a:lnSpc>
              <a:spcBef>
                <a:spcPts val="0"/>
              </a:spcBef>
              <a:buNone/>
            </a:pPr>
            <a:r>
              <a:rPr lang="en-US" altLang="zh-CN" sz="1800" b="1" i="1" dirty="0"/>
              <a:t>pop ax</a:t>
            </a:r>
          </a:p>
          <a:p>
            <a:pPr marL="628650" lvl="4" indent="0">
              <a:lnSpc>
                <a:spcPct val="120000"/>
              </a:lnSpc>
              <a:spcBef>
                <a:spcPts val="0"/>
              </a:spcBef>
              <a:buNone/>
            </a:pPr>
            <a:r>
              <a:rPr lang="en-US" altLang="zh-CN" sz="1800" b="1" i="1" dirty="0"/>
              <a:t>ret</a:t>
            </a:r>
          </a:p>
          <a:p>
            <a:pPr>
              <a:lnSpc>
                <a:spcPct val="120000"/>
              </a:lnSpc>
              <a:spcBef>
                <a:spcPts val="0"/>
              </a:spcBef>
            </a:pPr>
            <a:r>
              <a:rPr lang="en-US" altLang="zh-CN" sz="1800" b="1" i="1" dirty="0"/>
              <a:t>checksum </a:t>
            </a:r>
            <a:r>
              <a:rPr lang="en-US" altLang="zh-CN" sz="1800" b="1" i="1" dirty="0" err="1"/>
              <a:t>endp</a:t>
            </a:r>
            <a:endParaRPr lang="en-US" altLang="zh-CN" sz="1800" b="1" i="1" dirty="0"/>
          </a:p>
          <a:p>
            <a:pPr>
              <a:lnSpc>
                <a:spcPct val="120000"/>
              </a:lnSpc>
              <a:spcBef>
                <a:spcPts val="0"/>
              </a:spcBef>
            </a:pPr>
            <a:r>
              <a:rPr lang="en-US" altLang="zh-CN" sz="1800" b="1" i="1" dirty="0"/>
              <a:t>end</a:t>
            </a:r>
          </a:p>
          <a:p>
            <a:pPr>
              <a:lnSpc>
                <a:spcPct val="120000"/>
              </a:lnSpc>
              <a:spcBef>
                <a:spcPts val="0"/>
              </a:spcBef>
            </a:pPr>
            <a:endParaRPr lang="en-US" altLang="zh-CN" sz="1800" b="1" i="1" dirty="0"/>
          </a:p>
          <a:p>
            <a:pPr>
              <a:lnSpc>
                <a:spcPct val="120000"/>
              </a:lnSpc>
              <a:spcBef>
                <a:spcPts val="0"/>
              </a:spcBef>
            </a:pPr>
            <a:endParaRPr lang="zh-CN" altLang="en-US" sz="1800" b="1" i="1" dirty="0"/>
          </a:p>
        </p:txBody>
      </p:sp>
    </p:spTree>
    <p:extLst>
      <p:ext uri="{BB962C8B-B14F-4D97-AF65-F5344CB8AC3E}">
        <p14:creationId xmlns:p14="http://schemas.microsoft.com/office/powerpoint/2010/main" val="2177930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6C34F-C65D-4762-9B30-17D689F749B2}"/>
              </a:ext>
            </a:extLst>
          </p:cNvPr>
          <p:cNvSpPr>
            <a:spLocks noGrp="1"/>
          </p:cNvSpPr>
          <p:nvPr>
            <p:ph type="title"/>
          </p:nvPr>
        </p:nvSpPr>
        <p:spPr/>
        <p:txBody>
          <a:bodyPr/>
          <a:lstStyle/>
          <a:p>
            <a:r>
              <a:rPr lang="zh-CN" altLang="en-US" dirty="0"/>
              <a:t>用堆栈传递参数</a:t>
            </a:r>
          </a:p>
        </p:txBody>
      </p:sp>
      <p:sp>
        <p:nvSpPr>
          <p:cNvPr id="3" name="内容占位符 2">
            <a:extLst>
              <a:ext uri="{FF2B5EF4-FFF2-40B4-BE49-F238E27FC236}">
                <a16:creationId xmlns:a16="http://schemas.microsoft.com/office/drawing/2014/main" id="{A85BE493-DAAD-4DFB-ADD7-EC4E568BA5C7}"/>
              </a:ext>
            </a:extLst>
          </p:cNvPr>
          <p:cNvSpPr>
            <a:spLocks noGrp="1"/>
          </p:cNvSpPr>
          <p:nvPr>
            <p:ph idx="1"/>
          </p:nvPr>
        </p:nvSpPr>
        <p:spPr/>
        <p:txBody>
          <a:bodyPr>
            <a:normAutofit fontScale="92500"/>
          </a:bodyPr>
          <a:lstStyle/>
          <a:p>
            <a:pPr>
              <a:spcBef>
                <a:spcPts val="0"/>
              </a:spcBef>
              <a:spcAft>
                <a:spcPts val="0"/>
              </a:spcAft>
              <a:defRPr/>
            </a:pPr>
            <a:r>
              <a:rPr lang="zh-CN" altLang="en-US" sz="2800" b="1" dirty="0"/>
              <a:t>主程序将子程序的入口参数压入堆栈，子程序从堆栈中取出参数</a:t>
            </a:r>
          </a:p>
          <a:p>
            <a:pPr>
              <a:spcBef>
                <a:spcPts val="0"/>
              </a:spcBef>
              <a:spcAft>
                <a:spcPts val="0"/>
              </a:spcAft>
              <a:defRPr/>
            </a:pPr>
            <a:r>
              <a:rPr lang="zh-CN" altLang="en-US" sz="2800" b="1" dirty="0"/>
              <a:t>子程序将出口参数压入堆栈，主程序弹出堆栈取得它们。</a:t>
            </a:r>
            <a:endParaRPr lang="en-US" altLang="zh-CN" sz="2800" b="1" dirty="0"/>
          </a:p>
          <a:p>
            <a:pPr>
              <a:spcBef>
                <a:spcPts val="0"/>
              </a:spcBef>
              <a:spcAft>
                <a:spcPts val="0"/>
              </a:spcAft>
              <a:tabLst>
                <a:tab pos="6275388" algn="l"/>
              </a:tabLst>
              <a:defRPr/>
            </a:pPr>
            <a:r>
              <a:rPr lang="zh-CN" altLang="en-US" sz="2800" b="1" dirty="0"/>
              <a:t>高级语言中进行函数调用时提供的参数，实质也是利用堆栈传递的。</a:t>
            </a:r>
            <a:endParaRPr lang="en-US" altLang="zh-CN" sz="2800" b="1" dirty="0"/>
          </a:p>
          <a:p>
            <a:pPr>
              <a:spcBef>
                <a:spcPts val="0"/>
              </a:spcBef>
              <a:spcAft>
                <a:spcPts val="0"/>
              </a:spcAft>
              <a:tabLst>
                <a:tab pos="6275388" algn="l"/>
              </a:tabLst>
              <a:defRPr/>
            </a:pPr>
            <a:r>
              <a:rPr lang="zh-CN" altLang="en-US" sz="2800" b="1" dirty="0"/>
              <a:t>一般而言，入口参数采用堆栈，出口参数采用寄存器传递。</a:t>
            </a:r>
          </a:p>
          <a:p>
            <a:pPr>
              <a:spcAft>
                <a:spcPts val="0"/>
              </a:spcAft>
              <a:buNone/>
              <a:defRPr/>
            </a:pPr>
            <a:endParaRPr lang="zh-CN" altLang="en-US" sz="2800" dirty="0"/>
          </a:p>
          <a:p>
            <a:pPr lvl="1">
              <a:spcAft>
                <a:spcPts val="0"/>
              </a:spcAft>
              <a:buNone/>
              <a:defRPr/>
            </a:pPr>
            <a:r>
              <a:rPr lang="zh-CN" altLang="en-US" sz="2800" dirty="0">
                <a:solidFill>
                  <a:srgbClr val="002060"/>
                </a:solidFill>
                <a:effectLst>
                  <a:outerShdw blurRad="38100" dist="38100" dir="2700000" algn="tl">
                    <a:srgbClr val="C0C0C0"/>
                  </a:outerShdw>
                </a:effectLst>
              </a:rPr>
              <a:t>例</a:t>
            </a:r>
            <a:r>
              <a:rPr lang="en-US" altLang="zh-CN" sz="2800" dirty="0">
                <a:solidFill>
                  <a:srgbClr val="002060"/>
                </a:solidFill>
                <a:effectLst>
                  <a:outerShdw blurRad="38100" dist="38100" dir="2700000" algn="tl">
                    <a:srgbClr val="C0C0C0"/>
                  </a:outerShdw>
                </a:effectLst>
              </a:rPr>
              <a:t>4.16c</a:t>
            </a:r>
            <a:endParaRPr lang="en-US" altLang="zh-CN" sz="2000" dirty="0">
              <a:solidFill>
                <a:srgbClr val="002060"/>
              </a:solidFill>
            </a:endParaRPr>
          </a:p>
          <a:p>
            <a:pPr lvl="1">
              <a:spcAft>
                <a:spcPts val="0"/>
              </a:spcAft>
              <a:buNone/>
              <a:defRPr/>
            </a:pPr>
            <a:r>
              <a:rPr lang="zh-CN" altLang="en-US" sz="2400" dirty="0">
                <a:solidFill>
                  <a:srgbClr val="002060"/>
                </a:solidFill>
                <a:effectLst>
                  <a:outerShdw blurRad="38100" dist="38100" dir="2700000" algn="tl">
                    <a:srgbClr val="C0C0C0"/>
                  </a:outerShdw>
                </a:effectLst>
              </a:rPr>
              <a:t>入口参数：</a:t>
            </a:r>
          </a:p>
          <a:p>
            <a:pPr lvl="1">
              <a:spcAft>
                <a:spcPts val="0"/>
              </a:spcAft>
              <a:buNone/>
              <a:defRPr/>
            </a:pPr>
            <a:r>
              <a:rPr lang="zh-CN" altLang="en-US" sz="2400" dirty="0">
                <a:solidFill>
                  <a:srgbClr val="002060"/>
                </a:solidFill>
                <a:effectLst>
                  <a:outerShdw blurRad="38100" dist="38100" dir="2700000" algn="tl">
                    <a:srgbClr val="C0C0C0"/>
                  </a:outerShdw>
                </a:effectLst>
                <a:highlight>
                  <a:srgbClr val="FFFF00"/>
                </a:highlight>
              </a:rPr>
              <a:t>顺序压入偏移地址和元素个数</a:t>
            </a:r>
          </a:p>
          <a:p>
            <a:pPr lvl="1">
              <a:spcAft>
                <a:spcPts val="0"/>
              </a:spcAft>
              <a:buNone/>
              <a:defRPr/>
            </a:pPr>
            <a:r>
              <a:rPr lang="zh-CN" altLang="en-US" sz="2400" dirty="0">
                <a:solidFill>
                  <a:srgbClr val="002060"/>
                </a:solidFill>
                <a:effectLst>
                  <a:outerShdw blurRad="38100" dist="38100" dir="2700000" algn="tl">
                    <a:srgbClr val="C0C0C0"/>
                  </a:outerShdw>
                </a:effectLst>
              </a:rPr>
              <a:t>出口参数：</a:t>
            </a:r>
          </a:p>
          <a:p>
            <a:pPr lvl="1">
              <a:spcAft>
                <a:spcPts val="0"/>
              </a:spcAft>
              <a:buNone/>
              <a:defRPr/>
            </a:pPr>
            <a:r>
              <a:rPr lang="en-US" altLang="zh-CN" sz="2400" dirty="0">
                <a:solidFill>
                  <a:srgbClr val="002060"/>
                </a:solidFill>
                <a:effectLst>
                  <a:outerShdw blurRad="38100" dist="38100" dir="2700000" algn="tl">
                    <a:srgbClr val="C0C0C0"/>
                  </a:outerShdw>
                </a:effectLst>
              </a:rPr>
              <a:t>AL</a:t>
            </a:r>
            <a:r>
              <a:rPr lang="zh-CN" altLang="en-US" sz="2400" dirty="0">
                <a:solidFill>
                  <a:srgbClr val="002060"/>
                </a:solidFill>
                <a:effectLst>
                  <a:outerShdw blurRad="38100" dist="38100" dir="2700000" algn="tl">
                    <a:srgbClr val="C0C0C0"/>
                  </a:outerShdw>
                </a:effectLst>
              </a:rPr>
              <a:t>＝校验和</a:t>
            </a:r>
          </a:p>
        </p:txBody>
      </p:sp>
    </p:spTree>
    <p:extLst>
      <p:ext uri="{BB962C8B-B14F-4D97-AF65-F5344CB8AC3E}">
        <p14:creationId xmlns:p14="http://schemas.microsoft.com/office/powerpoint/2010/main" val="12260822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2AE6E-44B4-437F-81A2-DDC338DE0CD7}"/>
              </a:ext>
            </a:extLst>
          </p:cNvPr>
          <p:cNvSpPr>
            <a:spLocks noGrp="1"/>
          </p:cNvSpPr>
          <p:nvPr>
            <p:ph type="title"/>
          </p:nvPr>
        </p:nvSpPr>
        <p:spPr/>
        <p:txBody>
          <a:bodyPr/>
          <a:lstStyle/>
          <a:p>
            <a:r>
              <a:rPr lang="zh-CN" altLang="en-US" dirty="0"/>
              <a:t>例</a:t>
            </a:r>
            <a:r>
              <a:rPr lang="en-US" altLang="zh-CN" dirty="0"/>
              <a:t>4.16C</a:t>
            </a:r>
            <a:endParaRPr lang="zh-CN" altLang="en-US" dirty="0"/>
          </a:p>
        </p:txBody>
      </p:sp>
      <p:sp>
        <p:nvSpPr>
          <p:cNvPr id="5" name="文本框 4">
            <a:extLst>
              <a:ext uri="{FF2B5EF4-FFF2-40B4-BE49-F238E27FC236}">
                <a16:creationId xmlns:a16="http://schemas.microsoft.com/office/drawing/2014/main" id="{02BFCF32-26B0-4F56-875D-FCE7A7A9F0B8}"/>
              </a:ext>
            </a:extLst>
          </p:cNvPr>
          <p:cNvSpPr txBox="1"/>
          <p:nvPr/>
        </p:nvSpPr>
        <p:spPr>
          <a:xfrm>
            <a:off x="1146738" y="1816121"/>
            <a:ext cx="4340424" cy="1754326"/>
          </a:xfrm>
          <a:prstGeom prst="rect">
            <a:avLst/>
          </a:prstGeom>
          <a:noFill/>
        </p:spPr>
        <p:txBody>
          <a:bodyPr wrap="square" rtlCol="0">
            <a:spAutoFit/>
          </a:bodyPr>
          <a:lstStyle/>
          <a:p>
            <a:r>
              <a:rPr lang="zh-CN" altLang="en-US" b="1" dirty="0"/>
              <a:t>分析</a:t>
            </a:r>
            <a:r>
              <a:rPr lang="zh-CN" altLang="en-US" dirty="0"/>
              <a:t>：通过堆栈传递参数，主程序将数组的偏移地址和元素个数压入堆栈，然后调用子程序，</a:t>
            </a:r>
            <a:r>
              <a:rPr lang="zh-CN" altLang="en-US" dirty="0">
                <a:solidFill>
                  <a:srgbClr val="C00000"/>
                </a:solidFill>
              </a:rPr>
              <a:t>子程序通过</a:t>
            </a:r>
            <a:r>
              <a:rPr lang="en-US" altLang="zh-CN" dirty="0">
                <a:solidFill>
                  <a:srgbClr val="C00000"/>
                </a:solidFill>
              </a:rPr>
              <a:t>BP</a:t>
            </a:r>
            <a:r>
              <a:rPr lang="zh-CN" altLang="en-US" dirty="0">
                <a:solidFill>
                  <a:srgbClr val="C00000"/>
                </a:solidFill>
              </a:rPr>
              <a:t>寄存器，从堆栈相应位置取出参数（非栈顶数据）</a:t>
            </a:r>
            <a:r>
              <a:rPr lang="zh-CN" altLang="en-US" dirty="0"/>
              <a:t>，求和后，用</a:t>
            </a:r>
            <a:r>
              <a:rPr lang="en-US" altLang="zh-CN" dirty="0"/>
              <a:t>AL</a:t>
            </a:r>
            <a:r>
              <a:rPr lang="zh-CN" altLang="en-US" dirty="0"/>
              <a:t>返回结果。因为共用数据段，所以没有传递数据段基地址。</a:t>
            </a:r>
          </a:p>
        </p:txBody>
      </p:sp>
      <p:graphicFrame>
        <p:nvGraphicFramePr>
          <p:cNvPr id="3" name="表格 2">
            <a:extLst>
              <a:ext uri="{FF2B5EF4-FFF2-40B4-BE49-F238E27FC236}">
                <a16:creationId xmlns:a16="http://schemas.microsoft.com/office/drawing/2014/main" id="{1A26BD26-F5C9-49D8-9396-061040EEC78D}"/>
              </a:ext>
            </a:extLst>
          </p:cNvPr>
          <p:cNvGraphicFramePr>
            <a:graphicFrameLocks noGrp="1"/>
          </p:cNvGraphicFramePr>
          <p:nvPr>
            <p:extLst>
              <p:ext uri="{D42A27DB-BD31-4B8C-83A1-F6EECF244321}">
                <p14:modId xmlns:p14="http://schemas.microsoft.com/office/powerpoint/2010/main" val="2510021141"/>
              </p:ext>
            </p:extLst>
          </p:nvPr>
        </p:nvGraphicFramePr>
        <p:xfrm>
          <a:off x="1346996" y="3711666"/>
          <a:ext cx="1691768" cy="2248618"/>
        </p:xfrm>
        <a:graphic>
          <a:graphicData uri="http://schemas.openxmlformats.org/drawingml/2006/table">
            <a:tbl>
              <a:tblPr firstRow="1" bandRow="1">
                <a:tableStyleId>{5940675A-B579-460E-94D1-54222C63F5DA}</a:tableStyleId>
              </a:tblPr>
              <a:tblGrid>
                <a:gridCol w="1691768">
                  <a:extLst>
                    <a:ext uri="{9D8B030D-6E8A-4147-A177-3AD203B41FA5}">
                      <a16:colId xmlns:a16="http://schemas.microsoft.com/office/drawing/2014/main" val="2291107095"/>
                    </a:ext>
                  </a:extLst>
                </a:gridCol>
              </a:tblGrid>
              <a:tr h="4198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offset array</a:t>
                      </a:r>
                      <a:endParaRPr lang="zh-CN" altLang="en-US" dirty="0"/>
                    </a:p>
                  </a:txBody>
                  <a:tcPr>
                    <a:solidFill>
                      <a:schemeClr val="tx2">
                        <a:lumMod val="60000"/>
                        <a:lumOff val="40000"/>
                      </a:schemeClr>
                    </a:solidFill>
                  </a:tcPr>
                </a:tc>
                <a:extLst>
                  <a:ext uri="{0D108BD9-81ED-4DB2-BD59-A6C34878D82A}">
                    <a16:rowId xmlns:a16="http://schemas.microsoft.com/office/drawing/2014/main" val="4085351707"/>
                  </a:ext>
                </a:extLst>
              </a:tr>
              <a:tr h="364129">
                <a:tc>
                  <a:txBody>
                    <a:bodyPr/>
                    <a:lstStyle/>
                    <a:p>
                      <a:pPr algn="ctr"/>
                      <a:r>
                        <a:rPr lang="en-US" altLang="zh-CN" dirty="0"/>
                        <a:t>count</a:t>
                      </a:r>
                      <a:endParaRPr lang="zh-CN" altLang="en-US" dirty="0"/>
                    </a:p>
                  </a:txBody>
                  <a:tcPr>
                    <a:solidFill>
                      <a:schemeClr val="tx2">
                        <a:lumMod val="60000"/>
                        <a:lumOff val="40000"/>
                      </a:schemeClr>
                    </a:solidFill>
                  </a:tcPr>
                </a:tc>
                <a:extLst>
                  <a:ext uri="{0D108BD9-81ED-4DB2-BD59-A6C34878D82A}">
                    <a16:rowId xmlns:a16="http://schemas.microsoft.com/office/drawing/2014/main" val="3816596389"/>
                  </a:ext>
                </a:extLst>
              </a:tr>
              <a:tr h="364129">
                <a:tc>
                  <a:txBody>
                    <a:bodyPr/>
                    <a:lstStyle/>
                    <a:p>
                      <a:pPr algn="ctr"/>
                      <a:r>
                        <a:rPr lang="en-US" altLang="zh-CN" dirty="0"/>
                        <a:t>IP</a:t>
                      </a:r>
                      <a:endParaRPr lang="zh-CN" altLang="en-US" dirty="0"/>
                    </a:p>
                  </a:txBody>
                  <a:tcPr/>
                </a:tc>
                <a:extLst>
                  <a:ext uri="{0D108BD9-81ED-4DB2-BD59-A6C34878D82A}">
                    <a16:rowId xmlns:a16="http://schemas.microsoft.com/office/drawing/2014/main" val="246882397"/>
                  </a:ext>
                </a:extLst>
              </a:tr>
              <a:tr h="364129">
                <a:tc>
                  <a:txBody>
                    <a:bodyPr/>
                    <a:lstStyle/>
                    <a:p>
                      <a:pPr algn="ctr"/>
                      <a:r>
                        <a:rPr lang="en-US" altLang="zh-CN" dirty="0"/>
                        <a:t>BP</a:t>
                      </a:r>
                      <a:endParaRPr lang="zh-CN" altLang="en-US" dirty="0"/>
                    </a:p>
                  </a:txBody>
                  <a:tcPr/>
                </a:tc>
                <a:extLst>
                  <a:ext uri="{0D108BD9-81ED-4DB2-BD59-A6C34878D82A}">
                    <a16:rowId xmlns:a16="http://schemas.microsoft.com/office/drawing/2014/main" val="2484745151"/>
                  </a:ext>
                </a:extLst>
              </a:tr>
              <a:tr h="182880">
                <a:tc>
                  <a:txBody>
                    <a:bodyPr/>
                    <a:lstStyle/>
                    <a:p>
                      <a:pPr algn="ctr"/>
                      <a:r>
                        <a:rPr lang="en-US" altLang="zh-CN" dirty="0"/>
                        <a:t>bx</a:t>
                      </a:r>
                      <a:endParaRPr lang="zh-CN" altLang="en-US" dirty="0"/>
                    </a:p>
                  </a:txBody>
                  <a:tcPr/>
                </a:tc>
                <a:extLst>
                  <a:ext uri="{0D108BD9-81ED-4DB2-BD59-A6C34878D82A}">
                    <a16:rowId xmlns:a16="http://schemas.microsoft.com/office/drawing/2014/main" val="167796932"/>
                  </a:ext>
                </a:extLst>
              </a:tr>
              <a:tr h="182880">
                <a:tc>
                  <a:txBody>
                    <a:bodyPr/>
                    <a:lstStyle/>
                    <a:p>
                      <a:pPr algn="ctr"/>
                      <a:r>
                        <a:rPr lang="en-US" altLang="zh-CN" dirty="0"/>
                        <a:t>cx</a:t>
                      </a:r>
                      <a:endParaRPr lang="zh-CN" altLang="en-US" dirty="0"/>
                    </a:p>
                  </a:txBody>
                  <a:tcPr/>
                </a:tc>
                <a:extLst>
                  <a:ext uri="{0D108BD9-81ED-4DB2-BD59-A6C34878D82A}">
                    <a16:rowId xmlns:a16="http://schemas.microsoft.com/office/drawing/2014/main" val="773068204"/>
                  </a:ext>
                </a:extLst>
              </a:tr>
            </a:tbl>
          </a:graphicData>
        </a:graphic>
      </p:graphicFrame>
      <p:sp>
        <p:nvSpPr>
          <p:cNvPr id="8" name="文本框 7">
            <a:extLst>
              <a:ext uri="{FF2B5EF4-FFF2-40B4-BE49-F238E27FC236}">
                <a16:creationId xmlns:a16="http://schemas.microsoft.com/office/drawing/2014/main" id="{4F1BED9F-381D-4A55-8F8E-4B087C7804AA}"/>
              </a:ext>
            </a:extLst>
          </p:cNvPr>
          <p:cNvSpPr txBox="1"/>
          <p:nvPr/>
        </p:nvSpPr>
        <p:spPr>
          <a:xfrm>
            <a:off x="3038765" y="3708993"/>
            <a:ext cx="1032624" cy="3008772"/>
          </a:xfrm>
          <a:prstGeom prst="rect">
            <a:avLst/>
          </a:prstGeom>
          <a:noFill/>
        </p:spPr>
        <p:txBody>
          <a:bodyPr wrap="square" rtlCol="0">
            <a:spAutoFit/>
          </a:bodyPr>
          <a:lstStyle/>
          <a:p>
            <a:pPr>
              <a:lnSpc>
                <a:spcPct val="150000"/>
              </a:lnSpc>
            </a:pPr>
            <a:r>
              <a:rPr lang="en-US" altLang="zh-CN" sz="1600" dirty="0">
                <a:solidFill>
                  <a:srgbClr val="C00000"/>
                </a:solidFill>
              </a:rPr>
              <a:t>+6</a:t>
            </a:r>
          </a:p>
          <a:p>
            <a:pPr>
              <a:lnSpc>
                <a:spcPct val="150000"/>
              </a:lnSpc>
            </a:pPr>
            <a:r>
              <a:rPr lang="en-US" altLang="zh-CN" sz="1600" dirty="0">
                <a:solidFill>
                  <a:srgbClr val="C00000"/>
                </a:solidFill>
              </a:rPr>
              <a:t>+4</a:t>
            </a:r>
          </a:p>
          <a:p>
            <a:pPr>
              <a:lnSpc>
                <a:spcPct val="150000"/>
              </a:lnSpc>
            </a:pPr>
            <a:r>
              <a:rPr lang="en-US" altLang="zh-CN" sz="1600" dirty="0">
                <a:solidFill>
                  <a:srgbClr val="C00000"/>
                </a:solidFill>
              </a:rPr>
              <a:t>+2</a:t>
            </a:r>
          </a:p>
          <a:p>
            <a:pPr>
              <a:lnSpc>
                <a:spcPct val="150000"/>
              </a:lnSpc>
            </a:pPr>
            <a:r>
              <a:rPr lang="en-US" altLang="zh-CN" sz="1600" dirty="0">
                <a:solidFill>
                  <a:srgbClr val="C00000"/>
                </a:solidFill>
              </a:rPr>
              <a:t>&lt;-BP=SP</a:t>
            </a:r>
          </a:p>
          <a:p>
            <a:pPr>
              <a:lnSpc>
                <a:spcPct val="150000"/>
              </a:lnSpc>
            </a:pPr>
            <a:endParaRPr lang="en-US" altLang="zh-CN" sz="1600" dirty="0">
              <a:solidFill>
                <a:srgbClr val="C00000"/>
              </a:solidFill>
            </a:endParaRPr>
          </a:p>
          <a:p>
            <a:pPr>
              <a:lnSpc>
                <a:spcPct val="150000"/>
              </a:lnSpc>
            </a:pPr>
            <a:r>
              <a:rPr lang="en-US" altLang="zh-CN" sz="1600" dirty="0">
                <a:solidFill>
                  <a:srgbClr val="C00000"/>
                </a:solidFill>
              </a:rPr>
              <a:t>&lt;- </a:t>
            </a:r>
            <a:r>
              <a:rPr lang="en-US" altLang="zh-CN" sz="1600" dirty="0" err="1">
                <a:solidFill>
                  <a:srgbClr val="C00000"/>
                </a:solidFill>
              </a:rPr>
              <a:t>sp</a:t>
            </a:r>
            <a:endParaRPr lang="en-US" altLang="zh-CN" sz="1600" dirty="0">
              <a:solidFill>
                <a:srgbClr val="C00000"/>
              </a:solidFill>
            </a:endParaRPr>
          </a:p>
          <a:p>
            <a:pPr>
              <a:lnSpc>
                <a:spcPct val="150000"/>
              </a:lnSpc>
            </a:pPr>
            <a:r>
              <a:rPr lang="zh-CN" altLang="en-US" sz="1600" dirty="0">
                <a:solidFill>
                  <a:srgbClr val="C00000"/>
                </a:solidFill>
              </a:rPr>
              <a:t>地址低端</a:t>
            </a:r>
            <a:endParaRPr lang="en-US" altLang="zh-CN" sz="1600" dirty="0">
              <a:solidFill>
                <a:srgbClr val="C00000"/>
              </a:solidFill>
            </a:endParaRPr>
          </a:p>
          <a:p>
            <a:pPr>
              <a:lnSpc>
                <a:spcPct val="150000"/>
              </a:lnSpc>
            </a:pPr>
            <a:endParaRPr lang="zh-CN" altLang="en-US" sz="1600" dirty="0">
              <a:solidFill>
                <a:srgbClr val="C00000"/>
              </a:solidFill>
            </a:endParaRPr>
          </a:p>
        </p:txBody>
      </p:sp>
      <p:sp>
        <p:nvSpPr>
          <p:cNvPr id="9" name="文本框 8">
            <a:extLst>
              <a:ext uri="{FF2B5EF4-FFF2-40B4-BE49-F238E27FC236}">
                <a16:creationId xmlns:a16="http://schemas.microsoft.com/office/drawing/2014/main" id="{A83B708C-DE64-40A9-9421-0A48DAFC574D}"/>
              </a:ext>
            </a:extLst>
          </p:cNvPr>
          <p:cNvSpPr txBox="1"/>
          <p:nvPr/>
        </p:nvSpPr>
        <p:spPr>
          <a:xfrm>
            <a:off x="742770" y="6003025"/>
            <a:ext cx="2900219" cy="369332"/>
          </a:xfrm>
          <a:prstGeom prst="rect">
            <a:avLst/>
          </a:prstGeom>
          <a:noFill/>
        </p:spPr>
        <p:txBody>
          <a:bodyPr wrap="square" rtlCol="0">
            <a:spAutoFit/>
          </a:bodyPr>
          <a:lstStyle/>
          <a:p>
            <a:r>
              <a:rPr lang="zh-CN" altLang="en-US" dirty="0"/>
              <a:t>图</a:t>
            </a:r>
            <a:r>
              <a:rPr lang="en-US" altLang="zh-CN" dirty="0"/>
              <a:t>4-7 </a:t>
            </a:r>
            <a:r>
              <a:rPr lang="zh-CN" altLang="en-US" dirty="0"/>
              <a:t>例</a:t>
            </a:r>
            <a:r>
              <a:rPr lang="en-US" altLang="zh-CN" dirty="0"/>
              <a:t>4.16c</a:t>
            </a:r>
            <a:r>
              <a:rPr lang="zh-CN" altLang="en-US" dirty="0"/>
              <a:t>的堆栈区</a:t>
            </a:r>
          </a:p>
        </p:txBody>
      </p:sp>
      <p:sp>
        <p:nvSpPr>
          <p:cNvPr id="10" name="文本框 9">
            <a:extLst>
              <a:ext uri="{FF2B5EF4-FFF2-40B4-BE49-F238E27FC236}">
                <a16:creationId xmlns:a16="http://schemas.microsoft.com/office/drawing/2014/main" id="{956FB6E7-B461-4501-90F8-73E611D34D2C}"/>
              </a:ext>
            </a:extLst>
          </p:cNvPr>
          <p:cNvSpPr txBox="1"/>
          <p:nvPr/>
        </p:nvSpPr>
        <p:spPr>
          <a:xfrm>
            <a:off x="5763156" y="0"/>
            <a:ext cx="6099551" cy="6555641"/>
          </a:xfrm>
          <a:prstGeom prst="rect">
            <a:avLst/>
          </a:prstGeom>
          <a:solidFill>
            <a:schemeClr val="bg1"/>
          </a:solidFill>
        </p:spPr>
        <p:txBody>
          <a:bodyPr wrap="square" rtlCol="0">
            <a:spAutoFit/>
          </a:bodyPr>
          <a:lstStyle/>
          <a:p>
            <a:r>
              <a:rPr lang="en-US" altLang="zh-CN" sz="1500" i="1" dirty="0"/>
              <a:t>…</a:t>
            </a:r>
          </a:p>
          <a:p>
            <a:r>
              <a:rPr lang="en-US" altLang="zh-CN" sz="1500" i="1" dirty="0"/>
              <a:t>.code</a:t>
            </a:r>
          </a:p>
          <a:p>
            <a:r>
              <a:rPr lang="en-US" altLang="zh-CN" sz="1500" i="1" dirty="0"/>
              <a:t>.startup</a:t>
            </a:r>
          </a:p>
          <a:p>
            <a:r>
              <a:rPr lang="en-US" altLang="zh-CN" sz="1500" i="1" dirty="0"/>
              <a:t>mov </a:t>
            </a:r>
            <a:r>
              <a:rPr lang="en-US" altLang="zh-CN" sz="1500" i="1" dirty="0" err="1"/>
              <a:t>ax,offset</a:t>
            </a:r>
            <a:r>
              <a:rPr lang="en-US" altLang="zh-CN" sz="1500" i="1" dirty="0"/>
              <a:t> array</a:t>
            </a:r>
          </a:p>
          <a:p>
            <a:r>
              <a:rPr lang="en-US" altLang="zh-CN" sz="1500" i="1" dirty="0">
                <a:highlight>
                  <a:srgbClr val="FFFF00"/>
                </a:highlight>
              </a:rPr>
              <a:t>push ax</a:t>
            </a:r>
          </a:p>
          <a:p>
            <a:r>
              <a:rPr lang="en-US" altLang="zh-CN" sz="1500" i="1" dirty="0"/>
              <a:t>mov </a:t>
            </a:r>
            <a:r>
              <a:rPr lang="en-US" altLang="zh-CN" sz="1500" i="1" dirty="0" err="1"/>
              <a:t>ax,count</a:t>
            </a:r>
            <a:endParaRPr lang="en-US" altLang="zh-CN" sz="1500" i="1" dirty="0"/>
          </a:p>
          <a:p>
            <a:r>
              <a:rPr lang="en-US" altLang="zh-CN" sz="1500" i="1" dirty="0">
                <a:highlight>
                  <a:srgbClr val="FFFF00"/>
                </a:highlight>
              </a:rPr>
              <a:t>push ax</a:t>
            </a:r>
          </a:p>
          <a:p>
            <a:r>
              <a:rPr lang="en-US" altLang="zh-CN" sz="1500" i="1" dirty="0"/>
              <a:t>call </a:t>
            </a:r>
            <a:r>
              <a:rPr lang="en-US" altLang="zh-CN" sz="1500" i="1" dirty="0" err="1"/>
              <a:t>checksumc</a:t>
            </a:r>
            <a:endParaRPr lang="en-US" altLang="zh-CN" sz="1500" i="1" dirty="0"/>
          </a:p>
          <a:p>
            <a:r>
              <a:rPr lang="en-US" altLang="zh-CN" sz="1500" i="1" dirty="0">
                <a:solidFill>
                  <a:srgbClr val="C00000"/>
                </a:solidFill>
              </a:rPr>
              <a:t>add sp,4      </a:t>
            </a:r>
            <a:r>
              <a:rPr lang="zh-CN" altLang="en-US" sz="1500" i="1" dirty="0">
                <a:solidFill>
                  <a:srgbClr val="C00000"/>
                </a:solidFill>
              </a:rPr>
              <a:t>；平衡堆栈 ；即恢复</a:t>
            </a:r>
            <a:r>
              <a:rPr lang="en-US" altLang="zh-CN" sz="1500" i="1" dirty="0">
                <a:solidFill>
                  <a:srgbClr val="C00000"/>
                </a:solidFill>
              </a:rPr>
              <a:t>SP</a:t>
            </a:r>
            <a:r>
              <a:rPr lang="zh-CN" altLang="en-US" sz="1500" i="1" dirty="0">
                <a:solidFill>
                  <a:srgbClr val="C00000"/>
                </a:solidFill>
              </a:rPr>
              <a:t>初始状态</a:t>
            </a:r>
            <a:endParaRPr lang="en-US" altLang="zh-CN" sz="1500" i="1" dirty="0">
              <a:solidFill>
                <a:srgbClr val="C00000"/>
              </a:solidFill>
            </a:endParaRPr>
          </a:p>
          <a:p>
            <a:r>
              <a:rPr lang="en-US" altLang="zh-CN" sz="1500" i="1" dirty="0"/>
              <a:t>mov </a:t>
            </a:r>
            <a:r>
              <a:rPr lang="en-US" altLang="zh-CN" sz="1500" i="1" dirty="0" err="1"/>
              <a:t>result,al</a:t>
            </a:r>
            <a:endParaRPr lang="en-US" altLang="zh-CN" sz="1500" i="1" dirty="0"/>
          </a:p>
          <a:p>
            <a:r>
              <a:rPr lang="en-US" altLang="zh-CN" sz="1500" i="1" dirty="0"/>
              <a:t>.exit 0     </a:t>
            </a:r>
            <a:r>
              <a:rPr lang="zh-CN" altLang="en-US" sz="1500" i="1" dirty="0"/>
              <a:t>入口参数：在堆栈压入数组的偏移地址和元素个数</a:t>
            </a:r>
            <a:endParaRPr lang="en-US" altLang="zh-CN" sz="1500" i="1" dirty="0"/>
          </a:p>
          <a:p>
            <a:r>
              <a:rPr lang="en-US" altLang="zh-CN" sz="1500" i="1" dirty="0" err="1"/>
              <a:t>cheksumc</a:t>
            </a:r>
            <a:r>
              <a:rPr lang="en-US" altLang="zh-CN" sz="1500" i="1" dirty="0"/>
              <a:t> proc</a:t>
            </a:r>
          </a:p>
          <a:p>
            <a:r>
              <a:rPr lang="en-US" altLang="zh-CN" sz="1500" i="1" dirty="0">
                <a:highlight>
                  <a:srgbClr val="FFFF00"/>
                </a:highlight>
              </a:rPr>
              <a:t>push bp     </a:t>
            </a:r>
          </a:p>
          <a:p>
            <a:r>
              <a:rPr lang="en-US" altLang="zh-CN" sz="1500" i="1" dirty="0"/>
              <a:t>mov bp, </a:t>
            </a:r>
            <a:r>
              <a:rPr lang="en-US" altLang="zh-CN" sz="1500" i="1" dirty="0" err="1"/>
              <a:t>sp</a:t>
            </a:r>
            <a:r>
              <a:rPr lang="en-US" altLang="zh-CN" sz="1500" i="1" dirty="0"/>
              <a:t>    </a:t>
            </a:r>
            <a:r>
              <a:rPr lang="zh-CN" altLang="en-US" sz="1500" i="1" dirty="0"/>
              <a:t>；</a:t>
            </a:r>
            <a:r>
              <a:rPr lang="en-US" altLang="zh-CN" sz="1500" i="1" dirty="0"/>
              <a:t>BP</a:t>
            </a:r>
            <a:r>
              <a:rPr lang="zh-CN" altLang="en-US" sz="1500" i="1" dirty="0"/>
              <a:t>指向当前栈顶，用于取出入口参数</a:t>
            </a:r>
            <a:endParaRPr lang="en-US" altLang="zh-CN" sz="1500" i="1" dirty="0"/>
          </a:p>
          <a:p>
            <a:r>
              <a:rPr lang="en-US" altLang="zh-CN" sz="1500" i="1" dirty="0"/>
              <a:t>push bx         </a:t>
            </a:r>
            <a:r>
              <a:rPr lang="zh-CN" altLang="en-US" sz="1500" i="1" dirty="0"/>
              <a:t>；保护使用的</a:t>
            </a:r>
            <a:r>
              <a:rPr lang="en-US" altLang="zh-CN" sz="1500" i="1" dirty="0"/>
              <a:t>BX</a:t>
            </a:r>
            <a:r>
              <a:rPr lang="zh-CN" altLang="en-US" sz="1500" i="1" dirty="0"/>
              <a:t>和</a:t>
            </a:r>
            <a:r>
              <a:rPr lang="en-US" altLang="zh-CN" sz="1500" i="1" dirty="0"/>
              <a:t>CX</a:t>
            </a:r>
            <a:r>
              <a:rPr lang="zh-CN" altLang="en-US" sz="1500" i="1" dirty="0"/>
              <a:t>寄存器</a:t>
            </a:r>
            <a:endParaRPr lang="en-US" altLang="zh-CN" sz="1500" i="1" dirty="0"/>
          </a:p>
          <a:p>
            <a:r>
              <a:rPr lang="en-US" altLang="zh-CN" sz="1500" i="1" dirty="0"/>
              <a:t>push cx</a:t>
            </a:r>
            <a:endParaRPr lang="en-US" altLang="zh-CN" sz="1500" i="1" dirty="0">
              <a:solidFill>
                <a:srgbClr val="C00000"/>
              </a:solidFill>
            </a:endParaRPr>
          </a:p>
          <a:p>
            <a:r>
              <a:rPr lang="en-US" altLang="zh-CN" sz="1500" i="1" dirty="0">
                <a:solidFill>
                  <a:srgbClr val="C00000"/>
                </a:solidFill>
              </a:rPr>
              <a:t>mov bx,[bp+6]   </a:t>
            </a:r>
            <a:r>
              <a:rPr lang="zh-CN" altLang="en-US" sz="1500" i="1" dirty="0">
                <a:solidFill>
                  <a:srgbClr val="C00000"/>
                </a:solidFill>
              </a:rPr>
              <a:t>；</a:t>
            </a:r>
            <a:r>
              <a:rPr lang="en-US" altLang="zh-CN" sz="1500" i="1" dirty="0">
                <a:solidFill>
                  <a:srgbClr val="C00000"/>
                </a:solidFill>
              </a:rPr>
              <a:t>BX&lt;-SS:[BP+6]</a:t>
            </a:r>
          </a:p>
          <a:p>
            <a:r>
              <a:rPr lang="en-US" altLang="zh-CN" sz="1500" i="1" dirty="0">
                <a:solidFill>
                  <a:srgbClr val="C00000"/>
                </a:solidFill>
              </a:rPr>
              <a:t>mov</a:t>
            </a:r>
            <a:r>
              <a:rPr lang="zh-CN" altLang="en-US" sz="1500" i="1" dirty="0">
                <a:solidFill>
                  <a:srgbClr val="C00000"/>
                </a:solidFill>
              </a:rPr>
              <a:t> </a:t>
            </a:r>
            <a:r>
              <a:rPr lang="en-US" altLang="zh-CN" sz="1500" i="1" dirty="0">
                <a:solidFill>
                  <a:srgbClr val="C00000"/>
                </a:solidFill>
              </a:rPr>
              <a:t>cx,[bp+4]    </a:t>
            </a:r>
            <a:r>
              <a:rPr lang="zh-CN" altLang="en-US" sz="1500" i="1" dirty="0">
                <a:solidFill>
                  <a:srgbClr val="C00000"/>
                </a:solidFill>
              </a:rPr>
              <a:t>；</a:t>
            </a:r>
            <a:r>
              <a:rPr lang="en-US" altLang="zh-CN" sz="1500" i="1" dirty="0">
                <a:solidFill>
                  <a:srgbClr val="C00000"/>
                </a:solidFill>
              </a:rPr>
              <a:t>CX&lt;-SS:[BP+4]</a:t>
            </a:r>
          </a:p>
          <a:p>
            <a:r>
              <a:rPr lang="en-US" altLang="zh-CN" sz="1500" i="1" dirty="0" err="1"/>
              <a:t>xor</a:t>
            </a:r>
            <a:r>
              <a:rPr lang="en-US" altLang="zh-CN" sz="1500" i="1" dirty="0"/>
              <a:t> </a:t>
            </a:r>
            <a:r>
              <a:rPr lang="en-US" altLang="zh-CN" sz="1500" i="1" dirty="0" err="1"/>
              <a:t>al,al</a:t>
            </a:r>
            <a:endParaRPr lang="en-US" altLang="zh-CN" sz="1500" i="1" dirty="0"/>
          </a:p>
          <a:p>
            <a:r>
              <a:rPr lang="en-US" altLang="zh-CN" sz="1500" i="1" dirty="0" err="1"/>
              <a:t>sumc</a:t>
            </a:r>
            <a:r>
              <a:rPr lang="en-US" altLang="zh-CN" sz="1500" i="1" dirty="0"/>
              <a:t>: add al,[bx]   </a:t>
            </a:r>
            <a:r>
              <a:rPr lang="zh-CN" altLang="en-US" sz="1500" i="1" dirty="0"/>
              <a:t>；求和： </a:t>
            </a:r>
            <a:r>
              <a:rPr lang="en-US" altLang="zh-CN" sz="1500" i="1" dirty="0"/>
              <a:t>AL&lt;-AL+DS:[BX]</a:t>
            </a:r>
          </a:p>
          <a:p>
            <a:r>
              <a:rPr lang="en-US" altLang="zh-CN" sz="1500" i="1" dirty="0"/>
              <a:t>           </a:t>
            </a:r>
            <a:r>
              <a:rPr lang="en-US" altLang="zh-CN" sz="1500" i="1" dirty="0" err="1"/>
              <a:t>inc</a:t>
            </a:r>
            <a:r>
              <a:rPr lang="en-US" altLang="zh-CN" sz="1500" i="1" dirty="0"/>
              <a:t> bx</a:t>
            </a:r>
          </a:p>
          <a:p>
            <a:r>
              <a:rPr lang="en-US" altLang="zh-CN" sz="1500" i="1" dirty="0"/>
              <a:t>          loop </a:t>
            </a:r>
            <a:r>
              <a:rPr lang="en-US" altLang="zh-CN" sz="1500" i="1" dirty="0" err="1"/>
              <a:t>sumc</a:t>
            </a:r>
            <a:endParaRPr lang="en-US" altLang="zh-CN" sz="1500" i="1" dirty="0"/>
          </a:p>
          <a:p>
            <a:r>
              <a:rPr lang="en-US" altLang="zh-CN" sz="1500" i="1" dirty="0">
                <a:solidFill>
                  <a:srgbClr val="002060"/>
                </a:solidFill>
                <a:highlight>
                  <a:srgbClr val="FFFF00"/>
                </a:highlight>
              </a:rPr>
              <a:t>pop cx</a:t>
            </a:r>
          </a:p>
          <a:p>
            <a:r>
              <a:rPr lang="en-US" altLang="zh-CN" sz="1500" i="1" dirty="0">
                <a:solidFill>
                  <a:srgbClr val="002060"/>
                </a:solidFill>
                <a:highlight>
                  <a:srgbClr val="FFFF00"/>
                </a:highlight>
              </a:rPr>
              <a:t>pop bx</a:t>
            </a:r>
          </a:p>
          <a:p>
            <a:r>
              <a:rPr lang="en-US" altLang="zh-CN" sz="1500" i="1" dirty="0">
                <a:solidFill>
                  <a:srgbClr val="002060"/>
                </a:solidFill>
                <a:highlight>
                  <a:srgbClr val="FFFF00"/>
                </a:highlight>
              </a:rPr>
              <a:t>pop bp</a:t>
            </a:r>
          </a:p>
          <a:p>
            <a:r>
              <a:rPr lang="en-US" altLang="zh-CN" sz="1500" i="1" dirty="0">
                <a:solidFill>
                  <a:srgbClr val="002060"/>
                </a:solidFill>
              </a:rPr>
              <a:t>ret               </a:t>
            </a:r>
            <a:r>
              <a:rPr lang="en-US" altLang="zh-CN" sz="1500" i="1" dirty="0"/>
              <a:t>         </a:t>
            </a:r>
            <a:r>
              <a:rPr lang="zh-CN" altLang="en-US" sz="1500" i="1" dirty="0"/>
              <a:t>；</a:t>
            </a:r>
            <a:r>
              <a:rPr lang="zh-CN" altLang="en-US" sz="1500" i="1" dirty="0">
                <a:solidFill>
                  <a:srgbClr val="C00000"/>
                </a:solidFill>
              </a:rPr>
              <a:t>此处也可利用</a:t>
            </a:r>
            <a:r>
              <a:rPr lang="en-US" altLang="zh-CN" sz="1500" i="1" dirty="0">
                <a:solidFill>
                  <a:srgbClr val="C00000"/>
                </a:solidFill>
              </a:rPr>
              <a:t>ret  4</a:t>
            </a:r>
            <a:r>
              <a:rPr lang="zh-CN" altLang="en-US" sz="1500" i="1" dirty="0">
                <a:solidFill>
                  <a:srgbClr val="C00000"/>
                </a:solidFill>
              </a:rPr>
              <a:t>，平衡堆栈</a:t>
            </a:r>
            <a:r>
              <a:rPr lang="en-US" altLang="zh-CN" sz="1500" i="1" dirty="0">
                <a:solidFill>
                  <a:srgbClr val="C00000"/>
                </a:solidFill>
              </a:rPr>
              <a:t> </a:t>
            </a:r>
          </a:p>
          <a:p>
            <a:r>
              <a:rPr lang="en-US" altLang="zh-CN" sz="1500" i="1" dirty="0" err="1"/>
              <a:t>checksumc</a:t>
            </a:r>
            <a:r>
              <a:rPr lang="en-US" altLang="zh-CN" sz="1500" i="1" dirty="0"/>
              <a:t> </a:t>
            </a:r>
            <a:r>
              <a:rPr lang="en-US" altLang="zh-CN" sz="1500" i="1" dirty="0" err="1"/>
              <a:t>endp</a:t>
            </a:r>
            <a:endParaRPr lang="en-US" altLang="zh-CN" sz="1500" i="1" dirty="0"/>
          </a:p>
          <a:p>
            <a:r>
              <a:rPr lang="en-US" altLang="zh-CN" sz="1500" i="1" dirty="0"/>
              <a:t>end</a:t>
            </a:r>
          </a:p>
        </p:txBody>
      </p:sp>
      <p:sp>
        <p:nvSpPr>
          <p:cNvPr id="4" name="对话气泡: 圆角矩形 3">
            <a:extLst>
              <a:ext uri="{FF2B5EF4-FFF2-40B4-BE49-F238E27FC236}">
                <a16:creationId xmlns:a16="http://schemas.microsoft.com/office/drawing/2014/main" id="{B2996945-13E0-4B76-81C0-CFC9BB6485C0}"/>
              </a:ext>
            </a:extLst>
          </p:cNvPr>
          <p:cNvSpPr/>
          <p:nvPr/>
        </p:nvSpPr>
        <p:spPr>
          <a:xfrm>
            <a:off x="4162833" y="3570447"/>
            <a:ext cx="1487054" cy="2248617"/>
          </a:xfrm>
          <a:prstGeom prst="wedgeRoundRectCallout">
            <a:avLst>
              <a:gd name="adj1" fmla="val 58050"/>
              <a:gd name="adj2" fmla="val 1985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600" b="1" dirty="0">
                <a:solidFill>
                  <a:srgbClr val="002060"/>
                </a:solidFill>
              </a:rPr>
              <a:t>执行完</a:t>
            </a:r>
            <a:r>
              <a:rPr lang="en-US" altLang="zh-CN" sz="1600" b="1" dirty="0">
                <a:solidFill>
                  <a:srgbClr val="002060"/>
                </a:solidFill>
              </a:rPr>
              <a:t>pop</a:t>
            </a:r>
            <a:r>
              <a:rPr lang="zh-CN" altLang="en-US" sz="1600" b="1" dirty="0">
                <a:solidFill>
                  <a:srgbClr val="002060"/>
                </a:solidFill>
              </a:rPr>
              <a:t>指令后，栈底还有</a:t>
            </a:r>
            <a:r>
              <a:rPr lang="en-US" altLang="zh-CN" sz="1600" b="1" dirty="0">
                <a:solidFill>
                  <a:srgbClr val="002060"/>
                </a:solidFill>
              </a:rPr>
              <a:t>4</a:t>
            </a:r>
            <a:r>
              <a:rPr lang="zh-CN" altLang="en-US" sz="1600" b="1" dirty="0">
                <a:solidFill>
                  <a:srgbClr val="002060"/>
                </a:solidFill>
              </a:rPr>
              <a:t>个字节，故而需要</a:t>
            </a:r>
            <a:endParaRPr lang="en-US" altLang="zh-CN" sz="1600" b="1" dirty="0">
              <a:solidFill>
                <a:srgbClr val="002060"/>
              </a:solidFill>
            </a:endParaRPr>
          </a:p>
          <a:p>
            <a:r>
              <a:rPr lang="en-US" altLang="zh-CN" sz="1600" b="1" dirty="0">
                <a:solidFill>
                  <a:srgbClr val="002060"/>
                </a:solidFill>
              </a:rPr>
              <a:t>sp+4-&gt;</a:t>
            </a:r>
            <a:r>
              <a:rPr lang="en-US" altLang="zh-CN" sz="1600" b="1" dirty="0" err="1">
                <a:solidFill>
                  <a:srgbClr val="002060"/>
                </a:solidFill>
              </a:rPr>
              <a:t>sp</a:t>
            </a:r>
            <a:endParaRPr lang="en-US" altLang="zh-CN" sz="1600" b="1" dirty="0">
              <a:solidFill>
                <a:srgbClr val="002060"/>
              </a:solidFill>
            </a:endParaRPr>
          </a:p>
          <a:p>
            <a:r>
              <a:rPr lang="zh-CN" altLang="en-US" sz="1600" b="1" dirty="0">
                <a:solidFill>
                  <a:srgbClr val="002060"/>
                </a:solidFill>
              </a:rPr>
              <a:t>即：栈顶指针还原，</a:t>
            </a:r>
            <a:r>
              <a:rPr lang="zh-CN" altLang="en-US" sz="1600" b="1" dirty="0">
                <a:solidFill>
                  <a:srgbClr val="C00000"/>
                </a:solidFill>
              </a:rPr>
              <a:t>堆栈平衡</a:t>
            </a:r>
          </a:p>
        </p:txBody>
      </p:sp>
    </p:spTree>
    <p:extLst>
      <p:ext uri="{BB962C8B-B14F-4D97-AF65-F5344CB8AC3E}">
        <p14:creationId xmlns:p14="http://schemas.microsoft.com/office/powerpoint/2010/main" val="313760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849E6-EA4B-4FB8-B52A-538A7718DD13}"/>
              </a:ext>
            </a:extLst>
          </p:cNvPr>
          <p:cNvSpPr>
            <a:spLocks noGrp="1"/>
          </p:cNvSpPr>
          <p:nvPr>
            <p:ph type="title"/>
          </p:nvPr>
        </p:nvSpPr>
        <p:spPr>
          <a:xfrm>
            <a:off x="1097281" y="286603"/>
            <a:ext cx="3936538" cy="1450757"/>
          </a:xfrm>
        </p:spPr>
        <p:txBody>
          <a:bodyPr>
            <a:normAutofit/>
          </a:bodyPr>
          <a:lstStyle/>
          <a:p>
            <a:r>
              <a:rPr lang="en-US" altLang="zh-CN" sz="4000" dirty="0"/>
              <a:t>4.4.3 </a:t>
            </a:r>
            <a:r>
              <a:rPr lang="zh-CN" altLang="en-US" sz="4000" dirty="0"/>
              <a:t>子程序的嵌套、递归和重入</a:t>
            </a:r>
          </a:p>
        </p:txBody>
      </p:sp>
      <p:sp>
        <p:nvSpPr>
          <p:cNvPr id="3" name="内容占位符 2">
            <a:extLst>
              <a:ext uri="{FF2B5EF4-FFF2-40B4-BE49-F238E27FC236}">
                <a16:creationId xmlns:a16="http://schemas.microsoft.com/office/drawing/2014/main" id="{5A5DA457-8428-406C-A08B-E1E7916752AD}"/>
              </a:ext>
            </a:extLst>
          </p:cNvPr>
          <p:cNvSpPr>
            <a:spLocks noGrp="1"/>
          </p:cNvSpPr>
          <p:nvPr>
            <p:ph idx="1"/>
          </p:nvPr>
        </p:nvSpPr>
        <p:spPr>
          <a:xfrm>
            <a:off x="1217642" y="1884361"/>
            <a:ext cx="4049683" cy="4165457"/>
          </a:xfrm>
        </p:spPr>
        <p:txBody>
          <a:bodyPr>
            <a:normAutofit fontScale="92500" lnSpcReduction="10000"/>
          </a:bodyPr>
          <a:lstStyle/>
          <a:p>
            <a:pPr>
              <a:lnSpc>
                <a:spcPct val="120000"/>
              </a:lnSpc>
              <a:spcBef>
                <a:spcPts val="0"/>
              </a:spcBef>
            </a:pPr>
            <a:r>
              <a:rPr lang="en-US" altLang="zh-CN" b="1" dirty="0"/>
              <a:t>1. </a:t>
            </a:r>
            <a:r>
              <a:rPr lang="zh-CN" altLang="en-US" b="1" dirty="0"/>
              <a:t>子程序内包含子程序的调用就是子程序嵌套。嵌套深度（即嵌套的层次数）逻辑上没有限制。</a:t>
            </a:r>
            <a:endParaRPr lang="en-US" altLang="zh-CN" sz="1400" b="1" dirty="0"/>
          </a:p>
          <a:p>
            <a:pPr>
              <a:lnSpc>
                <a:spcPct val="120000"/>
              </a:lnSpc>
              <a:spcBef>
                <a:spcPts val="0"/>
              </a:spcBef>
            </a:pPr>
            <a:endParaRPr lang="en-US" altLang="zh-CN" sz="1400" b="1" dirty="0"/>
          </a:p>
          <a:p>
            <a:pPr>
              <a:lnSpc>
                <a:spcPct val="120000"/>
              </a:lnSpc>
              <a:spcBef>
                <a:spcPts val="0"/>
              </a:spcBef>
            </a:pPr>
            <a:r>
              <a:rPr lang="zh-CN" altLang="en-US" sz="2000" b="1" dirty="0"/>
              <a:t>例</a:t>
            </a:r>
            <a:r>
              <a:rPr lang="en-US" altLang="zh-CN" sz="2000" b="1" dirty="0"/>
              <a:t>4.15 </a:t>
            </a:r>
            <a:r>
              <a:rPr lang="zh-CN" altLang="en-US" sz="2000" b="1" dirty="0"/>
              <a:t>子程序嵌套</a:t>
            </a:r>
            <a:endParaRPr lang="en-US" altLang="zh-CN" sz="2000" b="1" dirty="0"/>
          </a:p>
          <a:p>
            <a:pPr marL="384048" lvl="2" indent="0">
              <a:lnSpc>
                <a:spcPct val="120000"/>
              </a:lnSpc>
              <a:spcBef>
                <a:spcPts val="0"/>
              </a:spcBef>
              <a:buNone/>
            </a:pPr>
            <a:r>
              <a:rPr lang="en-US" altLang="zh-CN" sz="1800" i="1" dirty="0" err="1"/>
              <a:t>aldisp</a:t>
            </a:r>
            <a:r>
              <a:rPr lang="en-US" altLang="zh-CN" sz="1800" i="1" dirty="0"/>
              <a:t>  proc</a:t>
            </a:r>
          </a:p>
          <a:p>
            <a:pPr marL="384048" lvl="2" indent="0">
              <a:lnSpc>
                <a:spcPct val="120000"/>
              </a:lnSpc>
              <a:spcBef>
                <a:spcPts val="0"/>
              </a:spcBef>
              <a:buNone/>
            </a:pPr>
            <a:r>
              <a:rPr lang="en-US" altLang="zh-CN" sz="1800" i="1" dirty="0"/>
              <a:t>push ax</a:t>
            </a:r>
          </a:p>
          <a:p>
            <a:pPr marL="384048" lvl="2" indent="0">
              <a:lnSpc>
                <a:spcPct val="120000"/>
              </a:lnSpc>
              <a:spcBef>
                <a:spcPts val="0"/>
              </a:spcBef>
              <a:buNone/>
            </a:pPr>
            <a:r>
              <a:rPr lang="en-US" altLang="zh-CN" sz="1800" i="1" dirty="0"/>
              <a:t>push cx</a:t>
            </a:r>
          </a:p>
          <a:p>
            <a:pPr marL="384048" lvl="2" indent="0">
              <a:lnSpc>
                <a:spcPct val="120000"/>
              </a:lnSpc>
              <a:spcBef>
                <a:spcPts val="0"/>
              </a:spcBef>
              <a:buNone/>
            </a:pPr>
            <a:r>
              <a:rPr lang="en-US" altLang="zh-CN" sz="1800" i="1" dirty="0"/>
              <a:t>push ax</a:t>
            </a:r>
          </a:p>
          <a:p>
            <a:pPr marL="384048" lvl="2" indent="0">
              <a:lnSpc>
                <a:spcPct val="120000"/>
              </a:lnSpc>
              <a:spcBef>
                <a:spcPts val="0"/>
              </a:spcBef>
              <a:buNone/>
            </a:pPr>
            <a:r>
              <a:rPr lang="en-US" altLang="zh-CN" sz="1800" i="1" dirty="0"/>
              <a:t>mov cl,4</a:t>
            </a:r>
          </a:p>
          <a:p>
            <a:pPr marL="384048" lvl="2" indent="0">
              <a:lnSpc>
                <a:spcPct val="120000"/>
              </a:lnSpc>
              <a:spcBef>
                <a:spcPts val="0"/>
              </a:spcBef>
              <a:buNone/>
            </a:pPr>
            <a:r>
              <a:rPr lang="en-US" altLang="zh-CN" sz="1800" i="1" dirty="0" err="1"/>
              <a:t>shr</a:t>
            </a:r>
            <a:r>
              <a:rPr lang="en-US" altLang="zh-CN" sz="1800" i="1" dirty="0"/>
              <a:t> </a:t>
            </a:r>
            <a:r>
              <a:rPr lang="en-US" altLang="zh-CN" sz="1800" i="1" dirty="0" err="1"/>
              <a:t>al,cl</a:t>
            </a:r>
            <a:endParaRPr lang="en-US" altLang="zh-CN" sz="1800" i="1" dirty="0"/>
          </a:p>
          <a:p>
            <a:pPr marL="384048" lvl="2" indent="0">
              <a:lnSpc>
                <a:spcPct val="120000"/>
              </a:lnSpc>
              <a:spcBef>
                <a:spcPts val="0"/>
              </a:spcBef>
              <a:buNone/>
            </a:pPr>
            <a:r>
              <a:rPr lang="en-US" altLang="zh-CN" sz="1800" i="1" dirty="0">
                <a:highlight>
                  <a:srgbClr val="FFFF00"/>
                </a:highlight>
              </a:rPr>
              <a:t>call </a:t>
            </a:r>
            <a:r>
              <a:rPr lang="en-US" altLang="zh-CN" sz="1800" i="1" dirty="0" err="1">
                <a:highlight>
                  <a:srgbClr val="FFFF00"/>
                </a:highlight>
              </a:rPr>
              <a:t>htoasc</a:t>
            </a:r>
            <a:r>
              <a:rPr lang="en-US" altLang="zh-CN" sz="1800" i="1" dirty="0">
                <a:highlight>
                  <a:srgbClr val="FFFF00"/>
                </a:highlight>
              </a:rPr>
              <a:t> </a:t>
            </a:r>
          </a:p>
          <a:p>
            <a:pPr>
              <a:lnSpc>
                <a:spcPct val="120000"/>
              </a:lnSpc>
              <a:spcBef>
                <a:spcPts val="0"/>
              </a:spcBef>
            </a:pPr>
            <a:endParaRPr lang="en-US" altLang="zh-CN" dirty="0"/>
          </a:p>
          <a:p>
            <a:pPr>
              <a:lnSpc>
                <a:spcPct val="120000"/>
              </a:lnSpc>
              <a:spcBef>
                <a:spcPts val="0"/>
              </a:spcBef>
            </a:pPr>
            <a:endParaRPr lang="zh-CN" altLang="en-US" dirty="0"/>
          </a:p>
        </p:txBody>
      </p:sp>
      <p:sp>
        <p:nvSpPr>
          <p:cNvPr id="6" name="文本框 5">
            <a:extLst>
              <a:ext uri="{FF2B5EF4-FFF2-40B4-BE49-F238E27FC236}">
                <a16:creationId xmlns:a16="http://schemas.microsoft.com/office/drawing/2014/main" id="{2D6CCADF-8CF6-484C-AAE2-1A31C7129310}"/>
              </a:ext>
            </a:extLst>
          </p:cNvPr>
          <p:cNvSpPr txBox="1"/>
          <p:nvPr/>
        </p:nvSpPr>
        <p:spPr>
          <a:xfrm>
            <a:off x="5570600" y="183896"/>
            <a:ext cx="6381749" cy="6001643"/>
          </a:xfrm>
          <a:prstGeom prst="rect">
            <a:avLst/>
          </a:prstGeom>
          <a:solidFill>
            <a:schemeClr val="bg1"/>
          </a:solidFill>
        </p:spPr>
        <p:txBody>
          <a:bodyPr wrap="square" rtlCol="0">
            <a:spAutoFit/>
          </a:bodyPr>
          <a:lstStyle/>
          <a:p>
            <a:r>
              <a:rPr lang="en-US" altLang="zh-CN" sz="1600" i="1" dirty="0"/>
              <a:t>pop ax                 </a:t>
            </a:r>
            <a:r>
              <a:rPr lang="zh-CN" altLang="en-US" sz="1600" i="1" dirty="0"/>
              <a:t>；转换</a:t>
            </a:r>
            <a:r>
              <a:rPr lang="en-US" altLang="zh-CN" sz="1600" i="1" dirty="0"/>
              <a:t>al</a:t>
            </a:r>
            <a:r>
              <a:rPr lang="zh-CN" altLang="en-US" sz="1600" i="1" dirty="0"/>
              <a:t>的低</a:t>
            </a:r>
            <a:r>
              <a:rPr lang="en-US" altLang="zh-CN" sz="1600" i="1" dirty="0"/>
              <a:t>4</a:t>
            </a:r>
            <a:r>
              <a:rPr lang="zh-CN" altLang="en-US" sz="1600" i="1" dirty="0"/>
              <a:t>位</a:t>
            </a:r>
            <a:endParaRPr lang="en-US" altLang="zh-CN" sz="1600" i="1" dirty="0"/>
          </a:p>
          <a:p>
            <a:r>
              <a:rPr lang="en-US" altLang="zh-CN" sz="1600" i="1" dirty="0">
                <a:highlight>
                  <a:srgbClr val="FFFF00"/>
                </a:highlight>
              </a:rPr>
              <a:t>call </a:t>
            </a:r>
            <a:r>
              <a:rPr lang="en-US" altLang="zh-CN" sz="1600" i="1" dirty="0" err="1">
                <a:highlight>
                  <a:srgbClr val="FFFF00"/>
                </a:highlight>
              </a:rPr>
              <a:t>htoasc</a:t>
            </a:r>
            <a:r>
              <a:rPr lang="en-US" altLang="zh-CN" sz="1600" i="1" dirty="0">
                <a:highlight>
                  <a:srgbClr val="FFFF00"/>
                </a:highlight>
              </a:rPr>
              <a:t>          </a:t>
            </a:r>
            <a:r>
              <a:rPr lang="zh-CN" altLang="en-US" sz="1600" i="1" dirty="0">
                <a:highlight>
                  <a:srgbClr val="FFFF00"/>
                </a:highlight>
              </a:rPr>
              <a:t>；子程序调用（嵌套）</a:t>
            </a:r>
            <a:endParaRPr lang="en-US" altLang="zh-CN" sz="1600" i="1" dirty="0">
              <a:highlight>
                <a:srgbClr val="FFFF00"/>
              </a:highlight>
            </a:endParaRPr>
          </a:p>
          <a:p>
            <a:r>
              <a:rPr lang="en-US" altLang="zh-CN" sz="1600" i="1" dirty="0"/>
              <a:t>pop cx</a:t>
            </a:r>
          </a:p>
          <a:p>
            <a:r>
              <a:rPr lang="en-US" altLang="zh-CN" sz="1600" i="1" dirty="0"/>
              <a:t>pop ax</a:t>
            </a:r>
          </a:p>
          <a:p>
            <a:r>
              <a:rPr lang="en-US" altLang="zh-CN" sz="1600" i="1" dirty="0"/>
              <a:t>ret                        </a:t>
            </a:r>
            <a:r>
              <a:rPr lang="zh-CN" altLang="en-US" sz="1600" i="1" dirty="0"/>
              <a:t>；</a:t>
            </a:r>
            <a:r>
              <a:rPr lang="en-US" altLang="zh-CN" sz="1600" i="1" dirty="0" err="1"/>
              <a:t>aldisp</a:t>
            </a:r>
            <a:r>
              <a:rPr lang="zh-CN" altLang="en-US" sz="1600" i="1" dirty="0"/>
              <a:t>子程序返回</a:t>
            </a:r>
            <a:endParaRPr lang="en-US" altLang="zh-CN" sz="1600" i="1" dirty="0"/>
          </a:p>
          <a:p>
            <a:r>
              <a:rPr lang="en-US" altLang="zh-CN" sz="1600" i="1" dirty="0" err="1"/>
              <a:t>aldisp</a:t>
            </a:r>
            <a:r>
              <a:rPr lang="en-US" altLang="zh-CN" sz="1600" i="1" dirty="0"/>
              <a:t> </a:t>
            </a:r>
            <a:r>
              <a:rPr lang="en-US" altLang="zh-CN" sz="1600" i="1" dirty="0" err="1"/>
              <a:t>endp</a:t>
            </a:r>
            <a:endParaRPr lang="en-US" altLang="zh-CN" sz="1600" i="1" dirty="0"/>
          </a:p>
          <a:p>
            <a:endParaRPr lang="en-US" altLang="zh-CN" sz="1600" i="1" dirty="0"/>
          </a:p>
          <a:p>
            <a:r>
              <a:rPr lang="en-US" altLang="zh-CN" sz="1600" i="1" dirty="0" err="1">
                <a:solidFill>
                  <a:srgbClr val="C00000"/>
                </a:solidFill>
              </a:rPr>
              <a:t>htoasc</a:t>
            </a:r>
            <a:r>
              <a:rPr lang="en-US" altLang="zh-CN" sz="1600" i="1" dirty="0">
                <a:solidFill>
                  <a:srgbClr val="C00000"/>
                </a:solidFill>
              </a:rPr>
              <a:t> proc           </a:t>
            </a:r>
            <a:r>
              <a:rPr lang="zh-CN" altLang="en-US" sz="1600" i="1" dirty="0"/>
              <a:t>；将</a:t>
            </a:r>
            <a:r>
              <a:rPr lang="en-US" altLang="zh-CN" sz="1600" i="1" dirty="0"/>
              <a:t>AL</a:t>
            </a:r>
            <a:r>
              <a:rPr lang="zh-CN" altLang="en-US" sz="1600" i="1" dirty="0"/>
              <a:t>低</a:t>
            </a:r>
            <a:r>
              <a:rPr lang="en-US" altLang="zh-CN" sz="1600" i="1" dirty="0"/>
              <a:t>4</a:t>
            </a:r>
            <a:r>
              <a:rPr lang="zh-CN" altLang="en-US" sz="1600" i="1" dirty="0"/>
              <a:t>位表达的</a:t>
            </a:r>
            <a:r>
              <a:rPr lang="en-US" altLang="zh-CN" sz="1600" i="1" dirty="0"/>
              <a:t>1</a:t>
            </a:r>
            <a:r>
              <a:rPr lang="zh-CN" altLang="en-US" sz="1600" i="1" dirty="0"/>
              <a:t>位十六进制转换为</a:t>
            </a:r>
            <a:r>
              <a:rPr lang="en-US" altLang="zh-CN" sz="1600" i="1" dirty="0"/>
              <a:t>ASCII</a:t>
            </a:r>
            <a:r>
              <a:rPr lang="zh-CN" altLang="en-US" sz="1600" i="1" dirty="0"/>
              <a:t>码</a:t>
            </a:r>
            <a:endParaRPr lang="en-US" altLang="zh-CN" sz="1600" i="1" dirty="0"/>
          </a:p>
          <a:p>
            <a:r>
              <a:rPr lang="en-US" altLang="zh-CN" sz="1600" i="1" dirty="0"/>
              <a:t>push ax                  </a:t>
            </a:r>
            <a:r>
              <a:rPr lang="zh-CN" altLang="en-US" sz="1600" i="1" dirty="0"/>
              <a:t> ；保护入口参数</a:t>
            </a:r>
            <a:endParaRPr lang="en-US" altLang="zh-CN" sz="1600" i="1" dirty="0"/>
          </a:p>
          <a:p>
            <a:r>
              <a:rPr lang="en-US" altLang="zh-CN" sz="1600" i="1" dirty="0"/>
              <a:t>push bx</a:t>
            </a:r>
          </a:p>
          <a:p>
            <a:r>
              <a:rPr lang="en-US" altLang="zh-CN" sz="1600" i="1" dirty="0"/>
              <a:t>push dx</a:t>
            </a:r>
          </a:p>
          <a:p>
            <a:r>
              <a:rPr lang="en-US" altLang="zh-CN" sz="1600" i="1" dirty="0"/>
              <a:t>mov </a:t>
            </a:r>
            <a:r>
              <a:rPr lang="en-US" altLang="zh-CN" sz="1600" i="1" dirty="0" err="1"/>
              <a:t>bx,offset</a:t>
            </a:r>
            <a:r>
              <a:rPr lang="en-US" altLang="zh-CN" sz="1600" i="1" dirty="0"/>
              <a:t> ascii     </a:t>
            </a:r>
            <a:r>
              <a:rPr lang="zh-CN" altLang="en-US" sz="1600" i="1" dirty="0"/>
              <a:t>；</a:t>
            </a:r>
            <a:r>
              <a:rPr lang="en-US" altLang="zh-CN" sz="1600" i="1" dirty="0"/>
              <a:t>BX</a:t>
            </a:r>
            <a:r>
              <a:rPr lang="zh-CN" altLang="en-US" sz="1600" i="1" dirty="0"/>
              <a:t>指向</a:t>
            </a:r>
            <a:r>
              <a:rPr lang="en-US" altLang="zh-CN" sz="1600" i="1" dirty="0"/>
              <a:t>ASCII</a:t>
            </a:r>
            <a:r>
              <a:rPr lang="zh-CN" altLang="en-US" sz="1600" i="1" dirty="0"/>
              <a:t>码表</a:t>
            </a:r>
            <a:endParaRPr lang="en-US" altLang="zh-CN" sz="1600" i="1" dirty="0"/>
          </a:p>
          <a:p>
            <a:r>
              <a:rPr lang="en-US" altLang="zh-CN" sz="1600" i="1" dirty="0"/>
              <a:t>and al,0fh                                  </a:t>
            </a:r>
          </a:p>
          <a:p>
            <a:r>
              <a:rPr lang="en-US" altLang="zh-CN" sz="1600" b="1" i="1" dirty="0" err="1">
                <a:solidFill>
                  <a:srgbClr val="C00000"/>
                </a:solidFill>
              </a:rPr>
              <a:t>xlat</a:t>
            </a:r>
            <a:r>
              <a:rPr lang="en-US" altLang="zh-CN" sz="1600" b="1" i="1" dirty="0">
                <a:solidFill>
                  <a:srgbClr val="C00000"/>
                </a:solidFill>
              </a:rPr>
              <a:t> ascii                        </a:t>
            </a:r>
            <a:r>
              <a:rPr lang="zh-CN" altLang="en-US" sz="1600" i="1" dirty="0"/>
              <a:t>换码：</a:t>
            </a:r>
            <a:r>
              <a:rPr lang="en-US" altLang="zh-CN" sz="1600" i="1" dirty="0">
                <a:highlight>
                  <a:srgbClr val="FFFF00"/>
                </a:highlight>
              </a:rPr>
              <a:t>AL&lt;-CS:[BX+AL] </a:t>
            </a:r>
          </a:p>
          <a:p>
            <a:r>
              <a:rPr lang="en-US" altLang="zh-CN" sz="1600" i="1" dirty="0"/>
              <a:t>mov </a:t>
            </a:r>
            <a:r>
              <a:rPr lang="en-US" altLang="zh-CN" sz="1600" i="1" dirty="0" err="1"/>
              <a:t>dl,al</a:t>
            </a:r>
            <a:endParaRPr lang="en-US" altLang="zh-CN" sz="1600" i="1" dirty="0"/>
          </a:p>
          <a:p>
            <a:r>
              <a:rPr lang="en-US" altLang="zh-CN" sz="1600" i="1" dirty="0"/>
              <a:t>mov ah,2</a:t>
            </a:r>
          </a:p>
          <a:p>
            <a:r>
              <a:rPr lang="en-US" altLang="zh-CN" sz="1600" i="1" dirty="0"/>
              <a:t>Int 21h</a:t>
            </a:r>
          </a:p>
          <a:p>
            <a:r>
              <a:rPr lang="en-US" altLang="zh-CN" sz="1600" i="1" dirty="0"/>
              <a:t>pop dx</a:t>
            </a:r>
          </a:p>
          <a:p>
            <a:r>
              <a:rPr lang="en-US" altLang="zh-CN" sz="1600" i="1" dirty="0"/>
              <a:t>pop bx</a:t>
            </a:r>
          </a:p>
          <a:p>
            <a:r>
              <a:rPr lang="en-US" altLang="zh-CN" sz="1600" i="1" dirty="0"/>
              <a:t>pop ax</a:t>
            </a:r>
          </a:p>
          <a:p>
            <a:r>
              <a:rPr lang="en-US" altLang="zh-CN" sz="1600" i="1" dirty="0"/>
              <a:t>ret                            ;</a:t>
            </a:r>
            <a:r>
              <a:rPr lang="en-US" altLang="zh-CN" sz="1600" i="1" dirty="0" err="1"/>
              <a:t>htoasc</a:t>
            </a:r>
            <a:r>
              <a:rPr lang="zh-CN" altLang="en-US" sz="1600" i="1" dirty="0"/>
              <a:t>子程序返回</a:t>
            </a:r>
            <a:endParaRPr lang="en-US" altLang="zh-CN" sz="1600" i="1" dirty="0"/>
          </a:p>
          <a:p>
            <a:r>
              <a:rPr lang="en-US" altLang="zh-CN" sz="1600" b="1" i="1" dirty="0"/>
              <a:t>Ascii  </a:t>
            </a:r>
            <a:r>
              <a:rPr lang="en-US" altLang="zh-CN" sz="1600" b="1" i="1" dirty="0" err="1"/>
              <a:t>db</a:t>
            </a:r>
            <a:r>
              <a:rPr lang="en-US" altLang="zh-CN" sz="1600" b="1" i="1" dirty="0"/>
              <a:t> 30h, 31h,32h,33h,34h,35h,36h,37h,38h,39h</a:t>
            </a:r>
          </a:p>
          <a:p>
            <a:r>
              <a:rPr lang="en-US" altLang="zh-CN" sz="1600" b="1" i="1" dirty="0" err="1"/>
              <a:t>db</a:t>
            </a:r>
            <a:r>
              <a:rPr lang="en-US" altLang="zh-CN" sz="1600" b="1" i="1" dirty="0"/>
              <a:t>  41h,</a:t>
            </a:r>
            <a:r>
              <a:rPr lang="zh-CN" altLang="en-US" sz="1600" b="1" i="1" dirty="0"/>
              <a:t> </a:t>
            </a:r>
            <a:r>
              <a:rPr lang="en-US" altLang="zh-CN" sz="1600" b="1" i="1" dirty="0"/>
              <a:t>42h,43h,44h,45h,46h</a:t>
            </a:r>
          </a:p>
          <a:p>
            <a:r>
              <a:rPr lang="en-US" altLang="zh-CN" sz="1600" i="1" dirty="0" err="1">
                <a:solidFill>
                  <a:srgbClr val="C00000"/>
                </a:solidFill>
              </a:rPr>
              <a:t>htoasc</a:t>
            </a:r>
            <a:r>
              <a:rPr lang="en-US" altLang="zh-CN" sz="1600" i="1" dirty="0">
                <a:solidFill>
                  <a:srgbClr val="C00000"/>
                </a:solidFill>
              </a:rPr>
              <a:t>  </a:t>
            </a:r>
            <a:r>
              <a:rPr lang="en-US" altLang="zh-CN" sz="1600" i="1" dirty="0" err="1">
                <a:solidFill>
                  <a:srgbClr val="C00000"/>
                </a:solidFill>
              </a:rPr>
              <a:t>endp</a:t>
            </a:r>
            <a:endParaRPr lang="zh-CN" altLang="en-US" sz="1600" i="1" dirty="0"/>
          </a:p>
        </p:txBody>
      </p:sp>
    </p:spTree>
    <p:extLst>
      <p:ext uri="{BB962C8B-B14F-4D97-AF65-F5344CB8AC3E}">
        <p14:creationId xmlns:p14="http://schemas.microsoft.com/office/powerpoint/2010/main" val="36659070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FB2CF5-F5F1-41FF-A7F3-60E8B8128CDF}"/>
              </a:ext>
            </a:extLst>
          </p:cNvPr>
          <p:cNvSpPr>
            <a:spLocks noGrp="1"/>
          </p:cNvSpPr>
          <p:nvPr>
            <p:ph type="title"/>
          </p:nvPr>
        </p:nvSpPr>
        <p:spPr/>
        <p:txBody>
          <a:bodyPr/>
          <a:lstStyle/>
          <a:p>
            <a:r>
              <a:rPr lang="en-US" altLang="zh-CN" dirty="0"/>
              <a:t>2. </a:t>
            </a:r>
            <a:r>
              <a:rPr lang="zh-CN" altLang="en-US" dirty="0"/>
              <a:t>子程序的递归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B5FE85D-9BD0-46C1-B25F-F1EE2A45C1D1}"/>
                  </a:ext>
                </a:extLst>
              </p:cNvPr>
              <p:cNvSpPr>
                <a:spLocks noGrp="1"/>
              </p:cNvSpPr>
              <p:nvPr>
                <p:ph idx="1"/>
              </p:nvPr>
            </p:nvSpPr>
            <p:spPr>
              <a:xfrm>
                <a:off x="1097280" y="1845733"/>
                <a:ext cx="10058400" cy="4304695"/>
              </a:xfrm>
            </p:spPr>
            <p:txBody>
              <a:bodyPr>
                <a:normAutofit fontScale="92500" lnSpcReduction="20000"/>
              </a:bodyPr>
              <a:lstStyle/>
              <a:p>
                <a:pPr marL="269875" indent="-269875">
                  <a:lnSpc>
                    <a:spcPct val="110000"/>
                  </a:lnSpc>
                  <a:buFont typeface="Wingdings" panose="05000000000000000000" pitchFamily="2" charset="2"/>
                  <a:buChar char="ü"/>
                </a:pPr>
                <a:r>
                  <a:rPr lang="zh-CN" altLang="en-US" sz="2800" dirty="0"/>
                  <a:t>当子程序直接或间接地嵌套调用自身时称为递归调用，含有递归调用的子程序称为递归子程序</a:t>
                </a:r>
                <a:endParaRPr lang="en-US" altLang="zh-CN" sz="2800" dirty="0"/>
              </a:p>
              <a:p>
                <a:pPr lvl="1">
                  <a:lnSpc>
                    <a:spcPct val="110000"/>
                  </a:lnSpc>
                  <a:buFont typeface="Wingdings" panose="05000000000000000000" pitchFamily="2" charset="2"/>
                  <a:buChar char="ü"/>
                </a:pPr>
                <a:r>
                  <a:rPr lang="zh-CN" altLang="en-US" sz="2200" dirty="0">
                    <a:highlight>
                      <a:srgbClr val="FFFF00"/>
                    </a:highlight>
                  </a:rPr>
                  <a:t>递归与栈的关系 </a:t>
                </a:r>
                <a:r>
                  <a:rPr lang="en-US" altLang="zh-CN" sz="2200" dirty="0">
                    <a:highlight>
                      <a:srgbClr val="FFFF00"/>
                    </a:highlight>
                  </a:rPr>
                  <a:t>- https://www.zhihu.com/zvideo/1544245936762871808</a:t>
                </a:r>
                <a:endParaRPr lang="zh-CN" altLang="en-US" sz="2200" dirty="0">
                  <a:highlight>
                    <a:srgbClr val="FFFF00"/>
                  </a:highlight>
                </a:endParaRPr>
              </a:p>
              <a:p>
                <a:pPr marL="269875" indent="-269875">
                  <a:lnSpc>
                    <a:spcPct val="110000"/>
                  </a:lnSpc>
                  <a:buFont typeface="Wingdings" panose="05000000000000000000" pitchFamily="2" charset="2"/>
                  <a:buChar char="ü"/>
                </a:pPr>
                <a:r>
                  <a:rPr lang="zh-CN" altLang="en-US" sz="2800" dirty="0"/>
                  <a:t>递归子程序必须采用</a:t>
                </a:r>
                <a:r>
                  <a:rPr lang="zh-CN" altLang="en-US" sz="2800" dirty="0">
                    <a:solidFill>
                      <a:srgbClr val="C00000"/>
                    </a:solidFill>
                  </a:rPr>
                  <a:t>寄存器或堆栈</a:t>
                </a:r>
                <a:r>
                  <a:rPr lang="zh-CN" altLang="en-US" sz="2800" dirty="0"/>
                  <a:t>传递参数，递归深度受堆栈空间的限制</a:t>
                </a:r>
                <a:endParaRPr lang="en-US" altLang="zh-CN" sz="2800" dirty="0"/>
              </a:p>
              <a:p>
                <a:pPr>
                  <a:lnSpc>
                    <a:spcPct val="110000"/>
                  </a:lnSpc>
                  <a:buFont typeface="Wingdings" panose="05000000000000000000" pitchFamily="2" charset="2"/>
                  <a:buChar char="ü"/>
                </a:pPr>
                <a:r>
                  <a:rPr lang="zh-CN" altLang="en-US" sz="2800" dirty="0"/>
                  <a:t>例</a:t>
                </a:r>
                <a:r>
                  <a:rPr lang="en-US" altLang="zh-CN" sz="2800" dirty="0"/>
                  <a:t>4.17 </a:t>
                </a:r>
                <a:r>
                  <a:rPr lang="zh-CN" altLang="en-US" sz="2800" dirty="0"/>
                  <a:t>编制计算</a:t>
                </a:r>
                <a14:m>
                  <m:oMath xmlns:m="http://schemas.openxmlformats.org/officeDocument/2006/math">
                    <m:r>
                      <m:rPr>
                        <m:sty m:val="p"/>
                      </m:rPr>
                      <a:rPr lang="en-US" altLang="zh-CN" sz="2400" i="1" dirty="0">
                        <a:latin typeface="Cambria Math" panose="02040503050406030204" pitchFamily="18" charset="0"/>
                      </a:rPr>
                      <m:t>N</m:t>
                    </m:r>
                    <m:r>
                      <a:rPr lang="zh-CN" altLang="en-US" sz="2400" i="1" dirty="0">
                        <a:latin typeface="Cambria Math" panose="02040503050406030204" pitchFamily="18" charset="0"/>
                      </a:rPr>
                      <m:t>!</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𝑁</m:t>
                    </m:r>
                    <m:r>
                      <a:rPr lang="en-US" altLang="zh-CN" sz="2400" dirty="0">
                        <a:latin typeface="Cambria Math" panose="02040503050406030204" pitchFamily="18" charset="0"/>
                        <a:ea typeface="Cambria Math" panose="02040503050406030204" pitchFamily="18" charset="0"/>
                      </a:rPr>
                      <m:t>×</m:t>
                    </m:r>
                    <m:d>
                      <m:dPr>
                        <m:ctrlPr>
                          <a:rPr lang="en-US" altLang="zh-CN" sz="2400" b="0" i="1" dirty="0" smtClean="0">
                            <a:latin typeface="Cambria Math" panose="02040503050406030204" pitchFamily="18" charset="0"/>
                            <a:ea typeface="Cambria Math" panose="02040503050406030204" pitchFamily="18" charset="0"/>
                          </a:rPr>
                        </m:ctrlPr>
                      </m:dPr>
                      <m:e>
                        <m:r>
                          <a:rPr lang="en-US" altLang="zh-CN" sz="2400" b="0" i="1" dirty="0" smtClean="0">
                            <a:latin typeface="Cambria Math" panose="02040503050406030204" pitchFamily="18" charset="0"/>
                            <a:ea typeface="Cambria Math" panose="02040503050406030204" pitchFamily="18" charset="0"/>
                          </a:rPr>
                          <m:t>𝑁</m:t>
                        </m:r>
                        <m:r>
                          <a:rPr lang="en-US" altLang="zh-CN" sz="2400" b="0" i="0" dirty="0" smtClean="0">
                            <a:latin typeface="Cambria Math" panose="02040503050406030204" pitchFamily="18" charset="0"/>
                            <a:ea typeface="Cambria Math" panose="02040503050406030204" pitchFamily="18" charset="0"/>
                          </a:rPr>
                          <m:t>−1</m:t>
                        </m:r>
                      </m:e>
                    </m:d>
                    <m:r>
                      <a:rPr lang="en-US" altLang="zh-CN" sz="2400" b="0" i="1" dirty="0" smtClean="0">
                        <a:latin typeface="Cambria Math" panose="02040503050406030204" pitchFamily="18" charset="0"/>
                        <a:ea typeface="Cambria Math" panose="02040503050406030204" pitchFamily="18" charset="0"/>
                      </a:rPr>
                      <m:t>×</m:t>
                    </m:r>
                    <m:d>
                      <m:dPr>
                        <m:ctrlPr>
                          <a:rPr lang="en-US" altLang="zh-CN" sz="2400" b="0" i="1" dirty="0" smtClean="0">
                            <a:latin typeface="Cambria Math" panose="02040503050406030204" pitchFamily="18" charset="0"/>
                            <a:ea typeface="Cambria Math" panose="02040503050406030204" pitchFamily="18" charset="0"/>
                          </a:rPr>
                        </m:ctrlPr>
                      </m:dPr>
                      <m:e>
                        <m:r>
                          <a:rPr lang="en-US" altLang="zh-CN" sz="2400" b="0" i="1" dirty="0" smtClean="0">
                            <a:latin typeface="Cambria Math" panose="02040503050406030204" pitchFamily="18" charset="0"/>
                            <a:ea typeface="Cambria Math" panose="02040503050406030204" pitchFamily="18" charset="0"/>
                          </a:rPr>
                          <m:t>𝑁</m:t>
                        </m:r>
                        <m:r>
                          <a:rPr lang="en-US" altLang="zh-CN" sz="2400" b="0" i="1" dirty="0" smtClean="0">
                            <a:latin typeface="Cambria Math" panose="02040503050406030204" pitchFamily="18" charset="0"/>
                            <a:ea typeface="Cambria Math" panose="02040503050406030204" pitchFamily="18" charset="0"/>
                          </a:rPr>
                          <m:t>−2</m:t>
                        </m:r>
                      </m:e>
                    </m:d>
                    <m:r>
                      <a:rPr lang="en-US" altLang="zh-CN" sz="2400" i="1" dirty="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..×2×1(</m:t>
                    </m:r>
                    <m:r>
                      <a:rPr lang="en-US" altLang="zh-CN" sz="2400" b="0" i="1" dirty="0" smtClean="0">
                        <a:latin typeface="Cambria Math" panose="02040503050406030204" pitchFamily="18" charset="0"/>
                        <a:ea typeface="Cambria Math" panose="02040503050406030204" pitchFamily="18" charset="0"/>
                      </a:rPr>
                      <m:t>𝑁</m:t>
                    </m:r>
                    <m:r>
                      <a:rPr lang="en-US" altLang="zh-CN" sz="2400" b="0" i="1" dirty="0" smtClean="0">
                        <a:latin typeface="Cambria Math" panose="02040503050406030204" pitchFamily="18" charset="0"/>
                        <a:ea typeface="Cambria Math" panose="02040503050406030204" pitchFamily="18" charset="0"/>
                      </a:rPr>
                      <m:t>≥0)</m:t>
                    </m:r>
                  </m:oMath>
                </a14:m>
                <a:r>
                  <a:rPr lang="en-US" altLang="zh-CN" sz="2400" dirty="0"/>
                  <a:t> </a:t>
                </a:r>
                <a:r>
                  <a:rPr lang="zh-CN" altLang="en-US" sz="2400" dirty="0"/>
                  <a:t>的程序</a:t>
                </a:r>
                <a:endParaRPr lang="en-US" altLang="zh-CN" sz="2400" dirty="0"/>
              </a:p>
              <a:p>
                <a:pPr>
                  <a:lnSpc>
                    <a:spcPct val="110000"/>
                  </a:lnSpc>
                  <a:buFont typeface="Wingdings" panose="05000000000000000000" pitchFamily="2" charset="2"/>
                  <a:buChar char="ü"/>
                </a:pPr>
                <a:r>
                  <a:rPr lang="zh-CN" altLang="en-US" sz="2400" dirty="0"/>
                  <a:t>分析：</a:t>
                </a:r>
                <a14:m>
                  <m:oMath xmlns:m="http://schemas.openxmlformats.org/officeDocument/2006/math">
                    <m:r>
                      <m:rPr>
                        <m:sty m:val="p"/>
                      </m:rPr>
                      <a:rPr lang="en-US" altLang="zh-CN" sz="2400" i="1" dirty="0">
                        <a:latin typeface="Cambria Math" panose="02040503050406030204" pitchFamily="18" charset="0"/>
                      </a:rPr>
                      <m:t>N</m:t>
                    </m:r>
                    <m:r>
                      <a:rPr lang="en-US" altLang="zh-CN" sz="240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m:t>
                    </m:r>
                    <m:d>
                      <m:dPr>
                        <m:begChr m:val="{"/>
                        <m:endChr m:val=""/>
                        <m:ctrlPr>
                          <a:rPr lang="en-US" altLang="zh-CN" sz="2400" b="0" i="1" dirty="0" smtClean="0">
                            <a:latin typeface="Cambria Math" panose="02040503050406030204" pitchFamily="18" charset="0"/>
                            <a:ea typeface="Cambria Math" panose="02040503050406030204" pitchFamily="18" charset="0"/>
                          </a:rPr>
                        </m:ctrlPr>
                      </m:dPr>
                      <m:e>
                        <m:eqArr>
                          <m:eqArrPr>
                            <m:ctrlPr>
                              <a:rPr lang="en-US" altLang="zh-CN" sz="2400" b="0" i="1" dirty="0" smtClean="0">
                                <a:latin typeface="Cambria Math" panose="02040503050406030204" pitchFamily="18" charset="0"/>
                                <a:ea typeface="Cambria Math" panose="02040503050406030204" pitchFamily="18" charset="0"/>
                              </a:rPr>
                            </m:ctrlPr>
                          </m:eqArrPr>
                          <m:e>
                            <m:r>
                              <a:rPr lang="en-US" altLang="zh-CN" sz="2400" b="0" i="1" dirty="0" smtClean="0">
                                <a:latin typeface="Cambria Math" panose="02040503050406030204" pitchFamily="18" charset="0"/>
                                <a:ea typeface="Cambria Math" panose="02040503050406030204" pitchFamily="18" charset="0"/>
                              </a:rPr>
                              <m:t>𝑁</m:t>
                            </m:r>
                            <m:r>
                              <a:rPr lang="en-US" altLang="zh-CN" sz="2400" b="0" i="1" dirty="0" smtClean="0">
                                <a:latin typeface="Cambria Math" panose="02040503050406030204" pitchFamily="18" charset="0"/>
                                <a:ea typeface="Cambria Math" panose="02040503050406030204" pitchFamily="18" charset="0"/>
                              </a:rPr>
                              <m:t>×</m:t>
                            </m:r>
                            <m:d>
                              <m:dPr>
                                <m:ctrlPr>
                                  <a:rPr lang="en-US" altLang="zh-CN" sz="2400" b="0" i="1" dirty="0" smtClean="0">
                                    <a:latin typeface="Cambria Math" panose="02040503050406030204" pitchFamily="18" charset="0"/>
                                    <a:ea typeface="Cambria Math" panose="02040503050406030204" pitchFamily="18" charset="0"/>
                                  </a:rPr>
                                </m:ctrlPr>
                              </m:dPr>
                              <m:e>
                                <m:r>
                                  <a:rPr lang="en-US" altLang="zh-CN" sz="2400" b="0" i="1" dirty="0" smtClean="0">
                                    <a:latin typeface="Cambria Math" panose="02040503050406030204" pitchFamily="18" charset="0"/>
                                    <a:ea typeface="Cambria Math" panose="02040503050406030204" pitchFamily="18" charset="0"/>
                                  </a:rPr>
                                  <m:t>𝑁</m:t>
                                </m:r>
                                <m:r>
                                  <a:rPr lang="en-US" altLang="zh-CN" sz="2400" b="0" i="1" dirty="0" smtClean="0">
                                    <a:latin typeface="Cambria Math" panose="02040503050406030204" pitchFamily="18" charset="0"/>
                                    <a:ea typeface="Cambria Math" panose="02040503050406030204" pitchFamily="18" charset="0"/>
                                  </a:rPr>
                                  <m:t>−1</m:t>
                                </m:r>
                              </m:e>
                            </m:d>
                            <m:r>
                              <a:rPr lang="en-US" altLang="zh-CN" sz="2400" b="0" i="1" dirty="0" smtClean="0">
                                <a:latin typeface="Cambria Math" panose="02040503050406030204" pitchFamily="18" charset="0"/>
                                <a:ea typeface="Cambria Math" panose="02040503050406030204" pitchFamily="18" charset="0"/>
                              </a:rPr>
                              <m:t>!  </m:t>
                            </m:r>
                            <m:r>
                              <a:rPr lang="en-US" altLang="zh-CN" sz="2400" b="0" i="1" dirty="0" smtClean="0">
                                <a:latin typeface="Cambria Math" panose="02040503050406030204" pitchFamily="18" charset="0"/>
                                <a:ea typeface="Cambria Math" panose="02040503050406030204" pitchFamily="18" charset="0"/>
                              </a:rPr>
                              <m:t>𝑁</m:t>
                            </m:r>
                            <m:r>
                              <a:rPr lang="en-US" altLang="zh-CN" sz="2400" b="0" i="1" dirty="0" smtClean="0">
                                <a:latin typeface="Cambria Math" panose="02040503050406030204" pitchFamily="18" charset="0"/>
                                <a:ea typeface="Cambria Math" panose="02040503050406030204" pitchFamily="18" charset="0"/>
                              </a:rPr>
                              <m:t>&gt;0</m:t>
                            </m:r>
                          </m:e>
                          <m:e>
                            <m:r>
                              <a:rPr lang="en-US" altLang="zh-CN" sz="2400" b="0" i="1" smtClean="0">
                                <a:latin typeface="Cambria Math" panose="02040503050406030204" pitchFamily="18" charset="0"/>
                              </a:rPr>
                              <m:t>1                         </m:t>
                            </m:r>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=0</m:t>
                            </m:r>
                          </m:e>
                        </m:eqArr>
                      </m:e>
                    </m:d>
                  </m:oMath>
                </a14:m>
                <a:r>
                  <a:rPr lang="zh-CN" altLang="en-US" sz="2400" dirty="0"/>
                  <a:t>  求</a:t>
                </a:r>
                <a:r>
                  <a:rPr lang="en-US" altLang="zh-CN" sz="2400" dirty="0"/>
                  <a:t>N!</a:t>
                </a:r>
                <a:r>
                  <a:rPr lang="zh-CN" altLang="en-US" sz="2400" dirty="0"/>
                  <a:t>可以设计成输入参数为</a:t>
                </a:r>
                <a:r>
                  <a:rPr lang="en-US" altLang="zh-CN" sz="2400" dirty="0"/>
                  <a:t>N</a:t>
                </a:r>
                <a:r>
                  <a:rPr lang="zh-CN" altLang="en-US" sz="2400" dirty="0"/>
                  <a:t>的递归子程序，每次递归调用的输入参数递减 </a:t>
                </a:r>
                <a:r>
                  <a:rPr lang="en-US" altLang="zh-CN" sz="2400" dirty="0"/>
                  <a:t>1. </a:t>
                </a:r>
                <a:r>
                  <a:rPr lang="zh-CN" altLang="en-US" sz="2400" dirty="0"/>
                  <a:t>如果</a:t>
                </a:r>
                <a:r>
                  <a:rPr lang="en-US" altLang="zh-CN" sz="2400" dirty="0"/>
                  <a:t>N =0, </a:t>
                </a:r>
                <a:r>
                  <a:rPr lang="zh-CN" altLang="en-US" sz="2400" dirty="0"/>
                  <a:t>返回值</a:t>
                </a:r>
                <a:r>
                  <a:rPr lang="en-US" altLang="zh-CN" sz="2400" dirty="0"/>
                  <a:t>=1.</a:t>
                </a:r>
                <a:r>
                  <a:rPr lang="zh-CN" altLang="en-US" sz="2400" dirty="0"/>
                  <a:t>递归子程序的执行过程要频繁存取堆栈，如求</a:t>
                </a:r>
                <a:r>
                  <a:rPr lang="en-US" altLang="zh-CN" sz="2400" dirty="0"/>
                  <a:t>3</a:t>
                </a:r>
                <a:r>
                  <a:rPr lang="zh-CN" altLang="en-US" sz="2400" dirty="0"/>
                  <a:t>！的堆栈最满的情况如图</a:t>
                </a:r>
                <a:r>
                  <a:rPr lang="en-US" altLang="zh-CN" sz="2400" dirty="0"/>
                  <a:t>4-8</a:t>
                </a:r>
                <a:r>
                  <a:rPr lang="zh-CN" altLang="en-US" sz="2400" dirty="0"/>
                  <a:t>所示</a:t>
                </a:r>
              </a:p>
            </p:txBody>
          </p:sp>
        </mc:Choice>
        <mc:Fallback xmlns="">
          <p:sp>
            <p:nvSpPr>
              <p:cNvPr id="3" name="内容占位符 2">
                <a:extLst>
                  <a:ext uri="{FF2B5EF4-FFF2-40B4-BE49-F238E27FC236}">
                    <a16:creationId xmlns:a16="http://schemas.microsoft.com/office/drawing/2014/main" id="{1B5FE85D-9BD0-46C1-B25F-F1EE2A45C1D1}"/>
                  </a:ext>
                </a:extLst>
              </p:cNvPr>
              <p:cNvSpPr>
                <a:spLocks noGrp="1" noRot="1" noChangeAspect="1" noMove="1" noResize="1" noEditPoints="1" noAdjustHandles="1" noChangeArrowheads="1" noChangeShapeType="1" noTextEdit="1"/>
              </p:cNvSpPr>
              <p:nvPr>
                <p:ph idx="1"/>
              </p:nvPr>
            </p:nvSpPr>
            <p:spPr>
              <a:xfrm>
                <a:off x="1097280" y="1845733"/>
                <a:ext cx="10058400" cy="4304695"/>
              </a:xfrm>
              <a:blipFill>
                <a:blip r:embed="rId2"/>
                <a:stretch>
                  <a:fillRect l="-1818" t="-2125" r="-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62196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B55C6EE-993F-431D-A1F2-1351FD49CEFC}"/>
              </a:ext>
            </a:extLst>
          </p:cNvPr>
          <p:cNvPicPr>
            <a:picLocks noChangeAspect="1"/>
          </p:cNvPicPr>
          <p:nvPr/>
        </p:nvPicPr>
        <p:blipFill>
          <a:blip r:embed="rId2"/>
          <a:stretch>
            <a:fillRect/>
          </a:stretch>
        </p:blipFill>
        <p:spPr>
          <a:xfrm>
            <a:off x="4839386" y="1864644"/>
            <a:ext cx="2926334" cy="3299746"/>
          </a:xfrm>
          <a:prstGeom prst="rect">
            <a:avLst/>
          </a:prstGeom>
        </p:spPr>
      </p:pic>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C0A4C6A7-2FE9-43F1-8E3A-72C36861BA91}"/>
                  </a:ext>
                </a:extLst>
              </p:cNvPr>
              <p:cNvSpPr>
                <a:spLocks noGrp="1"/>
              </p:cNvSpPr>
              <p:nvPr>
                <p:ph type="title"/>
              </p:nvPr>
            </p:nvSpPr>
            <p:spPr>
              <a:xfrm>
                <a:off x="1097280" y="286603"/>
                <a:ext cx="6260141" cy="1450757"/>
              </a:xfrm>
            </p:spPr>
            <p:txBody>
              <a:bodyPr>
                <a:normAutofit/>
              </a:bodyPr>
              <a:lstStyle/>
              <a:p>
                <a:r>
                  <a:rPr lang="zh-CN" altLang="en-US" sz="3200" dirty="0"/>
                  <a:t>例</a:t>
                </a:r>
                <a:r>
                  <a:rPr lang="en-US" altLang="zh-CN" sz="3200" dirty="0"/>
                  <a:t>4.17 </a:t>
                </a:r>
                <a:r>
                  <a:rPr lang="zh-CN" altLang="en-US" sz="3200" dirty="0"/>
                  <a:t>编制计算</a:t>
                </a:r>
                <a14:m>
                  <m:oMath xmlns:m="http://schemas.openxmlformats.org/officeDocument/2006/math">
                    <m:r>
                      <m:rPr>
                        <m:sty m:val="p"/>
                      </m:rPr>
                      <a:rPr lang="en-US" altLang="zh-CN" sz="2800" i="1" dirty="0">
                        <a:latin typeface="Cambria Math" panose="02040503050406030204" pitchFamily="18" charset="0"/>
                      </a:rPr>
                      <m:t>N</m:t>
                    </m:r>
                    <m:r>
                      <a:rPr lang="zh-CN" altLang="en-US" sz="2800" i="1" dirty="0">
                        <a:latin typeface="Cambria Math" panose="02040503050406030204" pitchFamily="18" charset="0"/>
                      </a:rPr>
                      <m:t>!</m:t>
                    </m:r>
                    <m:r>
                      <a:rPr lang="en-US" altLang="zh-CN" sz="2800" i="1" dirty="0">
                        <a:latin typeface="Cambria Math" panose="02040503050406030204" pitchFamily="18" charset="0"/>
                      </a:rPr>
                      <m:t>=</m:t>
                    </m:r>
                    <m:r>
                      <a:rPr lang="en-US" altLang="zh-CN" sz="2800" i="1" dirty="0">
                        <a:latin typeface="Cambria Math" panose="02040503050406030204" pitchFamily="18" charset="0"/>
                      </a:rPr>
                      <m:t>𝑁</m:t>
                    </m:r>
                    <m:r>
                      <a:rPr lang="en-US" altLang="zh-CN" sz="2800" dirty="0">
                        <a:latin typeface="Cambria Math" panose="02040503050406030204" pitchFamily="18" charset="0"/>
                        <a:ea typeface="Cambria Math" panose="02040503050406030204" pitchFamily="18" charset="0"/>
                      </a:rPr>
                      <m:t>×</m:t>
                    </m:r>
                    <m:d>
                      <m:dPr>
                        <m:ctrlPr>
                          <a:rPr lang="en-US" altLang="zh-CN" sz="2800" i="1" dirty="0">
                            <a:latin typeface="Cambria Math" panose="02040503050406030204" pitchFamily="18" charset="0"/>
                            <a:ea typeface="Cambria Math" panose="02040503050406030204" pitchFamily="18" charset="0"/>
                          </a:rPr>
                        </m:ctrlPr>
                      </m:dPr>
                      <m:e>
                        <m:r>
                          <a:rPr lang="en-US" altLang="zh-CN" sz="2800" i="1" dirty="0">
                            <a:latin typeface="Cambria Math" panose="02040503050406030204" pitchFamily="18" charset="0"/>
                            <a:ea typeface="Cambria Math" panose="02040503050406030204" pitchFamily="18" charset="0"/>
                          </a:rPr>
                          <m:t>𝑁</m:t>
                        </m:r>
                        <m:r>
                          <a:rPr lang="en-US" altLang="zh-CN" sz="2800" dirty="0">
                            <a:latin typeface="Cambria Math" panose="02040503050406030204" pitchFamily="18" charset="0"/>
                            <a:ea typeface="Cambria Math" panose="02040503050406030204" pitchFamily="18" charset="0"/>
                          </a:rPr>
                          <m:t>−1</m:t>
                        </m:r>
                      </m:e>
                    </m:d>
                    <m:r>
                      <a:rPr lang="en-US" altLang="zh-CN" sz="2800" i="1" dirty="0">
                        <a:latin typeface="Cambria Math" panose="02040503050406030204" pitchFamily="18" charset="0"/>
                        <a:ea typeface="Cambria Math" panose="02040503050406030204" pitchFamily="18" charset="0"/>
                      </a:rPr>
                      <m:t>×</m:t>
                    </m:r>
                    <m:d>
                      <m:dPr>
                        <m:ctrlPr>
                          <a:rPr lang="en-US" altLang="zh-CN" sz="2800" i="1" dirty="0">
                            <a:latin typeface="Cambria Math" panose="02040503050406030204" pitchFamily="18" charset="0"/>
                            <a:ea typeface="Cambria Math" panose="02040503050406030204" pitchFamily="18" charset="0"/>
                          </a:rPr>
                        </m:ctrlPr>
                      </m:dPr>
                      <m:e>
                        <m:r>
                          <a:rPr lang="en-US" altLang="zh-CN" sz="2800" i="1" dirty="0">
                            <a:latin typeface="Cambria Math" panose="02040503050406030204" pitchFamily="18" charset="0"/>
                            <a:ea typeface="Cambria Math" panose="02040503050406030204" pitchFamily="18" charset="0"/>
                          </a:rPr>
                          <m:t>𝑁</m:t>
                        </m:r>
                        <m:r>
                          <a:rPr lang="en-US" altLang="zh-CN" sz="2800" i="1" dirty="0">
                            <a:latin typeface="Cambria Math" panose="02040503050406030204" pitchFamily="18" charset="0"/>
                            <a:ea typeface="Cambria Math" panose="02040503050406030204" pitchFamily="18" charset="0"/>
                          </a:rPr>
                          <m:t>−2</m:t>
                        </m:r>
                      </m:e>
                    </m:d>
                    <m:r>
                      <a:rPr lang="en-US" altLang="zh-CN" sz="2800" i="1" dirty="0">
                        <a:latin typeface="Cambria Math" panose="02040503050406030204" pitchFamily="18" charset="0"/>
                        <a:ea typeface="Cambria Math" panose="02040503050406030204" pitchFamily="18" charset="0"/>
                      </a:rPr>
                      <m:t>×..×2×1(</m:t>
                    </m:r>
                    <m:r>
                      <a:rPr lang="en-US" altLang="zh-CN" sz="2800" i="1" dirty="0">
                        <a:latin typeface="Cambria Math" panose="02040503050406030204" pitchFamily="18" charset="0"/>
                        <a:ea typeface="Cambria Math" panose="02040503050406030204" pitchFamily="18" charset="0"/>
                      </a:rPr>
                      <m:t>𝑁</m:t>
                    </m:r>
                    <m:r>
                      <a:rPr lang="en-US" altLang="zh-CN" sz="2800" i="1" dirty="0">
                        <a:latin typeface="Cambria Math" panose="02040503050406030204" pitchFamily="18" charset="0"/>
                        <a:ea typeface="Cambria Math" panose="02040503050406030204" pitchFamily="18" charset="0"/>
                      </a:rPr>
                      <m:t>≥0)</m:t>
                    </m:r>
                  </m:oMath>
                </a14:m>
                <a:r>
                  <a:rPr lang="en-US" altLang="zh-CN" sz="2800" dirty="0"/>
                  <a:t> </a:t>
                </a:r>
                <a:r>
                  <a:rPr lang="zh-CN" altLang="en-US" sz="2800" dirty="0"/>
                  <a:t>的程序</a:t>
                </a:r>
              </a:p>
            </p:txBody>
          </p:sp>
        </mc:Choice>
        <mc:Fallback xmlns="">
          <p:sp>
            <p:nvSpPr>
              <p:cNvPr id="2" name="标题 1">
                <a:extLst>
                  <a:ext uri="{FF2B5EF4-FFF2-40B4-BE49-F238E27FC236}">
                    <a16:creationId xmlns:a16="http://schemas.microsoft.com/office/drawing/2014/main" id="{C0A4C6A7-2FE9-43F1-8E3A-72C36861BA91}"/>
                  </a:ext>
                </a:extLst>
              </p:cNvPr>
              <p:cNvSpPr>
                <a:spLocks noGrp="1" noRot="1" noChangeAspect="1" noMove="1" noResize="1" noEditPoints="1" noAdjustHandles="1" noChangeArrowheads="1" noChangeShapeType="1" noTextEdit="1"/>
              </p:cNvSpPr>
              <p:nvPr>
                <p:ph type="title"/>
              </p:nvPr>
            </p:nvSpPr>
            <p:spPr>
              <a:xfrm>
                <a:off x="1097280" y="286603"/>
                <a:ext cx="6260141" cy="1450757"/>
              </a:xfrm>
              <a:blipFill>
                <a:blip r:embed="rId3"/>
                <a:stretch>
                  <a:fillRect l="-2434" b="-9664"/>
                </a:stretch>
              </a:blipFill>
            </p:spPr>
            <p:txBody>
              <a:bodyPr/>
              <a:lstStyle/>
              <a:p>
                <a:r>
                  <a:rPr lang="zh-CN" altLang="en-US">
                    <a:noFill/>
                  </a:rPr>
                  <a:t> </a:t>
                </a:r>
              </a:p>
            </p:txBody>
          </p:sp>
        </mc:Fallback>
      </mc:AlternateContent>
      <p:graphicFrame>
        <p:nvGraphicFramePr>
          <p:cNvPr id="4" name="表格 3">
            <a:extLst>
              <a:ext uri="{FF2B5EF4-FFF2-40B4-BE49-F238E27FC236}">
                <a16:creationId xmlns:a16="http://schemas.microsoft.com/office/drawing/2014/main" id="{D1AA3FB0-6BD3-4956-95C2-34E38085327D}"/>
              </a:ext>
            </a:extLst>
          </p:cNvPr>
          <p:cNvGraphicFramePr>
            <a:graphicFrameLocks noGrp="1"/>
          </p:cNvGraphicFramePr>
          <p:nvPr>
            <p:extLst>
              <p:ext uri="{D42A27DB-BD31-4B8C-83A1-F6EECF244321}">
                <p14:modId xmlns:p14="http://schemas.microsoft.com/office/powerpoint/2010/main" val="1472306455"/>
              </p:ext>
            </p:extLst>
          </p:nvPr>
        </p:nvGraphicFramePr>
        <p:xfrm>
          <a:off x="8512629" y="652168"/>
          <a:ext cx="1436914" cy="5553664"/>
        </p:xfrm>
        <a:graphic>
          <a:graphicData uri="http://schemas.openxmlformats.org/drawingml/2006/table">
            <a:tbl>
              <a:tblPr firstRow="1" bandRow="1">
                <a:tableStyleId>{5940675A-B579-460E-94D1-54222C63F5DA}</a:tableStyleId>
              </a:tblPr>
              <a:tblGrid>
                <a:gridCol w="1436914">
                  <a:extLst>
                    <a:ext uri="{9D8B030D-6E8A-4147-A177-3AD203B41FA5}">
                      <a16:colId xmlns:a16="http://schemas.microsoft.com/office/drawing/2014/main" val="2875926530"/>
                    </a:ext>
                  </a:extLst>
                </a:gridCol>
              </a:tblGrid>
              <a:tr h="347104">
                <a:tc>
                  <a:txBody>
                    <a:bodyPr/>
                    <a:lstStyle/>
                    <a:p>
                      <a:pPr algn="ctr"/>
                      <a:r>
                        <a:rPr lang="en-US" altLang="zh-CN" sz="1600" dirty="0"/>
                        <a:t>3</a:t>
                      </a:r>
                      <a:endParaRPr lang="zh-CN" altLang="en-US" sz="1600" dirty="0"/>
                    </a:p>
                  </a:txBody>
                  <a:tcPr>
                    <a:solidFill>
                      <a:schemeClr val="bg1"/>
                    </a:solidFill>
                  </a:tcPr>
                </a:tc>
                <a:extLst>
                  <a:ext uri="{0D108BD9-81ED-4DB2-BD59-A6C34878D82A}">
                    <a16:rowId xmlns:a16="http://schemas.microsoft.com/office/drawing/2014/main" val="1110394226"/>
                  </a:ext>
                </a:extLst>
              </a:tr>
              <a:tr h="347104">
                <a:tc>
                  <a:txBody>
                    <a:bodyPr/>
                    <a:lstStyle/>
                    <a:p>
                      <a:pPr algn="ctr"/>
                      <a:r>
                        <a:rPr lang="en-US" altLang="zh-CN" sz="1600" dirty="0"/>
                        <a:t>IP</a:t>
                      </a:r>
                      <a:r>
                        <a:rPr lang="zh-CN" altLang="en-US" sz="1600" dirty="0"/>
                        <a:t>（主程序）</a:t>
                      </a:r>
                    </a:p>
                  </a:txBody>
                  <a:tcPr>
                    <a:solidFill>
                      <a:schemeClr val="bg1"/>
                    </a:solidFill>
                  </a:tcPr>
                </a:tc>
                <a:extLst>
                  <a:ext uri="{0D108BD9-81ED-4DB2-BD59-A6C34878D82A}">
                    <a16:rowId xmlns:a16="http://schemas.microsoft.com/office/drawing/2014/main" val="1938992600"/>
                  </a:ext>
                </a:extLst>
              </a:tr>
              <a:tr h="347104">
                <a:tc>
                  <a:txBody>
                    <a:bodyPr/>
                    <a:lstStyle/>
                    <a:p>
                      <a:pPr algn="ctr"/>
                      <a:r>
                        <a:rPr lang="en-US" altLang="zh-CN" sz="1600" dirty="0"/>
                        <a:t>AX</a:t>
                      </a:r>
                      <a:r>
                        <a:rPr lang="zh-CN" altLang="en-US" sz="1600" dirty="0"/>
                        <a:t>（原始）</a:t>
                      </a:r>
                    </a:p>
                  </a:txBody>
                  <a:tcPr>
                    <a:solidFill>
                      <a:schemeClr val="bg1"/>
                    </a:solidFill>
                  </a:tcPr>
                </a:tc>
                <a:extLst>
                  <a:ext uri="{0D108BD9-81ED-4DB2-BD59-A6C34878D82A}">
                    <a16:rowId xmlns:a16="http://schemas.microsoft.com/office/drawing/2014/main" val="2973808032"/>
                  </a:ext>
                </a:extLst>
              </a:tr>
              <a:tr h="347104">
                <a:tc>
                  <a:txBody>
                    <a:bodyPr/>
                    <a:lstStyle/>
                    <a:p>
                      <a:pPr algn="ctr"/>
                      <a:r>
                        <a:rPr lang="en-US" altLang="zh-CN" sz="1600" dirty="0"/>
                        <a:t>BP</a:t>
                      </a:r>
                      <a:r>
                        <a:rPr lang="zh-CN" altLang="en-US" sz="1600" dirty="0"/>
                        <a:t>（原始）</a:t>
                      </a:r>
                    </a:p>
                  </a:txBody>
                  <a:tcPr>
                    <a:solidFill>
                      <a:schemeClr val="bg1"/>
                    </a:solidFill>
                  </a:tcPr>
                </a:tc>
                <a:extLst>
                  <a:ext uri="{0D108BD9-81ED-4DB2-BD59-A6C34878D82A}">
                    <a16:rowId xmlns:a16="http://schemas.microsoft.com/office/drawing/2014/main" val="3379856194"/>
                  </a:ext>
                </a:extLst>
              </a:tr>
              <a:tr h="347104">
                <a:tc>
                  <a:txBody>
                    <a:bodyPr/>
                    <a:lstStyle/>
                    <a:p>
                      <a:pPr algn="ctr"/>
                      <a:r>
                        <a:rPr lang="en-US" altLang="zh-CN" sz="1600" dirty="0"/>
                        <a:t>2</a:t>
                      </a:r>
                      <a:endParaRPr lang="zh-CN" altLang="en-US" sz="1600" dirty="0"/>
                    </a:p>
                  </a:txBody>
                  <a:tcPr>
                    <a:solidFill>
                      <a:schemeClr val="bg1"/>
                    </a:solidFill>
                  </a:tcPr>
                </a:tc>
                <a:extLst>
                  <a:ext uri="{0D108BD9-81ED-4DB2-BD59-A6C34878D82A}">
                    <a16:rowId xmlns:a16="http://schemas.microsoft.com/office/drawing/2014/main" val="1838493875"/>
                  </a:ext>
                </a:extLst>
              </a:tr>
              <a:tr h="347104">
                <a:tc>
                  <a:txBody>
                    <a:bodyPr/>
                    <a:lstStyle/>
                    <a:p>
                      <a:pPr algn="ctr"/>
                      <a:r>
                        <a:rPr lang="en-US" altLang="zh-CN" sz="1600" dirty="0"/>
                        <a:t>IP</a:t>
                      </a:r>
                      <a:endParaRPr lang="zh-CN" altLang="en-US" sz="1600" dirty="0"/>
                    </a:p>
                  </a:txBody>
                  <a:tcPr>
                    <a:solidFill>
                      <a:schemeClr val="bg1"/>
                    </a:solidFill>
                  </a:tcPr>
                </a:tc>
                <a:extLst>
                  <a:ext uri="{0D108BD9-81ED-4DB2-BD59-A6C34878D82A}">
                    <a16:rowId xmlns:a16="http://schemas.microsoft.com/office/drawing/2014/main" val="1853367080"/>
                  </a:ext>
                </a:extLst>
              </a:tr>
              <a:tr h="347104">
                <a:tc>
                  <a:txBody>
                    <a:bodyPr/>
                    <a:lstStyle/>
                    <a:p>
                      <a:pPr algn="ctr"/>
                      <a:r>
                        <a:rPr lang="en-US" altLang="zh-CN" sz="1600" dirty="0"/>
                        <a:t>AX</a:t>
                      </a:r>
                      <a:endParaRPr lang="zh-CN" altLang="en-US" sz="1600" dirty="0"/>
                    </a:p>
                  </a:txBody>
                  <a:tcPr>
                    <a:solidFill>
                      <a:schemeClr val="bg1"/>
                    </a:solidFill>
                  </a:tcPr>
                </a:tc>
                <a:extLst>
                  <a:ext uri="{0D108BD9-81ED-4DB2-BD59-A6C34878D82A}">
                    <a16:rowId xmlns:a16="http://schemas.microsoft.com/office/drawing/2014/main" val="3955813379"/>
                  </a:ext>
                </a:extLst>
              </a:tr>
              <a:tr h="347104">
                <a:tc>
                  <a:txBody>
                    <a:bodyPr/>
                    <a:lstStyle/>
                    <a:p>
                      <a:pPr algn="ctr"/>
                      <a:r>
                        <a:rPr lang="en-US" altLang="zh-CN" sz="1600" dirty="0"/>
                        <a:t>BP1</a:t>
                      </a:r>
                      <a:endParaRPr lang="zh-CN" altLang="en-US" sz="1600" dirty="0"/>
                    </a:p>
                  </a:txBody>
                  <a:tcPr>
                    <a:solidFill>
                      <a:schemeClr val="bg1"/>
                    </a:solidFill>
                  </a:tcPr>
                </a:tc>
                <a:extLst>
                  <a:ext uri="{0D108BD9-81ED-4DB2-BD59-A6C34878D82A}">
                    <a16:rowId xmlns:a16="http://schemas.microsoft.com/office/drawing/2014/main" val="642362530"/>
                  </a:ext>
                </a:extLst>
              </a:tr>
              <a:tr h="347104">
                <a:tc>
                  <a:txBody>
                    <a:bodyPr/>
                    <a:lstStyle/>
                    <a:p>
                      <a:pPr algn="ctr"/>
                      <a:r>
                        <a:rPr lang="en-US" altLang="zh-CN" sz="1600" dirty="0"/>
                        <a:t>1</a:t>
                      </a:r>
                      <a:endParaRPr lang="zh-CN" altLang="en-US" sz="1600" dirty="0"/>
                    </a:p>
                  </a:txBody>
                  <a:tcPr>
                    <a:solidFill>
                      <a:schemeClr val="bg1"/>
                    </a:solidFill>
                  </a:tcPr>
                </a:tc>
                <a:extLst>
                  <a:ext uri="{0D108BD9-81ED-4DB2-BD59-A6C34878D82A}">
                    <a16:rowId xmlns:a16="http://schemas.microsoft.com/office/drawing/2014/main" val="4281677843"/>
                  </a:ext>
                </a:extLst>
              </a:tr>
              <a:tr h="347104">
                <a:tc>
                  <a:txBody>
                    <a:bodyPr/>
                    <a:lstStyle/>
                    <a:p>
                      <a:pPr algn="ctr"/>
                      <a:r>
                        <a:rPr lang="en-US" altLang="zh-CN" sz="1600" dirty="0"/>
                        <a:t>IP</a:t>
                      </a:r>
                      <a:endParaRPr lang="zh-CN" altLang="en-US" sz="1600" dirty="0"/>
                    </a:p>
                  </a:txBody>
                  <a:tcPr>
                    <a:solidFill>
                      <a:schemeClr val="bg1"/>
                    </a:solidFill>
                  </a:tcPr>
                </a:tc>
                <a:extLst>
                  <a:ext uri="{0D108BD9-81ED-4DB2-BD59-A6C34878D82A}">
                    <a16:rowId xmlns:a16="http://schemas.microsoft.com/office/drawing/2014/main" val="4151177038"/>
                  </a:ext>
                </a:extLst>
              </a:tr>
              <a:tr h="347104">
                <a:tc>
                  <a:txBody>
                    <a:bodyPr/>
                    <a:lstStyle/>
                    <a:p>
                      <a:pPr algn="ctr"/>
                      <a:r>
                        <a:rPr lang="en-US" altLang="zh-CN" sz="1600" dirty="0"/>
                        <a:t>AX</a:t>
                      </a:r>
                      <a:endParaRPr lang="zh-CN" altLang="en-US" sz="1600" dirty="0"/>
                    </a:p>
                  </a:txBody>
                  <a:tcPr>
                    <a:solidFill>
                      <a:schemeClr val="bg1"/>
                    </a:solidFill>
                  </a:tcPr>
                </a:tc>
                <a:extLst>
                  <a:ext uri="{0D108BD9-81ED-4DB2-BD59-A6C34878D82A}">
                    <a16:rowId xmlns:a16="http://schemas.microsoft.com/office/drawing/2014/main" val="3505301934"/>
                  </a:ext>
                </a:extLst>
              </a:tr>
              <a:tr h="347104">
                <a:tc>
                  <a:txBody>
                    <a:bodyPr/>
                    <a:lstStyle/>
                    <a:p>
                      <a:pPr algn="ctr"/>
                      <a:r>
                        <a:rPr lang="en-US" altLang="zh-CN" sz="1600" dirty="0"/>
                        <a:t>BP2</a:t>
                      </a:r>
                      <a:endParaRPr lang="zh-CN" altLang="en-US" sz="1600" dirty="0"/>
                    </a:p>
                  </a:txBody>
                  <a:tcPr>
                    <a:solidFill>
                      <a:schemeClr val="bg1"/>
                    </a:solidFill>
                  </a:tcPr>
                </a:tc>
                <a:extLst>
                  <a:ext uri="{0D108BD9-81ED-4DB2-BD59-A6C34878D82A}">
                    <a16:rowId xmlns:a16="http://schemas.microsoft.com/office/drawing/2014/main" val="1424566285"/>
                  </a:ext>
                </a:extLst>
              </a:tr>
              <a:tr h="347104">
                <a:tc>
                  <a:txBody>
                    <a:bodyPr/>
                    <a:lstStyle/>
                    <a:p>
                      <a:pPr algn="ctr"/>
                      <a:r>
                        <a:rPr lang="en-US" altLang="zh-CN" sz="1600" dirty="0"/>
                        <a:t>0</a:t>
                      </a:r>
                      <a:endParaRPr lang="zh-CN" altLang="en-US" sz="1600" dirty="0"/>
                    </a:p>
                  </a:txBody>
                  <a:tcPr>
                    <a:solidFill>
                      <a:schemeClr val="bg1"/>
                    </a:solidFill>
                  </a:tcPr>
                </a:tc>
                <a:extLst>
                  <a:ext uri="{0D108BD9-81ED-4DB2-BD59-A6C34878D82A}">
                    <a16:rowId xmlns:a16="http://schemas.microsoft.com/office/drawing/2014/main" val="3406032732"/>
                  </a:ext>
                </a:extLst>
              </a:tr>
              <a:tr h="347104">
                <a:tc>
                  <a:txBody>
                    <a:bodyPr/>
                    <a:lstStyle/>
                    <a:p>
                      <a:pPr algn="ctr"/>
                      <a:r>
                        <a:rPr lang="en-US" altLang="zh-CN" sz="1600" dirty="0"/>
                        <a:t>IP</a:t>
                      </a:r>
                      <a:endParaRPr lang="zh-CN" altLang="en-US" sz="1600" dirty="0"/>
                    </a:p>
                  </a:txBody>
                  <a:tcPr>
                    <a:solidFill>
                      <a:schemeClr val="bg1"/>
                    </a:solidFill>
                  </a:tcPr>
                </a:tc>
                <a:extLst>
                  <a:ext uri="{0D108BD9-81ED-4DB2-BD59-A6C34878D82A}">
                    <a16:rowId xmlns:a16="http://schemas.microsoft.com/office/drawing/2014/main" val="4031115099"/>
                  </a:ext>
                </a:extLst>
              </a:tr>
              <a:tr h="347104">
                <a:tc>
                  <a:txBody>
                    <a:bodyPr/>
                    <a:lstStyle/>
                    <a:p>
                      <a:pPr algn="ctr"/>
                      <a:r>
                        <a:rPr lang="en-US" altLang="zh-CN" sz="1600" dirty="0"/>
                        <a:t>AX</a:t>
                      </a:r>
                      <a:endParaRPr lang="zh-CN" altLang="en-US" sz="1600" dirty="0"/>
                    </a:p>
                  </a:txBody>
                  <a:tcPr>
                    <a:solidFill>
                      <a:schemeClr val="bg1"/>
                    </a:solidFill>
                  </a:tcPr>
                </a:tc>
                <a:extLst>
                  <a:ext uri="{0D108BD9-81ED-4DB2-BD59-A6C34878D82A}">
                    <a16:rowId xmlns:a16="http://schemas.microsoft.com/office/drawing/2014/main" val="1847473655"/>
                  </a:ext>
                </a:extLst>
              </a:tr>
              <a:tr h="347104">
                <a:tc>
                  <a:txBody>
                    <a:bodyPr/>
                    <a:lstStyle/>
                    <a:p>
                      <a:pPr algn="ctr"/>
                      <a:r>
                        <a:rPr lang="en-US" altLang="zh-CN" sz="1600" dirty="0"/>
                        <a:t>BP3</a:t>
                      </a:r>
                      <a:endParaRPr lang="zh-CN" altLang="en-US" sz="1600" dirty="0"/>
                    </a:p>
                  </a:txBody>
                  <a:tcPr>
                    <a:solidFill>
                      <a:schemeClr val="bg1"/>
                    </a:solidFill>
                  </a:tcPr>
                </a:tc>
                <a:extLst>
                  <a:ext uri="{0D108BD9-81ED-4DB2-BD59-A6C34878D82A}">
                    <a16:rowId xmlns:a16="http://schemas.microsoft.com/office/drawing/2014/main" val="3746788322"/>
                  </a:ext>
                </a:extLst>
              </a:tr>
            </a:tbl>
          </a:graphicData>
        </a:graphic>
      </p:graphicFrame>
      <p:sp>
        <p:nvSpPr>
          <p:cNvPr id="5" name="文本框 4">
            <a:extLst>
              <a:ext uri="{FF2B5EF4-FFF2-40B4-BE49-F238E27FC236}">
                <a16:creationId xmlns:a16="http://schemas.microsoft.com/office/drawing/2014/main" id="{9056BC21-D0F8-4712-B808-39284568E850}"/>
              </a:ext>
            </a:extLst>
          </p:cNvPr>
          <p:cNvSpPr txBox="1"/>
          <p:nvPr/>
        </p:nvSpPr>
        <p:spPr>
          <a:xfrm>
            <a:off x="9949543" y="504386"/>
            <a:ext cx="685800" cy="5909310"/>
          </a:xfrm>
          <a:prstGeom prst="rect">
            <a:avLst/>
          </a:prstGeom>
          <a:noFill/>
        </p:spPr>
        <p:txBody>
          <a:bodyPr wrap="square" rtlCol="0">
            <a:spAutoFit/>
          </a:bodyPr>
          <a:lstStyle/>
          <a:p>
            <a:r>
              <a:rPr lang="zh-CN" altLang="en-US" dirty="0"/>
              <a:t>栈底</a:t>
            </a:r>
            <a:endParaRPr lang="en-US" altLang="zh-CN" dirty="0"/>
          </a:p>
          <a:p>
            <a:r>
              <a:rPr lang="en-US" altLang="zh-CN" dirty="0"/>
              <a:t>+</a:t>
            </a:r>
            <a:r>
              <a:rPr lang="en-US" altLang="zh-CN" dirty="0">
                <a:solidFill>
                  <a:srgbClr val="C00000"/>
                </a:solidFill>
                <a:highlight>
                  <a:srgbClr val="FFFF00"/>
                </a:highlight>
              </a:rPr>
              <a:t>6</a:t>
            </a:r>
          </a:p>
          <a:p>
            <a:r>
              <a:rPr lang="en-US" altLang="zh-CN" dirty="0"/>
              <a:t>+4</a:t>
            </a:r>
          </a:p>
          <a:p>
            <a:r>
              <a:rPr lang="en-US" altLang="zh-CN" dirty="0"/>
              <a:t>+2</a:t>
            </a:r>
          </a:p>
          <a:p>
            <a:r>
              <a:rPr lang="en-US" altLang="zh-CN" dirty="0"/>
              <a:t>BP1</a:t>
            </a:r>
          </a:p>
          <a:p>
            <a:endParaRPr lang="en-US" altLang="zh-CN" dirty="0"/>
          </a:p>
          <a:p>
            <a:endParaRPr lang="en-US" altLang="zh-CN" dirty="0"/>
          </a:p>
          <a:p>
            <a:endParaRPr lang="en-US" altLang="zh-CN" dirty="0"/>
          </a:p>
          <a:p>
            <a:endParaRPr lang="en-US" altLang="zh-CN" dirty="0"/>
          </a:p>
          <a:p>
            <a:r>
              <a:rPr lang="en-US" altLang="zh-CN" dirty="0"/>
              <a:t>BP2</a:t>
            </a:r>
          </a:p>
          <a:p>
            <a:endParaRPr lang="en-US" altLang="zh-CN" dirty="0"/>
          </a:p>
          <a:p>
            <a:endParaRPr lang="en-US" altLang="zh-CN" dirty="0"/>
          </a:p>
          <a:p>
            <a:endParaRPr lang="en-US" altLang="zh-CN" dirty="0"/>
          </a:p>
          <a:p>
            <a:endParaRPr lang="en-US" altLang="zh-CN" dirty="0"/>
          </a:p>
          <a:p>
            <a:r>
              <a:rPr lang="en-US" altLang="zh-CN" dirty="0"/>
              <a:t>BP3</a:t>
            </a:r>
          </a:p>
          <a:p>
            <a:endParaRPr lang="en-US" altLang="zh-CN" dirty="0"/>
          </a:p>
          <a:p>
            <a:endParaRPr lang="en-US" altLang="zh-CN" dirty="0"/>
          </a:p>
          <a:p>
            <a:endParaRPr lang="en-US" altLang="zh-CN" dirty="0"/>
          </a:p>
          <a:p>
            <a:endParaRPr lang="en-US" altLang="zh-CN" dirty="0"/>
          </a:p>
          <a:p>
            <a:r>
              <a:rPr lang="en-US" altLang="zh-CN" dirty="0"/>
              <a:t>BP4</a:t>
            </a:r>
          </a:p>
          <a:p>
            <a:endParaRPr lang="zh-CN" altLang="en-US" dirty="0"/>
          </a:p>
        </p:txBody>
      </p:sp>
      <p:sp>
        <p:nvSpPr>
          <p:cNvPr id="6" name="文本框 5">
            <a:extLst>
              <a:ext uri="{FF2B5EF4-FFF2-40B4-BE49-F238E27FC236}">
                <a16:creationId xmlns:a16="http://schemas.microsoft.com/office/drawing/2014/main" id="{0D0C1672-A5EA-4E3D-A793-C59C63FEC449}"/>
              </a:ext>
            </a:extLst>
          </p:cNvPr>
          <p:cNvSpPr txBox="1"/>
          <p:nvPr/>
        </p:nvSpPr>
        <p:spPr>
          <a:xfrm>
            <a:off x="5965372" y="5846019"/>
            <a:ext cx="2754086" cy="369332"/>
          </a:xfrm>
          <a:prstGeom prst="rect">
            <a:avLst/>
          </a:prstGeom>
          <a:noFill/>
        </p:spPr>
        <p:txBody>
          <a:bodyPr wrap="square" rtlCol="0">
            <a:spAutoFit/>
          </a:bodyPr>
          <a:lstStyle/>
          <a:p>
            <a:r>
              <a:rPr lang="zh-CN" altLang="en-US" dirty="0"/>
              <a:t>图</a:t>
            </a:r>
            <a:r>
              <a:rPr lang="en-US" altLang="zh-CN" dirty="0"/>
              <a:t>4-8  </a:t>
            </a:r>
            <a:r>
              <a:rPr lang="zh-CN" altLang="en-US" dirty="0"/>
              <a:t>例</a:t>
            </a:r>
            <a:r>
              <a:rPr lang="en-US" altLang="zh-CN" dirty="0"/>
              <a:t>4.17</a:t>
            </a:r>
            <a:r>
              <a:rPr lang="zh-CN" altLang="en-US" dirty="0"/>
              <a:t>的堆栈区</a:t>
            </a:r>
          </a:p>
        </p:txBody>
      </p:sp>
      <p:sp>
        <p:nvSpPr>
          <p:cNvPr id="7" name="对话气泡: 圆角矩形 6">
            <a:extLst>
              <a:ext uri="{FF2B5EF4-FFF2-40B4-BE49-F238E27FC236}">
                <a16:creationId xmlns:a16="http://schemas.microsoft.com/office/drawing/2014/main" id="{8179B7F1-4C59-44C0-B314-9321B76F1B18}"/>
              </a:ext>
            </a:extLst>
          </p:cNvPr>
          <p:cNvSpPr/>
          <p:nvPr/>
        </p:nvSpPr>
        <p:spPr>
          <a:xfrm>
            <a:off x="7554892" y="356604"/>
            <a:ext cx="760266" cy="295564"/>
          </a:xfrm>
          <a:prstGeom prst="wedgeRoundRectCallout">
            <a:avLst>
              <a:gd name="adj1" fmla="val 59282"/>
              <a:gd name="adj2" fmla="val 1101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3</a:t>
            </a:r>
            <a:r>
              <a:rPr lang="zh-CN" altLang="en-US" dirty="0"/>
              <a:t>！</a:t>
            </a:r>
          </a:p>
        </p:txBody>
      </p:sp>
      <p:sp>
        <p:nvSpPr>
          <p:cNvPr id="8" name="对话气泡: 圆角矩形 7">
            <a:extLst>
              <a:ext uri="{FF2B5EF4-FFF2-40B4-BE49-F238E27FC236}">
                <a16:creationId xmlns:a16="http://schemas.microsoft.com/office/drawing/2014/main" id="{3808E9F3-CCC7-4898-8E8F-8C8D4021C34E}"/>
              </a:ext>
            </a:extLst>
          </p:cNvPr>
          <p:cNvSpPr/>
          <p:nvPr/>
        </p:nvSpPr>
        <p:spPr>
          <a:xfrm>
            <a:off x="7510152" y="1864644"/>
            <a:ext cx="849746" cy="295564"/>
          </a:xfrm>
          <a:prstGeom prst="wedgeRoundRectCallout">
            <a:avLst>
              <a:gd name="adj1" fmla="val 59843"/>
              <a:gd name="adj2" fmla="val 8937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2</a:t>
            </a:r>
            <a:r>
              <a:rPr lang="zh-CN" altLang="en-US" dirty="0"/>
              <a:t>！</a:t>
            </a:r>
          </a:p>
        </p:txBody>
      </p:sp>
      <p:sp>
        <p:nvSpPr>
          <p:cNvPr id="9" name="对话气泡: 圆角矩形 8">
            <a:extLst>
              <a:ext uri="{FF2B5EF4-FFF2-40B4-BE49-F238E27FC236}">
                <a16:creationId xmlns:a16="http://schemas.microsoft.com/office/drawing/2014/main" id="{89F94319-6637-43B3-9205-8DA1A19FB858}"/>
              </a:ext>
            </a:extLst>
          </p:cNvPr>
          <p:cNvSpPr/>
          <p:nvPr/>
        </p:nvSpPr>
        <p:spPr>
          <a:xfrm>
            <a:off x="7548539" y="3177440"/>
            <a:ext cx="766619" cy="295564"/>
          </a:xfrm>
          <a:prstGeom prst="wedgeRoundRectCallout">
            <a:avLst>
              <a:gd name="adj1" fmla="val 72808"/>
              <a:gd name="adj2" fmla="val 8625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1</a:t>
            </a:r>
            <a:r>
              <a:rPr lang="zh-CN" altLang="en-US" dirty="0"/>
              <a:t>！</a:t>
            </a:r>
          </a:p>
        </p:txBody>
      </p:sp>
      <p:sp>
        <p:nvSpPr>
          <p:cNvPr id="10" name="对话气泡: 圆角矩形 9">
            <a:extLst>
              <a:ext uri="{FF2B5EF4-FFF2-40B4-BE49-F238E27FC236}">
                <a16:creationId xmlns:a16="http://schemas.microsoft.com/office/drawing/2014/main" id="{FF48C193-A8EC-4AD4-BE3B-F5813D7D9AAE}"/>
              </a:ext>
            </a:extLst>
          </p:cNvPr>
          <p:cNvSpPr/>
          <p:nvPr/>
        </p:nvSpPr>
        <p:spPr>
          <a:xfrm>
            <a:off x="7593279" y="4769017"/>
            <a:ext cx="766619" cy="295564"/>
          </a:xfrm>
          <a:prstGeom prst="wedgeRoundRectCallout">
            <a:avLst>
              <a:gd name="adj1" fmla="val 70312"/>
              <a:gd name="adj2" fmla="val 5343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0</a:t>
            </a:r>
            <a:r>
              <a:rPr lang="zh-CN" altLang="en-US" dirty="0"/>
              <a:t>！</a:t>
            </a:r>
          </a:p>
        </p:txBody>
      </p:sp>
      <p:pic>
        <p:nvPicPr>
          <p:cNvPr id="12" name="图片 11">
            <a:extLst>
              <a:ext uri="{FF2B5EF4-FFF2-40B4-BE49-F238E27FC236}">
                <a16:creationId xmlns:a16="http://schemas.microsoft.com/office/drawing/2014/main" id="{706DE554-38B8-41E8-806D-A31EA5C95AA1}"/>
              </a:ext>
            </a:extLst>
          </p:cNvPr>
          <p:cNvPicPr>
            <a:picLocks noChangeAspect="1"/>
          </p:cNvPicPr>
          <p:nvPr/>
        </p:nvPicPr>
        <p:blipFill rotWithShape="1">
          <a:blip r:embed="rId4"/>
          <a:srcRect r="10599"/>
          <a:stretch/>
        </p:blipFill>
        <p:spPr>
          <a:xfrm>
            <a:off x="772629" y="1838804"/>
            <a:ext cx="4019640" cy="3894157"/>
          </a:xfrm>
          <a:prstGeom prst="rect">
            <a:avLst/>
          </a:prstGeom>
        </p:spPr>
      </p:pic>
      <p:sp>
        <p:nvSpPr>
          <p:cNvPr id="15" name="文本框 14">
            <a:extLst>
              <a:ext uri="{FF2B5EF4-FFF2-40B4-BE49-F238E27FC236}">
                <a16:creationId xmlns:a16="http://schemas.microsoft.com/office/drawing/2014/main" id="{F02E972B-9FBC-49D1-A05A-61D7FF3899EC}"/>
              </a:ext>
            </a:extLst>
          </p:cNvPr>
          <p:cNvSpPr txBox="1"/>
          <p:nvPr/>
        </p:nvSpPr>
        <p:spPr>
          <a:xfrm>
            <a:off x="10379198" y="1552694"/>
            <a:ext cx="1055914" cy="369332"/>
          </a:xfrm>
          <a:prstGeom prst="rect">
            <a:avLst/>
          </a:prstGeom>
          <a:noFill/>
        </p:spPr>
        <p:txBody>
          <a:bodyPr wrap="square" rtlCol="0">
            <a:spAutoFit/>
          </a:bodyPr>
          <a:lstStyle/>
          <a:p>
            <a:r>
              <a:rPr lang="en-US" altLang="zh-CN" dirty="0">
                <a:solidFill>
                  <a:srgbClr val="C00000"/>
                </a:solidFill>
                <a:highlight>
                  <a:srgbClr val="FFFF00"/>
                </a:highlight>
              </a:rPr>
              <a:t>bp=</a:t>
            </a:r>
            <a:r>
              <a:rPr lang="en-US" altLang="zh-CN" dirty="0" err="1">
                <a:solidFill>
                  <a:srgbClr val="C00000"/>
                </a:solidFill>
                <a:highlight>
                  <a:srgbClr val="FFFF00"/>
                </a:highlight>
              </a:rPr>
              <a:t>sp</a:t>
            </a:r>
            <a:endParaRPr lang="zh-CN" altLang="en-US" dirty="0">
              <a:solidFill>
                <a:srgbClr val="C00000"/>
              </a:solidFill>
              <a:highlight>
                <a:srgbClr val="FFFF00"/>
              </a:highlight>
            </a:endParaRPr>
          </a:p>
        </p:txBody>
      </p:sp>
    </p:spTree>
    <p:extLst>
      <p:ext uri="{BB962C8B-B14F-4D97-AF65-F5344CB8AC3E}">
        <p14:creationId xmlns:p14="http://schemas.microsoft.com/office/powerpoint/2010/main" val="18793773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93AC9-95DF-42E5-8D7A-FC7987773E35}"/>
              </a:ext>
            </a:extLst>
          </p:cNvPr>
          <p:cNvSpPr>
            <a:spLocks noGrp="1"/>
          </p:cNvSpPr>
          <p:nvPr>
            <p:ph type="title"/>
          </p:nvPr>
        </p:nvSpPr>
        <p:spPr/>
        <p:txBody>
          <a:bodyPr/>
          <a:lstStyle/>
          <a:p>
            <a:r>
              <a:rPr lang="en-US" altLang="zh-CN" dirty="0"/>
              <a:t>3. </a:t>
            </a:r>
            <a:r>
              <a:rPr lang="zh-CN" altLang="en-US" dirty="0"/>
              <a:t>子程序的重入</a:t>
            </a:r>
          </a:p>
        </p:txBody>
      </p:sp>
      <p:sp>
        <p:nvSpPr>
          <p:cNvPr id="3" name="内容占位符 2">
            <a:extLst>
              <a:ext uri="{FF2B5EF4-FFF2-40B4-BE49-F238E27FC236}">
                <a16:creationId xmlns:a16="http://schemas.microsoft.com/office/drawing/2014/main" id="{BEAF594F-3198-4D84-BCC9-057ECCF87A07}"/>
              </a:ext>
            </a:extLst>
          </p:cNvPr>
          <p:cNvSpPr>
            <a:spLocks noGrp="1"/>
          </p:cNvSpPr>
          <p:nvPr>
            <p:ph idx="1"/>
          </p:nvPr>
        </p:nvSpPr>
        <p:spPr>
          <a:xfrm>
            <a:off x="1097280" y="1845734"/>
            <a:ext cx="5295207" cy="4305684"/>
          </a:xfrm>
        </p:spPr>
        <p:txBody>
          <a:bodyPr>
            <a:normAutofit fontScale="92500" lnSpcReduction="10000"/>
          </a:bodyPr>
          <a:lstStyle/>
          <a:p>
            <a:pPr>
              <a:lnSpc>
                <a:spcPct val="110000"/>
              </a:lnSpc>
              <a:buFont typeface="Wingdings" panose="05000000000000000000" pitchFamily="2" charset="2"/>
              <a:buChar char="ü"/>
            </a:pPr>
            <a:r>
              <a:rPr lang="zh-CN" altLang="en-US" dirty="0"/>
              <a:t>子程序的重入是指</a:t>
            </a:r>
            <a:r>
              <a:rPr lang="zh-CN" altLang="en-US" dirty="0">
                <a:solidFill>
                  <a:srgbClr val="C00000"/>
                </a:solidFill>
              </a:rPr>
              <a:t>子程序被中断后又被中断服务程序所调用</a:t>
            </a:r>
            <a:r>
              <a:rPr lang="zh-CN" altLang="en-US" dirty="0"/>
              <a:t>，能够重入的子程序称为可重入子程序。在子程序中，注意利用寄存器和堆栈传递参数和存放临时数据，而不要使用固定的存储单元（变量），就能够实现重入。</a:t>
            </a:r>
            <a:endParaRPr lang="en-US" altLang="zh-CN" dirty="0"/>
          </a:p>
          <a:p>
            <a:pPr>
              <a:lnSpc>
                <a:spcPct val="110000"/>
              </a:lnSpc>
              <a:buFont typeface="Wingdings" panose="05000000000000000000" pitchFamily="2" charset="2"/>
              <a:buChar char="ü"/>
            </a:pPr>
            <a:r>
              <a:rPr lang="zh-CN" altLang="en-US" dirty="0"/>
              <a:t>一个可重入的函数简单来说就是</a:t>
            </a:r>
            <a:r>
              <a:rPr lang="zh-CN" altLang="en-US" dirty="0">
                <a:solidFill>
                  <a:srgbClr val="C00000"/>
                </a:solidFill>
              </a:rPr>
              <a:t>可以被中断的函数</a:t>
            </a:r>
            <a:r>
              <a:rPr lang="zh-CN" altLang="en-US" dirty="0"/>
              <a:t>，也就是说，可以在这个函数执行的任何时刻中断它，转入</a:t>
            </a:r>
            <a:r>
              <a:rPr lang="en-US" altLang="zh-CN" dirty="0"/>
              <a:t>OS</a:t>
            </a:r>
            <a:r>
              <a:rPr lang="zh-CN" altLang="en-US" dirty="0"/>
              <a:t>调度下去执行另外一段代码，而返回控制时不会出现什么错误。</a:t>
            </a:r>
          </a:p>
          <a:p>
            <a:pPr>
              <a:lnSpc>
                <a:spcPct val="110000"/>
              </a:lnSpc>
              <a:buFont typeface="Wingdings" panose="05000000000000000000" pitchFamily="2" charset="2"/>
              <a:buChar char="ü"/>
            </a:pPr>
            <a:r>
              <a:rPr lang="zh-CN" altLang="en-US" dirty="0"/>
              <a:t>子程序的重入不同于子程序的递归。重入是被动地进入，而递归是主动地进入；重入的调用间往往没有关系，而递归的调用间却是密切相关的。</a:t>
            </a:r>
            <a:r>
              <a:rPr lang="zh-CN" altLang="en-US" dirty="0">
                <a:solidFill>
                  <a:srgbClr val="C00000"/>
                </a:solidFill>
              </a:rPr>
              <a:t>递归子程序也是可重入子程序。</a:t>
            </a:r>
          </a:p>
          <a:p>
            <a:pPr>
              <a:lnSpc>
                <a:spcPct val="110000"/>
              </a:lnSpc>
              <a:buFont typeface="Wingdings" panose="05000000000000000000" pitchFamily="2" charset="2"/>
              <a:buChar char="ü"/>
            </a:pPr>
            <a:endParaRPr lang="zh-CN" altLang="en-US" dirty="0"/>
          </a:p>
        </p:txBody>
      </p:sp>
      <p:pic>
        <p:nvPicPr>
          <p:cNvPr id="5" name="图片 4">
            <a:extLst>
              <a:ext uri="{FF2B5EF4-FFF2-40B4-BE49-F238E27FC236}">
                <a16:creationId xmlns:a16="http://schemas.microsoft.com/office/drawing/2014/main" id="{9F9CF071-0831-4EC4-8BB1-2596FE0BE4CF}"/>
              </a:ext>
            </a:extLst>
          </p:cNvPr>
          <p:cNvPicPr>
            <a:picLocks noChangeAspect="1"/>
          </p:cNvPicPr>
          <p:nvPr/>
        </p:nvPicPr>
        <p:blipFill>
          <a:blip r:embed="rId2"/>
          <a:stretch>
            <a:fillRect/>
          </a:stretch>
        </p:blipFill>
        <p:spPr>
          <a:xfrm>
            <a:off x="6392487" y="1990712"/>
            <a:ext cx="5544910" cy="3711757"/>
          </a:xfrm>
          <a:prstGeom prst="rect">
            <a:avLst/>
          </a:prstGeom>
        </p:spPr>
      </p:pic>
    </p:spTree>
    <p:extLst>
      <p:ext uri="{BB962C8B-B14F-4D97-AF65-F5344CB8AC3E}">
        <p14:creationId xmlns:p14="http://schemas.microsoft.com/office/powerpoint/2010/main" val="39270599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CB161-52C9-42C1-AC96-52B21B6DCCD9}"/>
              </a:ext>
            </a:extLst>
          </p:cNvPr>
          <p:cNvSpPr>
            <a:spLocks noGrp="1"/>
          </p:cNvSpPr>
          <p:nvPr>
            <p:ph type="title"/>
          </p:nvPr>
        </p:nvSpPr>
        <p:spPr/>
        <p:txBody>
          <a:bodyPr/>
          <a:lstStyle/>
          <a:p>
            <a:r>
              <a:rPr lang="en-US" altLang="zh-CN" dirty="0"/>
              <a:t>4.4.4 </a:t>
            </a:r>
            <a:r>
              <a:rPr lang="zh-CN" altLang="en-US" dirty="0"/>
              <a:t>子程序的应用</a:t>
            </a:r>
          </a:p>
        </p:txBody>
      </p:sp>
      <p:sp>
        <p:nvSpPr>
          <p:cNvPr id="3" name="内容占位符 2">
            <a:extLst>
              <a:ext uri="{FF2B5EF4-FFF2-40B4-BE49-F238E27FC236}">
                <a16:creationId xmlns:a16="http://schemas.microsoft.com/office/drawing/2014/main" id="{163CB1CD-8460-4492-8B83-999D6284A361}"/>
              </a:ext>
            </a:extLst>
          </p:cNvPr>
          <p:cNvSpPr>
            <a:spLocks noGrp="1"/>
          </p:cNvSpPr>
          <p:nvPr>
            <p:ph idx="1"/>
          </p:nvPr>
        </p:nvSpPr>
        <p:spPr/>
        <p:txBody>
          <a:bodyPr>
            <a:normAutofit/>
          </a:bodyPr>
          <a:lstStyle/>
          <a:p>
            <a:r>
              <a:rPr lang="zh-CN" altLang="en-US" sz="2400" dirty="0"/>
              <a:t>例题</a:t>
            </a:r>
            <a:r>
              <a:rPr lang="en-US" altLang="zh-CN" sz="2400" dirty="0"/>
              <a:t>4.18</a:t>
            </a:r>
            <a:r>
              <a:rPr lang="zh-CN" altLang="en-US" sz="2400" dirty="0"/>
              <a:t>：从键盘输入</a:t>
            </a:r>
            <a:r>
              <a:rPr lang="zh-CN" altLang="en-US" sz="2400" dirty="0">
                <a:highlight>
                  <a:srgbClr val="FFFF00"/>
                </a:highlight>
              </a:rPr>
              <a:t>有符号</a:t>
            </a:r>
            <a:r>
              <a:rPr lang="zh-CN" altLang="en-US" sz="2400" dirty="0"/>
              <a:t>十进制数</a:t>
            </a:r>
            <a:endParaRPr lang="en-US" altLang="zh-CN" sz="2400" dirty="0"/>
          </a:p>
          <a:p>
            <a:pPr lvl="1">
              <a:buFont typeface="Wingdings" panose="05000000000000000000" pitchFamily="2" charset="2"/>
              <a:buChar char="ü"/>
            </a:pPr>
            <a:r>
              <a:rPr lang="zh-CN" altLang="en-US" sz="2400" dirty="0"/>
              <a:t>子程序从键盘输入一个有符号十进制数；</a:t>
            </a:r>
            <a:endParaRPr lang="en-US" altLang="zh-CN" sz="2400" dirty="0"/>
          </a:p>
          <a:p>
            <a:pPr lvl="1">
              <a:buFont typeface="Wingdings" panose="05000000000000000000" pitchFamily="2" charset="2"/>
              <a:buChar char="ü"/>
            </a:pPr>
            <a:r>
              <a:rPr lang="zh-CN" altLang="en-US" sz="2400" dirty="0"/>
              <a:t>子程序还包含将</a:t>
            </a:r>
            <a:r>
              <a:rPr lang="en-US" altLang="zh-CN" sz="2400" dirty="0"/>
              <a:t>ASCII</a:t>
            </a:r>
            <a:r>
              <a:rPr lang="zh-CN" altLang="en-US" sz="2400" dirty="0"/>
              <a:t>码转换为二进制数的过程；</a:t>
            </a:r>
            <a:endParaRPr lang="en-US" altLang="zh-CN" sz="2400" dirty="0"/>
          </a:p>
          <a:p>
            <a:pPr marL="841248" lvl="2" indent="-457200">
              <a:buFont typeface="+mj-ea"/>
              <a:buAutoNum type="circleNumDbPlain"/>
            </a:pPr>
            <a:r>
              <a:rPr lang="zh-CN" altLang="en-US" sz="2000" dirty="0"/>
              <a:t>判断输入数据的正负，并用一个寄存器记录下来</a:t>
            </a:r>
            <a:endParaRPr lang="en-US" altLang="zh-CN" sz="2000" dirty="0"/>
          </a:p>
          <a:p>
            <a:pPr marL="841248" lvl="2" indent="-457200">
              <a:buFont typeface="+mj-ea"/>
              <a:buAutoNum type="circleNumDbPlain"/>
            </a:pPr>
            <a:r>
              <a:rPr lang="zh-CN" altLang="en-US" sz="2000" dirty="0"/>
              <a:t>输入</a:t>
            </a:r>
            <a:r>
              <a:rPr lang="en-US" altLang="zh-CN" sz="2000" dirty="0"/>
              <a:t>0-9</a:t>
            </a:r>
            <a:r>
              <a:rPr lang="zh-CN" altLang="en-US" sz="2000" dirty="0"/>
              <a:t>数字（</a:t>
            </a:r>
            <a:r>
              <a:rPr lang="en-US" altLang="zh-CN" sz="2000" dirty="0"/>
              <a:t>ASCII</a:t>
            </a:r>
            <a:r>
              <a:rPr lang="zh-CN" altLang="en-US" sz="2000" dirty="0"/>
              <a:t>码），减掉</a:t>
            </a:r>
            <a:r>
              <a:rPr lang="en-US" altLang="zh-CN" sz="2000" dirty="0"/>
              <a:t>30H</a:t>
            </a:r>
            <a:r>
              <a:rPr lang="zh-CN" altLang="en-US" sz="2000" dirty="0"/>
              <a:t>转换为二进制数</a:t>
            </a:r>
            <a:endParaRPr lang="en-US" altLang="zh-CN" sz="2000" dirty="0"/>
          </a:p>
          <a:p>
            <a:pPr marL="841248" lvl="2" indent="-457200">
              <a:buFont typeface="+mj-ea"/>
              <a:buAutoNum type="circleNumDbPlain"/>
            </a:pPr>
            <a:r>
              <a:rPr lang="zh-CN" altLang="en-US" sz="2000" dirty="0"/>
              <a:t>将前面输入的数值乘</a:t>
            </a:r>
            <a:r>
              <a:rPr lang="en-US" altLang="zh-CN" sz="2000" dirty="0"/>
              <a:t>10</a:t>
            </a:r>
            <a:r>
              <a:rPr lang="zh-CN" altLang="en-US" sz="2000" dirty="0"/>
              <a:t>，并与刚输入的数字相加得到新的数值</a:t>
            </a:r>
            <a:endParaRPr lang="en-US" altLang="zh-CN" sz="2000" dirty="0"/>
          </a:p>
          <a:p>
            <a:pPr marL="841248" lvl="2" indent="-457200">
              <a:buFont typeface="+mj-ea"/>
              <a:buAutoNum type="circleNumDbPlain"/>
            </a:pPr>
            <a:r>
              <a:rPr lang="zh-CN" altLang="en-US" sz="2000" dirty="0"/>
              <a:t>重复②③步，直到输入一个非数字字符结束</a:t>
            </a:r>
            <a:endParaRPr lang="en-US" altLang="zh-CN" sz="2000" dirty="0"/>
          </a:p>
          <a:p>
            <a:pPr marL="841248" lvl="2" indent="-457200">
              <a:buFont typeface="+mj-ea"/>
              <a:buAutoNum type="circleNumDbPlain"/>
            </a:pPr>
            <a:r>
              <a:rPr lang="zh-CN" altLang="en-US" sz="2000" dirty="0"/>
              <a:t>如果是负数进行求补，否则直接将数值保存</a:t>
            </a:r>
          </a:p>
          <a:p>
            <a:pPr lvl="1">
              <a:spcBef>
                <a:spcPct val="50000"/>
              </a:spcBef>
              <a:buFont typeface="Wingdings" panose="05000000000000000000" pitchFamily="2" charset="2"/>
              <a:buChar char="ü"/>
            </a:pPr>
            <a:r>
              <a:rPr lang="zh-CN" altLang="en-US" sz="2400" dirty="0"/>
              <a:t>输入时，负数用“－”引导，正数直接输入或用“＋”引导；</a:t>
            </a:r>
          </a:p>
          <a:p>
            <a:pPr lvl="1">
              <a:buFont typeface="Wingdings" panose="05000000000000000000" pitchFamily="2" charset="2"/>
              <a:buChar char="ü"/>
            </a:pPr>
            <a:r>
              <a:rPr lang="zh-CN" altLang="en-US" sz="2400" dirty="0"/>
              <a:t>子程序用</a:t>
            </a:r>
            <a:r>
              <a:rPr lang="zh-CN" altLang="en-US" sz="2400" dirty="0">
                <a:solidFill>
                  <a:srgbClr val="C00000"/>
                </a:solidFill>
              </a:rPr>
              <a:t>寄存器传递出口参数</a:t>
            </a:r>
            <a:r>
              <a:rPr lang="zh-CN" altLang="en-US" sz="2400" dirty="0"/>
              <a:t>，主程序调用该子程序输入</a:t>
            </a:r>
            <a:r>
              <a:rPr lang="en-US" altLang="zh-CN" sz="2400" dirty="0"/>
              <a:t>10</a:t>
            </a:r>
            <a:r>
              <a:rPr lang="zh-CN" altLang="en-US" sz="2400" dirty="0"/>
              <a:t>个数据</a:t>
            </a:r>
          </a:p>
          <a:p>
            <a:endParaRPr lang="zh-CN" altLang="en-US" sz="2400" dirty="0"/>
          </a:p>
        </p:txBody>
      </p:sp>
    </p:spTree>
    <p:extLst>
      <p:ext uri="{BB962C8B-B14F-4D97-AF65-F5344CB8AC3E}">
        <p14:creationId xmlns:p14="http://schemas.microsoft.com/office/powerpoint/2010/main" val="32027309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CEBBA0F4-489C-483F-B0B0-D1D0C918A3CA}"/>
              </a:ext>
            </a:extLst>
          </p:cNvPr>
          <p:cNvPicPr>
            <a:picLocks noChangeAspect="1"/>
          </p:cNvPicPr>
          <p:nvPr/>
        </p:nvPicPr>
        <p:blipFill>
          <a:blip r:embed="rId2"/>
          <a:stretch>
            <a:fillRect/>
          </a:stretch>
        </p:blipFill>
        <p:spPr>
          <a:xfrm>
            <a:off x="197412" y="3823801"/>
            <a:ext cx="5715495" cy="2446232"/>
          </a:xfrm>
          <a:prstGeom prst="rect">
            <a:avLst/>
          </a:prstGeom>
        </p:spPr>
      </p:pic>
      <p:pic>
        <p:nvPicPr>
          <p:cNvPr id="21" name="图片 20">
            <a:extLst>
              <a:ext uri="{FF2B5EF4-FFF2-40B4-BE49-F238E27FC236}">
                <a16:creationId xmlns:a16="http://schemas.microsoft.com/office/drawing/2014/main" id="{5F96AB77-C022-4CA8-88CC-340F4072D184}"/>
              </a:ext>
            </a:extLst>
          </p:cNvPr>
          <p:cNvPicPr>
            <a:picLocks noChangeAspect="1"/>
          </p:cNvPicPr>
          <p:nvPr/>
        </p:nvPicPr>
        <p:blipFill rotWithShape="1">
          <a:blip r:embed="rId3"/>
          <a:srcRect r="11297"/>
          <a:stretch/>
        </p:blipFill>
        <p:spPr>
          <a:xfrm>
            <a:off x="6012432" y="271892"/>
            <a:ext cx="5265876" cy="2072820"/>
          </a:xfrm>
          <a:prstGeom prst="rect">
            <a:avLst/>
          </a:prstGeom>
        </p:spPr>
      </p:pic>
      <p:pic>
        <p:nvPicPr>
          <p:cNvPr id="22" name="图片 21">
            <a:extLst>
              <a:ext uri="{FF2B5EF4-FFF2-40B4-BE49-F238E27FC236}">
                <a16:creationId xmlns:a16="http://schemas.microsoft.com/office/drawing/2014/main" id="{9055741B-5840-44C9-A9AB-CF53C22743BF}"/>
              </a:ext>
            </a:extLst>
          </p:cNvPr>
          <p:cNvPicPr>
            <a:picLocks noChangeAspect="1"/>
          </p:cNvPicPr>
          <p:nvPr/>
        </p:nvPicPr>
        <p:blipFill>
          <a:blip r:embed="rId4"/>
          <a:stretch>
            <a:fillRect/>
          </a:stretch>
        </p:blipFill>
        <p:spPr>
          <a:xfrm>
            <a:off x="197412" y="87226"/>
            <a:ext cx="5715495" cy="3736575"/>
          </a:xfrm>
          <a:prstGeom prst="rect">
            <a:avLst/>
          </a:prstGeom>
        </p:spPr>
      </p:pic>
      <p:pic>
        <p:nvPicPr>
          <p:cNvPr id="23" name="图片 22">
            <a:extLst>
              <a:ext uri="{FF2B5EF4-FFF2-40B4-BE49-F238E27FC236}">
                <a16:creationId xmlns:a16="http://schemas.microsoft.com/office/drawing/2014/main" id="{57A80004-A3A2-4917-AF62-05CE01B1ADFF}"/>
              </a:ext>
            </a:extLst>
          </p:cNvPr>
          <p:cNvPicPr>
            <a:picLocks noChangeAspect="1"/>
          </p:cNvPicPr>
          <p:nvPr/>
        </p:nvPicPr>
        <p:blipFill>
          <a:blip r:embed="rId5"/>
          <a:stretch>
            <a:fillRect/>
          </a:stretch>
        </p:blipFill>
        <p:spPr>
          <a:xfrm>
            <a:off x="6012432" y="2344712"/>
            <a:ext cx="5265876" cy="3886537"/>
          </a:xfrm>
          <a:prstGeom prst="rect">
            <a:avLst/>
          </a:prstGeom>
        </p:spPr>
      </p:pic>
      <p:pic>
        <p:nvPicPr>
          <p:cNvPr id="24" name="图片 23">
            <a:extLst>
              <a:ext uri="{FF2B5EF4-FFF2-40B4-BE49-F238E27FC236}">
                <a16:creationId xmlns:a16="http://schemas.microsoft.com/office/drawing/2014/main" id="{A5031B04-A8D5-4D6F-B433-E86ED3A634DD}"/>
              </a:ext>
            </a:extLst>
          </p:cNvPr>
          <p:cNvPicPr>
            <a:picLocks noChangeAspect="1"/>
          </p:cNvPicPr>
          <p:nvPr/>
        </p:nvPicPr>
        <p:blipFill>
          <a:blip r:embed="rId6"/>
          <a:stretch>
            <a:fillRect/>
          </a:stretch>
        </p:blipFill>
        <p:spPr>
          <a:xfrm>
            <a:off x="8329601" y="4315233"/>
            <a:ext cx="2800217" cy="1832700"/>
          </a:xfrm>
          <a:prstGeom prst="rect">
            <a:avLst/>
          </a:prstGeom>
        </p:spPr>
      </p:pic>
      <p:sp>
        <p:nvSpPr>
          <p:cNvPr id="25" name="文本框 24">
            <a:extLst>
              <a:ext uri="{FF2B5EF4-FFF2-40B4-BE49-F238E27FC236}">
                <a16:creationId xmlns:a16="http://schemas.microsoft.com/office/drawing/2014/main" id="{46F0B0CC-2643-4116-A105-44BA16124DAD}"/>
              </a:ext>
            </a:extLst>
          </p:cNvPr>
          <p:cNvSpPr txBox="1"/>
          <p:nvPr/>
        </p:nvSpPr>
        <p:spPr>
          <a:xfrm>
            <a:off x="8093575" y="3823801"/>
            <a:ext cx="1762333" cy="369332"/>
          </a:xfrm>
          <a:prstGeom prst="rect">
            <a:avLst/>
          </a:prstGeom>
          <a:noFill/>
        </p:spPr>
        <p:txBody>
          <a:bodyPr wrap="square" rtlCol="0">
            <a:spAutoFit/>
          </a:bodyPr>
          <a:lstStyle/>
          <a:p>
            <a:r>
              <a:rPr lang="zh-CN" altLang="en-US" b="1" dirty="0">
                <a:solidFill>
                  <a:srgbClr val="C00000"/>
                </a:solidFill>
              </a:rPr>
              <a:t>运行输入状态：</a:t>
            </a:r>
          </a:p>
        </p:txBody>
      </p:sp>
    </p:spTree>
    <p:extLst>
      <p:ext uri="{BB962C8B-B14F-4D97-AF65-F5344CB8AC3E}">
        <p14:creationId xmlns:p14="http://schemas.microsoft.com/office/powerpoint/2010/main" val="22972471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01011-0991-4D1C-A850-54BFAB667988}"/>
              </a:ext>
            </a:extLst>
          </p:cNvPr>
          <p:cNvSpPr>
            <a:spLocks noGrp="1"/>
          </p:cNvSpPr>
          <p:nvPr>
            <p:ph type="title"/>
          </p:nvPr>
        </p:nvSpPr>
        <p:spPr/>
        <p:txBody>
          <a:bodyPr/>
          <a:lstStyle/>
          <a:p>
            <a:r>
              <a:rPr lang="zh-CN" altLang="en-US" dirty="0"/>
              <a:t>例</a:t>
            </a:r>
            <a:r>
              <a:rPr lang="en-US" altLang="zh-CN" dirty="0"/>
              <a:t>4.19 </a:t>
            </a:r>
            <a:r>
              <a:rPr lang="zh-CN" altLang="en-US" dirty="0"/>
              <a:t>向显示器输出有符号十进制数的子程序</a:t>
            </a:r>
          </a:p>
        </p:txBody>
      </p:sp>
      <p:sp>
        <p:nvSpPr>
          <p:cNvPr id="3" name="内容占位符 2">
            <a:extLst>
              <a:ext uri="{FF2B5EF4-FFF2-40B4-BE49-F238E27FC236}">
                <a16:creationId xmlns:a16="http://schemas.microsoft.com/office/drawing/2014/main" id="{7CC653E0-E28F-4C75-B708-F4EF9AAA9B6B}"/>
              </a:ext>
            </a:extLst>
          </p:cNvPr>
          <p:cNvSpPr>
            <a:spLocks noGrp="1"/>
          </p:cNvSpPr>
          <p:nvPr>
            <p:ph idx="1"/>
          </p:nvPr>
        </p:nvSpPr>
        <p:spPr>
          <a:xfrm>
            <a:off x="1097280" y="1845734"/>
            <a:ext cx="9883684" cy="4023360"/>
          </a:xfrm>
        </p:spPr>
        <p:txBody>
          <a:bodyPr>
            <a:normAutofit/>
          </a:bodyPr>
          <a:lstStyle/>
          <a:p>
            <a:pPr marL="449263" indent="-179388"/>
            <a:r>
              <a:rPr lang="zh-CN" altLang="en-US" sz="2800" dirty="0"/>
              <a:t>分析：子程序在屏幕上</a:t>
            </a:r>
            <a:r>
              <a:rPr lang="zh-CN" altLang="en-US" sz="2800" dirty="0">
                <a:highlight>
                  <a:srgbClr val="FFFF00"/>
                </a:highlight>
              </a:rPr>
              <a:t>显示</a:t>
            </a:r>
            <a:r>
              <a:rPr lang="zh-CN" altLang="en-US" sz="2800" dirty="0"/>
              <a:t>一个有符号十进制数，负数用“</a:t>
            </a:r>
            <a:r>
              <a:rPr lang="en-US" altLang="zh-CN" sz="2800" dirty="0"/>
              <a:t>—</a:t>
            </a:r>
            <a:r>
              <a:rPr lang="zh-CN" altLang="en-US" sz="2800" dirty="0"/>
              <a:t>”    引导，子程序还包含将二进制数转换为</a:t>
            </a:r>
            <a:r>
              <a:rPr lang="en-US" altLang="zh-CN" sz="2800" dirty="0"/>
              <a:t>ASCII</a:t>
            </a:r>
            <a:r>
              <a:rPr lang="zh-CN" altLang="en-US" sz="2800" dirty="0"/>
              <a:t>码的过程，其算法如下：</a:t>
            </a:r>
            <a:endParaRPr lang="en-US" altLang="zh-CN" sz="2800" dirty="0"/>
          </a:p>
          <a:p>
            <a:endParaRPr lang="en-US" altLang="zh-CN" sz="2800" dirty="0"/>
          </a:p>
          <a:p>
            <a:pPr marL="749808" lvl="1" indent="-457200">
              <a:buFont typeface="+mj-ea"/>
              <a:buAutoNum type="circleNumDbPlain"/>
            </a:pPr>
            <a:r>
              <a:rPr lang="zh-CN" altLang="en-US" sz="2400" dirty="0"/>
              <a:t>判断数据是零、正数或负数，是零显示“</a:t>
            </a:r>
            <a:r>
              <a:rPr lang="en-US" altLang="zh-CN" sz="2400" dirty="0"/>
              <a:t>0</a:t>
            </a:r>
            <a:r>
              <a:rPr lang="zh-CN" altLang="en-US" sz="2400" dirty="0"/>
              <a:t>”退出</a:t>
            </a:r>
            <a:endParaRPr lang="en-US" altLang="zh-CN" sz="2400" dirty="0"/>
          </a:p>
          <a:p>
            <a:pPr marL="749808" lvl="1" indent="-457200">
              <a:buFont typeface="+mj-ea"/>
              <a:buAutoNum type="circleNumDbPlain"/>
            </a:pPr>
            <a:r>
              <a:rPr lang="zh-CN" altLang="en-US" sz="2400" dirty="0"/>
              <a:t>是负数，显示“</a:t>
            </a:r>
            <a:r>
              <a:rPr lang="en-US" altLang="zh-CN" sz="2400" dirty="0"/>
              <a:t>—</a:t>
            </a:r>
            <a:r>
              <a:rPr lang="zh-CN" altLang="en-US" sz="2400" dirty="0"/>
              <a:t>”，求数据的绝对值</a:t>
            </a:r>
            <a:endParaRPr lang="en-US" altLang="zh-CN" sz="2400" dirty="0"/>
          </a:p>
          <a:p>
            <a:pPr marL="749808" lvl="1" indent="-457200">
              <a:buFont typeface="+mj-ea"/>
              <a:buAutoNum type="circleNumDbPlain"/>
            </a:pPr>
            <a:r>
              <a:rPr lang="zh-CN" altLang="en-US" sz="2400" dirty="0"/>
              <a:t>数据除以</a:t>
            </a:r>
            <a:r>
              <a:rPr lang="en-US" altLang="zh-CN" sz="2400" dirty="0"/>
              <a:t>10</a:t>
            </a:r>
            <a:r>
              <a:rPr lang="zh-CN" altLang="en-US" sz="2400" dirty="0"/>
              <a:t>，余数加</a:t>
            </a:r>
            <a:r>
              <a:rPr lang="en-US" altLang="zh-CN" sz="2400" dirty="0"/>
              <a:t>30H</a:t>
            </a:r>
            <a:r>
              <a:rPr lang="zh-CN" altLang="en-US" sz="2400" dirty="0"/>
              <a:t>转换为</a:t>
            </a:r>
            <a:r>
              <a:rPr lang="en-US" altLang="zh-CN" sz="2400" dirty="0"/>
              <a:t>ASCII</a:t>
            </a:r>
            <a:r>
              <a:rPr lang="zh-CN" altLang="en-US" sz="2400" dirty="0"/>
              <a:t>码压入堆栈</a:t>
            </a:r>
            <a:endParaRPr lang="en-US" altLang="zh-CN" sz="2400" dirty="0"/>
          </a:p>
          <a:p>
            <a:pPr marL="749808" lvl="1" indent="-457200">
              <a:buFont typeface="+mj-ea"/>
              <a:buAutoNum type="circleNumDbPlain"/>
            </a:pPr>
            <a:r>
              <a:rPr lang="zh-CN" altLang="en-US" sz="2400" dirty="0"/>
              <a:t>重复步骤③，直到商为</a:t>
            </a:r>
            <a:r>
              <a:rPr lang="en-US" altLang="zh-CN" sz="2400" dirty="0"/>
              <a:t>0</a:t>
            </a:r>
            <a:r>
              <a:rPr lang="zh-CN" altLang="en-US" sz="2400" dirty="0"/>
              <a:t>结束</a:t>
            </a:r>
            <a:endParaRPr lang="en-US" altLang="zh-CN" sz="2400" dirty="0"/>
          </a:p>
          <a:p>
            <a:pPr marL="749808" lvl="1" indent="-457200">
              <a:buFont typeface="+mj-ea"/>
              <a:buAutoNum type="circleNumDbPlain"/>
            </a:pPr>
            <a:r>
              <a:rPr lang="zh-CN" altLang="en-US" sz="2400" dirty="0"/>
              <a:t>依次从堆栈弹出各位数字，进行显示</a:t>
            </a:r>
          </a:p>
        </p:txBody>
      </p:sp>
    </p:spTree>
    <p:extLst>
      <p:ext uri="{BB962C8B-B14F-4D97-AF65-F5344CB8AC3E}">
        <p14:creationId xmlns:p14="http://schemas.microsoft.com/office/powerpoint/2010/main" val="24903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B4B34-C81F-4A99-85E8-31F578B21969}"/>
              </a:ext>
            </a:extLst>
          </p:cNvPr>
          <p:cNvSpPr>
            <a:spLocks noGrp="1"/>
          </p:cNvSpPr>
          <p:nvPr>
            <p:ph type="title"/>
          </p:nvPr>
        </p:nvSpPr>
        <p:spPr/>
        <p:txBody>
          <a:bodyPr/>
          <a:lstStyle/>
          <a:p>
            <a:r>
              <a:rPr lang="zh-CN" altLang="en-US" dirty="0"/>
              <a:t>例</a:t>
            </a:r>
            <a:r>
              <a:rPr lang="en-US" altLang="zh-CN" dirty="0"/>
              <a:t>4.3  </a:t>
            </a:r>
            <a:r>
              <a:rPr lang="zh-CN" altLang="en-US" dirty="0"/>
              <a:t>移位操作</a:t>
            </a:r>
            <a:r>
              <a:rPr lang="en-US" altLang="zh-CN" dirty="0"/>
              <a:t> </a:t>
            </a:r>
            <a:endParaRPr lang="zh-CN" altLang="en-US" dirty="0"/>
          </a:p>
        </p:txBody>
      </p:sp>
      <p:sp>
        <p:nvSpPr>
          <p:cNvPr id="5" name="Rectangle 4">
            <a:extLst>
              <a:ext uri="{FF2B5EF4-FFF2-40B4-BE49-F238E27FC236}">
                <a16:creationId xmlns:a16="http://schemas.microsoft.com/office/drawing/2014/main" id="{027DC749-1826-46AC-B7AE-A1044A48354E}"/>
              </a:ext>
            </a:extLst>
          </p:cNvPr>
          <p:cNvSpPr>
            <a:spLocks noGrp="1" noChangeArrowheads="1"/>
          </p:cNvSpPr>
          <p:nvPr>
            <p:ph sz="half" idx="2"/>
          </p:nvPr>
        </p:nvSpPr>
        <p:spPr>
          <a:xfrm>
            <a:off x="1097280" y="1919802"/>
            <a:ext cx="5940827" cy="4270281"/>
          </a:xfrm>
        </p:spPr>
        <p:txBody>
          <a:bodyPr rtlCol="0">
            <a:normAutofit fontScale="92500" lnSpcReduction="20000"/>
          </a:bodyPr>
          <a:lstStyle/>
          <a:p>
            <a:pPr marL="0" indent="0" eaLnBrk="1" fontAlgn="auto" hangingPunct="1">
              <a:lnSpc>
                <a:spcPct val="80000"/>
              </a:lnSpc>
              <a:spcAft>
                <a:spcPts val="0"/>
              </a:spcAft>
              <a:buFont typeface="Wingdings" panose="05000000000000000000" pitchFamily="2" charset="2"/>
              <a:buNone/>
              <a:tabLst>
                <a:tab pos="1136650" algn="l"/>
              </a:tabLst>
              <a:defRPr/>
            </a:pPr>
            <a:r>
              <a:rPr lang="en-US" altLang="zh-CN" sz="1600" dirty="0"/>
              <a:t>	</a:t>
            </a:r>
            <a:r>
              <a:rPr lang="en-US" altLang="zh-CN" sz="1800" dirty="0">
                <a:solidFill>
                  <a:srgbClr val="002060"/>
                </a:solidFill>
              </a:rPr>
              <a:t>.data</a:t>
            </a:r>
          </a:p>
          <a:p>
            <a:pPr marL="0" indent="0" eaLnBrk="1" fontAlgn="auto" hangingPunct="1">
              <a:lnSpc>
                <a:spcPct val="80000"/>
              </a:lnSpc>
              <a:spcAft>
                <a:spcPts val="0"/>
              </a:spcAft>
              <a:buFont typeface="Wingdings" panose="05000000000000000000" pitchFamily="2" charset="2"/>
              <a:buNone/>
              <a:tabLst>
                <a:tab pos="1136650" algn="l"/>
              </a:tabLst>
              <a:defRPr/>
            </a:pPr>
            <a:r>
              <a:rPr lang="en-US" altLang="zh-CN" sz="1800" dirty="0" err="1"/>
              <a:t>qvar</a:t>
            </a:r>
            <a:r>
              <a:rPr lang="en-US" altLang="zh-CN" sz="1800" dirty="0"/>
              <a:t>	</a:t>
            </a:r>
            <a:r>
              <a:rPr lang="en-US" altLang="zh-CN" sz="1800" dirty="0" err="1"/>
              <a:t>dq</a:t>
            </a:r>
            <a:r>
              <a:rPr lang="en-US" altLang="zh-CN" sz="1800" dirty="0"/>
              <a:t> 1234567887654321h</a:t>
            </a:r>
          </a:p>
          <a:p>
            <a:pPr marL="0" indent="0" eaLnBrk="1" fontAlgn="auto" hangingPunct="1">
              <a:lnSpc>
                <a:spcPct val="80000"/>
              </a:lnSpc>
              <a:spcAft>
                <a:spcPts val="0"/>
              </a:spcAft>
              <a:buFont typeface="Wingdings" panose="05000000000000000000" pitchFamily="2" charset="2"/>
              <a:buNone/>
              <a:tabLst>
                <a:tab pos="1136650" algn="l"/>
              </a:tabLst>
              <a:defRPr/>
            </a:pPr>
            <a:r>
              <a:rPr lang="en-US" altLang="zh-CN" sz="1800" dirty="0"/>
              <a:t>	</a:t>
            </a:r>
            <a:r>
              <a:rPr lang="en-US" altLang="zh-CN" sz="1800" dirty="0">
                <a:solidFill>
                  <a:srgbClr val="002060"/>
                </a:solidFill>
              </a:rPr>
              <a:t>.code</a:t>
            </a:r>
          </a:p>
          <a:p>
            <a:pPr marL="0" indent="0" eaLnBrk="1" fontAlgn="auto" hangingPunct="1">
              <a:lnSpc>
                <a:spcPct val="80000"/>
              </a:lnSpc>
              <a:spcAft>
                <a:spcPts val="0"/>
              </a:spcAft>
              <a:buFont typeface="Wingdings" panose="05000000000000000000" pitchFamily="2" charset="2"/>
              <a:buNone/>
              <a:tabLst>
                <a:tab pos="1136650" algn="l"/>
              </a:tabLst>
              <a:defRPr/>
            </a:pPr>
            <a:r>
              <a:rPr lang="en-US" altLang="zh-CN" sz="1800" dirty="0"/>
              <a:t>	mov </a:t>
            </a:r>
            <a:r>
              <a:rPr lang="en-US" altLang="zh-CN" sz="1800" dirty="0" err="1"/>
              <a:t>al,</a:t>
            </a:r>
            <a:r>
              <a:rPr lang="en-US" altLang="zh-CN" sz="1800" dirty="0" err="1">
                <a:solidFill>
                  <a:schemeClr val="tx2"/>
                </a:solidFill>
              </a:rPr>
              <a:t>byte</a:t>
            </a:r>
            <a:r>
              <a:rPr lang="en-US" altLang="zh-CN" sz="1800" dirty="0">
                <a:solidFill>
                  <a:schemeClr val="tx2"/>
                </a:solidFill>
              </a:rPr>
              <a:t> </a:t>
            </a:r>
            <a:r>
              <a:rPr lang="en-US" altLang="zh-CN" sz="1800" dirty="0" err="1">
                <a:solidFill>
                  <a:schemeClr val="tx2"/>
                </a:solidFill>
              </a:rPr>
              <a:t>ptr</a:t>
            </a:r>
            <a:r>
              <a:rPr lang="en-US" altLang="zh-CN" sz="1800" dirty="0">
                <a:solidFill>
                  <a:schemeClr val="tx2"/>
                </a:solidFill>
              </a:rPr>
              <a:t> </a:t>
            </a:r>
            <a:r>
              <a:rPr lang="en-US" altLang="zh-CN" sz="1800" dirty="0" err="1">
                <a:solidFill>
                  <a:schemeClr val="tx2"/>
                </a:solidFill>
              </a:rPr>
              <a:t>qvar</a:t>
            </a:r>
            <a:r>
              <a:rPr lang="en-US" altLang="zh-CN" sz="1800" dirty="0">
                <a:solidFill>
                  <a:schemeClr val="tx2"/>
                </a:solidFill>
              </a:rPr>
              <a:t>[6]</a:t>
            </a:r>
          </a:p>
          <a:p>
            <a:pPr marL="0" indent="0" eaLnBrk="1" fontAlgn="auto" hangingPunct="1">
              <a:spcAft>
                <a:spcPts val="0"/>
              </a:spcAft>
              <a:buFont typeface="Wingdings" panose="05000000000000000000" pitchFamily="2" charset="2"/>
              <a:buNone/>
              <a:tabLst>
                <a:tab pos="1136650" algn="l"/>
              </a:tabLst>
              <a:defRPr/>
            </a:pPr>
            <a:r>
              <a:rPr lang="en-US" altLang="zh-CN" sz="1800" dirty="0"/>
              <a:t>	mov </a:t>
            </a:r>
            <a:r>
              <a:rPr lang="en-US" altLang="zh-CN" sz="1800" dirty="0">
                <a:solidFill>
                  <a:schemeClr val="tx2"/>
                </a:solidFill>
              </a:rPr>
              <a:t>byte </a:t>
            </a:r>
            <a:r>
              <a:rPr lang="en-US" altLang="zh-CN" sz="1800" dirty="0" err="1">
                <a:solidFill>
                  <a:schemeClr val="tx2"/>
                </a:solidFill>
              </a:rPr>
              <a:t>ptr</a:t>
            </a:r>
            <a:r>
              <a:rPr lang="en-US" altLang="zh-CN" sz="1800" dirty="0">
                <a:solidFill>
                  <a:schemeClr val="tx2"/>
                </a:solidFill>
              </a:rPr>
              <a:t> </a:t>
            </a:r>
            <a:r>
              <a:rPr lang="en-US" altLang="zh-CN" sz="1800" dirty="0" err="1">
                <a:solidFill>
                  <a:schemeClr val="tx2"/>
                </a:solidFill>
              </a:rPr>
              <a:t>qvar</a:t>
            </a:r>
            <a:r>
              <a:rPr lang="en-US" altLang="zh-CN" sz="1800" dirty="0">
                <a:solidFill>
                  <a:schemeClr val="tx2"/>
                </a:solidFill>
              </a:rPr>
              <a:t>[7]</a:t>
            </a:r>
            <a:r>
              <a:rPr lang="en-US" altLang="zh-CN" sz="1800" dirty="0"/>
              <a:t>,al</a:t>
            </a:r>
          </a:p>
          <a:p>
            <a:pPr marL="0" indent="0" eaLnBrk="1" fontAlgn="auto" hangingPunct="1">
              <a:spcAft>
                <a:spcPts val="0"/>
              </a:spcAft>
              <a:buFont typeface="Wingdings" panose="05000000000000000000" pitchFamily="2" charset="2"/>
              <a:buNone/>
              <a:tabLst>
                <a:tab pos="1136650" algn="l"/>
              </a:tabLst>
              <a:defRPr/>
            </a:pPr>
            <a:r>
              <a:rPr lang="en-US" altLang="zh-CN" sz="1800" dirty="0"/>
              <a:t>	mov </a:t>
            </a:r>
            <a:r>
              <a:rPr lang="en-US" altLang="zh-CN" sz="1800" dirty="0" err="1"/>
              <a:t>al,byte</a:t>
            </a:r>
            <a:r>
              <a:rPr lang="en-US" altLang="zh-CN" sz="1800" dirty="0"/>
              <a:t> </a:t>
            </a:r>
            <a:r>
              <a:rPr lang="en-US" altLang="zh-CN" sz="1800" dirty="0" err="1"/>
              <a:t>ptr</a:t>
            </a:r>
            <a:r>
              <a:rPr lang="en-US" altLang="zh-CN" sz="1800" dirty="0"/>
              <a:t> </a:t>
            </a:r>
            <a:r>
              <a:rPr lang="en-US" altLang="zh-CN" sz="1800" dirty="0" err="1"/>
              <a:t>qvar</a:t>
            </a:r>
            <a:r>
              <a:rPr lang="en-US" altLang="zh-CN" sz="1800" dirty="0"/>
              <a:t>[5]</a:t>
            </a:r>
          </a:p>
          <a:p>
            <a:pPr marL="0" indent="0" eaLnBrk="1" fontAlgn="auto" hangingPunct="1">
              <a:spcAft>
                <a:spcPts val="0"/>
              </a:spcAft>
              <a:buFont typeface="Wingdings" panose="05000000000000000000" pitchFamily="2" charset="2"/>
              <a:buNone/>
              <a:tabLst>
                <a:tab pos="1136650" algn="l"/>
              </a:tabLst>
              <a:defRPr/>
            </a:pPr>
            <a:r>
              <a:rPr lang="en-US" altLang="zh-CN" sz="1800" dirty="0"/>
              <a:t>	mov byte </a:t>
            </a:r>
            <a:r>
              <a:rPr lang="en-US" altLang="zh-CN" sz="1800" dirty="0" err="1"/>
              <a:t>ptr</a:t>
            </a:r>
            <a:r>
              <a:rPr lang="en-US" altLang="zh-CN" sz="1800" dirty="0"/>
              <a:t> </a:t>
            </a:r>
            <a:r>
              <a:rPr lang="en-US" altLang="zh-CN" sz="1800" dirty="0" err="1"/>
              <a:t>qvar</a:t>
            </a:r>
            <a:r>
              <a:rPr lang="en-US" altLang="zh-CN" sz="1800" dirty="0"/>
              <a:t>[6],al</a:t>
            </a:r>
          </a:p>
          <a:p>
            <a:pPr marL="0" indent="0" eaLnBrk="1" fontAlgn="auto" hangingPunct="1">
              <a:spcAft>
                <a:spcPts val="0"/>
              </a:spcAft>
              <a:buFont typeface="Wingdings" panose="05000000000000000000" pitchFamily="2" charset="2"/>
              <a:buNone/>
              <a:tabLst>
                <a:tab pos="1136650" algn="l"/>
              </a:tabLst>
              <a:defRPr/>
            </a:pPr>
            <a:r>
              <a:rPr lang="en-US" altLang="zh-CN" sz="1800" dirty="0"/>
              <a:t>	mov </a:t>
            </a:r>
            <a:r>
              <a:rPr lang="en-US" altLang="zh-CN" sz="1800" dirty="0" err="1"/>
              <a:t>al,byte</a:t>
            </a:r>
            <a:r>
              <a:rPr lang="en-US" altLang="zh-CN" sz="1800" dirty="0"/>
              <a:t> </a:t>
            </a:r>
            <a:r>
              <a:rPr lang="en-US" altLang="zh-CN" sz="1800" dirty="0" err="1"/>
              <a:t>ptr</a:t>
            </a:r>
            <a:r>
              <a:rPr lang="en-US" altLang="zh-CN" sz="1800" dirty="0"/>
              <a:t> </a:t>
            </a:r>
            <a:r>
              <a:rPr lang="en-US" altLang="zh-CN" sz="1800" dirty="0" err="1"/>
              <a:t>qvar</a:t>
            </a:r>
            <a:r>
              <a:rPr lang="en-US" altLang="zh-CN" sz="1800" dirty="0"/>
              <a:t>[4]</a:t>
            </a:r>
          </a:p>
          <a:p>
            <a:pPr marL="0" indent="0" eaLnBrk="1" fontAlgn="auto" hangingPunct="1">
              <a:spcAft>
                <a:spcPts val="0"/>
              </a:spcAft>
              <a:buFont typeface="Wingdings" panose="05000000000000000000" pitchFamily="2" charset="2"/>
              <a:buNone/>
              <a:tabLst>
                <a:tab pos="1136650" algn="l"/>
              </a:tabLst>
              <a:defRPr/>
            </a:pPr>
            <a:r>
              <a:rPr lang="en-US" altLang="zh-CN" sz="1800" dirty="0"/>
              <a:t>	mov byte </a:t>
            </a:r>
            <a:r>
              <a:rPr lang="en-US" altLang="zh-CN" sz="1800" dirty="0" err="1"/>
              <a:t>ptr</a:t>
            </a:r>
            <a:r>
              <a:rPr lang="en-US" altLang="zh-CN" sz="1800" dirty="0"/>
              <a:t> </a:t>
            </a:r>
            <a:r>
              <a:rPr lang="en-US" altLang="zh-CN" sz="1800" dirty="0" err="1"/>
              <a:t>qvar</a:t>
            </a:r>
            <a:r>
              <a:rPr lang="en-US" altLang="zh-CN" sz="1800" dirty="0"/>
              <a:t>[5],al</a:t>
            </a:r>
          </a:p>
          <a:p>
            <a:pPr marL="0" indent="0" eaLnBrk="1" fontAlgn="auto" hangingPunct="1">
              <a:spcAft>
                <a:spcPts val="0"/>
              </a:spcAft>
              <a:buFont typeface="Wingdings" panose="05000000000000000000" pitchFamily="2" charset="2"/>
              <a:buNone/>
              <a:tabLst>
                <a:tab pos="1136650" algn="l"/>
              </a:tabLst>
              <a:defRPr/>
            </a:pPr>
            <a:r>
              <a:rPr lang="en-US" altLang="zh-CN" sz="1800" dirty="0"/>
              <a:t>	mov </a:t>
            </a:r>
            <a:r>
              <a:rPr lang="en-US" altLang="zh-CN" sz="1800" dirty="0" err="1"/>
              <a:t>al,byte</a:t>
            </a:r>
            <a:r>
              <a:rPr lang="en-US" altLang="zh-CN" sz="1800" dirty="0"/>
              <a:t> </a:t>
            </a:r>
            <a:r>
              <a:rPr lang="en-US" altLang="zh-CN" sz="1800" dirty="0" err="1"/>
              <a:t>ptr</a:t>
            </a:r>
            <a:r>
              <a:rPr lang="en-US" altLang="zh-CN" sz="1800" dirty="0"/>
              <a:t> </a:t>
            </a:r>
            <a:r>
              <a:rPr lang="en-US" altLang="zh-CN" sz="1800" dirty="0" err="1"/>
              <a:t>qvar</a:t>
            </a:r>
            <a:r>
              <a:rPr lang="en-US" altLang="zh-CN" sz="1800" dirty="0"/>
              <a:t>[3]</a:t>
            </a:r>
          </a:p>
          <a:p>
            <a:pPr marL="0" indent="0" eaLnBrk="1" fontAlgn="auto" hangingPunct="1">
              <a:spcAft>
                <a:spcPts val="0"/>
              </a:spcAft>
              <a:buFont typeface="Wingdings" panose="05000000000000000000" pitchFamily="2" charset="2"/>
              <a:buNone/>
              <a:tabLst>
                <a:tab pos="1136650" algn="l"/>
              </a:tabLst>
              <a:defRPr/>
            </a:pPr>
            <a:r>
              <a:rPr lang="en-US" altLang="zh-CN" sz="1800" dirty="0"/>
              <a:t>	mov byte </a:t>
            </a:r>
            <a:r>
              <a:rPr lang="en-US" altLang="zh-CN" sz="1800" dirty="0" err="1"/>
              <a:t>ptr</a:t>
            </a:r>
            <a:r>
              <a:rPr lang="en-US" altLang="zh-CN" sz="1800" dirty="0"/>
              <a:t> </a:t>
            </a:r>
            <a:r>
              <a:rPr lang="en-US" altLang="zh-CN" sz="1800" dirty="0" err="1"/>
              <a:t>qvar</a:t>
            </a:r>
            <a:r>
              <a:rPr lang="en-US" altLang="zh-CN" sz="1800" dirty="0"/>
              <a:t>[4],al</a:t>
            </a:r>
          </a:p>
          <a:p>
            <a:pPr marL="0" indent="0" eaLnBrk="1" fontAlgn="auto" hangingPunct="1">
              <a:spcAft>
                <a:spcPts val="0"/>
              </a:spcAft>
              <a:buFont typeface="Wingdings" panose="05000000000000000000" pitchFamily="2" charset="2"/>
              <a:buNone/>
              <a:tabLst>
                <a:tab pos="1136650" algn="l"/>
              </a:tabLst>
              <a:defRPr/>
            </a:pPr>
            <a:endParaRPr lang="en-US" altLang="zh-CN" sz="1600" dirty="0"/>
          </a:p>
        </p:txBody>
      </p:sp>
      <p:sp>
        <p:nvSpPr>
          <p:cNvPr id="8" name="内容占位符 7">
            <a:extLst>
              <a:ext uri="{FF2B5EF4-FFF2-40B4-BE49-F238E27FC236}">
                <a16:creationId xmlns:a16="http://schemas.microsoft.com/office/drawing/2014/main" id="{1A301360-18C5-4174-A38A-94DF1AFC48BC}"/>
              </a:ext>
            </a:extLst>
          </p:cNvPr>
          <p:cNvSpPr>
            <a:spLocks noGrp="1"/>
          </p:cNvSpPr>
          <p:nvPr>
            <p:ph sz="quarter" idx="4"/>
          </p:nvPr>
        </p:nvSpPr>
        <p:spPr>
          <a:xfrm>
            <a:off x="4472593" y="2810022"/>
            <a:ext cx="2565514" cy="2537824"/>
          </a:xfrm>
        </p:spPr>
        <p:txBody>
          <a:bodyPr>
            <a:normAutofit fontScale="92500" lnSpcReduction="20000"/>
          </a:bodyPr>
          <a:lstStyle/>
          <a:p>
            <a:pPr algn="just">
              <a:lnSpc>
                <a:spcPct val="120000"/>
              </a:lnSpc>
              <a:spcBef>
                <a:spcPct val="20000"/>
              </a:spcBef>
              <a:buClr>
                <a:schemeClr val="accent2"/>
              </a:buClr>
              <a:buSzPct val="90000"/>
              <a:buNone/>
            </a:pPr>
            <a:r>
              <a:rPr lang="en-US" altLang="zh-CN" sz="1600" dirty="0"/>
              <a:t> mov </a:t>
            </a:r>
            <a:r>
              <a:rPr lang="en-US" altLang="zh-CN" sz="1900" dirty="0" err="1"/>
              <a:t>al,byte</a:t>
            </a:r>
            <a:r>
              <a:rPr lang="en-US" altLang="zh-CN" sz="1900" dirty="0"/>
              <a:t> </a:t>
            </a:r>
            <a:r>
              <a:rPr lang="en-US" altLang="zh-CN" sz="1900" dirty="0" err="1"/>
              <a:t>ptr</a:t>
            </a:r>
            <a:r>
              <a:rPr lang="en-US" altLang="zh-CN" sz="1900" dirty="0"/>
              <a:t> </a:t>
            </a:r>
            <a:r>
              <a:rPr lang="en-US" altLang="zh-CN" sz="1900" dirty="0" err="1"/>
              <a:t>qvar</a:t>
            </a:r>
            <a:r>
              <a:rPr lang="en-US" altLang="zh-CN" sz="1900" dirty="0"/>
              <a:t>[2]</a:t>
            </a:r>
          </a:p>
          <a:p>
            <a:pPr algn="just">
              <a:lnSpc>
                <a:spcPct val="120000"/>
              </a:lnSpc>
              <a:spcBef>
                <a:spcPct val="20000"/>
              </a:spcBef>
              <a:buClr>
                <a:schemeClr val="accent2"/>
              </a:buClr>
              <a:buSzPct val="90000"/>
              <a:buNone/>
            </a:pPr>
            <a:r>
              <a:rPr lang="en-US" altLang="zh-CN" sz="1900" dirty="0"/>
              <a:t>	mov byte </a:t>
            </a:r>
            <a:r>
              <a:rPr lang="en-US" altLang="zh-CN" sz="1900" dirty="0" err="1"/>
              <a:t>ptr</a:t>
            </a:r>
            <a:r>
              <a:rPr lang="en-US" altLang="zh-CN" sz="1900" dirty="0"/>
              <a:t> </a:t>
            </a:r>
            <a:r>
              <a:rPr lang="en-US" altLang="zh-CN" sz="1900" dirty="0" err="1"/>
              <a:t>qvar</a:t>
            </a:r>
            <a:r>
              <a:rPr lang="en-US" altLang="zh-CN" sz="1900" dirty="0"/>
              <a:t>[3],al</a:t>
            </a:r>
          </a:p>
          <a:p>
            <a:pPr algn="just">
              <a:lnSpc>
                <a:spcPct val="120000"/>
              </a:lnSpc>
              <a:spcBef>
                <a:spcPct val="20000"/>
              </a:spcBef>
              <a:buClr>
                <a:schemeClr val="accent2"/>
              </a:buClr>
              <a:buSzPct val="90000"/>
              <a:buNone/>
            </a:pPr>
            <a:r>
              <a:rPr lang="en-US" altLang="zh-CN" sz="1900" dirty="0"/>
              <a:t>	mov </a:t>
            </a:r>
            <a:r>
              <a:rPr lang="en-US" altLang="zh-CN" sz="1900" dirty="0" err="1"/>
              <a:t>al,byte</a:t>
            </a:r>
            <a:r>
              <a:rPr lang="en-US" altLang="zh-CN" sz="1900" dirty="0"/>
              <a:t> </a:t>
            </a:r>
            <a:r>
              <a:rPr lang="en-US" altLang="zh-CN" sz="1900" dirty="0" err="1"/>
              <a:t>ptr</a:t>
            </a:r>
            <a:r>
              <a:rPr lang="en-US" altLang="zh-CN" sz="1900" dirty="0"/>
              <a:t> </a:t>
            </a:r>
            <a:r>
              <a:rPr lang="en-US" altLang="zh-CN" sz="1900" dirty="0" err="1"/>
              <a:t>qvar</a:t>
            </a:r>
            <a:r>
              <a:rPr lang="en-US" altLang="zh-CN" sz="1900" dirty="0"/>
              <a:t>[1]</a:t>
            </a:r>
          </a:p>
          <a:p>
            <a:pPr algn="just">
              <a:lnSpc>
                <a:spcPct val="120000"/>
              </a:lnSpc>
              <a:spcBef>
                <a:spcPct val="20000"/>
              </a:spcBef>
              <a:buClr>
                <a:schemeClr val="accent2"/>
              </a:buClr>
              <a:buSzPct val="90000"/>
              <a:buNone/>
            </a:pPr>
            <a:r>
              <a:rPr lang="en-US" altLang="zh-CN" sz="1900" dirty="0"/>
              <a:t>	mov byte </a:t>
            </a:r>
            <a:r>
              <a:rPr lang="en-US" altLang="zh-CN" sz="1900" dirty="0" err="1"/>
              <a:t>ptr</a:t>
            </a:r>
            <a:r>
              <a:rPr lang="en-US" altLang="zh-CN" sz="1900" dirty="0"/>
              <a:t> </a:t>
            </a:r>
            <a:r>
              <a:rPr lang="en-US" altLang="zh-CN" sz="1900" dirty="0" err="1"/>
              <a:t>qvar</a:t>
            </a:r>
            <a:r>
              <a:rPr lang="en-US" altLang="zh-CN" sz="1900" dirty="0"/>
              <a:t>[2],al</a:t>
            </a:r>
          </a:p>
          <a:p>
            <a:pPr algn="just">
              <a:lnSpc>
                <a:spcPct val="120000"/>
              </a:lnSpc>
              <a:spcBef>
                <a:spcPct val="20000"/>
              </a:spcBef>
              <a:buClr>
                <a:schemeClr val="accent2"/>
              </a:buClr>
              <a:buSzPct val="90000"/>
              <a:buNone/>
            </a:pPr>
            <a:r>
              <a:rPr lang="en-US" altLang="zh-CN" sz="1900" dirty="0"/>
              <a:t>	mov </a:t>
            </a:r>
            <a:r>
              <a:rPr lang="en-US" altLang="zh-CN" sz="1900" dirty="0" err="1"/>
              <a:t>al,byte</a:t>
            </a:r>
            <a:r>
              <a:rPr lang="en-US" altLang="zh-CN" sz="1900" dirty="0"/>
              <a:t> </a:t>
            </a:r>
            <a:r>
              <a:rPr lang="en-US" altLang="zh-CN" sz="1900" dirty="0" err="1"/>
              <a:t>ptr</a:t>
            </a:r>
            <a:r>
              <a:rPr lang="en-US" altLang="zh-CN" sz="1900" dirty="0"/>
              <a:t> </a:t>
            </a:r>
            <a:r>
              <a:rPr lang="en-US" altLang="zh-CN" sz="1900" dirty="0" err="1"/>
              <a:t>qvar</a:t>
            </a:r>
            <a:r>
              <a:rPr lang="en-US" altLang="zh-CN" sz="1900" dirty="0"/>
              <a:t>[0]</a:t>
            </a:r>
          </a:p>
          <a:p>
            <a:pPr algn="just">
              <a:lnSpc>
                <a:spcPct val="120000"/>
              </a:lnSpc>
              <a:spcBef>
                <a:spcPct val="20000"/>
              </a:spcBef>
              <a:buClr>
                <a:schemeClr val="accent2"/>
              </a:buClr>
              <a:buSzPct val="90000"/>
              <a:buNone/>
            </a:pPr>
            <a:r>
              <a:rPr lang="en-US" altLang="zh-CN" sz="1900" dirty="0"/>
              <a:t>	mov byte </a:t>
            </a:r>
            <a:r>
              <a:rPr lang="en-US" altLang="zh-CN" sz="1900" dirty="0" err="1"/>
              <a:t>ptr</a:t>
            </a:r>
            <a:r>
              <a:rPr lang="en-US" altLang="zh-CN" sz="1900" dirty="0"/>
              <a:t> </a:t>
            </a:r>
            <a:r>
              <a:rPr lang="en-US" altLang="zh-CN" sz="1900" dirty="0" err="1"/>
              <a:t>qvar</a:t>
            </a:r>
            <a:r>
              <a:rPr lang="en-US" altLang="zh-CN" sz="1900" dirty="0"/>
              <a:t>[1],al</a:t>
            </a:r>
          </a:p>
          <a:p>
            <a:pPr algn="just">
              <a:lnSpc>
                <a:spcPct val="120000"/>
              </a:lnSpc>
              <a:spcBef>
                <a:spcPct val="20000"/>
              </a:spcBef>
              <a:buClr>
                <a:schemeClr val="accent2"/>
              </a:buClr>
              <a:buSzPct val="90000"/>
              <a:buNone/>
            </a:pPr>
            <a:r>
              <a:rPr lang="en-US" altLang="zh-CN" sz="1900" dirty="0"/>
              <a:t>	mov </a:t>
            </a:r>
            <a:r>
              <a:rPr lang="en-US" altLang="zh-CN" sz="1900" dirty="0">
                <a:solidFill>
                  <a:schemeClr val="tx2"/>
                </a:solidFill>
              </a:rPr>
              <a:t>byte </a:t>
            </a:r>
            <a:r>
              <a:rPr lang="en-US" altLang="zh-CN" sz="1900" dirty="0" err="1">
                <a:solidFill>
                  <a:schemeClr val="tx2"/>
                </a:solidFill>
              </a:rPr>
              <a:t>ptr</a:t>
            </a:r>
            <a:r>
              <a:rPr lang="en-US" altLang="zh-CN" sz="1900" dirty="0">
                <a:solidFill>
                  <a:schemeClr val="tx2"/>
                </a:solidFill>
              </a:rPr>
              <a:t> </a:t>
            </a:r>
            <a:r>
              <a:rPr lang="en-US" altLang="zh-CN" sz="1900" dirty="0" err="1">
                <a:solidFill>
                  <a:schemeClr val="tx2"/>
                </a:solidFill>
              </a:rPr>
              <a:t>qvar</a:t>
            </a:r>
            <a:r>
              <a:rPr lang="en-US" altLang="zh-CN" sz="1900" dirty="0">
                <a:solidFill>
                  <a:schemeClr val="tx2"/>
                </a:solidFill>
              </a:rPr>
              <a:t>[0],0</a:t>
            </a:r>
            <a:endParaRPr lang="zh-CN" altLang="en-US" sz="1900" dirty="0"/>
          </a:p>
        </p:txBody>
      </p:sp>
      <p:sp>
        <p:nvSpPr>
          <p:cNvPr id="9" name="Text Box 3">
            <a:extLst>
              <a:ext uri="{FF2B5EF4-FFF2-40B4-BE49-F238E27FC236}">
                <a16:creationId xmlns:a16="http://schemas.microsoft.com/office/drawing/2014/main" id="{7B76B6E2-63E8-4C2A-8553-3C50F4311A57}"/>
              </a:ext>
            </a:extLst>
          </p:cNvPr>
          <p:cNvSpPr txBox="1">
            <a:spLocks noChangeArrowheads="1"/>
          </p:cNvSpPr>
          <p:nvPr/>
        </p:nvSpPr>
        <p:spPr bwMode="auto">
          <a:xfrm>
            <a:off x="8333509" y="1796000"/>
            <a:ext cx="1152231" cy="4001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2000">
                <a:latin typeface="Times New Roman" panose="02020603050405020304" pitchFamily="18" charset="0"/>
              </a:rPr>
              <a:t>12</a:t>
            </a:r>
          </a:p>
        </p:txBody>
      </p:sp>
      <p:sp>
        <p:nvSpPr>
          <p:cNvPr id="10" name="Text Box 4">
            <a:extLst>
              <a:ext uri="{FF2B5EF4-FFF2-40B4-BE49-F238E27FC236}">
                <a16:creationId xmlns:a16="http://schemas.microsoft.com/office/drawing/2014/main" id="{F137D505-6DB2-4F62-A6CC-B2EA883740C7}"/>
              </a:ext>
            </a:extLst>
          </p:cNvPr>
          <p:cNvSpPr txBox="1">
            <a:spLocks noChangeArrowheads="1"/>
          </p:cNvSpPr>
          <p:nvPr/>
        </p:nvSpPr>
        <p:spPr bwMode="auto">
          <a:xfrm>
            <a:off x="8333509" y="2310350"/>
            <a:ext cx="1152231" cy="4001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2000">
                <a:latin typeface="Times New Roman" panose="02020603050405020304" pitchFamily="18" charset="0"/>
              </a:rPr>
              <a:t>34</a:t>
            </a:r>
          </a:p>
        </p:txBody>
      </p:sp>
      <p:sp>
        <p:nvSpPr>
          <p:cNvPr id="11" name="Text Box 5">
            <a:extLst>
              <a:ext uri="{FF2B5EF4-FFF2-40B4-BE49-F238E27FC236}">
                <a16:creationId xmlns:a16="http://schemas.microsoft.com/office/drawing/2014/main" id="{7F080C37-462C-4D63-BEF6-B6CCFDBFD63C}"/>
              </a:ext>
            </a:extLst>
          </p:cNvPr>
          <p:cNvSpPr txBox="1">
            <a:spLocks noChangeArrowheads="1"/>
          </p:cNvSpPr>
          <p:nvPr/>
        </p:nvSpPr>
        <p:spPr bwMode="auto">
          <a:xfrm>
            <a:off x="8333509" y="2843750"/>
            <a:ext cx="1152231" cy="4001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2000">
                <a:latin typeface="Times New Roman" panose="02020603050405020304" pitchFamily="18" charset="0"/>
              </a:rPr>
              <a:t>56</a:t>
            </a:r>
          </a:p>
        </p:txBody>
      </p:sp>
      <p:sp>
        <p:nvSpPr>
          <p:cNvPr id="12" name="Text Box 6">
            <a:extLst>
              <a:ext uri="{FF2B5EF4-FFF2-40B4-BE49-F238E27FC236}">
                <a16:creationId xmlns:a16="http://schemas.microsoft.com/office/drawing/2014/main" id="{FC49740D-93F3-44C2-A3A4-92BEED0B7B5E}"/>
              </a:ext>
            </a:extLst>
          </p:cNvPr>
          <p:cNvSpPr txBox="1">
            <a:spLocks noChangeArrowheads="1"/>
          </p:cNvSpPr>
          <p:nvPr/>
        </p:nvSpPr>
        <p:spPr bwMode="auto">
          <a:xfrm>
            <a:off x="8333509" y="3358100"/>
            <a:ext cx="1152231" cy="4001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2000">
                <a:latin typeface="Times New Roman" panose="02020603050405020304" pitchFamily="18" charset="0"/>
              </a:rPr>
              <a:t>78</a:t>
            </a:r>
          </a:p>
        </p:txBody>
      </p:sp>
      <p:sp>
        <p:nvSpPr>
          <p:cNvPr id="13" name="Text Box 7">
            <a:extLst>
              <a:ext uri="{FF2B5EF4-FFF2-40B4-BE49-F238E27FC236}">
                <a16:creationId xmlns:a16="http://schemas.microsoft.com/office/drawing/2014/main" id="{B9DD32E1-5A04-4568-8E50-8AE25CE212A7}"/>
              </a:ext>
            </a:extLst>
          </p:cNvPr>
          <p:cNvSpPr txBox="1">
            <a:spLocks noChangeArrowheads="1"/>
          </p:cNvSpPr>
          <p:nvPr/>
        </p:nvSpPr>
        <p:spPr bwMode="auto">
          <a:xfrm>
            <a:off x="8333509" y="3872450"/>
            <a:ext cx="1152231" cy="4001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2000">
                <a:latin typeface="Times New Roman" panose="02020603050405020304" pitchFamily="18" charset="0"/>
              </a:rPr>
              <a:t>87</a:t>
            </a:r>
          </a:p>
        </p:txBody>
      </p:sp>
      <p:sp>
        <p:nvSpPr>
          <p:cNvPr id="14" name="Text Box 8">
            <a:extLst>
              <a:ext uri="{FF2B5EF4-FFF2-40B4-BE49-F238E27FC236}">
                <a16:creationId xmlns:a16="http://schemas.microsoft.com/office/drawing/2014/main" id="{F824F067-0BC5-441A-BBA1-D79A5BBA1F7F}"/>
              </a:ext>
            </a:extLst>
          </p:cNvPr>
          <p:cNvSpPr txBox="1">
            <a:spLocks noChangeArrowheads="1"/>
          </p:cNvSpPr>
          <p:nvPr/>
        </p:nvSpPr>
        <p:spPr bwMode="auto">
          <a:xfrm>
            <a:off x="8333509" y="4386800"/>
            <a:ext cx="1152231" cy="4001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2000">
                <a:latin typeface="Times New Roman" panose="02020603050405020304" pitchFamily="18" charset="0"/>
              </a:rPr>
              <a:t>65</a:t>
            </a:r>
          </a:p>
        </p:txBody>
      </p:sp>
      <p:sp>
        <p:nvSpPr>
          <p:cNvPr id="15" name="Text Box 9">
            <a:extLst>
              <a:ext uri="{FF2B5EF4-FFF2-40B4-BE49-F238E27FC236}">
                <a16:creationId xmlns:a16="http://schemas.microsoft.com/office/drawing/2014/main" id="{D1D9204A-EA48-422A-83A8-762ED78BDC78}"/>
              </a:ext>
            </a:extLst>
          </p:cNvPr>
          <p:cNvSpPr txBox="1">
            <a:spLocks noChangeArrowheads="1"/>
          </p:cNvSpPr>
          <p:nvPr/>
        </p:nvSpPr>
        <p:spPr bwMode="auto">
          <a:xfrm>
            <a:off x="8333509" y="4920200"/>
            <a:ext cx="1152231" cy="4001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2000">
                <a:latin typeface="Times New Roman" panose="02020603050405020304" pitchFamily="18" charset="0"/>
              </a:rPr>
              <a:t>43</a:t>
            </a:r>
          </a:p>
        </p:txBody>
      </p:sp>
      <p:sp>
        <p:nvSpPr>
          <p:cNvPr id="16" name="Text Box 10">
            <a:extLst>
              <a:ext uri="{FF2B5EF4-FFF2-40B4-BE49-F238E27FC236}">
                <a16:creationId xmlns:a16="http://schemas.microsoft.com/office/drawing/2014/main" id="{AAC8E8D9-261F-49BF-A4B8-39A93B1FD70E}"/>
              </a:ext>
            </a:extLst>
          </p:cNvPr>
          <p:cNvSpPr txBox="1">
            <a:spLocks noChangeArrowheads="1"/>
          </p:cNvSpPr>
          <p:nvPr/>
        </p:nvSpPr>
        <p:spPr bwMode="auto">
          <a:xfrm>
            <a:off x="8333509" y="5434550"/>
            <a:ext cx="1152231" cy="4001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2000">
                <a:latin typeface="Times New Roman" panose="02020603050405020304" pitchFamily="18" charset="0"/>
              </a:rPr>
              <a:t>21</a:t>
            </a:r>
          </a:p>
        </p:txBody>
      </p:sp>
      <p:grpSp>
        <p:nvGrpSpPr>
          <p:cNvPr id="17" name="Group 11">
            <a:extLst>
              <a:ext uri="{FF2B5EF4-FFF2-40B4-BE49-F238E27FC236}">
                <a16:creationId xmlns:a16="http://schemas.microsoft.com/office/drawing/2014/main" id="{ABC50121-5425-463E-A623-2A0CDACDED27}"/>
              </a:ext>
            </a:extLst>
          </p:cNvPr>
          <p:cNvGrpSpPr>
            <a:grpSpLocks/>
          </p:cNvGrpSpPr>
          <p:nvPr/>
        </p:nvGrpSpPr>
        <p:grpSpPr bwMode="auto">
          <a:xfrm>
            <a:off x="7552459" y="2010752"/>
            <a:ext cx="762000" cy="4104763"/>
            <a:chOff x="2016" y="1152"/>
            <a:chExt cx="480" cy="2500"/>
          </a:xfrm>
        </p:grpSpPr>
        <p:grpSp>
          <p:nvGrpSpPr>
            <p:cNvPr id="18" name="Group 12">
              <a:extLst>
                <a:ext uri="{FF2B5EF4-FFF2-40B4-BE49-F238E27FC236}">
                  <a16:creationId xmlns:a16="http://schemas.microsoft.com/office/drawing/2014/main" id="{2EF28CC5-8009-471C-8485-9EE63827596A}"/>
                </a:ext>
              </a:extLst>
            </p:cNvPr>
            <p:cNvGrpSpPr>
              <a:grpSpLocks/>
            </p:cNvGrpSpPr>
            <p:nvPr/>
          </p:nvGrpSpPr>
          <p:grpSpPr bwMode="auto">
            <a:xfrm>
              <a:off x="2016" y="3120"/>
              <a:ext cx="480" cy="192"/>
              <a:chOff x="816" y="3216"/>
              <a:chExt cx="192" cy="192"/>
            </a:xfrm>
          </p:grpSpPr>
          <p:sp>
            <p:nvSpPr>
              <p:cNvPr id="46" name="Line 13">
                <a:extLst>
                  <a:ext uri="{FF2B5EF4-FFF2-40B4-BE49-F238E27FC236}">
                    <a16:creationId xmlns:a16="http://schemas.microsoft.com/office/drawing/2014/main" id="{93514786-2B62-4BA0-AA57-5AC12F62794A}"/>
                  </a:ext>
                </a:extLst>
              </p:cNvPr>
              <p:cNvSpPr>
                <a:spLocks noChangeShapeType="1"/>
              </p:cNvSpPr>
              <p:nvPr/>
            </p:nvSpPr>
            <p:spPr bwMode="auto">
              <a:xfrm>
                <a:off x="816" y="3396"/>
                <a:ext cx="192" cy="0"/>
              </a:xfrm>
              <a:prstGeom prst="line">
                <a:avLst/>
              </a:prstGeom>
              <a:ln>
                <a:headEnd/>
                <a:tailEn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sp>
            <p:nvSpPr>
              <p:cNvPr id="47" name="Line 14">
                <a:extLst>
                  <a:ext uri="{FF2B5EF4-FFF2-40B4-BE49-F238E27FC236}">
                    <a16:creationId xmlns:a16="http://schemas.microsoft.com/office/drawing/2014/main" id="{A1C98DF3-062B-4E1B-A277-157505E04B71}"/>
                  </a:ext>
                </a:extLst>
              </p:cNvPr>
              <p:cNvSpPr>
                <a:spLocks noChangeShapeType="1"/>
              </p:cNvSpPr>
              <p:nvPr/>
            </p:nvSpPr>
            <p:spPr bwMode="auto">
              <a:xfrm rot="5400000">
                <a:off x="720" y="3312"/>
                <a:ext cx="192" cy="0"/>
              </a:xfrm>
              <a:prstGeom prst="line">
                <a:avLst/>
              </a:prstGeom>
              <a:ln>
                <a:headEnd/>
                <a:tailEn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sp>
            <p:nvSpPr>
              <p:cNvPr id="48" name="Line 15">
                <a:extLst>
                  <a:ext uri="{FF2B5EF4-FFF2-40B4-BE49-F238E27FC236}">
                    <a16:creationId xmlns:a16="http://schemas.microsoft.com/office/drawing/2014/main" id="{3E3EE7B1-A106-4A0C-B849-03DAA5C94B77}"/>
                  </a:ext>
                </a:extLst>
              </p:cNvPr>
              <p:cNvSpPr>
                <a:spLocks noChangeShapeType="1"/>
              </p:cNvSpPr>
              <p:nvPr/>
            </p:nvSpPr>
            <p:spPr bwMode="auto">
              <a:xfrm>
                <a:off x="816" y="3216"/>
                <a:ext cx="192" cy="0"/>
              </a:xfrm>
              <a:prstGeom prst="line">
                <a:avLst/>
              </a:prstGeom>
              <a:ln>
                <a:headEnd/>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grpSp>
        <p:grpSp>
          <p:nvGrpSpPr>
            <p:cNvPr id="19" name="Group 16">
              <a:extLst>
                <a:ext uri="{FF2B5EF4-FFF2-40B4-BE49-F238E27FC236}">
                  <a16:creationId xmlns:a16="http://schemas.microsoft.com/office/drawing/2014/main" id="{D01AE243-BE51-4526-A9D9-49FFF0B55890}"/>
                </a:ext>
              </a:extLst>
            </p:cNvPr>
            <p:cNvGrpSpPr>
              <a:grpSpLocks/>
            </p:cNvGrpSpPr>
            <p:nvPr/>
          </p:nvGrpSpPr>
          <p:grpSpPr bwMode="auto">
            <a:xfrm>
              <a:off x="2016" y="2784"/>
              <a:ext cx="480" cy="192"/>
              <a:chOff x="816" y="3216"/>
              <a:chExt cx="192" cy="192"/>
            </a:xfrm>
          </p:grpSpPr>
          <p:sp>
            <p:nvSpPr>
              <p:cNvPr id="43" name="Line 17">
                <a:extLst>
                  <a:ext uri="{FF2B5EF4-FFF2-40B4-BE49-F238E27FC236}">
                    <a16:creationId xmlns:a16="http://schemas.microsoft.com/office/drawing/2014/main" id="{28BE77B2-1509-4563-85BA-A8C1EA08F1BD}"/>
                  </a:ext>
                </a:extLst>
              </p:cNvPr>
              <p:cNvSpPr>
                <a:spLocks noChangeShapeType="1"/>
              </p:cNvSpPr>
              <p:nvPr/>
            </p:nvSpPr>
            <p:spPr bwMode="auto">
              <a:xfrm>
                <a:off x="816" y="3396"/>
                <a:ext cx="192" cy="0"/>
              </a:xfrm>
              <a:prstGeom prst="line">
                <a:avLst/>
              </a:prstGeom>
              <a:ln>
                <a:headEnd/>
                <a:tailEn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sp>
            <p:nvSpPr>
              <p:cNvPr id="44" name="Line 18">
                <a:extLst>
                  <a:ext uri="{FF2B5EF4-FFF2-40B4-BE49-F238E27FC236}">
                    <a16:creationId xmlns:a16="http://schemas.microsoft.com/office/drawing/2014/main" id="{06A98AF6-E3F3-41BD-97AA-EBDFF6D7037D}"/>
                  </a:ext>
                </a:extLst>
              </p:cNvPr>
              <p:cNvSpPr>
                <a:spLocks noChangeShapeType="1"/>
              </p:cNvSpPr>
              <p:nvPr/>
            </p:nvSpPr>
            <p:spPr bwMode="auto">
              <a:xfrm rot="5400000">
                <a:off x="720" y="3312"/>
                <a:ext cx="192" cy="0"/>
              </a:xfrm>
              <a:prstGeom prst="line">
                <a:avLst/>
              </a:prstGeom>
              <a:ln>
                <a:headEnd/>
                <a:tailEn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sp>
            <p:nvSpPr>
              <p:cNvPr id="45" name="Line 19">
                <a:extLst>
                  <a:ext uri="{FF2B5EF4-FFF2-40B4-BE49-F238E27FC236}">
                    <a16:creationId xmlns:a16="http://schemas.microsoft.com/office/drawing/2014/main" id="{FC8385F4-7D9E-4DE5-842A-3DABB25C0C38}"/>
                  </a:ext>
                </a:extLst>
              </p:cNvPr>
              <p:cNvSpPr>
                <a:spLocks noChangeShapeType="1"/>
              </p:cNvSpPr>
              <p:nvPr/>
            </p:nvSpPr>
            <p:spPr bwMode="auto">
              <a:xfrm>
                <a:off x="816" y="3216"/>
                <a:ext cx="192" cy="0"/>
              </a:xfrm>
              <a:prstGeom prst="line">
                <a:avLst/>
              </a:prstGeom>
              <a:ln>
                <a:headEnd/>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grpSp>
        <p:grpSp>
          <p:nvGrpSpPr>
            <p:cNvPr id="20" name="Group 20">
              <a:extLst>
                <a:ext uri="{FF2B5EF4-FFF2-40B4-BE49-F238E27FC236}">
                  <a16:creationId xmlns:a16="http://schemas.microsoft.com/office/drawing/2014/main" id="{F21A91CB-9A9E-4FED-8C85-97A8BEA6E3C0}"/>
                </a:ext>
              </a:extLst>
            </p:cNvPr>
            <p:cNvGrpSpPr>
              <a:grpSpLocks/>
            </p:cNvGrpSpPr>
            <p:nvPr/>
          </p:nvGrpSpPr>
          <p:grpSpPr bwMode="auto">
            <a:xfrm>
              <a:off x="2016" y="2448"/>
              <a:ext cx="480" cy="192"/>
              <a:chOff x="816" y="3216"/>
              <a:chExt cx="192" cy="192"/>
            </a:xfrm>
          </p:grpSpPr>
          <p:sp>
            <p:nvSpPr>
              <p:cNvPr id="40" name="Line 21">
                <a:extLst>
                  <a:ext uri="{FF2B5EF4-FFF2-40B4-BE49-F238E27FC236}">
                    <a16:creationId xmlns:a16="http://schemas.microsoft.com/office/drawing/2014/main" id="{B16DE6AF-0125-4EF1-81F5-7B3EEB861EDF}"/>
                  </a:ext>
                </a:extLst>
              </p:cNvPr>
              <p:cNvSpPr>
                <a:spLocks noChangeShapeType="1"/>
              </p:cNvSpPr>
              <p:nvPr/>
            </p:nvSpPr>
            <p:spPr bwMode="auto">
              <a:xfrm>
                <a:off x="816" y="3396"/>
                <a:ext cx="192" cy="0"/>
              </a:xfrm>
              <a:prstGeom prst="line">
                <a:avLst/>
              </a:prstGeom>
              <a:ln>
                <a:headEnd/>
                <a:tailEn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sp>
            <p:nvSpPr>
              <p:cNvPr id="41" name="Line 22">
                <a:extLst>
                  <a:ext uri="{FF2B5EF4-FFF2-40B4-BE49-F238E27FC236}">
                    <a16:creationId xmlns:a16="http://schemas.microsoft.com/office/drawing/2014/main" id="{CCDAFB4A-795E-4774-ACEA-A4C8F17FA816}"/>
                  </a:ext>
                </a:extLst>
              </p:cNvPr>
              <p:cNvSpPr>
                <a:spLocks noChangeShapeType="1"/>
              </p:cNvSpPr>
              <p:nvPr/>
            </p:nvSpPr>
            <p:spPr bwMode="auto">
              <a:xfrm rot="5400000">
                <a:off x="720" y="3312"/>
                <a:ext cx="192" cy="0"/>
              </a:xfrm>
              <a:prstGeom prst="line">
                <a:avLst/>
              </a:prstGeom>
              <a:ln>
                <a:headEnd/>
                <a:tailEn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sp>
            <p:nvSpPr>
              <p:cNvPr id="42" name="Line 23">
                <a:extLst>
                  <a:ext uri="{FF2B5EF4-FFF2-40B4-BE49-F238E27FC236}">
                    <a16:creationId xmlns:a16="http://schemas.microsoft.com/office/drawing/2014/main" id="{B66710CC-6997-4D3E-B8C5-BA07D3623FC0}"/>
                  </a:ext>
                </a:extLst>
              </p:cNvPr>
              <p:cNvSpPr>
                <a:spLocks noChangeShapeType="1"/>
              </p:cNvSpPr>
              <p:nvPr/>
            </p:nvSpPr>
            <p:spPr bwMode="auto">
              <a:xfrm>
                <a:off x="816" y="3216"/>
                <a:ext cx="192" cy="0"/>
              </a:xfrm>
              <a:prstGeom prst="line">
                <a:avLst/>
              </a:prstGeom>
              <a:ln>
                <a:headEnd/>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grpSp>
        <p:grpSp>
          <p:nvGrpSpPr>
            <p:cNvPr id="21" name="Group 24">
              <a:extLst>
                <a:ext uri="{FF2B5EF4-FFF2-40B4-BE49-F238E27FC236}">
                  <a16:creationId xmlns:a16="http://schemas.microsoft.com/office/drawing/2014/main" id="{3D712624-E4C5-4F35-8F4D-378F2E004870}"/>
                </a:ext>
              </a:extLst>
            </p:cNvPr>
            <p:cNvGrpSpPr>
              <a:grpSpLocks/>
            </p:cNvGrpSpPr>
            <p:nvPr/>
          </p:nvGrpSpPr>
          <p:grpSpPr bwMode="auto">
            <a:xfrm>
              <a:off x="2016" y="2112"/>
              <a:ext cx="480" cy="192"/>
              <a:chOff x="816" y="3216"/>
              <a:chExt cx="192" cy="192"/>
            </a:xfrm>
          </p:grpSpPr>
          <p:sp>
            <p:nvSpPr>
              <p:cNvPr id="37" name="Line 25">
                <a:extLst>
                  <a:ext uri="{FF2B5EF4-FFF2-40B4-BE49-F238E27FC236}">
                    <a16:creationId xmlns:a16="http://schemas.microsoft.com/office/drawing/2014/main" id="{7E998B91-4558-4345-9B00-1D9DFBEA42A1}"/>
                  </a:ext>
                </a:extLst>
              </p:cNvPr>
              <p:cNvSpPr>
                <a:spLocks noChangeShapeType="1"/>
              </p:cNvSpPr>
              <p:nvPr/>
            </p:nvSpPr>
            <p:spPr bwMode="auto">
              <a:xfrm>
                <a:off x="816" y="3396"/>
                <a:ext cx="192" cy="0"/>
              </a:xfrm>
              <a:prstGeom prst="line">
                <a:avLst/>
              </a:prstGeom>
              <a:ln>
                <a:headEnd/>
                <a:tailEn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sp>
            <p:nvSpPr>
              <p:cNvPr id="38" name="Line 26">
                <a:extLst>
                  <a:ext uri="{FF2B5EF4-FFF2-40B4-BE49-F238E27FC236}">
                    <a16:creationId xmlns:a16="http://schemas.microsoft.com/office/drawing/2014/main" id="{0DC6F05E-1442-4138-BF7F-E7E171E954B2}"/>
                  </a:ext>
                </a:extLst>
              </p:cNvPr>
              <p:cNvSpPr>
                <a:spLocks noChangeShapeType="1"/>
              </p:cNvSpPr>
              <p:nvPr/>
            </p:nvSpPr>
            <p:spPr bwMode="auto">
              <a:xfrm rot="5400000">
                <a:off x="720" y="3312"/>
                <a:ext cx="192" cy="0"/>
              </a:xfrm>
              <a:prstGeom prst="line">
                <a:avLst/>
              </a:prstGeom>
              <a:ln>
                <a:headEnd/>
                <a:tailEn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sp>
            <p:nvSpPr>
              <p:cNvPr id="39" name="Line 27">
                <a:extLst>
                  <a:ext uri="{FF2B5EF4-FFF2-40B4-BE49-F238E27FC236}">
                    <a16:creationId xmlns:a16="http://schemas.microsoft.com/office/drawing/2014/main" id="{D4E568B6-44BC-4165-8711-3A9BF389AD52}"/>
                  </a:ext>
                </a:extLst>
              </p:cNvPr>
              <p:cNvSpPr>
                <a:spLocks noChangeShapeType="1"/>
              </p:cNvSpPr>
              <p:nvPr/>
            </p:nvSpPr>
            <p:spPr bwMode="auto">
              <a:xfrm>
                <a:off x="816" y="3216"/>
                <a:ext cx="192" cy="0"/>
              </a:xfrm>
              <a:prstGeom prst="line">
                <a:avLst/>
              </a:prstGeom>
              <a:ln>
                <a:headEnd/>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grpSp>
        <p:grpSp>
          <p:nvGrpSpPr>
            <p:cNvPr id="22" name="Group 28">
              <a:extLst>
                <a:ext uri="{FF2B5EF4-FFF2-40B4-BE49-F238E27FC236}">
                  <a16:creationId xmlns:a16="http://schemas.microsoft.com/office/drawing/2014/main" id="{492950E9-A01C-4C8A-AFEC-DCA535938BC4}"/>
                </a:ext>
              </a:extLst>
            </p:cNvPr>
            <p:cNvGrpSpPr>
              <a:grpSpLocks/>
            </p:cNvGrpSpPr>
            <p:nvPr/>
          </p:nvGrpSpPr>
          <p:grpSpPr bwMode="auto">
            <a:xfrm>
              <a:off x="2016" y="1824"/>
              <a:ext cx="480" cy="192"/>
              <a:chOff x="816" y="3216"/>
              <a:chExt cx="192" cy="192"/>
            </a:xfrm>
          </p:grpSpPr>
          <p:sp>
            <p:nvSpPr>
              <p:cNvPr id="34" name="Line 29">
                <a:extLst>
                  <a:ext uri="{FF2B5EF4-FFF2-40B4-BE49-F238E27FC236}">
                    <a16:creationId xmlns:a16="http://schemas.microsoft.com/office/drawing/2014/main" id="{DCFA20B3-2563-42BB-8AE9-0253395DA511}"/>
                  </a:ext>
                </a:extLst>
              </p:cNvPr>
              <p:cNvSpPr>
                <a:spLocks noChangeShapeType="1"/>
              </p:cNvSpPr>
              <p:nvPr/>
            </p:nvSpPr>
            <p:spPr bwMode="auto">
              <a:xfrm>
                <a:off x="816" y="3396"/>
                <a:ext cx="192" cy="0"/>
              </a:xfrm>
              <a:prstGeom prst="line">
                <a:avLst/>
              </a:prstGeom>
              <a:ln>
                <a:headEnd/>
                <a:tailEn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sp>
            <p:nvSpPr>
              <p:cNvPr id="35" name="Line 30">
                <a:extLst>
                  <a:ext uri="{FF2B5EF4-FFF2-40B4-BE49-F238E27FC236}">
                    <a16:creationId xmlns:a16="http://schemas.microsoft.com/office/drawing/2014/main" id="{4EF25759-5464-4BAA-9C03-59A4FE1FC3ED}"/>
                  </a:ext>
                </a:extLst>
              </p:cNvPr>
              <p:cNvSpPr>
                <a:spLocks noChangeShapeType="1"/>
              </p:cNvSpPr>
              <p:nvPr/>
            </p:nvSpPr>
            <p:spPr bwMode="auto">
              <a:xfrm rot="5400000">
                <a:off x="720" y="3312"/>
                <a:ext cx="192" cy="0"/>
              </a:xfrm>
              <a:prstGeom prst="line">
                <a:avLst/>
              </a:prstGeom>
              <a:ln>
                <a:headEnd/>
                <a:tailEn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sp>
            <p:nvSpPr>
              <p:cNvPr id="36" name="Line 31">
                <a:extLst>
                  <a:ext uri="{FF2B5EF4-FFF2-40B4-BE49-F238E27FC236}">
                    <a16:creationId xmlns:a16="http://schemas.microsoft.com/office/drawing/2014/main" id="{AE06C49E-9E68-4246-8D37-B995693DC00A}"/>
                  </a:ext>
                </a:extLst>
              </p:cNvPr>
              <p:cNvSpPr>
                <a:spLocks noChangeShapeType="1"/>
              </p:cNvSpPr>
              <p:nvPr/>
            </p:nvSpPr>
            <p:spPr bwMode="auto">
              <a:xfrm>
                <a:off x="816" y="3216"/>
                <a:ext cx="192" cy="0"/>
              </a:xfrm>
              <a:prstGeom prst="line">
                <a:avLst/>
              </a:prstGeom>
              <a:ln>
                <a:headEnd/>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grpSp>
        <p:grpSp>
          <p:nvGrpSpPr>
            <p:cNvPr id="23" name="Group 32">
              <a:extLst>
                <a:ext uri="{FF2B5EF4-FFF2-40B4-BE49-F238E27FC236}">
                  <a16:creationId xmlns:a16="http://schemas.microsoft.com/office/drawing/2014/main" id="{BCD53C78-0993-475C-916C-129860D18C88}"/>
                </a:ext>
              </a:extLst>
            </p:cNvPr>
            <p:cNvGrpSpPr>
              <a:grpSpLocks/>
            </p:cNvGrpSpPr>
            <p:nvPr/>
          </p:nvGrpSpPr>
          <p:grpSpPr bwMode="auto">
            <a:xfrm>
              <a:off x="2016" y="1488"/>
              <a:ext cx="480" cy="192"/>
              <a:chOff x="816" y="3216"/>
              <a:chExt cx="192" cy="192"/>
            </a:xfrm>
          </p:grpSpPr>
          <p:sp>
            <p:nvSpPr>
              <p:cNvPr id="31" name="Line 33">
                <a:extLst>
                  <a:ext uri="{FF2B5EF4-FFF2-40B4-BE49-F238E27FC236}">
                    <a16:creationId xmlns:a16="http://schemas.microsoft.com/office/drawing/2014/main" id="{0C25F168-8D44-4C2B-891F-72B64DA1BF98}"/>
                  </a:ext>
                </a:extLst>
              </p:cNvPr>
              <p:cNvSpPr>
                <a:spLocks noChangeShapeType="1"/>
              </p:cNvSpPr>
              <p:nvPr/>
            </p:nvSpPr>
            <p:spPr bwMode="auto">
              <a:xfrm>
                <a:off x="816" y="3396"/>
                <a:ext cx="192" cy="0"/>
              </a:xfrm>
              <a:prstGeom prst="line">
                <a:avLst/>
              </a:prstGeom>
              <a:ln>
                <a:headEnd/>
                <a:tailEn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sp>
            <p:nvSpPr>
              <p:cNvPr id="32" name="Line 34">
                <a:extLst>
                  <a:ext uri="{FF2B5EF4-FFF2-40B4-BE49-F238E27FC236}">
                    <a16:creationId xmlns:a16="http://schemas.microsoft.com/office/drawing/2014/main" id="{968178FE-8ACE-471B-B30D-045DFBA4CE1A}"/>
                  </a:ext>
                </a:extLst>
              </p:cNvPr>
              <p:cNvSpPr>
                <a:spLocks noChangeShapeType="1"/>
              </p:cNvSpPr>
              <p:nvPr/>
            </p:nvSpPr>
            <p:spPr bwMode="auto">
              <a:xfrm rot="5400000">
                <a:off x="720" y="3312"/>
                <a:ext cx="192" cy="0"/>
              </a:xfrm>
              <a:prstGeom prst="line">
                <a:avLst/>
              </a:prstGeom>
              <a:ln>
                <a:headEnd/>
                <a:tailEn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sp>
            <p:nvSpPr>
              <p:cNvPr id="33" name="Line 35">
                <a:extLst>
                  <a:ext uri="{FF2B5EF4-FFF2-40B4-BE49-F238E27FC236}">
                    <a16:creationId xmlns:a16="http://schemas.microsoft.com/office/drawing/2014/main" id="{C0CDB8FD-8F0E-4955-9B12-B53A465CB311}"/>
                  </a:ext>
                </a:extLst>
              </p:cNvPr>
              <p:cNvSpPr>
                <a:spLocks noChangeShapeType="1"/>
              </p:cNvSpPr>
              <p:nvPr/>
            </p:nvSpPr>
            <p:spPr bwMode="auto">
              <a:xfrm>
                <a:off x="816" y="3216"/>
                <a:ext cx="192" cy="0"/>
              </a:xfrm>
              <a:prstGeom prst="line">
                <a:avLst/>
              </a:prstGeom>
              <a:ln>
                <a:headEnd/>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grpSp>
        <p:grpSp>
          <p:nvGrpSpPr>
            <p:cNvPr id="24" name="Group 36">
              <a:extLst>
                <a:ext uri="{FF2B5EF4-FFF2-40B4-BE49-F238E27FC236}">
                  <a16:creationId xmlns:a16="http://schemas.microsoft.com/office/drawing/2014/main" id="{F8A28F34-BFD9-4A2C-998C-CBB02BB7DC9E}"/>
                </a:ext>
              </a:extLst>
            </p:cNvPr>
            <p:cNvGrpSpPr>
              <a:grpSpLocks/>
            </p:cNvGrpSpPr>
            <p:nvPr/>
          </p:nvGrpSpPr>
          <p:grpSpPr bwMode="auto">
            <a:xfrm>
              <a:off x="2016" y="1152"/>
              <a:ext cx="480" cy="192"/>
              <a:chOff x="816" y="3216"/>
              <a:chExt cx="192" cy="192"/>
            </a:xfrm>
          </p:grpSpPr>
          <p:sp>
            <p:nvSpPr>
              <p:cNvPr id="28" name="Line 37">
                <a:extLst>
                  <a:ext uri="{FF2B5EF4-FFF2-40B4-BE49-F238E27FC236}">
                    <a16:creationId xmlns:a16="http://schemas.microsoft.com/office/drawing/2014/main" id="{BD714F66-CF8B-40BB-A436-FF53007F0768}"/>
                  </a:ext>
                </a:extLst>
              </p:cNvPr>
              <p:cNvSpPr>
                <a:spLocks noChangeShapeType="1"/>
              </p:cNvSpPr>
              <p:nvPr/>
            </p:nvSpPr>
            <p:spPr bwMode="auto">
              <a:xfrm>
                <a:off x="816" y="3396"/>
                <a:ext cx="192" cy="0"/>
              </a:xfrm>
              <a:prstGeom prst="line">
                <a:avLst/>
              </a:prstGeom>
              <a:ln>
                <a:headEnd/>
                <a:tailEn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sp>
            <p:nvSpPr>
              <p:cNvPr id="29" name="Line 38">
                <a:extLst>
                  <a:ext uri="{FF2B5EF4-FFF2-40B4-BE49-F238E27FC236}">
                    <a16:creationId xmlns:a16="http://schemas.microsoft.com/office/drawing/2014/main" id="{2D2EE92D-5F9B-4692-8634-90438AB97D00}"/>
                  </a:ext>
                </a:extLst>
              </p:cNvPr>
              <p:cNvSpPr>
                <a:spLocks noChangeShapeType="1"/>
              </p:cNvSpPr>
              <p:nvPr/>
            </p:nvSpPr>
            <p:spPr bwMode="auto">
              <a:xfrm rot="5400000">
                <a:off x="720" y="3312"/>
                <a:ext cx="192" cy="0"/>
              </a:xfrm>
              <a:prstGeom prst="line">
                <a:avLst/>
              </a:prstGeom>
              <a:ln>
                <a:headEnd/>
                <a:tailEn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sp>
            <p:nvSpPr>
              <p:cNvPr id="30" name="Line 39">
                <a:extLst>
                  <a:ext uri="{FF2B5EF4-FFF2-40B4-BE49-F238E27FC236}">
                    <a16:creationId xmlns:a16="http://schemas.microsoft.com/office/drawing/2014/main" id="{895A3D78-8255-4EB2-8A34-442C37136333}"/>
                  </a:ext>
                </a:extLst>
              </p:cNvPr>
              <p:cNvSpPr>
                <a:spLocks noChangeShapeType="1"/>
              </p:cNvSpPr>
              <p:nvPr/>
            </p:nvSpPr>
            <p:spPr bwMode="auto">
              <a:xfrm>
                <a:off x="816" y="3216"/>
                <a:ext cx="192" cy="0"/>
              </a:xfrm>
              <a:prstGeom prst="line">
                <a:avLst/>
              </a:prstGeom>
              <a:ln>
                <a:headEnd/>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grpSp>
        <p:grpSp>
          <p:nvGrpSpPr>
            <p:cNvPr id="25" name="Group 40">
              <a:extLst>
                <a:ext uri="{FF2B5EF4-FFF2-40B4-BE49-F238E27FC236}">
                  <a16:creationId xmlns:a16="http://schemas.microsoft.com/office/drawing/2014/main" id="{499E8AA6-3D4A-4CF8-9355-BD5BED4AB38E}"/>
                </a:ext>
              </a:extLst>
            </p:cNvPr>
            <p:cNvGrpSpPr>
              <a:grpSpLocks/>
            </p:cNvGrpSpPr>
            <p:nvPr/>
          </p:nvGrpSpPr>
          <p:grpSpPr bwMode="auto">
            <a:xfrm>
              <a:off x="2016" y="3408"/>
              <a:ext cx="480" cy="244"/>
              <a:chOff x="2016" y="3408"/>
              <a:chExt cx="480" cy="244"/>
            </a:xfrm>
          </p:grpSpPr>
          <p:sp>
            <p:nvSpPr>
              <p:cNvPr id="26" name="Line 41">
                <a:extLst>
                  <a:ext uri="{FF2B5EF4-FFF2-40B4-BE49-F238E27FC236}">
                    <a16:creationId xmlns:a16="http://schemas.microsoft.com/office/drawing/2014/main" id="{1E93E1CF-68DC-4E15-BD9E-3F7B8EA901D9}"/>
                  </a:ext>
                </a:extLst>
              </p:cNvPr>
              <p:cNvSpPr>
                <a:spLocks noChangeShapeType="1"/>
              </p:cNvSpPr>
              <p:nvPr/>
            </p:nvSpPr>
            <p:spPr bwMode="auto">
              <a:xfrm rot="5400000">
                <a:off x="1894" y="3530"/>
                <a:ext cx="244" cy="0"/>
              </a:xfrm>
              <a:prstGeom prst="line">
                <a:avLst/>
              </a:prstGeom>
              <a:ln>
                <a:headEnd/>
                <a:tailEn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sp>
            <p:nvSpPr>
              <p:cNvPr id="27" name="Line 42">
                <a:extLst>
                  <a:ext uri="{FF2B5EF4-FFF2-40B4-BE49-F238E27FC236}">
                    <a16:creationId xmlns:a16="http://schemas.microsoft.com/office/drawing/2014/main" id="{4A4CD862-A5C9-4A12-9969-80AAC283850D}"/>
                  </a:ext>
                </a:extLst>
              </p:cNvPr>
              <p:cNvSpPr>
                <a:spLocks noChangeShapeType="1"/>
              </p:cNvSpPr>
              <p:nvPr/>
            </p:nvSpPr>
            <p:spPr bwMode="auto">
              <a:xfrm>
                <a:off x="2016" y="3408"/>
                <a:ext cx="480" cy="0"/>
              </a:xfrm>
              <a:prstGeom prst="line">
                <a:avLst/>
              </a:prstGeom>
              <a:ln>
                <a:headEnd/>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sz="1600"/>
              </a:p>
            </p:txBody>
          </p:sp>
        </p:grpSp>
      </p:grpSp>
      <p:sp>
        <p:nvSpPr>
          <p:cNvPr id="49" name="Text Box 43">
            <a:extLst>
              <a:ext uri="{FF2B5EF4-FFF2-40B4-BE49-F238E27FC236}">
                <a16:creationId xmlns:a16="http://schemas.microsoft.com/office/drawing/2014/main" id="{99064759-DFA5-4E00-BCC5-8D74AE8BEADE}"/>
              </a:ext>
            </a:extLst>
          </p:cNvPr>
          <p:cNvSpPr txBox="1">
            <a:spLocks noChangeArrowheads="1"/>
          </p:cNvSpPr>
          <p:nvPr/>
        </p:nvSpPr>
        <p:spPr bwMode="auto">
          <a:xfrm>
            <a:off x="7038109" y="5820752"/>
            <a:ext cx="4265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latin typeface="Times New Roman" panose="02020603050405020304" pitchFamily="18" charset="0"/>
              </a:rPr>
              <a:t>00</a:t>
            </a:r>
          </a:p>
        </p:txBody>
      </p:sp>
      <p:sp>
        <p:nvSpPr>
          <p:cNvPr id="50" name="Text Box 44">
            <a:extLst>
              <a:ext uri="{FF2B5EF4-FFF2-40B4-BE49-F238E27FC236}">
                <a16:creationId xmlns:a16="http://schemas.microsoft.com/office/drawing/2014/main" id="{2F46D825-48D3-44BD-A77C-D4F4A127D485}"/>
              </a:ext>
            </a:extLst>
          </p:cNvPr>
          <p:cNvSpPr txBox="1">
            <a:spLocks noChangeArrowheads="1"/>
          </p:cNvSpPr>
          <p:nvPr/>
        </p:nvSpPr>
        <p:spPr bwMode="auto">
          <a:xfrm>
            <a:off x="9573498" y="5368167"/>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latin typeface="Times New Roman" panose="02020603050405020304" pitchFamily="18" charset="0"/>
              </a:rPr>
              <a:t>qvar[0]</a:t>
            </a:r>
          </a:p>
        </p:txBody>
      </p:sp>
      <p:sp>
        <p:nvSpPr>
          <p:cNvPr id="51" name="Text Box 45">
            <a:extLst>
              <a:ext uri="{FF2B5EF4-FFF2-40B4-BE49-F238E27FC236}">
                <a16:creationId xmlns:a16="http://schemas.microsoft.com/office/drawing/2014/main" id="{6356FA84-F8DF-407B-A22C-03AC32D04216}"/>
              </a:ext>
            </a:extLst>
          </p:cNvPr>
          <p:cNvSpPr txBox="1">
            <a:spLocks noChangeArrowheads="1"/>
          </p:cNvSpPr>
          <p:nvPr/>
        </p:nvSpPr>
        <p:spPr bwMode="auto">
          <a:xfrm>
            <a:off x="9573498" y="4910967"/>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dirty="0" err="1">
                <a:latin typeface="Times New Roman" panose="02020603050405020304" pitchFamily="18" charset="0"/>
              </a:rPr>
              <a:t>qvar</a:t>
            </a:r>
            <a:r>
              <a:rPr lang="en-US" altLang="zh-CN" sz="1800" dirty="0">
                <a:latin typeface="Times New Roman" panose="02020603050405020304" pitchFamily="18" charset="0"/>
              </a:rPr>
              <a:t>[1]</a:t>
            </a:r>
          </a:p>
        </p:txBody>
      </p:sp>
      <p:sp>
        <p:nvSpPr>
          <p:cNvPr id="52" name="Text Box 46">
            <a:extLst>
              <a:ext uri="{FF2B5EF4-FFF2-40B4-BE49-F238E27FC236}">
                <a16:creationId xmlns:a16="http://schemas.microsoft.com/office/drawing/2014/main" id="{80DEC47C-2A04-42B2-8F6C-22F27B0EB5E0}"/>
              </a:ext>
            </a:extLst>
          </p:cNvPr>
          <p:cNvSpPr txBox="1">
            <a:spLocks noChangeArrowheads="1"/>
          </p:cNvSpPr>
          <p:nvPr/>
        </p:nvSpPr>
        <p:spPr bwMode="auto">
          <a:xfrm>
            <a:off x="9573498" y="4377567"/>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latin typeface="Times New Roman" panose="02020603050405020304" pitchFamily="18" charset="0"/>
              </a:rPr>
              <a:t>qvar[2]</a:t>
            </a:r>
          </a:p>
        </p:txBody>
      </p:sp>
      <p:sp>
        <p:nvSpPr>
          <p:cNvPr id="53" name="Text Box 47">
            <a:extLst>
              <a:ext uri="{FF2B5EF4-FFF2-40B4-BE49-F238E27FC236}">
                <a16:creationId xmlns:a16="http://schemas.microsoft.com/office/drawing/2014/main" id="{238FD268-E9F6-419F-A09E-8A6F2DDBE5F9}"/>
              </a:ext>
            </a:extLst>
          </p:cNvPr>
          <p:cNvSpPr txBox="1">
            <a:spLocks noChangeArrowheads="1"/>
          </p:cNvSpPr>
          <p:nvPr/>
        </p:nvSpPr>
        <p:spPr bwMode="auto">
          <a:xfrm>
            <a:off x="9573498" y="3844167"/>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latin typeface="Times New Roman" panose="02020603050405020304" pitchFamily="18" charset="0"/>
              </a:rPr>
              <a:t>qvar[3]</a:t>
            </a:r>
          </a:p>
        </p:txBody>
      </p:sp>
      <p:sp>
        <p:nvSpPr>
          <p:cNvPr id="54" name="Text Box 48">
            <a:extLst>
              <a:ext uri="{FF2B5EF4-FFF2-40B4-BE49-F238E27FC236}">
                <a16:creationId xmlns:a16="http://schemas.microsoft.com/office/drawing/2014/main" id="{D9ED6F24-12AE-46ED-9213-E6E04BF695C2}"/>
              </a:ext>
            </a:extLst>
          </p:cNvPr>
          <p:cNvSpPr txBox="1">
            <a:spLocks noChangeArrowheads="1"/>
          </p:cNvSpPr>
          <p:nvPr/>
        </p:nvSpPr>
        <p:spPr bwMode="auto">
          <a:xfrm>
            <a:off x="9573498" y="3348867"/>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latin typeface="Times New Roman" panose="02020603050405020304" pitchFamily="18" charset="0"/>
              </a:rPr>
              <a:t>qvar[4]</a:t>
            </a:r>
          </a:p>
        </p:txBody>
      </p:sp>
      <p:sp>
        <p:nvSpPr>
          <p:cNvPr id="55" name="Text Box 49">
            <a:extLst>
              <a:ext uri="{FF2B5EF4-FFF2-40B4-BE49-F238E27FC236}">
                <a16:creationId xmlns:a16="http://schemas.microsoft.com/office/drawing/2014/main" id="{2724CAF8-C729-40AB-B442-5DE836F5BCD6}"/>
              </a:ext>
            </a:extLst>
          </p:cNvPr>
          <p:cNvSpPr txBox="1">
            <a:spLocks noChangeArrowheads="1"/>
          </p:cNvSpPr>
          <p:nvPr/>
        </p:nvSpPr>
        <p:spPr bwMode="auto">
          <a:xfrm>
            <a:off x="9573498" y="2853567"/>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latin typeface="Times New Roman" panose="02020603050405020304" pitchFamily="18" charset="0"/>
              </a:rPr>
              <a:t>qvar[5]</a:t>
            </a:r>
          </a:p>
        </p:txBody>
      </p:sp>
      <p:sp>
        <p:nvSpPr>
          <p:cNvPr id="56" name="Text Box 50">
            <a:extLst>
              <a:ext uri="{FF2B5EF4-FFF2-40B4-BE49-F238E27FC236}">
                <a16:creationId xmlns:a16="http://schemas.microsoft.com/office/drawing/2014/main" id="{EA0A1012-46DD-44FE-8F50-209AE1D5EA31}"/>
              </a:ext>
            </a:extLst>
          </p:cNvPr>
          <p:cNvSpPr txBox="1">
            <a:spLocks noChangeArrowheads="1"/>
          </p:cNvSpPr>
          <p:nvPr/>
        </p:nvSpPr>
        <p:spPr bwMode="auto">
          <a:xfrm>
            <a:off x="9573498" y="2320167"/>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latin typeface="Times New Roman" panose="02020603050405020304" pitchFamily="18" charset="0"/>
              </a:rPr>
              <a:t>qvar[6]</a:t>
            </a:r>
          </a:p>
        </p:txBody>
      </p:sp>
      <p:sp>
        <p:nvSpPr>
          <p:cNvPr id="57" name="Text Box 51">
            <a:extLst>
              <a:ext uri="{FF2B5EF4-FFF2-40B4-BE49-F238E27FC236}">
                <a16:creationId xmlns:a16="http://schemas.microsoft.com/office/drawing/2014/main" id="{2B926E77-EB19-442A-BC28-22099F449A56}"/>
              </a:ext>
            </a:extLst>
          </p:cNvPr>
          <p:cNvSpPr txBox="1">
            <a:spLocks noChangeArrowheads="1"/>
          </p:cNvSpPr>
          <p:nvPr/>
        </p:nvSpPr>
        <p:spPr bwMode="auto">
          <a:xfrm>
            <a:off x="9573498" y="1786767"/>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dirty="0" err="1">
                <a:latin typeface="Times New Roman" panose="02020603050405020304" pitchFamily="18" charset="0"/>
              </a:rPr>
              <a:t>qvar</a:t>
            </a:r>
            <a:r>
              <a:rPr lang="en-US" altLang="zh-CN" sz="1800" dirty="0">
                <a:latin typeface="Times New Roman" panose="02020603050405020304" pitchFamily="18" charset="0"/>
              </a:rPr>
              <a:t>[7]</a:t>
            </a:r>
          </a:p>
        </p:txBody>
      </p:sp>
    </p:spTree>
    <p:extLst>
      <p:ext uri="{BB962C8B-B14F-4D97-AF65-F5344CB8AC3E}">
        <p14:creationId xmlns:p14="http://schemas.microsoft.com/office/powerpoint/2010/main" val="1138509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136EA-7DE9-41ED-A98F-7885FC9805D0}"/>
              </a:ext>
            </a:extLst>
          </p:cNvPr>
          <p:cNvSpPr>
            <a:spLocks noGrp="1"/>
          </p:cNvSpPr>
          <p:nvPr>
            <p:ph type="title"/>
          </p:nvPr>
        </p:nvSpPr>
        <p:spPr/>
        <p:txBody>
          <a:bodyPr/>
          <a:lstStyle/>
          <a:p>
            <a:r>
              <a:rPr lang="zh-CN" altLang="en-US" dirty="0"/>
              <a:t>例</a:t>
            </a:r>
            <a:r>
              <a:rPr lang="en-US" altLang="zh-CN" dirty="0"/>
              <a:t>4.19 </a:t>
            </a:r>
            <a:r>
              <a:rPr lang="zh-CN" altLang="en-US" dirty="0"/>
              <a:t>向显示器输出有符号十进制数的子程序</a:t>
            </a:r>
          </a:p>
        </p:txBody>
      </p:sp>
      <p:sp>
        <p:nvSpPr>
          <p:cNvPr id="3" name="内容占位符 2">
            <a:extLst>
              <a:ext uri="{FF2B5EF4-FFF2-40B4-BE49-F238E27FC236}">
                <a16:creationId xmlns:a16="http://schemas.microsoft.com/office/drawing/2014/main" id="{43F3AF75-9294-4AEB-BA3A-E84A6196F16A}"/>
              </a:ext>
            </a:extLst>
          </p:cNvPr>
          <p:cNvSpPr>
            <a:spLocks noGrp="1"/>
          </p:cNvSpPr>
          <p:nvPr>
            <p:ph idx="1"/>
          </p:nvPr>
        </p:nvSpPr>
        <p:spPr>
          <a:xfrm>
            <a:off x="1487055" y="5926494"/>
            <a:ext cx="3916211" cy="397562"/>
          </a:xfrm>
        </p:spPr>
        <p:txBody>
          <a:bodyPr>
            <a:normAutofit/>
          </a:bodyPr>
          <a:lstStyle/>
          <a:p>
            <a:pPr algn="ctr"/>
            <a:r>
              <a:rPr lang="zh-CN" altLang="en-US" b="1" dirty="0"/>
              <a:t>例</a:t>
            </a:r>
            <a:r>
              <a:rPr lang="en-US" altLang="zh-CN" b="1" dirty="0"/>
              <a:t>4.19 </a:t>
            </a:r>
            <a:r>
              <a:rPr lang="zh-CN" altLang="en-US" b="1" dirty="0"/>
              <a:t>程序流程图</a:t>
            </a:r>
          </a:p>
        </p:txBody>
      </p:sp>
      <p:sp>
        <p:nvSpPr>
          <p:cNvPr id="4" name="矩形 3">
            <a:extLst>
              <a:ext uri="{FF2B5EF4-FFF2-40B4-BE49-F238E27FC236}">
                <a16:creationId xmlns:a16="http://schemas.microsoft.com/office/drawing/2014/main" id="{306C07F8-A75C-438D-B441-B89B3591F1DF}"/>
              </a:ext>
            </a:extLst>
          </p:cNvPr>
          <p:cNvSpPr/>
          <p:nvPr/>
        </p:nvSpPr>
        <p:spPr>
          <a:xfrm>
            <a:off x="2449253" y="2381871"/>
            <a:ext cx="2486080" cy="548263"/>
          </a:xfrm>
          <a:prstGeom prst="rect">
            <a:avLst/>
          </a:prstGeom>
          <a:solidFill>
            <a:schemeClr val="accent5">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从数据区取操作数</a:t>
            </a:r>
          </a:p>
        </p:txBody>
      </p:sp>
      <p:sp>
        <p:nvSpPr>
          <p:cNvPr id="5" name="流程图: 决策 4">
            <a:extLst>
              <a:ext uri="{FF2B5EF4-FFF2-40B4-BE49-F238E27FC236}">
                <a16:creationId xmlns:a16="http://schemas.microsoft.com/office/drawing/2014/main" id="{34E14D37-035A-40B6-A9C2-186381F71796}"/>
              </a:ext>
            </a:extLst>
          </p:cNvPr>
          <p:cNvSpPr/>
          <p:nvPr/>
        </p:nvSpPr>
        <p:spPr>
          <a:xfrm>
            <a:off x="6561739" y="1904318"/>
            <a:ext cx="1496291" cy="422062"/>
          </a:xfrm>
          <a:prstGeom prst="flowChartDecision">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0</a:t>
            </a:r>
            <a:r>
              <a:rPr lang="zh-CN" altLang="en-US" dirty="0"/>
              <a:t>？</a:t>
            </a:r>
          </a:p>
        </p:txBody>
      </p:sp>
      <p:sp>
        <p:nvSpPr>
          <p:cNvPr id="6" name="矩形 5">
            <a:extLst>
              <a:ext uri="{FF2B5EF4-FFF2-40B4-BE49-F238E27FC236}">
                <a16:creationId xmlns:a16="http://schemas.microsoft.com/office/drawing/2014/main" id="{06648B8E-C9D3-4032-9333-70A4185A6893}"/>
              </a:ext>
            </a:extLst>
          </p:cNvPr>
          <p:cNvSpPr/>
          <p:nvPr/>
        </p:nvSpPr>
        <p:spPr>
          <a:xfrm>
            <a:off x="8592873" y="1899312"/>
            <a:ext cx="1496291" cy="341746"/>
          </a:xfrm>
          <a:prstGeom prst="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显示</a:t>
            </a:r>
            <a:r>
              <a:rPr lang="en-US" altLang="zh-CN" dirty="0"/>
              <a:t>’0’</a:t>
            </a:r>
            <a:r>
              <a:rPr lang="zh-CN" altLang="en-US" dirty="0"/>
              <a:t>退出</a:t>
            </a:r>
          </a:p>
        </p:txBody>
      </p:sp>
      <p:sp>
        <p:nvSpPr>
          <p:cNvPr id="7" name="矩形 6">
            <a:extLst>
              <a:ext uri="{FF2B5EF4-FFF2-40B4-BE49-F238E27FC236}">
                <a16:creationId xmlns:a16="http://schemas.microsoft.com/office/drawing/2014/main" id="{A4AA0BA1-79D1-46B9-9A4E-7578C51D25D7}"/>
              </a:ext>
            </a:extLst>
          </p:cNvPr>
          <p:cNvSpPr/>
          <p:nvPr/>
        </p:nvSpPr>
        <p:spPr>
          <a:xfrm>
            <a:off x="8875675" y="2745774"/>
            <a:ext cx="1213490" cy="341746"/>
          </a:xfrm>
          <a:prstGeom prst="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显示</a:t>
            </a:r>
            <a:r>
              <a:rPr lang="en-US" altLang="zh-CN" dirty="0"/>
              <a:t>’-’</a:t>
            </a:r>
            <a:endParaRPr lang="zh-CN" altLang="en-US" dirty="0"/>
          </a:p>
        </p:txBody>
      </p:sp>
      <p:sp>
        <p:nvSpPr>
          <p:cNvPr id="8" name="流程图: 决策 7">
            <a:extLst>
              <a:ext uri="{FF2B5EF4-FFF2-40B4-BE49-F238E27FC236}">
                <a16:creationId xmlns:a16="http://schemas.microsoft.com/office/drawing/2014/main" id="{6452887E-C5B7-4DA0-B588-4715F67B9F6D}"/>
              </a:ext>
            </a:extLst>
          </p:cNvPr>
          <p:cNvSpPr/>
          <p:nvPr/>
        </p:nvSpPr>
        <p:spPr>
          <a:xfrm>
            <a:off x="2546983" y="4800952"/>
            <a:ext cx="2373745" cy="575899"/>
          </a:xfrm>
          <a:prstGeom prst="flowChartDecision">
            <a:avLst/>
          </a:prstGeom>
          <a:solidFill>
            <a:schemeClr val="accent5">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结束否？</a:t>
            </a:r>
          </a:p>
        </p:txBody>
      </p:sp>
      <p:sp>
        <p:nvSpPr>
          <p:cNvPr id="9" name="矩形 8">
            <a:extLst>
              <a:ext uri="{FF2B5EF4-FFF2-40B4-BE49-F238E27FC236}">
                <a16:creationId xmlns:a16="http://schemas.microsoft.com/office/drawing/2014/main" id="{10EF70DF-AE09-45BD-B0BD-D8D240A8D1C7}"/>
              </a:ext>
            </a:extLst>
          </p:cNvPr>
          <p:cNvSpPr/>
          <p:nvPr/>
        </p:nvSpPr>
        <p:spPr>
          <a:xfrm>
            <a:off x="5641088" y="4553011"/>
            <a:ext cx="3542610" cy="628074"/>
          </a:xfrm>
          <a:prstGeom prst="rect">
            <a:avLst/>
          </a:prstGeom>
          <a:solidFill>
            <a:schemeClr val="bg2">
              <a:lumMod val="90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除</a:t>
            </a:r>
            <a:r>
              <a:rPr lang="en-US" altLang="zh-CN" dirty="0"/>
              <a:t>10</a:t>
            </a:r>
            <a:r>
              <a:rPr lang="zh-CN" altLang="en-US" dirty="0"/>
              <a:t>取余数，并将之转换为</a:t>
            </a:r>
            <a:r>
              <a:rPr lang="en-US" altLang="zh-CN" dirty="0"/>
              <a:t>ASCII</a:t>
            </a:r>
            <a:r>
              <a:rPr lang="zh-CN" altLang="en-US" dirty="0"/>
              <a:t>码后，推入堆栈，直至商为</a:t>
            </a:r>
            <a:r>
              <a:rPr lang="en-US" altLang="zh-CN" dirty="0"/>
              <a:t>0</a:t>
            </a:r>
            <a:endParaRPr lang="zh-CN" altLang="en-US" dirty="0"/>
          </a:p>
        </p:txBody>
      </p:sp>
      <p:sp>
        <p:nvSpPr>
          <p:cNvPr id="10" name="矩形 9">
            <a:extLst>
              <a:ext uri="{FF2B5EF4-FFF2-40B4-BE49-F238E27FC236}">
                <a16:creationId xmlns:a16="http://schemas.microsoft.com/office/drawing/2014/main" id="{06532620-A0AF-4B3B-A2A0-8EACE024DFA6}"/>
              </a:ext>
            </a:extLst>
          </p:cNvPr>
          <p:cNvSpPr/>
          <p:nvPr/>
        </p:nvSpPr>
        <p:spPr>
          <a:xfrm>
            <a:off x="5855855" y="3562182"/>
            <a:ext cx="3233654" cy="628074"/>
          </a:xfrm>
          <a:prstGeom prst="rect">
            <a:avLst/>
          </a:prstGeom>
          <a:solidFill>
            <a:schemeClr val="bg2">
              <a:lumMod val="90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栈底设置特殊值，作为判断该数据串的结束标志</a:t>
            </a:r>
          </a:p>
        </p:txBody>
      </p:sp>
      <p:sp>
        <p:nvSpPr>
          <p:cNvPr id="11" name="矩形 10">
            <a:extLst>
              <a:ext uri="{FF2B5EF4-FFF2-40B4-BE49-F238E27FC236}">
                <a16:creationId xmlns:a16="http://schemas.microsoft.com/office/drawing/2014/main" id="{C4D1E048-62A2-4AD2-A434-AA4D9F0727A0}"/>
              </a:ext>
            </a:extLst>
          </p:cNvPr>
          <p:cNvSpPr/>
          <p:nvPr/>
        </p:nvSpPr>
        <p:spPr>
          <a:xfrm>
            <a:off x="5639801" y="5502477"/>
            <a:ext cx="3542611" cy="581007"/>
          </a:xfrm>
          <a:prstGeom prst="rect">
            <a:avLst/>
          </a:prstGeom>
          <a:solidFill>
            <a:schemeClr val="bg2">
              <a:lumMod val="90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数据串依次出栈，显示，返回主程序</a:t>
            </a:r>
          </a:p>
        </p:txBody>
      </p:sp>
      <p:sp>
        <p:nvSpPr>
          <p:cNvPr id="12" name="矩形 11">
            <a:extLst>
              <a:ext uri="{FF2B5EF4-FFF2-40B4-BE49-F238E27FC236}">
                <a16:creationId xmlns:a16="http://schemas.microsoft.com/office/drawing/2014/main" id="{13E15813-CDAD-4240-BF29-9979F023FC2D}"/>
              </a:ext>
            </a:extLst>
          </p:cNvPr>
          <p:cNvSpPr/>
          <p:nvPr/>
        </p:nvSpPr>
        <p:spPr>
          <a:xfrm>
            <a:off x="2292521" y="3211760"/>
            <a:ext cx="2799543" cy="508517"/>
          </a:xfrm>
          <a:prstGeom prst="rect">
            <a:avLst/>
          </a:prstGeom>
          <a:solidFill>
            <a:schemeClr val="accent5">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调用子程序显示一个数据</a:t>
            </a:r>
          </a:p>
        </p:txBody>
      </p:sp>
      <p:sp>
        <p:nvSpPr>
          <p:cNvPr id="13" name="矩形 12">
            <a:extLst>
              <a:ext uri="{FF2B5EF4-FFF2-40B4-BE49-F238E27FC236}">
                <a16:creationId xmlns:a16="http://schemas.microsoft.com/office/drawing/2014/main" id="{C22F174F-EFB1-402A-93EC-B0B037118255}"/>
              </a:ext>
            </a:extLst>
          </p:cNvPr>
          <p:cNvSpPr/>
          <p:nvPr/>
        </p:nvSpPr>
        <p:spPr>
          <a:xfrm>
            <a:off x="2486829" y="4032562"/>
            <a:ext cx="2410925" cy="392197"/>
          </a:xfrm>
          <a:prstGeom prst="rect">
            <a:avLst/>
          </a:prstGeom>
          <a:solidFill>
            <a:schemeClr val="accent5">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调整指针</a:t>
            </a:r>
          </a:p>
        </p:txBody>
      </p:sp>
      <p:sp>
        <p:nvSpPr>
          <p:cNvPr id="14" name="流程图: 决策 13">
            <a:extLst>
              <a:ext uri="{FF2B5EF4-FFF2-40B4-BE49-F238E27FC236}">
                <a16:creationId xmlns:a16="http://schemas.microsoft.com/office/drawing/2014/main" id="{F3F21A0E-F595-4ED4-9264-62FF0DFE66B6}"/>
              </a:ext>
            </a:extLst>
          </p:cNvPr>
          <p:cNvSpPr/>
          <p:nvPr/>
        </p:nvSpPr>
        <p:spPr>
          <a:xfrm>
            <a:off x="6123011" y="2616097"/>
            <a:ext cx="2469862" cy="628073"/>
          </a:xfrm>
          <a:prstGeom prst="flowChartDecision">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负数（</a:t>
            </a:r>
            <a:r>
              <a:rPr lang="en-US" altLang="zh-CN" dirty="0"/>
              <a:t>-</a:t>
            </a:r>
            <a:r>
              <a:rPr lang="zh-CN" altLang="en-US" dirty="0"/>
              <a:t>）？</a:t>
            </a:r>
          </a:p>
        </p:txBody>
      </p:sp>
      <p:sp>
        <p:nvSpPr>
          <p:cNvPr id="15" name="文本框 14">
            <a:extLst>
              <a:ext uri="{FF2B5EF4-FFF2-40B4-BE49-F238E27FC236}">
                <a16:creationId xmlns:a16="http://schemas.microsoft.com/office/drawing/2014/main" id="{C06CA6BA-2E53-4543-AA3A-ED8C261B6439}"/>
              </a:ext>
            </a:extLst>
          </p:cNvPr>
          <p:cNvSpPr txBox="1"/>
          <p:nvPr/>
        </p:nvSpPr>
        <p:spPr>
          <a:xfrm>
            <a:off x="3175805" y="1693273"/>
            <a:ext cx="1145309" cy="400110"/>
          </a:xfrm>
          <a:prstGeom prst="rect">
            <a:avLst/>
          </a:prstGeom>
          <a:noFill/>
        </p:spPr>
        <p:txBody>
          <a:bodyPr wrap="square" rtlCol="0">
            <a:spAutoFit/>
          </a:bodyPr>
          <a:lstStyle/>
          <a:p>
            <a:r>
              <a:rPr lang="zh-CN" altLang="en-US" sz="2000" dirty="0">
                <a:solidFill>
                  <a:srgbClr val="C00000"/>
                </a:solidFill>
              </a:rPr>
              <a:t>主程序</a:t>
            </a:r>
          </a:p>
        </p:txBody>
      </p:sp>
      <p:sp>
        <p:nvSpPr>
          <p:cNvPr id="16" name="文本框 15">
            <a:extLst>
              <a:ext uri="{FF2B5EF4-FFF2-40B4-BE49-F238E27FC236}">
                <a16:creationId xmlns:a16="http://schemas.microsoft.com/office/drawing/2014/main" id="{D3879AAC-DB33-4A2A-8208-17A219ED7C07}"/>
              </a:ext>
            </a:extLst>
          </p:cNvPr>
          <p:cNvSpPr txBox="1"/>
          <p:nvPr/>
        </p:nvSpPr>
        <p:spPr>
          <a:xfrm>
            <a:off x="6838453" y="1183523"/>
            <a:ext cx="1145309" cy="400110"/>
          </a:xfrm>
          <a:prstGeom prst="rect">
            <a:avLst/>
          </a:prstGeom>
          <a:noFill/>
        </p:spPr>
        <p:txBody>
          <a:bodyPr wrap="square" rtlCol="0">
            <a:spAutoFit/>
          </a:bodyPr>
          <a:lstStyle/>
          <a:p>
            <a:r>
              <a:rPr lang="zh-CN" altLang="en-US" sz="2000" dirty="0">
                <a:solidFill>
                  <a:srgbClr val="C00000"/>
                </a:solidFill>
              </a:rPr>
              <a:t>子程序</a:t>
            </a:r>
          </a:p>
        </p:txBody>
      </p:sp>
      <p:cxnSp>
        <p:nvCxnSpPr>
          <p:cNvPr id="18" name="直接箭头连接符 17">
            <a:extLst>
              <a:ext uri="{FF2B5EF4-FFF2-40B4-BE49-F238E27FC236}">
                <a16:creationId xmlns:a16="http://schemas.microsoft.com/office/drawing/2014/main" id="{AC19F32D-19E5-4EC1-AD6F-3D8434C11FE3}"/>
              </a:ext>
            </a:extLst>
          </p:cNvPr>
          <p:cNvCxnSpPr>
            <a:stCxn id="4" idx="2"/>
            <a:endCxn id="12" idx="0"/>
          </p:cNvCxnSpPr>
          <p:nvPr/>
        </p:nvCxnSpPr>
        <p:spPr>
          <a:xfrm>
            <a:off x="3692293" y="2930134"/>
            <a:ext cx="0" cy="281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a:extLst>
              <a:ext uri="{FF2B5EF4-FFF2-40B4-BE49-F238E27FC236}">
                <a16:creationId xmlns:a16="http://schemas.microsoft.com/office/drawing/2014/main" id="{5543E06A-BFA7-463D-92D2-A5900951D91F}"/>
              </a:ext>
            </a:extLst>
          </p:cNvPr>
          <p:cNvCxnSpPr/>
          <p:nvPr/>
        </p:nvCxnSpPr>
        <p:spPr>
          <a:xfrm>
            <a:off x="3713880" y="3720277"/>
            <a:ext cx="0" cy="281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45ED9258-143C-426F-89EE-7D3A216A8667}"/>
              </a:ext>
            </a:extLst>
          </p:cNvPr>
          <p:cNvCxnSpPr/>
          <p:nvPr/>
        </p:nvCxnSpPr>
        <p:spPr>
          <a:xfrm>
            <a:off x="3733856" y="4483155"/>
            <a:ext cx="0" cy="281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3AD47E7C-031D-4E11-A35B-36783C45F9B7}"/>
              </a:ext>
            </a:extLst>
          </p:cNvPr>
          <p:cNvCxnSpPr/>
          <p:nvPr/>
        </p:nvCxnSpPr>
        <p:spPr>
          <a:xfrm>
            <a:off x="3748460" y="5368388"/>
            <a:ext cx="0" cy="281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接连接符 22">
            <a:extLst>
              <a:ext uri="{FF2B5EF4-FFF2-40B4-BE49-F238E27FC236}">
                <a16:creationId xmlns:a16="http://schemas.microsoft.com/office/drawing/2014/main" id="{415FE9F4-FC44-43BA-BF1F-B0E99515D94C}"/>
              </a:ext>
            </a:extLst>
          </p:cNvPr>
          <p:cNvCxnSpPr>
            <a:stCxn id="8" idx="1"/>
          </p:cNvCxnSpPr>
          <p:nvPr/>
        </p:nvCxnSpPr>
        <p:spPr>
          <a:xfrm flipH="1" flipV="1">
            <a:off x="1708727" y="5067928"/>
            <a:ext cx="838256" cy="0"/>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a:extLst>
              <a:ext uri="{FF2B5EF4-FFF2-40B4-BE49-F238E27FC236}">
                <a16:creationId xmlns:a16="http://schemas.microsoft.com/office/drawing/2014/main" id="{143D25D6-DCBA-4FA2-A3AF-FA4F05A1FCB1}"/>
              </a:ext>
            </a:extLst>
          </p:cNvPr>
          <p:cNvCxnSpPr>
            <a:cxnSpLocks/>
          </p:cNvCxnSpPr>
          <p:nvPr/>
        </p:nvCxnSpPr>
        <p:spPr>
          <a:xfrm flipV="1">
            <a:off x="1708727" y="2745774"/>
            <a:ext cx="0" cy="2322154"/>
          </a:xfrm>
          <a:prstGeom prst="line">
            <a:avLst/>
          </a:prstGeom>
        </p:spPr>
        <p:style>
          <a:lnRef idx="3">
            <a:schemeClr val="dk1"/>
          </a:lnRef>
          <a:fillRef idx="0">
            <a:schemeClr val="dk1"/>
          </a:fillRef>
          <a:effectRef idx="2">
            <a:schemeClr val="dk1"/>
          </a:effectRef>
          <a:fontRef idx="minor">
            <a:schemeClr val="tx1"/>
          </a:fontRef>
        </p:style>
      </p:cxnSp>
      <p:cxnSp>
        <p:nvCxnSpPr>
          <p:cNvPr id="28" name="直接箭头连接符 27">
            <a:extLst>
              <a:ext uri="{FF2B5EF4-FFF2-40B4-BE49-F238E27FC236}">
                <a16:creationId xmlns:a16="http://schemas.microsoft.com/office/drawing/2014/main" id="{27567C1A-124F-4587-A310-EC91116513BD}"/>
              </a:ext>
            </a:extLst>
          </p:cNvPr>
          <p:cNvCxnSpPr/>
          <p:nvPr/>
        </p:nvCxnSpPr>
        <p:spPr>
          <a:xfrm>
            <a:off x="1708727" y="2745774"/>
            <a:ext cx="74052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接箭头连接符 29">
            <a:extLst>
              <a:ext uri="{FF2B5EF4-FFF2-40B4-BE49-F238E27FC236}">
                <a16:creationId xmlns:a16="http://schemas.microsoft.com/office/drawing/2014/main" id="{27F8A857-DD7B-4203-90A3-BA1787B018F2}"/>
              </a:ext>
            </a:extLst>
          </p:cNvPr>
          <p:cNvCxnSpPr/>
          <p:nvPr/>
        </p:nvCxnSpPr>
        <p:spPr>
          <a:xfrm>
            <a:off x="7309883" y="2334471"/>
            <a:ext cx="0" cy="281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接箭头连接符 30">
            <a:extLst>
              <a:ext uri="{FF2B5EF4-FFF2-40B4-BE49-F238E27FC236}">
                <a16:creationId xmlns:a16="http://schemas.microsoft.com/office/drawing/2014/main" id="{F6B73CDE-98F5-480B-92A6-9BDDF9D948EB}"/>
              </a:ext>
            </a:extLst>
          </p:cNvPr>
          <p:cNvCxnSpPr/>
          <p:nvPr/>
        </p:nvCxnSpPr>
        <p:spPr>
          <a:xfrm>
            <a:off x="7344576" y="4228660"/>
            <a:ext cx="0" cy="281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接箭头连接符 31">
            <a:extLst>
              <a:ext uri="{FF2B5EF4-FFF2-40B4-BE49-F238E27FC236}">
                <a16:creationId xmlns:a16="http://schemas.microsoft.com/office/drawing/2014/main" id="{A5010200-AC9C-496D-9448-0CD3FBBDE14A}"/>
              </a:ext>
            </a:extLst>
          </p:cNvPr>
          <p:cNvCxnSpPr/>
          <p:nvPr/>
        </p:nvCxnSpPr>
        <p:spPr>
          <a:xfrm>
            <a:off x="7373088" y="5199867"/>
            <a:ext cx="0" cy="281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接箭头连接符 32">
            <a:extLst>
              <a:ext uri="{FF2B5EF4-FFF2-40B4-BE49-F238E27FC236}">
                <a16:creationId xmlns:a16="http://schemas.microsoft.com/office/drawing/2014/main" id="{3D819269-1007-47F5-9289-A8E01472F635}"/>
              </a:ext>
            </a:extLst>
          </p:cNvPr>
          <p:cNvCxnSpPr/>
          <p:nvPr/>
        </p:nvCxnSpPr>
        <p:spPr>
          <a:xfrm>
            <a:off x="7344576" y="3246521"/>
            <a:ext cx="0" cy="281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接箭头连接符 33">
            <a:extLst>
              <a:ext uri="{FF2B5EF4-FFF2-40B4-BE49-F238E27FC236}">
                <a16:creationId xmlns:a16="http://schemas.microsoft.com/office/drawing/2014/main" id="{C8C01C32-8258-473B-AA44-3DE7CD5BDBDA}"/>
              </a:ext>
            </a:extLst>
          </p:cNvPr>
          <p:cNvCxnSpPr>
            <a:cxnSpLocks/>
          </p:cNvCxnSpPr>
          <p:nvPr/>
        </p:nvCxnSpPr>
        <p:spPr>
          <a:xfrm>
            <a:off x="3685422" y="2100245"/>
            <a:ext cx="0" cy="281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接箭头连接符 35">
            <a:extLst>
              <a:ext uri="{FF2B5EF4-FFF2-40B4-BE49-F238E27FC236}">
                <a16:creationId xmlns:a16="http://schemas.microsoft.com/office/drawing/2014/main" id="{EC2EDB2C-D536-4020-881C-E8FA6FCE3542}"/>
              </a:ext>
            </a:extLst>
          </p:cNvPr>
          <p:cNvCxnSpPr>
            <a:cxnSpLocks/>
          </p:cNvCxnSpPr>
          <p:nvPr/>
        </p:nvCxnSpPr>
        <p:spPr>
          <a:xfrm>
            <a:off x="7305378" y="1645219"/>
            <a:ext cx="0" cy="281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直接箭头连接符 44">
            <a:extLst>
              <a:ext uri="{FF2B5EF4-FFF2-40B4-BE49-F238E27FC236}">
                <a16:creationId xmlns:a16="http://schemas.microsoft.com/office/drawing/2014/main" id="{4BB9508C-D195-41CB-BA6C-20B5E30CB27E}"/>
              </a:ext>
            </a:extLst>
          </p:cNvPr>
          <p:cNvCxnSpPr>
            <a:stCxn id="5" idx="3"/>
          </p:cNvCxnSpPr>
          <p:nvPr/>
        </p:nvCxnSpPr>
        <p:spPr>
          <a:xfrm flipV="1">
            <a:off x="8058030" y="2093383"/>
            <a:ext cx="5348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直接箭头连接符 45">
            <a:extLst>
              <a:ext uri="{FF2B5EF4-FFF2-40B4-BE49-F238E27FC236}">
                <a16:creationId xmlns:a16="http://schemas.microsoft.com/office/drawing/2014/main" id="{B41B13DF-4140-4AB8-ABDF-6C207EF560E1}"/>
              </a:ext>
            </a:extLst>
          </p:cNvPr>
          <p:cNvCxnSpPr>
            <a:cxnSpLocks/>
            <a:endCxn id="7" idx="1"/>
          </p:cNvCxnSpPr>
          <p:nvPr/>
        </p:nvCxnSpPr>
        <p:spPr>
          <a:xfrm>
            <a:off x="8554666" y="2916647"/>
            <a:ext cx="32100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直接箭头连接符 47">
            <a:extLst>
              <a:ext uri="{FF2B5EF4-FFF2-40B4-BE49-F238E27FC236}">
                <a16:creationId xmlns:a16="http://schemas.microsoft.com/office/drawing/2014/main" id="{DB149C85-635F-4D56-AC5C-3DC069BD06FB}"/>
              </a:ext>
            </a:extLst>
          </p:cNvPr>
          <p:cNvCxnSpPr/>
          <p:nvPr/>
        </p:nvCxnSpPr>
        <p:spPr>
          <a:xfrm>
            <a:off x="9620063" y="3103357"/>
            <a:ext cx="0" cy="281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直接连接符 48">
            <a:extLst>
              <a:ext uri="{FF2B5EF4-FFF2-40B4-BE49-F238E27FC236}">
                <a16:creationId xmlns:a16="http://schemas.microsoft.com/office/drawing/2014/main" id="{393D448F-67D6-43A5-9179-68C67BE50A4C}"/>
              </a:ext>
            </a:extLst>
          </p:cNvPr>
          <p:cNvCxnSpPr>
            <a:cxnSpLocks/>
          </p:cNvCxnSpPr>
          <p:nvPr/>
        </p:nvCxnSpPr>
        <p:spPr>
          <a:xfrm flipH="1">
            <a:off x="7373088" y="3359056"/>
            <a:ext cx="2246975" cy="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1" name="文本框 50">
            <a:extLst>
              <a:ext uri="{FF2B5EF4-FFF2-40B4-BE49-F238E27FC236}">
                <a16:creationId xmlns:a16="http://schemas.microsoft.com/office/drawing/2014/main" id="{7E5E3D7C-4D92-4088-8C69-149CD3411068}"/>
              </a:ext>
            </a:extLst>
          </p:cNvPr>
          <p:cNvSpPr txBox="1"/>
          <p:nvPr/>
        </p:nvSpPr>
        <p:spPr>
          <a:xfrm>
            <a:off x="8456850" y="2588894"/>
            <a:ext cx="397096" cy="369332"/>
          </a:xfrm>
          <a:prstGeom prst="rect">
            <a:avLst/>
          </a:prstGeom>
          <a:noFill/>
        </p:spPr>
        <p:txBody>
          <a:bodyPr wrap="square" rtlCol="0">
            <a:spAutoFit/>
          </a:bodyPr>
          <a:lstStyle/>
          <a:p>
            <a:r>
              <a:rPr lang="en-US" altLang="zh-CN" dirty="0"/>
              <a:t>Y</a:t>
            </a:r>
            <a:endParaRPr lang="zh-CN" altLang="en-US" dirty="0"/>
          </a:p>
        </p:txBody>
      </p:sp>
      <p:sp>
        <p:nvSpPr>
          <p:cNvPr id="52" name="文本框 51">
            <a:extLst>
              <a:ext uri="{FF2B5EF4-FFF2-40B4-BE49-F238E27FC236}">
                <a16:creationId xmlns:a16="http://schemas.microsoft.com/office/drawing/2014/main" id="{2C898A87-DE55-41CB-8DFF-B31900933CA6}"/>
              </a:ext>
            </a:extLst>
          </p:cNvPr>
          <p:cNvSpPr txBox="1"/>
          <p:nvPr/>
        </p:nvSpPr>
        <p:spPr>
          <a:xfrm>
            <a:off x="8082818" y="1788386"/>
            <a:ext cx="394108" cy="369332"/>
          </a:xfrm>
          <a:prstGeom prst="rect">
            <a:avLst/>
          </a:prstGeom>
          <a:noFill/>
        </p:spPr>
        <p:txBody>
          <a:bodyPr wrap="square" rtlCol="0">
            <a:spAutoFit/>
          </a:bodyPr>
          <a:lstStyle/>
          <a:p>
            <a:r>
              <a:rPr lang="en-US" altLang="zh-CN" dirty="0"/>
              <a:t>Y</a:t>
            </a:r>
            <a:endParaRPr lang="zh-CN" altLang="en-US" dirty="0"/>
          </a:p>
        </p:txBody>
      </p:sp>
      <p:sp>
        <p:nvSpPr>
          <p:cNvPr id="53" name="文本框 52">
            <a:extLst>
              <a:ext uri="{FF2B5EF4-FFF2-40B4-BE49-F238E27FC236}">
                <a16:creationId xmlns:a16="http://schemas.microsoft.com/office/drawing/2014/main" id="{767C4FF6-72FE-47F5-967C-2BB2854883A8}"/>
              </a:ext>
            </a:extLst>
          </p:cNvPr>
          <p:cNvSpPr txBox="1"/>
          <p:nvPr/>
        </p:nvSpPr>
        <p:spPr>
          <a:xfrm>
            <a:off x="3810051" y="5376851"/>
            <a:ext cx="351046" cy="369332"/>
          </a:xfrm>
          <a:prstGeom prst="rect">
            <a:avLst/>
          </a:prstGeom>
          <a:noFill/>
        </p:spPr>
        <p:txBody>
          <a:bodyPr wrap="square" rtlCol="0">
            <a:spAutoFit/>
          </a:bodyPr>
          <a:lstStyle/>
          <a:p>
            <a:r>
              <a:rPr lang="en-US" altLang="zh-CN" dirty="0"/>
              <a:t>Y</a:t>
            </a:r>
            <a:endParaRPr lang="zh-CN" altLang="en-US" dirty="0"/>
          </a:p>
        </p:txBody>
      </p:sp>
      <p:sp>
        <p:nvSpPr>
          <p:cNvPr id="54" name="文本框 53">
            <a:extLst>
              <a:ext uri="{FF2B5EF4-FFF2-40B4-BE49-F238E27FC236}">
                <a16:creationId xmlns:a16="http://schemas.microsoft.com/office/drawing/2014/main" id="{B3B43759-B4D9-4139-92C5-65D980EC5BD6}"/>
              </a:ext>
            </a:extLst>
          </p:cNvPr>
          <p:cNvSpPr txBox="1"/>
          <p:nvPr/>
        </p:nvSpPr>
        <p:spPr>
          <a:xfrm>
            <a:off x="6924415" y="3212603"/>
            <a:ext cx="351046" cy="369332"/>
          </a:xfrm>
          <a:prstGeom prst="rect">
            <a:avLst/>
          </a:prstGeom>
          <a:noFill/>
        </p:spPr>
        <p:txBody>
          <a:bodyPr wrap="square" rtlCol="0">
            <a:spAutoFit/>
          </a:bodyPr>
          <a:lstStyle/>
          <a:p>
            <a:r>
              <a:rPr lang="en-US" altLang="zh-CN" dirty="0"/>
              <a:t>N</a:t>
            </a:r>
            <a:endParaRPr lang="zh-CN" altLang="en-US" dirty="0"/>
          </a:p>
        </p:txBody>
      </p:sp>
      <p:sp>
        <p:nvSpPr>
          <p:cNvPr id="55" name="文本框 54">
            <a:extLst>
              <a:ext uri="{FF2B5EF4-FFF2-40B4-BE49-F238E27FC236}">
                <a16:creationId xmlns:a16="http://schemas.microsoft.com/office/drawing/2014/main" id="{467AF1C1-3098-4B3A-B52F-8BD76DA2B0D2}"/>
              </a:ext>
            </a:extLst>
          </p:cNvPr>
          <p:cNvSpPr txBox="1"/>
          <p:nvPr/>
        </p:nvSpPr>
        <p:spPr>
          <a:xfrm>
            <a:off x="6911450" y="2286573"/>
            <a:ext cx="351046" cy="369332"/>
          </a:xfrm>
          <a:prstGeom prst="rect">
            <a:avLst/>
          </a:prstGeom>
          <a:noFill/>
        </p:spPr>
        <p:txBody>
          <a:bodyPr wrap="square" rtlCol="0">
            <a:spAutoFit/>
          </a:bodyPr>
          <a:lstStyle/>
          <a:p>
            <a:r>
              <a:rPr lang="en-US" altLang="zh-CN" dirty="0"/>
              <a:t>N</a:t>
            </a:r>
            <a:endParaRPr lang="zh-CN" altLang="en-US" dirty="0"/>
          </a:p>
        </p:txBody>
      </p:sp>
      <p:sp>
        <p:nvSpPr>
          <p:cNvPr id="56" name="文本框 55">
            <a:extLst>
              <a:ext uri="{FF2B5EF4-FFF2-40B4-BE49-F238E27FC236}">
                <a16:creationId xmlns:a16="http://schemas.microsoft.com/office/drawing/2014/main" id="{654152B6-CC15-4F46-984C-DAC96FAD75CE}"/>
              </a:ext>
            </a:extLst>
          </p:cNvPr>
          <p:cNvSpPr txBox="1"/>
          <p:nvPr/>
        </p:nvSpPr>
        <p:spPr>
          <a:xfrm>
            <a:off x="2177348" y="4653988"/>
            <a:ext cx="351046" cy="369332"/>
          </a:xfrm>
          <a:prstGeom prst="rect">
            <a:avLst/>
          </a:prstGeom>
          <a:noFill/>
        </p:spPr>
        <p:txBody>
          <a:bodyPr wrap="square" rtlCol="0">
            <a:spAutoFit/>
          </a:bodyPr>
          <a:lstStyle/>
          <a:p>
            <a:r>
              <a:rPr lang="en-US" altLang="zh-CN" dirty="0"/>
              <a:t>N</a:t>
            </a:r>
            <a:endParaRPr lang="zh-CN" altLang="en-US" dirty="0"/>
          </a:p>
        </p:txBody>
      </p:sp>
      <p:sp>
        <p:nvSpPr>
          <p:cNvPr id="58" name="矩形 57">
            <a:extLst>
              <a:ext uri="{FF2B5EF4-FFF2-40B4-BE49-F238E27FC236}">
                <a16:creationId xmlns:a16="http://schemas.microsoft.com/office/drawing/2014/main" id="{96C0331F-A7EE-4EC1-B7ED-29D1D6727D53}"/>
              </a:ext>
            </a:extLst>
          </p:cNvPr>
          <p:cNvSpPr/>
          <p:nvPr/>
        </p:nvSpPr>
        <p:spPr>
          <a:xfrm>
            <a:off x="5301824" y="1562445"/>
            <a:ext cx="5273812" cy="4644391"/>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0" name="箭头: 右 59">
            <a:extLst>
              <a:ext uri="{FF2B5EF4-FFF2-40B4-BE49-F238E27FC236}">
                <a16:creationId xmlns:a16="http://schemas.microsoft.com/office/drawing/2014/main" id="{2F937DBC-AC6D-4604-A10A-64CFE7BA583D}"/>
              </a:ext>
            </a:extLst>
          </p:cNvPr>
          <p:cNvSpPr/>
          <p:nvPr/>
        </p:nvSpPr>
        <p:spPr>
          <a:xfrm rot="19189188">
            <a:off x="5090013" y="2772914"/>
            <a:ext cx="698947" cy="703095"/>
          </a:xfrm>
          <a:prstGeom prst="rightArrow">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call</a:t>
            </a:r>
            <a:endParaRPr lang="zh-CN" altLang="en-US" dirty="0"/>
          </a:p>
        </p:txBody>
      </p:sp>
      <p:sp>
        <p:nvSpPr>
          <p:cNvPr id="61" name="箭头: 上 60">
            <a:extLst>
              <a:ext uri="{FF2B5EF4-FFF2-40B4-BE49-F238E27FC236}">
                <a16:creationId xmlns:a16="http://schemas.microsoft.com/office/drawing/2014/main" id="{BA345084-FA37-457E-9B53-85D27D1015ED}"/>
              </a:ext>
            </a:extLst>
          </p:cNvPr>
          <p:cNvSpPr/>
          <p:nvPr/>
        </p:nvSpPr>
        <p:spPr>
          <a:xfrm rot="18501484">
            <a:off x="4769927" y="4338233"/>
            <a:ext cx="895502" cy="459900"/>
          </a:xfrm>
          <a:prstGeom prst="upArrow">
            <a:avLst>
              <a:gd name="adj1" fmla="val 50000"/>
              <a:gd name="adj2" fmla="val 54393"/>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ret</a:t>
            </a:r>
            <a:endParaRPr lang="zh-CN" altLang="en-US" sz="1400" dirty="0"/>
          </a:p>
        </p:txBody>
      </p:sp>
    </p:spTree>
    <p:extLst>
      <p:ext uri="{BB962C8B-B14F-4D97-AF65-F5344CB8AC3E}">
        <p14:creationId xmlns:p14="http://schemas.microsoft.com/office/powerpoint/2010/main" val="25928467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C0CAC42-DE6A-4AC1-9D90-34EBB8DCA7A9}"/>
              </a:ext>
            </a:extLst>
          </p:cNvPr>
          <p:cNvPicPr>
            <a:picLocks noChangeAspect="1"/>
          </p:cNvPicPr>
          <p:nvPr/>
        </p:nvPicPr>
        <p:blipFill>
          <a:blip r:embed="rId2"/>
          <a:stretch>
            <a:fillRect/>
          </a:stretch>
        </p:blipFill>
        <p:spPr>
          <a:xfrm>
            <a:off x="1237666" y="213081"/>
            <a:ext cx="2872989" cy="1920406"/>
          </a:xfrm>
          <a:prstGeom prst="rect">
            <a:avLst/>
          </a:prstGeom>
        </p:spPr>
      </p:pic>
      <p:sp>
        <p:nvSpPr>
          <p:cNvPr id="8" name="对话气泡: 圆角矩形 7">
            <a:extLst>
              <a:ext uri="{FF2B5EF4-FFF2-40B4-BE49-F238E27FC236}">
                <a16:creationId xmlns:a16="http://schemas.microsoft.com/office/drawing/2014/main" id="{D059D3CF-713A-473F-8D39-88F333EC3D08}"/>
              </a:ext>
            </a:extLst>
          </p:cNvPr>
          <p:cNvSpPr/>
          <p:nvPr/>
        </p:nvSpPr>
        <p:spPr>
          <a:xfrm>
            <a:off x="207576" y="2335557"/>
            <a:ext cx="2750077" cy="1213371"/>
          </a:xfrm>
          <a:prstGeom prst="wedgeRoundRectCallout">
            <a:avLst>
              <a:gd name="adj1" fmla="val -15142"/>
              <a:gd name="adj2" fmla="val -7297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600" dirty="0">
                <a:solidFill>
                  <a:srgbClr val="C00000"/>
                </a:solidFill>
              </a:rPr>
              <a:t>入口参数存放到共享变量</a:t>
            </a:r>
            <a:endParaRPr lang="en-US" altLang="zh-CN" sz="1600" dirty="0">
              <a:solidFill>
                <a:srgbClr val="C00000"/>
              </a:solidFill>
            </a:endParaRPr>
          </a:p>
          <a:p>
            <a:r>
              <a:rPr lang="en-US" altLang="zh-CN" sz="1600" dirty="0"/>
              <a:t>Call write:</a:t>
            </a:r>
            <a:r>
              <a:rPr lang="zh-CN" altLang="en-US" sz="1600" dirty="0"/>
              <a:t>调用子程序，显示一个数据</a:t>
            </a:r>
            <a:endParaRPr lang="en-US" altLang="zh-CN" sz="1600" dirty="0"/>
          </a:p>
          <a:p>
            <a:r>
              <a:rPr lang="en-US" altLang="zh-CN" sz="1600" dirty="0"/>
              <a:t>Call </a:t>
            </a:r>
            <a:r>
              <a:rPr lang="en-US" altLang="zh-CN" sz="1600" dirty="0" err="1"/>
              <a:t>dpcrlf</a:t>
            </a:r>
            <a:r>
              <a:rPr lang="en-US" altLang="zh-CN" sz="1600" dirty="0"/>
              <a:t>:</a:t>
            </a:r>
            <a:r>
              <a:rPr lang="zh-CN" altLang="en-US" sz="1600" dirty="0"/>
              <a:t>光标回车换行以便显示下一个数据</a:t>
            </a:r>
            <a:endParaRPr lang="en-US" altLang="zh-CN" sz="1600" dirty="0"/>
          </a:p>
        </p:txBody>
      </p:sp>
      <p:sp>
        <p:nvSpPr>
          <p:cNvPr id="9" name="文本框 8">
            <a:extLst>
              <a:ext uri="{FF2B5EF4-FFF2-40B4-BE49-F238E27FC236}">
                <a16:creationId xmlns:a16="http://schemas.microsoft.com/office/drawing/2014/main" id="{22A7573B-4DC4-41D7-B8B8-C9960ABD4230}"/>
              </a:ext>
            </a:extLst>
          </p:cNvPr>
          <p:cNvSpPr txBox="1"/>
          <p:nvPr/>
        </p:nvSpPr>
        <p:spPr>
          <a:xfrm>
            <a:off x="6853389" y="113478"/>
            <a:ext cx="4100945" cy="6328784"/>
          </a:xfrm>
          <a:prstGeom prst="rect">
            <a:avLst/>
          </a:prstGeom>
          <a:noFill/>
        </p:spPr>
        <p:txBody>
          <a:bodyPr wrap="square" rtlCol="0">
            <a:spAutoFit/>
          </a:bodyPr>
          <a:lstStyle/>
          <a:p>
            <a:pPr>
              <a:lnSpc>
                <a:spcPct val="150000"/>
              </a:lnSpc>
            </a:pPr>
            <a:r>
              <a:rPr lang="zh-CN" altLang="en-US" sz="1600" dirty="0"/>
              <a:t>；显示有符号十进制数的通用子程序：</a:t>
            </a:r>
            <a:r>
              <a:rPr lang="en-US" altLang="zh-CN" sz="1600" dirty="0"/>
              <a:t>write</a:t>
            </a:r>
          </a:p>
          <a:p>
            <a:pPr>
              <a:lnSpc>
                <a:spcPct val="150000"/>
              </a:lnSpc>
            </a:pPr>
            <a:r>
              <a:rPr lang="zh-CN" altLang="en-US" sz="1600" dirty="0"/>
              <a:t>；入口参数：共享变量</a:t>
            </a:r>
            <a:r>
              <a:rPr lang="en-US" altLang="zh-CN" sz="1600" dirty="0" err="1"/>
              <a:t>wtemp</a:t>
            </a:r>
            <a:endParaRPr lang="en-US" altLang="zh-CN" sz="1600" dirty="0"/>
          </a:p>
          <a:p>
            <a:pPr>
              <a:lnSpc>
                <a:spcPct val="150000"/>
              </a:lnSpc>
            </a:pPr>
            <a:r>
              <a:rPr lang="zh-CN" altLang="en-US" sz="1600" dirty="0"/>
              <a:t>；取出显示数据</a:t>
            </a:r>
            <a:endParaRPr lang="en-US" altLang="zh-CN" sz="1600" dirty="0"/>
          </a:p>
          <a:p>
            <a:pPr>
              <a:lnSpc>
                <a:spcPct val="150000"/>
              </a:lnSpc>
            </a:pPr>
            <a:r>
              <a:rPr lang="zh-CN" altLang="en-US" sz="1600" dirty="0"/>
              <a:t>；判断数据是零，正数或负数</a:t>
            </a:r>
            <a:endParaRPr lang="en-US" altLang="zh-CN" sz="1600" dirty="0"/>
          </a:p>
          <a:p>
            <a:pPr>
              <a:lnSpc>
                <a:spcPct val="150000"/>
              </a:lnSpc>
            </a:pPr>
            <a:r>
              <a:rPr lang="zh-CN" altLang="en-US" sz="1600" dirty="0"/>
              <a:t>；是</a:t>
            </a:r>
            <a:r>
              <a:rPr lang="en-US" altLang="zh-CN" sz="1600" dirty="0"/>
              <a:t>0</a:t>
            </a:r>
            <a:r>
              <a:rPr lang="zh-CN" altLang="en-US" sz="1600" dirty="0"/>
              <a:t>，显示“</a:t>
            </a:r>
            <a:r>
              <a:rPr lang="en-US" altLang="zh-CN" sz="1600" dirty="0"/>
              <a:t>0</a:t>
            </a:r>
            <a:r>
              <a:rPr lang="zh-CN" altLang="en-US" sz="1600" dirty="0"/>
              <a:t>”后退出</a:t>
            </a:r>
            <a:endParaRPr lang="en-US" altLang="zh-CN" sz="1600" dirty="0"/>
          </a:p>
          <a:p>
            <a:pPr>
              <a:lnSpc>
                <a:spcPct val="150000"/>
              </a:lnSpc>
            </a:pPr>
            <a:r>
              <a:rPr lang="zh-CN" altLang="en-US" sz="1600" dirty="0"/>
              <a:t>；是负数，显示“</a:t>
            </a:r>
            <a:r>
              <a:rPr lang="en-US" altLang="zh-CN" sz="1600" dirty="0"/>
              <a:t>-</a:t>
            </a:r>
            <a:r>
              <a:rPr lang="zh-CN" altLang="en-US" sz="1600" dirty="0"/>
              <a:t>”</a:t>
            </a:r>
            <a:endParaRPr lang="en-US" altLang="zh-CN" sz="1600" dirty="0"/>
          </a:p>
          <a:p>
            <a:pPr>
              <a:lnSpc>
                <a:spcPct val="150000"/>
              </a:lnSpc>
            </a:pPr>
            <a:r>
              <a:rPr lang="zh-CN" altLang="en-US" sz="1600" dirty="0"/>
              <a:t>：</a:t>
            </a:r>
            <a:r>
              <a:rPr lang="en-US" altLang="zh-CN" sz="1600" dirty="0"/>
              <a:t>AX</a:t>
            </a:r>
            <a:r>
              <a:rPr lang="zh-CN" altLang="en-US" sz="1600" dirty="0"/>
              <a:t>数据暂存</a:t>
            </a:r>
            <a:r>
              <a:rPr lang="en-US" altLang="zh-CN" sz="1600" dirty="0"/>
              <a:t>BX</a:t>
            </a:r>
          </a:p>
          <a:p>
            <a:pPr>
              <a:lnSpc>
                <a:spcPct val="150000"/>
              </a:lnSpc>
            </a:pPr>
            <a:r>
              <a:rPr lang="zh-CN" altLang="en-US" sz="1600" dirty="0"/>
              <a:t>；数据求补（绝对值）</a:t>
            </a:r>
            <a:endParaRPr lang="en-US" altLang="zh-CN" sz="1600" dirty="0"/>
          </a:p>
          <a:p>
            <a:pPr>
              <a:lnSpc>
                <a:spcPct val="150000"/>
              </a:lnSpc>
            </a:pPr>
            <a:r>
              <a:rPr lang="zh-CN" altLang="en-US" sz="1600" dirty="0"/>
              <a:t>；</a:t>
            </a:r>
            <a:r>
              <a:rPr lang="en-US" altLang="zh-CN" sz="1600" dirty="0">
                <a:highlight>
                  <a:srgbClr val="FFFF00"/>
                </a:highlight>
              </a:rPr>
              <a:t>10</a:t>
            </a:r>
            <a:r>
              <a:rPr lang="zh-CN" altLang="en-US" sz="1600" dirty="0">
                <a:highlight>
                  <a:srgbClr val="FFFF00"/>
                </a:highlight>
              </a:rPr>
              <a:t>压入堆栈，作为退出标志</a:t>
            </a:r>
            <a:endParaRPr lang="en-US" altLang="zh-CN" sz="1600" dirty="0">
              <a:highlight>
                <a:srgbClr val="FFFF00"/>
              </a:highlight>
            </a:endParaRPr>
          </a:p>
          <a:p>
            <a:pPr>
              <a:lnSpc>
                <a:spcPct val="150000"/>
              </a:lnSpc>
            </a:pPr>
            <a:r>
              <a:rPr lang="zh-CN" altLang="en-US" sz="1600" dirty="0"/>
              <a:t>；数据（商）为</a:t>
            </a:r>
            <a:r>
              <a:rPr lang="en-US" altLang="zh-CN" sz="1600" dirty="0"/>
              <a:t>0</a:t>
            </a:r>
            <a:r>
              <a:rPr lang="zh-CN" altLang="en-US" sz="1600" dirty="0"/>
              <a:t>，转向显示</a:t>
            </a:r>
            <a:endParaRPr lang="en-US" altLang="zh-CN" sz="1600" dirty="0"/>
          </a:p>
          <a:p>
            <a:pPr>
              <a:lnSpc>
                <a:spcPct val="150000"/>
              </a:lnSpc>
            </a:pPr>
            <a:r>
              <a:rPr lang="zh-CN" altLang="en-US" sz="1600" dirty="0"/>
              <a:t>；扩展被除数</a:t>
            </a:r>
            <a:r>
              <a:rPr lang="en-US" altLang="zh-CN" sz="1600" dirty="0"/>
              <a:t>DX.AX</a:t>
            </a:r>
          </a:p>
          <a:p>
            <a:pPr>
              <a:lnSpc>
                <a:spcPct val="150000"/>
              </a:lnSpc>
            </a:pPr>
            <a:r>
              <a:rPr lang="zh-CN" altLang="en-US" sz="1600" dirty="0"/>
              <a:t>；数据除以</a:t>
            </a:r>
            <a:r>
              <a:rPr lang="en-US" altLang="zh-CN" sz="1600" dirty="0"/>
              <a:t>10</a:t>
            </a:r>
            <a:r>
              <a:rPr lang="zh-CN" altLang="en-US" sz="1600" dirty="0"/>
              <a:t>：</a:t>
            </a:r>
            <a:r>
              <a:rPr lang="en-US" altLang="zh-CN" sz="1600" dirty="0"/>
              <a:t>DX.AX/10</a:t>
            </a:r>
          </a:p>
          <a:p>
            <a:pPr>
              <a:lnSpc>
                <a:spcPct val="150000"/>
              </a:lnSpc>
            </a:pPr>
            <a:r>
              <a:rPr lang="zh-CN" altLang="en-US" sz="1600" dirty="0"/>
              <a:t>；余数（</a:t>
            </a:r>
            <a:r>
              <a:rPr lang="en-US" altLang="zh-CN" sz="1600" dirty="0"/>
              <a:t>0-9</a:t>
            </a:r>
            <a:r>
              <a:rPr lang="zh-CN" altLang="en-US" sz="1600" dirty="0"/>
              <a:t>）转换成</a:t>
            </a:r>
            <a:r>
              <a:rPr lang="en-US" altLang="zh-CN" sz="1600" dirty="0"/>
              <a:t>ASCII</a:t>
            </a:r>
          </a:p>
          <a:p>
            <a:pPr>
              <a:lnSpc>
                <a:spcPct val="150000"/>
              </a:lnSpc>
            </a:pPr>
            <a:r>
              <a:rPr lang="zh-CN" altLang="en-US" sz="1600" dirty="0"/>
              <a:t>；数据各位先低位再高位压入堆栈</a:t>
            </a:r>
            <a:endParaRPr lang="en-US" altLang="zh-CN" sz="1600" dirty="0"/>
          </a:p>
          <a:p>
            <a:pPr>
              <a:lnSpc>
                <a:spcPct val="150000"/>
              </a:lnSpc>
            </a:pPr>
            <a:r>
              <a:rPr lang="zh-CN" altLang="en-US" sz="1600" dirty="0"/>
              <a:t>；数据各位先高位再低位弹出堆栈</a:t>
            </a:r>
            <a:endParaRPr lang="en-US" altLang="zh-CN" sz="1600" dirty="0"/>
          </a:p>
          <a:p>
            <a:pPr>
              <a:lnSpc>
                <a:spcPct val="150000"/>
              </a:lnSpc>
            </a:pPr>
            <a:r>
              <a:rPr lang="zh-CN" altLang="en-US" sz="1600" dirty="0"/>
              <a:t>；</a:t>
            </a:r>
            <a:r>
              <a:rPr lang="zh-CN" altLang="en-US" sz="1600" dirty="0">
                <a:highlight>
                  <a:srgbClr val="FFFF00"/>
                </a:highlight>
              </a:rPr>
              <a:t>是结束标志</a:t>
            </a:r>
            <a:r>
              <a:rPr lang="en-US" altLang="zh-CN" sz="1600" dirty="0">
                <a:highlight>
                  <a:srgbClr val="FFFF00"/>
                </a:highlight>
              </a:rPr>
              <a:t>10</a:t>
            </a:r>
            <a:r>
              <a:rPr lang="zh-CN" altLang="en-US" sz="1600" dirty="0">
                <a:highlight>
                  <a:srgbClr val="FFFF00"/>
                </a:highlight>
              </a:rPr>
              <a:t>，则退出</a:t>
            </a:r>
            <a:endParaRPr lang="en-US" altLang="zh-CN" sz="1600" dirty="0">
              <a:highlight>
                <a:srgbClr val="FFFF00"/>
              </a:highlight>
            </a:endParaRPr>
          </a:p>
          <a:p>
            <a:pPr>
              <a:lnSpc>
                <a:spcPct val="150000"/>
              </a:lnSpc>
            </a:pPr>
            <a:r>
              <a:rPr lang="zh-CN" altLang="en-US" sz="1600" dirty="0"/>
              <a:t>；进行显示</a:t>
            </a:r>
          </a:p>
        </p:txBody>
      </p:sp>
      <p:sp>
        <p:nvSpPr>
          <p:cNvPr id="6" name="文本框 5">
            <a:extLst>
              <a:ext uri="{FF2B5EF4-FFF2-40B4-BE49-F238E27FC236}">
                <a16:creationId xmlns:a16="http://schemas.microsoft.com/office/drawing/2014/main" id="{AEF4129B-4A86-47A9-9EDF-7344C185FF1C}"/>
              </a:ext>
            </a:extLst>
          </p:cNvPr>
          <p:cNvSpPr txBox="1"/>
          <p:nvPr/>
        </p:nvSpPr>
        <p:spPr>
          <a:xfrm>
            <a:off x="401190" y="4704774"/>
            <a:ext cx="706166" cy="923330"/>
          </a:xfrm>
          <a:prstGeom prst="rect">
            <a:avLst/>
          </a:prstGeom>
          <a:noFill/>
        </p:spPr>
        <p:txBody>
          <a:bodyPr wrap="square" rtlCol="0">
            <a:spAutoFit/>
          </a:bodyPr>
          <a:lstStyle/>
          <a:p>
            <a:r>
              <a:rPr lang="zh-CN" altLang="en-US" b="1" dirty="0">
                <a:solidFill>
                  <a:srgbClr val="C00000"/>
                </a:solidFill>
              </a:rPr>
              <a:t>程序运行结果：</a:t>
            </a:r>
          </a:p>
        </p:txBody>
      </p:sp>
      <p:pic>
        <p:nvPicPr>
          <p:cNvPr id="4" name="图片 3">
            <a:extLst>
              <a:ext uri="{FF2B5EF4-FFF2-40B4-BE49-F238E27FC236}">
                <a16:creationId xmlns:a16="http://schemas.microsoft.com/office/drawing/2014/main" id="{4CD74E88-A311-44E0-B85B-B6BA56CC5E4A}"/>
              </a:ext>
            </a:extLst>
          </p:cNvPr>
          <p:cNvPicPr>
            <a:picLocks noChangeAspect="1"/>
          </p:cNvPicPr>
          <p:nvPr/>
        </p:nvPicPr>
        <p:blipFill>
          <a:blip r:embed="rId3"/>
          <a:stretch>
            <a:fillRect/>
          </a:stretch>
        </p:blipFill>
        <p:spPr>
          <a:xfrm>
            <a:off x="207576" y="3750998"/>
            <a:ext cx="4308750" cy="504310"/>
          </a:xfrm>
          <a:prstGeom prst="rect">
            <a:avLst/>
          </a:prstGeom>
        </p:spPr>
      </p:pic>
      <p:pic>
        <p:nvPicPr>
          <p:cNvPr id="5" name="图片 4">
            <a:extLst>
              <a:ext uri="{FF2B5EF4-FFF2-40B4-BE49-F238E27FC236}">
                <a16:creationId xmlns:a16="http://schemas.microsoft.com/office/drawing/2014/main" id="{44B92030-0E46-4C01-9635-95D59FE2AFBB}"/>
              </a:ext>
            </a:extLst>
          </p:cNvPr>
          <p:cNvPicPr>
            <a:picLocks noChangeAspect="1"/>
          </p:cNvPicPr>
          <p:nvPr/>
        </p:nvPicPr>
        <p:blipFill rotWithShape="1">
          <a:blip r:embed="rId4"/>
          <a:srcRect l="4301" t="8339" r="-4301" b="-2725"/>
          <a:stretch/>
        </p:blipFill>
        <p:spPr>
          <a:xfrm>
            <a:off x="1372961" y="4359564"/>
            <a:ext cx="2164128" cy="2082698"/>
          </a:xfrm>
          <a:prstGeom prst="rect">
            <a:avLst/>
          </a:prstGeom>
        </p:spPr>
      </p:pic>
      <p:pic>
        <p:nvPicPr>
          <p:cNvPr id="12" name="图片 11">
            <a:extLst>
              <a:ext uri="{FF2B5EF4-FFF2-40B4-BE49-F238E27FC236}">
                <a16:creationId xmlns:a16="http://schemas.microsoft.com/office/drawing/2014/main" id="{1C2504A6-BA00-45C0-A541-BB2BD9F45691}"/>
              </a:ext>
            </a:extLst>
          </p:cNvPr>
          <p:cNvPicPr>
            <a:picLocks noChangeAspect="1"/>
          </p:cNvPicPr>
          <p:nvPr/>
        </p:nvPicPr>
        <p:blipFill>
          <a:blip r:embed="rId5"/>
          <a:stretch>
            <a:fillRect/>
          </a:stretch>
        </p:blipFill>
        <p:spPr>
          <a:xfrm>
            <a:off x="4195030" y="213081"/>
            <a:ext cx="2626155" cy="3254022"/>
          </a:xfrm>
          <a:prstGeom prst="rect">
            <a:avLst/>
          </a:prstGeom>
        </p:spPr>
      </p:pic>
      <p:pic>
        <p:nvPicPr>
          <p:cNvPr id="14" name="图片 13">
            <a:extLst>
              <a:ext uri="{FF2B5EF4-FFF2-40B4-BE49-F238E27FC236}">
                <a16:creationId xmlns:a16="http://schemas.microsoft.com/office/drawing/2014/main" id="{D66D0E50-7101-4D14-99A3-FF8EF42B1171}"/>
              </a:ext>
            </a:extLst>
          </p:cNvPr>
          <p:cNvPicPr>
            <a:picLocks noChangeAspect="1"/>
          </p:cNvPicPr>
          <p:nvPr/>
        </p:nvPicPr>
        <p:blipFill rotWithShape="1">
          <a:blip r:embed="rId6"/>
          <a:srcRect b="41545"/>
          <a:stretch/>
        </p:blipFill>
        <p:spPr>
          <a:xfrm>
            <a:off x="4195029" y="3548928"/>
            <a:ext cx="2626155" cy="2732122"/>
          </a:xfrm>
          <a:prstGeom prst="rect">
            <a:avLst/>
          </a:prstGeom>
        </p:spPr>
      </p:pic>
    </p:spTree>
    <p:extLst>
      <p:ext uri="{BB962C8B-B14F-4D97-AF65-F5344CB8AC3E}">
        <p14:creationId xmlns:p14="http://schemas.microsoft.com/office/powerpoint/2010/main" val="33129345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3CEC5C-5E67-4D83-8CBD-42BA68ACD83B}"/>
              </a:ext>
            </a:extLst>
          </p:cNvPr>
          <p:cNvSpPr>
            <a:spLocks noGrp="1"/>
          </p:cNvSpPr>
          <p:nvPr>
            <p:ph type="title"/>
          </p:nvPr>
        </p:nvSpPr>
        <p:spPr/>
        <p:txBody>
          <a:bodyPr/>
          <a:lstStyle/>
          <a:p>
            <a:r>
              <a:rPr lang="zh-CN" altLang="en-US" dirty="0"/>
              <a:t>例</a:t>
            </a:r>
            <a:r>
              <a:rPr lang="en-US" altLang="zh-CN" dirty="0"/>
              <a:t>4.20 </a:t>
            </a:r>
            <a:r>
              <a:rPr lang="zh-CN" altLang="en-US" dirty="0"/>
              <a:t>计算有符号数平均值的子程序</a:t>
            </a:r>
          </a:p>
        </p:txBody>
      </p:sp>
      <p:sp>
        <p:nvSpPr>
          <p:cNvPr id="3" name="内容占位符 2">
            <a:extLst>
              <a:ext uri="{FF2B5EF4-FFF2-40B4-BE49-F238E27FC236}">
                <a16:creationId xmlns:a16="http://schemas.microsoft.com/office/drawing/2014/main" id="{3FDF4C19-7756-4229-AC4F-F588BE185F31}"/>
              </a:ext>
            </a:extLst>
          </p:cNvPr>
          <p:cNvSpPr>
            <a:spLocks noGrp="1"/>
          </p:cNvSpPr>
          <p:nvPr>
            <p:ph idx="1"/>
          </p:nvPr>
        </p:nvSpPr>
        <p:spPr/>
        <p:txBody>
          <a:bodyPr>
            <a:normAutofit/>
          </a:bodyPr>
          <a:lstStyle/>
          <a:p>
            <a:r>
              <a:rPr lang="zh-CN" altLang="en-US" dirty="0"/>
              <a:t>分析：子程序将</a:t>
            </a:r>
            <a:r>
              <a:rPr lang="en-US" altLang="zh-CN" dirty="0"/>
              <a:t>16</a:t>
            </a:r>
            <a:r>
              <a:rPr lang="zh-CN" altLang="en-US" dirty="0"/>
              <a:t>位有符号二进制数求和，然后除以数据个数，得到平均值。为了避免溢出，被加数要进行符号扩展，得到倍长数据（大小没有变化），然后求和。采用</a:t>
            </a:r>
            <a:r>
              <a:rPr lang="en-US" altLang="zh-CN" dirty="0"/>
              <a:t>16</a:t>
            </a:r>
            <a:r>
              <a:rPr lang="zh-CN" altLang="en-US" dirty="0"/>
              <a:t>进制二进制数表示数据个数，最大是</a:t>
            </a:r>
            <a:r>
              <a:rPr lang="en-US" altLang="zh-CN" dirty="0"/>
              <a:t>2^16</a:t>
            </a:r>
            <a:r>
              <a:rPr lang="zh-CN" altLang="en-US" dirty="0"/>
              <a:t>，这样扩展到</a:t>
            </a:r>
            <a:r>
              <a:rPr lang="en-US" altLang="zh-CN" dirty="0"/>
              <a:t>32</a:t>
            </a:r>
            <a:r>
              <a:rPr lang="zh-CN" altLang="en-US" dirty="0"/>
              <a:t>位二进制数表达累加和，不再会出现溢出</a:t>
            </a:r>
            <a:endParaRPr lang="en-US" altLang="zh-CN" dirty="0"/>
          </a:p>
          <a:p>
            <a:r>
              <a:rPr lang="zh-CN" altLang="en-US" dirty="0"/>
              <a:t>子程序的入口参数利用</a:t>
            </a:r>
            <a:r>
              <a:rPr lang="zh-CN" altLang="en-US" dirty="0">
                <a:highlight>
                  <a:srgbClr val="FFFF00"/>
                </a:highlight>
              </a:rPr>
              <a:t>堆栈传递</a:t>
            </a:r>
            <a:r>
              <a:rPr lang="zh-CN" altLang="en-US" dirty="0"/>
              <a:t>，主程序需要压入数据个数和数据缓冲区的偏移地址。子程序通过</a:t>
            </a:r>
            <a:r>
              <a:rPr lang="en-US" altLang="zh-CN" dirty="0"/>
              <a:t>BP</a:t>
            </a:r>
            <a:r>
              <a:rPr lang="zh-CN" altLang="en-US" dirty="0"/>
              <a:t>寄存器从堆栈段相应位置取出参数（非栈顶数据），子程序的出口参数用寄存器</a:t>
            </a:r>
            <a:r>
              <a:rPr lang="en-US" altLang="zh-CN" dirty="0"/>
              <a:t>AX</a:t>
            </a:r>
            <a:r>
              <a:rPr lang="zh-CN" altLang="en-US" dirty="0"/>
              <a:t>传递，如图</a:t>
            </a:r>
            <a:r>
              <a:rPr lang="en-US" altLang="zh-CN" dirty="0"/>
              <a:t>4-9</a:t>
            </a:r>
            <a:r>
              <a:rPr lang="zh-CN" altLang="en-US" dirty="0"/>
              <a:t>所示。主程序提供</a:t>
            </a:r>
            <a:r>
              <a:rPr lang="en-US" altLang="zh-CN" dirty="0"/>
              <a:t>10</a:t>
            </a:r>
            <a:r>
              <a:rPr lang="zh-CN" altLang="en-US" dirty="0"/>
              <a:t>个数据，并保存平均值</a:t>
            </a:r>
          </a:p>
        </p:txBody>
      </p:sp>
      <p:graphicFrame>
        <p:nvGraphicFramePr>
          <p:cNvPr id="6" name="表格 5">
            <a:extLst>
              <a:ext uri="{FF2B5EF4-FFF2-40B4-BE49-F238E27FC236}">
                <a16:creationId xmlns:a16="http://schemas.microsoft.com/office/drawing/2014/main" id="{15748D33-37BB-4570-AA73-BC62467B233B}"/>
              </a:ext>
            </a:extLst>
          </p:cNvPr>
          <p:cNvGraphicFramePr>
            <a:graphicFrameLocks noGrp="1"/>
          </p:cNvGraphicFramePr>
          <p:nvPr>
            <p:extLst>
              <p:ext uri="{D42A27DB-BD31-4B8C-83A1-F6EECF244321}">
                <p14:modId xmlns:p14="http://schemas.microsoft.com/office/powerpoint/2010/main" val="3973615458"/>
              </p:ext>
            </p:extLst>
          </p:nvPr>
        </p:nvGraphicFramePr>
        <p:xfrm>
          <a:off x="5208356" y="4123268"/>
          <a:ext cx="1627506" cy="1854200"/>
        </p:xfrm>
        <a:graphic>
          <a:graphicData uri="http://schemas.openxmlformats.org/drawingml/2006/table">
            <a:tbl>
              <a:tblPr firstRow="1" bandRow="1">
                <a:tableStyleId>{5940675A-B579-460E-94D1-54222C63F5DA}</a:tableStyleId>
              </a:tblPr>
              <a:tblGrid>
                <a:gridCol w="1627506">
                  <a:extLst>
                    <a:ext uri="{9D8B030D-6E8A-4147-A177-3AD203B41FA5}">
                      <a16:colId xmlns:a16="http://schemas.microsoft.com/office/drawing/2014/main" val="109445832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offset array</a:t>
                      </a:r>
                      <a:endParaRPr lang="zh-CN" altLang="en-US" dirty="0"/>
                    </a:p>
                  </a:txBody>
                  <a:tcPr/>
                </a:tc>
                <a:extLst>
                  <a:ext uri="{0D108BD9-81ED-4DB2-BD59-A6C34878D82A}">
                    <a16:rowId xmlns:a16="http://schemas.microsoft.com/office/drawing/2014/main" val="95242665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dirty="0"/>
                    </a:p>
                  </a:txBody>
                  <a:tcPr/>
                </a:tc>
                <a:extLst>
                  <a:ext uri="{0D108BD9-81ED-4DB2-BD59-A6C34878D82A}">
                    <a16:rowId xmlns:a16="http://schemas.microsoft.com/office/drawing/2014/main" val="1899192780"/>
                  </a:ext>
                </a:extLst>
              </a:tr>
              <a:tr h="370840">
                <a:tc>
                  <a:txBody>
                    <a:bodyPr/>
                    <a:lstStyle/>
                    <a:p>
                      <a:pPr algn="ctr"/>
                      <a:r>
                        <a:rPr lang="en-US" altLang="zh-CN" dirty="0"/>
                        <a:t>IP</a:t>
                      </a:r>
                      <a:endParaRPr lang="zh-CN" altLang="en-US" dirty="0"/>
                    </a:p>
                  </a:txBody>
                  <a:tcPr/>
                </a:tc>
                <a:extLst>
                  <a:ext uri="{0D108BD9-81ED-4DB2-BD59-A6C34878D82A}">
                    <a16:rowId xmlns:a16="http://schemas.microsoft.com/office/drawing/2014/main" val="1411359828"/>
                  </a:ext>
                </a:extLst>
              </a:tr>
              <a:tr h="370840">
                <a:tc>
                  <a:txBody>
                    <a:bodyPr/>
                    <a:lstStyle/>
                    <a:p>
                      <a:pPr algn="ctr"/>
                      <a:r>
                        <a:rPr lang="en-US" altLang="zh-CN" dirty="0"/>
                        <a:t>BP</a:t>
                      </a:r>
                      <a:endParaRPr lang="zh-CN" altLang="en-US" dirty="0"/>
                    </a:p>
                  </a:txBody>
                  <a:tcPr/>
                </a:tc>
                <a:extLst>
                  <a:ext uri="{0D108BD9-81ED-4DB2-BD59-A6C34878D82A}">
                    <a16:rowId xmlns:a16="http://schemas.microsoft.com/office/drawing/2014/main" val="1434309565"/>
                  </a:ext>
                </a:extLst>
              </a:tr>
              <a:tr h="370840">
                <a:tc>
                  <a:txBody>
                    <a:bodyPr/>
                    <a:lstStyle/>
                    <a:p>
                      <a:pPr algn="ctr"/>
                      <a:endParaRPr lang="zh-CN" altLang="en-US" dirty="0"/>
                    </a:p>
                  </a:txBody>
                  <a:tcPr/>
                </a:tc>
                <a:extLst>
                  <a:ext uri="{0D108BD9-81ED-4DB2-BD59-A6C34878D82A}">
                    <a16:rowId xmlns:a16="http://schemas.microsoft.com/office/drawing/2014/main" val="1122226513"/>
                  </a:ext>
                </a:extLst>
              </a:tr>
            </a:tbl>
          </a:graphicData>
        </a:graphic>
      </p:graphicFrame>
      <p:sp>
        <p:nvSpPr>
          <p:cNvPr id="7" name="文本框 6">
            <a:extLst>
              <a:ext uri="{FF2B5EF4-FFF2-40B4-BE49-F238E27FC236}">
                <a16:creationId xmlns:a16="http://schemas.microsoft.com/office/drawing/2014/main" id="{747967CC-FA2D-44CE-95E3-56F435600711}"/>
              </a:ext>
            </a:extLst>
          </p:cNvPr>
          <p:cNvSpPr txBox="1"/>
          <p:nvPr/>
        </p:nvSpPr>
        <p:spPr>
          <a:xfrm>
            <a:off x="6931357" y="3960634"/>
            <a:ext cx="2032000" cy="2122376"/>
          </a:xfrm>
          <a:prstGeom prst="rect">
            <a:avLst/>
          </a:prstGeom>
          <a:noFill/>
        </p:spPr>
        <p:txBody>
          <a:bodyPr wrap="square" rtlCol="0">
            <a:spAutoFit/>
          </a:bodyPr>
          <a:lstStyle/>
          <a:p>
            <a:pPr>
              <a:lnSpc>
                <a:spcPct val="150000"/>
              </a:lnSpc>
            </a:pPr>
            <a:r>
              <a:rPr lang="en-US" altLang="zh-CN" dirty="0"/>
              <a:t>+6</a:t>
            </a:r>
          </a:p>
          <a:p>
            <a:pPr>
              <a:lnSpc>
                <a:spcPct val="150000"/>
              </a:lnSpc>
            </a:pPr>
            <a:r>
              <a:rPr lang="en-US" altLang="zh-CN" dirty="0"/>
              <a:t>+4</a:t>
            </a:r>
          </a:p>
          <a:p>
            <a:pPr>
              <a:lnSpc>
                <a:spcPct val="150000"/>
              </a:lnSpc>
            </a:pPr>
            <a:r>
              <a:rPr lang="en-US" altLang="zh-CN" dirty="0"/>
              <a:t>+2</a:t>
            </a:r>
          </a:p>
          <a:p>
            <a:pPr>
              <a:lnSpc>
                <a:spcPct val="150000"/>
              </a:lnSpc>
            </a:pPr>
            <a:r>
              <a:rPr lang="en-US" altLang="zh-CN" dirty="0">
                <a:sym typeface="Wingdings" panose="05000000000000000000" pitchFamily="2" charset="2"/>
              </a:rPr>
              <a:t>BP=SP</a:t>
            </a:r>
            <a:endParaRPr lang="en-US" altLang="zh-CN" dirty="0"/>
          </a:p>
          <a:p>
            <a:pPr>
              <a:lnSpc>
                <a:spcPct val="150000"/>
              </a:lnSpc>
            </a:pPr>
            <a:r>
              <a:rPr lang="zh-CN" altLang="en-US" dirty="0"/>
              <a:t>地址低端</a:t>
            </a:r>
          </a:p>
        </p:txBody>
      </p:sp>
      <p:sp>
        <p:nvSpPr>
          <p:cNvPr id="8" name="文本框 7">
            <a:extLst>
              <a:ext uri="{FF2B5EF4-FFF2-40B4-BE49-F238E27FC236}">
                <a16:creationId xmlns:a16="http://schemas.microsoft.com/office/drawing/2014/main" id="{8082CFF4-68C6-469E-8D6B-5F5C8476C13E}"/>
              </a:ext>
            </a:extLst>
          </p:cNvPr>
          <p:cNvSpPr txBox="1"/>
          <p:nvPr/>
        </p:nvSpPr>
        <p:spPr>
          <a:xfrm>
            <a:off x="4739034" y="5977468"/>
            <a:ext cx="2924175" cy="369332"/>
          </a:xfrm>
          <a:prstGeom prst="rect">
            <a:avLst/>
          </a:prstGeom>
          <a:noFill/>
        </p:spPr>
        <p:txBody>
          <a:bodyPr wrap="square" rtlCol="0">
            <a:spAutoFit/>
          </a:bodyPr>
          <a:lstStyle/>
          <a:p>
            <a:r>
              <a:rPr lang="zh-CN" altLang="en-US" dirty="0"/>
              <a:t>图</a:t>
            </a:r>
            <a:r>
              <a:rPr lang="en-US" altLang="zh-CN" dirty="0"/>
              <a:t>4-9 </a:t>
            </a:r>
            <a:r>
              <a:rPr lang="zh-CN" altLang="en-US" dirty="0"/>
              <a:t>利用堆栈传递参数</a:t>
            </a:r>
          </a:p>
        </p:txBody>
      </p:sp>
    </p:spTree>
    <p:extLst>
      <p:ext uri="{BB962C8B-B14F-4D97-AF65-F5344CB8AC3E}">
        <p14:creationId xmlns:p14="http://schemas.microsoft.com/office/powerpoint/2010/main" val="37272993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7277574-7FE8-4638-953B-BAD7A4404A33}"/>
              </a:ext>
            </a:extLst>
          </p:cNvPr>
          <p:cNvPicPr>
            <a:picLocks noChangeAspect="1"/>
          </p:cNvPicPr>
          <p:nvPr/>
        </p:nvPicPr>
        <p:blipFill>
          <a:blip r:embed="rId2"/>
          <a:stretch>
            <a:fillRect/>
          </a:stretch>
        </p:blipFill>
        <p:spPr>
          <a:xfrm>
            <a:off x="230910" y="141733"/>
            <a:ext cx="6210838" cy="3711262"/>
          </a:xfrm>
          <a:prstGeom prst="rect">
            <a:avLst/>
          </a:prstGeom>
        </p:spPr>
      </p:pic>
      <p:pic>
        <p:nvPicPr>
          <p:cNvPr id="8" name="图片 7">
            <a:extLst>
              <a:ext uri="{FF2B5EF4-FFF2-40B4-BE49-F238E27FC236}">
                <a16:creationId xmlns:a16="http://schemas.microsoft.com/office/drawing/2014/main" id="{7549F741-7776-4513-A0F1-F4E55A19ACCC}"/>
              </a:ext>
            </a:extLst>
          </p:cNvPr>
          <p:cNvPicPr>
            <a:picLocks noChangeAspect="1"/>
          </p:cNvPicPr>
          <p:nvPr/>
        </p:nvPicPr>
        <p:blipFill>
          <a:blip r:embed="rId3"/>
          <a:stretch>
            <a:fillRect/>
          </a:stretch>
        </p:blipFill>
        <p:spPr>
          <a:xfrm>
            <a:off x="5409612" y="1349608"/>
            <a:ext cx="6782388" cy="5006774"/>
          </a:xfrm>
          <a:prstGeom prst="rect">
            <a:avLst/>
          </a:prstGeom>
        </p:spPr>
      </p:pic>
      <p:pic>
        <p:nvPicPr>
          <p:cNvPr id="6" name="图片 5">
            <a:extLst>
              <a:ext uri="{FF2B5EF4-FFF2-40B4-BE49-F238E27FC236}">
                <a16:creationId xmlns:a16="http://schemas.microsoft.com/office/drawing/2014/main" id="{20613A79-A8B2-4B0F-A6B5-7871E34593A0}"/>
              </a:ext>
            </a:extLst>
          </p:cNvPr>
          <p:cNvPicPr>
            <a:picLocks noChangeAspect="1"/>
          </p:cNvPicPr>
          <p:nvPr/>
        </p:nvPicPr>
        <p:blipFill>
          <a:blip r:embed="rId4"/>
          <a:stretch>
            <a:fillRect/>
          </a:stretch>
        </p:blipFill>
        <p:spPr>
          <a:xfrm>
            <a:off x="92365" y="4054016"/>
            <a:ext cx="5606530" cy="1783366"/>
          </a:xfrm>
          <a:prstGeom prst="rect">
            <a:avLst/>
          </a:prstGeom>
        </p:spPr>
      </p:pic>
      <p:sp>
        <p:nvSpPr>
          <p:cNvPr id="7" name="椭圆 6">
            <a:extLst>
              <a:ext uri="{FF2B5EF4-FFF2-40B4-BE49-F238E27FC236}">
                <a16:creationId xmlns:a16="http://schemas.microsoft.com/office/drawing/2014/main" id="{0B772B16-B714-4DFC-8EAA-D521BE9B74A7}"/>
              </a:ext>
            </a:extLst>
          </p:cNvPr>
          <p:cNvSpPr/>
          <p:nvPr/>
        </p:nvSpPr>
        <p:spPr>
          <a:xfrm>
            <a:off x="2189018" y="4451927"/>
            <a:ext cx="609600" cy="230909"/>
          </a:xfrm>
          <a:prstGeom prst="ellipse">
            <a:avLst/>
          </a:prstGeom>
          <a:noFill/>
          <a:ln w="381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对话气泡: 圆角矩形 8">
            <a:extLst>
              <a:ext uri="{FF2B5EF4-FFF2-40B4-BE49-F238E27FC236}">
                <a16:creationId xmlns:a16="http://schemas.microsoft.com/office/drawing/2014/main" id="{131022BC-25B3-454A-937F-0399AE89995B}"/>
              </a:ext>
            </a:extLst>
          </p:cNvPr>
          <p:cNvSpPr/>
          <p:nvPr/>
        </p:nvSpPr>
        <p:spPr>
          <a:xfrm>
            <a:off x="3786910" y="3535015"/>
            <a:ext cx="1339272" cy="488297"/>
          </a:xfrm>
          <a:prstGeom prst="wedgeRoundRectCallout">
            <a:avLst>
              <a:gd name="adj1" fmla="val -136082"/>
              <a:gd name="adj2" fmla="val 12632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ds:0014</a:t>
            </a:r>
            <a:endParaRPr lang="zh-CN" altLang="en-US" dirty="0"/>
          </a:p>
        </p:txBody>
      </p:sp>
    </p:spTree>
    <p:extLst>
      <p:ext uri="{BB962C8B-B14F-4D97-AF65-F5344CB8AC3E}">
        <p14:creationId xmlns:p14="http://schemas.microsoft.com/office/powerpoint/2010/main" val="1583707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4722F-2041-4EA1-8C62-17DC9E3791A1}"/>
              </a:ext>
            </a:extLst>
          </p:cNvPr>
          <p:cNvSpPr>
            <a:spLocks noGrp="1"/>
          </p:cNvSpPr>
          <p:nvPr>
            <p:ph type="title"/>
          </p:nvPr>
        </p:nvSpPr>
        <p:spPr/>
        <p:txBody>
          <a:bodyPr/>
          <a:lstStyle/>
          <a:p>
            <a:r>
              <a:rPr lang="en-US" altLang="zh-CN" dirty="0"/>
              <a:t>4.2 </a:t>
            </a:r>
            <a:r>
              <a:rPr lang="zh-CN" altLang="en-US" dirty="0"/>
              <a:t>分支程序设计</a:t>
            </a:r>
          </a:p>
        </p:txBody>
      </p:sp>
      <p:sp>
        <p:nvSpPr>
          <p:cNvPr id="3" name="内容占位符 2">
            <a:extLst>
              <a:ext uri="{FF2B5EF4-FFF2-40B4-BE49-F238E27FC236}">
                <a16:creationId xmlns:a16="http://schemas.microsoft.com/office/drawing/2014/main" id="{58A57BB8-D302-4884-A247-AFE1D3F0633B}"/>
              </a:ext>
            </a:extLst>
          </p:cNvPr>
          <p:cNvSpPr>
            <a:spLocks noGrp="1"/>
          </p:cNvSpPr>
          <p:nvPr>
            <p:ph idx="1"/>
          </p:nvPr>
        </p:nvSpPr>
        <p:spPr>
          <a:xfrm>
            <a:off x="1363287" y="1827261"/>
            <a:ext cx="9792393" cy="4023360"/>
          </a:xfrm>
        </p:spPr>
        <p:txBody>
          <a:bodyPr>
            <a:normAutofit/>
          </a:bodyPr>
          <a:lstStyle/>
          <a:p>
            <a:pPr>
              <a:buFont typeface="Wingdings" panose="05000000000000000000" pitchFamily="2" charset="2"/>
              <a:buChar char="ü"/>
            </a:pPr>
            <a:r>
              <a:rPr lang="zh-CN" altLang="en-US" sz="2400" dirty="0"/>
              <a:t>分支程序根据条件是真或假决定执行与否</a:t>
            </a:r>
          </a:p>
          <a:p>
            <a:pPr>
              <a:buFont typeface="Wingdings" panose="05000000000000000000" pitchFamily="2" charset="2"/>
              <a:buChar char="ü"/>
            </a:pPr>
            <a:r>
              <a:rPr lang="zh-CN" altLang="en-US" sz="2400" dirty="0"/>
              <a:t>判断的条件是各种指令，如</a:t>
            </a:r>
            <a:r>
              <a:rPr lang="en-US" altLang="zh-CN" sz="2400" dirty="0"/>
              <a:t>CMP</a:t>
            </a:r>
            <a:r>
              <a:rPr lang="zh-CN" altLang="en-US" sz="2400" dirty="0"/>
              <a:t>、</a:t>
            </a:r>
            <a:r>
              <a:rPr lang="en-US" altLang="zh-CN" sz="2400" dirty="0"/>
              <a:t>TEST</a:t>
            </a:r>
            <a:r>
              <a:rPr lang="zh-CN" altLang="en-US" sz="2400" dirty="0"/>
              <a:t>等执行后形成的状态标志</a:t>
            </a:r>
          </a:p>
          <a:p>
            <a:pPr>
              <a:buFont typeface="Wingdings" panose="05000000000000000000" pitchFamily="2" charset="2"/>
              <a:buChar char="ü"/>
            </a:pPr>
            <a:r>
              <a:rPr lang="zh-CN" altLang="en-US" sz="2400" dirty="0"/>
              <a:t>转移指令</a:t>
            </a:r>
            <a:r>
              <a:rPr lang="en-US" altLang="zh-CN" sz="2400" dirty="0" err="1"/>
              <a:t>Jcc</a:t>
            </a:r>
            <a:r>
              <a:rPr lang="zh-CN" altLang="en-US" sz="2400" dirty="0"/>
              <a:t>和</a:t>
            </a:r>
            <a:r>
              <a:rPr lang="en-US" altLang="zh-CN" sz="2400" dirty="0"/>
              <a:t>JMP</a:t>
            </a:r>
            <a:r>
              <a:rPr lang="zh-CN" altLang="en-US" sz="2400" dirty="0"/>
              <a:t>可以实现分支控制；还可以采用</a:t>
            </a:r>
            <a:r>
              <a:rPr lang="en-US" altLang="zh-CN" sz="2400" dirty="0"/>
              <a:t>MASM 6.x</a:t>
            </a:r>
            <a:r>
              <a:rPr lang="zh-CN" altLang="en-US" sz="2400" dirty="0"/>
              <a:t>提供的条件控制伪指令实现</a:t>
            </a:r>
          </a:p>
          <a:p>
            <a:pPr>
              <a:buFont typeface="Wingdings" panose="05000000000000000000" pitchFamily="2" charset="2"/>
              <a:buChar char="ü"/>
            </a:pPr>
            <a:r>
              <a:rPr lang="zh-CN" altLang="en-US" sz="2400" dirty="0"/>
              <a:t>例题：</a:t>
            </a:r>
            <a:endParaRPr lang="en-US" altLang="zh-CN" sz="2400" dirty="0"/>
          </a:p>
          <a:p>
            <a:pPr lvl="1">
              <a:buFont typeface="Wingdings" panose="05000000000000000000" pitchFamily="2" charset="2"/>
              <a:buChar char="ü"/>
            </a:pPr>
            <a:r>
              <a:rPr lang="zh-CN" altLang="en-US" sz="2200" dirty="0"/>
              <a:t>单分支</a:t>
            </a:r>
            <a:endParaRPr lang="en-US" altLang="zh-CN" sz="2200" dirty="0"/>
          </a:p>
          <a:p>
            <a:pPr lvl="1">
              <a:buFont typeface="Wingdings" panose="05000000000000000000" pitchFamily="2" charset="2"/>
              <a:buChar char="ü"/>
            </a:pPr>
            <a:r>
              <a:rPr lang="zh-CN" altLang="en-US" sz="2200" dirty="0"/>
              <a:t>双分支</a:t>
            </a:r>
            <a:endParaRPr lang="en-US" altLang="zh-CN" sz="2200" dirty="0"/>
          </a:p>
          <a:p>
            <a:pPr lvl="1">
              <a:buFont typeface="Wingdings" panose="05000000000000000000" pitchFamily="2" charset="2"/>
              <a:buChar char="ü"/>
            </a:pPr>
            <a:r>
              <a:rPr lang="zh-CN" altLang="en-US" sz="2200" dirty="0"/>
              <a:t>多分支</a:t>
            </a:r>
          </a:p>
        </p:txBody>
      </p:sp>
    </p:spTree>
    <p:extLst>
      <p:ext uri="{BB962C8B-B14F-4D97-AF65-F5344CB8AC3E}">
        <p14:creationId xmlns:p14="http://schemas.microsoft.com/office/powerpoint/2010/main" val="24273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95F6CF-2C9B-4754-8357-21810321005F}"/>
              </a:ext>
            </a:extLst>
          </p:cNvPr>
          <p:cNvSpPr>
            <a:spLocks noGrp="1"/>
          </p:cNvSpPr>
          <p:nvPr>
            <p:ph type="title"/>
          </p:nvPr>
        </p:nvSpPr>
        <p:spPr/>
        <p:txBody>
          <a:bodyPr/>
          <a:lstStyle/>
          <a:p>
            <a:r>
              <a:rPr lang="en-US" altLang="zh-CN" dirty="0"/>
              <a:t>4.2.1</a:t>
            </a:r>
            <a:r>
              <a:rPr lang="zh-CN" altLang="en-US" dirty="0"/>
              <a:t>单分支结构</a:t>
            </a:r>
          </a:p>
        </p:txBody>
      </p:sp>
      <p:sp>
        <p:nvSpPr>
          <p:cNvPr id="3" name="内容占位符 2">
            <a:extLst>
              <a:ext uri="{FF2B5EF4-FFF2-40B4-BE49-F238E27FC236}">
                <a16:creationId xmlns:a16="http://schemas.microsoft.com/office/drawing/2014/main" id="{A9507C31-0EBA-4FF2-A346-9F1B92D7C00A}"/>
              </a:ext>
            </a:extLst>
          </p:cNvPr>
          <p:cNvSpPr>
            <a:spLocks noGrp="1"/>
          </p:cNvSpPr>
          <p:nvPr>
            <p:ph idx="1"/>
          </p:nvPr>
        </p:nvSpPr>
        <p:spPr/>
        <p:txBody>
          <a:bodyPr>
            <a:normAutofit/>
          </a:bodyPr>
          <a:lstStyle/>
          <a:p>
            <a:pPr marL="0" indent="0">
              <a:buNone/>
            </a:pPr>
            <a:r>
              <a:rPr lang="zh-CN" altLang="en-US" sz="2400" dirty="0"/>
              <a:t>条件成立跳转，否则顺序执行分支语句体；注意选择正确的条件转移指令和转移目标地址</a:t>
            </a:r>
          </a:p>
          <a:p>
            <a:pPr marL="0" indent="0">
              <a:buNone/>
            </a:pPr>
            <a:endParaRPr lang="zh-CN" altLang="en-US" sz="2400" dirty="0"/>
          </a:p>
        </p:txBody>
      </p:sp>
      <p:sp>
        <p:nvSpPr>
          <p:cNvPr id="4" name="流程图: 决策 3">
            <a:extLst>
              <a:ext uri="{FF2B5EF4-FFF2-40B4-BE49-F238E27FC236}">
                <a16:creationId xmlns:a16="http://schemas.microsoft.com/office/drawing/2014/main" id="{999BD71F-B05B-4E50-8B0C-E89C5A751673}"/>
              </a:ext>
            </a:extLst>
          </p:cNvPr>
          <p:cNvSpPr/>
          <p:nvPr/>
        </p:nvSpPr>
        <p:spPr>
          <a:xfrm>
            <a:off x="3870036" y="3031836"/>
            <a:ext cx="2669310" cy="794327"/>
          </a:xfrm>
          <a:prstGeom prst="flowChartDecis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solidFill>
                  <a:srgbClr val="002060"/>
                </a:solidFill>
              </a:rPr>
              <a:t>JCC</a:t>
            </a:r>
            <a:r>
              <a:rPr lang="zh-CN" altLang="en-US" dirty="0">
                <a:solidFill>
                  <a:srgbClr val="002060"/>
                </a:solidFill>
              </a:rPr>
              <a:t>条件满足</a:t>
            </a:r>
          </a:p>
        </p:txBody>
      </p:sp>
      <p:sp>
        <p:nvSpPr>
          <p:cNvPr id="5" name="矩形 4">
            <a:extLst>
              <a:ext uri="{FF2B5EF4-FFF2-40B4-BE49-F238E27FC236}">
                <a16:creationId xmlns:a16="http://schemas.microsoft.com/office/drawing/2014/main" id="{1CFA6A7B-1E6B-49E6-9F12-F62C8FB1FC32}"/>
              </a:ext>
            </a:extLst>
          </p:cNvPr>
          <p:cNvSpPr/>
          <p:nvPr/>
        </p:nvSpPr>
        <p:spPr>
          <a:xfrm>
            <a:off x="4362335" y="4341091"/>
            <a:ext cx="1764145" cy="39716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solidFill>
                  <a:srgbClr val="002060"/>
                </a:solidFill>
              </a:rPr>
              <a:t>分支语句体</a:t>
            </a:r>
          </a:p>
        </p:txBody>
      </p:sp>
      <p:cxnSp>
        <p:nvCxnSpPr>
          <p:cNvPr id="7" name="直接箭头连接符 6">
            <a:extLst>
              <a:ext uri="{FF2B5EF4-FFF2-40B4-BE49-F238E27FC236}">
                <a16:creationId xmlns:a16="http://schemas.microsoft.com/office/drawing/2014/main" id="{AB8207FB-4532-4114-B9AA-68C3B0856D54}"/>
              </a:ext>
            </a:extLst>
          </p:cNvPr>
          <p:cNvCxnSpPr/>
          <p:nvPr/>
        </p:nvCxnSpPr>
        <p:spPr>
          <a:xfrm>
            <a:off x="5200073" y="2493818"/>
            <a:ext cx="0" cy="5380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a:extLst>
              <a:ext uri="{FF2B5EF4-FFF2-40B4-BE49-F238E27FC236}">
                <a16:creationId xmlns:a16="http://schemas.microsoft.com/office/drawing/2014/main" id="{52BA609E-8EA0-42EC-916D-D63EF097C680}"/>
              </a:ext>
            </a:extLst>
          </p:cNvPr>
          <p:cNvCxnSpPr/>
          <p:nvPr/>
        </p:nvCxnSpPr>
        <p:spPr>
          <a:xfrm>
            <a:off x="5200073" y="3826163"/>
            <a:ext cx="0" cy="5380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直接连接符 9">
            <a:extLst>
              <a:ext uri="{FF2B5EF4-FFF2-40B4-BE49-F238E27FC236}">
                <a16:creationId xmlns:a16="http://schemas.microsoft.com/office/drawing/2014/main" id="{C701E506-4E22-41DC-A29B-F1F8849DEF6A}"/>
              </a:ext>
            </a:extLst>
          </p:cNvPr>
          <p:cNvCxnSpPr>
            <a:stCxn id="4" idx="3"/>
          </p:cNvCxnSpPr>
          <p:nvPr/>
        </p:nvCxnSpPr>
        <p:spPr>
          <a:xfrm>
            <a:off x="6539346" y="3429000"/>
            <a:ext cx="840509" cy="0"/>
          </a:xfrm>
          <a:prstGeom prst="line">
            <a:avLst/>
          </a:prstGeom>
        </p:spPr>
        <p:style>
          <a:lnRef idx="3">
            <a:schemeClr val="dk1"/>
          </a:lnRef>
          <a:fillRef idx="0">
            <a:schemeClr val="dk1"/>
          </a:fillRef>
          <a:effectRef idx="2">
            <a:schemeClr val="dk1"/>
          </a:effectRef>
          <a:fontRef idx="minor">
            <a:schemeClr val="tx1"/>
          </a:fontRef>
        </p:style>
      </p:cxnSp>
      <p:cxnSp>
        <p:nvCxnSpPr>
          <p:cNvPr id="12" name="直接连接符 11">
            <a:extLst>
              <a:ext uri="{FF2B5EF4-FFF2-40B4-BE49-F238E27FC236}">
                <a16:creationId xmlns:a16="http://schemas.microsoft.com/office/drawing/2014/main" id="{9183593F-695F-4A14-B1E3-99FD58CF4E3A}"/>
              </a:ext>
            </a:extLst>
          </p:cNvPr>
          <p:cNvCxnSpPr/>
          <p:nvPr/>
        </p:nvCxnSpPr>
        <p:spPr>
          <a:xfrm>
            <a:off x="7379855" y="3429000"/>
            <a:ext cx="0" cy="1116000"/>
          </a:xfrm>
          <a:prstGeom prst="line">
            <a:avLst/>
          </a:prstGeom>
        </p:spPr>
        <p:style>
          <a:lnRef idx="3">
            <a:schemeClr val="dk1"/>
          </a:lnRef>
          <a:fillRef idx="0">
            <a:schemeClr val="dk1"/>
          </a:fillRef>
          <a:effectRef idx="2">
            <a:schemeClr val="dk1"/>
          </a:effectRef>
          <a:fontRef idx="minor">
            <a:schemeClr val="tx1"/>
          </a:fontRef>
        </p:style>
      </p:cxnSp>
      <p:cxnSp>
        <p:nvCxnSpPr>
          <p:cNvPr id="14" name="直接箭头连接符 13">
            <a:extLst>
              <a:ext uri="{FF2B5EF4-FFF2-40B4-BE49-F238E27FC236}">
                <a16:creationId xmlns:a16="http://schemas.microsoft.com/office/drawing/2014/main" id="{C8CE0717-9B73-489A-A70D-73E0BB4A4940}"/>
              </a:ext>
            </a:extLst>
          </p:cNvPr>
          <p:cNvCxnSpPr/>
          <p:nvPr/>
        </p:nvCxnSpPr>
        <p:spPr>
          <a:xfrm flipH="1">
            <a:off x="6126480" y="4516582"/>
            <a:ext cx="12533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a:extLst>
              <a:ext uri="{FF2B5EF4-FFF2-40B4-BE49-F238E27FC236}">
                <a16:creationId xmlns:a16="http://schemas.microsoft.com/office/drawing/2014/main" id="{17484774-E10C-42D5-931A-785271E433FD}"/>
              </a:ext>
            </a:extLst>
          </p:cNvPr>
          <p:cNvCxnSpPr/>
          <p:nvPr/>
        </p:nvCxnSpPr>
        <p:spPr>
          <a:xfrm>
            <a:off x="5200073" y="4738255"/>
            <a:ext cx="0" cy="5380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文本框 16">
            <a:extLst>
              <a:ext uri="{FF2B5EF4-FFF2-40B4-BE49-F238E27FC236}">
                <a16:creationId xmlns:a16="http://schemas.microsoft.com/office/drawing/2014/main" id="{4A7EDFAB-BD25-41B1-B4CD-3C505296E790}"/>
              </a:ext>
            </a:extLst>
          </p:cNvPr>
          <p:cNvSpPr txBox="1"/>
          <p:nvPr/>
        </p:nvSpPr>
        <p:spPr>
          <a:xfrm>
            <a:off x="6594760" y="3031836"/>
            <a:ext cx="397162" cy="369332"/>
          </a:xfrm>
          <a:prstGeom prst="rect">
            <a:avLst/>
          </a:prstGeom>
          <a:noFill/>
        </p:spPr>
        <p:txBody>
          <a:bodyPr wrap="square" rtlCol="0">
            <a:spAutoFit/>
          </a:bodyPr>
          <a:lstStyle/>
          <a:p>
            <a:r>
              <a:rPr lang="en-US" altLang="zh-CN" dirty="0"/>
              <a:t>Y </a:t>
            </a:r>
            <a:endParaRPr lang="zh-CN" altLang="en-US" dirty="0"/>
          </a:p>
        </p:txBody>
      </p:sp>
      <p:sp>
        <p:nvSpPr>
          <p:cNvPr id="18" name="文本框 17">
            <a:extLst>
              <a:ext uri="{FF2B5EF4-FFF2-40B4-BE49-F238E27FC236}">
                <a16:creationId xmlns:a16="http://schemas.microsoft.com/office/drawing/2014/main" id="{B0DF96C5-79A1-4211-9049-F12D502B9D3E}"/>
              </a:ext>
            </a:extLst>
          </p:cNvPr>
          <p:cNvSpPr txBox="1"/>
          <p:nvPr/>
        </p:nvSpPr>
        <p:spPr>
          <a:xfrm>
            <a:off x="5244407" y="3896652"/>
            <a:ext cx="397162" cy="369332"/>
          </a:xfrm>
          <a:prstGeom prst="rect">
            <a:avLst/>
          </a:prstGeom>
          <a:noFill/>
        </p:spPr>
        <p:txBody>
          <a:bodyPr wrap="square" rtlCol="0">
            <a:spAutoFit/>
          </a:bodyPr>
          <a:lstStyle/>
          <a:p>
            <a:r>
              <a:rPr lang="en-US" altLang="zh-CN" dirty="0"/>
              <a:t>N</a:t>
            </a:r>
            <a:endParaRPr lang="zh-CN" altLang="en-US" dirty="0"/>
          </a:p>
        </p:txBody>
      </p:sp>
      <p:sp>
        <p:nvSpPr>
          <p:cNvPr id="21" name="文本框 20">
            <a:extLst>
              <a:ext uri="{FF2B5EF4-FFF2-40B4-BE49-F238E27FC236}">
                <a16:creationId xmlns:a16="http://schemas.microsoft.com/office/drawing/2014/main" id="{5C571AB1-D999-4FB0-907E-1B164D3F5AAE}"/>
              </a:ext>
            </a:extLst>
          </p:cNvPr>
          <p:cNvSpPr txBox="1"/>
          <p:nvPr/>
        </p:nvSpPr>
        <p:spPr>
          <a:xfrm>
            <a:off x="3967013" y="5567972"/>
            <a:ext cx="3177301" cy="369332"/>
          </a:xfrm>
          <a:prstGeom prst="rect">
            <a:avLst/>
          </a:prstGeom>
          <a:noFill/>
        </p:spPr>
        <p:txBody>
          <a:bodyPr wrap="square" rtlCol="0">
            <a:spAutoFit/>
          </a:bodyPr>
          <a:lstStyle/>
          <a:p>
            <a:r>
              <a:rPr lang="zh-CN" altLang="en-US" dirty="0"/>
              <a:t>图</a:t>
            </a:r>
            <a:r>
              <a:rPr lang="en-US" altLang="zh-CN" dirty="0"/>
              <a:t>4-1 </a:t>
            </a:r>
            <a:r>
              <a:rPr lang="zh-CN" altLang="en-US" dirty="0"/>
              <a:t>单分支结构的流程图</a:t>
            </a:r>
          </a:p>
        </p:txBody>
      </p:sp>
    </p:spTree>
    <p:extLst>
      <p:ext uri="{BB962C8B-B14F-4D97-AF65-F5344CB8AC3E}">
        <p14:creationId xmlns:p14="http://schemas.microsoft.com/office/powerpoint/2010/main" val="1684153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6BA54-3E79-425A-90A9-7626D51F7D5E}"/>
              </a:ext>
            </a:extLst>
          </p:cNvPr>
          <p:cNvSpPr>
            <a:spLocks noGrp="1"/>
          </p:cNvSpPr>
          <p:nvPr>
            <p:ph type="title"/>
          </p:nvPr>
        </p:nvSpPr>
        <p:spPr/>
        <p:txBody>
          <a:bodyPr/>
          <a:lstStyle/>
          <a:p>
            <a:r>
              <a:rPr lang="zh-CN" altLang="en-US" dirty="0"/>
              <a:t>例题：计算有符号数的绝对值</a:t>
            </a:r>
          </a:p>
        </p:txBody>
      </p:sp>
      <p:sp>
        <p:nvSpPr>
          <p:cNvPr id="4" name="Rectangle 3">
            <a:extLst>
              <a:ext uri="{FF2B5EF4-FFF2-40B4-BE49-F238E27FC236}">
                <a16:creationId xmlns:a16="http://schemas.microsoft.com/office/drawing/2014/main" id="{CEEBB9E9-CBBB-4D1D-A807-344D6137D224}"/>
              </a:ext>
            </a:extLst>
          </p:cNvPr>
          <p:cNvSpPr>
            <a:spLocks noGrp="1" noChangeArrowheads="1"/>
          </p:cNvSpPr>
          <p:nvPr>
            <p:ph idx="1"/>
          </p:nvPr>
        </p:nvSpPr>
        <p:spPr>
          <a:xfrm>
            <a:off x="1316788" y="1930400"/>
            <a:ext cx="9665248" cy="3938588"/>
          </a:xfrm>
        </p:spPr>
        <p:txBody>
          <a:bodyPr rtlCol="0">
            <a:normAutofit fontScale="62500" lnSpcReduction="20000"/>
          </a:bodyPr>
          <a:lstStyle/>
          <a:p>
            <a:pPr eaLnBrk="1" fontAlgn="auto" hangingPunct="1">
              <a:lnSpc>
                <a:spcPct val="80000"/>
              </a:lnSpc>
              <a:spcAft>
                <a:spcPts val="0"/>
              </a:spcAft>
              <a:buFont typeface="Wingdings" panose="05000000000000000000" pitchFamily="2" charset="2"/>
              <a:buChar char="ü"/>
              <a:tabLst>
                <a:tab pos="1520825" algn="l"/>
                <a:tab pos="3709988" algn="l"/>
              </a:tabLst>
              <a:defRPr/>
            </a:pPr>
            <a:r>
              <a:rPr lang="zh-CN" altLang="en-US" sz="3200" dirty="0">
                <a:solidFill>
                  <a:srgbClr val="002060"/>
                </a:solidFill>
              </a:rPr>
              <a:t>做法</a:t>
            </a:r>
            <a:r>
              <a:rPr lang="en-US" altLang="zh-CN" sz="3200" dirty="0">
                <a:solidFill>
                  <a:srgbClr val="002060"/>
                </a:solidFill>
              </a:rPr>
              <a:t>1</a:t>
            </a:r>
            <a:r>
              <a:rPr lang="zh-CN" altLang="en-US" sz="3200" dirty="0">
                <a:solidFill>
                  <a:srgbClr val="002060"/>
                </a:solidFill>
              </a:rPr>
              <a:t>：计算</a:t>
            </a:r>
            <a:r>
              <a:rPr lang="en-US" altLang="zh-CN" sz="3200" dirty="0">
                <a:solidFill>
                  <a:srgbClr val="002060"/>
                </a:solidFill>
              </a:rPr>
              <a:t>AX</a:t>
            </a:r>
            <a:r>
              <a:rPr lang="zh-CN" altLang="en-US" sz="3200" dirty="0">
                <a:solidFill>
                  <a:srgbClr val="002060"/>
                </a:solidFill>
              </a:rPr>
              <a:t>的绝对值</a:t>
            </a:r>
          </a:p>
          <a:p>
            <a:pPr marL="0" indent="0" eaLnBrk="1" fontAlgn="auto" hangingPunct="1">
              <a:lnSpc>
                <a:spcPct val="80000"/>
              </a:lnSpc>
              <a:spcAft>
                <a:spcPts val="0"/>
              </a:spcAft>
              <a:buFont typeface="Wingdings" panose="05000000000000000000" pitchFamily="2" charset="2"/>
              <a:buNone/>
              <a:tabLst>
                <a:tab pos="1520825" algn="l"/>
                <a:tab pos="3709988" algn="l"/>
              </a:tabLst>
              <a:defRPr/>
            </a:pPr>
            <a:r>
              <a:rPr lang="zh-CN" altLang="en-US" sz="3200" dirty="0"/>
              <a:t>	</a:t>
            </a:r>
            <a:r>
              <a:rPr lang="en-US" altLang="zh-CN" sz="3200" dirty="0" err="1">
                <a:solidFill>
                  <a:schemeClr val="accent2"/>
                </a:solidFill>
              </a:rPr>
              <a:t>cmp</a:t>
            </a:r>
            <a:r>
              <a:rPr lang="en-US" altLang="zh-CN" sz="3200" dirty="0">
                <a:solidFill>
                  <a:schemeClr val="accent2"/>
                </a:solidFill>
              </a:rPr>
              <a:t> ax,0</a:t>
            </a:r>
          </a:p>
          <a:p>
            <a:pPr marL="0" indent="0" eaLnBrk="1" fontAlgn="auto" hangingPunct="1">
              <a:lnSpc>
                <a:spcPct val="80000"/>
              </a:lnSpc>
              <a:spcAft>
                <a:spcPts val="0"/>
              </a:spcAft>
              <a:buFont typeface="Wingdings" panose="05000000000000000000" pitchFamily="2" charset="2"/>
              <a:buNone/>
              <a:tabLst>
                <a:tab pos="1520825" algn="l"/>
                <a:tab pos="3709988" algn="l"/>
              </a:tabLst>
              <a:defRPr/>
            </a:pPr>
            <a:r>
              <a:rPr lang="en-US" altLang="zh-CN" sz="3200" dirty="0">
                <a:solidFill>
                  <a:schemeClr val="accent2"/>
                </a:solidFill>
              </a:rPr>
              <a:t>	</a:t>
            </a:r>
            <a:r>
              <a:rPr lang="en-US" altLang="zh-CN" sz="3200" dirty="0" err="1">
                <a:solidFill>
                  <a:schemeClr val="tx2"/>
                </a:solidFill>
              </a:rPr>
              <a:t>jns</a:t>
            </a:r>
            <a:r>
              <a:rPr lang="en-US" altLang="zh-CN" sz="3200" dirty="0">
                <a:solidFill>
                  <a:schemeClr val="tx2"/>
                </a:solidFill>
              </a:rPr>
              <a:t> </a:t>
            </a:r>
            <a:r>
              <a:rPr lang="en-US" altLang="zh-CN" sz="3200" dirty="0" err="1">
                <a:solidFill>
                  <a:schemeClr val="tx2"/>
                </a:solidFill>
              </a:rPr>
              <a:t>nonneg</a:t>
            </a:r>
            <a:r>
              <a:rPr lang="en-US" altLang="zh-CN" sz="3200" dirty="0"/>
              <a:t>	;</a:t>
            </a:r>
            <a:r>
              <a:rPr lang="zh-CN" altLang="en-US" sz="3200" dirty="0">
                <a:highlight>
                  <a:srgbClr val="FFFF00"/>
                </a:highlight>
              </a:rPr>
              <a:t>分支条件：</a:t>
            </a:r>
            <a:r>
              <a:rPr lang="en-US" altLang="zh-CN" sz="3200" dirty="0">
                <a:highlight>
                  <a:srgbClr val="FFFF00"/>
                </a:highlight>
              </a:rPr>
              <a:t>AX≥0</a:t>
            </a:r>
          </a:p>
          <a:p>
            <a:pPr marL="0" indent="0" eaLnBrk="1" fontAlgn="auto" hangingPunct="1">
              <a:lnSpc>
                <a:spcPct val="80000"/>
              </a:lnSpc>
              <a:spcAft>
                <a:spcPts val="0"/>
              </a:spcAft>
              <a:buFont typeface="Wingdings" panose="05000000000000000000" pitchFamily="2" charset="2"/>
              <a:buNone/>
              <a:tabLst>
                <a:tab pos="1520825" algn="l"/>
                <a:tab pos="3709988" algn="l"/>
              </a:tabLst>
              <a:defRPr/>
            </a:pPr>
            <a:r>
              <a:rPr lang="en-US" altLang="zh-CN" sz="3200" dirty="0"/>
              <a:t>	</a:t>
            </a:r>
            <a:r>
              <a:rPr lang="en-US" altLang="zh-CN" sz="3200" dirty="0">
                <a:solidFill>
                  <a:schemeClr val="accent2"/>
                </a:solidFill>
              </a:rPr>
              <a:t>neg ax</a:t>
            </a:r>
            <a:r>
              <a:rPr lang="en-US" altLang="zh-CN" sz="3200" dirty="0"/>
              <a:t>	;</a:t>
            </a:r>
            <a:r>
              <a:rPr lang="zh-CN" altLang="en-US" sz="3200" dirty="0"/>
              <a:t>条件不满足，求补</a:t>
            </a:r>
          </a:p>
          <a:p>
            <a:pPr marL="0" indent="0" eaLnBrk="1" fontAlgn="auto" hangingPunct="1">
              <a:lnSpc>
                <a:spcPct val="80000"/>
              </a:lnSpc>
              <a:spcAft>
                <a:spcPts val="0"/>
              </a:spcAft>
              <a:buFont typeface="Wingdings" panose="05000000000000000000" pitchFamily="2" charset="2"/>
              <a:buNone/>
              <a:tabLst>
                <a:tab pos="1520825" algn="l"/>
                <a:tab pos="3709988" algn="l"/>
              </a:tabLst>
              <a:defRPr/>
            </a:pPr>
            <a:r>
              <a:rPr lang="en-US" altLang="zh-CN" sz="3200" dirty="0" err="1">
                <a:solidFill>
                  <a:schemeClr val="tx2"/>
                </a:solidFill>
              </a:rPr>
              <a:t>nonneg</a:t>
            </a:r>
            <a:r>
              <a:rPr lang="en-US" altLang="zh-CN" sz="3200" dirty="0">
                <a:solidFill>
                  <a:schemeClr val="tx2"/>
                </a:solidFill>
              </a:rPr>
              <a:t>:	</a:t>
            </a:r>
            <a:r>
              <a:rPr lang="en-US" altLang="zh-CN" sz="3200" dirty="0">
                <a:solidFill>
                  <a:schemeClr val="accent2"/>
                </a:solidFill>
              </a:rPr>
              <a:t>mov </a:t>
            </a:r>
            <a:r>
              <a:rPr lang="en-US" altLang="zh-CN" sz="3200" dirty="0" err="1">
                <a:solidFill>
                  <a:schemeClr val="accent2"/>
                </a:solidFill>
              </a:rPr>
              <a:t>result,ax</a:t>
            </a:r>
            <a:r>
              <a:rPr lang="en-US" altLang="zh-CN" sz="3200" dirty="0"/>
              <a:t>	;</a:t>
            </a:r>
            <a:r>
              <a:rPr lang="zh-CN" altLang="en-US" sz="3200" dirty="0"/>
              <a:t>条件满足</a:t>
            </a:r>
          </a:p>
          <a:p>
            <a:pPr eaLnBrk="1" fontAlgn="auto" hangingPunct="1">
              <a:lnSpc>
                <a:spcPct val="80000"/>
              </a:lnSpc>
              <a:spcBef>
                <a:spcPct val="100000"/>
              </a:spcBef>
              <a:spcAft>
                <a:spcPts val="0"/>
              </a:spcAft>
              <a:buFont typeface="Wingdings" panose="05000000000000000000" pitchFamily="2" charset="2"/>
              <a:buChar char="ü"/>
              <a:tabLst>
                <a:tab pos="1520825" algn="l"/>
                <a:tab pos="3709988" algn="l"/>
              </a:tabLst>
              <a:defRPr/>
            </a:pPr>
            <a:r>
              <a:rPr lang="zh-CN" altLang="en-US" sz="3200" dirty="0">
                <a:solidFill>
                  <a:srgbClr val="002060"/>
                </a:solidFill>
              </a:rPr>
              <a:t>做法</a:t>
            </a:r>
            <a:r>
              <a:rPr lang="en-US" altLang="zh-CN" sz="3200" dirty="0">
                <a:solidFill>
                  <a:srgbClr val="002060"/>
                </a:solidFill>
              </a:rPr>
              <a:t>2</a:t>
            </a:r>
            <a:r>
              <a:rPr lang="zh-CN" altLang="en-US" sz="3200" dirty="0">
                <a:solidFill>
                  <a:srgbClr val="002060"/>
                </a:solidFill>
              </a:rPr>
              <a:t>：计算</a:t>
            </a:r>
            <a:r>
              <a:rPr lang="en-US" altLang="zh-CN" sz="3200" dirty="0">
                <a:solidFill>
                  <a:srgbClr val="002060"/>
                </a:solidFill>
              </a:rPr>
              <a:t>AX</a:t>
            </a:r>
            <a:r>
              <a:rPr lang="zh-CN" altLang="en-US" sz="3200" dirty="0">
                <a:solidFill>
                  <a:srgbClr val="002060"/>
                </a:solidFill>
              </a:rPr>
              <a:t>的绝对值</a:t>
            </a:r>
          </a:p>
          <a:p>
            <a:pPr marL="0" indent="0" eaLnBrk="1" fontAlgn="auto" hangingPunct="1">
              <a:lnSpc>
                <a:spcPct val="80000"/>
              </a:lnSpc>
              <a:spcAft>
                <a:spcPts val="0"/>
              </a:spcAft>
              <a:buFont typeface="Wingdings" panose="05000000000000000000" pitchFamily="2" charset="2"/>
              <a:buNone/>
              <a:tabLst>
                <a:tab pos="1520825" algn="l"/>
                <a:tab pos="3709988" algn="l"/>
              </a:tabLst>
              <a:defRPr/>
            </a:pPr>
            <a:r>
              <a:rPr lang="zh-CN" altLang="en-US" sz="3200" dirty="0"/>
              <a:t>	</a:t>
            </a:r>
            <a:r>
              <a:rPr lang="en-US" altLang="zh-CN" sz="3200" dirty="0" err="1">
                <a:solidFill>
                  <a:schemeClr val="accent2"/>
                </a:solidFill>
              </a:rPr>
              <a:t>cmp</a:t>
            </a:r>
            <a:r>
              <a:rPr lang="en-US" altLang="zh-CN" sz="3200" dirty="0">
                <a:solidFill>
                  <a:schemeClr val="accent2"/>
                </a:solidFill>
              </a:rPr>
              <a:t> ax,0</a:t>
            </a:r>
          </a:p>
          <a:p>
            <a:pPr marL="0" indent="0" eaLnBrk="1" fontAlgn="auto" hangingPunct="1">
              <a:lnSpc>
                <a:spcPct val="80000"/>
              </a:lnSpc>
              <a:spcAft>
                <a:spcPts val="0"/>
              </a:spcAft>
              <a:buFont typeface="Wingdings" panose="05000000000000000000" pitchFamily="2" charset="2"/>
              <a:buNone/>
              <a:tabLst>
                <a:tab pos="1520825" algn="l"/>
                <a:tab pos="3709988" algn="l"/>
              </a:tabLst>
              <a:defRPr/>
            </a:pPr>
            <a:r>
              <a:rPr lang="en-US" altLang="zh-CN" sz="3200" dirty="0"/>
              <a:t>	</a:t>
            </a:r>
            <a:r>
              <a:rPr lang="en-US" altLang="zh-CN" sz="3200" dirty="0" err="1">
                <a:solidFill>
                  <a:schemeClr val="tx2"/>
                </a:solidFill>
              </a:rPr>
              <a:t>jl</a:t>
            </a:r>
            <a:r>
              <a:rPr lang="en-US" altLang="zh-CN" sz="3200" dirty="0">
                <a:solidFill>
                  <a:schemeClr val="tx2"/>
                </a:solidFill>
              </a:rPr>
              <a:t> </a:t>
            </a:r>
            <a:r>
              <a:rPr lang="en-US" altLang="zh-CN" sz="3200" dirty="0" err="1">
                <a:solidFill>
                  <a:schemeClr val="tx2"/>
                </a:solidFill>
              </a:rPr>
              <a:t>yesneg</a:t>
            </a:r>
            <a:r>
              <a:rPr lang="en-US" altLang="zh-CN" sz="3200" dirty="0"/>
              <a:t>	;</a:t>
            </a:r>
            <a:r>
              <a:rPr lang="zh-CN" altLang="en-US" sz="3200" dirty="0">
                <a:highlight>
                  <a:srgbClr val="FFFF00"/>
                </a:highlight>
              </a:rPr>
              <a:t>分支条件：</a:t>
            </a:r>
            <a:r>
              <a:rPr lang="en-US" altLang="zh-CN" sz="3200" dirty="0">
                <a:highlight>
                  <a:srgbClr val="FFFF00"/>
                </a:highlight>
              </a:rPr>
              <a:t>AX</a:t>
            </a:r>
            <a:r>
              <a:rPr lang="zh-CN" altLang="en-US" sz="3200" dirty="0">
                <a:highlight>
                  <a:srgbClr val="FFFF00"/>
                </a:highlight>
              </a:rPr>
              <a:t>＜</a:t>
            </a:r>
            <a:r>
              <a:rPr lang="en-US" altLang="zh-CN" sz="3200" dirty="0">
                <a:highlight>
                  <a:srgbClr val="FFFF00"/>
                </a:highlight>
              </a:rPr>
              <a:t>0</a:t>
            </a:r>
          </a:p>
          <a:p>
            <a:pPr marL="0" indent="0" eaLnBrk="1" fontAlgn="auto" hangingPunct="1">
              <a:lnSpc>
                <a:spcPct val="80000"/>
              </a:lnSpc>
              <a:spcAft>
                <a:spcPts val="0"/>
              </a:spcAft>
              <a:buFont typeface="Wingdings" panose="05000000000000000000" pitchFamily="2" charset="2"/>
              <a:buNone/>
              <a:tabLst>
                <a:tab pos="1520825" algn="l"/>
                <a:tab pos="3709988" algn="l"/>
              </a:tabLst>
              <a:defRPr/>
            </a:pPr>
            <a:r>
              <a:rPr lang="en-US" altLang="zh-CN" sz="3200" dirty="0"/>
              <a:t>	</a:t>
            </a:r>
            <a:r>
              <a:rPr lang="en-US" altLang="zh-CN" sz="3200" dirty="0" err="1"/>
              <a:t>jmp</a:t>
            </a:r>
            <a:r>
              <a:rPr lang="en-US" altLang="zh-CN" sz="3200" dirty="0"/>
              <a:t> </a:t>
            </a:r>
            <a:r>
              <a:rPr lang="en-US" altLang="zh-CN" sz="3200" dirty="0" err="1"/>
              <a:t>nonneg</a:t>
            </a:r>
            <a:r>
              <a:rPr lang="en-US" altLang="zh-CN" sz="3200" dirty="0"/>
              <a:t>                 ;</a:t>
            </a:r>
            <a:r>
              <a:rPr lang="zh-CN" altLang="en-US" sz="3200" dirty="0"/>
              <a:t>条件不满足，转</a:t>
            </a:r>
            <a:r>
              <a:rPr lang="en-US" altLang="zh-CN" sz="3200" dirty="0" err="1"/>
              <a:t>nonneg</a:t>
            </a:r>
            <a:endParaRPr lang="en-US" altLang="zh-CN" sz="3200" dirty="0"/>
          </a:p>
          <a:p>
            <a:pPr marL="0" indent="0" eaLnBrk="1" fontAlgn="auto" hangingPunct="1">
              <a:lnSpc>
                <a:spcPct val="80000"/>
              </a:lnSpc>
              <a:spcAft>
                <a:spcPts val="0"/>
              </a:spcAft>
              <a:buFont typeface="Wingdings" panose="05000000000000000000" pitchFamily="2" charset="2"/>
              <a:buNone/>
              <a:tabLst>
                <a:tab pos="1520825" algn="l"/>
                <a:tab pos="3709988" algn="l"/>
              </a:tabLst>
              <a:defRPr/>
            </a:pPr>
            <a:r>
              <a:rPr lang="en-US" altLang="zh-CN" sz="3200" dirty="0" err="1">
                <a:solidFill>
                  <a:schemeClr val="tx2"/>
                </a:solidFill>
              </a:rPr>
              <a:t>yesneg</a:t>
            </a:r>
            <a:r>
              <a:rPr lang="en-US" altLang="zh-CN" sz="3200" dirty="0">
                <a:solidFill>
                  <a:schemeClr val="tx2"/>
                </a:solidFill>
              </a:rPr>
              <a:t>:	</a:t>
            </a:r>
            <a:r>
              <a:rPr lang="en-US" altLang="zh-CN" sz="3200" dirty="0">
                <a:solidFill>
                  <a:schemeClr val="accent2"/>
                </a:solidFill>
              </a:rPr>
              <a:t>neg ax</a:t>
            </a:r>
            <a:r>
              <a:rPr lang="en-US" altLang="zh-CN" sz="3200" dirty="0"/>
              <a:t>	;</a:t>
            </a:r>
            <a:r>
              <a:rPr lang="zh-CN" altLang="en-US" sz="3200" dirty="0"/>
              <a:t>条件满足，即负数求补</a:t>
            </a:r>
          </a:p>
          <a:p>
            <a:pPr marL="0" indent="0" eaLnBrk="1" fontAlgn="auto" hangingPunct="1">
              <a:lnSpc>
                <a:spcPct val="80000"/>
              </a:lnSpc>
              <a:spcAft>
                <a:spcPts val="0"/>
              </a:spcAft>
              <a:buFont typeface="Wingdings" panose="05000000000000000000" pitchFamily="2" charset="2"/>
              <a:buNone/>
              <a:tabLst>
                <a:tab pos="1520825" algn="l"/>
                <a:tab pos="3709988" algn="l"/>
              </a:tabLst>
              <a:defRPr/>
            </a:pPr>
            <a:r>
              <a:rPr lang="en-US" altLang="zh-CN" sz="3200" dirty="0" err="1"/>
              <a:t>nonneg</a:t>
            </a:r>
            <a:r>
              <a:rPr lang="en-US" altLang="zh-CN" sz="3200" dirty="0"/>
              <a:t>:	</a:t>
            </a:r>
            <a:r>
              <a:rPr lang="en-US" altLang="zh-CN" sz="3200" dirty="0">
                <a:solidFill>
                  <a:schemeClr val="accent2"/>
                </a:solidFill>
              </a:rPr>
              <a:t>mov </a:t>
            </a:r>
            <a:r>
              <a:rPr lang="en-US" altLang="zh-CN" sz="3200" dirty="0" err="1">
                <a:solidFill>
                  <a:schemeClr val="accent2"/>
                </a:solidFill>
              </a:rPr>
              <a:t>result,ax</a:t>
            </a:r>
            <a:r>
              <a:rPr lang="en-US" altLang="zh-CN" sz="3200" dirty="0"/>
              <a:t>	;</a:t>
            </a:r>
            <a:r>
              <a:rPr lang="zh-CN" altLang="en-US" sz="3200" dirty="0"/>
              <a:t>条件满足</a:t>
            </a:r>
          </a:p>
        </p:txBody>
      </p:sp>
      <p:sp>
        <p:nvSpPr>
          <p:cNvPr id="5" name="流程图: 决策 4">
            <a:extLst>
              <a:ext uri="{FF2B5EF4-FFF2-40B4-BE49-F238E27FC236}">
                <a16:creationId xmlns:a16="http://schemas.microsoft.com/office/drawing/2014/main" id="{24857B00-F397-4A46-A485-652D134E216B}"/>
              </a:ext>
            </a:extLst>
          </p:cNvPr>
          <p:cNvSpPr/>
          <p:nvPr/>
        </p:nvSpPr>
        <p:spPr>
          <a:xfrm>
            <a:off x="8273169" y="3899695"/>
            <a:ext cx="2009516" cy="561470"/>
          </a:xfrm>
          <a:prstGeom prst="flowChartDecis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solidFill>
                  <a:srgbClr val="002060"/>
                </a:solidFill>
              </a:rPr>
              <a:t>AX&lt;0</a:t>
            </a:r>
            <a:endParaRPr lang="zh-CN" altLang="en-US" dirty="0">
              <a:solidFill>
                <a:srgbClr val="002060"/>
              </a:solidFill>
            </a:endParaRPr>
          </a:p>
        </p:txBody>
      </p:sp>
      <p:cxnSp>
        <p:nvCxnSpPr>
          <p:cNvPr id="7" name="直接连接符 6">
            <a:extLst>
              <a:ext uri="{FF2B5EF4-FFF2-40B4-BE49-F238E27FC236}">
                <a16:creationId xmlns:a16="http://schemas.microsoft.com/office/drawing/2014/main" id="{D290535A-E625-42A7-99F6-802FA579FC2F}"/>
              </a:ext>
            </a:extLst>
          </p:cNvPr>
          <p:cNvCxnSpPr>
            <a:cxnSpLocks/>
          </p:cNvCxnSpPr>
          <p:nvPr/>
        </p:nvCxnSpPr>
        <p:spPr>
          <a:xfrm flipV="1">
            <a:off x="10169236" y="4174837"/>
            <a:ext cx="471055" cy="0"/>
          </a:xfrm>
          <a:prstGeom prst="line">
            <a:avLst/>
          </a:prstGeom>
        </p:spPr>
        <p:style>
          <a:lnRef idx="3">
            <a:schemeClr val="dk1"/>
          </a:lnRef>
          <a:fillRef idx="0">
            <a:schemeClr val="dk1"/>
          </a:fillRef>
          <a:effectRef idx="2">
            <a:schemeClr val="dk1"/>
          </a:effectRef>
          <a:fontRef idx="minor">
            <a:schemeClr val="tx1"/>
          </a:fontRef>
        </p:style>
      </p:cxnSp>
      <p:cxnSp>
        <p:nvCxnSpPr>
          <p:cNvPr id="9" name="直接箭头连接符 8">
            <a:extLst>
              <a:ext uri="{FF2B5EF4-FFF2-40B4-BE49-F238E27FC236}">
                <a16:creationId xmlns:a16="http://schemas.microsoft.com/office/drawing/2014/main" id="{7701915C-56DF-4034-919F-529D42426902}"/>
              </a:ext>
            </a:extLst>
          </p:cNvPr>
          <p:cNvCxnSpPr>
            <a:cxnSpLocks/>
          </p:cNvCxnSpPr>
          <p:nvPr/>
        </p:nvCxnSpPr>
        <p:spPr>
          <a:xfrm>
            <a:off x="10640291" y="4174837"/>
            <a:ext cx="0" cy="16360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矩形 9">
            <a:extLst>
              <a:ext uri="{FF2B5EF4-FFF2-40B4-BE49-F238E27FC236}">
                <a16:creationId xmlns:a16="http://schemas.microsoft.com/office/drawing/2014/main" id="{66B00224-4D65-4D49-979C-8B515D24ABB3}"/>
              </a:ext>
            </a:extLst>
          </p:cNvPr>
          <p:cNvSpPr/>
          <p:nvPr/>
        </p:nvSpPr>
        <p:spPr>
          <a:xfrm>
            <a:off x="8405091" y="4832567"/>
            <a:ext cx="1764145" cy="39716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solidFill>
                  <a:srgbClr val="002060"/>
                </a:solidFill>
              </a:rPr>
              <a:t>Neg ax</a:t>
            </a:r>
            <a:endParaRPr lang="zh-CN" altLang="en-US" dirty="0">
              <a:solidFill>
                <a:srgbClr val="002060"/>
              </a:solidFill>
            </a:endParaRPr>
          </a:p>
        </p:txBody>
      </p:sp>
      <p:cxnSp>
        <p:nvCxnSpPr>
          <p:cNvPr id="13" name="直接箭头连接符 12">
            <a:extLst>
              <a:ext uri="{FF2B5EF4-FFF2-40B4-BE49-F238E27FC236}">
                <a16:creationId xmlns:a16="http://schemas.microsoft.com/office/drawing/2014/main" id="{9326EE7E-08C6-468E-BC74-0066A5EB5131}"/>
              </a:ext>
            </a:extLst>
          </p:cNvPr>
          <p:cNvCxnSpPr>
            <a:cxnSpLocks/>
          </p:cNvCxnSpPr>
          <p:nvPr/>
        </p:nvCxnSpPr>
        <p:spPr>
          <a:xfrm flipH="1">
            <a:off x="10169236" y="5810901"/>
            <a:ext cx="47105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矩形 14">
            <a:extLst>
              <a:ext uri="{FF2B5EF4-FFF2-40B4-BE49-F238E27FC236}">
                <a16:creationId xmlns:a16="http://schemas.microsoft.com/office/drawing/2014/main" id="{600519B9-6B28-45BE-BD5B-B84CAAD6F3DF}"/>
              </a:ext>
            </a:extLst>
          </p:cNvPr>
          <p:cNvSpPr/>
          <p:nvPr/>
        </p:nvSpPr>
        <p:spPr>
          <a:xfrm>
            <a:off x="8405091" y="5571115"/>
            <a:ext cx="1764145" cy="39716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solidFill>
                  <a:srgbClr val="002060"/>
                </a:solidFill>
              </a:rPr>
              <a:t>Result&lt;-ax</a:t>
            </a:r>
            <a:endParaRPr lang="zh-CN" altLang="en-US" dirty="0">
              <a:solidFill>
                <a:srgbClr val="002060"/>
              </a:solidFill>
            </a:endParaRPr>
          </a:p>
        </p:txBody>
      </p:sp>
      <p:cxnSp>
        <p:nvCxnSpPr>
          <p:cNvPr id="16" name="直接箭头连接符 15">
            <a:extLst>
              <a:ext uri="{FF2B5EF4-FFF2-40B4-BE49-F238E27FC236}">
                <a16:creationId xmlns:a16="http://schemas.microsoft.com/office/drawing/2014/main" id="{3D7DC58D-40D4-4306-BFE4-67D9133C1260}"/>
              </a:ext>
            </a:extLst>
          </p:cNvPr>
          <p:cNvCxnSpPr>
            <a:cxnSpLocks/>
            <a:stCxn id="10" idx="2"/>
            <a:endCxn id="15" idx="0"/>
          </p:cNvCxnSpPr>
          <p:nvPr/>
        </p:nvCxnSpPr>
        <p:spPr>
          <a:xfrm>
            <a:off x="9287164" y="5229731"/>
            <a:ext cx="0" cy="3413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AAC6839C-92C4-4133-8A58-3FB8D112D206}"/>
              </a:ext>
            </a:extLst>
          </p:cNvPr>
          <p:cNvCxnSpPr>
            <a:cxnSpLocks/>
          </p:cNvCxnSpPr>
          <p:nvPr/>
        </p:nvCxnSpPr>
        <p:spPr>
          <a:xfrm>
            <a:off x="9277927" y="4461165"/>
            <a:ext cx="0" cy="3413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文本框 22">
            <a:extLst>
              <a:ext uri="{FF2B5EF4-FFF2-40B4-BE49-F238E27FC236}">
                <a16:creationId xmlns:a16="http://schemas.microsoft.com/office/drawing/2014/main" id="{6D0449A0-AA38-41D6-8527-0FD2B06D3C19}"/>
              </a:ext>
            </a:extLst>
          </p:cNvPr>
          <p:cNvSpPr txBox="1"/>
          <p:nvPr/>
        </p:nvSpPr>
        <p:spPr>
          <a:xfrm flipH="1">
            <a:off x="10307781" y="3752612"/>
            <a:ext cx="332509" cy="369332"/>
          </a:xfrm>
          <a:prstGeom prst="rect">
            <a:avLst/>
          </a:prstGeom>
          <a:noFill/>
        </p:spPr>
        <p:txBody>
          <a:bodyPr wrap="square" rtlCol="0">
            <a:spAutoFit/>
          </a:bodyPr>
          <a:lstStyle/>
          <a:p>
            <a:r>
              <a:rPr lang="en-US" altLang="zh-CN" dirty="0"/>
              <a:t>N </a:t>
            </a:r>
            <a:endParaRPr lang="zh-CN" altLang="en-US" dirty="0"/>
          </a:p>
        </p:txBody>
      </p:sp>
      <p:sp>
        <p:nvSpPr>
          <p:cNvPr id="24" name="文本框 23">
            <a:extLst>
              <a:ext uri="{FF2B5EF4-FFF2-40B4-BE49-F238E27FC236}">
                <a16:creationId xmlns:a16="http://schemas.microsoft.com/office/drawing/2014/main" id="{9E7546FE-1335-46B8-A579-06C6CDF1D176}"/>
              </a:ext>
            </a:extLst>
          </p:cNvPr>
          <p:cNvSpPr txBox="1"/>
          <p:nvPr/>
        </p:nvSpPr>
        <p:spPr>
          <a:xfrm rot="10800000" flipV="1">
            <a:off x="9293789" y="4450600"/>
            <a:ext cx="341745" cy="379859"/>
          </a:xfrm>
          <a:prstGeom prst="rect">
            <a:avLst/>
          </a:prstGeom>
          <a:noFill/>
        </p:spPr>
        <p:txBody>
          <a:bodyPr wrap="square" rtlCol="0">
            <a:spAutoFit/>
          </a:bodyPr>
          <a:lstStyle/>
          <a:p>
            <a:r>
              <a:rPr lang="en-US" altLang="zh-CN" dirty="0"/>
              <a:t>Y </a:t>
            </a:r>
            <a:endParaRPr lang="zh-CN" altLang="en-US" dirty="0"/>
          </a:p>
        </p:txBody>
      </p:sp>
    </p:spTree>
    <p:extLst>
      <p:ext uri="{BB962C8B-B14F-4D97-AF65-F5344CB8AC3E}">
        <p14:creationId xmlns:p14="http://schemas.microsoft.com/office/powerpoint/2010/main" val="2287842674"/>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3727</TotalTime>
  <Words>7191</Words>
  <Application>Microsoft Office PowerPoint</Application>
  <PresentationFormat>宽屏</PresentationFormat>
  <Paragraphs>864</Paragraphs>
  <Slides>63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63</vt:i4>
      </vt:variant>
    </vt:vector>
  </HeadingPairs>
  <TitlesOfParts>
    <vt:vector size="70" baseType="lpstr">
      <vt:lpstr>宋体</vt:lpstr>
      <vt:lpstr>Calibri</vt:lpstr>
      <vt:lpstr>Calibri Light</vt:lpstr>
      <vt:lpstr>Cambria Math</vt:lpstr>
      <vt:lpstr>Times New Roman</vt:lpstr>
      <vt:lpstr>Wingdings</vt:lpstr>
      <vt:lpstr>回顾</vt:lpstr>
      <vt:lpstr>第4章 基本汇编语言程序设计</vt:lpstr>
      <vt:lpstr>教学重点</vt:lpstr>
      <vt:lpstr>4.1 顺序程序设计</vt:lpstr>
      <vt:lpstr>例4.1 一个字节数据转换成十六进制形式显示</vt:lpstr>
      <vt:lpstr>例4.2 自然数求和程序</vt:lpstr>
      <vt:lpstr>例4.3  移位操作 </vt:lpstr>
      <vt:lpstr>4.2 分支程序设计</vt:lpstr>
      <vt:lpstr>4.2.1单分支结构</vt:lpstr>
      <vt:lpstr>例题：计算有符号数的绝对值</vt:lpstr>
      <vt:lpstr>例题：无符号数除以2</vt:lpstr>
      <vt:lpstr>4.2.2双分支结构</vt:lpstr>
      <vt:lpstr>例题：将数据最高位进行显示，为0显示0，为1显示1.</vt:lpstr>
      <vt:lpstr>例4.3 判断方程ax2+bx+c=0有无实根,若有，字节变量TAG=1，否则TAG=0（设a,b,c均为字节变量，-127 ~+127）</vt:lpstr>
      <vt:lpstr>例题：单分支与双分支</vt:lpstr>
      <vt:lpstr>4.2.3多分支程序设计</vt:lpstr>
      <vt:lpstr>4.2.3 多分支程序设计</vt:lpstr>
      <vt:lpstr>例4.4 程序根据键盘输入的1-8数字转向不同的处理程序段</vt:lpstr>
      <vt:lpstr>地址表中可直接存放信息字符串的地址：</vt:lpstr>
      <vt:lpstr>4.3 循环程序设计</vt:lpstr>
      <vt:lpstr>4.3.1计数控制循环</vt:lpstr>
      <vt:lpstr>课后习题4.12：用二进制显示从键盘输入的一个字符的ASCII码</vt:lpstr>
      <vt:lpstr>习题4.12：用二进制显示从键盘输入的一个字符的ASCII码</vt:lpstr>
      <vt:lpstr>例4.6 确定字变量wordX中1的最低位数（0-15），并将结果存放于变量byteY中，若没有为1的位，则byteY=-1</vt:lpstr>
      <vt:lpstr>例4.6</vt:lpstr>
      <vt:lpstr>4.3.2 条件控制循环</vt:lpstr>
      <vt:lpstr>例4.7 把一个字符串中所有大写字母改为小写字母，该字符串以’0’结尾</vt:lpstr>
      <vt:lpstr>4.3.3 多重循环</vt:lpstr>
      <vt:lpstr>例4.8 源代码 </vt:lpstr>
      <vt:lpstr>例4.9 现有一个以’$’结尾的字符串，要求剔除其中的空格字符</vt:lpstr>
      <vt:lpstr>4.3.4 串操作类指令</vt:lpstr>
      <vt:lpstr>1.串传送类指令</vt:lpstr>
      <vt:lpstr>例4.10 将数据段SRCMSG指示的字符串传送到DSTMSG指示的主存区</vt:lpstr>
      <vt:lpstr>例4.11 设置显示缓冲区</vt:lpstr>
      <vt:lpstr>例4.12 数据段DS中有一个数据块，具有COUNT字段，起始地址为BLOCK。现在要把其中的正负数分开，分别存入同一个段的两个缓冲区。存放正数的起始地址为DPLUS，存放负数的起始地址为DMINUS。</vt:lpstr>
      <vt:lpstr>2.串检测指令</vt:lpstr>
      <vt:lpstr>2.串操作指令</vt:lpstr>
      <vt:lpstr>例4.13 比较数据段两个等长字符串是否相同，相同显示Y, 不同显示N</vt:lpstr>
      <vt:lpstr>例4.14 在字符串中查找“空格”字符</vt:lpstr>
      <vt:lpstr>4.4 子程序设计</vt:lpstr>
      <vt:lpstr>4.4.1 过程定义伪指令</vt:lpstr>
      <vt:lpstr>子程序的常见格式</vt:lpstr>
      <vt:lpstr>例：无参数传递的子程序</vt:lpstr>
      <vt:lpstr>例4.15 编制一个过程，把AL寄存器中的二进制数用十六进制形式显示在屏幕上</vt:lpstr>
      <vt:lpstr>具有多个出口的子程序</vt:lpstr>
      <vt:lpstr>4.4.2 子程序的参数传递</vt:lpstr>
      <vt:lpstr>4.4.2 子程序的参数传递</vt:lpstr>
      <vt:lpstr>用寄存器传递参数</vt:lpstr>
      <vt:lpstr>例4.16a</vt:lpstr>
      <vt:lpstr>用变量传递参数</vt:lpstr>
      <vt:lpstr>例4.16b</vt:lpstr>
      <vt:lpstr>用堆栈传递参数</vt:lpstr>
      <vt:lpstr>例4.16C</vt:lpstr>
      <vt:lpstr>4.4.3 子程序的嵌套、递归和重入</vt:lpstr>
      <vt:lpstr>2. 子程序的递归</vt:lpstr>
      <vt:lpstr>例4.17 编制计算N!=N×(N-1)×(N-2)×..×2×1(N≥0) 的程序</vt:lpstr>
      <vt:lpstr>3. 子程序的重入</vt:lpstr>
      <vt:lpstr>4.4.4 子程序的应用</vt:lpstr>
      <vt:lpstr>PowerPoint 演示文稿</vt:lpstr>
      <vt:lpstr>例4.19 向显示器输出有符号十进制数的子程序</vt:lpstr>
      <vt:lpstr>例4.19 向显示器输出有符号十进制数的子程序</vt:lpstr>
      <vt:lpstr>PowerPoint 演示文稿</vt:lpstr>
      <vt:lpstr>例4.20 计算有符号数平均值的子程序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基本汇编语言程序设计</dc:title>
  <dc:creator>haiying2019</dc:creator>
  <cp:lastModifiedBy>Lenovo</cp:lastModifiedBy>
  <cp:revision>275</cp:revision>
  <dcterms:created xsi:type="dcterms:W3CDTF">2023-08-16T02:24:34Z</dcterms:created>
  <dcterms:modified xsi:type="dcterms:W3CDTF">2024-11-07T13:18:45Z</dcterms:modified>
</cp:coreProperties>
</file>