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326" r:id="rId3"/>
    <p:sldId id="258" r:id="rId4"/>
    <p:sldId id="259" r:id="rId5"/>
    <p:sldId id="275" r:id="rId6"/>
    <p:sldId id="276" r:id="rId7"/>
    <p:sldId id="334" r:id="rId8"/>
    <p:sldId id="328" r:id="rId9"/>
    <p:sldId id="324" r:id="rId10"/>
    <p:sldId id="322" r:id="rId11"/>
    <p:sldId id="260" r:id="rId12"/>
    <p:sldId id="277" r:id="rId13"/>
    <p:sldId id="278" r:id="rId14"/>
    <p:sldId id="329" r:id="rId15"/>
    <p:sldId id="261" r:id="rId16"/>
    <p:sldId id="279" r:id="rId17"/>
    <p:sldId id="280" r:id="rId18"/>
    <p:sldId id="281" r:id="rId19"/>
    <p:sldId id="325" r:id="rId20"/>
    <p:sldId id="330" r:id="rId21"/>
    <p:sldId id="262" r:id="rId22"/>
    <p:sldId id="263"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64" r:id="rId36"/>
    <p:sldId id="294" r:id="rId37"/>
    <p:sldId id="327" r:id="rId38"/>
    <p:sldId id="295" r:id="rId39"/>
    <p:sldId id="331" r:id="rId40"/>
    <p:sldId id="296" r:id="rId41"/>
    <p:sldId id="265" r:id="rId42"/>
    <p:sldId id="297" r:id="rId43"/>
    <p:sldId id="298" r:id="rId44"/>
    <p:sldId id="299" r:id="rId45"/>
    <p:sldId id="300" r:id="rId46"/>
    <p:sldId id="266" r:id="rId47"/>
    <p:sldId id="267" r:id="rId48"/>
    <p:sldId id="301" r:id="rId49"/>
    <p:sldId id="302" r:id="rId50"/>
    <p:sldId id="303" r:id="rId51"/>
    <p:sldId id="304" r:id="rId52"/>
    <p:sldId id="268" r:id="rId53"/>
    <p:sldId id="305" r:id="rId54"/>
    <p:sldId id="306" r:id="rId55"/>
    <p:sldId id="269" r:id="rId56"/>
    <p:sldId id="307" r:id="rId57"/>
    <p:sldId id="308" r:id="rId58"/>
    <p:sldId id="309" r:id="rId59"/>
    <p:sldId id="270" r:id="rId60"/>
    <p:sldId id="310" r:id="rId61"/>
    <p:sldId id="271" r:id="rId62"/>
    <p:sldId id="272" r:id="rId63"/>
    <p:sldId id="311" r:id="rId64"/>
    <p:sldId id="273" r:id="rId65"/>
    <p:sldId id="312" r:id="rId66"/>
    <p:sldId id="274" r:id="rId67"/>
    <p:sldId id="313" r:id="rId68"/>
    <p:sldId id="314" r:id="rId69"/>
    <p:sldId id="315" r:id="rId70"/>
    <p:sldId id="333" r:id="rId71"/>
    <p:sldId id="316" r:id="rId72"/>
    <p:sldId id="317" r:id="rId73"/>
    <p:sldId id="318" r:id="rId74"/>
    <p:sldId id="319" r:id="rId75"/>
    <p:sldId id="320" r:id="rId76"/>
    <p:sldId id="321"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94" d="100"/>
          <a:sy n="94" d="100"/>
        </p:scale>
        <p:origin x="31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13D4D-1EFD-4D96-83D1-E14A0AE40270}" type="datetimeFigureOut">
              <a:rPr lang="zh-CN" altLang="en-US" smtClean="0"/>
              <a:t>2024/11/30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D3DFF-CA77-4F15-B8F2-6AE509587919}" type="slidenum">
              <a:rPr lang="zh-CN" altLang="en-US" smtClean="0"/>
              <a:t>‹#›</a:t>
            </a:fld>
            <a:endParaRPr lang="zh-CN" altLang="en-US"/>
          </a:p>
        </p:txBody>
      </p:sp>
    </p:spTree>
    <p:extLst>
      <p:ext uri="{BB962C8B-B14F-4D97-AF65-F5344CB8AC3E}">
        <p14:creationId xmlns:p14="http://schemas.microsoft.com/office/powerpoint/2010/main" val="276526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059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01591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186544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418334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0FF8EDA-69A2-48FF-9E8A-19C575C0E94D}"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803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84885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9778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56516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78946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390739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FD6E73D-2B9F-41F4-9025-547590B3AB67}" type="datetimeFigureOut">
              <a:rPr lang="zh-CN" altLang="en-US" smtClean="0"/>
              <a:t>2024/11/30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0FF8EDA-69A2-48FF-9E8A-19C575C0E94D}" type="slidenum">
              <a:rPr lang="zh-CN" altLang="en-US" smtClean="0"/>
              <a:t>‹#›</a:t>
            </a:fld>
            <a:endParaRPr lang="zh-CN" altLang="en-US"/>
          </a:p>
        </p:txBody>
      </p:sp>
    </p:spTree>
    <p:extLst>
      <p:ext uri="{BB962C8B-B14F-4D97-AF65-F5344CB8AC3E}">
        <p14:creationId xmlns:p14="http://schemas.microsoft.com/office/powerpoint/2010/main" val="24785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FD6E73D-2B9F-41F4-9025-547590B3AB67}" type="datetimeFigureOut">
              <a:rPr lang="zh-CN" altLang="en-US" smtClean="0"/>
              <a:t>2024/11/30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FF8EDA-69A2-48FF-9E8A-19C575C0E94D}"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905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646F6-AB49-4367-800A-4380EE65A400}"/>
              </a:ext>
            </a:extLst>
          </p:cNvPr>
          <p:cNvSpPr>
            <a:spLocks noGrp="1"/>
          </p:cNvSpPr>
          <p:nvPr>
            <p:ph type="ctrTitle"/>
          </p:nvPr>
        </p:nvSpPr>
        <p:spPr/>
        <p:txBody>
          <a:bodyPr/>
          <a:lstStyle/>
          <a:p>
            <a:r>
              <a:rPr lang="zh-CN" altLang="en-US" dirty="0"/>
              <a:t>第</a:t>
            </a:r>
            <a:r>
              <a:rPr lang="en-US" altLang="zh-CN" dirty="0"/>
              <a:t>5</a:t>
            </a:r>
            <a:r>
              <a:rPr lang="zh-CN" altLang="en-US" dirty="0"/>
              <a:t>章 高级汇编语言程序设计</a:t>
            </a:r>
          </a:p>
        </p:txBody>
      </p:sp>
    </p:spTree>
    <p:extLst>
      <p:ext uri="{BB962C8B-B14F-4D97-AF65-F5344CB8AC3E}">
        <p14:creationId xmlns:p14="http://schemas.microsoft.com/office/powerpoint/2010/main" val="2158758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1CCC0A4-9522-4280-AF89-F0A8873B0780}"/>
              </a:ext>
            </a:extLst>
          </p:cNvPr>
          <p:cNvSpPr>
            <a:spLocks noGrp="1"/>
          </p:cNvSpPr>
          <p:nvPr>
            <p:ph type="title"/>
          </p:nvPr>
        </p:nvSpPr>
        <p:spPr/>
        <p:txBody>
          <a:bodyPr/>
          <a:lstStyle/>
          <a:p>
            <a:r>
              <a:rPr lang="en-US" altLang="zh-CN" dirty="0"/>
              <a:t>5.1.1 </a:t>
            </a:r>
            <a:r>
              <a:rPr lang="zh-CN" altLang="en-US" dirty="0"/>
              <a:t>条件控制伪指令</a:t>
            </a:r>
          </a:p>
        </p:txBody>
      </p:sp>
      <p:sp>
        <p:nvSpPr>
          <p:cNvPr id="8" name="内容占位符 7">
            <a:extLst>
              <a:ext uri="{FF2B5EF4-FFF2-40B4-BE49-F238E27FC236}">
                <a16:creationId xmlns:a16="http://schemas.microsoft.com/office/drawing/2014/main" id="{11FBFC25-27F1-4271-A064-0AAAEE6F51E0}"/>
              </a:ext>
            </a:extLst>
          </p:cNvPr>
          <p:cNvSpPr>
            <a:spLocks noGrp="1"/>
          </p:cNvSpPr>
          <p:nvPr>
            <p:ph idx="1"/>
          </p:nvPr>
        </p:nvSpPr>
        <p:spPr>
          <a:xfrm>
            <a:off x="1097279" y="1845734"/>
            <a:ext cx="6153265" cy="4023360"/>
          </a:xfrm>
        </p:spPr>
        <p:txBody>
          <a:bodyPr/>
          <a:lstStyle/>
          <a:p>
            <a:r>
              <a:rPr lang="zh-CN" altLang="en-US" sz="2800" b="1" dirty="0"/>
              <a:t>例</a:t>
            </a:r>
            <a:r>
              <a:rPr lang="en-US" altLang="zh-CN" sz="2800" b="1" dirty="0"/>
              <a:t>5.1 </a:t>
            </a:r>
            <a:r>
              <a:rPr lang="zh-CN" altLang="en-US" sz="2800" b="1" dirty="0"/>
              <a:t>用条件控制伪指令实现有根判断的源程序</a:t>
            </a:r>
            <a:endParaRPr lang="en-US" altLang="zh-CN" sz="2800" b="1" dirty="0"/>
          </a:p>
          <a:p>
            <a:r>
              <a:rPr lang="en-US" altLang="zh-CN" sz="1800" dirty="0"/>
              <a:t>Data segment:</a:t>
            </a:r>
            <a:endParaRPr lang="zh-CN" altLang="en-US" dirty="0"/>
          </a:p>
        </p:txBody>
      </p:sp>
      <p:pic>
        <p:nvPicPr>
          <p:cNvPr id="3" name="图片 2">
            <a:extLst>
              <a:ext uri="{FF2B5EF4-FFF2-40B4-BE49-F238E27FC236}">
                <a16:creationId xmlns:a16="http://schemas.microsoft.com/office/drawing/2014/main" id="{02D60013-A1C1-4F9E-8FC5-2E93012780D0}"/>
              </a:ext>
            </a:extLst>
          </p:cNvPr>
          <p:cNvPicPr>
            <a:picLocks noChangeAspect="1"/>
          </p:cNvPicPr>
          <p:nvPr/>
        </p:nvPicPr>
        <p:blipFill>
          <a:blip r:embed="rId2"/>
          <a:stretch>
            <a:fillRect/>
          </a:stretch>
        </p:blipFill>
        <p:spPr>
          <a:xfrm>
            <a:off x="7354051" y="3429000"/>
            <a:ext cx="4054763" cy="1828958"/>
          </a:xfrm>
          <a:prstGeom prst="rect">
            <a:avLst/>
          </a:prstGeom>
        </p:spPr>
      </p:pic>
      <p:pic>
        <p:nvPicPr>
          <p:cNvPr id="2" name="图片 1">
            <a:extLst>
              <a:ext uri="{FF2B5EF4-FFF2-40B4-BE49-F238E27FC236}">
                <a16:creationId xmlns:a16="http://schemas.microsoft.com/office/drawing/2014/main" id="{A2E1FFF3-EC89-489C-AA73-F622D2B0F1D3}"/>
              </a:ext>
            </a:extLst>
          </p:cNvPr>
          <p:cNvPicPr>
            <a:picLocks noChangeAspect="1"/>
          </p:cNvPicPr>
          <p:nvPr/>
        </p:nvPicPr>
        <p:blipFill>
          <a:blip r:embed="rId3"/>
          <a:stretch>
            <a:fillRect/>
          </a:stretch>
        </p:blipFill>
        <p:spPr>
          <a:xfrm>
            <a:off x="1171171" y="3189406"/>
            <a:ext cx="2004234" cy="1036410"/>
          </a:xfrm>
          <a:prstGeom prst="rect">
            <a:avLst/>
          </a:prstGeom>
        </p:spPr>
      </p:pic>
      <p:pic>
        <p:nvPicPr>
          <p:cNvPr id="4" name="图片 3">
            <a:extLst>
              <a:ext uri="{FF2B5EF4-FFF2-40B4-BE49-F238E27FC236}">
                <a16:creationId xmlns:a16="http://schemas.microsoft.com/office/drawing/2014/main" id="{E506390B-F59B-4EAF-9689-E297390D1B60}"/>
              </a:ext>
            </a:extLst>
          </p:cNvPr>
          <p:cNvPicPr>
            <a:picLocks noChangeAspect="1"/>
          </p:cNvPicPr>
          <p:nvPr/>
        </p:nvPicPr>
        <p:blipFill>
          <a:blip r:embed="rId4"/>
          <a:stretch>
            <a:fillRect/>
          </a:stretch>
        </p:blipFill>
        <p:spPr>
          <a:xfrm>
            <a:off x="3420528" y="2896269"/>
            <a:ext cx="3688400" cy="3208298"/>
          </a:xfrm>
          <a:prstGeom prst="rect">
            <a:avLst/>
          </a:prstGeom>
        </p:spPr>
      </p:pic>
      <p:sp>
        <p:nvSpPr>
          <p:cNvPr id="10" name="文本框 9">
            <a:extLst>
              <a:ext uri="{FF2B5EF4-FFF2-40B4-BE49-F238E27FC236}">
                <a16:creationId xmlns:a16="http://schemas.microsoft.com/office/drawing/2014/main" id="{CEA8795E-F08F-4D59-B5BB-547B312CE3EE}"/>
              </a:ext>
            </a:extLst>
          </p:cNvPr>
          <p:cNvSpPr txBox="1"/>
          <p:nvPr/>
        </p:nvSpPr>
        <p:spPr>
          <a:xfrm>
            <a:off x="7354051" y="2896269"/>
            <a:ext cx="3449782" cy="369332"/>
          </a:xfrm>
          <a:prstGeom prst="rect">
            <a:avLst/>
          </a:prstGeom>
          <a:noFill/>
        </p:spPr>
        <p:txBody>
          <a:bodyPr wrap="square" rtlCol="0">
            <a:spAutoFit/>
          </a:bodyPr>
          <a:lstStyle/>
          <a:p>
            <a:r>
              <a:rPr lang="zh-CN" altLang="en-US" b="1" dirty="0">
                <a:solidFill>
                  <a:srgbClr val="C00000"/>
                </a:solidFill>
              </a:rPr>
              <a:t>汇编以及运行后结果</a:t>
            </a:r>
            <a:r>
              <a:rPr lang="en-US" altLang="zh-CN" b="1" dirty="0">
                <a:solidFill>
                  <a:srgbClr val="C00000"/>
                </a:solidFill>
              </a:rPr>
              <a:t>:</a:t>
            </a:r>
            <a:endParaRPr lang="zh-CN" altLang="en-US" b="1" dirty="0">
              <a:solidFill>
                <a:srgbClr val="C00000"/>
              </a:solidFill>
            </a:endParaRPr>
          </a:p>
        </p:txBody>
      </p:sp>
    </p:spTree>
    <p:extLst>
      <p:ext uri="{BB962C8B-B14F-4D97-AF65-F5344CB8AC3E}">
        <p14:creationId xmlns:p14="http://schemas.microsoft.com/office/powerpoint/2010/main" val="236263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FBA74-75F6-4744-AA35-7367DAE3E9DA}"/>
              </a:ext>
            </a:extLst>
          </p:cNvPr>
          <p:cNvSpPr>
            <a:spLocks noGrp="1"/>
          </p:cNvSpPr>
          <p:nvPr>
            <p:ph type="title"/>
          </p:nvPr>
        </p:nvSpPr>
        <p:spPr/>
        <p:txBody>
          <a:bodyPr/>
          <a:lstStyle/>
          <a:p>
            <a:r>
              <a:rPr lang="en-US" altLang="zh-CN" dirty="0"/>
              <a:t>5.1.2</a:t>
            </a:r>
            <a:r>
              <a:rPr lang="zh-CN" altLang="en-US" dirty="0"/>
              <a:t> 循环控制伪指令</a:t>
            </a:r>
          </a:p>
        </p:txBody>
      </p:sp>
      <p:sp>
        <p:nvSpPr>
          <p:cNvPr id="3" name="内容占位符 2">
            <a:extLst>
              <a:ext uri="{FF2B5EF4-FFF2-40B4-BE49-F238E27FC236}">
                <a16:creationId xmlns:a16="http://schemas.microsoft.com/office/drawing/2014/main" id="{90C63543-46D8-4669-809D-53E7CEFF19BF}"/>
              </a:ext>
            </a:extLst>
          </p:cNvPr>
          <p:cNvSpPr>
            <a:spLocks noGrp="1"/>
          </p:cNvSpPr>
          <p:nvPr>
            <p:ph idx="1"/>
          </p:nvPr>
        </p:nvSpPr>
        <p:spPr>
          <a:xfrm>
            <a:off x="1097280" y="1819564"/>
            <a:ext cx="10058400" cy="4572000"/>
          </a:xfrm>
        </p:spPr>
        <p:txBody>
          <a:bodyPr>
            <a:normAutofit fontScale="92500" lnSpcReduction="20000"/>
          </a:bodyPr>
          <a:lstStyle/>
          <a:p>
            <a:pPr marL="0" indent="0">
              <a:lnSpc>
                <a:spcPct val="120000"/>
              </a:lnSpc>
              <a:buNone/>
            </a:pPr>
            <a:r>
              <a:rPr lang="zh-CN" altLang="en-US" sz="2200" b="1" dirty="0">
                <a:solidFill>
                  <a:schemeClr val="tx1"/>
                </a:solidFill>
              </a:rPr>
              <a:t>伪指令包括：</a:t>
            </a:r>
            <a:r>
              <a:rPr lang="en-US" altLang="zh-CN" sz="2200" b="1" dirty="0">
                <a:solidFill>
                  <a:schemeClr val="tx1"/>
                </a:solidFill>
              </a:rPr>
              <a:t>.WHILE</a:t>
            </a:r>
            <a:r>
              <a:rPr lang="zh-CN" altLang="en-US" sz="2200" b="1" dirty="0">
                <a:solidFill>
                  <a:schemeClr val="tx1"/>
                </a:solidFill>
              </a:rPr>
              <a:t>和</a:t>
            </a:r>
            <a:r>
              <a:rPr lang="en-US" altLang="zh-CN" sz="2200" b="1" dirty="0">
                <a:solidFill>
                  <a:schemeClr val="tx1"/>
                </a:solidFill>
              </a:rPr>
              <a:t>.ENDW,.REPEAT</a:t>
            </a:r>
            <a:r>
              <a:rPr lang="zh-CN" altLang="en-US" sz="2200" b="1" dirty="0">
                <a:solidFill>
                  <a:schemeClr val="tx1"/>
                </a:solidFill>
              </a:rPr>
              <a:t>和</a:t>
            </a:r>
            <a:r>
              <a:rPr lang="en-US" altLang="zh-CN" sz="2200" b="1" dirty="0">
                <a:solidFill>
                  <a:schemeClr val="tx1"/>
                </a:solidFill>
              </a:rPr>
              <a:t>.UNTIL,.REPEAT</a:t>
            </a:r>
            <a:r>
              <a:rPr lang="zh-CN" altLang="en-US" sz="2200" b="1" dirty="0">
                <a:solidFill>
                  <a:schemeClr val="tx1"/>
                </a:solidFill>
              </a:rPr>
              <a:t>和</a:t>
            </a:r>
            <a:r>
              <a:rPr lang="en-US" altLang="zh-CN" sz="2200" b="1" dirty="0">
                <a:solidFill>
                  <a:schemeClr val="tx1"/>
                </a:solidFill>
              </a:rPr>
              <a:t>.UNTILCXZ</a:t>
            </a:r>
            <a:r>
              <a:rPr lang="zh-CN" altLang="en-US" sz="2200" b="1" dirty="0">
                <a:solidFill>
                  <a:schemeClr val="tx1"/>
                </a:solidFill>
              </a:rPr>
              <a:t>；另外还有</a:t>
            </a:r>
            <a:r>
              <a:rPr lang="en-US" altLang="zh-CN" sz="2200" b="1" dirty="0">
                <a:solidFill>
                  <a:schemeClr val="tx1"/>
                </a:solidFill>
              </a:rPr>
              <a:t>.BREAK</a:t>
            </a:r>
            <a:r>
              <a:rPr lang="zh-CN" altLang="en-US" sz="2200" b="1" dirty="0">
                <a:solidFill>
                  <a:schemeClr val="tx1"/>
                </a:solidFill>
              </a:rPr>
              <a:t>和</a:t>
            </a:r>
            <a:r>
              <a:rPr lang="en-US" altLang="zh-CN" sz="2200" b="1" dirty="0">
                <a:solidFill>
                  <a:schemeClr val="tx1"/>
                </a:solidFill>
              </a:rPr>
              <a:t>.CONTINUE</a:t>
            </a:r>
            <a:r>
              <a:rPr lang="zh-CN" altLang="en-US" sz="2200" b="1" dirty="0">
                <a:solidFill>
                  <a:schemeClr val="tx1"/>
                </a:solidFill>
              </a:rPr>
              <a:t>分别表示无条件退出循环和转向循环体开始。</a:t>
            </a:r>
            <a:endParaRPr lang="en-US" altLang="zh-CN" sz="2200" b="1" dirty="0">
              <a:solidFill>
                <a:schemeClr val="tx1"/>
              </a:solidFill>
            </a:endParaRPr>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a:p>
            <a:r>
              <a:rPr lang="zh-CN" altLang="en-US" sz="1800" b="1" dirty="0"/>
              <a:t>                            （</a:t>
            </a:r>
            <a:r>
              <a:rPr lang="en-US" altLang="zh-CN" sz="1800" b="1" dirty="0"/>
              <a:t>a</a:t>
            </a:r>
            <a:r>
              <a:rPr lang="zh-CN" altLang="en-US" sz="1800" b="1" dirty="0"/>
              <a:t>）</a:t>
            </a:r>
            <a:r>
              <a:rPr lang="en-US" altLang="zh-CN" sz="1800" b="1" dirty="0"/>
              <a:t>WHILE</a:t>
            </a:r>
            <a:r>
              <a:rPr lang="zh-CN" altLang="en-US" sz="1800" b="1" dirty="0"/>
              <a:t>循环结构                                                                         （</a:t>
            </a:r>
            <a:r>
              <a:rPr lang="en-US" altLang="zh-CN" sz="1800" b="1" dirty="0"/>
              <a:t>b</a:t>
            </a:r>
            <a:r>
              <a:rPr lang="zh-CN" altLang="en-US" sz="1800" b="1" dirty="0"/>
              <a:t>）</a:t>
            </a:r>
            <a:r>
              <a:rPr lang="en-US" altLang="zh-CN" sz="1800" b="1" dirty="0"/>
              <a:t>UNTIL</a:t>
            </a:r>
            <a:r>
              <a:rPr lang="zh-CN" altLang="en-US" sz="1800" b="1" dirty="0"/>
              <a:t>循环结构</a:t>
            </a:r>
            <a:endParaRPr lang="en-US" altLang="zh-CN" sz="1800" b="1" dirty="0"/>
          </a:p>
          <a:p>
            <a:r>
              <a:rPr lang="zh-CN" altLang="en-US" sz="1800" b="1" dirty="0"/>
              <a:t>                                                                                   图</a:t>
            </a:r>
            <a:r>
              <a:rPr lang="en-US" altLang="zh-CN" sz="1800" b="1" dirty="0"/>
              <a:t>5-1 </a:t>
            </a:r>
            <a:r>
              <a:rPr lang="zh-CN" altLang="en-US" sz="1800" b="1" dirty="0"/>
              <a:t>循环程序结构的流程图</a:t>
            </a:r>
          </a:p>
        </p:txBody>
      </p:sp>
      <p:sp>
        <p:nvSpPr>
          <p:cNvPr id="4" name="流程图: 决策 3">
            <a:extLst>
              <a:ext uri="{FF2B5EF4-FFF2-40B4-BE49-F238E27FC236}">
                <a16:creationId xmlns:a16="http://schemas.microsoft.com/office/drawing/2014/main" id="{72604063-BFB1-494A-808C-DCFC0B4CEFB1}"/>
              </a:ext>
            </a:extLst>
          </p:cNvPr>
          <p:cNvSpPr/>
          <p:nvPr/>
        </p:nvSpPr>
        <p:spPr>
          <a:xfrm>
            <a:off x="2110510" y="3057618"/>
            <a:ext cx="2624693" cy="714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循环条件满足</a:t>
            </a:r>
          </a:p>
        </p:txBody>
      </p:sp>
      <p:sp>
        <p:nvSpPr>
          <p:cNvPr id="5" name="矩形 4">
            <a:extLst>
              <a:ext uri="{FF2B5EF4-FFF2-40B4-BE49-F238E27FC236}">
                <a16:creationId xmlns:a16="http://schemas.microsoft.com/office/drawing/2014/main" id="{5F981CC1-A4F8-4F51-B7FD-5D926798510E}"/>
              </a:ext>
            </a:extLst>
          </p:cNvPr>
          <p:cNvSpPr/>
          <p:nvPr/>
        </p:nvSpPr>
        <p:spPr>
          <a:xfrm>
            <a:off x="2309089" y="4188536"/>
            <a:ext cx="2170545" cy="440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循环语句体</a:t>
            </a:r>
          </a:p>
        </p:txBody>
      </p:sp>
      <p:cxnSp>
        <p:nvCxnSpPr>
          <p:cNvPr id="7" name="直接箭头连接符 6">
            <a:extLst>
              <a:ext uri="{FF2B5EF4-FFF2-40B4-BE49-F238E27FC236}">
                <a16:creationId xmlns:a16="http://schemas.microsoft.com/office/drawing/2014/main" id="{52839857-875B-4AB0-8B91-0649EC4DD7EC}"/>
              </a:ext>
            </a:extLst>
          </p:cNvPr>
          <p:cNvCxnSpPr>
            <a:cxnSpLocks/>
          </p:cNvCxnSpPr>
          <p:nvPr/>
        </p:nvCxnSpPr>
        <p:spPr>
          <a:xfrm flipH="1">
            <a:off x="3394362" y="2623123"/>
            <a:ext cx="0" cy="40678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8" name="直接箭头连接符 7">
            <a:extLst>
              <a:ext uri="{FF2B5EF4-FFF2-40B4-BE49-F238E27FC236}">
                <a16:creationId xmlns:a16="http://schemas.microsoft.com/office/drawing/2014/main" id="{EF1CE150-2D30-4992-919E-2408EF49F349}"/>
              </a:ext>
            </a:extLst>
          </p:cNvPr>
          <p:cNvCxnSpPr/>
          <p:nvPr/>
        </p:nvCxnSpPr>
        <p:spPr>
          <a:xfrm>
            <a:off x="9077948" y="3276600"/>
            <a:ext cx="0" cy="4663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B7430DAD-DCF4-4FB2-BBFD-4324C4C2BF87}"/>
              </a:ext>
            </a:extLst>
          </p:cNvPr>
          <p:cNvCxnSpPr>
            <a:stCxn id="5" idx="2"/>
          </p:cNvCxnSpPr>
          <p:nvPr/>
        </p:nvCxnSpPr>
        <p:spPr>
          <a:xfrm flipH="1">
            <a:off x="3394361" y="4629263"/>
            <a:ext cx="1" cy="321424"/>
          </a:xfrm>
          <a:prstGeom prst="line">
            <a:avLst/>
          </a:prstGeom>
        </p:spPr>
        <p:style>
          <a:lnRef idx="2">
            <a:schemeClr val="dk1"/>
          </a:lnRef>
          <a:fillRef idx="1">
            <a:schemeClr val="lt1"/>
          </a:fillRef>
          <a:effectRef idx="0">
            <a:schemeClr val="dk1"/>
          </a:effectRef>
          <a:fontRef idx="minor">
            <a:schemeClr val="dk1"/>
          </a:fontRef>
        </p:style>
      </p:cxnSp>
      <p:cxnSp>
        <p:nvCxnSpPr>
          <p:cNvPr id="12" name="直接连接符 11">
            <a:extLst>
              <a:ext uri="{FF2B5EF4-FFF2-40B4-BE49-F238E27FC236}">
                <a16:creationId xmlns:a16="http://schemas.microsoft.com/office/drawing/2014/main" id="{745166D4-A1DE-4585-B854-8BB061217595}"/>
              </a:ext>
            </a:extLst>
          </p:cNvPr>
          <p:cNvCxnSpPr>
            <a:cxnSpLocks/>
          </p:cNvCxnSpPr>
          <p:nvPr/>
        </p:nvCxnSpPr>
        <p:spPr>
          <a:xfrm flipH="1">
            <a:off x="1999594" y="4950687"/>
            <a:ext cx="1404000" cy="0"/>
          </a:xfrm>
          <a:prstGeom prst="line">
            <a:avLst/>
          </a:prstGeom>
        </p:spPr>
        <p:style>
          <a:lnRef idx="2">
            <a:schemeClr val="dk1"/>
          </a:lnRef>
          <a:fillRef idx="1">
            <a:schemeClr val="lt1"/>
          </a:fillRef>
          <a:effectRef idx="0">
            <a:schemeClr val="dk1"/>
          </a:effectRef>
          <a:fontRef idx="minor">
            <a:schemeClr val="dk1"/>
          </a:fontRef>
        </p:style>
      </p:cxnSp>
      <p:cxnSp>
        <p:nvCxnSpPr>
          <p:cNvPr id="14" name="直接连接符 13">
            <a:extLst>
              <a:ext uri="{FF2B5EF4-FFF2-40B4-BE49-F238E27FC236}">
                <a16:creationId xmlns:a16="http://schemas.microsoft.com/office/drawing/2014/main" id="{1B01E536-25C8-4A15-A6D3-F63D99651899}"/>
              </a:ext>
            </a:extLst>
          </p:cNvPr>
          <p:cNvCxnSpPr/>
          <p:nvPr/>
        </p:nvCxnSpPr>
        <p:spPr>
          <a:xfrm flipV="1">
            <a:off x="1999594" y="2826516"/>
            <a:ext cx="0" cy="2153959"/>
          </a:xfrm>
          <a:prstGeom prst="line">
            <a:avLst/>
          </a:prstGeom>
        </p:spPr>
        <p:style>
          <a:lnRef idx="2">
            <a:schemeClr val="dk1"/>
          </a:lnRef>
          <a:fillRef idx="1">
            <a:schemeClr val="lt1"/>
          </a:fillRef>
          <a:effectRef idx="0">
            <a:schemeClr val="dk1"/>
          </a:effectRef>
          <a:fontRef idx="minor">
            <a:schemeClr val="dk1"/>
          </a:fontRef>
        </p:style>
      </p:cxnSp>
      <p:cxnSp>
        <p:nvCxnSpPr>
          <p:cNvPr id="16" name="直接箭头连接符 15">
            <a:extLst>
              <a:ext uri="{FF2B5EF4-FFF2-40B4-BE49-F238E27FC236}">
                <a16:creationId xmlns:a16="http://schemas.microsoft.com/office/drawing/2014/main" id="{D9C43238-F80D-47FA-9BFB-E30746123DB0}"/>
              </a:ext>
            </a:extLst>
          </p:cNvPr>
          <p:cNvCxnSpPr/>
          <p:nvPr/>
        </p:nvCxnSpPr>
        <p:spPr>
          <a:xfrm>
            <a:off x="1985818" y="2846606"/>
            <a:ext cx="1404000"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9" name="直接连接符 18">
            <a:extLst>
              <a:ext uri="{FF2B5EF4-FFF2-40B4-BE49-F238E27FC236}">
                <a16:creationId xmlns:a16="http://schemas.microsoft.com/office/drawing/2014/main" id="{5171F6E0-E3A6-4770-9BBC-4E66CD21A39B}"/>
              </a:ext>
            </a:extLst>
          </p:cNvPr>
          <p:cNvCxnSpPr>
            <a:cxnSpLocks/>
          </p:cNvCxnSpPr>
          <p:nvPr/>
        </p:nvCxnSpPr>
        <p:spPr>
          <a:xfrm>
            <a:off x="4735203" y="3398978"/>
            <a:ext cx="432000" cy="0"/>
          </a:xfrm>
          <a:prstGeom prst="line">
            <a:avLst/>
          </a:prstGeom>
        </p:spPr>
        <p:style>
          <a:lnRef idx="2">
            <a:schemeClr val="dk1"/>
          </a:lnRef>
          <a:fillRef idx="1">
            <a:schemeClr val="lt1"/>
          </a:fillRef>
          <a:effectRef idx="0">
            <a:schemeClr val="dk1"/>
          </a:effectRef>
          <a:fontRef idx="minor">
            <a:schemeClr val="dk1"/>
          </a:fontRef>
        </p:style>
      </p:cxnSp>
      <p:cxnSp>
        <p:nvCxnSpPr>
          <p:cNvPr id="20" name="直接连接符 19">
            <a:extLst>
              <a:ext uri="{FF2B5EF4-FFF2-40B4-BE49-F238E27FC236}">
                <a16:creationId xmlns:a16="http://schemas.microsoft.com/office/drawing/2014/main" id="{4BA89A38-16FB-42CB-BD3F-CBCC1F8974CB}"/>
              </a:ext>
            </a:extLst>
          </p:cNvPr>
          <p:cNvCxnSpPr>
            <a:cxnSpLocks/>
          </p:cNvCxnSpPr>
          <p:nvPr/>
        </p:nvCxnSpPr>
        <p:spPr>
          <a:xfrm flipV="1">
            <a:off x="5153890" y="3393417"/>
            <a:ext cx="0" cy="1717962"/>
          </a:xfrm>
          <a:prstGeom prst="line">
            <a:avLst/>
          </a:prstGeom>
        </p:spPr>
        <p:style>
          <a:lnRef idx="2">
            <a:schemeClr val="dk1"/>
          </a:lnRef>
          <a:fillRef idx="1">
            <a:schemeClr val="lt1"/>
          </a:fillRef>
          <a:effectRef idx="0">
            <a:schemeClr val="dk1"/>
          </a:effectRef>
          <a:fontRef idx="minor">
            <a:schemeClr val="dk1"/>
          </a:fontRef>
        </p:style>
      </p:cxnSp>
      <p:cxnSp>
        <p:nvCxnSpPr>
          <p:cNvPr id="22" name="直接连接符 21">
            <a:extLst>
              <a:ext uri="{FF2B5EF4-FFF2-40B4-BE49-F238E27FC236}">
                <a16:creationId xmlns:a16="http://schemas.microsoft.com/office/drawing/2014/main" id="{4C33BD6B-122E-4BD7-A8A7-660A38B517D5}"/>
              </a:ext>
            </a:extLst>
          </p:cNvPr>
          <p:cNvCxnSpPr>
            <a:cxnSpLocks/>
          </p:cNvCxnSpPr>
          <p:nvPr/>
        </p:nvCxnSpPr>
        <p:spPr>
          <a:xfrm flipH="1">
            <a:off x="3488111" y="5089232"/>
            <a:ext cx="1692000" cy="0"/>
          </a:xfrm>
          <a:prstGeom prst="line">
            <a:avLst/>
          </a:prstGeom>
        </p:spPr>
        <p:style>
          <a:lnRef idx="2">
            <a:schemeClr val="dk1"/>
          </a:lnRef>
          <a:fillRef idx="1">
            <a:schemeClr val="lt1"/>
          </a:fillRef>
          <a:effectRef idx="0">
            <a:schemeClr val="dk1"/>
          </a:effectRef>
          <a:fontRef idx="minor">
            <a:schemeClr val="dk1"/>
          </a:fontRef>
        </p:style>
      </p:cxnSp>
      <p:cxnSp>
        <p:nvCxnSpPr>
          <p:cNvPr id="23" name="直接箭头连接符 22">
            <a:extLst>
              <a:ext uri="{FF2B5EF4-FFF2-40B4-BE49-F238E27FC236}">
                <a16:creationId xmlns:a16="http://schemas.microsoft.com/office/drawing/2014/main" id="{34018E80-BE38-43DF-98D0-5EA5D0088696}"/>
              </a:ext>
            </a:extLst>
          </p:cNvPr>
          <p:cNvCxnSpPr>
            <a:cxnSpLocks/>
          </p:cNvCxnSpPr>
          <p:nvPr/>
        </p:nvCxnSpPr>
        <p:spPr>
          <a:xfrm>
            <a:off x="3488111" y="5089232"/>
            <a:ext cx="0" cy="46636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4" name="矩形 23">
            <a:extLst>
              <a:ext uri="{FF2B5EF4-FFF2-40B4-BE49-F238E27FC236}">
                <a16:creationId xmlns:a16="http://schemas.microsoft.com/office/drawing/2014/main" id="{54384A49-9268-4733-8A23-959B4ACC5F03}"/>
              </a:ext>
            </a:extLst>
          </p:cNvPr>
          <p:cNvSpPr/>
          <p:nvPr/>
        </p:nvSpPr>
        <p:spPr>
          <a:xfrm>
            <a:off x="8009775" y="2895966"/>
            <a:ext cx="2170545" cy="440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循环语句体</a:t>
            </a:r>
          </a:p>
        </p:txBody>
      </p:sp>
      <p:sp>
        <p:nvSpPr>
          <p:cNvPr id="25" name="流程图: 决策 24">
            <a:extLst>
              <a:ext uri="{FF2B5EF4-FFF2-40B4-BE49-F238E27FC236}">
                <a16:creationId xmlns:a16="http://schemas.microsoft.com/office/drawing/2014/main" id="{835EE991-5787-453E-9919-CEC3A9B92F0C}"/>
              </a:ext>
            </a:extLst>
          </p:cNvPr>
          <p:cNvSpPr/>
          <p:nvPr/>
        </p:nvSpPr>
        <p:spPr>
          <a:xfrm>
            <a:off x="7886702" y="3748501"/>
            <a:ext cx="2416690" cy="714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循环条件满足</a:t>
            </a:r>
          </a:p>
        </p:txBody>
      </p:sp>
      <p:cxnSp>
        <p:nvCxnSpPr>
          <p:cNvPr id="31" name="直接箭头连接符 30">
            <a:extLst>
              <a:ext uri="{FF2B5EF4-FFF2-40B4-BE49-F238E27FC236}">
                <a16:creationId xmlns:a16="http://schemas.microsoft.com/office/drawing/2014/main" id="{7420D9B5-4364-4497-84FF-580B7A1A1A08}"/>
              </a:ext>
            </a:extLst>
          </p:cNvPr>
          <p:cNvCxnSpPr>
            <a:cxnSpLocks/>
          </p:cNvCxnSpPr>
          <p:nvPr/>
        </p:nvCxnSpPr>
        <p:spPr>
          <a:xfrm>
            <a:off x="9077948" y="2346036"/>
            <a:ext cx="0" cy="5499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a:extLst>
              <a:ext uri="{FF2B5EF4-FFF2-40B4-BE49-F238E27FC236}">
                <a16:creationId xmlns:a16="http://schemas.microsoft.com/office/drawing/2014/main" id="{701313BF-4EB5-46F7-987F-87C145608E0E}"/>
              </a:ext>
            </a:extLst>
          </p:cNvPr>
          <p:cNvCxnSpPr/>
          <p:nvPr/>
        </p:nvCxnSpPr>
        <p:spPr>
          <a:xfrm>
            <a:off x="3422856" y="3771743"/>
            <a:ext cx="0" cy="466361"/>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4" name="直接箭头连接符 33">
            <a:extLst>
              <a:ext uri="{FF2B5EF4-FFF2-40B4-BE49-F238E27FC236}">
                <a16:creationId xmlns:a16="http://schemas.microsoft.com/office/drawing/2014/main" id="{1542F72D-7C29-417E-ABF8-1BE805DA287E}"/>
              </a:ext>
            </a:extLst>
          </p:cNvPr>
          <p:cNvCxnSpPr/>
          <p:nvPr/>
        </p:nvCxnSpPr>
        <p:spPr>
          <a:xfrm>
            <a:off x="9095047" y="4462626"/>
            <a:ext cx="0" cy="4663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D13C8654-9789-46D6-859E-E05B53F898AD}"/>
              </a:ext>
            </a:extLst>
          </p:cNvPr>
          <p:cNvCxnSpPr>
            <a:cxnSpLocks/>
          </p:cNvCxnSpPr>
          <p:nvPr/>
        </p:nvCxnSpPr>
        <p:spPr>
          <a:xfrm flipH="1">
            <a:off x="7515629" y="4110181"/>
            <a:ext cx="396000"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连接符 36">
            <a:extLst>
              <a:ext uri="{FF2B5EF4-FFF2-40B4-BE49-F238E27FC236}">
                <a16:creationId xmlns:a16="http://schemas.microsoft.com/office/drawing/2014/main" id="{1B959B2E-B904-4712-9FC0-17248CE4EAEF}"/>
              </a:ext>
            </a:extLst>
          </p:cNvPr>
          <p:cNvCxnSpPr/>
          <p:nvPr/>
        </p:nvCxnSpPr>
        <p:spPr>
          <a:xfrm flipV="1">
            <a:off x="7515629" y="2558665"/>
            <a:ext cx="0" cy="1584000"/>
          </a:xfrm>
          <a:prstGeom prst="line">
            <a:avLst/>
          </a:prstGeom>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9F6AE16A-EB18-44E4-BC0C-F9D4B4E754A1}"/>
              </a:ext>
            </a:extLst>
          </p:cNvPr>
          <p:cNvCxnSpPr>
            <a:cxnSpLocks/>
          </p:cNvCxnSpPr>
          <p:nvPr/>
        </p:nvCxnSpPr>
        <p:spPr>
          <a:xfrm>
            <a:off x="7515629" y="2575947"/>
            <a:ext cx="15623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a:extLst>
              <a:ext uri="{FF2B5EF4-FFF2-40B4-BE49-F238E27FC236}">
                <a16:creationId xmlns:a16="http://schemas.microsoft.com/office/drawing/2014/main" id="{6D11DB86-EE27-4F33-B301-0C05CC4EE471}"/>
              </a:ext>
            </a:extLst>
          </p:cNvPr>
          <p:cNvSpPr txBox="1"/>
          <p:nvPr/>
        </p:nvSpPr>
        <p:spPr>
          <a:xfrm>
            <a:off x="3492298" y="3820257"/>
            <a:ext cx="505147" cy="369332"/>
          </a:xfrm>
          <a:prstGeom prst="rect">
            <a:avLst/>
          </a:prstGeom>
          <a:noFill/>
        </p:spPr>
        <p:txBody>
          <a:bodyPr wrap="square" rtlCol="0">
            <a:spAutoFit/>
          </a:bodyPr>
          <a:lstStyle/>
          <a:p>
            <a:r>
              <a:rPr lang="en-US" altLang="zh-CN" dirty="0"/>
              <a:t>Y </a:t>
            </a:r>
            <a:endParaRPr lang="zh-CN" altLang="en-US" dirty="0"/>
          </a:p>
        </p:txBody>
      </p:sp>
      <p:sp>
        <p:nvSpPr>
          <p:cNvPr id="42" name="文本框 41">
            <a:extLst>
              <a:ext uri="{FF2B5EF4-FFF2-40B4-BE49-F238E27FC236}">
                <a16:creationId xmlns:a16="http://schemas.microsoft.com/office/drawing/2014/main" id="{5BB0E09E-2724-4D50-88CB-97FFD5E6656D}"/>
              </a:ext>
            </a:extLst>
          </p:cNvPr>
          <p:cNvSpPr txBox="1"/>
          <p:nvPr/>
        </p:nvSpPr>
        <p:spPr>
          <a:xfrm>
            <a:off x="9102208" y="4505102"/>
            <a:ext cx="505147" cy="369332"/>
          </a:xfrm>
          <a:prstGeom prst="rect">
            <a:avLst/>
          </a:prstGeom>
          <a:noFill/>
        </p:spPr>
        <p:txBody>
          <a:bodyPr wrap="square" rtlCol="0">
            <a:spAutoFit/>
          </a:bodyPr>
          <a:lstStyle/>
          <a:p>
            <a:r>
              <a:rPr lang="en-US" altLang="zh-CN" dirty="0"/>
              <a:t>Y </a:t>
            </a:r>
            <a:endParaRPr lang="zh-CN" altLang="en-US" dirty="0"/>
          </a:p>
        </p:txBody>
      </p:sp>
      <p:sp>
        <p:nvSpPr>
          <p:cNvPr id="43" name="文本框 42">
            <a:extLst>
              <a:ext uri="{FF2B5EF4-FFF2-40B4-BE49-F238E27FC236}">
                <a16:creationId xmlns:a16="http://schemas.microsoft.com/office/drawing/2014/main" id="{3ACF3753-3886-47BD-9ECE-E9A9DC15A8B9}"/>
              </a:ext>
            </a:extLst>
          </p:cNvPr>
          <p:cNvSpPr txBox="1"/>
          <p:nvPr/>
        </p:nvSpPr>
        <p:spPr>
          <a:xfrm>
            <a:off x="4668166" y="3010231"/>
            <a:ext cx="505147" cy="369332"/>
          </a:xfrm>
          <a:prstGeom prst="rect">
            <a:avLst/>
          </a:prstGeom>
          <a:noFill/>
        </p:spPr>
        <p:txBody>
          <a:bodyPr wrap="square" rtlCol="0">
            <a:spAutoFit/>
          </a:bodyPr>
          <a:lstStyle/>
          <a:p>
            <a:r>
              <a:rPr lang="en-US" altLang="zh-CN" dirty="0"/>
              <a:t>N</a:t>
            </a:r>
            <a:endParaRPr lang="zh-CN" altLang="en-US" dirty="0"/>
          </a:p>
        </p:txBody>
      </p:sp>
      <p:sp>
        <p:nvSpPr>
          <p:cNvPr id="44" name="文本框 43">
            <a:extLst>
              <a:ext uri="{FF2B5EF4-FFF2-40B4-BE49-F238E27FC236}">
                <a16:creationId xmlns:a16="http://schemas.microsoft.com/office/drawing/2014/main" id="{203AD059-75DD-4A71-B061-9103383D32D3}"/>
              </a:ext>
            </a:extLst>
          </p:cNvPr>
          <p:cNvSpPr txBox="1"/>
          <p:nvPr/>
        </p:nvSpPr>
        <p:spPr>
          <a:xfrm>
            <a:off x="7548908" y="3723716"/>
            <a:ext cx="505147" cy="369332"/>
          </a:xfrm>
          <a:prstGeom prst="rect">
            <a:avLst/>
          </a:prstGeom>
          <a:noFill/>
        </p:spPr>
        <p:txBody>
          <a:bodyPr wrap="square" rtlCol="0">
            <a:spAutoFit/>
          </a:bodyPr>
          <a:lstStyle/>
          <a:p>
            <a:r>
              <a:rPr lang="en-US" altLang="zh-CN" dirty="0"/>
              <a:t>N</a:t>
            </a:r>
            <a:endParaRPr lang="zh-CN" altLang="en-US" dirty="0"/>
          </a:p>
        </p:txBody>
      </p:sp>
    </p:spTree>
    <p:extLst>
      <p:ext uri="{BB962C8B-B14F-4D97-AF65-F5344CB8AC3E}">
        <p14:creationId xmlns:p14="http://schemas.microsoft.com/office/powerpoint/2010/main" val="705221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7987D-C6F6-468B-9264-7FCE365D95A8}"/>
              </a:ext>
            </a:extLst>
          </p:cNvPr>
          <p:cNvSpPr>
            <a:spLocks noGrp="1"/>
          </p:cNvSpPr>
          <p:nvPr>
            <p:ph type="title"/>
          </p:nvPr>
        </p:nvSpPr>
        <p:spPr/>
        <p:txBody>
          <a:bodyPr/>
          <a:lstStyle/>
          <a:p>
            <a:r>
              <a:rPr lang="en-US" altLang="zh-CN" dirty="0"/>
              <a:t>5.1.2 </a:t>
            </a:r>
            <a:r>
              <a:rPr lang="zh-CN" altLang="en-US" dirty="0"/>
              <a:t>循环控制伪指令</a:t>
            </a:r>
          </a:p>
        </p:txBody>
      </p:sp>
      <p:sp>
        <p:nvSpPr>
          <p:cNvPr id="4" name="文本框 3">
            <a:extLst>
              <a:ext uri="{FF2B5EF4-FFF2-40B4-BE49-F238E27FC236}">
                <a16:creationId xmlns:a16="http://schemas.microsoft.com/office/drawing/2014/main" id="{F8DD184D-47D5-4EAD-B34D-55C0563CBD07}"/>
              </a:ext>
            </a:extLst>
          </p:cNvPr>
          <p:cNvSpPr txBox="1"/>
          <p:nvPr/>
        </p:nvSpPr>
        <p:spPr>
          <a:xfrm>
            <a:off x="6926534" y="189534"/>
            <a:ext cx="5013157" cy="6093976"/>
          </a:xfrm>
          <a:prstGeom prst="rect">
            <a:avLst/>
          </a:prstGeom>
          <a:solidFill>
            <a:schemeClr val="bg1"/>
          </a:solidFill>
        </p:spPr>
        <p:txBody>
          <a:bodyPr wrap="square" rtlCol="0">
            <a:spAutoFit/>
          </a:bodyPr>
          <a:lstStyle/>
          <a:p>
            <a:pPr marL="342900" indent="-342900">
              <a:buSzPct val="90000"/>
              <a:buFont typeface="+mj-ea"/>
              <a:buAutoNum type="circleNumDbPlain" startAt="2"/>
            </a:pPr>
            <a:r>
              <a:rPr lang="en-US" altLang="zh-CN" sz="2000" b="1" dirty="0"/>
              <a:t>.until</a:t>
            </a:r>
            <a:r>
              <a:rPr lang="zh-CN" altLang="en-US" sz="2000" b="1" dirty="0"/>
              <a:t>结构的循环控制伪指令</a:t>
            </a:r>
            <a:endParaRPr lang="en-US" altLang="zh-CN" sz="2000" b="1" dirty="0"/>
          </a:p>
          <a:p>
            <a:pPr>
              <a:buSzPct val="90000"/>
            </a:pPr>
            <a:r>
              <a:rPr lang="en-US" altLang="zh-CN" dirty="0"/>
              <a:t>.repeat </a:t>
            </a:r>
          </a:p>
          <a:p>
            <a:pPr>
              <a:buSzPct val="90000"/>
            </a:pPr>
            <a:r>
              <a:rPr lang="zh-CN" altLang="en-US" dirty="0"/>
              <a:t>循环体</a:t>
            </a:r>
            <a:endParaRPr lang="en-US" altLang="zh-CN" dirty="0"/>
          </a:p>
          <a:p>
            <a:pPr>
              <a:buSzPct val="90000"/>
            </a:pPr>
            <a:r>
              <a:rPr lang="en-US" altLang="zh-CN" dirty="0"/>
              <a:t>.until</a:t>
            </a:r>
            <a:r>
              <a:rPr lang="zh-CN" altLang="en-US" dirty="0"/>
              <a:t> 条件表达式</a:t>
            </a:r>
            <a:endParaRPr lang="en-US" altLang="zh-CN" dirty="0"/>
          </a:p>
          <a:p>
            <a:pPr>
              <a:buSzPct val="90000"/>
            </a:pPr>
            <a:r>
              <a:rPr lang="zh-CN" altLang="en-US" dirty="0">
                <a:solidFill>
                  <a:srgbClr val="C00000"/>
                </a:solidFill>
              </a:rPr>
              <a:t>例： 求</a:t>
            </a:r>
            <a:r>
              <a:rPr lang="en-US" altLang="zh-CN" dirty="0">
                <a:solidFill>
                  <a:srgbClr val="C00000"/>
                </a:solidFill>
              </a:rPr>
              <a:t>1~100</a:t>
            </a:r>
            <a:r>
              <a:rPr lang="zh-CN" altLang="en-US" dirty="0">
                <a:solidFill>
                  <a:srgbClr val="C00000"/>
                </a:solidFill>
              </a:rPr>
              <a:t>之和</a:t>
            </a:r>
            <a:endParaRPr lang="en-US" altLang="zh-CN" dirty="0">
              <a:solidFill>
                <a:srgbClr val="C00000"/>
              </a:solidFill>
            </a:endParaRPr>
          </a:p>
          <a:p>
            <a:pPr>
              <a:buSzPct val="90000"/>
            </a:pPr>
            <a:r>
              <a:rPr lang="en-US" altLang="zh-CN" dirty="0"/>
              <a:t>.repeat</a:t>
            </a:r>
          </a:p>
          <a:p>
            <a:pPr>
              <a:buSzPct val="90000"/>
            </a:pPr>
            <a:r>
              <a:rPr lang="en-US" altLang="zh-CN" dirty="0"/>
              <a:t>add </a:t>
            </a:r>
            <a:r>
              <a:rPr lang="en-US" altLang="zh-CN" dirty="0" err="1"/>
              <a:t>ax,ax</a:t>
            </a:r>
            <a:endParaRPr lang="en-US" altLang="zh-CN" dirty="0"/>
          </a:p>
          <a:p>
            <a:pPr>
              <a:buSzPct val="90000"/>
            </a:pPr>
            <a:r>
              <a:rPr lang="en-US" altLang="zh-CN" dirty="0" err="1"/>
              <a:t>dec</a:t>
            </a:r>
            <a:r>
              <a:rPr lang="en-US" altLang="zh-CN" dirty="0"/>
              <a:t> cx</a:t>
            </a:r>
          </a:p>
          <a:p>
            <a:pPr>
              <a:buSzPct val="90000"/>
            </a:pPr>
            <a:r>
              <a:rPr lang="en-US" altLang="zh-CN" dirty="0"/>
              <a:t>.until cx==0</a:t>
            </a:r>
          </a:p>
          <a:p>
            <a:pPr>
              <a:buSzPct val="90000"/>
            </a:pPr>
            <a:r>
              <a:rPr lang="en-US" altLang="zh-CN" dirty="0">
                <a:solidFill>
                  <a:srgbClr val="C00000"/>
                </a:solidFill>
              </a:rPr>
              <a:t>until </a:t>
            </a:r>
            <a:r>
              <a:rPr lang="zh-CN" altLang="en-US" dirty="0">
                <a:solidFill>
                  <a:srgbClr val="C00000"/>
                </a:solidFill>
              </a:rPr>
              <a:t>的另一种格式</a:t>
            </a:r>
            <a:endParaRPr lang="en-US" altLang="zh-CN" dirty="0">
              <a:solidFill>
                <a:srgbClr val="C00000"/>
              </a:solidFill>
            </a:endParaRPr>
          </a:p>
          <a:p>
            <a:pPr>
              <a:buSzPct val="90000"/>
            </a:pPr>
            <a:r>
              <a:rPr lang="en-US" altLang="zh-CN" dirty="0"/>
              <a:t>.</a:t>
            </a:r>
            <a:r>
              <a:rPr lang="en-US" altLang="zh-CN" b="1" dirty="0">
                <a:solidFill>
                  <a:srgbClr val="002060"/>
                </a:solidFill>
              </a:rPr>
              <a:t>repeat</a:t>
            </a:r>
          </a:p>
          <a:p>
            <a:pPr>
              <a:buSzPct val="90000"/>
            </a:pPr>
            <a:r>
              <a:rPr lang="zh-CN" altLang="en-US" b="1" dirty="0">
                <a:solidFill>
                  <a:srgbClr val="002060"/>
                </a:solidFill>
              </a:rPr>
              <a:t> 循环体</a:t>
            </a:r>
            <a:endParaRPr lang="en-US" altLang="zh-CN" b="1" dirty="0">
              <a:solidFill>
                <a:srgbClr val="002060"/>
              </a:solidFill>
            </a:endParaRPr>
          </a:p>
          <a:p>
            <a:pPr>
              <a:buSzPct val="90000"/>
            </a:pPr>
            <a:r>
              <a:rPr lang="en-US" altLang="zh-CN" b="1" dirty="0">
                <a:solidFill>
                  <a:srgbClr val="002060"/>
                </a:solidFill>
              </a:rPr>
              <a:t>.</a:t>
            </a:r>
            <a:r>
              <a:rPr lang="en-US" altLang="zh-CN" b="1" dirty="0" err="1">
                <a:solidFill>
                  <a:srgbClr val="002060"/>
                </a:solidFill>
              </a:rPr>
              <a:t>untilcxz</a:t>
            </a:r>
            <a:r>
              <a:rPr lang="en-US" altLang="zh-CN" b="1" dirty="0">
                <a:solidFill>
                  <a:srgbClr val="002060"/>
                </a:solidFill>
              </a:rPr>
              <a:t>[</a:t>
            </a:r>
            <a:r>
              <a:rPr lang="zh-CN" altLang="en-US" b="1" dirty="0">
                <a:solidFill>
                  <a:srgbClr val="002060"/>
                </a:solidFill>
              </a:rPr>
              <a:t>条件表达式</a:t>
            </a:r>
            <a:r>
              <a:rPr lang="en-US" altLang="zh-CN" b="1" dirty="0">
                <a:solidFill>
                  <a:srgbClr val="002060"/>
                </a:solidFill>
              </a:rPr>
              <a:t>]  </a:t>
            </a:r>
            <a:r>
              <a:rPr lang="zh-CN" altLang="en-US" b="1" dirty="0">
                <a:solidFill>
                  <a:srgbClr val="002060"/>
                </a:solidFill>
              </a:rPr>
              <a:t>； </a:t>
            </a:r>
            <a:r>
              <a:rPr lang="en-US" altLang="zh-CN" b="1" dirty="0">
                <a:solidFill>
                  <a:srgbClr val="002060"/>
                </a:solidFill>
              </a:rPr>
              <a:t>cx&lt;-cx-1,</a:t>
            </a:r>
            <a:r>
              <a:rPr lang="zh-CN" altLang="en-US" b="1" dirty="0">
                <a:solidFill>
                  <a:srgbClr val="002060"/>
                </a:solidFill>
              </a:rPr>
              <a:t>直到</a:t>
            </a:r>
            <a:r>
              <a:rPr lang="en-US" altLang="zh-CN" b="1" dirty="0">
                <a:solidFill>
                  <a:srgbClr val="002060"/>
                </a:solidFill>
              </a:rPr>
              <a:t>cx=0</a:t>
            </a:r>
            <a:r>
              <a:rPr lang="zh-CN" altLang="en-US" b="1" dirty="0">
                <a:solidFill>
                  <a:srgbClr val="002060"/>
                </a:solidFill>
              </a:rPr>
              <a:t>或条件为真</a:t>
            </a:r>
            <a:endParaRPr lang="en-US" altLang="zh-CN" b="1" dirty="0">
              <a:solidFill>
                <a:srgbClr val="002060"/>
              </a:solidFill>
            </a:endParaRPr>
          </a:p>
          <a:p>
            <a:pPr>
              <a:buSzPct val="90000"/>
            </a:pPr>
            <a:r>
              <a:rPr lang="zh-CN" altLang="en-US" sz="1600" dirty="0">
                <a:solidFill>
                  <a:srgbClr val="C00000"/>
                </a:solidFill>
              </a:rPr>
              <a:t>注：</a:t>
            </a:r>
            <a:r>
              <a:rPr lang="en-US" altLang="zh-CN" sz="1600" dirty="0">
                <a:solidFill>
                  <a:srgbClr val="C00000"/>
                </a:solidFill>
              </a:rPr>
              <a:t>.UNTILCXZ</a:t>
            </a:r>
            <a:r>
              <a:rPr lang="zh-CN" altLang="en-US" sz="1600" dirty="0">
                <a:solidFill>
                  <a:srgbClr val="C00000"/>
                </a:solidFill>
              </a:rPr>
              <a:t>伪指令的表达式只能比较寄存器与寄存器，存储单元和常数，以及存储单元和常数相等或不等</a:t>
            </a:r>
            <a:r>
              <a:rPr lang="zh-CN" altLang="en-US" sz="1600" dirty="0"/>
              <a:t>。</a:t>
            </a:r>
            <a:endParaRPr lang="en-US" altLang="zh-CN" sz="1600" dirty="0"/>
          </a:p>
          <a:p>
            <a:pPr>
              <a:buSzPct val="90000"/>
            </a:pPr>
            <a:endParaRPr lang="en-US" altLang="zh-CN" sz="1600" dirty="0"/>
          </a:p>
          <a:p>
            <a:pPr>
              <a:buSzPct val="90000"/>
            </a:pPr>
            <a:r>
              <a:rPr lang="zh-CN" altLang="en-US" dirty="0">
                <a:solidFill>
                  <a:srgbClr val="C00000"/>
                </a:solidFill>
              </a:rPr>
              <a:t>例： 求</a:t>
            </a:r>
            <a:r>
              <a:rPr lang="en-US" altLang="zh-CN" dirty="0">
                <a:solidFill>
                  <a:srgbClr val="C00000"/>
                </a:solidFill>
              </a:rPr>
              <a:t>1~100</a:t>
            </a:r>
            <a:r>
              <a:rPr lang="zh-CN" altLang="en-US" dirty="0">
                <a:solidFill>
                  <a:srgbClr val="C00000"/>
                </a:solidFill>
              </a:rPr>
              <a:t>之和</a:t>
            </a:r>
            <a:endParaRPr lang="en-US" altLang="zh-CN" dirty="0">
              <a:solidFill>
                <a:srgbClr val="C00000"/>
              </a:solidFill>
            </a:endParaRPr>
          </a:p>
          <a:p>
            <a:pPr>
              <a:buSzPct val="90000"/>
            </a:pPr>
            <a:r>
              <a:rPr lang="en-US" altLang="zh-CN" dirty="0"/>
              <a:t>.repeat </a:t>
            </a:r>
          </a:p>
          <a:p>
            <a:pPr>
              <a:buSzPct val="90000"/>
            </a:pPr>
            <a:r>
              <a:rPr lang="en-US" altLang="zh-CN" dirty="0"/>
              <a:t> add </a:t>
            </a:r>
            <a:r>
              <a:rPr lang="en-US" altLang="zh-CN" dirty="0" err="1"/>
              <a:t>ax,cx</a:t>
            </a:r>
            <a:endParaRPr lang="en-US" altLang="zh-CN" dirty="0"/>
          </a:p>
          <a:p>
            <a:pPr>
              <a:buSzPct val="90000"/>
            </a:pPr>
            <a:r>
              <a:rPr lang="en-US" altLang="zh-CN" dirty="0"/>
              <a:t>.</a:t>
            </a:r>
            <a:r>
              <a:rPr lang="en-US" altLang="zh-CN" dirty="0" err="1"/>
              <a:t>untilcxz</a:t>
            </a:r>
            <a:endParaRPr lang="zh-CN" altLang="en-US" dirty="0"/>
          </a:p>
        </p:txBody>
      </p:sp>
      <p:sp>
        <p:nvSpPr>
          <p:cNvPr id="6" name="文本框 5">
            <a:extLst>
              <a:ext uri="{FF2B5EF4-FFF2-40B4-BE49-F238E27FC236}">
                <a16:creationId xmlns:a16="http://schemas.microsoft.com/office/drawing/2014/main" id="{55552E0A-BDB7-4425-8285-870FCEB31C30}"/>
              </a:ext>
            </a:extLst>
          </p:cNvPr>
          <p:cNvSpPr txBox="1"/>
          <p:nvPr/>
        </p:nvSpPr>
        <p:spPr>
          <a:xfrm>
            <a:off x="1179550" y="1694425"/>
            <a:ext cx="4291263" cy="4532266"/>
          </a:xfrm>
          <a:prstGeom prst="rect">
            <a:avLst/>
          </a:prstGeom>
          <a:noFill/>
        </p:spPr>
        <p:txBody>
          <a:bodyPr wrap="square" rtlCol="0">
            <a:spAutoFit/>
          </a:bodyPr>
          <a:lstStyle/>
          <a:p>
            <a:pPr marL="342900" indent="-342900">
              <a:lnSpc>
                <a:spcPct val="150000"/>
              </a:lnSpc>
              <a:buClrTx/>
              <a:buSzPct val="90000"/>
              <a:buFont typeface="+mj-ea"/>
              <a:buAutoNum type="circleNumDbPlain"/>
            </a:pPr>
            <a:r>
              <a:rPr lang="en-US" altLang="zh-CN" b="1" dirty="0"/>
              <a:t> .WHILE</a:t>
            </a:r>
            <a:r>
              <a:rPr lang="zh-CN" altLang="en-US" b="1" dirty="0"/>
              <a:t>结构的循环控制伪指令</a:t>
            </a:r>
            <a:endParaRPr lang="en-US" altLang="zh-CN" b="1" dirty="0"/>
          </a:p>
          <a:p>
            <a:pPr>
              <a:lnSpc>
                <a:spcPct val="150000"/>
              </a:lnSpc>
            </a:pPr>
            <a:r>
              <a:rPr lang="en-US" altLang="zh-CN" sz="1600" dirty="0">
                <a:solidFill>
                  <a:srgbClr val="002060"/>
                </a:solidFill>
              </a:rPr>
              <a:t>.while </a:t>
            </a:r>
            <a:r>
              <a:rPr lang="zh-CN" altLang="en-US" sz="1600" dirty="0">
                <a:solidFill>
                  <a:srgbClr val="002060"/>
                </a:solidFill>
              </a:rPr>
              <a:t>条件表达式 ；  条件为真，执行循环体</a:t>
            </a:r>
            <a:endParaRPr lang="en-US" altLang="zh-CN" sz="1600" dirty="0">
              <a:solidFill>
                <a:srgbClr val="002060"/>
              </a:solidFill>
            </a:endParaRPr>
          </a:p>
          <a:p>
            <a:pPr>
              <a:lnSpc>
                <a:spcPct val="150000"/>
              </a:lnSpc>
            </a:pPr>
            <a:r>
              <a:rPr lang="en-US" altLang="zh-CN" sz="1600" dirty="0">
                <a:solidFill>
                  <a:srgbClr val="002060"/>
                </a:solidFill>
              </a:rPr>
              <a:t> </a:t>
            </a:r>
            <a:r>
              <a:rPr lang="zh-CN" altLang="en-US" sz="1600" dirty="0">
                <a:solidFill>
                  <a:srgbClr val="002060"/>
                </a:solidFill>
              </a:rPr>
              <a:t>循环体</a:t>
            </a:r>
            <a:endParaRPr lang="en-US" altLang="zh-CN" sz="1600" dirty="0">
              <a:solidFill>
                <a:srgbClr val="002060"/>
              </a:solidFill>
            </a:endParaRPr>
          </a:p>
          <a:p>
            <a:pPr>
              <a:lnSpc>
                <a:spcPct val="150000"/>
              </a:lnSpc>
            </a:pPr>
            <a:r>
              <a:rPr lang="en-US" altLang="zh-CN" sz="1600" dirty="0">
                <a:solidFill>
                  <a:srgbClr val="002060"/>
                </a:solidFill>
              </a:rPr>
              <a:t>.</a:t>
            </a:r>
            <a:r>
              <a:rPr lang="en-US" altLang="zh-CN" sz="1600" dirty="0" err="1">
                <a:solidFill>
                  <a:srgbClr val="002060"/>
                </a:solidFill>
              </a:rPr>
              <a:t>endw</a:t>
            </a:r>
            <a:r>
              <a:rPr lang="en-US" altLang="zh-CN" sz="1600" dirty="0">
                <a:solidFill>
                  <a:srgbClr val="002060"/>
                </a:solidFill>
              </a:rPr>
              <a:t>                        </a:t>
            </a:r>
            <a:r>
              <a:rPr lang="zh-CN" altLang="en-US" sz="1600" dirty="0"/>
              <a:t>；循环体结束</a:t>
            </a:r>
            <a:endParaRPr lang="en-US" altLang="zh-CN" sz="1600" dirty="0"/>
          </a:p>
          <a:p>
            <a:pPr>
              <a:lnSpc>
                <a:spcPct val="150000"/>
              </a:lnSpc>
            </a:pPr>
            <a:r>
              <a:rPr lang="zh-CN" altLang="en-US" sz="1600" dirty="0">
                <a:solidFill>
                  <a:srgbClr val="C00000"/>
                </a:solidFill>
              </a:rPr>
              <a:t>例：求</a:t>
            </a:r>
            <a:r>
              <a:rPr lang="en-US" altLang="zh-CN" sz="1600" dirty="0">
                <a:solidFill>
                  <a:srgbClr val="C00000"/>
                </a:solidFill>
              </a:rPr>
              <a:t>1~100</a:t>
            </a:r>
            <a:r>
              <a:rPr lang="zh-CN" altLang="en-US" sz="1600" dirty="0">
                <a:solidFill>
                  <a:srgbClr val="C00000"/>
                </a:solidFill>
              </a:rPr>
              <a:t>之和</a:t>
            </a:r>
            <a:endParaRPr lang="en-US" altLang="zh-CN" sz="1600" dirty="0">
              <a:solidFill>
                <a:srgbClr val="C00000"/>
              </a:solidFill>
            </a:endParaRPr>
          </a:p>
          <a:p>
            <a:pPr>
              <a:lnSpc>
                <a:spcPct val="150000"/>
              </a:lnSpc>
            </a:pPr>
            <a:r>
              <a:rPr lang="en-US" altLang="zh-CN" sz="1600" i="1" dirty="0" err="1"/>
              <a:t>xor</a:t>
            </a:r>
            <a:r>
              <a:rPr lang="en-US" altLang="zh-CN" sz="1600" i="1" dirty="0"/>
              <a:t>  </a:t>
            </a:r>
            <a:r>
              <a:rPr lang="en-US" altLang="zh-CN" sz="1600" i="1" dirty="0" err="1"/>
              <a:t>ax,ax</a:t>
            </a:r>
            <a:r>
              <a:rPr lang="en-US" altLang="zh-CN" sz="1600" i="1" dirty="0"/>
              <a:t>    ;</a:t>
            </a:r>
            <a:r>
              <a:rPr lang="zh-CN" altLang="en-US" sz="1600" i="1" dirty="0"/>
              <a:t>被加数</a:t>
            </a:r>
            <a:r>
              <a:rPr lang="en-US" altLang="zh-CN" sz="1600" i="1" dirty="0"/>
              <a:t>AX</a:t>
            </a:r>
            <a:r>
              <a:rPr lang="zh-CN" altLang="en-US" sz="1600" i="1" dirty="0"/>
              <a:t>清</a:t>
            </a:r>
            <a:r>
              <a:rPr lang="en-US" altLang="zh-CN" sz="1600" i="1" dirty="0"/>
              <a:t>0</a:t>
            </a:r>
          </a:p>
          <a:p>
            <a:pPr>
              <a:lnSpc>
                <a:spcPct val="150000"/>
              </a:lnSpc>
            </a:pPr>
            <a:r>
              <a:rPr lang="en-US" altLang="zh-CN" sz="1600" i="1" dirty="0">
                <a:solidFill>
                  <a:srgbClr val="C00000"/>
                </a:solidFill>
              </a:rPr>
              <a:t>mov cx,100</a:t>
            </a:r>
          </a:p>
          <a:p>
            <a:pPr>
              <a:lnSpc>
                <a:spcPct val="150000"/>
              </a:lnSpc>
            </a:pPr>
            <a:r>
              <a:rPr lang="en-US" altLang="zh-CN" sz="1600" i="1" dirty="0">
                <a:solidFill>
                  <a:srgbClr val="C00000"/>
                </a:solidFill>
              </a:rPr>
              <a:t>.while cx!=0</a:t>
            </a:r>
          </a:p>
          <a:p>
            <a:pPr>
              <a:lnSpc>
                <a:spcPct val="150000"/>
              </a:lnSpc>
            </a:pPr>
            <a:r>
              <a:rPr lang="en-US" altLang="zh-CN" sz="1600" i="1" dirty="0">
                <a:solidFill>
                  <a:srgbClr val="C00000"/>
                </a:solidFill>
              </a:rPr>
              <a:t>add </a:t>
            </a:r>
            <a:r>
              <a:rPr lang="en-US" altLang="zh-CN" sz="1600" i="1" dirty="0" err="1">
                <a:solidFill>
                  <a:srgbClr val="C00000"/>
                </a:solidFill>
              </a:rPr>
              <a:t>cx,cx</a:t>
            </a:r>
            <a:endParaRPr lang="en-US" altLang="zh-CN" sz="1600" i="1" dirty="0">
              <a:solidFill>
                <a:srgbClr val="C00000"/>
              </a:solidFill>
            </a:endParaRPr>
          </a:p>
          <a:p>
            <a:pPr>
              <a:lnSpc>
                <a:spcPct val="150000"/>
              </a:lnSpc>
            </a:pPr>
            <a:r>
              <a:rPr lang="en-US" altLang="zh-CN" sz="1600" i="1" dirty="0" err="1">
                <a:solidFill>
                  <a:srgbClr val="C00000"/>
                </a:solidFill>
              </a:rPr>
              <a:t>dec</a:t>
            </a:r>
            <a:r>
              <a:rPr lang="en-US" altLang="zh-CN" sz="1600" i="1" dirty="0">
                <a:solidFill>
                  <a:srgbClr val="C00000"/>
                </a:solidFill>
              </a:rPr>
              <a:t> cx</a:t>
            </a:r>
          </a:p>
          <a:p>
            <a:pPr>
              <a:lnSpc>
                <a:spcPct val="150000"/>
              </a:lnSpc>
            </a:pPr>
            <a:r>
              <a:rPr lang="en-US" altLang="zh-CN" sz="1600" i="1" dirty="0">
                <a:solidFill>
                  <a:srgbClr val="C00000"/>
                </a:solidFill>
              </a:rPr>
              <a:t>.</a:t>
            </a:r>
            <a:r>
              <a:rPr lang="en-US" altLang="zh-CN" sz="1600" i="1" dirty="0" err="1">
                <a:solidFill>
                  <a:srgbClr val="C00000"/>
                </a:solidFill>
              </a:rPr>
              <a:t>endw</a:t>
            </a:r>
            <a:endParaRPr lang="en-US" altLang="zh-CN" sz="1600" i="1" dirty="0">
              <a:solidFill>
                <a:srgbClr val="C00000"/>
              </a:solidFill>
            </a:endParaRPr>
          </a:p>
          <a:p>
            <a:pPr>
              <a:lnSpc>
                <a:spcPct val="150000"/>
              </a:lnSpc>
            </a:pPr>
            <a:r>
              <a:rPr lang="en-US" altLang="zh-CN" sz="1600" i="1" dirty="0"/>
              <a:t>mov </a:t>
            </a:r>
            <a:r>
              <a:rPr lang="en-US" altLang="zh-CN" sz="1600" i="1" dirty="0" err="1"/>
              <a:t>sum,ax</a:t>
            </a:r>
            <a:endParaRPr lang="zh-CN" altLang="en-US" sz="1600" i="1" dirty="0"/>
          </a:p>
        </p:txBody>
      </p:sp>
      <p:sp>
        <p:nvSpPr>
          <p:cNvPr id="7" name="对话气泡: 圆角矩形 6">
            <a:extLst>
              <a:ext uri="{FF2B5EF4-FFF2-40B4-BE49-F238E27FC236}">
                <a16:creationId xmlns:a16="http://schemas.microsoft.com/office/drawing/2014/main" id="{1413EB96-E86D-4D8E-B71E-3E98257BFDDB}"/>
              </a:ext>
            </a:extLst>
          </p:cNvPr>
          <p:cNvSpPr/>
          <p:nvPr/>
        </p:nvSpPr>
        <p:spPr>
          <a:xfrm>
            <a:off x="4588329" y="2767951"/>
            <a:ext cx="2132860" cy="1450758"/>
          </a:xfrm>
          <a:prstGeom prst="wedgeRoundRectCallout">
            <a:avLst>
              <a:gd name="adj1" fmla="val 63080"/>
              <a:gd name="adj2" fmla="val 19973"/>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marL="92075" indent="-92075">
              <a:buFont typeface="Arial" panose="020B0604020202020204" pitchFamily="34" charset="0"/>
              <a:buChar char="•"/>
            </a:pPr>
            <a:r>
              <a:rPr lang="zh-CN" altLang="en-US" sz="1600" b="1" dirty="0">
                <a:solidFill>
                  <a:srgbClr val="002060"/>
                </a:solidFill>
              </a:rPr>
              <a:t>不带表达式的汇编成</a:t>
            </a:r>
            <a:r>
              <a:rPr lang="en-US" altLang="zh-CN" sz="1600" b="1" dirty="0">
                <a:solidFill>
                  <a:srgbClr val="002060"/>
                </a:solidFill>
              </a:rPr>
              <a:t>loop</a:t>
            </a:r>
          </a:p>
          <a:p>
            <a:pPr marL="92075" indent="-92075">
              <a:buFont typeface="Arial" panose="020B0604020202020204" pitchFamily="34" charset="0"/>
              <a:buChar char="•"/>
            </a:pPr>
            <a:r>
              <a:rPr lang="zh-CN" altLang="en-US" sz="1600" b="1" dirty="0">
                <a:solidFill>
                  <a:srgbClr val="002060"/>
                </a:solidFill>
              </a:rPr>
              <a:t>带表达式的循环结束条件是</a:t>
            </a:r>
            <a:r>
              <a:rPr lang="en-US" altLang="zh-CN" sz="1600" b="1" dirty="0">
                <a:solidFill>
                  <a:srgbClr val="002060"/>
                </a:solidFill>
              </a:rPr>
              <a:t>CX=0</a:t>
            </a:r>
            <a:r>
              <a:rPr lang="zh-CN" altLang="en-US" sz="1600" b="1" dirty="0">
                <a:solidFill>
                  <a:srgbClr val="002060"/>
                </a:solidFill>
              </a:rPr>
              <a:t>或者指定条件为真</a:t>
            </a:r>
          </a:p>
        </p:txBody>
      </p:sp>
    </p:spTree>
    <p:extLst>
      <p:ext uri="{BB962C8B-B14F-4D97-AF65-F5344CB8AC3E}">
        <p14:creationId xmlns:p14="http://schemas.microsoft.com/office/powerpoint/2010/main" val="301994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7EFC1-F6B6-48CB-9C7A-ADFEFFC92149}"/>
              </a:ext>
            </a:extLst>
          </p:cNvPr>
          <p:cNvSpPr>
            <a:spLocks noGrp="1"/>
          </p:cNvSpPr>
          <p:nvPr>
            <p:ph type="title"/>
          </p:nvPr>
        </p:nvSpPr>
        <p:spPr/>
        <p:txBody>
          <a:bodyPr/>
          <a:lstStyle/>
          <a:p>
            <a:r>
              <a:rPr lang="en-US" altLang="zh-CN" dirty="0"/>
              <a:t>5.1.2 </a:t>
            </a:r>
            <a:r>
              <a:rPr lang="zh-CN" altLang="en-US" dirty="0"/>
              <a:t>循环控制伪指令</a:t>
            </a:r>
          </a:p>
        </p:txBody>
      </p:sp>
      <p:sp>
        <p:nvSpPr>
          <p:cNvPr id="3" name="内容占位符 2">
            <a:extLst>
              <a:ext uri="{FF2B5EF4-FFF2-40B4-BE49-F238E27FC236}">
                <a16:creationId xmlns:a16="http://schemas.microsoft.com/office/drawing/2014/main" id="{65FAAED4-A1EF-4FE3-B44C-4688C67DD229}"/>
              </a:ext>
            </a:extLst>
          </p:cNvPr>
          <p:cNvSpPr>
            <a:spLocks noGrp="1"/>
          </p:cNvSpPr>
          <p:nvPr>
            <p:ph idx="1"/>
          </p:nvPr>
        </p:nvSpPr>
        <p:spPr>
          <a:xfrm>
            <a:off x="1097280" y="1831911"/>
            <a:ext cx="10058400" cy="4023360"/>
          </a:xfrm>
        </p:spPr>
        <p:txBody>
          <a:bodyPr/>
          <a:lstStyle/>
          <a:p>
            <a:r>
              <a:rPr lang="zh-CN" altLang="en-US" dirty="0">
                <a:solidFill>
                  <a:schemeClr val="tx1"/>
                </a:solidFill>
              </a:rPr>
              <a:t>例</a:t>
            </a:r>
            <a:r>
              <a:rPr lang="en-US" altLang="zh-CN" dirty="0">
                <a:solidFill>
                  <a:schemeClr val="tx1"/>
                </a:solidFill>
              </a:rPr>
              <a:t>5.2 </a:t>
            </a:r>
            <a:r>
              <a:rPr lang="zh-CN" altLang="en-US" dirty="0">
                <a:solidFill>
                  <a:schemeClr val="tx1"/>
                </a:solidFill>
              </a:rPr>
              <a:t>设</a:t>
            </a:r>
            <a:r>
              <a:rPr lang="en-US" altLang="zh-CN" dirty="0">
                <a:solidFill>
                  <a:schemeClr val="tx1"/>
                </a:solidFill>
              </a:rPr>
              <a:t>ARRAY</a:t>
            </a:r>
            <a:r>
              <a:rPr lang="zh-CN" altLang="en-US" dirty="0">
                <a:solidFill>
                  <a:schemeClr val="tx1"/>
                </a:solidFill>
              </a:rPr>
              <a:t>是</a:t>
            </a:r>
            <a:r>
              <a:rPr lang="en-US" altLang="zh-CN" dirty="0">
                <a:solidFill>
                  <a:schemeClr val="tx1"/>
                </a:solidFill>
              </a:rPr>
              <a:t>100</a:t>
            </a:r>
            <a:r>
              <a:rPr lang="zh-CN" altLang="en-US" dirty="0">
                <a:solidFill>
                  <a:schemeClr val="tx1"/>
                </a:solidFill>
              </a:rPr>
              <a:t>个字元素的数组，试计算其中前若干个非负数之和，</a:t>
            </a:r>
            <a:r>
              <a:rPr lang="zh-CN" altLang="en-US" dirty="0">
                <a:solidFill>
                  <a:schemeClr val="tx1"/>
                </a:solidFill>
                <a:highlight>
                  <a:srgbClr val="FFFF00"/>
                </a:highlight>
              </a:rPr>
              <a:t>直到出现</a:t>
            </a:r>
            <a:r>
              <a:rPr lang="zh-CN" altLang="en-US" dirty="0">
                <a:solidFill>
                  <a:schemeClr val="tx1"/>
                </a:solidFill>
              </a:rPr>
              <a:t>第一个负数为止，并将结果存入</a:t>
            </a:r>
            <a:r>
              <a:rPr lang="en-US" altLang="zh-CN" dirty="0">
                <a:solidFill>
                  <a:schemeClr val="tx1"/>
                </a:solidFill>
              </a:rPr>
              <a:t>RESULT</a:t>
            </a:r>
            <a:r>
              <a:rPr lang="zh-CN" altLang="en-US" dirty="0">
                <a:solidFill>
                  <a:schemeClr val="tx1"/>
                </a:solidFill>
              </a:rPr>
              <a:t>单元（不考虑进位和溢出）</a:t>
            </a:r>
            <a:endParaRPr lang="en-US" altLang="zh-CN" dirty="0">
              <a:solidFill>
                <a:schemeClr val="tx1"/>
              </a:solidFill>
            </a:endParaRPr>
          </a:p>
          <a:p>
            <a:r>
              <a:rPr lang="zh-CN" altLang="en-US" dirty="0"/>
              <a:t>分析：已知</a:t>
            </a:r>
            <a:r>
              <a:rPr lang="en-US" altLang="zh-CN" dirty="0"/>
              <a:t>ARRAY</a:t>
            </a:r>
            <a:r>
              <a:rPr lang="zh-CN" altLang="en-US" dirty="0"/>
              <a:t>中最多有</a:t>
            </a:r>
            <a:r>
              <a:rPr lang="en-US" altLang="zh-CN" dirty="0"/>
              <a:t>100</a:t>
            </a:r>
            <a:r>
              <a:rPr lang="zh-CN" altLang="en-US" dirty="0"/>
              <a:t>个非负数，所以可以采用计数循环，循环开始置计数器</a:t>
            </a:r>
            <a:r>
              <a:rPr lang="en-US" altLang="zh-CN" dirty="0"/>
              <a:t>CX=100</a:t>
            </a:r>
            <a:r>
              <a:rPr lang="zh-CN" altLang="en-US" dirty="0"/>
              <a:t>，根据题意，逐一判断元素，</a:t>
            </a:r>
            <a:r>
              <a:rPr lang="zh-CN" altLang="en-US" b="1" dirty="0">
                <a:highlight>
                  <a:srgbClr val="FFFF00"/>
                </a:highlight>
              </a:rPr>
              <a:t>非负即累加，否则即退出</a:t>
            </a:r>
            <a:r>
              <a:rPr lang="zh-CN" altLang="en-US" b="1" dirty="0"/>
              <a:t>。</a:t>
            </a:r>
            <a:r>
              <a:rPr lang="zh-CN" altLang="en-US" dirty="0"/>
              <a:t>该程序符合</a:t>
            </a:r>
            <a:r>
              <a:rPr lang="en-US" altLang="zh-CN" dirty="0">
                <a:solidFill>
                  <a:srgbClr val="C00000"/>
                </a:solidFill>
              </a:rPr>
              <a:t>UNTILCXZ</a:t>
            </a:r>
            <a:r>
              <a:rPr lang="zh-CN" altLang="en-US" dirty="0"/>
              <a:t>。</a:t>
            </a:r>
          </a:p>
        </p:txBody>
      </p:sp>
      <p:sp>
        <p:nvSpPr>
          <p:cNvPr id="17" name="文本框 16">
            <a:extLst>
              <a:ext uri="{FF2B5EF4-FFF2-40B4-BE49-F238E27FC236}">
                <a16:creationId xmlns:a16="http://schemas.microsoft.com/office/drawing/2014/main" id="{BDFD1A89-491F-4F79-AC54-9E1990901274}"/>
              </a:ext>
            </a:extLst>
          </p:cNvPr>
          <p:cNvSpPr txBox="1"/>
          <p:nvPr/>
        </p:nvSpPr>
        <p:spPr>
          <a:xfrm>
            <a:off x="1544673" y="4313213"/>
            <a:ext cx="3234326" cy="369332"/>
          </a:xfrm>
          <a:prstGeom prst="rect">
            <a:avLst/>
          </a:prstGeom>
          <a:noFill/>
        </p:spPr>
        <p:txBody>
          <a:bodyPr wrap="square" rtlCol="0">
            <a:spAutoFit/>
          </a:bodyPr>
          <a:lstStyle/>
          <a:p>
            <a:r>
              <a:rPr lang="zh-CN" altLang="en-US" dirty="0">
                <a:solidFill>
                  <a:srgbClr val="C00000"/>
                </a:solidFill>
              </a:rPr>
              <a:t>内存中以十六机制进行存放：</a:t>
            </a:r>
          </a:p>
        </p:txBody>
      </p:sp>
      <p:pic>
        <p:nvPicPr>
          <p:cNvPr id="5" name="图片 4">
            <a:extLst>
              <a:ext uri="{FF2B5EF4-FFF2-40B4-BE49-F238E27FC236}">
                <a16:creationId xmlns:a16="http://schemas.microsoft.com/office/drawing/2014/main" id="{C821BB29-0869-487B-9F27-CC2572956AB3}"/>
              </a:ext>
            </a:extLst>
          </p:cNvPr>
          <p:cNvPicPr>
            <a:picLocks noChangeAspect="1"/>
          </p:cNvPicPr>
          <p:nvPr/>
        </p:nvPicPr>
        <p:blipFill>
          <a:blip r:embed="rId2"/>
          <a:stretch>
            <a:fillRect/>
          </a:stretch>
        </p:blipFill>
        <p:spPr>
          <a:xfrm>
            <a:off x="1487523" y="4854317"/>
            <a:ext cx="3612193" cy="609653"/>
          </a:xfrm>
          <a:prstGeom prst="rect">
            <a:avLst/>
          </a:prstGeom>
        </p:spPr>
      </p:pic>
      <p:pic>
        <p:nvPicPr>
          <p:cNvPr id="8" name="图片 7">
            <a:extLst>
              <a:ext uri="{FF2B5EF4-FFF2-40B4-BE49-F238E27FC236}">
                <a16:creationId xmlns:a16="http://schemas.microsoft.com/office/drawing/2014/main" id="{41425BEB-6338-4DB9-80D0-1AA9EE8241C1}"/>
              </a:ext>
            </a:extLst>
          </p:cNvPr>
          <p:cNvPicPr>
            <a:picLocks noChangeAspect="1"/>
          </p:cNvPicPr>
          <p:nvPr/>
        </p:nvPicPr>
        <p:blipFill>
          <a:blip r:embed="rId3"/>
          <a:stretch>
            <a:fillRect/>
          </a:stretch>
        </p:blipFill>
        <p:spPr>
          <a:xfrm>
            <a:off x="1612058" y="3379375"/>
            <a:ext cx="2697714" cy="762066"/>
          </a:xfrm>
          <a:prstGeom prst="rect">
            <a:avLst/>
          </a:prstGeom>
        </p:spPr>
      </p:pic>
      <p:pic>
        <p:nvPicPr>
          <p:cNvPr id="10" name="图片 9">
            <a:extLst>
              <a:ext uri="{FF2B5EF4-FFF2-40B4-BE49-F238E27FC236}">
                <a16:creationId xmlns:a16="http://schemas.microsoft.com/office/drawing/2014/main" id="{0E7985A5-7B9A-485A-B504-107D70F61DF5}"/>
              </a:ext>
            </a:extLst>
          </p:cNvPr>
          <p:cNvPicPr>
            <a:picLocks noChangeAspect="1"/>
          </p:cNvPicPr>
          <p:nvPr/>
        </p:nvPicPr>
        <p:blipFill>
          <a:blip r:embed="rId4"/>
          <a:stretch>
            <a:fillRect/>
          </a:stretch>
        </p:blipFill>
        <p:spPr>
          <a:xfrm>
            <a:off x="5965077" y="3348866"/>
            <a:ext cx="2895851" cy="2232853"/>
          </a:xfrm>
          <a:prstGeom prst="rect">
            <a:avLst/>
          </a:prstGeom>
        </p:spPr>
      </p:pic>
      <p:sp>
        <p:nvSpPr>
          <p:cNvPr id="12" name="对话气泡: 矩形 11">
            <a:extLst>
              <a:ext uri="{FF2B5EF4-FFF2-40B4-BE49-F238E27FC236}">
                <a16:creationId xmlns:a16="http://schemas.microsoft.com/office/drawing/2014/main" id="{28E1E10C-0A0F-4E92-85CC-0E2067314D08}"/>
              </a:ext>
            </a:extLst>
          </p:cNvPr>
          <p:cNvSpPr/>
          <p:nvPr/>
        </p:nvSpPr>
        <p:spPr>
          <a:xfrm>
            <a:off x="8860928" y="4193923"/>
            <a:ext cx="2103708" cy="977244"/>
          </a:xfrm>
          <a:prstGeom prst="wedgeRectCallout">
            <a:avLst>
              <a:gd name="adj1" fmla="val -60138"/>
              <a:gd name="adj2" fmla="val 44952"/>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1600" b="1" dirty="0" err="1"/>
              <a:t>Untilcxz</a:t>
            </a:r>
            <a:r>
              <a:rPr lang="zh-CN" altLang="en-US" sz="1600" b="1" dirty="0"/>
              <a:t>表示直到</a:t>
            </a:r>
            <a:r>
              <a:rPr lang="en-US" altLang="zh-CN" sz="1600" b="1" dirty="0"/>
              <a:t>CX=0</a:t>
            </a:r>
            <a:r>
              <a:rPr lang="zh-CN" altLang="en-US" sz="1600" b="1" dirty="0"/>
              <a:t>或者条件</a:t>
            </a:r>
            <a:r>
              <a:rPr lang="en-US" altLang="zh-CN" sz="1600" b="1" dirty="0"/>
              <a:t>[bx]&lt;0</a:t>
            </a:r>
            <a:r>
              <a:rPr lang="zh-CN" altLang="en-US" sz="1600" b="1" dirty="0"/>
              <a:t>为真</a:t>
            </a:r>
            <a:endParaRPr lang="en-US" altLang="zh-CN" sz="1600" b="1" dirty="0"/>
          </a:p>
          <a:p>
            <a:r>
              <a:rPr lang="zh-CN" altLang="en-US" sz="1600" b="1" dirty="0"/>
              <a:t>即：循环条件为假</a:t>
            </a:r>
          </a:p>
        </p:txBody>
      </p:sp>
    </p:spTree>
    <p:extLst>
      <p:ext uri="{BB962C8B-B14F-4D97-AF65-F5344CB8AC3E}">
        <p14:creationId xmlns:p14="http://schemas.microsoft.com/office/powerpoint/2010/main" val="3987333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DB25D-B6E5-4696-A03F-5AB7EE9A33AF}"/>
              </a:ext>
            </a:extLst>
          </p:cNvPr>
          <p:cNvSpPr>
            <a:spLocks noGrp="1"/>
          </p:cNvSpPr>
          <p:nvPr>
            <p:ph type="title"/>
          </p:nvPr>
        </p:nvSpPr>
        <p:spPr/>
        <p:txBody>
          <a:bodyPr/>
          <a:lstStyle/>
          <a:p>
            <a:r>
              <a:rPr lang="en-US" altLang="zh-CN" dirty="0"/>
              <a:t>5.1.2 </a:t>
            </a:r>
            <a:r>
              <a:rPr lang="zh-CN" altLang="en-US" dirty="0"/>
              <a:t>循环控制伪指令</a:t>
            </a:r>
          </a:p>
        </p:txBody>
      </p:sp>
      <p:pic>
        <p:nvPicPr>
          <p:cNvPr id="5" name="图片 4">
            <a:extLst>
              <a:ext uri="{FF2B5EF4-FFF2-40B4-BE49-F238E27FC236}">
                <a16:creationId xmlns:a16="http://schemas.microsoft.com/office/drawing/2014/main" id="{4DFC76DB-7700-475D-BB71-D62824B5D394}"/>
              </a:ext>
            </a:extLst>
          </p:cNvPr>
          <p:cNvPicPr>
            <a:picLocks noChangeAspect="1"/>
          </p:cNvPicPr>
          <p:nvPr/>
        </p:nvPicPr>
        <p:blipFill rotWithShape="1">
          <a:blip r:embed="rId2"/>
          <a:srcRect b="46605"/>
          <a:stretch/>
        </p:blipFill>
        <p:spPr>
          <a:xfrm>
            <a:off x="1143959" y="2686033"/>
            <a:ext cx="4915326" cy="1265481"/>
          </a:xfrm>
          <a:prstGeom prst="rect">
            <a:avLst/>
          </a:prstGeom>
        </p:spPr>
      </p:pic>
      <p:pic>
        <p:nvPicPr>
          <p:cNvPr id="6" name="图片 5">
            <a:extLst>
              <a:ext uri="{FF2B5EF4-FFF2-40B4-BE49-F238E27FC236}">
                <a16:creationId xmlns:a16="http://schemas.microsoft.com/office/drawing/2014/main" id="{CC11641E-9E41-4C5E-9663-59556CF6CDA0}"/>
              </a:ext>
            </a:extLst>
          </p:cNvPr>
          <p:cNvPicPr>
            <a:picLocks noChangeAspect="1"/>
          </p:cNvPicPr>
          <p:nvPr/>
        </p:nvPicPr>
        <p:blipFill>
          <a:blip r:embed="rId3"/>
          <a:stretch>
            <a:fillRect/>
          </a:stretch>
        </p:blipFill>
        <p:spPr>
          <a:xfrm>
            <a:off x="1143959" y="4595347"/>
            <a:ext cx="4816257" cy="662997"/>
          </a:xfrm>
          <a:prstGeom prst="rect">
            <a:avLst/>
          </a:prstGeom>
        </p:spPr>
      </p:pic>
      <p:pic>
        <p:nvPicPr>
          <p:cNvPr id="7" name="图片 6">
            <a:extLst>
              <a:ext uri="{FF2B5EF4-FFF2-40B4-BE49-F238E27FC236}">
                <a16:creationId xmlns:a16="http://schemas.microsoft.com/office/drawing/2014/main" id="{7F72C591-5092-482B-B7B0-F40A4B47961B}"/>
              </a:ext>
            </a:extLst>
          </p:cNvPr>
          <p:cNvPicPr>
            <a:picLocks noChangeAspect="1"/>
          </p:cNvPicPr>
          <p:nvPr/>
        </p:nvPicPr>
        <p:blipFill>
          <a:blip r:embed="rId4"/>
          <a:stretch>
            <a:fillRect/>
          </a:stretch>
        </p:blipFill>
        <p:spPr>
          <a:xfrm>
            <a:off x="6255595" y="5577662"/>
            <a:ext cx="4900085" cy="548688"/>
          </a:xfrm>
          <a:prstGeom prst="rect">
            <a:avLst/>
          </a:prstGeom>
        </p:spPr>
      </p:pic>
      <p:sp>
        <p:nvSpPr>
          <p:cNvPr id="9" name="文本框 8">
            <a:extLst>
              <a:ext uri="{FF2B5EF4-FFF2-40B4-BE49-F238E27FC236}">
                <a16:creationId xmlns:a16="http://schemas.microsoft.com/office/drawing/2014/main" id="{C5F54BA9-9B28-40FA-822E-ADA2146EE6DD}"/>
              </a:ext>
            </a:extLst>
          </p:cNvPr>
          <p:cNvSpPr txBox="1"/>
          <p:nvPr/>
        </p:nvSpPr>
        <p:spPr>
          <a:xfrm>
            <a:off x="6255595" y="4800951"/>
            <a:ext cx="3583442" cy="707886"/>
          </a:xfrm>
          <a:prstGeom prst="rect">
            <a:avLst/>
          </a:prstGeom>
          <a:noFill/>
        </p:spPr>
        <p:txBody>
          <a:bodyPr wrap="square" rtlCol="0">
            <a:spAutoFit/>
          </a:bodyPr>
          <a:lstStyle/>
          <a:p>
            <a:r>
              <a:rPr lang="zh-CN" altLang="en-US" sz="2000" dirty="0">
                <a:solidFill>
                  <a:srgbClr val="C00000"/>
                </a:solidFill>
              </a:rPr>
              <a:t>程序运行结果</a:t>
            </a:r>
            <a:r>
              <a:rPr lang="en-US" altLang="zh-CN" sz="2000" dirty="0">
                <a:solidFill>
                  <a:srgbClr val="C00000"/>
                </a:solidFill>
              </a:rPr>
              <a:t>:0119H</a:t>
            </a:r>
          </a:p>
          <a:p>
            <a:r>
              <a:rPr lang="zh-CN" altLang="en-US" sz="2000" dirty="0">
                <a:solidFill>
                  <a:srgbClr val="C00000"/>
                </a:solidFill>
              </a:rPr>
              <a:t>此时</a:t>
            </a:r>
            <a:r>
              <a:rPr lang="en-US" altLang="zh-CN" sz="2000" dirty="0">
                <a:solidFill>
                  <a:srgbClr val="C00000"/>
                </a:solidFill>
              </a:rPr>
              <a:t>CX=0002 </a:t>
            </a:r>
            <a:r>
              <a:rPr lang="zh-CN" altLang="en-US" sz="2000" dirty="0">
                <a:solidFill>
                  <a:srgbClr val="C00000"/>
                </a:solidFill>
              </a:rPr>
              <a:t>不等于</a:t>
            </a:r>
            <a:r>
              <a:rPr lang="en-US" altLang="zh-CN" sz="2000" dirty="0">
                <a:solidFill>
                  <a:srgbClr val="C00000"/>
                </a:solidFill>
              </a:rPr>
              <a:t>0</a:t>
            </a:r>
            <a:endParaRPr lang="zh-CN" altLang="en-US" sz="2000" dirty="0">
              <a:solidFill>
                <a:srgbClr val="C00000"/>
              </a:solidFill>
            </a:endParaRPr>
          </a:p>
        </p:txBody>
      </p:sp>
      <p:sp>
        <p:nvSpPr>
          <p:cNvPr id="11" name="内容占位符 10">
            <a:extLst>
              <a:ext uri="{FF2B5EF4-FFF2-40B4-BE49-F238E27FC236}">
                <a16:creationId xmlns:a16="http://schemas.microsoft.com/office/drawing/2014/main" id="{10358488-AB14-4639-8937-9FFACBEF4184}"/>
              </a:ext>
            </a:extLst>
          </p:cNvPr>
          <p:cNvSpPr>
            <a:spLocks noGrp="1"/>
          </p:cNvSpPr>
          <p:nvPr>
            <p:ph idx="1"/>
          </p:nvPr>
        </p:nvSpPr>
        <p:spPr>
          <a:xfrm>
            <a:off x="1150194" y="1864207"/>
            <a:ext cx="10058400" cy="4023360"/>
          </a:xfrm>
        </p:spPr>
        <p:txBody>
          <a:bodyPr/>
          <a:lstStyle/>
          <a:p>
            <a:r>
              <a:rPr lang="zh-CN" altLang="en-US" dirty="0"/>
              <a:t>例</a:t>
            </a:r>
            <a:r>
              <a:rPr lang="en-US" altLang="zh-CN" dirty="0"/>
              <a:t>5.2</a:t>
            </a:r>
            <a:r>
              <a:rPr lang="zh-CN" altLang="en-US" dirty="0"/>
              <a:t> </a:t>
            </a:r>
          </a:p>
        </p:txBody>
      </p:sp>
      <p:sp>
        <p:nvSpPr>
          <p:cNvPr id="12" name="文本框 11">
            <a:extLst>
              <a:ext uri="{FF2B5EF4-FFF2-40B4-BE49-F238E27FC236}">
                <a16:creationId xmlns:a16="http://schemas.microsoft.com/office/drawing/2014/main" id="{EA91448A-A518-414B-A054-2737C5429024}"/>
              </a:ext>
            </a:extLst>
          </p:cNvPr>
          <p:cNvSpPr txBox="1"/>
          <p:nvPr/>
        </p:nvSpPr>
        <p:spPr>
          <a:xfrm>
            <a:off x="1180674" y="2230113"/>
            <a:ext cx="4037871" cy="400110"/>
          </a:xfrm>
          <a:prstGeom prst="rect">
            <a:avLst/>
          </a:prstGeom>
          <a:noFill/>
        </p:spPr>
        <p:txBody>
          <a:bodyPr wrap="square" rtlCol="0">
            <a:spAutoFit/>
          </a:bodyPr>
          <a:lstStyle/>
          <a:p>
            <a:r>
              <a:rPr lang="zh-CN" altLang="en-US" sz="2000" dirty="0">
                <a:solidFill>
                  <a:srgbClr val="C00000"/>
                </a:solidFill>
              </a:rPr>
              <a:t>条件汇编语句实际汇编后的指令：</a:t>
            </a:r>
          </a:p>
        </p:txBody>
      </p:sp>
      <p:sp>
        <p:nvSpPr>
          <p:cNvPr id="13" name="文本框 12">
            <a:extLst>
              <a:ext uri="{FF2B5EF4-FFF2-40B4-BE49-F238E27FC236}">
                <a16:creationId xmlns:a16="http://schemas.microsoft.com/office/drawing/2014/main" id="{4C6F689B-4368-4AB0-9A71-7FA876470FE7}"/>
              </a:ext>
            </a:extLst>
          </p:cNvPr>
          <p:cNvSpPr txBox="1"/>
          <p:nvPr/>
        </p:nvSpPr>
        <p:spPr>
          <a:xfrm>
            <a:off x="1097280" y="4019404"/>
            <a:ext cx="4724160" cy="400110"/>
          </a:xfrm>
          <a:prstGeom prst="rect">
            <a:avLst/>
          </a:prstGeom>
          <a:noFill/>
        </p:spPr>
        <p:txBody>
          <a:bodyPr wrap="square" rtlCol="0">
            <a:spAutoFit/>
          </a:bodyPr>
          <a:lstStyle/>
          <a:p>
            <a:r>
              <a:rPr lang="en-US" altLang="zh-CN" sz="2000" dirty="0" err="1">
                <a:solidFill>
                  <a:srgbClr val="C00000"/>
                </a:solidFill>
              </a:rPr>
              <a:t>Untilcxz</a:t>
            </a:r>
            <a:r>
              <a:rPr lang="zh-CN" altLang="en-US" sz="2000" dirty="0">
                <a:solidFill>
                  <a:srgbClr val="C00000"/>
                </a:solidFill>
              </a:rPr>
              <a:t>条件汇编语句实际汇编后的指令：</a:t>
            </a:r>
          </a:p>
        </p:txBody>
      </p:sp>
      <p:pic>
        <p:nvPicPr>
          <p:cNvPr id="4" name="图片 3">
            <a:extLst>
              <a:ext uri="{FF2B5EF4-FFF2-40B4-BE49-F238E27FC236}">
                <a16:creationId xmlns:a16="http://schemas.microsoft.com/office/drawing/2014/main" id="{3D2C0869-FE2A-46B6-8663-7C31948945AB}"/>
              </a:ext>
            </a:extLst>
          </p:cNvPr>
          <p:cNvPicPr>
            <a:picLocks noChangeAspect="1"/>
          </p:cNvPicPr>
          <p:nvPr/>
        </p:nvPicPr>
        <p:blipFill>
          <a:blip r:embed="rId5"/>
          <a:stretch>
            <a:fillRect/>
          </a:stretch>
        </p:blipFill>
        <p:spPr>
          <a:xfrm>
            <a:off x="6255595" y="2307867"/>
            <a:ext cx="4907705" cy="2408129"/>
          </a:xfrm>
          <a:prstGeom prst="rect">
            <a:avLst/>
          </a:prstGeom>
        </p:spPr>
      </p:pic>
      <p:sp>
        <p:nvSpPr>
          <p:cNvPr id="8" name="文本框 7">
            <a:extLst>
              <a:ext uri="{FF2B5EF4-FFF2-40B4-BE49-F238E27FC236}">
                <a16:creationId xmlns:a16="http://schemas.microsoft.com/office/drawing/2014/main" id="{188031CB-D964-4DF9-BAD8-D666B833003A}"/>
              </a:ext>
            </a:extLst>
          </p:cNvPr>
          <p:cNvSpPr txBox="1"/>
          <p:nvPr/>
        </p:nvSpPr>
        <p:spPr>
          <a:xfrm>
            <a:off x="6141721" y="1875112"/>
            <a:ext cx="4900085" cy="369332"/>
          </a:xfrm>
          <a:prstGeom prst="rect">
            <a:avLst/>
          </a:prstGeom>
          <a:noFill/>
        </p:spPr>
        <p:txBody>
          <a:bodyPr wrap="square" rtlCol="0">
            <a:spAutoFit/>
          </a:bodyPr>
          <a:lstStyle/>
          <a:p>
            <a:r>
              <a:rPr lang="zh-CN" altLang="en-US" dirty="0">
                <a:solidFill>
                  <a:srgbClr val="C00000"/>
                </a:solidFill>
              </a:rPr>
              <a:t>读取操作数</a:t>
            </a:r>
            <a:r>
              <a:rPr lang="en-US" altLang="zh-CN" dirty="0">
                <a:solidFill>
                  <a:srgbClr val="C00000"/>
                </a:solidFill>
              </a:rPr>
              <a:t>-8</a:t>
            </a:r>
            <a:r>
              <a:rPr lang="zh-CN" altLang="en-US" dirty="0">
                <a:solidFill>
                  <a:srgbClr val="C00000"/>
                </a:solidFill>
              </a:rPr>
              <a:t>时（补码：</a:t>
            </a:r>
            <a:r>
              <a:rPr lang="en-US" altLang="zh-CN" dirty="0">
                <a:solidFill>
                  <a:srgbClr val="C00000"/>
                </a:solidFill>
              </a:rPr>
              <a:t>FFF8</a:t>
            </a:r>
            <a:r>
              <a:rPr lang="zh-CN" altLang="en-US" dirty="0">
                <a:solidFill>
                  <a:srgbClr val="C00000"/>
                </a:solidFill>
              </a:rPr>
              <a:t>）</a:t>
            </a:r>
          </a:p>
        </p:txBody>
      </p:sp>
    </p:spTree>
    <p:extLst>
      <p:ext uri="{BB962C8B-B14F-4D97-AF65-F5344CB8AC3E}">
        <p14:creationId xmlns:p14="http://schemas.microsoft.com/office/powerpoint/2010/main" val="126957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56C55-DFBA-4DF9-AF25-F87A4EC5E732}"/>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9F3FEB5A-AD82-43E3-8026-82AD83DE6679}"/>
              </a:ext>
            </a:extLst>
          </p:cNvPr>
          <p:cNvSpPr>
            <a:spLocks noGrp="1"/>
          </p:cNvSpPr>
          <p:nvPr>
            <p:ph idx="1"/>
          </p:nvPr>
        </p:nvSpPr>
        <p:spPr>
          <a:xfrm>
            <a:off x="1097280" y="1845733"/>
            <a:ext cx="10058400" cy="4450793"/>
          </a:xfrm>
        </p:spPr>
        <p:txBody>
          <a:bodyPr>
            <a:normAutofit lnSpcReduction="10000"/>
          </a:bodyPr>
          <a:lstStyle/>
          <a:p>
            <a:pPr>
              <a:lnSpc>
                <a:spcPct val="110000"/>
              </a:lnSpc>
              <a:spcBef>
                <a:spcPts val="0"/>
              </a:spcBef>
            </a:pPr>
            <a:r>
              <a:rPr lang="zh-CN" altLang="en-US" b="1" dirty="0"/>
              <a:t>堆栈传参，容易出错且较为复杂，故</a:t>
            </a:r>
            <a:r>
              <a:rPr lang="zh-CN" altLang="en-US" dirty="0"/>
              <a:t>在</a:t>
            </a:r>
            <a:r>
              <a:rPr lang="en-US" altLang="zh-CN" dirty="0"/>
              <a:t>MASM6.x</a:t>
            </a:r>
            <a:r>
              <a:rPr lang="zh-CN" altLang="en-US" dirty="0"/>
              <a:t>中，扩展带有参数的过程定义伪指令</a:t>
            </a:r>
            <a:r>
              <a:rPr lang="en-US" altLang="zh-CN" dirty="0"/>
              <a:t>PROC</a:t>
            </a:r>
            <a:r>
              <a:rPr lang="zh-CN" altLang="en-US" dirty="0"/>
              <a:t>格式如下：</a:t>
            </a:r>
            <a:endParaRPr lang="en-US" altLang="zh-CN" dirty="0"/>
          </a:p>
          <a:p>
            <a:pPr>
              <a:lnSpc>
                <a:spcPct val="110000"/>
              </a:lnSpc>
              <a:spcBef>
                <a:spcPts val="0"/>
              </a:spcBef>
            </a:pPr>
            <a:r>
              <a:rPr lang="zh-CN" altLang="en-US" dirty="0">
                <a:solidFill>
                  <a:srgbClr val="C00000"/>
                </a:solidFill>
              </a:rPr>
              <a:t>过程名 </a:t>
            </a:r>
            <a:r>
              <a:rPr lang="en-US" altLang="zh-CN" b="1" dirty="0">
                <a:solidFill>
                  <a:srgbClr val="C00000"/>
                </a:solidFill>
              </a:rPr>
              <a:t>proc</a:t>
            </a:r>
            <a:r>
              <a:rPr lang="en-US" altLang="zh-CN" dirty="0">
                <a:solidFill>
                  <a:srgbClr val="C00000"/>
                </a:solidFill>
              </a:rPr>
              <a:t>[</a:t>
            </a:r>
            <a:r>
              <a:rPr lang="zh-CN" altLang="en-US" dirty="0">
                <a:solidFill>
                  <a:srgbClr val="C00000"/>
                </a:solidFill>
              </a:rPr>
              <a:t>调用距离</a:t>
            </a:r>
            <a:r>
              <a:rPr lang="en-US" altLang="zh-CN" dirty="0">
                <a:solidFill>
                  <a:srgbClr val="C00000"/>
                </a:solidFill>
              </a:rPr>
              <a:t>][</a:t>
            </a:r>
            <a:r>
              <a:rPr lang="zh-CN" altLang="en-US" dirty="0">
                <a:solidFill>
                  <a:srgbClr val="C00000"/>
                </a:solidFill>
              </a:rPr>
              <a:t>语言类型</a:t>
            </a:r>
            <a:r>
              <a:rPr lang="en-US" altLang="zh-CN" dirty="0">
                <a:solidFill>
                  <a:srgbClr val="C00000"/>
                </a:solidFill>
              </a:rPr>
              <a:t>][</a:t>
            </a:r>
            <a:r>
              <a:rPr lang="zh-CN" altLang="en-US" dirty="0">
                <a:solidFill>
                  <a:srgbClr val="C00000"/>
                </a:solidFill>
              </a:rPr>
              <a:t>作用范围</a:t>
            </a:r>
            <a:r>
              <a:rPr lang="en-US" altLang="zh-CN" dirty="0">
                <a:solidFill>
                  <a:srgbClr val="C00000"/>
                </a:solidFill>
              </a:rPr>
              <a:t>][&lt;</a:t>
            </a:r>
            <a:r>
              <a:rPr lang="zh-CN" altLang="en-US" dirty="0">
                <a:solidFill>
                  <a:srgbClr val="C00000"/>
                </a:solidFill>
              </a:rPr>
              <a:t>起始参数</a:t>
            </a:r>
            <a:r>
              <a:rPr lang="en-US" altLang="zh-CN" dirty="0">
                <a:solidFill>
                  <a:srgbClr val="C00000"/>
                </a:solidFill>
              </a:rPr>
              <a:t>&gt;]</a:t>
            </a:r>
          </a:p>
          <a:p>
            <a:pPr>
              <a:lnSpc>
                <a:spcPct val="110000"/>
              </a:lnSpc>
              <a:spcBef>
                <a:spcPts val="0"/>
              </a:spcBef>
            </a:pPr>
            <a:r>
              <a:rPr lang="en-US" altLang="zh-CN" dirty="0">
                <a:solidFill>
                  <a:srgbClr val="C00000"/>
                </a:solidFill>
              </a:rPr>
              <a:t>               [uses</a:t>
            </a:r>
            <a:r>
              <a:rPr lang="zh-CN" altLang="en-US" dirty="0">
                <a:solidFill>
                  <a:srgbClr val="C00000"/>
                </a:solidFill>
              </a:rPr>
              <a:t>寄存器列表</a:t>
            </a:r>
            <a:r>
              <a:rPr lang="en-US" altLang="zh-CN" dirty="0">
                <a:solidFill>
                  <a:srgbClr val="C00000"/>
                </a:solidFill>
              </a:rPr>
              <a:t>][,</a:t>
            </a:r>
            <a:r>
              <a:rPr lang="zh-CN" altLang="en-US" dirty="0">
                <a:solidFill>
                  <a:srgbClr val="C00000"/>
                </a:solidFill>
              </a:rPr>
              <a:t>参数：</a:t>
            </a:r>
            <a:r>
              <a:rPr lang="en-US" altLang="zh-CN" dirty="0">
                <a:solidFill>
                  <a:srgbClr val="C00000"/>
                </a:solidFill>
              </a:rPr>
              <a:t>[</a:t>
            </a:r>
            <a:r>
              <a:rPr lang="zh-CN" altLang="en-US" dirty="0">
                <a:solidFill>
                  <a:srgbClr val="C00000"/>
                </a:solidFill>
              </a:rPr>
              <a:t>类型</a:t>
            </a:r>
            <a:r>
              <a:rPr lang="en-US" altLang="zh-CN" dirty="0">
                <a:solidFill>
                  <a:srgbClr val="C00000"/>
                </a:solidFill>
              </a:rPr>
              <a:t>]]…</a:t>
            </a:r>
          </a:p>
          <a:p>
            <a:pPr>
              <a:lnSpc>
                <a:spcPct val="110000"/>
              </a:lnSpc>
              <a:spcBef>
                <a:spcPts val="0"/>
              </a:spcBef>
            </a:pPr>
            <a:r>
              <a:rPr lang="en-US" altLang="zh-CN" dirty="0">
                <a:solidFill>
                  <a:srgbClr val="C00000"/>
                </a:solidFill>
              </a:rPr>
              <a:t>               local </a:t>
            </a:r>
            <a:r>
              <a:rPr lang="zh-CN" altLang="en-US" dirty="0">
                <a:solidFill>
                  <a:srgbClr val="C00000"/>
                </a:solidFill>
              </a:rPr>
              <a:t>参数表</a:t>
            </a:r>
            <a:endParaRPr lang="en-US" altLang="zh-CN" dirty="0">
              <a:solidFill>
                <a:srgbClr val="C00000"/>
              </a:solidFill>
            </a:endParaRPr>
          </a:p>
          <a:p>
            <a:pPr marL="0" indent="0">
              <a:lnSpc>
                <a:spcPct val="110000"/>
              </a:lnSpc>
              <a:spcBef>
                <a:spcPts val="0"/>
              </a:spcBef>
              <a:buNone/>
            </a:pPr>
            <a:r>
              <a:rPr lang="en-US" altLang="zh-CN" dirty="0">
                <a:solidFill>
                  <a:srgbClr val="002060"/>
                </a:solidFill>
              </a:rPr>
              <a:t>                ….</a:t>
            </a:r>
            <a:r>
              <a:rPr lang="zh-CN" altLang="en-US" dirty="0">
                <a:solidFill>
                  <a:srgbClr val="002060"/>
                </a:solidFill>
              </a:rPr>
              <a:t>         </a:t>
            </a:r>
            <a:r>
              <a:rPr lang="en-US" altLang="zh-CN" dirty="0">
                <a:solidFill>
                  <a:srgbClr val="002060"/>
                </a:solidFill>
              </a:rPr>
              <a:t>;</a:t>
            </a:r>
            <a:r>
              <a:rPr lang="zh-CN" altLang="en-US" dirty="0">
                <a:solidFill>
                  <a:srgbClr val="002060"/>
                </a:solidFill>
              </a:rPr>
              <a:t> 汇编语言语句</a:t>
            </a:r>
            <a:endParaRPr lang="en-US" altLang="zh-CN" dirty="0">
              <a:solidFill>
                <a:srgbClr val="002060"/>
              </a:solidFill>
            </a:endParaRPr>
          </a:p>
          <a:p>
            <a:pPr marL="0" indent="0">
              <a:lnSpc>
                <a:spcPct val="110000"/>
              </a:lnSpc>
              <a:spcBef>
                <a:spcPts val="0"/>
              </a:spcBef>
              <a:buNone/>
            </a:pPr>
            <a:r>
              <a:rPr lang="zh-CN" altLang="en-US" dirty="0">
                <a:solidFill>
                  <a:srgbClr val="002060"/>
                </a:solidFill>
              </a:rPr>
              <a:t>   </a:t>
            </a:r>
            <a:r>
              <a:rPr lang="zh-CN" altLang="en-US" dirty="0">
                <a:solidFill>
                  <a:srgbClr val="C00000"/>
                </a:solidFill>
              </a:rPr>
              <a:t>过程名  </a:t>
            </a:r>
            <a:r>
              <a:rPr lang="en-US" altLang="zh-CN" b="1" dirty="0" err="1">
                <a:solidFill>
                  <a:srgbClr val="C00000"/>
                </a:solidFill>
              </a:rPr>
              <a:t>endp</a:t>
            </a:r>
            <a:endParaRPr lang="en-US" altLang="zh-CN" b="1" dirty="0">
              <a:solidFill>
                <a:srgbClr val="C00000"/>
              </a:solidFill>
            </a:endParaRPr>
          </a:p>
          <a:p>
            <a:pPr marL="0" indent="0">
              <a:lnSpc>
                <a:spcPct val="110000"/>
              </a:lnSpc>
              <a:spcBef>
                <a:spcPts val="0"/>
              </a:spcBef>
              <a:buNone/>
            </a:pPr>
            <a:r>
              <a:rPr lang="zh-CN" altLang="en-US" sz="1800" dirty="0">
                <a:solidFill>
                  <a:schemeClr val="tx1"/>
                </a:solidFill>
              </a:rPr>
              <a:t>其中：</a:t>
            </a:r>
            <a:endParaRPr lang="en-US" altLang="zh-CN" sz="1800"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过程名</a:t>
            </a:r>
            <a:r>
              <a:rPr lang="en-US" altLang="zh-CN" dirty="0">
                <a:solidFill>
                  <a:schemeClr val="tx1"/>
                </a:solidFill>
              </a:rPr>
              <a:t>: </a:t>
            </a:r>
            <a:r>
              <a:rPr lang="zh-CN" altLang="en-US" dirty="0">
                <a:solidFill>
                  <a:schemeClr val="tx1"/>
                </a:solidFill>
              </a:rPr>
              <a:t>表示该过程名称，应该是遵循相应语言类型的标识符</a:t>
            </a:r>
            <a:endParaRPr lang="en-US" altLang="zh-CN"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调用距离：可以是</a:t>
            </a:r>
            <a:r>
              <a:rPr lang="en-US" altLang="zh-CN" dirty="0">
                <a:solidFill>
                  <a:schemeClr val="tx1"/>
                </a:solidFill>
              </a:rPr>
              <a:t>NEAR</a:t>
            </a:r>
            <a:r>
              <a:rPr lang="zh-CN" altLang="en-US" dirty="0">
                <a:solidFill>
                  <a:schemeClr val="tx1"/>
                </a:solidFill>
              </a:rPr>
              <a:t>或</a:t>
            </a:r>
            <a:r>
              <a:rPr lang="en-US" altLang="zh-CN" dirty="0">
                <a:solidFill>
                  <a:schemeClr val="tx1"/>
                </a:solidFill>
              </a:rPr>
              <a:t>FAR</a:t>
            </a:r>
            <a:r>
              <a:rPr lang="zh-CN" altLang="en-US" dirty="0">
                <a:solidFill>
                  <a:schemeClr val="tx1"/>
                </a:solidFill>
              </a:rPr>
              <a:t>，表示该过程是近调用或远调用，简化格式中，默认值是</a:t>
            </a:r>
            <a:r>
              <a:rPr lang="en-US" altLang="zh-CN" dirty="0">
                <a:solidFill>
                  <a:schemeClr val="tx1"/>
                </a:solidFill>
              </a:rPr>
              <a:t>.MODEL</a:t>
            </a:r>
            <a:r>
              <a:rPr lang="zh-CN" altLang="en-US" dirty="0">
                <a:solidFill>
                  <a:schemeClr val="tx1"/>
                </a:solidFill>
              </a:rPr>
              <a:t>语句选择的存储模型决定</a:t>
            </a:r>
            <a:endParaRPr lang="en-US" altLang="zh-CN" dirty="0">
              <a:solidFill>
                <a:schemeClr val="tx1"/>
              </a:solidFill>
            </a:endParaRPr>
          </a:p>
          <a:p>
            <a:pPr>
              <a:lnSpc>
                <a:spcPct val="110000"/>
              </a:lnSpc>
              <a:spcBef>
                <a:spcPts val="0"/>
              </a:spcBef>
              <a:buFont typeface="Wingdings" panose="05000000000000000000" pitchFamily="2" charset="2"/>
              <a:buChar char="ü"/>
            </a:pPr>
            <a:r>
              <a:rPr lang="zh-CN" altLang="en-US" dirty="0">
                <a:solidFill>
                  <a:schemeClr val="tx1"/>
                </a:solidFill>
              </a:rPr>
              <a:t>语言类型：可以是任何有效的语言类型，确定该过程采用的命名约定和调用约定；语言类型还可以由</a:t>
            </a:r>
            <a:r>
              <a:rPr lang="en-US" altLang="zh-CN" dirty="0">
                <a:solidFill>
                  <a:schemeClr val="tx1"/>
                </a:solidFill>
              </a:rPr>
              <a:t>.MODEL</a:t>
            </a:r>
            <a:r>
              <a:rPr lang="zh-CN" altLang="en-US" dirty="0">
                <a:solidFill>
                  <a:schemeClr val="tx1"/>
                </a:solidFill>
              </a:rPr>
              <a:t>伪指令指定。</a:t>
            </a:r>
            <a:endParaRPr lang="en-US" altLang="zh-CN" dirty="0">
              <a:solidFill>
                <a:schemeClr val="tx1"/>
              </a:solidFill>
            </a:endParaRPr>
          </a:p>
        </p:txBody>
      </p:sp>
    </p:spTree>
    <p:extLst>
      <p:ext uri="{BB962C8B-B14F-4D97-AF65-F5344CB8AC3E}">
        <p14:creationId xmlns:p14="http://schemas.microsoft.com/office/powerpoint/2010/main" val="230617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019241-ECD0-42FD-8A5E-B97749E32BA9}"/>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CEDEBA14-1492-4E65-A729-E4EE2F6FEB73}"/>
              </a:ext>
            </a:extLst>
          </p:cNvPr>
          <p:cNvSpPr>
            <a:spLocks noGrp="1"/>
          </p:cNvSpPr>
          <p:nvPr>
            <p:ph idx="1"/>
          </p:nvPr>
        </p:nvSpPr>
        <p:spPr>
          <a:xfrm>
            <a:off x="1066800" y="1845733"/>
            <a:ext cx="10058400" cy="4448931"/>
          </a:xfrm>
        </p:spPr>
        <p:txBody>
          <a:bodyPr>
            <a:normAutofit/>
          </a:bodyPr>
          <a:lstStyle/>
          <a:p>
            <a:pPr marL="931863" lvl="4" indent="-571500">
              <a:lnSpc>
                <a:spcPct val="110000"/>
              </a:lnSpc>
              <a:spcBef>
                <a:spcPts val="0"/>
              </a:spcBef>
              <a:buFont typeface="Wingdings" panose="05000000000000000000" pitchFamily="2" charset="2"/>
              <a:buChar char="ü"/>
            </a:pPr>
            <a:r>
              <a:rPr lang="zh-CN" altLang="en-US" sz="2000" dirty="0">
                <a:solidFill>
                  <a:srgbClr val="C00000"/>
                </a:solidFill>
              </a:rPr>
              <a:t>作用范围</a:t>
            </a:r>
            <a:r>
              <a:rPr lang="zh-CN" altLang="en-US" sz="2000" dirty="0"/>
              <a:t>：可以是</a:t>
            </a:r>
            <a:r>
              <a:rPr lang="en-US" altLang="zh-CN" sz="2000" dirty="0"/>
              <a:t>PUBLIC,PRIVATE,EXPORT</a:t>
            </a:r>
            <a:r>
              <a:rPr lang="zh-CN" altLang="en-US" sz="2000" dirty="0"/>
              <a:t>，表示</a:t>
            </a:r>
            <a:r>
              <a:rPr lang="zh-CN" altLang="en-US" sz="2000" dirty="0">
                <a:solidFill>
                  <a:srgbClr val="C00000"/>
                </a:solidFill>
              </a:rPr>
              <a:t>该过程是否对其他模块可见</a:t>
            </a:r>
            <a:r>
              <a:rPr lang="zh-CN" altLang="en-US" sz="2000" dirty="0"/>
              <a:t>，默认是 </a:t>
            </a:r>
            <a:r>
              <a:rPr lang="en-US" altLang="zh-CN" sz="2000" dirty="0"/>
              <a:t>PUBLIC</a:t>
            </a:r>
            <a:r>
              <a:rPr lang="zh-CN" altLang="en-US" sz="2000" dirty="0"/>
              <a:t>，表示其他模块可见；</a:t>
            </a:r>
            <a:r>
              <a:rPr lang="en-US" altLang="zh-CN" sz="2000" dirty="0"/>
              <a:t>PRIVATE</a:t>
            </a:r>
            <a:r>
              <a:rPr lang="zh-CN" altLang="en-US" sz="2000" dirty="0"/>
              <a:t>表示对外不可见；</a:t>
            </a:r>
            <a:r>
              <a:rPr lang="en-US" altLang="zh-CN" sz="2000" dirty="0">
                <a:solidFill>
                  <a:srgbClr val="C00000"/>
                </a:solidFill>
              </a:rPr>
              <a:t>EXPORT</a:t>
            </a:r>
            <a:r>
              <a:rPr lang="zh-CN" altLang="en-US" sz="2000" dirty="0"/>
              <a:t>隐含有</a:t>
            </a:r>
            <a:r>
              <a:rPr lang="en-US" altLang="zh-CN" sz="2000" dirty="0"/>
              <a:t>PUBLIC</a:t>
            </a:r>
            <a:r>
              <a:rPr lang="zh-CN" altLang="en-US" sz="2000" dirty="0"/>
              <a:t>和</a:t>
            </a:r>
            <a:r>
              <a:rPr lang="en-US" altLang="zh-CN" sz="2000" dirty="0"/>
              <a:t>FAR</a:t>
            </a:r>
            <a:r>
              <a:rPr lang="zh-CN" altLang="en-US" sz="2000" dirty="0"/>
              <a:t>，表示该过程</a:t>
            </a:r>
            <a:r>
              <a:rPr lang="zh-CN" altLang="en-US" sz="2000" dirty="0">
                <a:highlight>
                  <a:srgbClr val="FFFF00"/>
                </a:highlight>
              </a:rPr>
              <a:t>可被其他模块引用</a:t>
            </a:r>
            <a:r>
              <a:rPr lang="zh-CN" altLang="en-US" sz="2000" dirty="0"/>
              <a:t>，应该放置在导出表中。</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solidFill>
                  <a:srgbClr val="C00000"/>
                </a:solidFill>
              </a:rPr>
              <a:t>起始参数</a:t>
            </a:r>
            <a:r>
              <a:rPr lang="zh-CN" altLang="en-US" sz="2000" dirty="0"/>
              <a:t>：采用这个格式的</a:t>
            </a:r>
            <a:r>
              <a:rPr lang="en-US" altLang="zh-CN" sz="2000" dirty="0"/>
              <a:t>PROC</a:t>
            </a:r>
            <a:r>
              <a:rPr lang="zh-CN" altLang="en-US" sz="2000" dirty="0"/>
              <a:t>伪指令，汇编系统将自动创建过程的起始代码和收尾代码，用于传递堆栈参数以及清除堆栈等，起始参数表示传送给起始代码的参数，必须用</a:t>
            </a:r>
            <a:r>
              <a:rPr lang="en-US" altLang="zh-CN" sz="2000" dirty="0"/>
              <a:t>&lt;&gt;</a:t>
            </a:r>
            <a:r>
              <a:rPr lang="zh-CN" altLang="en-US" sz="2000" dirty="0"/>
              <a:t>括起来，多个参数用“</a:t>
            </a:r>
            <a:r>
              <a:rPr lang="en-US" altLang="zh-CN" sz="2000" dirty="0"/>
              <a:t>,</a:t>
            </a:r>
            <a:r>
              <a:rPr lang="zh-CN" altLang="en-US" sz="2000" dirty="0"/>
              <a:t>”分隔。</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solidFill>
                  <a:srgbClr val="C00000"/>
                </a:solidFill>
              </a:rPr>
              <a:t>寄存器列表</a:t>
            </a:r>
            <a:r>
              <a:rPr lang="zh-CN" altLang="en-US" sz="2000" dirty="0"/>
              <a:t>：指通用寄存器名，用空格分隔多个寄存器，只要利用“</a:t>
            </a:r>
            <a:r>
              <a:rPr lang="en-US" altLang="zh-CN" sz="2000" dirty="0"/>
              <a:t>USES</a:t>
            </a:r>
            <a:r>
              <a:rPr lang="zh-CN" altLang="en-US" sz="2000" dirty="0"/>
              <a:t>寄存器列表”罗列该过程中需要保存和恢复的寄存器，汇编系统将</a:t>
            </a:r>
            <a:r>
              <a:rPr lang="zh-CN" altLang="en-US" sz="2000" dirty="0">
                <a:highlight>
                  <a:srgbClr val="FFFF00"/>
                </a:highlight>
              </a:rPr>
              <a:t>自动在起始代码产生相应的入栈指令，并对应在收尾代码产生出栈指令</a:t>
            </a:r>
            <a:r>
              <a:rPr lang="zh-CN" altLang="en-US" sz="2000" dirty="0"/>
              <a:t>。</a:t>
            </a:r>
            <a:endParaRPr lang="en-US" altLang="zh-CN" sz="2000" dirty="0"/>
          </a:p>
          <a:p>
            <a:pPr marL="931863" lvl="4" indent="-571500">
              <a:lnSpc>
                <a:spcPct val="110000"/>
              </a:lnSpc>
              <a:spcBef>
                <a:spcPts val="0"/>
              </a:spcBef>
              <a:buFont typeface="Wingdings" panose="05000000000000000000" pitchFamily="2" charset="2"/>
              <a:buChar char="ü"/>
            </a:pPr>
            <a:r>
              <a:rPr lang="zh-CN" altLang="en-US" sz="2000" dirty="0">
                <a:solidFill>
                  <a:srgbClr val="C00000"/>
                </a:solidFill>
              </a:rPr>
              <a:t>参数：类型</a:t>
            </a:r>
            <a:r>
              <a:rPr lang="zh-CN" altLang="en-US" sz="2000" dirty="0"/>
              <a:t>：表示该过程使用的形式参数和类型。在</a:t>
            </a:r>
            <a:r>
              <a:rPr lang="en-US" altLang="zh-CN" sz="2000" dirty="0"/>
              <a:t>16bit</a:t>
            </a:r>
            <a:r>
              <a:rPr lang="zh-CN" altLang="en-US" sz="2000" dirty="0"/>
              <a:t>段中，默认是字</a:t>
            </a:r>
            <a:r>
              <a:rPr lang="en-US" altLang="zh-CN" sz="2000" dirty="0"/>
              <a:t>WORD</a:t>
            </a:r>
            <a:r>
              <a:rPr lang="zh-CN" altLang="en-US" sz="2000" dirty="0"/>
              <a:t>，在</a:t>
            </a:r>
            <a:r>
              <a:rPr lang="en-US" altLang="zh-CN" sz="2000" dirty="0"/>
              <a:t>32bit</a:t>
            </a:r>
            <a:r>
              <a:rPr lang="zh-CN" altLang="en-US" sz="2000" dirty="0"/>
              <a:t>段中，默认是双字</a:t>
            </a:r>
            <a:r>
              <a:rPr lang="en-US" altLang="zh-CN" sz="2000" dirty="0"/>
              <a:t>DWORD</a:t>
            </a:r>
            <a:r>
              <a:rPr lang="zh-CN" altLang="en-US" sz="2000" dirty="0"/>
              <a:t>。</a:t>
            </a:r>
            <a:endParaRPr lang="en-US" altLang="zh-CN" sz="2000" dirty="0"/>
          </a:p>
          <a:p>
            <a:pPr marL="931863" lvl="4" indent="-571500">
              <a:lnSpc>
                <a:spcPct val="110000"/>
              </a:lnSpc>
              <a:spcBef>
                <a:spcPts val="0"/>
              </a:spcBef>
              <a:buFont typeface="Wingdings" panose="05000000000000000000" pitchFamily="2" charset="2"/>
              <a:buChar char="ü"/>
            </a:pPr>
            <a:r>
              <a:rPr lang="en-US" altLang="zh-CN" sz="2000" dirty="0">
                <a:solidFill>
                  <a:srgbClr val="C00000"/>
                </a:solidFill>
              </a:rPr>
              <a:t>Local</a:t>
            </a:r>
            <a:r>
              <a:rPr lang="zh-CN" altLang="en-US" sz="2000" dirty="0"/>
              <a:t>代表局部变量。</a:t>
            </a:r>
          </a:p>
        </p:txBody>
      </p:sp>
    </p:spTree>
    <p:extLst>
      <p:ext uri="{BB962C8B-B14F-4D97-AF65-F5344CB8AC3E}">
        <p14:creationId xmlns:p14="http://schemas.microsoft.com/office/powerpoint/2010/main" val="263890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76AB7-CD83-4589-A691-16AA0B95E979}"/>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D438551B-13CE-4B2B-A38B-24E566DBDAC2}"/>
              </a:ext>
            </a:extLst>
          </p:cNvPr>
          <p:cNvSpPr>
            <a:spLocks noGrp="1"/>
          </p:cNvSpPr>
          <p:nvPr>
            <p:ph idx="1"/>
          </p:nvPr>
        </p:nvSpPr>
        <p:spPr>
          <a:xfrm>
            <a:off x="1097280" y="1845733"/>
            <a:ext cx="10058400" cy="4370339"/>
          </a:xfrm>
        </p:spPr>
        <p:txBody>
          <a:bodyPr>
            <a:normAutofit/>
          </a:bodyPr>
          <a:lstStyle/>
          <a:p>
            <a:r>
              <a:rPr lang="en-US" altLang="zh-CN" sz="2400" b="1" dirty="0">
                <a:solidFill>
                  <a:srgbClr val="C00000"/>
                </a:solidFill>
              </a:rPr>
              <a:t>PROTO</a:t>
            </a:r>
            <a:r>
              <a:rPr lang="zh-CN" altLang="en-US" sz="2400" b="1" dirty="0">
                <a:solidFill>
                  <a:srgbClr val="C00000"/>
                </a:solidFill>
              </a:rPr>
              <a:t>和</a:t>
            </a:r>
            <a:r>
              <a:rPr lang="en-US" altLang="zh-CN" sz="2400" b="1" dirty="0">
                <a:solidFill>
                  <a:srgbClr val="C00000"/>
                </a:solidFill>
              </a:rPr>
              <a:t>INVOKE</a:t>
            </a:r>
          </a:p>
          <a:p>
            <a:r>
              <a:rPr lang="en-US" altLang="zh-CN" sz="2400" dirty="0">
                <a:solidFill>
                  <a:srgbClr val="C00000"/>
                </a:solidFill>
              </a:rPr>
              <a:t>PROTO</a:t>
            </a:r>
            <a:r>
              <a:rPr lang="zh-CN" altLang="en-US" sz="2400" dirty="0"/>
              <a:t>是一个过程声明伪指令，用于事先声明过程的结构，格式如下：</a:t>
            </a:r>
            <a:endParaRPr lang="en-US" altLang="zh-CN" sz="2400" dirty="0"/>
          </a:p>
          <a:p>
            <a:r>
              <a:rPr lang="zh-CN" altLang="en-US" sz="2400" dirty="0"/>
              <a:t>过程名 </a:t>
            </a:r>
            <a:r>
              <a:rPr lang="en-US" altLang="zh-CN" sz="2400" dirty="0"/>
              <a:t>proto[</a:t>
            </a:r>
            <a:r>
              <a:rPr lang="zh-CN" altLang="en-US" sz="2400" dirty="0"/>
              <a:t>调用距离</a:t>
            </a:r>
            <a:r>
              <a:rPr lang="en-US" altLang="zh-CN" sz="2400" dirty="0"/>
              <a:t>][</a:t>
            </a:r>
            <a:r>
              <a:rPr lang="zh-CN" altLang="en-US" sz="2400" dirty="0"/>
              <a:t>语言类型</a:t>
            </a:r>
            <a:r>
              <a:rPr lang="en-US" altLang="zh-CN" sz="2400" dirty="0"/>
              <a:t>][</a:t>
            </a:r>
            <a:r>
              <a:rPr lang="zh-CN" altLang="en-US" sz="2400" dirty="0"/>
              <a:t>，参数：</a:t>
            </a:r>
            <a:r>
              <a:rPr lang="en-US" altLang="zh-CN" sz="2400" dirty="0"/>
              <a:t>[</a:t>
            </a:r>
            <a:r>
              <a:rPr lang="zh-CN" altLang="en-US" sz="2400" dirty="0"/>
              <a:t>类型</a:t>
            </a:r>
            <a:r>
              <a:rPr lang="en-US" altLang="zh-CN" sz="2400" dirty="0"/>
              <a:t>]]…</a:t>
            </a:r>
          </a:p>
          <a:p>
            <a:r>
              <a:rPr lang="zh-CN" altLang="en-US" sz="2400" dirty="0"/>
              <a:t>其中各项必须与</a:t>
            </a:r>
            <a:r>
              <a:rPr lang="en-US" altLang="zh-CN" sz="2400" dirty="0"/>
              <a:t>PROC</a:t>
            </a:r>
            <a:r>
              <a:rPr lang="zh-CN" altLang="en-US" sz="2400" dirty="0"/>
              <a:t>各项一致</a:t>
            </a:r>
            <a:endParaRPr lang="en-US" altLang="zh-CN" sz="2400" dirty="0"/>
          </a:p>
          <a:p>
            <a:r>
              <a:rPr lang="zh-CN" altLang="en-US" sz="2400" dirty="0"/>
              <a:t>汇编进行类型检测后，使用</a:t>
            </a:r>
            <a:r>
              <a:rPr lang="en-US" altLang="zh-CN" sz="2400" dirty="0">
                <a:solidFill>
                  <a:srgbClr val="C00000"/>
                </a:solidFill>
              </a:rPr>
              <a:t>INVOKE</a:t>
            </a:r>
            <a:r>
              <a:rPr lang="zh-CN" altLang="en-US" sz="2400" dirty="0">
                <a:solidFill>
                  <a:srgbClr val="C00000"/>
                </a:solidFill>
              </a:rPr>
              <a:t>调用过程，与</a:t>
            </a:r>
            <a:r>
              <a:rPr lang="en-US" altLang="zh-CN" sz="2400" dirty="0">
                <a:solidFill>
                  <a:srgbClr val="C00000"/>
                </a:solidFill>
              </a:rPr>
              <a:t>PROTO</a:t>
            </a:r>
            <a:r>
              <a:rPr lang="zh-CN" altLang="en-US" sz="2400" dirty="0">
                <a:solidFill>
                  <a:srgbClr val="C00000"/>
                </a:solidFill>
              </a:rPr>
              <a:t>配对</a:t>
            </a:r>
            <a:endParaRPr lang="en-US" altLang="zh-CN" sz="2400" dirty="0">
              <a:solidFill>
                <a:srgbClr val="C00000"/>
              </a:solidFill>
            </a:endParaRPr>
          </a:p>
          <a:p>
            <a:r>
              <a:rPr lang="en-US" altLang="zh-CN" sz="2400" dirty="0">
                <a:solidFill>
                  <a:srgbClr val="C00000"/>
                </a:solidFill>
              </a:rPr>
              <a:t> invoke  </a:t>
            </a:r>
            <a:r>
              <a:rPr lang="zh-CN" altLang="en-US" sz="2400" dirty="0"/>
              <a:t>过程名</a:t>
            </a:r>
            <a:r>
              <a:rPr lang="en-US" altLang="zh-CN" sz="2400" dirty="0"/>
              <a:t>[,</a:t>
            </a:r>
            <a:r>
              <a:rPr lang="zh-CN" altLang="en-US" sz="2400" dirty="0"/>
              <a:t>参数</a:t>
            </a:r>
            <a:r>
              <a:rPr lang="en-US" altLang="zh-CN" sz="2400" dirty="0"/>
              <a:t>,…]   </a:t>
            </a:r>
          </a:p>
          <a:p>
            <a:pPr lvl="1">
              <a:buFont typeface="Wingdings" panose="05000000000000000000" pitchFamily="2" charset="2"/>
              <a:buChar char="ü"/>
            </a:pPr>
            <a:r>
              <a:rPr lang="en-US" altLang="zh-CN" sz="2200" dirty="0"/>
              <a:t>INVOKE</a:t>
            </a:r>
            <a:r>
              <a:rPr lang="zh-CN" altLang="en-US" sz="2200" dirty="0"/>
              <a:t>自动创建调用过程需要的代码序列，其在过程前进行参数入栈，调用后平衡堆栈。“参数”表示通过堆栈将传递个过程的实在参数。</a:t>
            </a:r>
            <a:endParaRPr lang="en-US" altLang="zh-CN" sz="2200" dirty="0"/>
          </a:p>
          <a:p>
            <a:pPr lvl="1">
              <a:buFont typeface="Wingdings" panose="05000000000000000000" pitchFamily="2" charset="2"/>
              <a:buChar char="ü"/>
            </a:pPr>
            <a:r>
              <a:rPr lang="en-US" altLang="zh-CN" sz="2000" dirty="0"/>
              <a:t>CALL</a:t>
            </a:r>
            <a:r>
              <a:rPr lang="zh-CN" altLang="en-US" sz="2000" dirty="0"/>
              <a:t>是进行子程序调用的硬指令，不适用于有参数的过程调用</a:t>
            </a:r>
            <a:endParaRPr lang="en-US" altLang="zh-CN" sz="2200" dirty="0"/>
          </a:p>
          <a:p>
            <a:endParaRPr lang="zh-CN" altLang="en-US" sz="2400" dirty="0"/>
          </a:p>
        </p:txBody>
      </p:sp>
    </p:spTree>
    <p:extLst>
      <p:ext uri="{BB962C8B-B14F-4D97-AF65-F5344CB8AC3E}">
        <p14:creationId xmlns:p14="http://schemas.microsoft.com/office/powerpoint/2010/main" val="1584540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D2CB089-C99D-4A90-899F-D6217AACA531}"/>
              </a:ext>
            </a:extLst>
          </p:cNvPr>
          <p:cNvPicPr>
            <a:picLocks noChangeAspect="1"/>
          </p:cNvPicPr>
          <p:nvPr/>
        </p:nvPicPr>
        <p:blipFill>
          <a:blip r:embed="rId2"/>
          <a:stretch>
            <a:fillRect/>
          </a:stretch>
        </p:blipFill>
        <p:spPr>
          <a:xfrm>
            <a:off x="1097280" y="2550605"/>
            <a:ext cx="5951736" cy="3665538"/>
          </a:xfrm>
          <a:prstGeom prst="rect">
            <a:avLst/>
          </a:prstGeom>
        </p:spPr>
      </p:pic>
      <p:sp>
        <p:nvSpPr>
          <p:cNvPr id="2" name="标题 1">
            <a:extLst>
              <a:ext uri="{FF2B5EF4-FFF2-40B4-BE49-F238E27FC236}">
                <a16:creationId xmlns:a16="http://schemas.microsoft.com/office/drawing/2014/main" id="{0243E07D-EAAC-42D5-A9A4-C885E514B973}"/>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51610480-DAF8-420C-9FD7-2E65354B3B25}"/>
              </a:ext>
            </a:extLst>
          </p:cNvPr>
          <p:cNvSpPr>
            <a:spLocks noGrp="1"/>
          </p:cNvSpPr>
          <p:nvPr>
            <p:ph idx="1"/>
          </p:nvPr>
        </p:nvSpPr>
        <p:spPr>
          <a:xfrm>
            <a:off x="1097280" y="1845734"/>
            <a:ext cx="10058400" cy="463357"/>
          </a:xfrm>
        </p:spPr>
        <p:txBody>
          <a:bodyPr>
            <a:normAutofit/>
          </a:bodyPr>
          <a:lstStyle/>
          <a:p>
            <a:r>
              <a:rPr lang="zh-CN" altLang="en-US" sz="2400" b="1" dirty="0"/>
              <a:t>例</a:t>
            </a:r>
            <a:r>
              <a:rPr lang="en-US" altLang="zh-CN" sz="2400" b="1" dirty="0"/>
              <a:t>5.3 </a:t>
            </a:r>
            <a:r>
              <a:rPr lang="zh-CN" altLang="en-US" sz="2400" b="1" dirty="0"/>
              <a:t>运用过程声明和过程调用编写汇编语言子程序 （参例</a:t>
            </a:r>
            <a:r>
              <a:rPr lang="en-US" altLang="zh-CN" sz="2400" b="1" dirty="0"/>
              <a:t>4.16</a:t>
            </a:r>
            <a:r>
              <a:rPr lang="zh-CN" altLang="en-US" sz="2400" b="1" dirty="0"/>
              <a:t>）</a:t>
            </a:r>
          </a:p>
        </p:txBody>
      </p:sp>
      <p:sp>
        <p:nvSpPr>
          <p:cNvPr id="6" name="文本框 5">
            <a:extLst>
              <a:ext uri="{FF2B5EF4-FFF2-40B4-BE49-F238E27FC236}">
                <a16:creationId xmlns:a16="http://schemas.microsoft.com/office/drawing/2014/main" id="{CD2841BA-DEB1-47AF-80C3-F4AB18140542}"/>
              </a:ext>
            </a:extLst>
          </p:cNvPr>
          <p:cNvSpPr txBox="1"/>
          <p:nvPr/>
        </p:nvSpPr>
        <p:spPr>
          <a:xfrm>
            <a:off x="7547691" y="2417465"/>
            <a:ext cx="3972547" cy="1077218"/>
          </a:xfrm>
          <a:prstGeom prst="rect">
            <a:avLst/>
          </a:prstGeom>
          <a:noFill/>
        </p:spPr>
        <p:txBody>
          <a:bodyPr wrap="square" rtlCol="0">
            <a:spAutoFit/>
          </a:bodyPr>
          <a:lstStyle/>
          <a:p>
            <a:r>
              <a:rPr lang="zh-CN" altLang="en-US" sz="1600" b="1" dirty="0">
                <a:solidFill>
                  <a:srgbClr val="C00000"/>
                </a:solidFill>
              </a:rPr>
              <a:t>注：采用过程声明和过程调用伪指令后，汇编语言子程序也可以像高级语言一样利用实、形参数结合传递参数。但实形参数结合的实质还是利用堆栈。</a:t>
            </a:r>
          </a:p>
        </p:txBody>
      </p:sp>
      <p:sp>
        <p:nvSpPr>
          <p:cNvPr id="7" name="对话气泡: 圆角矩形 6">
            <a:extLst>
              <a:ext uri="{FF2B5EF4-FFF2-40B4-BE49-F238E27FC236}">
                <a16:creationId xmlns:a16="http://schemas.microsoft.com/office/drawing/2014/main" id="{96A66822-492B-44DF-B6B0-722F70D65562}"/>
              </a:ext>
            </a:extLst>
          </p:cNvPr>
          <p:cNvSpPr/>
          <p:nvPr/>
        </p:nvSpPr>
        <p:spPr>
          <a:xfrm>
            <a:off x="2922717" y="2164441"/>
            <a:ext cx="955963" cy="386164"/>
          </a:xfrm>
          <a:prstGeom prst="wedgeRoundRectCallout">
            <a:avLst>
              <a:gd name="adj1" fmla="val -80654"/>
              <a:gd name="adj2" fmla="val 947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rgbClr val="C00000"/>
                </a:solidFill>
              </a:rPr>
              <a:t>proto c </a:t>
            </a:r>
            <a:endParaRPr lang="zh-CN" altLang="en-US" dirty="0">
              <a:solidFill>
                <a:srgbClr val="C00000"/>
              </a:solidFill>
            </a:endParaRPr>
          </a:p>
        </p:txBody>
      </p:sp>
      <p:cxnSp>
        <p:nvCxnSpPr>
          <p:cNvPr id="10" name="直接箭头连接符 9">
            <a:extLst>
              <a:ext uri="{FF2B5EF4-FFF2-40B4-BE49-F238E27FC236}">
                <a16:creationId xmlns:a16="http://schemas.microsoft.com/office/drawing/2014/main" id="{1CFD88C2-DD7E-438A-90E4-E5FE2FAB4B81}"/>
              </a:ext>
            </a:extLst>
          </p:cNvPr>
          <p:cNvCxnSpPr>
            <a:cxnSpLocks/>
          </p:cNvCxnSpPr>
          <p:nvPr/>
        </p:nvCxnSpPr>
        <p:spPr>
          <a:xfrm>
            <a:off x="3493980" y="2908567"/>
            <a:ext cx="498675" cy="114368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FE12E34D-8FAB-4836-BA62-2B59F1FAE787}"/>
              </a:ext>
            </a:extLst>
          </p:cNvPr>
          <p:cNvCxnSpPr>
            <a:cxnSpLocks/>
          </p:cNvCxnSpPr>
          <p:nvPr/>
        </p:nvCxnSpPr>
        <p:spPr>
          <a:xfrm>
            <a:off x="3992655" y="2873931"/>
            <a:ext cx="606136" cy="106891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2" name="图片 11">
            <a:extLst>
              <a:ext uri="{FF2B5EF4-FFF2-40B4-BE49-F238E27FC236}">
                <a16:creationId xmlns:a16="http://schemas.microsoft.com/office/drawing/2014/main" id="{A96F3A77-8770-4738-8B11-CAC7CBC1359D}"/>
              </a:ext>
            </a:extLst>
          </p:cNvPr>
          <p:cNvPicPr>
            <a:picLocks noChangeAspect="1"/>
          </p:cNvPicPr>
          <p:nvPr/>
        </p:nvPicPr>
        <p:blipFill>
          <a:blip r:embed="rId3"/>
          <a:stretch>
            <a:fillRect/>
          </a:stretch>
        </p:blipFill>
        <p:spPr>
          <a:xfrm>
            <a:off x="7344081" y="3676487"/>
            <a:ext cx="4615162" cy="751530"/>
          </a:xfrm>
          <a:prstGeom prst="rect">
            <a:avLst/>
          </a:prstGeom>
        </p:spPr>
      </p:pic>
      <p:sp>
        <p:nvSpPr>
          <p:cNvPr id="15" name="对话气泡: 圆角矩形 14">
            <a:extLst>
              <a:ext uri="{FF2B5EF4-FFF2-40B4-BE49-F238E27FC236}">
                <a16:creationId xmlns:a16="http://schemas.microsoft.com/office/drawing/2014/main" id="{7DA4F784-BF91-4E0D-BDE7-668816C0F2D3}"/>
              </a:ext>
            </a:extLst>
          </p:cNvPr>
          <p:cNvSpPr/>
          <p:nvPr/>
        </p:nvSpPr>
        <p:spPr>
          <a:xfrm>
            <a:off x="4518925" y="2176415"/>
            <a:ext cx="1544243" cy="386164"/>
          </a:xfrm>
          <a:prstGeom prst="wedgeRoundRectCallout">
            <a:avLst>
              <a:gd name="adj1" fmla="val -62710"/>
              <a:gd name="adj2" fmla="val 10914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过程声明</a:t>
            </a:r>
          </a:p>
        </p:txBody>
      </p:sp>
      <p:sp>
        <p:nvSpPr>
          <p:cNvPr id="16" name="对话气泡: 圆角矩形 15">
            <a:extLst>
              <a:ext uri="{FF2B5EF4-FFF2-40B4-BE49-F238E27FC236}">
                <a16:creationId xmlns:a16="http://schemas.microsoft.com/office/drawing/2014/main" id="{8A52F1A9-9F59-4233-B25A-FB77A051C490}"/>
              </a:ext>
            </a:extLst>
          </p:cNvPr>
          <p:cNvSpPr/>
          <p:nvPr/>
        </p:nvSpPr>
        <p:spPr>
          <a:xfrm>
            <a:off x="5291047" y="3496221"/>
            <a:ext cx="1544243" cy="386164"/>
          </a:xfrm>
          <a:prstGeom prst="wedgeRoundRectCallout">
            <a:avLst>
              <a:gd name="adj1" fmla="val -50150"/>
              <a:gd name="adj2" fmla="val 8522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过程调用</a:t>
            </a:r>
          </a:p>
        </p:txBody>
      </p:sp>
      <p:sp>
        <p:nvSpPr>
          <p:cNvPr id="17" name="对话气泡: 圆角矩形 16">
            <a:extLst>
              <a:ext uri="{FF2B5EF4-FFF2-40B4-BE49-F238E27FC236}">
                <a16:creationId xmlns:a16="http://schemas.microsoft.com/office/drawing/2014/main" id="{B87E7C5C-41A1-44F3-8A53-3FB1DD14E0B3}"/>
              </a:ext>
            </a:extLst>
          </p:cNvPr>
          <p:cNvSpPr/>
          <p:nvPr/>
        </p:nvSpPr>
        <p:spPr>
          <a:xfrm>
            <a:off x="5754110" y="3942791"/>
            <a:ext cx="1544243" cy="386164"/>
          </a:xfrm>
          <a:prstGeom prst="wedgeRoundRectCallout">
            <a:avLst>
              <a:gd name="adj1" fmla="val -44168"/>
              <a:gd name="adj2" fmla="val 9479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b="1" dirty="0">
                <a:solidFill>
                  <a:srgbClr val="002060"/>
                </a:solidFill>
              </a:rPr>
              <a:t>过程定义</a:t>
            </a:r>
          </a:p>
        </p:txBody>
      </p:sp>
    </p:spTree>
    <p:extLst>
      <p:ext uri="{BB962C8B-B14F-4D97-AF65-F5344CB8AC3E}">
        <p14:creationId xmlns:p14="http://schemas.microsoft.com/office/powerpoint/2010/main" val="61664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00737-5450-442D-88A6-47F34C12D903}"/>
              </a:ext>
            </a:extLst>
          </p:cNvPr>
          <p:cNvSpPr>
            <a:spLocks noGrp="1"/>
          </p:cNvSpPr>
          <p:nvPr>
            <p:ph type="title"/>
          </p:nvPr>
        </p:nvSpPr>
        <p:spPr/>
        <p:txBody>
          <a:bodyPr/>
          <a:lstStyle/>
          <a:p>
            <a:r>
              <a:rPr lang="en-US" altLang="zh-CN" dirty="0"/>
              <a:t>5.1.3 </a:t>
            </a:r>
            <a:r>
              <a:rPr lang="zh-CN" altLang="en-US" dirty="0"/>
              <a:t>过程声明和过程调用伪指令</a:t>
            </a:r>
          </a:p>
        </p:txBody>
      </p:sp>
      <p:pic>
        <p:nvPicPr>
          <p:cNvPr id="4" name="内容占位符 3">
            <a:extLst>
              <a:ext uri="{FF2B5EF4-FFF2-40B4-BE49-F238E27FC236}">
                <a16:creationId xmlns:a16="http://schemas.microsoft.com/office/drawing/2014/main" id="{6021A729-E568-45F1-8496-27A4FB8005FC}"/>
              </a:ext>
            </a:extLst>
          </p:cNvPr>
          <p:cNvPicPr>
            <a:picLocks noGrp="1" noChangeAspect="1"/>
          </p:cNvPicPr>
          <p:nvPr>
            <p:ph idx="1"/>
          </p:nvPr>
        </p:nvPicPr>
        <p:blipFill>
          <a:blip r:embed="rId2"/>
          <a:stretch>
            <a:fillRect/>
          </a:stretch>
        </p:blipFill>
        <p:spPr>
          <a:xfrm>
            <a:off x="1386645" y="2664656"/>
            <a:ext cx="4915326" cy="1828958"/>
          </a:xfrm>
          <a:prstGeom prst="rect">
            <a:avLst/>
          </a:prstGeom>
        </p:spPr>
      </p:pic>
      <p:pic>
        <p:nvPicPr>
          <p:cNvPr id="5" name="图片 4">
            <a:extLst>
              <a:ext uri="{FF2B5EF4-FFF2-40B4-BE49-F238E27FC236}">
                <a16:creationId xmlns:a16="http://schemas.microsoft.com/office/drawing/2014/main" id="{E6979632-C1E0-45F2-99C9-7A6F8E5537E2}"/>
              </a:ext>
            </a:extLst>
          </p:cNvPr>
          <p:cNvPicPr>
            <a:picLocks noChangeAspect="1"/>
          </p:cNvPicPr>
          <p:nvPr/>
        </p:nvPicPr>
        <p:blipFill>
          <a:blip r:embed="rId3"/>
          <a:stretch>
            <a:fillRect/>
          </a:stretch>
        </p:blipFill>
        <p:spPr>
          <a:xfrm>
            <a:off x="1386645" y="4742439"/>
            <a:ext cx="3650296" cy="594412"/>
          </a:xfrm>
          <a:prstGeom prst="rect">
            <a:avLst/>
          </a:prstGeom>
        </p:spPr>
      </p:pic>
      <p:sp>
        <p:nvSpPr>
          <p:cNvPr id="7" name="文本框 6">
            <a:extLst>
              <a:ext uri="{FF2B5EF4-FFF2-40B4-BE49-F238E27FC236}">
                <a16:creationId xmlns:a16="http://schemas.microsoft.com/office/drawing/2014/main" id="{93DB7271-A96E-4067-9ADD-B6506D94A14F}"/>
              </a:ext>
            </a:extLst>
          </p:cNvPr>
          <p:cNvSpPr txBox="1"/>
          <p:nvPr/>
        </p:nvSpPr>
        <p:spPr>
          <a:xfrm>
            <a:off x="1303251" y="1998578"/>
            <a:ext cx="4998720" cy="461665"/>
          </a:xfrm>
          <a:prstGeom prst="rect">
            <a:avLst/>
          </a:prstGeom>
          <a:noFill/>
        </p:spPr>
        <p:txBody>
          <a:bodyPr wrap="square" rtlCol="0">
            <a:spAutoFit/>
          </a:bodyPr>
          <a:lstStyle/>
          <a:p>
            <a:r>
              <a:rPr lang="zh-CN" altLang="en-US" sz="2400" dirty="0"/>
              <a:t>计算数组</a:t>
            </a:r>
            <a:r>
              <a:rPr lang="en-US" altLang="zh-CN" sz="2400" dirty="0"/>
              <a:t>Array</a:t>
            </a:r>
            <a:r>
              <a:rPr lang="zh-CN" altLang="en-US" sz="2400" dirty="0"/>
              <a:t>的校验和</a:t>
            </a:r>
          </a:p>
        </p:txBody>
      </p:sp>
      <p:sp>
        <p:nvSpPr>
          <p:cNvPr id="8" name="对话气泡: 圆角矩形 7">
            <a:extLst>
              <a:ext uri="{FF2B5EF4-FFF2-40B4-BE49-F238E27FC236}">
                <a16:creationId xmlns:a16="http://schemas.microsoft.com/office/drawing/2014/main" id="{8E942DE4-E1E7-4894-8A02-C18B50725594}"/>
              </a:ext>
            </a:extLst>
          </p:cNvPr>
          <p:cNvSpPr/>
          <p:nvPr/>
        </p:nvSpPr>
        <p:spPr>
          <a:xfrm>
            <a:off x="6657358" y="2460243"/>
            <a:ext cx="2911186" cy="1301378"/>
          </a:xfrm>
          <a:prstGeom prst="wedgeRoundRectCallout">
            <a:avLst>
              <a:gd name="adj1" fmla="val -64019"/>
              <a:gd name="adj2" fmla="val 2426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dirty="0"/>
              <a:t>堆栈段中</a:t>
            </a:r>
            <a:r>
              <a:rPr lang="en-US" altLang="zh-CN" dirty="0"/>
              <a:t>:BP+6 </a:t>
            </a:r>
            <a:r>
              <a:rPr lang="zh-CN" altLang="en-US" dirty="0"/>
              <a:t>存放</a:t>
            </a:r>
            <a:r>
              <a:rPr lang="en-US" altLang="zh-CN" dirty="0"/>
              <a:t>Array</a:t>
            </a:r>
            <a:r>
              <a:rPr lang="zh-CN" altLang="en-US" dirty="0"/>
              <a:t>的偏移地址</a:t>
            </a:r>
            <a:endParaRPr lang="en-US" altLang="zh-CN" dirty="0"/>
          </a:p>
          <a:p>
            <a:r>
              <a:rPr lang="en-US" altLang="zh-CN" dirty="0"/>
              <a:t>BP+4</a:t>
            </a:r>
            <a:r>
              <a:rPr lang="zh-CN" altLang="en-US" dirty="0"/>
              <a:t>存放数组个数</a:t>
            </a:r>
            <a:r>
              <a:rPr lang="en-US" altLang="zh-CN" dirty="0"/>
              <a:t>count</a:t>
            </a:r>
          </a:p>
          <a:p>
            <a:r>
              <a:rPr lang="zh-CN" altLang="en-US" dirty="0"/>
              <a:t>作为</a:t>
            </a:r>
            <a:r>
              <a:rPr lang="en-US" altLang="zh-CN" dirty="0"/>
              <a:t>PROC</a:t>
            </a:r>
            <a:r>
              <a:rPr lang="zh-CN" altLang="en-US" dirty="0"/>
              <a:t>的参数进行传递</a:t>
            </a:r>
          </a:p>
        </p:txBody>
      </p:sp>
      <p:sp>
        <p:nvSpPr>
          <p:cNvPr id="9" name="对话气泡: 圆角矩形 8">
            <a:extLst>
              <a:ext uri="{FF2B5EF4-FFF2-40B4-BE49-F238E27FC236}">
                <a16:creationId xmlns:a16="http://schemas.microsoft.com/office/drawing/2014/main" id="{D6117C27-D96F-43C3-8A5F-CFD6CA32C406}"/>
              </a:ext>
            </a:extLst>
          </p:cNvPr>
          <p:cNvSpPr/>
          <p:nvPr/>
        </p:nvSpPr>
        <p:spPr>
          <a:xfrm>
            <a:off x="5460340" y="4722334"/>
            <a:ext cx="2018146" cy="796614"/>
          </a:xfrm>
          <a:prstGeom prst="wedgeRoundRectCallout">
            <a:avLst>
              <a:gd name="adj1" fmla="val -75395"/>
              <a:gd name="adj2" fmla="val 346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最后校验和结果存放在</a:t>
            </a:r>
            <a:r>
              <a:rPr lang="en-US" altLang="zh-CN" dirty="0"/>
              <a:t>0770:000E</a:t>
            </a:r>
            <a:endParaRPr lang="zh-CN" altLang="en-US" dirty="0"/>
          </a:p>
        </p:txBody>
      </p:sp>
    </p:spTree>
    <p:extLst>
      <p:ext uri="{BB962C8B-B14F-4D97-AF65-F5344CB8AC3E}">
        <p14:creationId xmlns:p14="http://schemas.microsoft.com/office/powerpoint/2010/main" val="391702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164F15-6F60-4D5D-893E-92002C1A96B9}"/>
              </a:ext>
            </a:extLst>
          </p:cNvPr>
          <p:cNvSpPr>
            <a:spLocks noGrp="1"/>
          </p:cNvSpPr>
          <p:nvPr>
            <p:ph type="title"/>
          </p:nvPr>
        </p:nvSpPr>
        <p:spPr/>
        <p:txBody>
          <a:bodyPr/>
          <a:lstStyle/>
          <a:p>
            <a:r>
              <a:rPr lang="zh-CN" altLang="en-US" dirty="0"/>
              <a:t>教学要求</a:t>
            </a:r>
          </a:p>
        </p:txBody>
      </p:sp>
      <p:sp>
        <p:nvSpPr>
          <p:cNvPr id="3" name="内容占位符 2">
            <a:extLst>
              <a:ext uri="{FF2B5EF4-FFF2-40B4-BE49-F238E27FC236}">
                <a16:creationId xmlns:a16="http://schemas.microsoft.com/office/drawing/2014/main" id="{99551057-EEDC-49F8-91B1-0B6C0208FB48}"/>
              </a:ext>
            </a:extLst>
          </p:cNvPr>
          <p:cNvSpPr>
            <a:spLocks noGrp="1"/>
          </p:cNvSpPr>
          <p:nvPr>
            <p:ph idx="1"/>
          </p:nvPr>
        </p:nvSpPr>
        <p:spPr/>
        <p:txBody>
          <a:bodyPr>
            <a:normAutofit/>
          </a:bodyPr>
          <a:lstStyle/>
          <a:p>
            <a:pPr marL="269875" indent="-269875" algn="just">
              <a:lnSpc>
                <a:spcPct val="100000"/>
              </a:lnSpc>
              <a:buFont typeface="Wingdings" panose="05000000000000000000" pitchFamily="2" charset="2"/>
              <a:buChar char="ü"/>
            </a:pPr>
            <a:r>
              <a:rPr lang="zh-CN" altLang="en-US" sz="2800" dirty="0">
                <a:solidFill>
                  <a:schemeClr val="tx1"/>
                </a:solidFill>
              </a:rPr>
              <a:t>理解条件控制和循环控制伪指令，熟悉带参数的过程定义和过程声明、过程调用伪指令</a:t>
            </a:r>
          </a:p>
          <a:p>
            <a:pPr marL="269875" indent="-269875" algn="just">
              <a:lnSpc>
                <a:spcPct val="100000"/>
              </a:lnSpc>
              <a:buFont typeface="Wingdings" panose="05000000000000000000" pitchFamily="2" charset="2"/>
              <a:buChar char="ü"/>
            </a:pPr>
            <a:r>
              <a:rPr lang="zh-CN" altLang="en-US" sz="2800" dirty="0">
                <a:solidFill>
                  <a:schemeClr val="tx1"/>
                </a:solidFill>
              </a:rPr>
              <a:t>了解宏操作符、宏汇编、条件汇编和重复汇编、源程序包含、代码连接和子程序库等程序设计方法</a:t>
            </a:r>
          </a:p>
          <a:p>
            <a:pPr algn="just">
              <a:lnSpc>
                <a:spcPct val="100000"/>
              </a:lnSpc>
              <a:buFont typeface="Wingdings" panose="05000000000000000000" pitchFamily="2" charset="2"/>
              <a:buChar char="ü"/>
            </a:pPr>
            <a:r>
              <a:rPr lang="zh-CN" altLang="en-US" sz="2800" dirty="0">
                <a:solidFill>
                  <a:schemeClr val="tx1"/>
                </a:solidFill>
              </a:rPr>
              <a:t>了解程序直接控制、查询和中断的输入输出程序设计</a:t>
            </a:r>
          </a:p>
          <a:p>
            <a:pPr marL="269875" indent="-269875" algn="just">
              <a:lnSpc>
                <a:spcPct val="100000"/>
              </a:lnSpc>
              <a:buFont typeface="Wingdings" panose="05000000000000000000" pitchFamily="2" charset="2"/>
              <a:buChar char="ü"/>
            </a:pPr>
            <a:r>
              <a:rPr lang="zh-CN" altLang="en-US" sz="2800" dirty="0">
                <a:solidFill>
                  <a:schemeClr val="tx1"/>
                </a:solidFill>
              </a:rPr>
              <a:t>掌握伪指令：</a:t>
            </a:r>
            <a:r>
              <a:rPr lang="en-US" altLang="zh-CN" sz="2400" dirty="0">
                <a:solidFill>
                  <a:schemeClr val="tx1"/>
                </a:solidFill>
              </a:rPr>
              <a:t>PROTO / INVOKE</a:t>
            </a:r>
            <a:r>
              <a:rPr lang="zh-CN" altLang="en-US" sz="2400" dirty="0">
                <a:solidFill>
                  <a:schemeClr val="tx1"/>
                </a:solidFill>
              </a:rPr>
              <a:t>，</a:t>
            </a:r>
            <a:r>
              <a:rPr lang="en-US" altLang="zh-CN" sz="2400" dirty="0">
                <a:solidFill>
                  <a:schemeClr val="tx1"/>
                </a:solidFill>
              </a:rPr>
              <a:t>MACRO/ENDM</a:t>
            </a:r>
            <a:r>
              <a:rPr lang="zh-CN" altLang="en-US" sz="2400" dirty="0">
                <a:solidFill>
                  <a:schemeClr val="tx1"/>
                </a:solidFill>
              </a:rPr>
              <a:t>、</a:t>
            </a:r>
            <a:r>
              <a:rPr lang="en-US" altLang="zh-CN" sz="2400" dirty="0">
                <a:solidFill>
                  <a:schemeClr val="tx1"/>
                </a:solidFill>
              </a:rPr>
              <a:t>LOCAL</a:t>
            </a:r>
            <a:r>
              <a:rPr lang="zh-CN" altLang="en-US" sz="2400" dirty="0">
                <a:solidFill>
                  <a:schemeClr val="tx1"/>
                </a:solidFill>
              </a:rPr>
              <a:t>，</a:t>
            </a:r>
            <a:r>
              <a:rPr lang="en-US" altLang="zh-CN" sz="2400" dirty="0">
                <a:solidFill>
                  <a:schemeClr val="tx1"/>
                </a:solidFill>
              </a:rPr>
              <a:t>INCLUDE</a:t>
            </a:r>
            <a:r>
              <a:rPr lang="zh-CN" altLang="en-US" sz="2400" dirty="0">
                <a:solidFill>
                  <a:schemeClr val="tx1"/>
                </a:solidFill>
              </a:rPr>
              <a:t>／</a:t>
            </a:r>
            <a:r>
              <a:rPr lang="en-US" altLang="zh-CN" sz="2400" dirty="0">
                <a:solidFill>
                  <a:schemeClr val="tx1"/>
                </a:solidFill>
              </a:rPr>
              <a:t>PUBLIC</a:t>
            </a:r>
            <a:r>
              <a:rPr lang="zh-CN" altLang="en-US" sz="2400" dirty="0">
                <a:solidFill>
                  <a:schemeClr val="tx1"/>
                </a:solidFill>
              </a:rPr>
              <a:t>／</a:t>
            </a:r>
            <a:r>
              <a:rPr lang="en-US" altLang="zh-CN" sz="2400" dirty="0">
                <a:solidFill>
                  <a:schemeClr val="tx1"/>
                </a:solidFill>
              </a:rPr>
              <a:t>EXTERN</a:t>
            </a:r>
          </a:p>
          <a:p>
            <a:pPr>
              <a:buFont typeface="Wingdings" panose="05000000000000000000" pitchFamily="2" charset="2"/>
              <a:buChar char="ü"/>
            </a:pPr>
            <a:endParaRPr lang="zh-CN" altLang="en-US" sz="2800" dirty="0"/>
          </a:p>
        </p:txBody>
      </p:sp>
    </p:spTree>
    <p:extLst>
      <p:ext uri="{BB962C8B-B14F-4D97-AF65-F5344CB8AC3E}">
        <p14:creationId xmlns:p14="http://schemas.microsoft.com/office/powerpoint/2010/main" val="12573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3CCD48-49F3-4982-84D0-D381C6BEFAA4}"/>
              </a:ext>
            </a:extLst>
          </p:cNvPr>
          <p:cNvSpPr>
            <a:spLocks noGrp="1"/>
          </p:cNvSpPr>
          <p:nvPr>
            <p:ph type="title"/>
          </p:nvPr>
        </p:nvSpPr>
        <p:spPr/>
        <p:txBody>
          <a:bodyPr/>
          <a:lstStyle/>
          <a:p>
            <a:r>
              <a:rPr lang="en-US" altLang="zh-CN" dirty="0"/>
              <a:t>5.1.3 </a:t>
            </a:r>
            <a:r>
              <a:rPr lang="zh-CN" altLang="en-US" dirty="0"/>
              <a:t>过程声明和过程调用伪指令</a:t>
            </a:r>
          </a:p>
        </p:txBody>
      </p:sp>
      <p:sp>
        <p:nvSpPr>
          <p:cNvPr id="3" name="内容占位符 2">
            <a:extLst>
              <a:ext uri="{FF2B5EF4-FFF2-40B4-BE49-F238E27FC236}">
                <a16:creationId xmlns:a16="http://schemas.microsoft.com/office/drawing/2014/main" id="{14FF74B6-E01C-4190-B11B-D17857AAC09F}"/>
              </a:ext>
            </a:extLst>
          </p:cNvPr>
          <p:cNvSpPr>
            <a:spLocks noGrp="1"/>
          </p:cNvSpPr>
          <p:nvPr>
            <p:ph idx="1"/>
          </p:nvPr>
        </p:nvSpPr>
        <p:spPr>
          <a:xfrm>
            <a:off x="1173018" y="1840168"/>
            <a:ext cx="3565235" cy="4403614"/>
          </a:xfrm>
        </p:spPr>
        <p:txBody>
          <a:bodyPr>
            <a:normAutofit fontScale="47500" lnSpcReduction="20000"/>
          </a:bodyPr>
          <a:lstStyle/>
          <a:p>
            <a:pPr marL="0" indent="0">
              <a:lnSpc>
                <a:spcPct val="120000"/>
              </a:lnSpc>
              <a:buNone/>
            </a:pPr>
            <a:r>
              <a:rPr lang="zh-CN" altLang="en-US" sz="3800" dirty="0">
                <a:solidFill>
                  <a:schemeClr val="tx1"/>
                </a:solidFill>
              </a:rPr>
              <a:t>利用命令行创建列表</a:t>
            </a:r>
            <a:r>
              <a:rPr lang="en-US" altLang="zh-CN" sz="3800" dirty="0">
                <a:solidFill>
                  <a:schemeClr val="tx1"/>
                </a:solidFill>
              </a:rPr>
              <a:t>LIST</a:t>
            </a:r>
            <a:r>
              <a:rPr lang="zh-CN" altLang="en-US" sz="3800" dirty="0">
                <a:solidFill>
                  <a:schemeClr val="tx1"/>
                </a:solidFill>
              </a:rPr>
              <a:t>文件（文本文件，含有源程序和目标代码）</a:t>
            </a:r>
            <a:r>
              <a:rPr lang="zh-CN" altLang="en-US" sz="3800" dirty="0">
                <a:solidFill>
                  <a:srgbClr val="C00000"/>
                </a:solidFill>
              </a:rPr>
              <a:t>：</a:t>
            </a:r>
            <a:endParaRPr lang="en-US" altLang="zh-CN" sz="3800" dirty="0">
              <a:solidFill>
                <a:srgbClr val="C00000"/>
              </a:solidFill>
            </a:endParaRPr>
          </a:p>
          <a:p>
            <a:pPr lvl="1">
              <a:lnSpc>
                <a:spcPct val="120000"/>
              </a:lnSpc>
              <a:buFont typeface="Wingdings" panose="05000000000000000000" pitchFamily="2" charset="2"/>
              <a:buChar char="ü"/>
            </a:pPr>
            <a:r>
              <a:rPr lang="en-US" altLang="zh-CN" sz="3800" dirty="0"/>
              <a:t>  </a:t>
            </a:r>
            <a:r>
              <a:rPr lang="en-US" altLang="zh-CN" sz="3800" dirty="0">
                <a:solidFill>
                  <a:srgbClr val="C00000"/>
                </a:solidFill>
              </a:rPr>
              <a:t>ml /Fl /Sa  </a:t>
            </a:r>
            <a:r>
              <a:rPr lang="zh-CN" altLang="en-US" sz="3800" dirty="0">
                <a:solidFill>
                  <a:srgbClr val="C00000"/>
                </a:solidFill>
              </a:rPr>
              <a:t>文件名</a:t>
            </a:r>
            <a:r>
              <a:rPr lang="en-US" altLang="zh-CN" sz="3800" dirty="0">
                <a:solidFill>
                  <a:srgbClr val="C00000"/>
                </a:solidFill>
              </a:rPr>
              <a:t>.</a:t>
            </a:r>
            <a:r>
              <a:rPr lang="en-US" altLang="zh-CN" sz="3800" dirty="0" err="1">
                <a:solidFill>
                  <a:srgbClr val="C00000"/>
                </a:solidFill>
              </a:rPr>
              <a:t>asm</a:t>
            </a:r>
            <a:endParaRPr lang="en-US" altLang="zh-CN" sz="3800" dirty="0">
              <a:solidFill>
                <a:srgbClr val="C00000"/>
              </a:solidFill>
            </a:endParaRPr>
          </a:p>
          <a:p>
            <a:pPr lvl="1">
              <a:lnSpc>
                <a:spcPct val="120000"/>
              </a:lnSpc>
              <a:buFont typeface="Wingdings" panose="05000000000000000000" pitchFamily="2" charset="2"/>
              <a:buChar char="ü"/>
            </a:pPr>
            <a:r>
              <a:rPr lang="zh-CN" altLang="en-US" sz="3800" dirty="0"/>
              <a:t>右侧为例</a:t>
            </a:r>
            <a:r>
              <a:rPr lang="en-US" altLang="zh-CN" sz="3800" dirty="0"/>
              <a:t>5.2 </a:t>
            </a:r>
            <a:r>
              <a:rPr lang="zh-CN" altLang="en-US" sz="3800" dirty="0"/>
              <a:t>生成的</a:t>
            </a:r>
            <a:r>
              <a:rPr lang="en-US" altLang="zh-CN" sz="3800" dirty="0"/>
              <a:t>LIST</a:t>
            </a:r>
            <a:r>
              <a:rPr lang="zh-CN" altLang="en-US" sz="3800" dirty="0"/>
              <a:t>文件中的部分内容</a:t>
            </a:r>
            <a:endParaRPr lang="en-US" altLang="zh-CN" sz="3800" dirty="0"/>
          </a:p>
          <a:p>
            <a:pPr lvl="1">
              <a:lnSpc>
                <a:spcPct val="120000"/>
              </a:lnSpc>
              <a:buFont typeface="Wingdings" panose="05000000000000000000" pitchFamily="2" charset="2"/>
              <a:buChar char="ü"/>
            </a:pPr>
            <a:r>
              <a:rPr lang="zh-CN" altLang="en-US" sz="3800" dirty="0"/>
              <a:t>其中左栏为对应内存地址：机器指令；</a:t>
            </a:r>
            <a:endParaRPr lang="en-US" altLang="zh-CN" sz="3800" dirty="0"/>
          </a:p>
          <a:p>
            <a:pPr lvl="1">
              <a:lnSpc>
                <a:spcPct val="120000"/>
              </a:lnSpc>
              <a:buFont typeface="Wingdings" panose="05000000000000000000" pitchFamily="2" charset="2"/>
              <a:buChar char="ü"/>
            </a:pPr>
            <a:r>
              <a:rPr lang="zh-CN" altLang="en-US" sz="3800" dirty="0"/>
              <a:t>右栏为源程序；</a:t>
            </a:r>
            <a:endParaRPr lang="en-US" altLang="zh-CN" sz="3800" dirty="0"/>
          </a:p>
          <a:p>
            <a:pPr lvl="1">
              <a:lnSpc>
                <a:spcPct val="120000"/>
              </a:lnSpc>
              <a:buFont typeface="Wingdings" panose="05000000000000000000" pitchFamily="2" charset="2"/>
              <a:buChar char="ü"/>
            </a:pPr>
            <a:r>
              <a:rPr lang="en-US" altLang="zh-CN" sz="3800" dirty="0"/>
              <a:t>R</a:t>
            </a:r>
            <a:r>
              <a:rPr lang="zh-CN" altLang="en-US" sz="3800" dirty="0"/>
              <a:t>代表该指令的立即数</a:t>
            </a:r>
            <a:r>
              <a:rPr lang="en-US" altLang="zh-CN" sz="3800" dirty="0"/>
              <a:t>/</a:t>
            </a:r>
            <a:r>
              <a:rPr lang="zh-CN" altLang="en-US" sz="3800" dirty="0"/>
              <a:t>位移量不能确定或只是相对地址；</a:t>
            </a:r>
            <a:endParaRPr lang="en-US" altLang="zh-CN" sz="3800" dirty="0"/>
          </a:p>
          <a:p>
            <a:pPr lvl="1">
              <a:lnSpc>
                <a:spcPct val="120000"/>
              </a:lnSpc>
              <a:buFont typeface="Wingdings" panose="05000000000000000000" pitchFamily="2" charset="2"/>
              <a:buChar char="ü"/>
            </a:pPr>
            <a:r>
              <a:rPr lang="zh-CN" altLang="en-US" sz="3800" dirty="0"/>
              <a:t>带有</a:t>
            </a:r>
            <a:r>
              <a:rPr lang="en-US" altLang="zh-CN" sz="3800" dirty="0"/>
              <a:t>*</a:t>
            </a:r>
            <a:r>
              <a:rPr lang="zh-CN" altLang="en-US" sz="3800" dirty="0"/>
              <a:t>的处理器指令是由前面一条伪指令产生的</a:t>
            </a:r>
            <a:r>
              <a:rPr lang="en-US" altLang="zh-CN" sz="3800" dirty="0"/>
              <a:t> </a:t>
            </a:r>
            <a:endParaRPr lang="en-US" altLang="zh-CN" sz="1600" dirty="0"/>
          </a:p>
          <a:p>
            <a:pPr>
              <a:lnSpc>
                <a:spcPct val="120000"/>
              </a:lnSpc>
            </a:pPr>
            <a:r>
              <a:rPr lang="en-US" altLang="zh-CN" sz="1600" dirty="0"/>
              <a:t>  </a:t>
            </a:r>
          </a:p>
          <a:p>
            <a:pPr>
              <a:lnSpc>
                <a:spcPct val="120000"/>
              </a:lnSpc>
            </a:pPr>
            <a:endParaRPr lang="en-US" altLang="zh-CN" sz="1600" dirty="0"/>
          </a:p>
          <a:p>
            <a:pPr>
              <a:lnSpc>
                <a:spcPct val="120000"/>
              </a:lnSpc>
            </a:pPr>
            <a:endParaRPr lang="zh-CN" altLang="en-US" sz="1600" dirty="0"/>
          </a:p>
        </p:txBody>
      </p:sp>
      <p:pic>
        <p:nvPicPr>
          <p:cNvPr id="4" name="图片 3">
            <a:extLst>
              <a:ext uri="{FF2B5EF4-FFF2-40B4-BE49-F238E27FC236}">
                <a16:creationId xmlns:a16="http://schemas.microsoft.com/office/drawing/2014/main" id="{D4DBDD0A-B0C2-4CAC-82AB-A452B3D8766A}"/>
              </a:ext>
            </a:extLst>
          </p:cNvPr>
          <p:cNvPicPr>
            <a:picLocks noChangeAspect="1"/>
          </p:cNvPicPr>
          <p:nvPr/>
        </p:nvPicPr>
        <p:blipFill>
          <a:blip r:embed="rId2"/>
          <a:stretch>
            <a:fillRect/>
          </a:stretch>
        </p:blipFill>
        <p:spPr>
          <a:xfrm>
            <a:off x="5346578" y="1887943"/>
            <a:ext cx="5476461" cy="3779459"/>
          </a:xfrm>
          <a:prstGeom prst="rect">
            <a:avLst/>
          </a:prstGeom>
        </p:spPr>
      </p:pic>
      <p:sp>
        <p:nvSpPr>
          <p:cNvPr id="6" name="对话气泡: 圆角矩形 5">
            <a:extLst>
              <a:ext uri="{FF2B5EF4-FFF2-40B4-BE49-F238E27FC236}">
                <a16:creationId xmlns:a16="http://schemas.microsoft.com/office/drawing/2014/main" id="{3DB37844-9864-467E-96A6-CC319DCF1396}"/>
              </a:ext>
            </a:extLst>
          </p:cNvPr>
          <p:cNvSpPr/>
          <p:nvPr/>
        </p:nvSpPr>
        <p:spPr>
          <a:xfrm>
            <a:off x="9128961" y="4185887"/>
            <a:ext cx="1800296" cy="674256"/>
          </a:xfrm>
          <a:prstGeom prst="wedgeRoundRectCallout">
            <a:avLst>
              <a:gd name="adj1" fmla="val -65909"/>
              <a:gd name="adj2" fmla="val -3192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err="1"/>
              <a:t>arrayp</a:t>
            </a:r>
            <a:r>
              <a:rPr lang="en-US" altLang="zh-CN" dirty="0"/>
              <a:t>=[bp+6]</a:t>
            </a:r>
          </a:p>
          <a:p>
            <a:pPr algn="ctr"/>
            <a:r>
              <a:rPr lang="en-US" altLang="zh-CN" dirty="0" err="1"/>
              <a:t>countp</a:t>
            </a:r>
            <a:r>
              <a:rPr lang="en-US" altLang="zh-CN" dirty="0"/>
              <a:t>=[bp+4]</a:t>
            </a:r>
            <a:endParaRPr lang="zh-CN" altLang="en-US" dirty="0"/>
          </a:p>
        </p:txBody>
      </p:sp>
      <p:sp>
        <p:nvSpPr>
          <p:cNvPr id="7" name="对话气泡: 圆角矩形 6">
            <a:extLst>
              <a:ext uri="{FF2B5EF4-FFF2-40B4-BE49-F238E27FC236}">
                <a16:creationId xmlns:a16="http://schemas.microsoft.com/office/drawing/2014/main" id="{40040291-1D41-4961-9A25-7D9E57D989F9}"/>
              </a:ext>
            </a:extLst>
          </p:cNvPr>
          <p:cNvSpPr/>
          <p:nvPr/>
        </p:nvSpPr>
        <p:spPr>
          <a:xfrm>
            <a:off x="9128961" y="2201690"/>
            <a:ext cx="1694078" cy="541510"/>
          </a:xfrm>
          <a:prstGeom prst="wedgeRoundRectCallout">
            <a:avLst>
              <a:gd name="adj1" fmla="val -61374"/>
              <a:gd name="adj2" fmla="val 11666"/>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t>入口参数压入堆栈</a:t>
            </a:r>
          </a:p>
        </p:txBody>
      </p:sp>
      <p:sp>
        <p:nvSpPr>
          <p:cNvPr id="8" name="对话气泡: 圆角矩形 7">
            <a:extLst>
              <a:ext uri="{FF2B5EF4-FFF2-40B4-BE49-F238E27FC236}">
                <a16:creationId xmlns:a16="http://schemas.microsoft.com/office/drawing/2014/main" id="{B0E088CD-1C4B-41D4-9410-EE9BA17A4C49}"/>
              </a:ext>
            </a:extLst>
          </p:cNvPr>
          <p:cNvSpPr/>
          <p:nvPr/>
        </p:nvSpPr>
        <p:spPr>
          <a:xfrm>
            <a:off x="7830054" y="4999924"/>
            <a:ext cx="1118004" cy="486478"/>
          </a:xfrm>
          <a:prstGeom prst="wedgeRoundRectCallout">
            <a:avLst>
              <a:gd name="adj1" fmla="val -65703"/>
              <a:gd name="adj2" fmla="val 5630"/>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出栈操作</a:t>
            </a:r>
            <a:endParaRPr lang="en-US" altLang="zh-CN" sz="1400" dirty="0"/>
          </a:p>
          <a:p>
            <a:pPr algn="ctr"/>
            <a:r>
              <a:rPr lang="zh-CN" altLang="en-US" sz="1400" dirty="0"/>
              <a:t>恢复现场</a:t>
            </a:r>
          </a:p>
        </p:txBody>
      </p:sp>
      <p:sp>
        <p:nvSpPr>
          <p:cNvPr id="9" name="对话气泡: 圆角矩形 8">
            <a:extLst>
              <a:ext uri="{FF2B5EF4-FFF2-40B4-BE49-F238E27FC236}">
                <a16:creationId xmlns:a16="http://schemas.microsoft.com/office/drawing/2014/main" id="{044EE57E-7194-4498-97C4-D42207CCAE0B}"/>
              </a:ext>
            </a:extLst>
          </p:cNvPr>
          <p:cNvSpPr/>
          <p:nvPr/>
        </p:nvSpPr>
        <p:spPr>
          <a:xfrm>
            <a:off x="8425794" y="3518409"/>
            <a:ext cx="1052942" cy="486478"/>
          </a:xfrm>
          <a:prstGeom prst="wedgeRoundRectCallout">
            <a:avLst>
              <a:gd name="adj1" fmla="val -69715"/>
              <a:gd name="adj2" fmla="val -1618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dirty="0"/>
              <a:t>入栈操作</a:t>
            </a:r>
            <a:endParaRPr lang="en-US" altLang="zh-CN" sz="1400" dirty="0"/>
          </a:p>
          <a:p>
            <a:pPr algn="ctr"/>
            <a:r>
              <a:rPr lang="zh-CN" altLang="en-US" sz="1400" dirty="0"/>
              <a:t>保护现场</a:t>
            </a:r>
          </a:p>
        </p:txBody>
      </p:sp>
    </p:spTree>
    <p:extLst>
      <p:ext uri="{BB962C8B-B14F-4D97-AF65-F5344CB8AC3E}">
        <p14:creationId xmlns:p14="http://schemas.microsoft.com/office/powerpoint/2010/main" val="1095250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EEDEA-ACFB-445B-8B5A-F2C5A5EDC85F}"/>
              </a:ext>
            </a:extLst>
          </p:cNvPr>
          <p:cNvSpPr>
            <a:spLocks noGrp="1"/>
          </p:cNvSpPr>
          <p:nvPr>
            <p:ph type="title"/>
          </p:nvPr>
        </p:nvSpPr>
        <p:spPr/>
        <p:txBody>
          <a:bodyPr/>
          <a:lstStyle/>
          <a:p>
            <a:r>
              <a:rPr lang="en-US" altLang="zh-CN" dirty="0"/>
              <a:t>5.2 </a:t>
            </a:r>
            <a:r>
              <a:rPr lang="zh-CN" altLang="en-US" dirty="0"/>
              <a:t>宏结构程序设计</a:t>
            </a:r>
          </a:p>
        </p:txBody>
      </p:sp>
      <p:sp>
        <p:nvSpPr>
          <p:cNvPr id="3" name="内容占位符 2">
            <a:extLst>
              <a:ext uri="{FF2B5EF4-FFF2-40B4-BE49-F238E27FC236}">
                <a16:creationId xmlns:a16="http://schemas.microsoft.com/office/drawing/2014/main" id="{16927C38-6F38-4C72-A54B-A8F35C484F59}"/>
              </a:ext>
            </a:extLst>
          </p:cNvPr>
          <p:cNvSpPr>
            <a:spLocks noGrp="1"/>
          </p:cNvSpPr>
          <p:nvPr>
            <p:ph idx="1"/>
          </p:nvPr>
        </p:nvSpPr>
        <p:spPr>
          <a:xfrm>
            <a:off x="1202355" y="1917680"/>
            <a:ext cx="9787289" cy="4023360"/>
          </a:xfrm>
        </p:spPr>
        <p:txBody>
          <a:bodyPr>
            <a:normAutofit/>
          </a:bodyPr>
          <a:lstStyle/>
          <a:p>
            <a:pPr>
              <a:lnSpc>
                <a:spcPct val="150000"/>
              </a:lnSpc>
            </a:pPr>
            <a:r>
              <a:rPr lang="zh-CN" altLang="en-US" sz="2400" dirty="0"/>
              <a:t>宏</a:t>
            </a:r>
            <a:r>
              <a:rPr lang="en-US" altLang="zh-CN" sz="2400" dirty="0"/>
              <a:t>(MICRO)</a:t>
            </a:r>
            <a:r>
              <a:rPr lang="zh-CN" altLang="en-US" sz="2400" dirty="0"/>
              <a:t>是汇编语言的一个特点。宏是与子程序类似又独具特色的另一种简化源程序结构的方法。通常与宏配合的伪指令还有重复汇编和条件汇编，统称为</a:t>
            </a:r>
            <a:r>
              <a:rPr lang="zh-CN" altLang="en-US" sz="2400" dirty="0">
                <a:solidFill>
                  <a:srgbClr val="C00000"/>
                </a:solidFill>
              </a:rPr>
              <a:t>宏结构。</a:t>
            </a:r>
            <a:r>
              <a:rPr lang="zh-CN" altLang="en-US" sz="2400" dirty="0">
                <a:solidFill>
                  <a:schemeClr val="tx1"/>
                </a:solidFill>
              </a:rPr>
              <a:t>本节介绍利用这些汇编伪指令进行程序设计的方法。</a:t>
            </a:r>
            <a:endParaRPr lang="en-US" altLang="zh-CN" sz="2400" dirty="0">
              <a:solidFill>
                <a:schemeClr val="tx1"/>
              </a:solidFill>
            </a:endParaRPr>
          </a:p>
          <a:p>
            <a:pPr>
              <a:lnSpc>
                <a:spcPct val="150000"/>
              </a:lnSpc>
            </a:pPr>
            <a:endParaRPr lang="zh-CN" altLang="en-US" sz="2400" dirty="0"/>
          </a:p>
        </p:txBody>
      </p:sp>
    </p:spTree>
    <p:extLst>
      <p:ext uri="{BB962C8B-B14F-4D97-AF65-F5344CB8AC3E}">
        <p14:creationId xmlns:p14="http://schemas.microsoft.com/office/powerpoint/2010/main" val="33010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A6627-43EC-45C8-B0E2-1838D78DE80B}"/>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5C28A106-A984-4129-917D-B3180F2DBB9C}"/>
              </a:ext>
            </a:extLst>
          </p:cNvPr>
          <p:cNvSpPr>
            <a:spLocks noGrp="1"/>
          </p:cNvSpPr>
          <p:nvPr>
            <p:ph idx="1"/>
          </p:nvPr>
        </p:nvSpPr>
        <p:spPr>
          <a:xfrm>
            <a:off x="1097280" y="1814561"/>
            <a:ext cx="10058400" cy="4482330"/>
          </a:xfrm>
        </p:spPr>
        <p:txBody>
          <a:bodyPr>
            <a:normAutofit lnSpcReduction="10000"/>
          </a:bodyPr>
          <a:lstStyle/>
          <a:p>
            <a:pPr>
              <a:lnSpc>
                <a:spcPct val="100000"/>
              </a:lnSpc>
            </a:pPr>
            <a:r>
              <a:rPr lang="zh-CN" altLang="en-US" sz="2400" dirty="0"/>
              <a:t>宏是具有宏名的一段汇编语句序列。经过定义的宏，只要写出宏名，就可以在源程序中调用它。形式上类似指令，因此称之为</a:t>
            </a:r>
            <a:r>
              <a:rPr lang="zh-CN" altLang="en-US" sz="2400" dirty="0">
                <a:solidFill>
                  <a:srgbClr val="C00000"/>
                </a:solidFill>
              </a:rPr>
              <a:t>宏指令</a:t>
            </a:r>
            <a:r>
              <a:rPr lang="zh-CN" altLang="en-US" sz="2400" dirty="0"/>
              <a:t>。在汇编时，汇编程序用对应的代码序列代替宏指令，即为</a:t>
            </a:r>
            <a:r>
              <a:rPr lang="zh-CN" altLang="en-US" sz="2400" dirty="0">
                <a:solidFill>
                  <a:srgbClr val="C00000"/>
                </a:solidFill>
              </a:rPr>
              <a:t>宏展开</a:t>
            </a:r>
            <a:r>
              <a:rPr lang="zh-CN" altLang="en-US" sz="2400" dirty="0"/>
              <a:t>，或</a:t>
            </a:r>
            <a:r>
              <a:rPr lang="zh-CN" altLang="en-US" sz="2400" dirty="0">
                <a:solidFill>
                  <a:srgbClr val="C00000"/>
                </a:solidFill>
              </a:rPr>
              <a:t>宏汇编</a:t>
            </a:r>
            <a:r>
              <a:rPr lang="zh-CN" altLang="en-US" sz="2400" dirty="0"/>
              <a:t>。</a:t>
            </a:r>
            <a:endParaRPr lang="en-US" altLang="zh-CN" sz="2400" dirty="0"/>
          </a:p>
          <a:p>
            <a:pPr>
              <a:lnSpc>
                <a:spcPct val="100000"/>
              </a:lnSpc>
            </a:pPr>
            <a:r>
              <a:rPr lang="en-US" altLang="zh-CN" sz="2400" dirty="0"/>
              <a:t>1.</a:t>
            </a:r>
            <a:r>
              <a:rPr lang="zh-CN" altLang="en-US" sz="2400" dirty="0"/>
              <a:t>宏的定义和调用</a:t>
            </a:r>
            <a:endParaRPr lang="en-US" altLang="zh-CN" sz="2400" dirty="0"/>
          </a:p>
          <a:p>
            <a:pPr>
              <a:lnSpc>
                <a:spcPct val="100000"/>
              </a:lnSpc>
            </a:pPr>
            <a:r>
              <a:rPr lang="zh-CN" altLang="en-US" sz="2400" dirty="0"/>
              <a:t>宏定义由一对宏汇编指令</a:t>
            </a:r>
            <a:r>
              <a:rPr lang="en-US" altLang="zh-CN" sz="2400" dirty="0"/>
              <a:t>MACRO/ENDM</a:t>
            </a:r>
            <a:r>
              <a:rPr lang="zh-CN" altLang="en-US" sz="2400" dirty="0"/>
              <a:t>完成，格式：</a:t>
            </a:r>
            <a:endParaRPr lang="en-US" altLang="zh-CN" sz="2400" dirty="0"/>
          </a:p>
          <a:p>
            <a:pPr>
              <a:lnSpc>
                <a:spcPct val="100000"/>
              </a:lnSpc>
            </a:pPr>
            <a:r>
              <a:rPr lang="zh-CN" altLang="en-US" sz="2400" dirty="0"/>
              <a:t>宏名  </a:t>
            </a:r>
            <a:r>
              <a:rPr lang="en-US" altLang="zh-CN" sz="2400" dirty="0"/>
              <a:t>macro[</a:t>
            </a:r>
            <a:r>
              <a:rPr lang="zh-CN" altLang="en-US" sz="2400" dirty="0"/>
              <a:t>参数表</a:t>
            </a:r>
            <a:r>
              <a:rPr lang="en-US" altLang="zh-CN" sz="2400" dirty="0"/>
              <a:t>]</a:t>
            </a:r>
          </a:p>
          <a:p>
            <a:pPr>
              <a:lnSpc>
                <a:spcPct val="100000"/>
              </a:lnSpc>
            </a:pPr>
            <a:r>
              <a:rPr lang="en-US" altLang="zh-CN" sz="2400" dirty="0"/>
              <a:t>           </a:t>
            </a:r>
            <a:r>
              <a:rPr lang="zh-CN" altLang="en-US" sz="2400" dirty="0"/>
              <a:t>宏定义体</a:t>
            </a:r>
            <a:endParaRPr lang="en-US" altLang="zh-CN" sz="2400" dirty="0"/>
          </a:p>
          <a:p>
            <a:pPr>
              <a:lnSpc>
                <a:spcPct val="100000"/>
              </a:lnSpc>
            </a:pPr>
            <a:r>
              <a:rPr lang="en-US" altLang="zh-CN" sz="2400" dirty="0"/>
              <a:t>           </a:t>
            </a:r>
            <a:r>
              <a:rPr lang="en-US" altLang="zh-CN" sz="2400" dirty="0" err="1"/>
              <a:t>endm</a:t>
            </a:r>
            <a:endParaRPr lang="en-US" altLang="zh-CN" sz="2400" dirty="0"/>
          </a:p>
          <a:p>
            <a:pPr>
              <a:lnSpc>
                <a:spcPct val="100000"/>
              </a:lnSpc>
            </a:pPr>
            <a:r>
              <a:rPr lang="zh-CN" altLang="en-US" sz="2400" dirty="0"/>
              <a:t>其中，宏名是符合语法的标识符。同一源程序中该名字定义唯一。宏可带参数表，用逗号分割。</a:t>
            </a:r>
          </a:p>
        </p:txBody>
      </p:sp>
    </p:spTree>
    <p:extLst>
      <p:ext uri="{BB962C8B-B14F-4D97-AF65-F5344CB8AC3E}">
        <p14:creationId xmlns:p14="http://schemas.microsoft.com/office/powerpoint/2010/main" val="45169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D23B3-03EF-4B62-958C-C3A0E7445346}"/>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631D2143-5C6D-4227-9BCE-A5E3F9E7223A}"/>
              </a:ext>
            </a:extLst>
          </p:cNvPr>
          <p:cNvSpPr>
            <a:spLocks noGrp="1"/>
          </p:cNvSpPr>
          <p:nvPr>
            <p:ph idx="1"/>
          </p:nvPr>
        </p:nvSpPr>
        <p:spPr>
          <a:xfrm>
            <a:off x="1097280" y="1845733"/>
            <a:ext cx="6153265" cy="4434993"/>
          </a:xfrm>
        </p:spPr>
        <p:txBody>
          <a:bodyPr>
            <a:normAutofit fontScale="85000" lnSpcReduction="20000"/>
          </a:bodyPr>
          <a:lstStyle/>
          <a:p>
            <a:r>
              <a:rPr lang="zh-CN" altLang="en-US" b="1" dirty="0"/>
              <a:t>源程序开始通常要初始化</a:t>
            </a:r>
            <a:r>
              <a:rPr lang="en-US" altLang="zh-CN" b="1" dirty="0"/>
              <a:t>DS</a:t>
            </a:r>
            <a:r>
              <a:rPr lang="zh-CN" altLang="en-US" b="1" dirty="0"/>
              <a:t>，可定义成宏：</a:t>
            </a:r>
            <a:endParaRPr lang="en-US" altLang="zh-CN" b="1" dirty="0"/>
          </a:p>
          <a:p>
            <a:r>
              <a:rPr lang="en-US" altLang="zh-CN" i="1" dirty="0" err="1"/>
              <a:t>mainbegin</a:t>
            </a:r>
            <a:r>
              <a:rPr lang="en-US" altLang="zh-CN" i="1" dirty="0"/>
              <a:t>  macro      ;;</a:t>
            </a:r>
            <a:r>
              <a:rPr lang="zh-CN" altLang="en-US" i="1" dirty="0"/>
              <a:t>定义一个名为</a:t>
            </a:r>
            <a:r>
              <a:rPr lang="en-US" altLang="zh-CN" i="1" dirty="0" err="1"/>
              <a:t>mainbegin</a:t>
            </a:r>
            <a:r>
              <a:rPr lang="zh-CN" altLang="en-US" i="1" dirty="0"/>
              <a:t>的宏，无参数</a:t>
            </a:r>
            <a:endParaRPr lang="en-US" altLang="zh-CN" i="1" dirty="0"/>
          </a:p>
          <a:p>
            <a:r>
              <a:rPr lang="en-US" altLang="zh-CN" i="1" dirty="0"/>
              <a:t>    mov </a:t>
            </a:r>
            <a:r>
              <a:rPr lang="en-US" altLang="zh-CN" i="1" dirty="0" err="1"/>
              <a:t>ax,@data</a:t>
            </a:r>
            <a:r>
              <a:rPr lang="en-US" altLang="zh-CN" i="1" dirty="0"/>
              <a:t>       ;;</a:t>
            </a:r>
            <a:r>
              <a:rPr lang="zh-CN" altLang="en-US" i="1" dirty="0"/>
              <a:t>宏定义体</a:t>
            </a:r>
            <a:endParaRPr lang="en-US" altLang="zh-CN" i="1" dirty="0"/>
          </a:p>
          <a:p>
            <a:r>
              <a:rPr lang="en-US" altLang="zh-CN" i="1" dirty="0"/>
              <a:t>     mov </a:t>
            </a:r>
            <a:r>
              <a:rPr lang="en-US" altLang="zh-CN" i="1" dirty="0" err="1"/>
              <a:t>ds,ax</a:t>
            </a:r>
            <a:endParaRPr lang="en-US" altLang="zh-CN" i="1" dirty="0"/>
          </a:p>
          <a:p>
            <a:r>
              <a:rPr lang="en-US" altLang="zh-CN" i="1" dirty="0"/>
              <a:t>    </a:t>
            </a:r>
            <a:r>
              <a:rPr lang="en-US" altLang="zh-CN" i="1" dirty="0" err="1"/>
              <a:t>endm</a:t>
            </a:r>
            <a:r>
              <a:rPr lang="en-US" altLang="zh-CN" i="1" dirty="0"/>
              <a:t>              </a:t>
            </a:r>
            <a:r>
              <a:rPr lang="en-US" altLang="zh-CN" dirty="0"/>
              <a:t>            ;;</a:t>
            </a:r>
            <a:r>
              <a:rPr lang="zh-CN" altLang="en-US" dirty="0"/>
              <a:t>宏定义结束</a:t>
            </a:r>
            <a:endParaRPr lang="en-US" altLang="zh-CN" dirty="0"/>
          </a:p>
          <a:p>
            <a:r>
              <a:rPr lang="en-US" altLang="zh-CN" dirty="0"/>
              <a:t>;;</a:t>
            </a:r>
            <a:r>
              <a:rPr lang="zh-CN" altLang="en-US" dirty="0"/>
              <a:t>进行注释，之后的宏展开将不出现该注释</a:t>
            </a:r>
            <a:endParaRPr lang="en-US" altLang="zh-CN" dirty="0"/>
          </a:p>
          <a:p>
            <a:r>
              <a:rPr lang="zh-CN" altLang="en-US" b="1" dirty="0"/>
              <a:t>返回</a:t>
            </a:r>
            <a:r>
              <a:rPr lang="en-US" altLang="zh-CN" b="1" dirty="0"/>
              <a:t>DOS</a:t>
            </a:r>
            <a:r>
              <a:rPr lang="zh-CN" altLang="en-US" b="1" dirty="0"/>
              <a:t>也可定义为宏</a:t>
            </a:r>
            <a:endParaRPr lang="en-US" altLang="zh-CN" b="1" dirty="0"/>
          </a:p>
          <a:p>
            <a:r>
              <a:rPr lang="en-US" altLang="zh-CN" i="1" dirty="0" err="1"/>
              <a:t>mainend</a:t>
            </a:r>
            <a:r>
              <a:rPr lang="en-US" altLang="zh-CN" i="1" dirty="0"/>
              <a:t>  macro   ;;</a:t>
            </a:r>
            <a:r>
              <a:rPr lang="zh-CN" altLang="en-US" i="1" dirty="0"/>
              <a:t>带有参数</a:t>
            </a:r>
            <a:r>
              <a:rPr lang="en-US" altLang="zh-CN" i="1" dirty="0" err="1"/>
              <a:t>retnum</a:t>
            </a:r>
            <a:endParaRPr lang="en-US" altLang="zh-CN" i="1" dirty="0"/>
          </a:p>
          <a:p>
            <a:r>
              <a:rPr lang="en-US" altLang="zh-CN" i="1" dirty="0"/>
              <a:t>mov al, </a:t>
            </a:r>
            <a:r>
              <a:rPr lang="en-US" altLang="zh-CN" i="1" dirty="0" err="1"/>
              <a:t>retnum</a:t>
            </a:r>
            <a:endParaRPr lang="en-US" altLang="zh-CN" i="1" dirty="0"/>
          </a:p>
          <a:p>
            <a:r>
              <a:rPr lang="en-US" altLang="zh-CN" i="1" dirty="0"/>
              <a:t>mov ah,4ch</a:t>
            </a:r>
          </a:p>
          <a:p>
            <a:r>
              <a:rPr lang="en-US" altLang="zh-CN" i="1" dirty="0"/>
              <a:t>int 21h</a:t>
            </a:r>
          </a:p>
          <a:p>
            <a:r>
              <a:rPr lang="en-US" altLang="zh-CN" i="1" dirty="0" err="1"/>
              <a:t>endm</a:t>
            </a:r>
            <a:endParaRPr lang="en-US" altLang="zh-CN" i="1" dirty="0"/>
          </a:p>
          <a:p>
            <a:endParaRPr lang="zh-CN" altLang="en-US" dirty="0"/>
          </a:p>
        </p:txBody>
      </p:sp>
      <p:sp>
        <p:nvSpPr>
          <p:cNvPr id="4" name="文本框 3">
            <a:extLst>
              <a:ext uri="{FF2B5EF4-FFF2-40B4-BE49-F238E27FC236}">
                <a16:creationId xmlns:a16="http://schemas.microsoft.com/office/drawing/2014/main" id="{66CA12C1-759D-41B2-9A4E-383C9D073698}"/>
              </a:ext>
            </a:extLst>
          </p:cNvPr>
          <p:cNvSpPr txBox="1"/>
          <p:nvPr/>
        </p:nvSpPr>
        <p:spPr>
          <a:xfrm>
            <a:off x="6964217" y="1948873"/>
            <a:ext cx="3785063" cy="2031325"/>
          </a:xfrm>
          <a:prstGeom prst="rect">
            <a:avLst/>
          </a:prstGeom>
          <a:noFill/>
        </p:spPr>
        <p:txBody>
          <a:bodyPr wrap="square" rtlCol="0">
            <a:spAutoFit/>
          </a:bodyPr>
          <a:lstStyle/>
          <a:p>
            <a:r>
              <a:rPr lang="zh-CN" altLang="en-US" dirty="0"/>
              <a:t>源程序中经常需要输出信息，也可定义为宏：</a:t>
            </a:r>
            <a:endParaRPr lang="en-US" altLang="zh-CN" dirty="0"/>
          </a:p>
          <a:p>
            <a:r>
              <a:rPr lang="en-US" altLang="zh-CN" i="1" dirty="0" err="1"/>
              <a:t>dispmsg</a:t>
            </a:r>
            <a:r>
              <a:rPr lang="en-US" altLang="zh-CN" i="1" dirty="0"/>
              <a:t>   macro message</a:t>
            </a:r>
          </a:p>
          <a:p>
            <a:r>
              <a:rPr lang="en-US" altLang="zh-CN" i="1" dirty="0"/>
              <a:t>lea  dx, message</a:t>
            </a:r>
          </a:p>
          <a:p>
            <a:r>
              <a:rPr lang="en-US" altLang="zh-CN" i="1" dirty="0"/>
              <a:t>mov ah,09h</a:t>
            </a:r>
          </a:p>
          <a:p>
            <a:r>
              <a:rPr lang="en-US" altLang="zh-CN" i="1" dirty="0"/>
              <a:t>int 21h</a:t>
            </a:r>
          </a:p>
          <a:p>
            <a:r>
              <a:rPr lang="en-US" altLang="zh-CN" i="1" dirty="0" err="1"/>
              <a:t>endm</a:t>
            </a:r>
            <a:endParaRPr lang="zh-CN" altLang="en-US" i="1" dirty="0"/>
          </a:p>
        </p:txBody>
      </p:sp>
    </p:spTree>
    <p:extLst>
      <p:ext uri="{BB962C8B-B14F-4D97-AF65-F5344CB8AC3E}">
        <p14:creationId xmlns:p14="http://schemas.microsoft.com/office/powerpoint/2010/main" val="2169564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23C20-2723-4791-A774-C2EFA260C83F}"/>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369BB71B-F1F8-478B-BE7B-22D1EC000161}"/>
              </a:ext>
            </a:extLst>
          </p:cNvPr>
          <p:cNvSpPr>
            <a:spLocks noGrp="1"/>
          </p:cNvSpPr>
          <p:nvPr>
            <p:ph idx="1"/>
          </p:nvPr>
        </p:nvSpPr>
        <p:spPr>
          <a:xfrm>
            <a:off x="1097280" y="1845734"/>
            <a:ext cx="9700029" cy="4555066"/>
          </a:xfrm>
        </p:spPr>
        <p:txBody>
          <a:bodyPr>
            <a:normAutofit/>
          </a:bodyPr>
          <a:lstStyle/>
          <a:p>
            <a:r>
              <a:rPr lang="zh-CN" altLang="en-US" sz="2400" dirty="0"/>
              <a:t>宏调用</a:t>
            </a:r>
            <a:endParaRPr lang="en-US" altLang="zh-CN" sz="2400" dirty="0"/>
          </a:p>
          <a:p>
            <a:r>
              <a:rPr lang="zh-CN" altLang="en-US" sz="2400" dirty="0">
                <a:solidFill>
                  <a:srgbClr val="C00000"/>
                </a:solidFill>
              </a:rPr>
              <a:t>宏名</a:t>
            </a:r>
            <a:r>
              <a:rPr lang="en-US" altLang="zh-CN" sz="2400" dirty="0">
                <a:solidFill>
                  <a:srgbClr val="C00000"/>
                </a:solidFill>
              </a:rPr>
              <a:t>[</a:t>
            </a:r>
            <a:r>
              <a:rPr lang="zh-CN" altLang="en-US" sz="2400" dirty="0">
                <a:solidFill>
                  <a:srgbClr val="C00000"/>
                </a:solidFill>
              </a:rPr>
              <a:t>实参</a:t>
            </a:r>
            <a:r>
              <a:rPr lang="en-US" altLang="zh-CN" sz="2400" dirty="0"/>
              <a:t>]</a:t>
            </a:r>
          </a:p>
          <a:p>
            <a:r>
              <a:rPr lang="zh-CN" altLang="en-US" sz="2400" dirty="0"/>
              <a:t>汇编时，宏指令被汇编程序用相应代码替代，即为宏展开。</a:t>
            </a:r>
            <a:endParaRPr lang="en-US" altLang="zh-CN" sz="2400" dirty="0"/>
          </a:p>
          <a:p>
            <a:r>
              <a:rPr lang="zh-CN" altLang="en-US" sz="2400" dirty="0"/>
              <a:t>具体过程：</a:t>
            </a:r>
            <a:endParaRPr lang="en-US" altLang="zh-CN" sz="2400" dirty="0"/>
          </a:p>
          <a:p>
            <a:pPr lvl="2">
              <a:buFont typeface="Wingdings" panose="05000000000000000000" pitchFamily="2" charset="2"/>
              <a:buChar char="ü"/>
            </a:pPr>
            <a:r>
              <a:rPr lang="zh-CN" altLang="en-US" sz="2400" dirty="0"/>
              <a:t>当汇编程序扫描源程序遇到已有定义的宏调用时，即用相应的宏定义体取代源程序的宏指令，同时用位置匹配的实参对形参进行替代，实参与形参的个数可以不等，多余的实参不予考虑，缺少的实参以空格取代。</a:t>
            </a:r>
            <a:endParaRPr lang="en-US" altLang="zh-CN" sz="2400" dirty="0"/>
          </a:p>
          <a:p>
            <a:pPr lvl="2">
              <a:buFont typeface="Wingdings" panose="05000000000000000000" pitchFamily="2" charset="2"/>
              <a:buChar char="ü"/>
            </a:pPr>
            <a:r>
              <a:rPr lang="zh-CN" altLang="en-US" sz="2400" dirty="0"/>
              <a:t>另外， 汇编程序不对实参和形参的类型进行检查，取代时完全是字符串的替代，汇编程序进行翻译时再进行语法检查。</a:t>
            </a:r>
            <a:r>
              <a:rPr lang="zh-CN" altLang="en-US" sz="2400" dirty="0">
                <a:solidFill>
                  <a:srgbClr val="C00000"/>
                </a:solidFill>
              </a:rPr>
              <a:t>宏调用不需控制转移与返回，故宏指令的执行速度比子程序快。</a:t>
            </a:r>
          </a:p>
        </p:txBody>
      </p:sp>
    </p:spTree>
    <p:extLst>
      <p:ext uri="{BB962C8B-B14F-4D97-AF65-F5344CB8AC3E}">
        <p14:creationId xmlns:p14="http://schemas.microsoft.com/office/powerpoint/2010/main" val="68716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D417F-105C-46FF-81BB-C667E17D08C5}"/>
              </a:ext>
            </a:extLst>
          </p:cNvPr>
          <p:cNvSpPr>
            <a:spLocks noGrp="1"/>
          </p:cNvSpPr>
          <p:nvPr>
            <p:ph type="title"/>
          </p:nvPr>
        </p:nvSpPr>
        <p:spPr/>
        <p:txBody>
          <a:bodyPr>
            <a:normAutofit/>
          </a:bodyPr>
          <a:lstStyle/>
          <a:p>
            <a:r>
              <a:rPr lang="zh-CN" altLang="en-US" sz="4400" dirty="0"/>
              <a:t>例</a:t>
            </a:r>
            <a:r>
              <a:rPr lang="en-US" altLang="zh-CN" sz="4400" dirty="0"/>
              <a:t>5.4</a:t>
            </a:r>
            <a:r>
              <a:rPr lang="zh-CN" altLang="en-US" sz="4400" dirty="0"/>
              <a:t> 用宏汇编实现信息显示（对比例</a:t>
            </a:r>
            <a:r>
              <a:rPr lang="en-US" altLang="zh-CN" sz="4400" dirty="0"/>
              <a:t>3.1</a:t>
            </a:r>
            <a:r>
              <a:rPr lang="zh-CN" altLang="en-US" sz="4400" dirty="0"/>
              <a:t>）</a:t>
            </a:r>
          </a:p>
        </p:txBody>
      </p:sp>
      <p:sp>
        <p:nvSpPr>
          <p:cNvPr id="3" name="内容占位符 2">
            <a:extLst>
              <a:ext uri="{FF2B5EF4-FFF2-40B4-BE49-F238E27FC236}">
                <a16:creationId xmlns:a16="http://schemas.microsoft.com/office/drawing/2014/main" id="{8EE890CA-3EF2-40D4-A00A-CBD56681C7EE}"/>
              </a:ext>
            </a:extLst>
          </p:cNvPr>
          <p:cNvSpPr>
            <a:spLocks noGrp="1"/>
          </p:cNvSpPr>
          <p:nvPr>
            <p:ph idx="1"/>
          </p:nvPr>
        </p:nvSpPr>
        <p:spPr/>
        <p:txBody>
          <a:bodyPr>
            <a:normAutofit fontScale="92500" lnSpcReduction="10000"/>
          </a:bodyPr>
          <a:lstStyle/>
          <a:p>
            <a:r>
              <a:rPr lang="en-US" altLang="zh-CN" dirty="0"/>
              <a:t>…  ;</a:t>
            </a:r>
            <a:r>
              <a:rPr lang="zh-CN" altLang="en-US" dirty="0"/>
              <a:t>同前面的</a:t>
            </a:r>
            <a:r>
              <a:rPr lang="en-US" altLang="zh-CN" dirty="0"/>
              <a:t>3</a:t>
            </a:r>
            <a:r>
              <a:rPr lang="zh-CN" altLang="en-US" dirty="0"/>
              <a:t>个宏定义</a:t>
            </a:r>
            <a:endParaRPr lang="en-US" altLang="zh-CN" dirty="0"/>
          </a:p>
          <a:p>
            <a:r>
              <a:rPr lang="en-US" altLang="zh-CN" i="1" dirty="0"/>
              <a:t>.model small</a:t>
            </a:r>
          </a:p>
          <a:p>
            <a:r>
              <a:rPr lang="en-US" altLang="zh-CN" i="1" dirty="0"/>
              <a:t>.stack</a:t>
            </a:r>
          </a:p>
          <a:p>
            <a:r>
              <a:rPr lang="en-US" altLang="zh-CN" i="1" dirty="0"/>
              <a:t>.data</a:t>
            </a:r>
          </a:p>
          <a:p>
            <a:r>
              <a:rPr lang="en-US" altLang="zh-CN" i="1" dirty="0"/>
              <a:t>string  </a:t>
            </a:r>
            <a:r>
              <a:rPr lang="en-US" altLang="zh-CN" i="1" dirty="0" err="1"/>
              <a:t>db</a:t>
            </a:r>
            <a:r>
              <a:rPr lang="en-US" altLang="zh-CN" i="1" dirty="0"/>
              <a:t> ‘</a:t>
            </a:r>
            <a:r>
              <a:rPr lang="en-US" altLang="zh-CN" i="1" dirty="0" err="1"/>
              <a:t>Hello,everybody</a:t>
            </a:r>
            <a:r>
              <a:rPr lang="en-US" altLang="zh-CN" i="1" dirty="0"/>
              <a:t>!’, 0dh,0ah, ‘$’</a:t>
            </a:r>
          </a:p>
          <a:p>
            <a:r>
              <a:rPr lang="en-US" altLang="zh-CN" i="1" dirty="0"/>
              <a:t>.code</a:t>
            </a:r>
          </a:p>
          <a:p>
            <a:r>
              <a:rPr lang="en-US" altLang="zh-CN" i="1" dirty="0"/>
              <a:t>start: </a:t>
            </a:r>
            <a:r>
              <a:rPr lang="en-US" altLang="zh-CN" i="1" dirty="0" err="1"/>
              <a:t>mainbegin</a:t>
            </a:r>
            <a:r>
              <a:rPr lang="en-US" altLang="zh-CN" i="1" dirty="0"/>
              <a:t>                  </a:t>
            </a:r>
            <a:r>
              <a:rPr lang="zh-CN" altLang="en-US" i="1" dirty="0"/>
              <a:t>；宏调用，建立</a:t>
            </a:r>
            <a:r>
              <a:rPr lang="en-US" altLang="zh-CN" i="1" dirty="0"/>
              <a:t>DS</a:t>
            </a:r>
            <a:r>
              <a:rPr lang="zh-CN" altLang="en-US" i="1" dirty="0"/>
              <a:t>内容</a:t>
            </a:r>
            <a:endParaRPr lang="en-US" altLang="zh-CN" i="1" dirty="0"/>
          </a:p>
          <a:p>
            <a:r>
              <a:rPr lang="en-US" altLang="zh-CN" i="1" dirty="0" err="1"/>
              <a:t>dispmsg</a:t>
            </a:r>
            <a:r>
              <a:rPr lang="en-US" altLang="zh-CN" i="1" dirty="0"/>
              <a:t>   string                    </a:t>
            </a:r>
            <a:r>
              <a:rPr lang="zh-CN" altLang="en-US" i="1" dirty="0"/>
              <a:t>；宏调用，显示</a:t>
            </a:r>
            <a:r>
              <a:rPr lang="en-US" altLang="zh-CN" i="1" dirty="0"/>
              <a:t>string</a:t>
            </a:r>
            <a:r>
              <a:rPr lang="zh-CN" altLang="en-US" i="1" dirty="0"/>
              <a:t>字符串</a:t>
            </a:r>
            <a:endParaRPr lang="en-US" altLang="zh-CN" i="1" dirty="0"/>
          </a:p>
          <a:p>
            <a:r>
              <a:rPr lang="en-US" altLang="zh-CN" i="1" dirty="0" err="1"/>
              <a:t>mainend</a:t>
            </a:r>
            <a:r>
              <a:rPr lang="en-US" altLang="zh-CN" i="1" dirty="0"/>
              <a:t> 0                             </a:t>
            </a:r>
            <a:r>
              <a:rPr lang="zh-CN" altLang="en-US" i="1" dirty="0"/>
              <a:t>；宏调用，返回</a:t>
            </a:r>
            <a:r>
              <a:rPr lang="en-US" altLang="zh-CN" i="1" dirty="0"/>
              <a:t>DOS</a:t>
            </a:r>
          </a:p>
          <a:p>
            <a:r>
              <a:rPr lang="en-US" altLang="zh-CN" i="1" dirty="0"/>
              <a:t>end start</a:t>
            </a:r>
            <a:endParaRPr lang="zh-CN" altLang="en-US" i="1" dirty="0"/>
          </a:p>
        </p:txBody>
      </p:sp>
      <p:sp>
        <p:nvSpPr>
          <p:cNvPr id="5" name="文本框 4">
            <a:extLst>
              <a:ext uri="{FF2B5EF4-FFF2-40B4-BE49-F238E27FC236}">
                <a16:creationId xmlns:a16="http://schemas.microsoft.com/office/drawing/2014/main" id="{063DE2BC-A053-48B2-AE0D-F45D8CBE380C}"/>
              </a:ext>
            </a:extLst>
          </p:cNvPr>
          <p:cNvSpPr txBox="1"/>
          <p:nvPr/>
        </p:nvSpPr>
        <p:spPr>
          <a:xfrm>
            <a:off x="7521589" y="1845734"/>
            <a:ext cx="4522839" cy="4401205"/>
          </a:xfrm>
          <a:prstGeom prst="rect">
            <a:avLst/>
          </a:prstGeom>
          <a:noFill/>
        </p:spPr>
        <p:txBody>
          <a:bodyPr wrap="square" rtlCol="0">
            <a:spAutoFit/>
          </a:bodyPr>
          <a:lstStyle/>
          <a:p>
            <a:r>
              <a:rPr lang="zh-CN" altLang="en-US" sz="2000" dirty="0"/>
              <a:t>查看其生成的列表文件：</a:t>
            </a:r>
            <a:endParaRPr lang="en-US" altLang="zh-CN" sz="2000" dirty="0"/>
          </a:p>
          <a:p>
            <a:r>
              <a:rPr lang="en-US" altLang="zh-CN" sz="2000" i="1" dirty="0"/>
              <a:t>start: </a:t>
            </a:r>
            <a:r>
              <a:rPr lang="en-US" altLang="zh-CN" sz="2000" i="1" dirty="0" err="1"/>
              <a:t>mainbegin</a:t>
            </a:r>
            <a:r>
              <a:rPr lang="en-US" altLang="zh-CN" sz="2000" i="1" dirty="0"/>
              <a:t>      ;</a:t>
            </a:r>
            <a:r>
              <a:rPr lang="zh-CN" altLang="en-US" sz="2000" i="1" dirty="0"/>
              <a:t>宏指令</a:t>
            </a:r>
            <a:endParaRPr lang="en-US" altLang="zh-CN" sz="2000" i="1" dirty="0"/>
          </a:p>
          <a:p>
            <a:r>
              <a:rPr lang="en-US" altLang="zh-CN" sz="2000" i="1" dirty="0"/>
              <a:t>1 mov ax, @data     ;</a:t>
            </a:r>
            <a:r>
              <a:rPr lang="zh-CN" altLang="en-US" sz="2000" i="1" dirty="0"/>
              <a:t>宏展开</a:t>
            </a:r>
            <a:endParaRPr lang="en-US" altLang="zh-CN" sz="2000" i="1" dirty="0"/>
          </a:p>
          <a:p>
            <a:r>
              <a:rPr lang="en-US" altLang="zh-CN" sz="2000" i="1" dirty="0"/>
              <a:t>1 mov </a:t>
            </a:r>
            <a:r>
              <a:rPr lang="en-US" altLang="zh-CN" sz="2000" i="1" dirty="0" err="1"/>
              <a:t>ds,ax</a:t>
            </a:r>
            <a:endParaRPr lang="en-US" altLang="zh-CN" sz="2000" i="1" dirty="0"/>
          </a:p>
          <a:p>
            <a:r>
              <a:rPr lang="en-US" altLang="zh-CN" sz="2000" i="1" dirty="0" err="1"/>
              <a:t>dispmsg</a:t>
            </a:r>
            <a:r>
              <a:rPr lang="en-US" altLang="zh-CN" sz="2000" i="1" dirty="0"/>
              <a:t>  string</a:t>
            </a:r>
          </a:p>
          <a:p>
            <a:r>
              <a:rPr lang="en-US" altLang="zh-CN" sz="2000" i="1" dirty="0"/>
              <a:t>1 lea dx, string</a:t>
            </a:r>
          </a:p>
          <a:p>
            <a:r>
              <a:rPr lang="en-US" altLang="zh-CN" sz="2000" i="1" dirty="0"/>
              <a:t>1 mov ah,09h</a:t>
            </a:r>
          </a:p>
          <a:p>
            <a:r>
              <a:rPr lang="en-US" altLang="zh-CN" sz="2000" i="1" dirty="0"/>
              <a:t>1 int 21h</a:t>
            </a:r>
          </a:p>
          <a:p>
            <a:r>
              <a:rPr lang="en-US" altLang="zh-CN" sz="2000" i="1" dirty="0"/>
              <a:t> </a:t>
            </a:r>
            <a:r>
              <a:rPr lang="en-US" altLang="zh-CN" sz="2000" i="1" dirty="0" err="1"/>
              <a:t>mainend</a:t>
            </a:r>
            <a:r>
              <a:rPr lang="en-US" altLang="zh-CN" sz="2000" i="1" dirty="0"/>
              <a:t> 0</a:t>
            </a:r>
          </a:p>
          <a:p>
            <a:r>
              <a:rPr lang="en-US" altLang="zh-CN" sz="2000" i="1" dirty="0"/>
              <a:t>1 mov al,0</a:t>
            </a:r>
          </a:p>
          <a:p>
            <a:r>
              <a:rPr lang="en-US" altLang="zh-CN" sz="2000" i="1" dirty="0"/>
              <a:t>1 mov ah,4ch</a:t>
            </a:r>
          </a:p>
          <a:p>
            <a:r>
              <a:rPr lang="en-US" altLang="zh-CN" sz="2000" i="1" dirty="0"/>
              <a:t>1 int 21h</a:t>
            </a:r>
          </a:p>
          <a:p>
            <a:r>
              <a:rPr lang="en-US" altLang="zh-CN" sz="2000" i="1" dirty="0"/>
              <a:t> end start</a:t>
            </a:r>
          </a:p>
          <a:p>
            <a:endParaRPr lang="zh-CN" altLang="en-US" sz="2000" dirty="0"/>
          </a:p>
        </p:txBody>
      </p:sp>
      <p:sp>
        <p:nvSpPr>
          <p:cNvPr id="6" name="对话气泡: 圆角矩形 5">
            <a:extLst>
              <a:ext uri="{FF2B5EF4-FFF2-40B4-BE49-F238E27FC236}">
                <a16:creationId xmlns:a16="http://schemas.microsoft.com/office/drawing/2014/main" id="{813C6FDC-5139-45AE-BFBD-A0773840207D}"/>
              </a:ext>
            </a:extLst>
          </p:cNvPr>
          <p:cNvSpPr/>
          <p:nvPr/>
        </p:nvSpPr>
        <p:spPr>
          <a:xfrm>
            <a:off x="5437415" y="2273049"/>
            <a:ext cx="1945382" cy="1008994"/>
          </a:xfrm>
          <a:prstGeom prst="wedgeRoundRectCallout">
            <a:avLst>
              <a:gd name="adj1" fmla="val 58363"/>
              <a:gd name="adj2" fmla="val 6805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b="1" dirty="0"/>
              <a:t>宏展开后，带有“</a:t>
            </a:r>
            <a:r>
              <a:rPr lang="en-US" altLang="zh-CN" sz="1600" b="1" dirty="0"/>
              <a:t>+</a:t>
            </a:r>
            <a:r>
              <a:rPr lang="zh-CN" altLang="en-US" sz="1600" b="1" dirty="0"/>
              <a:t>”或者</a:t>
            </a:r>
            <a:r>
              <a:rPr lang="en-US" altLang="zh-CN" sz="1600" b="1" dirty="0"/>
              <a:t> </a:t>
            </a:r>
            <a:r>
              <a:rPr lang="zh-CN" altLang="en-US" sz="1600" b="1" dirty="0"/>
              <a:t>“</a:t>
            </a:r>
            <a:r>
              <a:rPr lang="en-US" altLang="zh-CN" sz="1600" b="1" dirty="0"/>
              <a:t>1</a:t>
            </a:r>
            <a:r>
              <a:rPr lang="zh-CN" altLang="en-US" sz="1600" b="1" dirty="0"/>
              <a:t>”等数字的语句为相应的宏定义体</a:t>
            </a:r>
          </a:p>
        </p:txBody>
      </p:sp>
    </p:spTree>
    <p:extLst>
      <p:ext uri="{BB962C8B-B14F-4D97-AF65-F5344CB8AC3E}">
        <p14:creationId xmlns:p14="http://schemas.microsoft.com/office/powerpoint/2010/main" val="1751490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FA530-1A2C-4EF3-B56B-348276444059}"/>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0FD3DDF2-E802-434F-94F3-9045620067DA}"/>
              </a:ext>
            </a:extLst>
          </p:cNvPr>
          <p:cNvSpPr>
            <a:spLocks noGrp="1"/>
          </p:cNvSpPr>
          <p:nvPr>
            <p:ph idx="1"/>
          </p:nvPr>
        </p:nvSpPr>
        <p:spPr>
          <a:xfrm>
            <a:off x="1097280" y="1845734"/>
            <a:ext cx="5460836" cy="4023360"/>
          </a:xfrm>
        </p:spPr>
        <p:txBody>
          <a:bodyPr>
            <a:normAutofit/>
          </a:bodyPr>
          <a:lstStyle/>
          <a:p>
            <a:r>
              <a:rPr lang="zh-CN" altLang="en-US" sz="2400" b="1" dirty="0"/>
              <a:t>宏定义中允许宏调用，但必须先定义</a:t>
            </a:r>
            <a:endParaRPr lang="en-US" altLang="zh-CN" sz="2400" b="1" dirty="0"/>
          </a:p>
          <a:p>
            <a:pPr marL="201168" lvl="1" indent="0">
              <a:buNone/>
            </a:pPr>
            <a:r>
              <a:rPr lang="en-US" altLang="zh-CN" sz="2000" i="1" dirty="0"/>
              <a:t>dosint21  macro function   ;;</a:t>
            </a:r>
            <a:r>
              <a:rPr lang="zh-CN" altLang="en-US" sz="2000" i="1" dirty="0"/>
              <a:t>宏定义</a:t>
            </a:r>
            <a:endParaRPr lang="en-US" altLang="zh-CN" sz="2000" i="1" dirty="0"/>
          </a:p>
          <a:p>
            <a:pPr marL="201168" lvl="1" indent="0">
              <a:buNone/>
            </a:pPr>
            <a:r>
              <a:rPr lang="en-US" altLang="zh-CN" sz="2000" i="1" dirty="0"/>
              <a:t>mov </a:t>
            </a:r>
            <a:r>
              <a:rPr lang="en-US" altLang="zh-CN" sz="2000" i="1" dirty="0" err="1"/>
              <a:t>ah,function</a:t>
            </a:r>
            <a:endParaRPr lang="en-US" altLang="zh-CN" sz="2000" i="1" dirty="0"/>
          </a:p>
          <a:p>
            <a:pPr marL="201168" lvl="1" indent="0">
              <a:buNone/>
            </a:pPr>
            <a:r>
              <a:rPr lang="en-US" altLang="zh-CN" sz="2000" i="1" dirty="0"/>
              <a:t>Int 21h                                    </a:t>
            </a:r>
          </a:p>
          <a:p>
            <a:pPr marL="201168" lvl="1" indent="0">
              <a:buNone/>
            </a:pPr>
            <a:r>
              <a:rPr lang="en-US" altLang="zh-CN" sz="2000" i="1" dirty="0" err="1"/>
              <a:t>endm</a:t>
            </a:r>
            <a:r>
              <a:rPr lang="en-US" altLang="zh-CN" sz="2000" i="1" dirty="0"/>
              <a:t>                         </a:t>
            </a:r>
          </a:p>
          <a:p>
            <a:r>
              <a:rPr lang="en-US" altLang="zh-CN" i="1" dirty="0" err="1"/>
              <a:t>dispmsg</a:t>
            </a:r>
            <a:r>
              <a:rPr lang="en-US" altLang="zh-CN" i="1" dirty="0"/>
              <a:t>  macro message   ;;</a:t>
            </a:r>
            <a:r>
              <a:rPr lang="zh-CN" altLang="en-US" i="1" dirty="0"/>
              <a:t>含有宏调用的宏定义</a:t>
            </a:r>
            <a:r>
              <a:rPr lang="en-US" altLang="zh-CN" i="1" dirty="0"/>
              <a:t> </a:t>
            </a:r>
          </a:p>
          <a:p>
            <a:r>
              <a:rPr lang="en-US" altLang="zh-CN" i="1" dirty="0"/>
              <a:t>mov dx, offset message</a:t>
            </a:r>
          </a:p>
          <a:p>
            <a:r>
              <a:rPr lang="en-US" altLang="zh-CN" i="1" dirty="0">
                <a:solidFill>
                  <a:srgbClr val="C00000"/>
                </a:solidFill>
              </a:rPr>
              <a:t>dosint21 9                         </a:t>
            </a:r>
            <a:r>
              <a:rPr lang="en-US" altLang="zh-CN" i="1" dirty="0"/>
              <a:t>;;</a:t>
            </a:r>
            <a:r>
              <a:rPr lang="zh-CN" altLang="en-US" i="1" dirty="0"/>
              <a:t>宏调用</a:t>
            </a:r>
            <a:endParaRPr lang="en-US" altLang="zh-CN" i="1" dirty="0"/>
          </a:p>
          <a:p>
            <a:r>
              <a:rPr lang="en-US" altLang="zh-CN" i="1" dirty="0" err="1"/>
              <a:t>endm</a:t>
            </a:r>
            <a:endParaRPr lang="en-US" altLang="zh-CN" i="1" dirty="0"/>
          </a:p>
          <a:p>
            <a:endParaRPr lang="en-US" altLang="zh-CN" dirty="0"/>
          </a:p>
          <a:p>
            <a:endParaRPr lang="zh-CN" altLang="en-US" dirty="0"/>
          </a:p>
        </p:txBody>
      </p:sp>
      <p:sp>
        <p:nvSpPr>
          <p:cNvPr id="7" name="文本框 6">
            <a:extLst>
              <a:ext uri="{FF2B5EF4-FFF2-40B4-BE49-F238E27FC236}">
                <a16:creationId xmlns:a16="http://schemas.microsoft.com/office/drawing/2014/main" id="{1CA518D3-F4DD-45D8-A57C-4D0F456C9B9E}"/>
              </a:ext>
            </a:extLst>
          </p:cNvPr>
          <p:cNvSpPr txBox="1"/>
          <p:nvPr/>
        </p:nvSpPr>
        <p:spPr>
          <a:xfrm>
            <a:off x="6387554" y="2179679"/>
            <a:ext cx="5380950" cy="1938992"/>
          </a:xfrm>
          <a:prstGeom prst="rect">
            <a:avLst/>
          </a:prstGeom>
          <a:noFill/>
        </p:spPr>
        <p:txBody>
          <a:bodyPr wrap="square" rtlCol="0">
            <a:spAutoFit/>
          </a:bodyPr>
          <a:lstStyle/>
          <a:p>
            <a:r>
              <a:rPr lang="zh-CN" altLang="en-US" sz="2000" dirty="0"/>
              <a:t>列表文件的源程序如下：</a:t>
            </a:r>
            <a:endParaRPr lang="en-US" altLang="zh-CN" sz="2000" dirty="0"/>
          </a:p>
          <a:p>
            <a:r>
              <a:rPr lang="en-US" altLang="zh-CN" sz="2000" dirty="0"/>
              <a:t>     </a:t>
            </a:r>
            <a:r>
              <a:rPr lang="en-US" altLang="zh-CN" sz="2000" dirty="0" err="1"/>
              <a:t>dispmsg</a:t>
            </a:r>
            <a:r>
              <a:rPr lang="en-US" altLang="zh-CN" sz="2000" dirty="0"/>
              <a:t>   msg                           ;</a:t>
            </a:r>
            <a:r>
              <a:rPr lang="zh-CN" altLang="en-US" sz="2000" dirty="0"/>
              <a:t>宏调用</a:t>
            </a:r>
            <a:endParaRPr lang="en-US" altLang="zh-CN" sz="2000" dirty="0"/>
          </a:p>
          <a:p>
            <a:r>
              <a:rPr lang="en-US" altLang="zh-CN" sz="2000" dirty="0"/>
              <a:t>1   mov  dx, offset msg                 </a:t>
            </a:r>
            <a:r>
              <a:rPr lang="en-US" altLang="zh-CN" sz="2000" dirty="0">
                <a:solidFill>
                  <a:srgbClr val="C00000"/>
                </a:solidFill>
              </a:rPr>
              <a:t>;</a:t>
            </a:r>
            <a:r>
              <a:rPr lang="zh-CN" altLang="en-US" sz="2000" dirty="0">
                <a:solidFill>
                  <a:srgbClr val="C00000"/>
                </a:solidFill>
              </a:rPr>
              <a:t>宏展开（第一层</a:t>
            </a:r>
            <a:r>
              <a:rPr lang="zh-CN" altLang="en-US" sz="2000" dirty="0"/>
              <a:t>）</a:t>
            </a:r>
            <a:endParaRPr lang="en-US" altLang="zh-CN" sz="2000" dirty="0"/>
          </a:p>
          <a:p>
            <a:pPr marL="342900" indent="-342900">
              <a:buAutoNum type="arabicPlain"/>
            </a:pPr>
            <a:r>
              <a:rPr lang="en-US" altLang="zh-CN" sz="2000" dirty="0"/>
              <a:t>dosint21 8</a:t>
            </a:r>
          </a:p>
          <a:p>
            <a:pPr marL="342900" indent="-342900">
              <a:buAutoNum type="arabicPlain"/>
            </a:pPr>
            <a:r>
              <a:rPr lang="en-US" altLang="zh-CN" sz="2000" dirty="0"/>
              <a:t>mov ah, 9                                 ;</a:t>
            </a:r>
            <a:r>
              <a:rPr lang="zh-CN" altLang="en-US" sz="2000" dirty="0">
                <a:solidFill>
                  <a:srgbClr val="C00000"/>
                </a:solidFill>
              </a:rPr>
              <a:t>宏展开（第二层）</a:t>
            </a:r>
            <a:endParaRPr lang="en-US" altLang="zh-CN" sz="2000" dirty="0">
              <a:solidFill>
                <a:srgbClr val="C00000"/>
              </a:solidFill>
            </a:endParaRPr>
          </a:p>
          <a:p>
            <a:r>
              <a:rPr lang="en-US" altLang="zh-CN" sz="2000" dirty="0"/>
              <a:t>2    Int 21h</a:t>
            </a:r>
          </a:p>
        </p:txBody>
      </p:sp>
    </p:spTree>
    <p:extLst>
      <p:ext uri="{BB962C8B-B14F-4D97-AF65-F5344CB8AC3E}">
        <p14:creationId xmlns:p14="http://schemas.microsoft.com/office/powerpoint/2010/main" val="4003543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087EF-B7D3-44EA-9F1D-131394F73223}"/>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0661D2B8-7385-4A46-B041-F1927944068B}"/>
              </a:ext>
            </a:extLst>
          </p:cNvPr>
          <p:cNvSpPr>
            <a:spLocks noGrp="1"/>
          </p:cNvSpPr>
          <p:nvPr>
            <p:ph idx="1"/>
          </p:nvPr>
        </p:nvSpPr>
        <p:spPr>
          <a:xfrm>
            <a:off x="1151164" y="1825137"/>
            <a:ext cx="4944836" cy="2603802"/>
          </a:xfrm>
        </p:spPr>
        <p:txBody>
          <a:bodyPr>
            <a:normAutofit fontScale="92500" lnSpcReduction="10000"/>
          </a:bodyPr>
          <a:lstStyle/>
          <a:p>
            <a:pPr>
              <a:spcBef>
                <a:spcPts val="0"/>
              </a:spcBef>
            </a:pPr>
            <a:r>
              <a:rPr lang="en-US" altLang="zh-CN" sz="2400" dirty="0"/>
              <a:t>2.</a:t>
            </a:r>
            <a:r>
              <a:rPr lang="zh-CN" altLang="en-US" sz="2400" dirty="0"/>
              <a:t> 宏的参数</a:t>
            </a:r>
            <a:endParaRPr lang="en-US" altLang="zh-CN" sz="2400" dirty="0"/>
          </a:p>
          <a:p>
            <a:pPr>
              <a:spcBef>
                <a:spcPts val="0"/>
              </a:spcBef>
            </a:pPr>
            <a:r>
              <a:rPr lang="zh-CN" altLang="en-US" sz="2400" dirty="0"/>
              <a:t>宏参数功能强大</a:t>
            </a:r>
            <a:endParaRPr lang="en-US" altLang="zh-CN" sz="2400" dirty="0"/>
          </a:p>
          <a:p>
            <a:pPr>
              <a:spcBef>
                <a:spcPts val="0"/>
              </a:spcBef>
            </a:pPr>
            <a:endParaRPr lang="en-US" altLang="zh-CN" b="1" dirty="0"/>
          </a:p>
          <a:p>
            <a:pPr>
              <a:spcBef>
                <a:spcPts val="0"/>
              </a:spcBef>
            </a:pPr>
            <a:r>
              <a:rPr lang="zh-CN" altLang="en-US" b="1" dirty="0"/>
              <a:t>例</a:t>
            </a:r>
            <a:r>
              <a:rPr lang="en-US" altLang="zh-CN" b="1" dirty="0"/>
              <a:t>5.5a  </a:t>
            </a:r>
            <a:r>
              <a:rPr lang="zh-CN" altLang="en-US" b="1" dirty="0"/>
              <a:t>具有多个参数的宏定义</a:t>
            </a:r>
            <a:endParaRPr lang="en-US" altLang="zh-CN" b="1" dirty="0"/>
          </a:p>
          <a:p>
            <a:pPr>
              <a:lnSpc>
                <a:spcPct val="120000"/>
              </a:lnSpc>
              <a:spcBef>
                <a:spcPts val="0"/>
              </a:spcBef>
            </a:pPr>
            <a:r>
              <a:rPr lang="zh-CN" altLang="en-US" dirty="0"/>
              <a:t>使用</a:t>
            </a:r>
            <a:r>
              <a:rPr lang="en-US" altLang="zh-CN" dirty="0"/>
              <a:t>8086</a:t>
            </a:r>
            <a:r>
              <a:rPr lang="zh-CN" altLang="en-US" dirty="0"/>
              <a:t>的移位指令有时感到不便，因为当移位次数大于</a:t>
            </a:r>
            <a:r>
              <a:rPr lang="en-US" altLang="zh-CN" dirty="0"/>
              <a:t>1</a:t>
            </a:r>
            <a:r>
              <a:rPr lang="zh-CN" altLang="en-US" dirty="0"/>
              <a:t>时，必须利用</a:t>
            </a:r>
            <a:r>
              <a:rPr lang="en-US" altLang="zh-CN" dirty="0"/>
              <a:t>CL</a:t>
            </a:r>
            <a:r>
              <a:rPr lang="zh-CN" altLang="en-US" dirty="0"/>
              <a:t>寄存器，现在用宏指令</a:t>
            </a:r>
            <a:r>
              <a:rPr lang="en-US" altLang="zh-CN" dirty="0" err="1"/>
              <a:t>shlext</a:t>
            </a:r>
            <a:r>
              <a:rPr lang="zh-CN" altLang="en-US" dirty="0"/>
              <a:t>扩展逻辑左移</a:t>
            </a:r>
            <a:r>
              <a:rPr lang="en-US" altLang="zh-CN" dirty="0"/>
              <a:t>SHL</a:t>
            </a:r>
            <a:r>
              <a:rPr lang="zh-CN" altLang="en-US" dirty="0"/>
              <a:t>的功能</a:t>
            </a:r>
            <a:endParaRPr lang="en-US" altLang="zh-CN" dirty="0"/>
          </a:p>
          <a:p>
            <a:pPr>
              <a:lnSpc>
                <a:spcPct val="120000"/>
              </a:lnSpc>
              <a:spcBef>
                <a:spcPts val="0"/>
              </a:spcBef>
            </a:pPr>
            <a:r>
              <a:rPr lang="en-US" altLang="zh-CN" dirty="0"/>
              <a:t>   </a:t>
            </a:r>
          </a:p>
        </p:txBody>
      </p:sp>
      <p:pic>
        <p:nvPicPr>
          <p:cNvPr id="5" name="图片 4">
            <a:extLst>
              <a:ext uri="{FF2B5EF4-FFF2-40B4-BE49-F238E27FC236}">
                <a16:creationId xmlns:a16="http://schemas.microsoft.com/office/drawing/2014/main" id="{38305318-06E8-43A3-807D-E9F5943735EB}"/>
              </a:ext>
            </a:extLst>
          </p:cNvPr>
          <p:cNvPicPr>
            <a:picLocks noChangeAspect="1"/>
          </p:cNvPicPr>
          <p:nvPr/>
        </p:nvPicPr>
        <p:blipFill>
          <a:blip r:embed="rId2"/>
          <a:stretch>
            <a:fillRect/>
          </a:stretch>
        </p:blipFill>
        <p:spPr>
          <a:xfrm>
            <a:off x="1151164" y="4399510"/>
            <a:ext cx="2667231" cy="1044030"/>
          </a:xfrm>
          <a:prstGeom prst="rect">
            <a:avLst/>
          </a:prstGeom>
        </p:spPr>
      </p:pic>
      <p:pic>
        <p:nvPicPr>
          <p:cNvPr id="9" name="图片 8">
            <a:extLst>
              <a:ext uri="{FF2B5EF4-FFF2-40B4-BE49-F238E27FC236}">
                <a16:creationId xmlns:a16="http://schemas.microsoft.com/office/drawing/2014/main" id="{58039DEA-5745-45DC-AD96-FCFF51CF2167}"/>
              </a:ext>
            </a:extLst>
          </p:cNvPr>
          <p:cNvPicPr>
            <a:picLocks noChangeAspect="1"/>
          </p:cNvPicPr>
          <p:nvPr/>
        </p:nvPicPr>
        <p:blipFill>
          <a:blip r:embed="rId3"/>
          <a:stretch>
            <a:fillRect/>
          </a:stretch>
        </p:blipFill>
        <p:spPr>
          <a:xfrm>
            <a:off x="4268687" y="4419416"/>
            <a:ext cx="1691787" cy="388654"/>
          </a:xfrm>
          <a:prstGeom prst="rect">
            <a:avLst/>
          </a:prstGeom>
        </p:spPr>
      </p:pic>
      <p:sp>
        <p:nvSpPr>
          <p:cNvPr id="11" name="文本框 10">
            <a:extLst>
              <a:ext uri="{FF2B5EF4-FFF2-40B4-BE49-F238E27FC236}">
                <a16:creationId xmlns:a16="http://schemas.microsoft.com/office/drawing/2014/main" id="{E6B31B9B-A7CB-4112-ADAF-FC638DD4F92A}"/>
              </a:ext>
            </a:extLst>
          </p:cNvPr>
          <p:cNvSpPr txBox="1"/>
          <p:nvPr/>
        </p:nvSpPr>
        <p:spPr>
          <a:xfrm>
            <a:off x="4393229" y="4050084"/>
            <a:ext cx="922564" cy="369332"/>
          </a:xfrm>
          <a:prstGeom prst="rect">
            <a:avLst/>
          </a:prstGeom>
          <a:noFill/>
        </p:spPr>
        <p:txBody>
          <a:bodyPr wrap="square" rtlCol="0">
            <a:spAutoFit/>
          </a:bodyPr>
          <a:lstStyle/>
          <a:p>
            <a:r>
              <a:rPr lang="zh-CN" altLang="en-US" dirty="0"/>
              <a:t>宏调用</a:t>
            </a:r>
          </a:p>
        </p:txBody>
      </p:sp>
      <p:pic>
        <p:nvPicPr>
          <p:cNvPr id="13" name="图片 12">
            <a:extLst>
              <a:ext uri="{FF2B5EF4-FFF2-40B4-BE49-F238E27FC236}">
                <a16:creationId xmlns:a16="http://schemas.microsoft.com/office/drawing/2014/main" id="{AF784FCA-71BF-453D-B260-34B2D6DB8793}"/>
              </a:ext>
            </a:extLst>
          </p:cNvPr>
          <p:cNvPicPr>
            <a:picLocks noChangeAspect="1"/>
          </p:cNvPicPr>
          <p:nvPr/>
        </p:nvPicPr>
        <p:blipFill>
          <a:blip r:embed="rId4"/>
          <a:stretch>
            <a:fillRect/>
          </a:stretch>
        </p:blipFill>
        <p:spPr>
          <a:xfrm>
            <a:off x="6813192" y="3429000"/>
            <a:ext cx="4084674" cy="1242168"/>
          </a:xfrm>
          <a:prstGeom prst="rect">
            <a:avLst/>
          </a:prstGeom>
        </p:spPr>
      </p:pic>
      <p:sp>
        <p:nvSpPr>
          <p:cNvPr id="14" name="文本框 13">
            <a:extLst>
              <a:ext uri="{FF2B5EF4-FFF2-40B4-BE49-F238E27FC236}">
                <a16:creationId xmlns:a16="http://schemas.microsoft.com/office/drawing/2014/main" id="{D4B8D521-C0CB-4607-91A1-3F2570719973}"/>
              </a:ext>
            </a:extLst>
          </p:cNvPr>
          <p:cNvSpPr txBox="1"/>
          <p:nvPr/>
        </p:nvSpPr>
        <p:spPr>
          <a:xfrm>
            <a:off x="6702659" y="2944473"/>
            <a:ext cx="1486120" cy="369332"/>
          </a:xfrm>
          <a:prstGeom prst="rect">
            <a:avLst/>
          </a:prstGeom>
          <a:noFill/>
        </p:spPr>
        <p:txBody>
          <a:bodyPr wrap="square" rtlCol="0">
            <a:spAutoFit/>
          </a:bodyPr>
          <a:lstStyle/>
          <a:p>
            <a:r>
              <a:rPr lang="zh-CN" altLang="en-US" dirty="0"/>
              <a:t>列表文件</a:t>
            </a:r>
          </a:p>
        </p:txBody>
      </p:sp>
      <p:sp>
        <p:nvSpPr>
          <p:cNvPr id="16" name="文本框 15">
            <a:extLst>
              <a:ext uri="{FF2B5EF4-FFF2-40B4-BE49-F238E27FC236}">
                <a16:creationId xmlns:a16="http://schemas.microsoft.com/office/drawing/2014/main" id="{7F703758-3234-4EBC-BD74-9E2FA8520B55}"/>
              </a:ext>
            </a:extLst>
          </p:cNvPr>
          <p:cNvSpPr txBox="1"/>
          <p:nvPr/>
        </p:nvSpPr>
        <p:spPr>
          <a:xfrm>
            <a:off x="1366901" y="4001452"/>
            <a:ext cx="922564" cy="398058"/>
          </a:xfrm>
          <a:prstGeom prst="rect">
            <a:avLst/>
          </a:prstGeom>
          <a:noFill/>
        </p:spPr>
        <p:txBody>
          <a:bodyPr wrap="square">
            <a:spAutoFit/>
          </a:bodyPr>
          <a:lstStyle/>
          <a:p>
            <a:pPr>
              <a:lnSpc>
                <a:spcPct val="120000"/>
              </a:lnSpc>
              <a:spcBef>
                <a:spcPts val="0"/>
              </a:spcBef>
            </a:pPr>
            <a:r>
              <a:rPr lang="zh-CN" altLang="en-US" dirty="0"/>
              <a:t>宏定义</a:t>
            </a:r>
            <a:endParaRPr lang="en-US" altLang="zh-CN" dirty="0"/>
          </a:p>
        </p:txBody>
      </p:sp>
    </p:spTree>
    <p:extLst>
      <p:ext uri="{BB962C8B-B14F-4D97-AF65-F5344CB8AC3E}">
        <p14:creationId xmlns:p14="http://schemas.microsoft.com/office/powerpoint/2010/main" val="207040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B8A584-FE53-44CA-A8F4-0F852F3D2E1B}"/>
              </a:ext>
            </a:extLst>
          </p:cNvPr>
          <p:cNvSpPr>
            <a:spLocks noGrp="1"/>
          </p:cNvSpPr>
          <p:nvPr>
            <p:ph idx="1"/>
          </p:nvPr>
        </p:nvSpPr>
        <p:spPr>
          <a:xfrm>
            <a:off x="1096963" y="1736725"/>
            <a:ext cx="5642185" cy="4593737"/>
          </a:xfrm>
        </p:spPr>
        <p:txBody>
          <a:bodyPr>
            <a:normAutofit lnSpcReduction="10000"/>
          </a:bodyPr>
          <a:lstStyle/>
          <a:p>
            <a:pPr marL="0" indent="0">
              <a:lnSpc>
                <a:spcPct val="120000"/>
              </a:lnSpc>
              <a:spcBef>
                <a:spcPts val="0"/>
              </a:spcBef>
              <a:buNone/>
            </a:pPr>
            <a:r>
              <a:rPr lang="zh-CN" altLang="en-US" sz="2800" b="1" dirty="0"/>
              <a:t>例</a:t>
            </a:r>
            <a:r>
              <a:rPr lang="en-US" altLang="zh-CN" sz="2800" b="1" dirty="0"/>
              <a:t>5.5b  </a:t>
            </a:r>
            <a:r>
              <a:rPr lang="zh-CN" altLang="en-US" sz="2800" b="1" dirty="0"/>
              <a:t>用作操作码的宏定义参数</a:t>
            </a:r>
            <a:endParaRPr lang="en-US" altLang="zh-CN" sz="2800" b="1" dirty="0"/>
          </a:p>
          <a:p>
            <a:pPr>
              <a:lnSpc>
                <a:spcPct val="120000"/>
              </a:lnSpc>
              <a:spcBef>
                <a:spcPts val="0"/>
              </a:spcBef>
            </a:pPr>
            <a:r>
              <a:rPr lang="en-US" altLang="zh-CN" sz="2400" dirty="0"/>
              <a:t>8086</a:t>
            </a:r>
            <a:r>
              <a:rPr lang="zh-CN" altLang="en-US" sz="2400" dirty="0"/>
              <a:t>的移位指令有</a:t>
            </a:r>
            <a:r>
              <a:rPr lang="en-US" altLang="zh-CN" sz="2400" dirty="0"/>
              <a:t>4</a:t>
            </a:r>
            <a:r>
              <a:rPr lang="zh-CN" altLang="en-US" sz="2400" dirty="0"/>
              <a:t>条：</a:t>
            </a:r>
            <a:r>
              <a:rPr lang="en-US" altLang="zh-CN" sz="2400" dirty="0" err="1"/>
              <a:t>shl</a:t>
            </a:r>
            <a:r>
              <a:rPr lang="en-US" altLang="zh-CN" sz="2400" dirty="0"/>
              <a:t>, </a:t>
            </a:r>
            <a:r>
              <a:rPr lang="en-US" altLang="zh-CN" sz="2400" dirty="0" err="1"/>
              <a:t>shr</a:t>
            </a:r>
            <a:r>
              <a:rPr lang="en-US" altLang="zh-CN" sz="2400" dirty="0"/>
              <a:t>, </a:t>
            </a:r>
            <a:r>
              <a:rPr lang="en-US" altLang="zh-CN" sz="2400" dirty="0" err="1"/>
              <a:t>sal</a:t>
            </a:r>
            <a:r>
              <a:rPr lang="en-US" altLang="zh-CN" sz="2400" dirty="0"/>
              <a:t>, </a:t>
            </a:r>
            <a:r>
              <a:rPr lang="en-US" altLang="zh-CN" sz="2400" dirty="0" err="1"/>
              <a:t>sar</a:t>
            </a:r>
            <a:r>
              <a:rPr lang="en-US" altLang="zh-CN" sz="2400" dirty="0"/>
              <a:t>,</a:t>
            </a:r>
            <a:r>
              <a:rPr lang="zh-CN" altLang="en-US" sz="2400" dirty="0"/>
              <a:t>现在用宏指令</a:t>
            </a:r>
            <a:r>
              <a:rPr lang="en-US" altLang="zh-CN" sz="2400" dirty="0"/>
              <a:t>SHIFT</a:t>
            </a:r>
            <a:r>
              <a:rPr lang="zh-CN" altLang="en-US" sz="2400" dirty="0"/>
              <a:t>替代，这时需要用参数表示助记符：</a:t>
            </a:r>
            <a:endParaRPr lang="en-US" altLang="zh-CN" sz="2400" dirty="0"/>
          </a:p>
          <a:p>
            <a:pPr>
              <a:lnSpc>
                <a:spcPct val="120000"/>
              </a:lnSpc>
              <a:spcBef>
                <a:spcPts val="0"/>
              </a:spcBef>
            </a:pPr>
            <a:endParaRPr lang="en-US" altLang="zh-CN" sz="2400" dirty="0"/>
          </a:p>
          <a:p>
            <a:pPr>
              <a:lnSpc>
                <a:spcPct val="120000"/>
              </a:lnSpc>
              <a:spcBef>
                <a:spcPts val="0"/>
              </a:spcBef>
            </a:pPr>
            <a:endParaRPr lang="en-US" altLang="zh-CN" sz="2400" dirty="0"/>
          </a:p>
          <a:p>
            <a:pPr>
              <a:lnSpc>
                <a:spcPct val="120000"/>
              </a:lnSpc>
              <a:spcBef>
                <a:spcPts val="0"/>
              </a:spcBef>
            </a:pPr>
            <a:r>
              <a:rPr lang="en-US" altLang="zh-CN" sz="1900" i="1" dirty="0"/>
              <a:t> </a:t>
            </a:r>
          </a:p>
          <a:p>
            <a:pPr marL="0" indent="0">
              <a:lnSpc>
                <a:spcPct val="120000"/>
              </a:lnSpc>
              <a:spcBef>
                <a:spcPts val="0"/>
              </a:spcBef>
              <a:buNone/>
            </a:pPr>
            <a:r>
              <a:rPr lang="zh-CN" altLang="en-US" sz="1900" dirty="0">
                <a:solidFill>
                  <a:srgbClr val="C00000"/>
                </a:solidFill>
              </a:rPr>
              <a:t>宏定义中一对</a:t>
            </a:r>
            <a:r>
              <a:rPr lang="en-US" altLang="zh-CN" sz="1900" dirty="0">
                <a:solidFill>
                  <a:srgbClr val="C00000"/>
                </a:solidFill>
              </a:rPr>
              <a:t>&amp;</a:t>
            </a:r>
            <a:r>
              <a:rPr lang="zh-CN" altLang="en-US" sz="1900" dirty="0">
                <a:solidFill>
                  <a:srgbClr val="C00000"/>
                </a:solidFill>
              </a:rPr>
              <a:t>伪操作符括起来</a:t>
            </a:r>
            <a:r>
              <a:rPr lang="en-US" altLang="zh-CN" sz="1900" dirty="0">
                <a:solidFill>
                  <a:srgbClr val="C00000"/>
                </a:solidFill>
              </a:rPr>
              <a:t>SOPCODE</a:t>
            </a:r>
            <a:r>
              <a:rPr lang="zh-CN" altLang="en-US" sz="1900" dirty="0">
                <a:solidFill>
                  <a:srgbClr val="C00000"/>
                </a:solidFill>
              </a:rPr>
              <a:t>，表示一个参数，</a:t>
            </a:r>
            <a:endParaRPr lang="en-US" altLang="zh-CN" sz="1900" dirty="0">
              <a:solidFill>
                <a:srgbClr val="C00000"/>
              </a:solidFill>
            </a:endParaRPr>
          </a:p>
          <a:p>
            <a:pPr marL="0" indent="0">
              <a:lnSpc>
                <a:spcPct val="120000"/>
              </a:lnSpc>
              <a:spcBef>
                <a:spcPts val="0"/>
              </a:spcBef>
              <a:buNone/>
            </a:pPr>
            <a:r>
              <a:rPr lang="zh-CN" altLang="en-US" sz="1900" dirty="0">
                <a:solidFill>
                  <a:srgbClr val="C00000"/>
                </a:solidFill>
              </a:rPr>
              <a:t>用于分隔前面的字符</a:t>
            </a:r>
            <a:r>
              <a:rPr lang="en-US" altLang="zh-CN" sz="1900" dirty="0">
                <a:solidFill>
                  <a:srgbClr val="C00000"/>
                </a:solidFill>
              </a:rPr>
              <a:t>s</a:t>
            </a:r>
            <a:r>
              <a:rPr lang="zh-CN" altLang="en-US" sz="1900" dirty="0">
                <a:solidFill>
                  <a:srgbClr val="C00000"/>
                </a:solidFill>
              </a:rPr>
              <a:t>，表示是指令助记符的一部分</a:t>
            </a:r>
            <a:r>
              <a:rPr lang="zh-CN" altLang="en-US" sz="1900" dirty="0"/>
              <a:t>。</a:t>
            </a:r>
            <a:endParaRPr lang="en-US" altLang="zh-CN" sz="1900" dirty="0"/>
          </a:p>
          <a:p>
            <a:pPr marL="0" indent="0">
              <a:lnSpc>
                <a:spcPct val="120000"/>
              </a:lnSpc>
              <a:spcBef>
                <a:spcPts val="0"/>
              </a:spcBef>
              <a:buNone/>
            </a:pPr>
            <a:r>
              <a:rPr lang="zh-CN" altLang="en-US" sz="1900" dirty="0"/>
              <a:t> 例如：</a:t>
            </a:r>
            <a:r>
              <a:rPr lang="en-US" altLang="zh-CN" sz="1900" dirty="0"/>
              <a:t>shift ax,6,hl</a:t>
            </a:r>
            <a:endParaRPr lang="zh-CN" altLang="en-US" sz="1900" dirty="0"/>
          </a:p>
        </p:txBody>
      </p:sp>
      <p:sp>
        <p:nvSpPr>
          <p:cNvPr id="4" name="标题 1">
            <a:extLst>
              <a:ext uri="{FF2B5EF4-FFF2-40B4-BE49-F238E27FC236}">
                <a16:creationId xmlns:a16="http://schemas.microsoft.com/office/drawing/2014/main" id="{ED9AE2F0-BE40-4AC4-9668-1D64C62EE555}"/>
              </a:ext>
            </a:extLst>
          </p:cNvPr>
          <p:cNvSpPr>
            <a:spLocks noGrp="1"/>
          </p:cNvSpPr>
          <p:nvPr>
            <p:ph type="title"/>
          </p:nvPr>
        </p:nvSpPr>
        <p:spPr>
          <a:xfrm>
            <a:off x="1096963" y="287338"/>
            <a:ext cx="10058400" cy="1449387"/>
          </a:xfrm>
        </p:spPr>
        <p:txBody>
          <a:bodyPr/>
          <a:lstStyle/>
          <a:p>
            <a:r>
              <a:rPr lang="en-US" altLang="zh-CN" dirty="0"/>
              <a:t>5.2.1 </a:t>
            </a:r>
            <a:r>
              <a:rPr lang="zh-CN" altLang="en-US" dirty="0"/>
              <a:t>宏汇编</a:t>
            </a:r>
          </a:p>
        </p:txBody>
      </p:sp>
      <p:sp>
        <p:nvSpPr>
          <p:cNvPr id="5" name="文本框 4">
            <a:extLst>
              <a:ext uri="{FF2B5EF4-FFF2-40B4-BE49-F238E27FC236}">
                <a16:creationId xmlns:a16="http://schemas.microsoft.com/office/drawing/2014/main" id="{2D8A6B10-F7C7-4F2B-8720-AE0785A512A4}"/>
              </a:ext>
            </a:extLst>
          </p:cNvPr>
          <p:cNvSpPr txBox="1"/>
          <p:nvPr/>
        </p:nvSpPr>
        <p:spPr>
          <a:xfrm>
            <a:off x="6843491" y="1859339"/>
            <a:ext cx="4784337" cy="2308324"/>
          </a:xfrm>
          <a:prstGeom prst="rect">
            <a:avLst/>
          </a:prstGeom>
          <a:noFill/>
        </p:spPr>
        <p:txBody>
          <a:bodyPr wrap="square" rtlCol="0">
            <a:spAutoFit/>
          </a:bodyPr>
          <a:lstStyle/>
          <a:p>
            <a:r>
              <a:rPr lang="zh-CN" altLang="en-US" dirty="0"/>
              <a:t>把移位和循环移位指令共</a:t>
            </a:r>
            <a:r>
              <a:rPr lang="en-US" altLang="zh-CN" dirty="0"/>
              <a:t>8</a:t>
            </a:r>
            <a:r>
              <a:rPr lang="zh-CN" altLang="en-US" dirty="0"/>
              <a:t>条指令统一起来，定义一个宏指令，如下：</a:t>
            </a:r>
            <a:endParaRPr lang="en-US" altLang="zh-CN" dirty="0"/>
          </a:p>
          <a:p>
            <a:endParaRPr lang="en-US" altLang="zh-CN" dirty="0"/>
          </a:p>
          <a:p>
            <a:endParaRPr lang="en-US" altLang="zh-CN" dirty="0"/>
          </a:p>
          <a:p>
            <a:r>
              <a:rPr lang="en-US" altLang="zh-CN" i="1" dirty="0"/>
              <a:t> </a:t>
            </a:r>
          </a:p>
          <a:p>
            <a:endParaRPr lang="en-US" altLang="zh-CN" dirty="0"/>
          </a:p>
          <a:p>
            <a:r>
              <a:rPr lang="zh-CN" altLang="en-US" dirty="0"/>
              <a:t>用宏指令</a:t>
            </a:r>
            <a:r>
              <a:rPr lang="en-US" altLang="zh-CN" dirty="0" err="1"/>
              <a:t>shrot</a:t>
            </a:r>
            <a:r>
              <a:rPr lang="zh-CN" altLang="en-US" dirty="0"/>
              <a:t>代替了所有移位指令</a:t>
            </a:r>
            <a:r>
              <a:rPr lang="en-US" altLang="zh-CN" dirty="0"/>
              <a:t>(SHL, SHR,SAL,SAR,ROR,RCR,ROL,RCL)</a:t>
            </a:r>
            <a:r>
              <a:rPr lang="zh-CN" altLang="en-US" dirty="0"/>
              <a:t>，而且次数</a:t>
            </a:r>
            <a:r>
              <a:rPr lang="en-US" altLang="zh-CN" dirty="0"/>
              <a:t>&gt;1</a:t>
            </a:r>
            <a:endParaRPr lang="zh-CN" altLang="en-US" dirty="0"/>
          </a:p>
        </p:txBody>
      </p:sp>
      <p:pic>
        <p:nvPicPr>
          <p:cNvPr id="7" name="图片 6">
            <a:extLst>
              <a:ext uri="{FF2B5EF4-FFF2-40B4-BE49-F238E27FC236}">
                <a16:creationId xmlns:a16="http://schemas.microsoft.com/office/drawing/2014/main" id="{2A90775F-023F-4693-8288-A70FFA6C6241}"/>
              </a:ext>
            </a:extLst>
          </p:cNvPr>
          <p:cNvPicPr>
            <a:picLocks noChangeAspect="1"/>
          </p:cNvPicPr>
          <p:nvPr/>
        </p:nvPicPr>
        <p:blipFill>
          <a:blip r:embed="rId2"/>
          <a:stretch>
            <a:fillRect/>
          </a:stretch>
        </p:blipFill>
        <p:spPr>
          <a:xfrm>
            <a:off x="1096963" y="3482188"/>
            <a:ext cx="2720576" cy="1021168"/>
          </a:xfrm>
          <a:prstGeom prst="rect">
            <a:avLst/>
          </a:prstGeom>
        </p:spPr>
      </p:pic>
      <p:pic>
        <p:nvPicPr>
          <p:cNvPr id="9" name="图片 8">
            <a:extLst>
              <a:ext uri="{FF2B5EF4-FFF2-40B4-BE49-F238E27FC236}">
                <a16:creationId xmlns:a16="http://schemas.microsoft.com/office/drawing/2014/main" id="{1E325AB7-07EA-4F13-9DA8-1BD8CA9AADA4}"/>
              </a:ext>
            </a:extLst>
          </p:cNvPr>
          <p:cNvPicPr>
            <a:picLocks noChangeAspect="1"/>
          </p:cNvPicPr>
          <p:nvPr/>
        </p:nvPicPr>
        <p:blipFill>
          <a:blip r:embed="rId3"/>
          <a:stretch>
            <a:fillRect/>
          </a:stretch>
        </p:blipFill>
        <p:spPr>
          <a:xfrm>
            <a:off x="6958253" y="2476261"/>
            <a:ext cx="2842506" cy="1005927"/>
          </a:xfrm>
          <a:prstGeom prst="rect">
            <a:avLst/>
          </a:prstGeom>
        </p:spPr>
      </p:pic>
      <p:pic>
        <p:nvPicPr>
          <p:cNvPr id="11" name="图片 10">
            <a:extLst>
              <a:ext uri="{FF2B5EF4-FFF2-40B4-BE49-F238E27FC236}">
                <a16:creationId xmlns:a16="http://schemas.microsoft.com/office/drawing/2014/main" id="{D361FECB-0092-422C-824C-DD3A3DFFE51B}"/>
              </a:ext>
            </a:extLst>
          </p:cNvPr>
          <p:cNvPicPr>
            <a:picLocks noChangeAspect="1"/>
          </p:cNvPicPr>
          <p:nvPr/>
        </p:nvPicPr>
        <p:blipFill>
          <a:blip r:embed="rId4"/>
          <a:stretch>
            <a:fillRect/>
          </a:stretch>
        </p:blipFill>
        <p:spPr>
          <a:xfrm>
            <a:off x="6995122" y="4167663"/>
            <a:ext cx="4099915" cy="1943268"/>
          </a:xfrm>
          <a:prstGeom prst="rect">
            <a:avLst/>
          </a:prstGeom>
        </p:spPr>
      </p:pic>
    </p:spTree>
    <p:extLst>
      <p:ext uri="{BB962C8B-B14F-4D97-AF65-F5344CB8AC3E}">
        <p14:creationId xmlns:p14="http://schemas.microsoft.com/office/powerpoint/2010/main" val="359533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FFCDA-F2C7-4D8B-8439-719421EA3EF7}"/>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70BF049F-7268-4181-A44F-889DE01982C9}"/>
              </a:ext>
            </a:extLst>
          </p:cNvPr>
          <p:cNvSpPr>
            <a:spLocks noGrp="1"/>
          </p:cNvSpPr>
          <p:nvPr>
            <p:ph idx="1"/>
          </p:nvPr>
        </p:nvSpPr>
        <p:spPr>
          <a:xfrm>
            <a:off x="1097280" y="1845733"/>
            <a:ext cx="10058400" cy="4484729"/>
          </a:xfrm>
        </p:spPr>
        <p:txBody>
          <a:bodyPr>
            <a:normAutofit fontScale="92500"/>
          </a:bodyPr>
          <a:lstStyle/>
          <a:p>
            <a:r>
              <a:rPr lang="zh-CN" altLang="en-US" sz="2800" b="1" dirty="0"/>
              <a:t>例</a:t>
            </a:r>
            <a:r>
              <a:rPr lang="en-US" altLang="zh-CN" sz="2800" b="1" dirty="0"/>
              <a:t>5.6</a:t>
            </a:r>
            <a:r>
              <a:rPr lang="zh-CN" altLang="en-US" sz="2800" b="1" dirty="0"/>
              <a:t> 字符串用作宏定义参数</a:t>
            </a:r>
            <a:endParaRPr lang="en-US" altLang="zh-CN" sz="2800" b="1" dirty="0"/>
          </a:p>
          <a:p>
            <a:r>
              <a:rPr lang="zh-CN" altLang="en-US" sz="2400" dirty="0"/>
              <a:t>宏定义体中不仅可以是硬指令，还可以是伪指令序列。</a:t>
            </a:r>
            <a:endParaRPr lang="en-US" altLang="zh-CN" sz="2400" dirty="0"/>
          </a:p>
          <a:p>
            <a:r>
              <a:rPr lang="zh-CN" altLang="en-US" sz="2400" dirty="0">
                <a:solidFill>
                  <a:srgbClr val="C00000"/>
                </a:solidFill>
              </a:rPr>
              <a:t>例：为方便</a:t>
            </a:r>
            <a:r>
              <a:rPr lang="en-US" altLang="zh-CN" sz="2400" dirty="0">
                <a:solidFill>
                  <a:srgbClr val="C00000"/>
                </a:solidFill>
              </a:rPr>
              <a:t>09h</a:t>
            </a:r>
            <a:r>
              <a:rPr lang="zh-CN" altLang="en-US" sz="2400" dirty="0">
                <a:solidFill>
                  <a:srgbClr val="C00000"/>
                </a:solidFill>
              </a:rPr>
              <a:t>号</a:t>
            </a:r>
            <a:r>
              <a:rPr lang="en-US" altLang="zh-CN" sz="2400" dirty="0">
                <a:solidFill>
                  <a:srgbClr val="C00000"/>
                </a:solidFill>
              </a:rPr>
              <a:t>DOS</a:t>
            </a:r>
            <a:r>
              <a:rPr lang="zh-CN" altLang="en-US" sz="2400" dirty="0">
                <a:solidFill>
                  <a:srgbClr val="C00000"/>
                </a:solidFill>
              </a:rPr>
              <a:t>调用，字符串的定义可采用</a:t>
            </a:r>
            <a:r>
              <a:rPr lang="zh-CN" altLang="en-US" sz="2400" dirty="0"/>
              <a:t>：</a:t>
            </a:r>
            <a:endParaRPr lang="en-US" altLang="zh-CN" sz="2400" dirty="0"/>
          </a:p>
          <a:p>
            <a:r>
              <a:rPr lang="en-US" altLang="zh-CN" sz="2400" dirty="0" err="1"/>
              <a:t>dstring</a:t>
            </a:r>
            <a:r>
              <a:rPr lang="en-US" altLang="zh-CN" sz="2400" dirty="0"/>
              <a:t>    macro string</a:t>
            </a:r>
          </a:p>
          <a:p>
            <a:r>
              <a:rPr lang="en-US" altLang="zh-CN" sz="2400" dirty="0"/>
              <a:t>         </a:t>
            </a:r>
            <a:r>
              <a:rPr lang="en-US" altLang="zh-CN" sz="2400" dirty="0" err="1"/>
              <a:t>db</a:t>
            </a:r>
            <a:r>
              <a:rPr lang="en-US" altLang="zh-CN" sz="2400" dirty="0"/>
              <a:t> ‘&amp;string&amp;’, 0dh,0ah,’$’</a:t>
            </a:r>
          </a:p>
          <a:p>
            <a:r>
              <a:rPr lang="en-US" altLang="zh-CN" sz="2400" dirty="0" err="1"/>
              <a:t>endm</a:t>
            </a:r>
            <a:endParaRPr lang="en-US" altLang="zh-CN" sz="2400" dirty="0"/>
          </a:p>
          <a:p>
            <a:r>
              <a:rPr lang="zh-CN" altLang="en-US" sz="2400" dirty="0"/>
              <a:t>定义字符串“</a:t>
            </a:r>
            <a:r>
              <a:rPr lang="en-US" altLang="zh-CN" sz="2400" dirty="0"/>
              <a:t>This is an example </a:t>
            </a:r>
            <a:r>
              <a:rPr lang="zh-CN" altLang="en-US" sz="2400" dirty="0"/>
              <a:t>”</a:t>
            </a:r>
            <a:r>
              <a:rPr lang="en-US" altLang="zh-CN" sz="2400" dirty="0"/>
              <a:t>,</a:t>
            </a:r>
            <a:r>
              <a:rPr lang="zh-CN" altLang="en-US" sz="2400" dirty="0"/>
              <a:t>采用如下宏调用：</a:t>
            </a:r>
            <a:endParaRPr lang="en-US" altLang="zh-CN" sz="2400" dirty="0"/>
          </a:p>
          <a:p>
            <a:r>
              <a:rPr lang="en-US" altLang="zh-CN" sz="2400" dirty="0" err="1"/>
              <a:t>dstring</a:t>
            </a:r>
            <a:r>
              <a:rPr lang="en-US" altLang="zh-CN" sz="2400" dirty="0"/>
              <a:t>  &lt;This is an example&gt;                         ; </a:t>
            </a:r>
            <a:r>
              <a:rPr lang="zh-CN" altLang="en-US" sz="2400" dirty="0">
                <a:solidFill>
                  <a:srgbClr val="C00000"/>
                </a:solidFill>
              </a:rPr>
              <a:t>字符串中存在空格，必须用</a:t>
            </a:r>
            <a:r>
              <a:rPr lang="en-US" altLang="zh-CN" sz="2400" dirty="0">
                <a:solidFill>
                  <a:srgbClr val="C00000"/>
                </a:solidFill>
              </a:rPr>
              <a:t>&lt;&gt;</a:t>
            </a:r>
            <a:r>
              <a:rPr lang="zh-CN" altLang="en-US" sz="2400" dirty="0">
                <a:solidFill>
                  <a:srgbClr val="C00000"/>
                </a:solidFill>
              </a:rPr>
              <a:t>伪操作符</a:t>
            </a:r>
            <a:endParaRPr lang="en-US" altLang="zh-CN" sz="2400" dirty="0">
              <a:solidFill>
                <a:srgbClr val="C00000"/>
              </a:solidFill>
            </a:endParaRPr>
          </a:p>
          <a:p>
            <a:r>
              <a:rPr lang="zh-CN" altLang="en-US" sz="2400" dirty="0"/>
              <a:t>对应的宏展开 </a:t>
            </a:r>
            <a:r>
              <a:rPr lang="en-US" altLang="zh-CN" sz="2400" dirty="0"/>
              <a:t>1  </a:t>
            </a:r>
            <a:r>
              <a:rPr lang="en-US" altLang="zh-CN" sz="2400" dirty="0" err="1"/>
              <a:t>db</a:t>
            </a:r>
            <a:r>
              <a:rPr lang="en-US" altLang="zh-CN" sz="2400" dirty="0"/>
              <a:t> ‘This is an example’, 0dh,0ah,’$’  </a:t>
            </a:r>
          </a:p>
          <a:p>
            <a:endParaRPr lang="zh-CN" altLang="en-US" sz="2400" dirty="0"/>
          </a:p>
        </p:txBody>
      </p:sp>
      <p:pic>
        <p:nvPicPr>
          <p:cNvPr id="4" name="图片 3">
            <a:extLst>
              <a:ext uri="{FF2B5EF4-FFF2-40B4-BE49-F238E27FC236}">
                <a16:creationId xmlns:a16="http://schemas.microsoft.com/office/drawing/2014/main" id="{30A9CC27-0747-4E30-90CB-D0ED32052EC2}"/>
              </a:ext>
            </a:extLst>
          </p:cNvPr>
          <p:cNvPicPr>
            <a:picLocks noChangeAspect="1"/>
          </p:cNvPicPr>
          <p:nvPr/>
        </p:nvPicPr>
        <p:blipFill>
          <a:blip r:embed="rId2"/>
          <a:stretch>
            <a:fillRect/>
          </a:stretch>
        </p:blipFill>
        <p:spPr>
          <a:xfrm>
            <a:off x="5717511" y="3868615"/>
            <a:ext cx="5687367" cy="579352"/>
          </a:xfrm>
          <a:prstGeom prst="rect">
            <a:avLst/>
          </a:prstGeom>
        </p:spPr>
      </p:pic>
      <p:pic>
        <p:nvPicPr>
          <p:cNvPr id="5" name="图片 4">
            <a:extLst>
              <a:ext uri="{FF2B5EF4-FFF2-40B4-BE49-F238E27FC236}">
                <a16:creationId xmlns:a16="http://schemas.microsoft.com/office/drawing/2014/main" id="{66914A54-8D56-484C-BD91-9994E8A085B2}"/>
              </a:ext>
            </a:extLst>
          </p:cNvPr>
          <p:cNvPicPr>
            <a:picLocks noChangeAspect="1"/>
          </p:cNvPicPr>
          <p:nvPr/>
        </p:nvPicPr>
        <p:blipFill>
          <a:blip r:embed="rId3"/>
          <a:stretch>
            <a:fillRect/>
          </a:stretch>
        </p:blipFill>
        <p:spPr>
          <a:xfrm>
            <a:off x="7706189" y="2090456"/>
            <a:ext cx="3574090" cy="1425063"/>
          </a:xfrm>
          <a:prstGeom prst="rect">
            <a:avLst/>
          </a:prstGeom>
        </p:spPr>
      </p:pic>
    </p:spTree>
    <p:extLst>
      <p:ext uri="{BB962C8B-B14F-4D97-AF65-F5344CB8AC3E}">
        <p14:creationId xmlns:p14="http://schemas.microsoft.com/office/powerpoint/2010/main" val="88882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02F71-DDB5-478A-919D-C31302ACE38A}"/>
              </a:ext>
            </a:extLst>
          </p:cNvPr>
          <p:cNvSpPr>
            <a:spLocks noGrp="1"/>
          </p:cNvSpPr>
          <p:nvPr>
            <p:ph type="title"/>
          </p:nvPr>
        </p:nvSpPr>
        <p:spPr/>
        <p:txBody>
          <a:bodyPr/>
          <a:lstStyle/>
          <a:p>
            <a:r>
              <a:rPr lang="en-US" altLang="zh-CN" dirty="0"/>
              <a:t>5.1 </a:t>
            </a:r>
            <a:r>
              <a:rPr lang="zh-CN" altLang="en-US" dirty="0"/>
              <a:t>高级语言特性</a:t>
            </a:r>
          </a:p>
        </p:txBody>
      </p:sp>
      <p:sp>
        <p:nvSpPr>
          <p:cNvPr id="3" name="内容占位符 2">
            <a:extLst>
              <a:ext uri="{FF2B5EF4-FFF2-40B4-BE49-F238E27FC236}">
                <a16:creationId xmlns:a16="http://schemas.microsoft.com/office/drawing/2014/main" id="{E83D1BD6-DC2D-4623-BC4D-C51EA3F841DB}"/>
              </a:ext>
            </a:extLst>
          </p:cNvPr>
          <p:cNvSpPr>
            <a:spLocks noGrp="1"/>
          </p:cNvSpPr>
          <p:nvPr>
            <p:ph idx="1"/>
          </p:nvPr>
        </p:nvSpPr>
        <p:spPr>
          <a:xfrm>
            <a:off x="1097280" y="1845734"/>
            <a:ext cx="10058400" cy="4318302"/>
          </a:xfrm>
        </p:spPr>
        <p:txBody>
          <a:bodyPr>
            <a:normAutofit fontScale="85000" lnSpcReduction="10000"/>
          </a:bodyPr>
          <a:lstStyle/>
          <a:p>
            <a:pPr>
              <a:lnSpc>
                <a:spcPct val="110000"/>
              </a:lnSpc>
              <a:buFont typeface="Wingdings" panose="05000000000000000000" pitchFamily="2" charset="2"/>
              <a:buChar char="ü"/>
            </a:pPr>
            <a:r>
              <a:rPr lang="zh-CN" altLang="en-US" sz="2800" dirty="0"/>
              <a:t>分支、循环和子程序是程序的基本结构，但是汇编语言编写较为繁琐</a:t>
            </a:r>
            <a:endParaRPr lang="en-US" altLang="zh-CN" sz="2800" dirty="0"/>
          </a:p>
          <a:p>
            <a:pPr>
              <a:lnSpc>
                <a:spcPct val="110000"/>
              </a:lnSpc>
              <a:buFont typeface="Wingdings" panose="05000000000000000000" pitchFamily="2" charset="2"/>
              <a:buChar char="ü"/>
            </a:pPr>
            <a:r>
              <a:rPr lang="zh-CN" altLang="en-US" sz="2800" dirty="0"/>
              <a:t>为此，</a:t>
            </a:r>
            <a:r>
              <a:rPr lang="en-US" altLang="zh-CN" sz="2800" dirty="0"/>
              <a:t>MASM </a:t>
            </a:r>
            <a:r>
              <a:rPr lang="en-US" altLang="zh-CN" sz="2800" dirty="0">
                <a:highlight>
                  <a:srgbClr val="FFFF00"/>
                </a:highlight>
              </a:rPr>
              <a:t>6.0</a:t>
            </a:r>
            <a:r>
              <a:rPr lang="zh-CN" altLang="en-US" sz="2800" dirty="0"/>
              <a:t>引入高级语言的程序设计特性</a:t>
            </a:r>
          </a:p>
          <a:p>
            <a:pPr lvl="1">
              <a:lnSpc>
                <a:spcPct val="110000"/>
              </a:lnSpc>
              <a:buFont typeface="Wingdings" panose="05000000000000000000" pitchFamily="2" charset="2"/>
              <a:buChar char="ü"/>
            </a:pPr>
            <a:r>
              <a:rPr lang="zh-CN" altLang="en-US" sz="2800" dirty="0"/>
              <a:t>分支和循环的流程控制伪指令</a:t>
            </a:r>
            <a:endParaRPr lang="en-US" altLang="zh-CN" sz="2800" dirty="0"/>
          </a:p>
          <a:p>
            <a:pPr lvl="2">
              <a:lnSpc>
                <a:spcPct val="110000"/>
              </a:lnSpc>
              <a:buFont typeface="Wingdings" panose="05000000000000000000" pitchFamily="2" charset="2"/>
              <a:buChar char="ü"/>
            </a:pPr>
            <a:r>
              <a:rPr lang="zh-CN" altLang="en-US" sz="2800" dirty="0"/>
              <a:t>条件控制伪指令</a:t>
            </a:r>
          </a:p>
          <a:p>
            <a:pPr lvl="3">
              <a:lnSpc>
                <a:spcPct val="110000"/>
              </a:lnSpc>
              <a:buFont typeface="Wingdings" panose="05000000000000000000" pitchFamily="2" charset="2"/>
              <a:buChar char="ü"/>
            </a:pPr>
            <a:r>
              <a:rPr lang="en-US" altLang="zh-CN" sz="2800" dirty="0">
                <a:solidFill>
                  <a:srgbClr val="002060"/>
                </a:solidFill>
              </a:rPr>
              <a:t>.IF  .ELSE  .ELSEIF  .ENDIF</a:t>
            </a:r>
          </a:p>
          <a:p>
            <a:pPr lvl="2">
              <a:lnSpc>
                <a:spcPct val="110000"/>
              </a:lnSpc>
              <a:buFont typeface="Wingdings" panose="05000000000000000000" pitchFamily="2" charset="2"/>
              <a:buChar char="ü"/>
            </a:pPr>
            <a:r>
              <a:rPr lang="zh-CN" altLang="en-US" sz="2800" dirty="0"/>
              <a:t>循环控制伪指令</a:t>
            </a:r>
          </a:p>
          <a:p>
            <a:pPr lvl="3">
              <a:lnSpc>
                <a:spcPct val="110000"/>
              </a:lnSpc>
              <a:buFont typeface="Wingdings" panose="05000000000000000000" pitchFamily="2" charset="2"/>
              <a:buChar char="ü"/>
            </a:pPr>
            <a:r>
              <a:rPr lang="en-US" altLang="zh-CN" sz="2800" dirty="0">
                <a:solidFill>
                  <a:srgbClr val="002060"/>
                </a:solidFill>
              </a:rPr>
              <a:t>.WHILE  .ENDW  .REPEAT  .UNTIL  .UNTILCXZ</a:t>
            </a:r>
          </a:p>
          <a:p>
            <a:pPr lvl="1">
              <a:lnSpc>
                <a:spcPct val="110000"/>
              </a:lnSpc>
              <a:buFont typeface="Wingdings" panose="05000000000000000000" pitchFamily="2" charset="2"/>
              <a:buChar char="ü"/>
            </a:pPr>
            <a:r>
              <a:rPr lang="zh-CN" altLang="en-US" sz="2800" dirty="0"/>
              <a:t>带参数的过程定义、声明和调用伪指令</a:t>
            </a:r>
          </a:p>
          <a:p>
            <a:pPr lvl="2">
              <a:lnSpc>
                <a:spcPct val="110000"/>
              </a:lnSpc>
              <a:buFont typeface="Wingdings" panose="05000000000000000000" pitchFamily="2" charset="2"/>
              <a:buChar char="ü"/>
            </a:pPr>
            <a:r>
              <a:rPr lang="en-US" altLang="zh-CN" sz="2800" dirty="0">
                <a:solidFill>
                  <a:srgbClr val="002060"/>
                </a:solidFill>
              </a:rPr>
              <a:t>PROC  </a:t>
            </a:r>
            <a:r>
              <a:rPr lang="en-US" altLang="zh-CN" sz="1600" dirty="0">
                <a:solidFill>
                  <a:schemeClr val="tx2"/>
                </a:solidFill>
              </a:rPr>
              <a:t>.</a:t>
            </a:r>
            <a:r>
              <a:rPr lang="en-US" altLang="zh-CN" sz="2800" dirty="0">
                <a:solidFill>
                  <a:srgbClr val="002060"/>
                </a:solidFill>
              </a:rPr>
              <a:t>PROTO  .INVOKE</a:t>
            </a:r>
          </a:p>
          <a:p>
            <a:pPr>
              <a:lnSpc>
                <a:spcPct val="110000"/>
              </a:lnSpc>
            </a:pPr>
            <a:endParaRPr lang="zh-CN" altLang="en-US" sz="2400" dirty="0"/>
          </a:p>
        </p:txBody>
      </p:sp>
    </p:spTree>
    <p:extLst>
      <p:ext uri="{BB962C8B-B14F-4D97-AF65-F5344CB8AC3E}">
        <p14:creationId xmlns:p14="http://schemas.microsoft.com/office/powerpoint/2010/main" val="2839603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66F8D-47CE-4126-B209-F3E8FC8FB571}"/>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6BB139D4-C1CE-40B4-807E-48E6691CA2F4}"/>
              </a:ext>
            </a:extLst>
          </p:cNvPr>
          <p:cNvSpPr>
            <a:spLocks noGrp="1"/>
          </p:cNvSpPr>
          <p:nvPr>
            <p:ph idx="1"/>
          </p:nvPr>
        </p:nvSpPr>
        <p:spPr>
          <a:xfrm>
            <a:off x="1097280" y="1737360"/>
            <a:ext cx="10058400" cy="4532811"/>
          </a:xfrm>
        </p:spPr>
        <p:txBody>
          <a:bodyPr>
            <a:normAutofit fontScale="85000" lnSpcReduction="20000"/>
          </a:bodyPr>
          <a:lstStyle/>
          <a:p>
            <a:pPr>
              <a:lnSpc>
                <a:spcPct val="150000"/>
              </a:lnSpc>
            </a:pPr>
            <a:r>
              <a:rPr lang="zh-CN" altLang="en-US" b="1" dirty="0"/>
              <a:t>关于宏操作符</a:t>
            </a:r>
            <a:r>
              <a:rPr lang="zh-CN" altLang="en-US" dirty="0"/>
              <a:t>：</a:t>
            </a:r>
            <a:endParaRPr lang="en-US" altLang="zh-CN" dirty="0"/>
          </a:p>
          <a:p>
            <a:pPr lvl="2">
              <a:lnSpc>
                <a:spcPct val="150000"/>
              </a:lnSpc>
              <a:buFont typeface="Wingdings" panose="05000000000000000000" pitchFamily="2" charset="2"/>
              <a:buChar char="ü"/>
            </a:pPr>
            <a:r>
              <a:rPr lang="en-US" altLang="zh-CN" sz="2000" dirty="0"/>
              <a:t>&amp;</a:t>
            </a:r>
            <a:r>
              <a:rPr lang="zh-CN" altLang="en-US" sz="2000" dirty="0"/>
              <a:t>：替换操作符，将参数与其他字符分开，参数紧跟其他字符之后或之前，或参数出现带引号的字符串中，必须使用</a:t>
            </a:r>
            <a:endParaRPr lang="en-US" altLang="zh-CN" sz="2000" dirty="0"/>
          </a:p>
          <a:p>
            <a:pPr lvl="2">
              <a:lnSpc>
                <a:spcPct val="150000"/>
              </a:lnSpc>
              <a:buFont typeface="Wingdings" panose="05000000000000000000" pitchFamily="2" charset="2"/>
              <a:buChar char="ü"/>
            </a:pPr>
            <a:r>
              <a:rPr lang="en-US" altLang="zh-CN" sz="2000" dirty="0"/>
              <a:t>&lt;&gt;</a:t>
            </a:r>
            <a:r>
              <a:rPr lang="zh-CN" altLang="en-US" sz="2000" dirty="0"/>
              <a:t>：字符串传递操作符，用于扩起字符串。在宏调用中，若传递的字符串实参数含有逗号、空格等间隔符号，则必须使用这对操作符。</a:t>
            </a:r>
            <a:endParaRPr lang="en-US" altLang="zh-CN" sz="2000" dirty="0"/>
          </a:p>
          <a:p>
            <a:pPr lvl="2">
              <a:lnSpc>
                <a:spcPct val="150000"/>
              </a:lnSpc>
              <a:buFont typeface="Wingdings" panose="05000000000000000000" pitchFamily="2" charset="2"/>
              <a:buChar char="ü"/>
            </a:pPr>
            <a:r>
              <a:rPr lang="zh-CN" altLang="en-US" sz="2000" dirty="0"/>
              <a:t>！：转义操作符，用于指示其后的一个字符作为一般字符，没有特殊意义</a:t>
            </a:r>
            <a:endParaRPr lang="en-US" altLang="zh-CN" sz="2000" dirty="0"/>
          </a:p>
          <a:p>
            <a:pPr lvl="2">
              <a:lnSpc>
                <a:spcPct val="150000"/>
              </a:lnSpc>
              <a:buFont typeface="Wingdings" panose="05000000000000000000" pitchFamily="2" charset="2"/>
              <a:buChar char="ü"/>
            </a:pPr>
            <a:r>
              <a:rPr lang="en-US" altLang="zh-CN" sz="2000" dirty="0"/>
              <a:t>%</a:t>
            </a:r>
            <a:r>
              <a:rPr lang="zh-CN" altLang="en-US" sz="2000" dirty="0"/>
              <a:t>：表达式操作符，用在宏调用中，表示将</a:t>
            </a:r>
            <a:r>
              <a:rPr lang="zh-CN" altLang="en-US" sz="2000" dirty="0">
                <a:highlight>
                  <a:srgbClr val="FFFF00"/>
                </a:highlight>
              </a:rPr>
              <a:t>后跟的一个表达式的值作为实参</a:t>
            </a:r>
            <a:r>
              <a:rPr lang="zh-CN" altLang="en-US" sz="2000" dirty="0"/>
              <a:t>，而不是将表达式本身作为参数。例如：</a:t>
            </a:r>
            <a:endParaRPr lang="en-US" altLang="zh-CN" sz="2000" dirty="0"/>
          </a:p>
          <a:p>
            <a:pPr lvl="3">
              <a:lnSpc>
                <a:spcPct val="150000"/>
              </a:lnSpc>
              <a:buFont typeface="Wingdings" panose="05000000000000000000" pitchFamily="2" charset="2"/>
              <a:buChar char="ü"/>
            </a:pPr>
            <a:r>
              <a:rPr lang="en-US" altLang="zh-CN" sz="1800" i="1" dirty="0"/>
              <a:t>      </a:t>
            </a:r>
            <a:r>
              <a:rPr lang="en-US" altLang="zh-CN" sz="1800" i="1" dirty="0" err="1"/>
              <a:t>dstring</a:t>
            </a:r>
            <a:r>
              <a:rPr lang="en-US" altLang="zh-CN" sz="1800" i="1" dirty="0"/>
              <a:t>  %(1024-1)                    ;</a:t>
            </a:r>
            <a:r>
              <a:rPr lang="zh-CN" altLang="en-US" sz="1800" i="1" dirty="0"/>
              <a:t>宏调用</a:t>
            </a:r>
            <a:endParaRPr lang="en-US" altLang="zh-CN" sz="1800" i="1" dirty="0"/>
          </a:p>
          <a:p>
            <a:pPr lvl="3">
              <a:lnSpc>
                <a:spcPct val="150000"/>
              </a:lnSpc>
              <a:buFont typeface="Wingdings" panose="05000000000000000000" pitchFamily="2" charset="2"/>
              <a:buChar char="ü"/>
            </a:pPr>
            <a:r>
              <a:rPr lang="en-US" altLang="zh-CN" sz="1800" i="1" dirty="0"/>
              <a:t>1  </a:t>
            </a:r>
            <a:r>
              <a:rPr lang="en-US" altLang="zh-CN" sz="1800" i="1" dirty="0" err="1"/>
              <a:t>db</a:t>
            </a:r>
            <a:r>
              <a:rPr lang="en-US" altLang="zh-CN" sz="1800" i="1" dirty="0"/>
              <a:t> ‘1023’ ,0dh,0ah,’$’                </a:t>
            </a:r>
            <a:r>
              <a:rPr lang="en-US" altLang="zh-CN" sz="1800" dirty="0"/>
              <a:t>;</a:t>
            </a:r>
            <a:r>
              <a:rPr lang="zh-CN" altLang="en-US" sz="1800" dirty="0"/>
              <a:t>宏展开</a:t>
            </a:r>
            <a:endParaRPr lang="en-US" altLang="zh-CN" sz="1800" dirty="0"/>
          </a:p>
          <a:p>
            <a:pPr lvl="2">
              <a:lnSpc>
                <a:spcPct val="150000"/>
              </a:lnSpc>
              <a:buFont typeface="Wingdings" panose="05000000000000000000" pitchFamily="2" charset="2"/>
              <a:buChar char="ü"/>
            </a:pPr>
            <a:r>
              <a:rPr lang="en-US" altLang="zh-CN" sz="1800" dirty="0"/>
              <a:t>;;: </a:t>
            </a:r>
            <a:r>
              <a:rPr lang="zh-CN" altLang="en-US" sz="1800" dirty="0"/>
              <a:t>宏注释符，表示在宏定义中的注释。 采用此符号的注释在宏展开时不出现</a:t>
            </a:r>
            <a:endParaRPr lang="en-US" altLang="zh-CN" sz="1800" dirty="0"/>
          </a:p>
          <a:p>
            <a:pPr lvl="2">
              <a:lnSpc>
                <a:spcPct val="150000"/>
              </a:lnSpc>
              <a:buFont typeface="Wingdings" panose="05000000000000000000" pitchFamily="2" charset="2"/>
              <a:buChar char="ü"/>
            </a:pPr>
            <a:r>
              <a:rPr lang="zh-CN" altLang="en-US" sz="1800" dirty="0"/>
              <a:t>：</a:t>
            </a:r>
            <a:r>
              <a:rPr lang="en-US" altLang="zh-CN" sz="1800" dirty="0"/>
              <a:t>REQ   </a:t>
            </a:r>
            <a:r>
              <a:rPr lang="zh-CN" altLang="en-US" sz="1800" dirty="0"/>
              <a:t>说明设定不可缺少参数；：</a:t>
            </a:r>
            <a:r>
              <a:rPr lang="en-US" altLang="zh-CN" sz="1800" dirty="0"/>
              <a:t>=</a:t>
            </a:r>
            <a:r>
              <a:rPr lang="zh-CN" altLang="en-US" sz="1800" dirty="0"/>
              <a:t>默认值 设定参数默认值</a:t>
            </a:r>
          </a:p>
        </p:txBody>
      </p:sp>
    </p:spTree>
    <p:extLst>
      <p:ext uri="{BB962C8B-B14F-4D97-AF65-F5344CB8AC3E}">
        <p14:creationId xmlns:p14="http://schemas.microsoft.com/office/powerpoint/2010/main" val="22429713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224E9-114A-4D93-B688-73615BC07702}"/>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7C9CCA02-D59E-4AC8-A41D-BA9612D5A758}"/>
              </a:ext>
            </a:extLst>
          </p:cNvPr>
          <p:cNvSpPr>
            <a:spLocks noGrp="1"/>
          </p:cNvSpPr>
          <p:nvPr>
            <p:ph idx="1"/>
          </p:nvPr>
        </p:nvSpPr>
        <p:spPr>
          <a:xfrm>
            <a:off x="1276003" y="1862360"/>
            <a:ext cx="9700953" cy="4023360"/>
          </a:xfrm>
        </p:spPr>
        <p:txBody>
          <a:bodyPr>
            <a:normAutofit fontScale="92500" lnSpcReduction="20000"/>
          </a:bodyPr>
          <a:lstStyle/>
          <a:p>
            <a:r>
              <a:rPr lang="en-US" altLang="zh-CN" sz="2800" dirty="0"/>
              <a:t>3. </a:t>
            </a:r>
            <a:r>
              <a:rPr lang="zh-CN" altLang="en-US" sz="2800" dirty="0"/>
              <a:t>与宏有关的伪指令</a:t>
            </a:r>
            <a:endParaRPr lang="en-US" altLang="zh-CN" sz="2800" dirty="0"/>
          </a:p>
          <a:p>
            <a:pPr>
              <a:lnSpc>
                <a:spcPct val="110000"/>
              </a:lnSpc>
            </a:pPr>
            <a:r>
              <a:rPr lang="zh-CN" altLang="en-US" sz="2400" dirty="0"/>
              <a:t>除宏操作符外，汇编语言还提供若干与宏配合使用的伪指令，旨在增强宏的功能</a:t>
            </a:r>
            <a:endParaRPr lang="en-US" altLang="zh-CN" sz="2400" dirty="0"/>
          </a:p>
          <a:p>
            <a:pPr>
              <a:lnSpc>
                <a:spcPct val="110000"/>
              </a:lnSpc>
            </a:pPr>
            <a:r>
              <a:rPr lang="zh-CN" altLang="en-US" sz="2400" dirty="0"/>
              <a:t>（</a:t>
            </a:r>
            <a:r>
              <a:rPr lang="en-US" altLang="zh-CN" sz="2400" dirty="0"/>
              <a:t>1</a:t>
            </a:r>
            <a:r>
              <a:rPr lang="zh-CN" altLang="en-US" sz="2400" dirty="0"/>
              <a:t>）局部标号伪指令</a:t>
            </a:r>
            <a:r>
              <a:rPr lang="en-US" altLang="zh-CN" sz="2400" dirty="0"/>
              <a:t>LOCAL</a:t>
            </a:r>
          </a:p>
          <a:p>
            <a:pPr>
              <a:lnSpc>
                <a:spcPct val="110000"/>
              </a:lnSpc>
            </a:pPr>
            <a:r>
              <a:rPr lang="zh-CN" altLang="en-US" sz="2400" dirty="0"/>
              <a:t>宏定义可被多次调用，每次调用把替代参数后的宏定义体复制到宏调用的位置。</a:t>
            </a:r>
            <a:endParaRPr lang="en-US" altLang="zh-CN" sz="2400" dirty="0"/>
          </a:p>
          <a:p>
            <a:pPr marL="0" indent="0">
              <a:lnSpc>
                <a:spcPct val="110000"/>
              </a:lnSpc>
              <a:buNone/>
            </a:pPr>
            <a:r>
              <a:rPr lang="zh-CN" altLang="en-US" sz="2400" dirty="0">
                <a:solidFill>
                  <a:srgbClr val="C00000"/>
                </a:solidFill>
              </a:rPr>
              <a:t>注：</a:t>
            </a:r>
            <a:endParaRPr lang="en-US" altLang="zh-CN" sz="2400" dirty="0">
              <a:solidFill>
                <a:srgbClr val="C00000"/>
              </a:solidFill>
            </a:endParaRPr>
          </a:p>
          <a:p>
            <a:pPr lvl="1">
              <a:lnSpc>
                <a:spcPct val="110000"/>
              </a:lnSpc>
              <a:buFont typeface="Wingdings" panose="05000000000000000000" pitchFamily="2" charset="2"/>
              <a:buChar char="ü"/>
            </a:pPr>
            <a:r>
              <a:rPr lang="zh-CN" altLang="en-US" sz="2200" dirty="0">
                <a:solidFill>
                  <a:srgbClr val="002060"/>
                </a:solidFill>
              </a:rPr>
              <a:t>若宏定义中使用标号，则同一源程序对它的</a:t>
            </a:r>
            <a:r>
              <a:rPr lang="zh-CN" altLang="en-US" sz="2200" dirty="0">
                <a:solidFill>
                  <a:srgbClr val="002060"/>
                </a:solidFill>
                <a:highlight>
                  <a:srgbClr val="FFFF00"/>
                </a:highlight>
              </a:rPr>
              <a:t>多次调用就会造成标号的重复定义</a:t>
            </a:r>
            <a:r>
              <a:rPr lang="zh-CN" altLang="en-US" sz="2200" dirty="0">
                <a:solidFill>
                  <a:srgbClr val="002060"/>
                </a:solidFill>
              </a:rPr>
              <a:t>，汇编将出现语法错误。</a:t>
            </a:r>
            <a:endParaRPr lang="en-US" altLang="zh-CN" sz="2200" dirty="0">
              <a:solidFill>
                <a:srgbClr val="002060"/>
              </a:solidFill>
            </a:endParaRPr>
          </a:p>
          <a:p>
            <a:pPr lvl="1">
              <a:lnSpc>
                <a:spcPct val="110000"/>
              </a:lnSpc>
              <a:buFont typeface="Wingdings" panose="05000000000000000000" pitchFamily="2" charset="2"/>
              <a:buChar char="ü"/>
            </a:pPr>
            <a:r>
              <a:rPr lang="zh-CN" altLang="en-US" sz="2200" dirty="0">
                <a:solidFill>
                  <a:srgbClr val="002060"/>
                </a:solidFill>
              </a:rPr>
              <a:t>子程序不存在此问题，因为子程序代码唯一，多次调用只是控制的多次往返，某一特定的标号地址是唯一确定的。</a:t>
            </a:r>
            <a:endParaRPr lang="en-US" altLang="zh-CN" sz="2200" dirty="0">
              <a:solidFill>
                <a:srgbClr val="002060"/>
              </a:solidFill>
            </a:endParaRPr>
          </a:p>
          <a:p>
            <a:pPr marL="0" indent="0">
              <a:buNone/>
            </a:pPr>
            <a:endParaRPr lang="zh-CN" altLang="en-US" sz="2400" dirty="0"/>
          </a:p>
        </p:txBody>
      </p:sp>
    </p:spTree>
    <p:extLst>
      <p:ext uri="{BB962C8B-B14F-4D97-AF65-F5344CB8AC3E}">
        <p14:creationId xmlns:p14="http://schemas.microsoft.com/office/powerpoint/2010/main" val="984771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F4928-5895-4F92-8441-2AC1495EF034}"/>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2EFA666F-098A-4E27-AC1F-682981B009F1}"/>
              </a:ext>
            </a:extLst>
          </p:cNvPr>
          <p:cNvSpPr>
            <a:spLocks noGrp="1"/>
          </p:cNvSpPr>
          <p:nvPr>
            <p:ph idx="1"/>
          </p:nvPr>
        </p:nvSpPr>
        <p:spPr>
          <a:xfrm>
            <a:off x="1097280" y="1845734"/>
            <a:ext cx="4447309" cy="4023360"/>
          </a:xfrm>
        </p:spPr>
        <p:txBody>
          <a:bodyPr/>
          <a:lstStyle/>
          <a:p>
            <a:pPr marL="0" indent="0">
              <a:lnSpc>
                <a:spcPct val="100000"/>
              </a:lnSpc>
              <a:buNone/>
            </a:pPr>
            <a:r>
              <a:rPr lang="zh-CN" altLang="en-US" dirty="0"/>
              <a:t>宏定义体采用标号，其格式为：</a:t>
            </a:r>
            <a:endParaRPr lang="en-US" altLang="zh-CN" dirty="0"/>
          </a:p>
          <a:p>
            <a:pPr>
              <a:lnSpc>
                <a:spcPct val="100000"/>
              </a:lnSpc>
            </a:pPr>
            <a:r>
              <a:rPr lang="en-US" altLang="zh-CN" b="1" dirty="0">
                <a:solidFill>
                  <a:srgbClr val="002060"/>
                </a:solidFill>
              </a:rPr>
              <a:t>local   </a:t>
            </a:r>
            <a:r>
              <a:rPr lang="zh-CN" altLang="en-US" b="1" dirty="0">
                <a:solidFill>
                  <a:srgbClr val="002060"/>
                </a:solidFill>
              </a:rPr>
              <a:t>标号列表</a:t>
            </a:r>
            <a:endParaRPr lang="en-US" altLang="zh-CN" b="1" dirty="0">
              <a:solidFill>
                <a:srgbClr val="002060"/>
              </a:solidFill>
            </a:endParaRPr>
          </a:p>
          <a:p>
            <a:pPr lvl="1">
              <a:lnSpc>
                <a:spcPct val="100000"/>
              </a:lnSpc>
              <a:buFont typeface="Wingdings" panose="05000000000000000000" pitchFamily="2" charset="2"/>
              <a:buChar char="ü"/>
            </a:pPr>
            <a:r>
              <a:rPr lang="zh-CN" altLang="en-US" dirty="0"/>
              <a:t>其中，标号列表由宏定义体内使用的标号组成，用“，”分隔。</a:t>
            </a:r>
            <a:endParaRPr lang="en-US" altLang="zh-CN" dirty="0"/>
          </a:p>
          <a:p>
            <a:pPr lvl="1">
              <a:lnSpc>
                <a:spcPct val="100000"/>
              </a:lnSpc>
              <a:buFont typeface="Wingdings" panose="05000000000000000000" pitchFamily="2" charset="2"/>
              <a:buChar char="ü"/>
            </a:pPr>
            <a:r>
              <a:rPr lang="zh-CN" altLang="en-US" dirty="0"/>
              <a:t>每次宏展开时汇编程序将对其中的标号自动</a:t>
            </a:r>
            <a:r>
              <a:rPr lang="zh-CN" altLang="en-US" dirty="0">
                <a:solidFill>
                  <a:srgbClr val="C00000"/>
                </a:solidFill>
              </a:rPr>
              <a:t>产生一个唯一的标识符</a:t>
            </a:r>
            <a:r>
              <a:rPr lang="zh-CN" altLang="en-US" dirty="0"/>
              <a:t>（其形式为“</a:t>
            </a:r>
            <a:r>
              <a:rPr lang="en-US" altLang="zh-CN" dirty="0"/>
              <a:t>??0000</a:t>
            </a:r>
            <a:r>
              <a:rPr lang="zh-CN" altLang="en-US" dirty="0"/>
              <a:t>”到“</a:t>
            </a:r>
            <a:r>
              <a:rPr lang="en-US" altLang="zh-CN" dirty="0"/>
              <a:t>??FFFF</a:t>
            </a:r>
            <a:r>
              <a:rPr lang="zh-CN" altLang="en-US" dirty="0"/>
              <a:t>”），避免宏展开后出现标号重复。</a:t>
            </a:r>
            <a:endParaRPr lang="en-US" altLang="zh-CN" dirty="0"/>
          </a:p>
          <a:p>
            <a:pPr lvl="1">
              <a:lnSpc>
                <a:spcPct val="100000"/>
              </a:lnSpc>
              <a:buFont typeface="Wingdings" panose="05000000000000000000" pitchFamily="2" charset="2"/>
              <a:buChar char="ü"/>
            </a:pPr>
            <a:r>
              <a:rPr lang="en-US" altLang="zh-CN" dirty="0"/>
              <a:t>Local</a:t>
            </a:r>
            <a:r>
              <a:rPr lang="zh-CN" altLang="en-US" dirty="0"/>
              <a:t>伪指令只能在宏定义体内使用，而且是宏定义</a:t>
            </a:r>
            <a:r>
              <a:rPr lang="en-US" altLang="zh-CN" dirty="0"/>
              <a:t>MACRO</a:t>
            </a:r>
            <a:r>
              <a:rPr lang="zh-CN" altLang="en-US" dirty="0"/>
              <a:t>语句之后的</a:t>
            </a:r>
            <a:r>
              <a:rPr lang="zh-CN" altLang="en-US" dirty="0">
                <a:solidFill>
                  <a:srgbClr val="C00000"/>
                </a:solidFill>
              </a:rPr>
              <a:t>第一条语句</a:t>
            </a:r>
            <a:r>
              <a:rPr lang="zh-CN" altLang="en-US" dirty="0"/>
              <a:t>，两者之间不允许有注释和分号。</a:t>
            </a:r>
          </a:p>
        </p:txBody>
      </p:sp>
      <p:sp>
        <p:nvSpPr>
          <p:cNvPr id="4" name="文本框 3">
            <a:extLst>
              <a:ext uri="{FF2B5EF4-FFF2-40B4-BE49-F238E27FC236}">
                <a16:creationId xmlns:a16="http://schemas.microsoft.com/office/drawing/2014/main" id="{204FB5FF-020A-4A1B-BA32-A1997001D36E}"/>
              </a:ext>
            </a:extLst>
          </p:cNvPr>
          <p:cNvSpPr txBox="1"/>
          <p:nvPr/>
        </p:nvSpPr>
        <p:spPr>
          <a:xfrm>
            <a:off x="6325986" y="449673"/>
            <a:ext cx="4829694" cy="5663089"/>
          </a:xfrm>
          <a:prstGeom prst="rect">
            <a:avLst/>
          </a:prstGeom>
          <a:solidFill>
            <a:schemeClr val="bg1"/>
          </a:solidFill>
        </p:spPr>
        <p:txBody>
          <a:bodyPr wrap="square" rtlCol="0">
            <a:spAutoFit/>
          </a:bodyPr>
          <a:lstStyle/>
          <a:p>
            <a:r>
              <a:rPr lang="zh-CN" altLang="en-US" sz="2000" dirty="0"/>
              <a:t>例</a:t>
            </a:r>
            <a:r>
              <a:rPr lang="en-US" altLang="zh-CN" sz="2000" dirty="0"/>
              <a:t>5.7 </a:t>
            </a:r>
            <a:r>
              <a:rPr lang="zh-CN" altLang="en-US" sz="2000" dirty="0"/>
              <a:t>具有标号的宏定义</a:t>
            </a:r>
            <a:endParaRPr lang="en-US" altLang="zh-CN" sz="2000" dirty="0"/>
          </a:p>
          <a:p>
            <a:r>
              <a:rPr lang="en-US" altLang="zh-CN" i="1" dirty="0" err="1"/>
              <a:t>absol</a:t>
            </a:r>
            <a:r>
              <a:rPr lang="en-US" altLang="zh-CN" i="1" dirty="0"/>
              <a:t>    macro  </a:t>
            </a:r>
            <a:r>
              <a:rPr lang="en-US" altLang="zh-CN" i="1" dirty="0" err="1"/>
              <a:t>oprd</a:t>
            </a:r>
            <a:endParaRPr lang="en-US" altLang="zh-CN" i="1" dirty="0"/>
          </a:p>
          <a:p>
            <a:r>
              <a:rPr lang="en-US" altLang="zh-CN" i="1" dirty="0"/>
              <a:t>             </a:t>
            </a:r>
            <a:r>
              <a:rPr lang="en-US" altLang="zh-CN" i="1" dirty="0">
                <a:solidFill>
                  <a:srgbClr val="C00000"/>
                </a:solidFill>
              </a:rPr>
              <a:t>local next</a:t>
            </a:r>
          </a:p>
          <a:p>
            <a:r>
              <a:rPr lang="en-US" altLang="zh-CN" i="1" dirty="0"/>
              <a:t>              </a:t>
            </a:r>
            <a:r>
              <a:rPr lang="en-US" altLang="zh-CN" i="1" dirty="0" err="1"/>
              <a:t>cmp</a:t>
            </a:r>
            <a:r>
              <a:rPr lang="en-US" altLang="zh-CN" i="1" dirty="0"/>
              <a:t>   </a:t>
            </a:r>
            <a:r>
              <a:rPr lang="en-US" altLang="zh-CN" i="1" dirty="0" err="1"/>
              <a:t>oprd</a:t>
            </a:r>
            <a:r>
              <a:rPr lang="en-US" altLang="zh-CN" i="1" dirty="0"/>
              <a:t>, 0</a:t>
            </a:r>
          </a:p>
          <a:p>
            <a:r>
              <a:rPr lang="en-US" altLang="zh-CN" i="1" dirty="0"/>
              <a:t>              </a:t>
            </a:r>
            <a:r>
              <a:rPr lang="en-US" altLang="zh-CN" i="1" dirty="0" err="1"/>
              <a:t>jge</a:t>
            </a:r>
            <a:r>
              <a:rPr lang="en-US" altLang="zh-CN" i="1" dirty="0"/>
              <a:t>    next</a:t>
            </a:r>
          </a:p>
          <a:p>
            <a:r>
              <a:rPr lang="en-US" altLang="zh-CN" i="1" dirty="0"/>
              <a:t>              neg   </a:t>
            </a:r>
            <a:r>
              <a:rPr lang="en-US" altLang="zh-CN" i="1" dirty="0" err="1"/>
              <a:t>oprd</a:t>
            </a:r>
            <a:endParaRPr lang="en-US" altLang="zh-CN" i="1" dirty="0"/>
          </a:p>
          <a:p>
            <a:r>
              <a:rPr lang="en-US" altLang="zh-CN" i="1" dirty="0">
                <a:solidFill>
                  <a:srgbClr val="C00000"/>
                </a:solidFill>
              </a:rPr>
              <a:t>next:                           ;;</a:t>
            </a:r>
            <a:r>
              <a:rPr lang="zh-CN" altLang="en-US" i="1" dirty="0">
                <a:solidFill>
                  <a:srgbClr val="C00000"/>
                </a:solidFill>
              </a:rPr>
              <a:t>独占一行</a:t>
            </a:r>
            <a:r>
              <a:rPr lang="en-US" altLang="zh-CN" i="1" dirty="0">
                <a:solidFill>
                  <a:srgbClr val="C00000"/>
                </a:solidFill>
              </a:rPr>
              <a:t>      </a:t>
            </a:r>
          </a:p>
          <a:p>
            <a:r>
              <a:rPr lang="en-US" altLang="zh-CN" i="1" dirty="0"/>
              <a:t>                 </a:t>
            </a:r>
            <a:r>
              <a:rPr lang="en-US" altLang="zh-CN" i="1" dirty="0" err="1"/>
              <a:t>endm</a:t>
            </a:r>
            <a:r>
              <a:rPr lang="en-US" altLang="zh-CN" i="1" dirty="0"/>
              <a:t>  </a:t>
            </a:r>
          </a:p>
          <a:p>
            <a:r>
              <a:rPr lang="zh-CN" altLang="en-US" i="1" dirty="0"/>
              <a:t>该宏定义由于分支而采用标号，宏调用如下：</a:t>
            </a:r>
            <a:endParaRPr lang="en-US" altLang="zh-CN" i="1" dirty="0"/>
          </a:p>
          <a:p>
            <a:r>
              <a:rPr lang="en-US" altLang="zh-CN" i="1" dirty="0" err="1"/>
              <a:t>absol</a:t>
            </a:r>
            <a:r>
              <a:rPr lang="en-US" altLang="zh-CN" i="1" dirty="0"/>
              <a:t>   word </a:t>
            </a:r>
            <a:r>
              <a:rPr lang="en-US" altLang="zh-CN" i="1" dirty="0" err="1"/>
              <a:t>ptr</a:t>
            </a:r>
            <a:r>
              <a:rPr lang="en-US" altLang="zh-CN" i="1" dirty="0"/>
              <a:t>[bx]</a:t>
            </a:r>
          </a:p>
          <a:p>
            <a:r>
              <a:rPr lang="en-US" altLang="zh-CN" i="1" dirty="0" err="1"/>
              <a:t>absol</a:t>
            </a:r>
            <a:r>
              <a:rPr lang="en-US" altLang="zh-CN" i="1" dirty="0"/>
              <a:t>  bx     </a:t>
            </a:r>
          </a:p>
          <a:p>
            <a:r>
              <a:rPr lang="zh-CN" altLang="en-US" i="1" dirty="0"/>
              <a:t>宏展开对应：</a:t>
            </a:r>
            <a:endParaRPr lang="en-US" altLang="zh-CN" i="1" dirty="0"/>
          </a:p>
          <a:p>
            <a:pPr marL="342900" indent="-342900">
              <a:buAutoNum type="arabicPlain"/>
            </a:pPr>
            <a:r>
              <a:rPr lang="en-US" altLang="zh-CN" i="1" dirty="0" err="1"/>
              <a:t>cmp</a:t>
            </a:r>
            <a:r>
              <a:rPr lang="en-US" altLang="zh-CN" i="1" dirty="0"/>
              <a:t>  word </a:t>
            </a:r>
            <a:r>
              <a:rPr lang="en-US" altLang="zh-CN" i="1" dirty="0" err="1"/>
              <a:t>ptr</a:t>
            </a:r>
            <a:r>
              <a:rPr lang="en-US" altLang="zh-CN" i="1" dirty="0"/>
              <a:t>[bx],0</a:t>
            </a:r>
          </a:p>
          <a:p>
            <a:r>
              <a:rPr lang="en-US" altLang="zh-CN" i="1" dirty="0"/>
              <a:t>1     </a:t>
            </a:r>
            <a:r>
              <a:rPr lang="en-US" altLang="zh-CN" i="1" dirty="0" err="1"/>
              <a:t>Jge</a:t>
            </a:r>
            <a:r>
              <a:rPr lang="en-US" altLang="zh-CN" i="1" dirty="0"/>
              <a:t>    ??0000</a:t>
            </a:r>
          </a:p>
          <a:p>
            <a:pPr marL="342900" indent="-342900">
              <a:buAutoNum type="arabicPlain"/>
            </a:pPr>
            <a:r>
              <a:rPr lang="en-US" altLang="zh-CN" i="1" dirty="0"/>
              <a:t>neg    word </a:t>
            </a:r>
            <a:r>
              <a:rPr lang="en-US" altLang="zh-CN" i="1" dirty="0" err="1"/>
              <a:t>ptr</a:t>
            </a:r>
            <a:r>
              <a:rPr lang="en-US" altLang="zh-CN" i="1" dirty="0"/>
              <a:t>[bx]</a:t>
            </a:r>
          </a:p>
          <a:p>
            <a:r>
              <a:rPr lang="en-US" altLang="zh-CN" i="1" dirty="0">
                <a:highlight>
                  <a:srgbClr val="FFFF00"/>
                </a:highlight>
              </a:rPr>
              <a:t>1 ??0000:</a:t>
            </a:r>
          </a:p>
          <a:p>
            <a:pPr marL="342900" indent="-342900">
              <a:buAutoNum type="arabicPlain"/>
            </a:pPr>
            <a:r>
              <a:rPr lang="en-US" altLang="zh-CN" i="1" dirty="0"/>
              <a:t>          </a:t>
            </a:r>
            <a:r>
              <a:rPr lang="en-US" altLang="zh-CN" i="1" dirty="0" err="1"/>
              <a:t>cmp</a:t>
            </a:r>
            <a:r>
              <a:rPr lang="en-US" altLang="zh-CN" i="1" dirty="0"/>
              <a:t> bx,0 </a:t>
            </a:r>
          </a:p>
          <a:p>
            <a:r>
              <a:rPr lang="en-US" altLang="zh-CN" i="1" dirty="0"/>
              <a:t>1               </a:t>
            </a:r>
            <a:r>
              <a:rPr lang="en-US" altLang="zh-CN" i="1" dirty="0" err="1"/>
              <a:t>Jge</a:t>
            </a:r>
            <a:r>
              <a:rPr lang="en-US" altLang="zh-CN" i="1" dirty="0"/>
              <a:t>    ??0001</a:t>
            </a:r>
          </a:p>
          <a:p>
            <a:pPr marL="342900" indent="-342900">
              <a:buAutoNum type="arabicPlain"/>
            </a:pPr>
            <a:r>
              <a:rPr lang="en-US" altLang="zh-CN" i="1" dirty="0"/>
              <a:t>          neg  bx</a:t>
            </a:r>
          </a:p>
          <a:p>
            <a:r>
              <a:rPr lang="en-US" altLang="zh-CN" i="1" dirty="0">
                <a:highlight>
                  <a:srgbClr val="FFFF00"/>
                </a:highlight>
              </a:rPr>
              <a:t>1 ??0001:</a:t>
            </a:r>
          </a:p>
        </p:txBody>
      </p:sp>
    </p:spTree>
    <p:extLst>
      <p:ext uri="{BB962C8B-B14F-4D97-AF65-F5344CB8AC3E}">
        <p14:creationId xmlns:p14="http://schemas.microsoft.com/office/powerpoint/2010/main" val="3067538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FD6D5-8A02-40A4-BE44-F5C613CE8B79}"/>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162D91F6-4F8F-416A-AE56-D821AAC7F7DD}"/>
              </a:ext>
            </a:extLst>
          </p:cNvPr>
          <p:cNvSpPr>
            <a:spLocks noGrp="1"/>
          </p:cNvSpPr>
          <p:nvPr>
            <p:ph idx="1"/>
          </p:nvPr>
        </p:nvSpPr>
        <p:spPr>
          <a:xfrm>
            <a:off x="1097280" y="1845733"/>
            <a:ext cx="10058400" cy="4379575"/>
          </a:xfrm>
        </p:spPr>
        <p:txBody>
          <a:bodyPr>
            <a:normAutofit/>
          </a:bodyPr>
          <a:lstStyle/>
          <a:p>
            <a:r>
              <a:rPr lang="zh-CN" altLang="en-US" dirty="0"/>
              <a:t>（</a:t>
            </a:r>
            <a:r>
              <a:rPr lang="en-US" altLang="zh-CN" dirty="0"/>
              <a:t>2</a:t>
            </a:r>
            <a:r>
              <a:rPr lang="zh-CN" altLang="en-US" dirty="0"/>
              <a:t>）宏定义删除伪指令</a:t>
            </a:r>
            <a:r>
              <a:rPr lang="en-US" altLang="zh-CN" dirty="0"/>
              <a:t>PURGE</a:t>
            </a:r>
          </a:p>
          <a:p>
            <a:r>
              <a:rPr lang="zh-CN" altLang="en-US" dirty="0"/>
              <a:t>当不需要某个宏定义时，可以把它删除，格式：</a:t>
            </a:r>
            <a:endParaRPr lang="en-US" altLang="zh-CN" dirty="0"/>
          </a:p>
          <a:p>
            <a:r>
              <a:rPr lang="en-US" altLang="zh-CN" sz="1800" dirty="0"/>
              <a:t>    </a:t>
            </a:r>
            <a:r>
              <a:rPr lang="en-US" altLang="zh-CN" dirty="0"/>
              <a:t>purge   </a:t>
            </a:r>
            <a:r>
              <a:rPr lang="zh-CN" altLang="en-US" dirty="0"/>
              <a:t>宏名表</a:t>
            </a:r>
            <a:endParaRPr lang="en-US" altLang="zh-CN" dirty="0"/>
          </a:p>
          <a:p>
            <a:r>
              <a:rPr lang="zh-CN" altLang="en-US" dirty="0"/>
              <a:t>其中，“宏名表”是由“，”分隔的需要阐述的宏名。宏名一经删除，该标识符就成为未说明的字符串，源程序的后续语句便不能对该名字进行合法的宏调用，却可以采用这个字符串重新定义其他宏等。</a:t>
            </a:r>
            <a:endParaRPr lang="en-US" altLang="zh-CN" dirty="0"/>
          </a:p>
          <a:p>
            <a:r>
              <a:rPr lang="zh-CN" altLang="en-US" dirty="0"/>
              <a:t>（</a:t>
            </a:r>
            <a:r>
              <a:rPr lang="en-US" altLang="zh-CN" dirty="0"/>
              <a:t>3</a:t>
            </a:r>
            <a:r>
              <a:rPr lang="zh-CN" altLang="en-US" dirty="0"/>
              <a:t>）宏定义退出伪指令</a:t>
            </a:r>
            <a:r>
              <a:rPr lang="en-US" altLang="zh-CN" dirty="0"/>
              <a:t>EXITM</a:t>
            </a:r>
          </a:p>
          <a:p>
            <a:r>
              <a:rPr lang="zh-CN" altLang="en-US" dirty="0"/>
              <a:t>伪指令</a:t>
            </a:r>
            <a:r>
              <a:rPr lang="en-US" altLang="zh-CN" dirty="0"/>
              <a:t>EXITM</a:t>
            </a:r>
            <a:r>
              <a:rPr lang="zh-CN" altLang="en-US" dirty="0"/>
              <a:t>表示结束当前宏调用的展开，格式：</a:t>
            </a:r>
            <a:endParaRPr lang="en-US" altLang="zh-CN" dirty="0"/>
          </a:p>
          <a:p>
            <a:r>
              <a:rPr lang="en-US" altLang="zh-CN" dirty="0"/>
              <a:t>   </a:t>
            </a:r>
            <a:r>
              <a:rPr lang="en-US" altLang="zh-CN" dirty="0" err="1"/>
              <a:t>exitm</a:t>
            </a:r>
            <a:endParaRPr lang="en-US" altLang="zh-CN" dirty="0"/>
          </a:p>
          <a:p>
            <a:r>
              <a:rPr lang="zh-CN" altLang="en-US" dirty="0"/>
              <a:t>可用于宏定义体、重复汇编的重复块以及条件汇编的分支代码序列中，汇编程序执行</a:t>
            </a:r>
            <a:r>
              <a:rPr lang="en-US" altLang="zh-CN" dirty="0"/>
              <a:t>EXITM</a:t>
            </a:r>
            <a:r>
              <a:rPr lang="zh-CN" altLang="en-US" dirty="0"/>
              <a:t>指令后，立即停止它后面部分的宏展开。</a:t>
            </a:r>
          </a:p>
        </p:txBody>
      </p:sp>
    </p:spTree>
    <p:extLst>
      <p:ext uri="{BB962C8B-B14F-4D97-AF65-F5344CB8AC3E}">
        <p14:creationId xmlns:p14="http://schemas.microsoft.com/office/powerpoint/2010/main" val="1384016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D5F129-9EF3-4BEF-BCAE-564BBFEAE4F0}"/>
              </a:ext>
            </a:extLst>
          </p:cNvPr>
          <p:cNvSpPr>
            <a:spLocks noGrp="1"/>
          </p:cNvSpPr>
          <p:nvPr>
            <p:ph type="title"/>
          </p:nvPr>
        </p:nvSpPr>
        <p:spPr/>
        <p:txBody>
          <a:bodyPr/>
          <a:lstStyle/>
          <a:p>
            <a:r>
              <a:rPr lang="en-US" altLang="zh-CN" dirty="0"/>
              <a:t>5.2.1 </a:t>
            </a:r>
            <a:r>
              <a:rPr lang="zh-CN" altLang="en-US" dirty="0"/>
              <a:t>宏汇编</a:t>
            </a:r>
          </a:p>
        </p:txBody>
      </p:sp>
      <p:sp>
        <p:nvSpPr>
          <p:cNvPr id="3" name="内容占位符 2">
            <a:extLst>
              <a:ext uri="{FF2B5EF4-FFF2-40B4-BE49-F238E27FC236}">
                <a16:creationId xmlns:a16="http://schemas.microsoft.com/office/drawing/2014/main" id="{B89CE412-0605-4345-985D-249A2EACF7CB}"/>
              </a:ext>
            </a:extLst>
          </p:cNvPr>
          <p:cNvSpPr>
            <a:spLocks noGrp="1"/>
          </p:cNvSpPr>
          <p:nvPr>
            <p:ph idx="1"/>
          </p:nvPr>
        </p:nvSpPr>
        <p:spPr>
          <a:xfrm>
            <a:off x="1097280" y="1737359"/>
            <a:ext cx="10058400" cy="4653393"/>
          </a:xfrm>
        </p:spPr>
        <p:txBody>
          <a:bodyPr>
            <a:normAutofit lnSpcReduction="10000"/>
          </a:bodyPr>
          <a:lstStyle/>
          <a:p>
            <a:pPr>
              <a:lnSpc>
                <a:spcPct val="120000"/>
              </a:lnSpc>
              <a:spcBef>
                <a:spcPts val="0"/>
              </a:spcBef>
              <a:spcAft>
                <a:spcPts val="0"/>
              </a:spcAft>
            </a:pPr>
            <a:r>
              <a:rPr lang="en-US" altLang="zh-CN" sz="2800" b="1" dirty="0">
                <a:solidFill>
                  <a:schemeClr val="tx1"/>
                </a:solidFill>
              </a:rPr>
              <a:t>4. </a:t>
            </a:r>
            <a:r>
              <a:rPr lang="zh-CN" altLang="en-US" sz="2800" b="1" dirty="0">
                <a:solidFill>
                  <a:schemeClr val="tx1"/>
                </a:solidFill>
              </a:rPr>
              <a:t>宏与子程序</a:t>
            </a:r>
            <a:endParaRPr lang="en-US" altLang="zh-CN" sz="2800" b="1" dirty="0">
              <a:solidFill>
                <a:schemeClr val="tx1"/>
              </a:solidFill>
            </a:endParaRPr>
          </a:p>
          <a:p>
            <a:pPr>
              <a:lnSpc>
                <a:spcPct val="120000"/>
              </a:lnSpc>
              <a:spcBef>
                <a:spcPts val="0"/>
              </a:spcBef>
              <a:spcAft>
                <a:spcPts val="0"/>
              </a:spcAft>
            </a:pPr>
            <a:r>
              <a:rPr lang="zh-CN" altLang="en-US" sz="2400" dirty="0">
                <a:solidFill>
                  <a:schemeClr val="tx1"/>
                </a:solidFill>
              </a:rPr>
              <a:t>宏与子程序都可以把一段程序用一个名字定义，简化源程序的结构和设计。一般来说，子程序实现的功能，用宏也可以实现，但两者有</a:t>
            </a:r>
            <a:r>
              <a:rPr lang="zh-CN" altLang="en-US" sz="2400" dirty="0">
                <a:solidFill>
                  <a:schemeClr val="tx1"/>
                </a:solidFill>
                <a:highlight>
                  <a:srgbClr val="FFFF00"/>
                </a:highlight>
              </a:rPr>
              <a:t>本质的不同</a:t>
            </a:r>
            <a:r>
              <a:rPr lang="zh-CN" altLang="en-US" sz="2400" dirty="0">
                <a:solidFill>
                  <a:schemeClr val="tx1"/>
                </a:solidFill>
              </a:rPr>
              <a:t>，具体细节如下：</a:t>
            </a:r>
            <a:endParaRPr lang="en-US" altLang="zh-CN" sz="2400"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chemeClr val="tx1"/>
                </a:solidFill>
              </a:rPr>
              <a:t>宏调用在汇编时进行程序语句的展开，不需要返回，只是</a:t>
            </a:r>
            <a:r>
              <a:rPr lang="zh-CN" altLang="en-US" dirty="0">
                <a:solidFill>
                  <a:srgbClr val="C00000"/>
                </a:solidFill>
              </a:rPr>
              <a:t>源程序级的简化</a:t>
            </a:r>
            <a:r>
              <a:rPr lang="zh-CN" altLang="en-US" dirty="0">
                <a:solidFill>
                  <a:schemeClr val="tx1"/>
                </a:solidFill>
              </a:rPr>
              <a:t>，并不减小目标程序，因此执行速度不变。子程序调用在执行时由</a:t>
            </a:r>
            <a:r>
              <a:rPr lang="en-US" altLang="zh-CN" dirty="0">
                <a:solidFill>
                  <a:schemeClr val="tx1"/>
                </a:solidFill>
              </a:rPr>
              <a:t>CALL</a:t>
            </a:r>
            <a:r>
              <a:rPr lang="zh-CN" altLang="en-US" dirty="0">
                <a:solidFill>
                  <a:schemeClr val="tx1"/>
                </a:solidFill>
              </a:rPr>
              <a:t>指令转向子程序体，子程序需要执行</a:t>
            </a:r>
            <a:r>
              <a:rPr lang="en-US" altLang="zh-CN" dirty="0">
                <a:solidFill>
                  <a:schemeClr val="tx1"/>
                </a:solidFill>
              </a:rPr>
              <a:t>RET</a:t>
            </a:r>
            <a:r>
              <a:rPr lang="zh-CN" altLang="en-US" dirty="0">
                <a:solidFill>
                  <a:schemeClr val="tx1"/>
                </a:solidFill>
              </a:rPr>
              <a:t>指令返回；子程序还是</a:t>
            </a:r>
            <a:r>
              <a:rPr lang="zh-CN" altLang="en-US" dirty="0">
                <a:solidFill>
                  <a:srgbClr val="C00000"/>
                </a:solidFill>
              </a:rPr>
              <a:t>目标程序级的简化</a:t>
            </a:r>
            <a:r>
              <a:rPr lang="zh-CN" altLang="en-US" dirty="0">
                <a:solidFill>
                  <a:schemeClr val="tx1"/>
                </a:solidFill>
              </a:rPr>
              <a:t>，形成的目标代码较短，但是，子程序需要利用堆栈保存和恢复转移地址、寄存器等，要占用一定的时空开销，特别是子程序较短时，这种开销更大。</a:t>
            </a:r>
            <a:endParaRPr lang="en-US" altLang="zh-CN"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chemeClr val="tx1"/>
                </a:solidFill>
              </a:rPr>
              <a:t>宏调用的参数通过形实结合实现传递，简洁直观，灵活多变。子程序需要利用寄存器、存储单元或堆栈等传递参数。对宏调用来说，参数传递错误通常是语法错误，会由汇编程序发现；对子程序来说，参数传递错误通常反映为逻辑或运行错误，不易排除。</a:t>
            </a:r>
            <a:endParaRPr lang="en-US" altLang="zh-CN" dirty="0">
              <a:solidFill>
                <a:schemeClr val="tx1"/>
              </a:solidFill>
            </a:endParaRPr>
          </a:p>
          <a:p>
            <a:pPr lvl="1">
              <a:lnSpc>
                <a:spcPct val="120000"/>
              </a:lnSpc>
              <a:spcBef>
                <a:spcPts val="0"/>
              </a:spcBef>
              <a:spcAft>
                <a:spcPts val="0"/>
              </a:spcAft>
              <a:buFont typeface="Wingdings" panose="05000000000000000000" pitchFamily="2" charset="2"/>
              <a:buChar char="ü"/>
            </a:pPr>
            <a:r>
              <a:rPr lang="zh-CN" altLang="en-US" dirty="0">
                <a:solidFill>
                  <a:srgbClr val="C00000"/>
                </a:solidFill>
              </a:rPr>
              <a:t>建议</a:t>
            </a:r>
            <a:r>
              <a:rPr lang="zh-CN" altLang="en-US" dirty="0">
                <a:solidFill>
                  <a:schemeClr val="tx1"/>
                </a:solidFill>
              </a:rPr>
              <a:t>：当程序段较短或要求执行较快时，应选用宏；当程序段较长或为减小目标代码时，选用子程序。</a:t>
            </a:r>
            <a:endParaRPr lang="en-US" altLang="zh-CN" dirty="0">
              <a:solidFill>
                <a:schemeClr val="tx1"/>
              </a:solidFill>
            </a:endParaRPr>
          </a:p>
          <a:p>
            <a:pPr>
              <a:lnSpc>
                <a:spcPct val="120000"/>
              </a:lnSpc>
              <a:spcBef>
                <a:spcPts val="0"/>
              </a:spcBef>
              <a:spcAft>
                <a:spcPts val="0"/>
              </a:spcAft>
            </a:pPr>
            <a:endParaRPr lang="en-US" altLang="zh-CN" sz="2400" b="1" dirty="0">
              <a:solidFill>
                <a:srgbClr val="C00000"/>
              </a:solidFill>
            </a:endParaRPr>
          </a:p>
          <a:p>
            <a:pPr>
              <a:lnSpc>
                <a:spcPct val="120000"/>
              </a:lnSpc>
              <a:spcBef>
                <a:spcPts val="0"/>
              </a:spcBef>
              <a:spcAft>
                <a:spcPts val="0"/>
              </a:spcAft>
            </a:pPr>
            <a:endParaRPr lang="zh-CN" altLang="en-US" sz="1600" dirty="0"/>
          </a:p>
        </p:txBody>
      </p:sp>
    </p:spTree>
    <p:extLst>
      <p:ext uri="{BB962C8B-B14F-4D97-AF65-F5344CB8AC3E}">
        <p14:creationId xmlns:p14="http://schemas.microsoft.com/office/powerpoint/2010/main" val="3152642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8FF6E8-C645-4EEB-9422-2FFCFF06E0CD}"/>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FA784B6C-1635-4C9D-A2AF-11B0A0E3164F}"/>
              </a:ext>
            </a:extLst>
          </p:cNvPr>
          <p:cNvSpPr>
            <a:spLocks noGrp="1"/>
          </p:cNvSpPr>
          <p:nvPr>
            <p:ph idx="1"/>
          </p:nvPr>
        </p:nvSpPr>
        <p:spPr>
          <a:xfrm>
            <a:off x="1307869" y="1895611"/>
            <a:ext cx="9847811" cy="4023360"/>
          </a:xfrm>
        </p:spPr>
        <p:txBody>
          <a:bodyPr>
            <a:normAutofit/>
          </a:bodyPr>
          <a:lstStyle/>
          <a:p>
            <a:pPr marL="0" indent="0">
              <a:lnSpc>
                <a:spcPct val="100000"/>
              </a:lnSpc>
              <a:buNone/>
            </a:pPr>
            <a:r>
              <a:rPr lang="zh-CN" altLang="en-US" sz="2400" dirty="0"/>
              <a:t>程序中有时需要连续重复一段相同或基本相同的语句，可采用重复汇编伪指令完成。</a:t>
            </a:r>
            <a:endParaRPr lang="en-US" altLang="zh-CN" sz="2400" dirty="0"/>
          </a:p>
          <a:p>
            <a:pPr>
              <a:lnSpc>
                <a:spcPct val="100000"/>
              </a:lnSpc>
            </a:pPr>
            <a:r>
              <a:rPr lang="zh-CN" altLang="en-US" sz="2400" dirty="0"/>
              <a:t>指令有：</a:t>
            </a:r>
            <a:r>
              <a:rPr lang="en-US" altLang="zh-CN" sz="2400" dirty="0"/>
              <a:t>REPEAT</a:t>
            </a:r>
            <a:r>
              <a:rPr lang="zh-CN" altLang="en-US" sz="2400" dirty="0"/>
              <a:t>、</a:t>
            </a:r>
            <a:r>
              <a:rPr lang="en-US" altLang="zh-CN" sz="2400" dirty="0"/>
              <a:t>FOR</a:t>
            </a:r>
            <a:r>
              <a:rPr lang="zh-CN" altLang="en-US" sz="2400" dirty="0"/>
              <a:t>、</a:t>
            </a:r>
            <a:r>
              <a:rPr lang="en-US" altLang="zh-CN" sz="2400" dirty="0"/>
              <a:t>FORC</a:t>
            </a:r>
            <a:r>
              <a:rPr lang="zh-CN" altLang="en-US" sz="2400" dirty="0"/>
              <a:t>（在</a:t>
            </a:r>
            <a:r>
              <a:rPr lang="en-US" altLang="zh-CN" sz="2400" dirty="0"/>
              <a:t>MASM5.X </a:t>
            </a:r>
            <a:r>
              <a:rPr lang="zh-CN" altLang="en-US" sz="2400" dirty="0"/>
              <a:t>版本中依次是</a:t>
            </a:r>
            <a:r>
              <a:rPr lang="en-US" altLang="zh-CN" sz="2400" dirty="0"/>
              <a:t>REPT</a:t>
            </a:r>
            <a:r>
              <a:rPr lang="zh-CN" altLang="en-US" sz="2400" dirty="0"/>
              <a:t>、</a:t>
            </a:r>
            <a:r>
              <a:rPr lang="en-US" altLang="zh-CN" sz="2400" dirty="0"/>
              <a:t>IRP</a:t>
            </a:r>
            <a:r>
              <a:rPr lang="zh-CN" altLang="en-US" sz="2400" dirty="0"/>
              <a:t>、 </a:t>
            </a:r>
            <a:r>
              <a:rPr lang="en-US" altLang="zh-CN" sz="2400" dirty="0"/>
              <a:t>IRPC</a:t>
            </a:r>
            <a:r>
              <a:rPr lang="zh-CN" altLang="en-US" sz="2400" dirty="0"/>
              <a:t>）</a:t>
            </a:r>
            <a:r>
              <a:rPr lang="en-US" altLang="zh-CN" sz="2400" dirty="0"/>
              <a:t>,</a:t>
            </a:r>
            <a:r>
              <a:rPr lang="zh-CN" altLang="en-US" sz="2400" dirty="0"/>
              <a:t>都要用</a:t>
            </a:r>
            <a:r>
              <a:rPr lang="en-US" altLang="zh-CN" sz="2400" dirty="0"/>
              <a:t>ENDM</a:t>
            </a:r>
            <a:r>
              <a:rPr lang="zh-CN" altLang="en-US" sz="2400" dirty="0"/>
              <a:t>结束。</a:t>
            </a:r>
            <a:endParaRPr lang="en-US" altLang="zh-CN" sz="2400" dirty="0"/>
          </a:p>
          <a:p>
            <a:pPr>
              <a:lnSpc>
                <a:spcPct val="100000"/>
              </a:lnSpc>
            </a:pPr>
            <a:r>
              <a:rPr lang="zh-CN" altLang="en-US" sz="2400" dirty="0"/>
              <a:t>重复汇编既可以在宏定义体外，也可以在宏定义体内。</a:t>
            </a:r>
            <a:r>
              <a:rPr lang="zh-CN" altLang="en-US" sz="2400" u="sng" dirty="0">
                <a:solidFill>
                  <a:srgbClr val="002060"/>
                </a:solidFill>
              </a:rPr>
              <a:t>重复汇编的程序段没有名字，</a:t>
            </a:r>
            <a:r>
              <a:rPr lang="zh-CN" altLang="en-US" sz="2400" u="sng" dirty="0">
                <a:solidFill>
                  <a:srgbClr val="C00000"/>
                </a:solidFill>
              </a:rPr>
              <a:t>不能被调用</a:t>
            </a:r>
            <a:r>
              <a:rPr lang="zh-CN" altLang="en-US" sz="2400" u="sng" dirty="0">
                <a:solidFill>
                  <a:srgbClr val="002060"/>
                </a:solidFill>
              </a:rPr>
              <a:t>，但可以有参数</a:t>
            </a:r>
            <a:r>
              <a:rPr lang="zh-CN" altLang="en-US" sz="2400" dirty="0"/>
              <a:t>。</a:t>
            </a:r>
          </a:p>
        </p:txBody>
      </p:sp>
    </p:spTree>
    <p:extLst>
      <p:ext uri="{BB962C8B-B14F-4D97-AF65-F5344CB8AC3E}">
        <p14:creationId xmlns:p14="http://schemas.microsoft.com/office/powerpoint/2010/main" val="3324709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D1678-E1C6-4B30-B4EE-1CD25B301061}"/>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9D801527-AF7C-49E2-8125-D92B45412503}"/>
              </a:ext>
            </a:extLst>
          </p:cNvPr>
          <p:cNvSpPr>
            <a:spLocks noGrp="1"/>
          </p:cNvSpPr>
          <p:nvPr>
            <p:ph idx="1"/>
          </p:nvPr>
        </p:nvSpPr>
        <p:spPr>
          <a:xfrm>
            <a:off x="1097280" y="1845734"/>
            <a:ext cx="3765665" cy="4023360"/>
          </a:xfrm>
        </p:spPr>
        <p:txBody>
          <a:bodyPr>
            <a:normAutofit lnSpcReduction="10000"/>
          </a:bodyPr>
          <a:lstStyle/>
          <a:p>
            <a:r>
              <a:rPr lang="en-US" altLang="zh-CN" sz="2400" dirty="0"/>
              <a:t>1. </a:t>
            </a:r>
            <a:r>
              <a:rPr lang="zh-CN" altLang="en-US" sz="2400" dirty="0"/>
              <a:t>按参数值重复伪指令</a:t>
            </a:r>
            <a:r>
              <a:rPr lang="en-US" altLang="zh-CN" sz="2400" dirty="0"/>
              <a:t>REPEAT</a:t>
            </a:r>
          </a:p>
          <a:p>
            <a:r>
              <a:rPr lang="en-US" altLang="zh-CN" sz="2400" dirty="0"/>
              <a:t>REPEAT</a:t>
            </a:r>
            <a:r>
              <a:rPr lang="zh-CN" altLang="en-US" sz="2400" dirty="0"/>
              <a:t>伪指令的功能是按设定的重复次数连续重复汇编重复体的语句，格式：</a:t>
            </a:r>
            <a:endParaRPr lang="en-US" altLang="zh-CN" sz="2400" dirty="0"/>
          </a:p>
          <a:p>
            <a:r>
              <a:rPr lang="en-US" altLang="zh-CN" sz="2400" dirty="0"/>
              <a:t>repeat </a:t>
            </a:r>
            <a:r>
              <a:rPr lang="zh-CN" altLang="en-US" sz="2400" dirty="0"/>
              <a:t>重复次数    </a:t>
            </a:r>
            <a:r>
              <a:rPr lang="en-US" altLang="zh-CN" sz="2400" dirty="0"/>
              <a:t>;;</a:t>
            </a:r>
            <a:r>
              <a:rPr lang="zh-CN" altLang="en-US" sz="2400" dirty="0"/>
              <a:t>重复开始</a:t>
            </a:r>
            <a:endParaRPr lang="en-US" altLang="zh-CN" sz="2400" dirty="0"/>
          </a:p>
          <a:p>
            <a:r>
              <a:rPr lang="zh-CN" altLang="en-US" sz="2400" dirty="0"/>
              <a:t>重复体                  </a:t>
            </a:r>
            <a:endParaRPr lang="en-US" altLang="zh-CN" sz="2400" dirty="0"/>
          </a:p>
          <a:p>
            <a:r>
              <a:rPr lang="en-US" altLang="zh-CN" sz="2400" dirty="0" err="1"/>
              <a:t>endm</a:t>
            </a:r>
            <a:r>
              <a:rPr lang="en-US" altLang="zh-CN" sz="2400" dirty="0"/>
              <a:t>                         ;;</a:t>
            </a:r>
            <a:r>
              <a:rPr lang="zh-CN" altLang="en-US" sz="2400" dirty="0"/>
              <a:t>重复结束</a:t>
            </a:r>
          </a:p>
        </p:txBody>
      </p:sp>
      <p:sp>
        <p:nvSpPr>
          <p:cNvPr id="4" name="文本框 3">
            <a:extLst>
              <a:ext uri="{FF2B5EF4-FFF2-40B4-BE49-F238E27FC236}">
                <a16:creationId xmlns:a16="http://schemas.microsoft.com/office/drawing/2014/main" id="{C73848C7-E17B-415D-B58E-0BE8311BC5D1}"/>
              </a:ext>
            </a:extLst>
          </p:cNvPr>
          <p:cNvSpPr txBox="1"/>
          <p:nvPr/>
        </p:nvSpPr>
        <p:spPr>
          <a:xfrm>
            <a:off x="5054138" y="1737360"/>
            <a:ext cx="6101542" cy="4555093"/>
          </a:xfrm>
          <a:prstGeom prst="rect">
            <a:avLst/>
          </a:prstGeom>
          <a:noFill/>
        </p:spPr>
        <p:txBody>
          <a:bodyPr wrap="square" rtlCol="0">
            <a:spAutoFit/>
          </a:bodyPr>
          <a:lstStyle/>
          <a:p>
            <a:r>
              <a:rPr lang="zh-CN" altLang="en-US" sz="2000" b="1" dirty="0">
                <a:solidFill>
                  <a:srgbClr val="C00000"/>
                </a:solidFill>
              </a:rPr>
              <a:t>例</a:t>
            </a:r>
            <a:r>
              <a:rPr lang="en-US" altLang="zh-CN" sz="2000" b="1" dirty="0">
                <a:solidFill>
                  <a:srgbClr val="C00000"/>
                </a:solidFill>
              </a:rPr>
              <a:t>5.8 </a:t>
            </a:r>
            <a:r>
              <a:rPr lang="zh-CN" altLang="en-US" sz="2000" b="1" dirty="0">
                <a:solidFill>
                  <a:srgbClr val="C00000"/>
                </a:solidFill>
              </a:rPr>
              <a:t>定义</a:t>
            </a:r>
            <a:r>
              <a:rPr lang="en-US" altLang="zh-CN" sz="2000" b="1" dirty="0">
                <a:solidFill>
                  <a:srgbClr val="C00000"/>
                </a:solidFill>
              </a:rPr>
              <a:t>26</a:t>
            </a:r>
            <a:r>
              <a:rPr lang="zh-CN" altLang="en-US" sz="2000" b="1" dirty="0">
                <a:solidFill>
                  <a:srgbClr val="C00000"/>
                </a:solidFill>
              </a:rPr>
              <a:t>个大写字母</a:t>
            </a:r>
            <a:endParaRPr lang="en-US" altLang="zh-CN" sz="2000" b="1" dirty="0">
              <a:solidFill>
                <a:srgbClr val="C00000"/>
              </a:solidFill>
            </a:endParaRPr>
          </a:p>
          <a:p>
            <a:r>
              <a:rPr lang="en-US" altLang="zh-CN" i="1" dirty="0"/>
              <a:t>char  =‘a’</a:t>
            </a:r>
          </a:p>
          <a:p>
            <a:r>
              <a:rPr lang="en-US" altLang="zh-CN" i="1" dirty="0" err="1"/>
              <a:t>aztable</a:t>
            </a:r>
            <a:r>
              <a:rPr lang="en-US" altLang="zh-CN" i="1" dirty="0"/>
              <a:t>   </a:t>
            </a:r>
            <a:r>
              <a:rPr lang="en-US" altLang="zh-CN" i="1" dirty="0" err="1"/>
              <a:t>equ</a:t>
            </a:r>
            <a:r>
              <a:rPr lang="en-US" altLang="zh-CN" i="1" dirty="0"/>
              <a:t>  this byte       ;</a:t>
            </a:r>
            <a:r>
              <a:rPr lang="en-US" altLang="zh-CN" i="1" dirty="0" err="1"/>
              <a:t>aztable</a:t>
            </a:r>
            <a:r>
              <a:rPr lang="zh-CN" altLang="en-US" i="1" dirty="0"/>
              <a:t>用于为字符串指明首地址</a:t>
            </a:r>
            <a:endParaRPr lang="en-US" altLang="zh-CN" i="1" dirty="0"/>
          </a:p>
          <a:p>
            <a:r>
              <a:rPr lang="en-US" altLang="zh-CN" i="1" dirty="0"/>
              <a:t>                repeat 26</a:t>
            </a:r>
          </a:p>
          <a:p>
            <a:r>
              <a:rPr lang="en-US" altLang="zh-CN" i="1" dirty="0"/>
              <a:t>                </a:t>
            </a:r>
            <a:r>
              <a:rPr lang="en-US" altLang="zh-CN" i="1" dirty="0" err="1"/>
              <a:t>db</a:t>
            </a:r>
            <a:r>
              <a:rPr lang="en-US" altLang="zh-CN" i="1" dirty="0"/>
              <a:t>   char</a:t>
            </a:r>
          </a:p>
          <a:p>
            <a:r>
              <a:rPr lang="en-US" altLang="zh-CN" i="1" dirty="0"/>
              <a:t>char        =char+1</a:t>
            </a:r>
          </a:p>
          <a:p>
            <a:r>
              <a:rPr lang="en-US" altLang="zh-CN" i="1" dirty="0"/>
              <a:t>                </a:t>
            </a:r>
            <a:r>
              <a:rPr lang="en-US" altLang="zh-CN" i="1" dirty="0" err="1"/>
              <a:t>endm</a:t>
            </a:r>
            <a:endParaRPr lang="en-US" altLang="zh-CN" i="1" dirty="0"/>
          </a:p>
          <a:p>
            <a:r>
              <a:rPr lang="zh-CN" altLang="en-US" i="1" dirty="0"/>
              <a:t>汇编结果：</a:t>
            </a:r>
            <a:endParaRPr lang="en-US" altLang="zh-CN" i="1" dirty="0"/>
          </a:p>
          <a:p>
            <a:r>
              <a:rPr lang="en-US" altLang="zh-CN" i="1" dirty="0" err="1"/>
              <a:t>Aztable</a:t>
            </a:r>
            <a:r>
              <a:rPr lang="en-US" altLang="zh-CN" i="1" dirty="0"/>
              <a:t>     </a:t>
            </a:r>
            <a:r>
              <a:rPr lang="en-US" altLang="zh-CN" i="1" dirty="0" err="1"/>
              <a:t>equ</a:t>
            </a:r>
            <a:r>
              <a:rPr lang="en-US" altLang="zh-CN" i="1" dirty="0"/>
              <a:t> this byte</a:t>
            </a:r>
          </a:p>
          <a:p>
            <a:pPr marL="342900" indent="-342900">
              <a:buAutoNum type="arabicPlain"/>
            </a:pPr>
            <a:r>
              <a:rPr lang="en-US" altLang="zh-CN" i="1" dirty="0" err="1"/>
              <a:t>db</a:t>
            </a:r>
            <a:r>
              <a:rPr lang="en-US" altLang="zh-CN" i="1" dirty="0"/>
              <a:t>  char                                        ;</a:t>
            </a:r>
            <a:r>
              <a:rPr lang="zh-CN" altLang="en-US" i="1" dirty="0"/>
              <a:t>等效于</a:t>
            </a:r>
            <a:r>
              <a:rPr lang="en-US" altLang="zh-CN" i="1" dirty="0" err="1"/>
              <a:t>db</a:t>
            </a:r>
            <a:r>
              <a:rPr lang="en-US" altLang="zh-CN" i="1" dirty="0"/>
              <a:t>  ’a’</a:t>
            </a:r>
          </a:p>
          <a:p>
            <a:r>
              <a:rPr lang="en-US" altLang="zh-CN" i="1" dirty="0"/>
              <a:t>1    char=char+1</a:t>
            </a:r>
          </a:p>
          <a:p>
            <a:pPr marL="342900" indent="-342900">
              <a:buFontTx/>
              <a:buAutoNum type="arabicPlain"/>
            </a:pPr>
            <a:r>
              <a:rPr lang="en-US" altLang="zh-CN" i="1" dirty="0" err="1"/>
              <a:t>db</a:t>
            </a:r>
            <a:r>
              <a:rPr lang="en-US" altLang="zh-CN" i="1" dirty="0"/>
              <a:t> char                                          ;</a:t>
            </a:r>
            <a:r>
              <a:rPr lang="zh-CN" altLang="en-US" i="1" dirty="0"/>
              <a:t>等效于</a:t>
            </a:r>
            <a:r>
              <a:rPr lang="en-US" altLang="zh-CN" i="1" dirty="0" err="1"/>
              <a:t>db</a:t>
            </a:r>
            <a:r>
              <a:rPr lang="en-US" altLang="zh-CN" i="1" dirty="0"/>
              <a:t>  ’b’</a:t>
            </a:r>
          </a:p>
          <a:p>
            <a:r>
              <a:rPr lang="en-US" altLang="zh-CN" i="1" dirty="0"/>
              <a:t>1     char=char+1</a:t>
            </a:r>
          </a:p>
          <a:p>
            <a:r>
              <a:rPr lang="en-US" altLang="zh-CN" i="1" dirty="0"/>
              <a:t>       …..</a:t>
            </a:r>
          </a:p>
          <a:p>
            <a:r>
              <a:rPr lang="en-US" altLang="zh-CN" i="1" dirty="0"/>
              <a:t>1    </a:t>
            </a:r>
            <a:r>
              <a:rPr lang="en-US" altLang="zh-CN" i="1" dirty="0" err="1"/>
              <a:t>db</a:t>
            </a:r>
            <a:r>
              <a:rPr lang="en-US" altLang="zh-CN" i="1" dirty="0"/>
              <a:t> char                                            ;</a:t>
            </a:r>
            <a:r>
              <a:rPr lang="zh-CN" altLang="en-US" i="1" dirty="0"/>
              <a:t>等效于</a:t>
            </a:r>
            <a:r>
              <a:rPr lang="en-US" altLang="zh-CN" i="1" dirty="0" err="1"/>
              <a:t>db</a:t>
            </a:r>
            <a:r>
              <a:rPr lang="en-US" altLang="zh-CN" i="1" dirty="0"/>
              <a:t>  ’z’</a:t>
            </a:r>
          </a:p>
          <a:p>
            <a:r>
              <a:rPr lang="en-US" altLang="zh-CN" i="1" dirty="0"/>
              <a:t>1    char=char+1</a:t>
            </a:r>
            <a:endParaRPr lang="zh-CN" altLang="en-US" i="1" dirty="0"/>
          </a:p>
        </p:txBody>
      </p:sp>
    </p:spTree>
    <p:extLst>
      <p:ext uri="{BB962C8B-B14F-4D97-AF65-F5344CB8AC3E}">
        <p14:creationId xmlns:p14="http://schemas.microsoft.com/office/powerpoint/2010/main" val="3406996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6E4756-7EF9-4212-AD64-6F589A1FE056}"/>
              </a:ext>
            </a:extLst>
          </p:cNvPr>
          <p:cNvSpPr>
            <a:spLocks noGrp="1"/>
          </p:cNvSpPr>
          <p:nvPr>
            <p:ph type="title"/>
          </p:nvPr>
        </p:nvSpPr>
        <p:spPr/>
        <p:txBody>
          <a:bodyPr/>
          <a:lstStyle/>
          <a:p>
            <a:r>
              <a:rPr lang="en-US" altLang="zh-CN" dirty="0"/>
              <a:t>5.2.2 </a:t>
            </a:r>
            <a:r>
              <a:rPr lang="zh-CN" altLang="en-US" dirty="0"/>
              <a:t>重复汇编</a:t>
            </a:r>
          </a:p>
        </p:txBody>
      </p:sp>
      <p:sp>
        <p:nvSpPr>
          <p:cNvPr id="10" name="内容占位符 9">
            <a:extLst>
              <a:ext uri="{FF2B5EF4-FFF2-40B4-BE49-F238E27FC236}">
                <a16:creationId xmlns:a16="http://schemas.microsoft.com/office/drawing/2014/main" id="{447C98EC-1F3C-4696-8DB5-2D6A5F498AF9}"/>
              </a:ext>
            </a:extLst>
          </p:cNvPr>
          <p:cNvSpPr>
            <a:spLocks noGrp="1"/>
          </p:cNvSpPr>
          <p:nvPr>
            <p:ph idx="1"/>
          </p:nvPr>
        </p:nvSpPr>
        <p:spPr>
          <a:xfrm>
            <a:off x="1020691" y="1871050"/>
            <a:ext cx="10058400" cy="4023360"/>
          </a:xfrm>
        </p:spPr>
        <p:txBody>
          <a:bodyPr>
            <a:normAutofit/>
          </a:bodyPr>
          <a:lstStyle/>
          <a:p>
            <a:r>
              <a:rPr lang="zh-CN" altLang="en-US" sz="2400" dirty="0"/>
              <a:t>实例解析：</a:t>
            </a:r>
            <a:endParaRPr lang="en-US" altLang="zh-CN" sz="2400" dirty="0"/>
          </a:p>
          <a:p>
            <a:r>
              <a:rPr lang="zh-CN" altLang="en-US" sz="2400" dirty="0"/>
              <a:t>需要将重复汇编伪指令</a:t>
            </a:r>
            <a:r>
              <a:rPr lang="zh-CN" altLang="en-US" sz="2400" dirty="0">
                <a:solidFill>
                  <a:srgbClr val="C00000"/>
                </a:solidFill>
              </a:rPr>
              <a:t>放在</a:t>
            </a:r>
            <a:r>
              <a:rPr lang="en-US" altLang="zh-CN" sz="2400" dirty="0">
                <a:solidFill>
                  <a:srgbClr val="C00000"/>
                </a:solidFill>
              </a:rPr>
              <a:t>data</a:t>
            </a:r>
            <a:r>
              <a:rPr lang="zh-CN" altLang="en-US" sz="2400" dirty="0"/>
              <a:t>数据段</a:t>
            </a:r>
          </a:p>
        </p:txBody>
      </p:sp>
      <p:pic>
        <p:nvPicPr>
          <p:cNvPr id="11" name="图片 10">
            <a:extLst>
              <a:ext uri="{FF2B5EF4-FFF2-40B4-BE49-F238E27FC236}">
                <a16:creationId xmlns:a16="http://schemas.microsoft.com/office/drawing/2014/main" id="{C8DEE53A-B76D-408F-B273-D1326AD5F745}"/>
              </a:ext>
            </a:extLst>
          </p:cNvPr>
          <p:cNvPicPr>
            <a:picLocks noChangeAspect="1"/>
          </p:cNvPicPr>
          <p:nvPr/>
        </p:nvPicPr>
        <p:blipFill>
          <a:blip r:embed="rId2"/>
          <a:stretch>
            <a:fillRect/>
          </a:stretch>
        </p:blipFill>
        <p:spPr>
          <a:xfrm>
            <a:off x="5753938" y="3631248"/>
            <a:ext cx="4816257" cy="502964"/>
          </a:xfrm>
          <a:prstGeom prst="rect">
            <a:avLst/>
          </a:prstGeom>
        </p:spPr>
      </p:pic>
      <p:pic>
        <p:nvPicPr>
          <p:cNvPr id="12" name="图片 11">
            <a:extLst>
              <a:ext uri="{FF2B5EF4-FFF2-40B4-BE49-F238E27FC236}">
                <a16:creationId xmlns:a16="http://schemas.microsoft.com/office/drawing/2014/main" id="{1C9EB205-6935-4D1E-9EB0-4112238D9831}"/>
              </a:ext>
            </a:extLst>
          </p:cNvPr>
          <p:cNvPicPr>
            <a:picLocks noChangeAspect="1"/>
          </p:cNvPicPr>
          <p:nvPr/>
        </p:nvPicPr>
        <p:blipFill>
          <a:blip r:embed="rId3"/>
          <a:stretch>
            <a:fillRect/>
          </a:stretch>
        </p:blipFill>
        <p:spPr>
          <a:xfrm>
            <a:off x="1621805" y="2933188"/>
            <a:ext cx="3162574" cy="1676545"/>
          </a:xfrm>
          <a:prstGeom prst="rect">
            <a:avLst/>
          </a:prstGeom>
        </p:spPr>
      </p:pic>
    </p:spTree>
    <p:extLst>
      <p:ext uri="{BB962C8B-B14F-4D97-AF65-F5344CB8AC3E}">
        <p14:creationId xmlns:p14="http://schemas.microsoft.com/office/powerpoint/2010/main" val="3097207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A0B48-A03A-4613-A753-B9E37A6B98B3}"/>
              </a:ext>
            </a:extLst>
          </p:cNvPr>
          <p:cNvSpPr>
            <a:spLocks noGrp="1"/>
          </p:cNvSpPr>
          <p:nvPr>
            <p:ph type="title"/>
          </p:nvPr>
        </p:nvSpPr>
        <p:spPr/>
        <p:txBody>
          <a:bodyPr/>
          <a:lstStyle/>
          <a:p>
            <a:r>
              <a:rPr lang="en-US" altLang="zh-CN" dirty="0"/>
              <a:t>5.2.2</a:t>
            </a:r>
            <a:r>
              <a:rPr lang="zh-CN" altLang="en-US" dirty="0"/>
              <a:t>重复汇编</a:t>
            </a:r>
          </a:p>
        </p:txBody>
      </p:sp>
      <p:sp>
        <p:nvSpPr>
          <p:cNvPr id="3" name="内容占位符 2">
            <a:extLst>
              <a:ext uri="{FF2B5EF4-FFF2-40B4-BE49-F238E27FC236}">
                <a16:creationId xmlns:a16="http://schemas.microsoft.com/office/drawing/2014/main" id="{D1DB2AA3-CBA4-409B-B808-08A7106D9D62}"/>
              </a:ext>
            </a:extLst>
          </p:cNvPr>
          <p:cNvSpPr>
            <a:spLocks noGrp="1"/>
          </p:cNvSpPr>
          <p:nvPr>
            <p:ph idx="1"/>
          </p:nvPr>
        </p:nvSpPr>
        <p:spPr>
          <a:xfrm>
            <a:off x="1097279" y="1845734"/>
            <a:ext cx="9940175" cy="4023360"/>
          </a:xfrm>
        </p:spPr>
        <p:txBody>
          <a:bodyPr>
            <a:normAutofit/>
          </a:bodyPr>
          <a:lstStyle/>
          <a:p>
            <a:r>
              <a:rPr lang="en-US" altLang="zh-CN" sz="2800" dirty="0"/>
              <a:t>2. </a:t>
            </a:r>
            <a:r>
              <a:rPr lang="zh-CN" altLang="en-US" sz="2800" dirty="0"/>
              <a:t>按参数个数重复伪指令</a:t>
            </a:r>
            <a:r>
              <a:rPr lang="en-US" altLang="zh-CN" sz="2800" dirty="0"/>
              <a:t>FOR</a:t>
            </a:r>
          </a:p>
          <a:p>
            <a:r>
              <a:rPr lang="en-US" altLang="zh-CN" sz="2400" dirty="0"/>
              <a:t>FOR </a:t>
            </a:r>
            <a:r>
              <a:rPr lang="zh-CN" altLang="en-US" sz="2400" dirty="0"/>
              <a:t>伪指令的功能是按实参表的参数个数连续重复汇编重复体的语句。</a:t>
            </a:r>
            <a:r>
              <a:rPr lang="zh-CN" altLang="en-US" sz="2400" dirty="0">
                <a:highlight>
                  <a:srgbClr val="FFFF00"/>
                </a:highlight>
              </a:rPr>
              <a:t>实参表用</a:t>
            </a:r>
            <a:r>
              <a:rPr lang="en-US" altLang="zh-CN" sz="2400" dirty="0">
                <a:highlight>
                  <a:srgbClr val="FFFF00"/>
                </a:highlight>
              </a:rPr>
              <a:t>&lt;&gt;</a:t>
            </a:r>
            <a:r>
              <a:rPr lang="zh-CN" altLang="en-US" sz="2400" dirty="0">
                <a:highlight>
                  <a:srgbClr val="FFFF00"/>
                </a:highlight>
              </a:rPr>
              <a:t>括起</a:t>
            </a:r>
            <a:r>
              <a:rPr lang="zh-CN" altLang="en-US" sz="2400" dirty="0"/>
              <a:t>，参数以“，”分隔，按照参数从左到右的顺序，每一次的重复把重复体的形参用一个实参取代，格式：</a:t>
            </a:r>
            <a:endParaRPr lang="en-US" altLang="zh-CN" sz="2400" dirty="0"/>
          </a:p>
          <a:p>
            <a:r>
              <a:rPr lang="en-US" altLang="zh-CN" sz="2400" dirty="0"/>
              <a:t>for  </a:t>
            </a:r>
            <a:r>
              <a:rPr lang="zh-CN" altLang="en-US" sz="2400" dirty="0"/>
              <a:t>形参，</a:t>
            </a:r>
            <a:r>
              <a:rPr lang="en-US" altLang="zh-CN" sz="2400" dirty="0"/>
              <a:t>&lt;</a:t>
            </a:r>
            <a:r>
              <a:rPr lang="zh-CN" altLang="en-US" sz="2400" dirty="0"/>
              <a:t>实参表</a:t>
            </a:r>
            <a:r>
              <a:rPr lang="en-US" altLang="zh-CN" sz="2400" dirty="0"/>
              <a:t>&gt;</a:t>
            </a:r>
          </a:p>
          <a:p>
            <a:r>
              <a:rPr lang="zh-CN" altLang="en-US" sz="2400" dirty="0"/>
              <a:t>重复体</a:t>
            </a:r>
            <a:endParaRPr lang="en-US" altLang="zh-CN" sz="2400" dirty="0"/>
          </a:p>
          <a:p>
            <a:r>
              <a:rPr lang="en-US" altLang="zh-CN" sz="2400" dirty="0" err="1"/>
              <a:t>endm</a:t>
            </a:r>
            <a:endParaRPr lang="zh-CN" altLang="en-US" sz="2400" dirty="0"/>
          </a:p>
        </p:txBody>
      </p:sp>
    </p:spTree>
    <p:extLst>
      <p:ext uri="{BB962C8B-B14F-4D97-AF65-F5344CB8AC3E}">
        <p14:creationId xmlns:p14="http://schemas.microsoft.com/office/powerpoint/2010/main" val="4221722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F286D-27F2-4755-A6A7-F9EDA248493C}"/>
              </a:ext>
            </a:extLst>
          </p:cNvPr>
          <p:cNvSpPr>
            <a:spLocks noGrp="1"/>
          </p:cNvSpPr>
          <p:nvPr>
            <p:ph type="title"/>
          </p:nvPr>
        </p:nvSpPr>
        <p:spPr/>
        <p:txBody>
          <a:bodyPr/>
          <a:lstStyle/>
          <a:p>
            <a:r>
              <a:rPr lang="en-US" altLang="zh-CN" dirty="0"/>
              <a:t>5.2.2</a:t>
            </a:r>
            <a:r>
              <a:rPr lang="zh-CN" altLang="en-US" dirty="0"/>
              <a:t>重复汇编</a:t>
            </a:r>
          </a:p>
        </p:txBody>
      </p:sp>
      <p:sp>
        <p:nvSpPr>
          <p:cNvPr id="4" name="内容占位符 3">
            <a:extLst>
              <a:ext uri="{FF2B5EF4-FFF2-40B4-BE49-F238E27FC236}">
                <a16:creationId xmlns:a16="http://schemas.microsoft.com/office/drawing/2014/main" id="{54D202FC-3031-4E48-98AB-89B46293FAF2}"/>
              </a:ext>
            </a:extLst>
          </p:cNvPr>
          <p:cNvSpPr txBox="1">
            <a:spLocks noGrp="1"/>
          </p:cNvSpPr>
          <p:nvPr>
            <p:ph idx="1"/>
          </p:nvPr>
        </p:nvSpPr>
        <p:spPr>
          <a:xfrm>
            <a:off x="1066800" y="1947863"/>
            <a:ext cx="10058400" cy="4201150"/>
          </a:xfrm>
          <a:prstGeom prst="rect">
            <a:avLst/>
          </a:prstGeom>
          <a:noFill/>
        </p:spPr>
        <p:txBody>
          <a:bodyPr wrap="square" rtlCol="0">
            <a:spAutoFit/>
          </a:bodyPr>
          <a:lstStyle/>
          <a:p>
            <a:r>
              <a:rPr lang="zh-CN" altLang="en-US" b="1" dirty="0"/>
              <a:t>例</a:t>
            </a:r>
            <a:r>
              <a:rPr lang="en-US" altLang="zh-CN" b="1" dirty="0"/>
              <a:t>5.9  </a:t>
            </a:r>
            <a:r>
              <a:rPr lang="zh-CN" altLang="en-US" b="1" dirty="0"/>
              <a:t>保护常用寄存器</a:t>
            </a:r>
            <a:endParaRPr lang="en-US" altLang="zh-CN" b="1" dirty="0"/>
          </a:p>
          <a:p>
            <a:r>
              <a:rPr lang="en-US" altLang="zh-CN" sz="1800" i="1" dirty="0"/>
              <a:t>for  </a:t>
            </a:r>
            <a:r>
              <a:rPr lang="en-US" altLang="zh-CN" sz="1800" i="1" dirty="0" err="1"/>
              <a:t>regad</a:t>
            </a:r>
            <a:r>
              <a:rPr lang="en-US" altLang="zh-CN" sz="1800" i="1" dirty="0"/>
              <a:t>,&lt;ax, bx, cx, dx&gt;</a:t>
            </a:r>
          </a:p>
          <a:p>
            <a:r>
              <a:rPr lang="en-US" altLang="zh-CN" sz="1800" i="1" dirty="0"/>
              <a:t>push   </a:t>
            </a:r>
            <a:r>
              <a:rPr lang="en-US" altLang="zh-CN" sz="1800" i="1" dirty="0" err="1"/>
              <a:t>regad</a:t>
            </a:r>
            <a:endParaRPr lang="en-US" altLang="zh-CN" sz="1800" i="1" dirty="0"/>
          </a:p>
          <a:p>
            <a:r>
              <a:rPr lang="en-US" altLang="zh-CN" sz="1800" i="1" dirty="0" err="1"/>
              <a:t>endm</a:t>
            </a:r>
            <a:endParaRPr lang="en-US" altLang="zh-CN" sz="1800" i="1" dirty="0"/>
          </a:p>
          <a:p>
            <a:endParaRPr lang="en-US" altLang="zh-CN" sz="1800" dirty="0"/>
          </a:p>
          <a:p>
            <a:r>
              <a:rPr lang="zh-CN" altLang="en-US" sz="1800" dirty="0"/>
              <a:t>汇编后产生代码：</a:t>
            </a:r>
            <a:endParaRPr lang="en-US" altLang="zh-CN" sz="1800" dirty="0"/>
          </a:p>
          <a:p>
            <a:pPr marL="0" indent="0">
              <a:buNone/>
            </a:pPr>
            <a:r>
              <a:rPr lang="en-US" altLang="zh-CN" sz="1800" i="1" dirty="0"/>
              <a:t>  1 push  ax</a:t>
            </a:r>
          </a:p>
          <a:p>
            <a:r>
              <a:rPr lang="en-US" altLang="zh-CN" sz="1800" i="1" dirty="0"/>
              <a:t>1 push bx</a:t>
            </a:r>
          </a:p>
          <a:p>
            <a:pPr marL="0" indent="0">
              <a:buNone/>
            </a:pPr>
            <a:r>
              <a:rPr lang="en-US" altLang="zh-CN" sz="1800" i="1" dirty="0"/>
              <a:t> 1 push cx</a:t>
            </a:r>
          </a:p>
          <a:p>
            <a:pPr marL="0" indent="0">
              <a:buNone/>
            </a:pPr>
            <a:r>
              <a:rPr lang="en-US" altLang="zh-CN" sz="1800" i="1" dirty="0"/>
              <a:t>1 push dx</a:t>
            </a:r>
            <a:endParaRPr lang="zh-CN" altLang="en-US" sz="1800" dirty="0"/>
          </a:p>
        </p:txBody>
      </p:sp>
      <p:pic>
        <p:nvPicPr>
          <p:cNvPr id="5" name="图片 4">
            <a:extLst>
              <a:ext uri="{FF2B5EF4-FFF2-40B4-BE49-F238E27FC236}">
                <a16:creationId xmlns:a16="http://schemas.microsoft.com/office/drawing/2014/main" id="{8160D50A-3232-48DA-8D06-061152CEE896}"/>
              </a:ext>
            </a:extLst>
          </p:cNvPr>
          <p:cNvPicPr>
            <a:picLocks noChangeAspect="1"/>
          </p:cNvPicPr>
          <p:nvPr/>
        </p:nvPicPr>
        <p:blipFill>
          <a:blip r:embed="rId2"/>
          <a:stretch>
            <a:fillRect/>
          </a:stretch>
        </p:blipFill>
        <p:spPr>
          <a:xfrm>
            <a:off x="6208243" y="1896543"/>
            <a:ext cx="4953902" cy="1048131"/>
          </a:xfrm>
          <a:prstGeom prst="rect">
            <a:avLst/>
          </a:prstGeom>
        </p:spPr>
      </p:pic>
      <p:pic>
        <p:nvPicPr>
          <p:cNvPr id="6" name="图片 5">
            <a:extLst>
              <a:ext uri="{FF2B5EF4-FFF2-40B4-BE49-F238E27FC236}">
                <a16:creationId xmlns:a16="http://schemas.microsoft.com/office/drawing/2014/main" id="{FE0DA6A8-EAC7-4900-B206-B544FA539812}"/>
              </a:ext>
            </a:extLst>
          </p:cNvPr>
          <p:cNvPicPr>
            <a:picLocks noChangeAspect="1"/>
          </p:cNvPicPr>
          <p:nvPr/>
        </p:nvPicPr>
        <p:blipFill>
          <a:blip r:embed="rId3"/>
          <a:stretch>
            <a:fillRect/>
          </a:stretch>
        </p:blipFill>
        <p:spPr>
          <a:xfrm>
            <a:off x="4875978" y="3507517"/>
            <a:ext cx="4115157" cy="1935648"/>
          </a:xfrm>
          <a:prstGeom prst="rect">
            <a:avLst/>
          </a:prstGeom>
        </p:spPr>
      </p:pic>
      <p:sp>
        <p:nvSpPr>
          <p:cNvPr id="7" name="文本框 6">
            <a:extLst>
              <a:ext uri="{FF2B5EF4-FFF2-40B4-BE49-F238E27FC236}">
                <a16:creationId xmlns:a16="http://schemas.microsoft.com/office/drawing/2014/main" id="{517BF861-AFC7-421E-AEBE-13409EB3FE7F}"/>
              </a:ext>
            </a:extLst>
          </p:cNvPr>
          <p:cNvSpPr txBox="1"/>
          <p:nvPr/>
        </p:nvSpPr>
        <p:spPr>
          <a:xfrm>
            <a:off x="4778274" y="2969085"/>
            <a:ext cx="2769373" cy="369332"/>
          </a:xfrm>
          <a:prstGeom prst="rect">
            <a:avLst/>
          </a:prstGeom>
          <a:noFill/>
        </p:spPr>
        <p:txBody>
          <a:bodyPr wrap="square" rtlCol="0">
            <a:spAutoFit/>
          </a:bodyPr>
          <a:lstStyle/>
          <a:p>
            <a:r>
              <a:rPr lang="zh-CN" altLang="en-US" dirty="0"/>
              <a:t>相应列表文件部分内容：</a:t>
            </a:r>
          </a:p>
        </p:txBody>
      </p:sp>
      <p:pic>
        <p:nvPicPr>
          <p:cNvPr id="8" name="图片 7">
            <a:extLst>
              <a:ext uri="{FF2B5EF4-FFF2-40B4-BE49-F238E27FC236}">
                <a16:creationId xmlns:a16="http://schemas.microsoft.com/office/drawing/2014/main" id="{80E0147B-FD0D-4A3C-809F-ABAAFFB9F836}"/>
              </a:ext>
            </a:extLst>
          </p:cNvPr>
          <p:cNvPicPr>
            <a:picLocks noChangeAspect="1"/>
          </p:cNvPicPr>
          <p:nvPr/>
        </p:nvPicPr>
        <p:blipFill>
          <a:blip r:embed="rId4"/>
          <a:stretch>
            <a:fillRect/>
          </a:stretch>
        </p:blipFill>
        <p:spPr>
          <a:xfrm>
            <a:off x="7337729" y="5443165"/>
            <a:ext cx="3817951" cy="891617"/>
          </a:xfrm>
          <a:prstGeom prst="rect">
            <a:avLst/>
          </a:prstGeom>
        </p:spPr>
      </p:pic>
      <p:sp>
        <p:nvSpPr>
          <p:cNvPr id="9" name="文本框 8">
            <a:extLst>
              <a:ext uri="{FF2B5EF4-FFF2-40B4-BE49-F238E27FC236}">
                <a16:creationId xmlns:a16="http://schemas.microsoft.com/office/drawing/2014/main" id="{8E1A5193-3D0D-49DB-A253-1AA54C85A4B3}"/>
              </a:ext>
            </a:extLst>
          </p:cNvPr>
          <p:cNvSpPr txBox="1"/>
          <p:nvPr/>
        </p:nvSpPr>
        <p:spPr>
          <a:xfrm>
            <a:off x="4722167" y="5465789"/>
            <a:ext cx="2769373" cy="369332"/>
          </a:xfrm>
          <a:prstGeom prst="rect">
            <a:avLst/>
          </a:prstGeom>
          <a:noFill/>
        </p:spPr>
        <p:txBody>
          <a:bodyPr wrap="square" rtlCol="0">
            <a:spAutoFit/>
          </a:bodyPr>
          <a:lstStyle/>
          <a:p>
            <a:r>
              <a:rPr lang="zh-CN" altLang="en-US" dirty="0"/>
              <a:t>数据段中对应内容：</a:t>
            </a:r>
          </a:p>
        </p:txBody>
      </p:sp>
      <p:sp>
        <p:nvSpPr>
          <p:cNvPr id="10" name="文本框 9">
            <a:extLst>
              <a:ext uri="{FF2B5EF4-FFF2-40B4-BE49-F238E27FC236}">
                <a16:creationId xmlns:a16="http://schemas.microsoft.com/office/drawing/2014/main" id="{67F1D4A7-C886-483E-B93C-F1B0F03ECDA4}"/>
              </a:ext>
            </a:extLst>
          </p:cNvPr>
          <p:cNvSpPr txBox="1"/>
          <p:nvPr/>
        </p:nvSpPr>
        <p:spPr>
          <a:xfrm>
            <a:off x="4722167" y="1950951"/>
            <a:ext cx="1496929" cy="369332"/>
          </a:xfrm>
          <a:prstGeom prst="rect">
            <a:avLst/>
          </a:prstGeom>
          <a:noFill/>
        </p:spPr>
        <p:txBody>
          <a:bodyPr wrap="square" rtlCol="0">
            <a:spAutoFit/>
          </a:bodyPr>
          <a:lstStyle/>
          <a:p>
            <a:r>
              <a:rPr lang="zh-CN" altLang="en-US" b="1" dirty="0"/>
              <a:t>另一个例子：</a:t>
            </a:r>
          </a:p>
        </p:txBody>
      </p:sp>
    </p:spTree>
    <p:extLst>
      <p:ext uri="{BB962C8B-B14F-4D97-AF65-F5344CB8AC3E}">
        <p14:creationId xmlns:p14="http://schemas.microsoft.com/office/powerpoint/2010/main" val="227161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24942-18A6-4E31-9FC5-2AB932BF472E}"/>
              </a:ext>
            </a:extLst>
          </p:cNvPr>
          <p:cNvSpPr>
            <a:spLocks noGrp="1"/>
          </p:cNvSpPr>
          <p:nvPr>
            <p:ph type="title"/>
          </p:nvPr>
        </p:nvSpPr>
        <p:spPr/>
        <p:txBody>
          <a:bodyPr/>
          <a:lstStyle/>
          <a:p>
            <a:r>
              <a:rPr lang="en-US" altLang="zh-CN" dirty="0"/>
              <a:t>5.1.1 </a:t>
            </a:r>
            <a:r>
              <a:rPr lang="zh-CN" altLang="en-US" dirty="0"/>
              <a:t>条件控制伪指令</a:t>
            </a:r>
          </a:p>
        </p:txBody>
      </p:sp>
      <p:sp>
        <p:nvSpPr>
          <p:cNvPr id="3" name="内容占位符 2">
            <a:extLst>
              <a:ext uri="{FF2B5EF4-FFF2-40B4-BE49-F238E27FC236}">
                <a16:creationId xmlns:a16="http://schemas.microsoft.com/office/drawing/2014/main" id="{1A75E748-4796-48BB-A50E-CF73E486CC24}"/>
              </a:ext>
            </a:extLst>
          </p:cNvPr>
          <p:cNvSpPr>
            <a:spLocks noGrp="1"/>
          </p:cNvSpPr>
          <p:nvPr>
            <p:ph idx="1"/>
          </p:nvPr>
        </p:nvSpPr>
        <p:spPr>
          <a:xfrm>
            <a:off x="1097280" y="1845733"/>
            <a:ext cx="10058400" cy="4409593"/>
          </a:xfrm>
        </p:spPr>
        <p:txBody>
          <a:bodyPr>
            <a:normAutofit fontScale="92500"/>
          </a:bodyPr>
          <a:lstStyle/>
          <a:p>
            <a:pPr>
              <a:buFont typeface="Wingdings" panose="05000000000000000000" pitchFamily="2" charset="2"/>
              <a:buChar char="ü"/>
              <a:tabLst>
                <a:tab pos="3490913" algn="l"/>
              </a:tabLst>
            </a:pPr>
            <a:r>
              <a:rPr lang="zh-CN" altLang="en-US" sz="2400" dirty="0"/>
              <a:t>类似高级语言中</a:t>
            </a:r>
            <a:r>
              <a:rPr lang="en-US" altLang="zh-CN" sz="2400" dirty="0">
                <a:solidFill>
                  <a:srgbClr val="C00000"/>
                </a:solidFill>
              </a:rPr>
              <a:t>IF</a:t>
            </a:r>
            <a:r>
              <a:rPr lang="zh-CN" altLang="en-US" sz="2400" dirty="0">
                <a:solidFill>
                  <a:srgbClr val="C00000"/>
                </a:solidFill>
              </a:rPr>
              <a:t>、</a:t>
            </a:r>
            <a:r>
              <a:rPr lang="en-US" altLang="zh-CN" sz="2400" dirty="0">
                <a:solidFill>
                  <a:srgbClr val="C00000"/>
                </a:solidFill>
              </a:rPr>
              <a:t>THEN</a:t>
            </a:r>
            <a:r>
              <a:rPr lang="zh-CN" altLang="en-US" sz="2400" dirty="0">
                <a:solidFill>
                  <a:srgbClr val="C00000"/>
                </a:solidFill>
              </a:rPr>
              <a:t>、</a:t>
            </a:r>
            <a:r>
              <a:rPr lang="en-US" altLang="zh-CN" sz="2400" dirty="0">
                <a:solidFill>
                  <a:srgbClr val="C00000"/>
                </a:solidFill>
              </a:rPr>
              <a:t>ELSE</a:t>
            </a:r>
            <a:r>
              <a:rPr lang="zh-CN" altLang="en-US" sz="2400" dirty="0">
                <a:solidFill>
                  <a:srgbClr val="C00000"/>
                </a:solidFill>
              </a:rPr>
              <a:t>和</a:t>
            </a:r>
            <a:r>
              <a:rPr lang="en-US" altLang="zh-CN" sz="2400" dirty="0">
                <a:solidFill>
                  <a:srgbClr val="C00000"/>
                </a:solidFill>
              </a:rPr>
              <a:t>ENDIF</a:t>
            </a:r>
            <a:r>
              <a:rPr lang="zh-CN" altLang="en-US" sz="2400" dirty="0"/>
              <a:t>的相应功能</a:t>
            </a:r>
          </a:p>
          <a:p>
            <a:pPr>
              <a:buFont typeface="Wingdings" panose="05000000000000000000" pitchFamily="2" charset="2"/>
              <a:buChar char="ü"/>
              <a:tabLst>
                <a:tab pos="3490913" algn="l"/>
              </a:tabLst>
            </a:pPr>
            <a:r>
              <a:rPr lang="zh-CN" altLang="en-US" sz="2400" dirty="0"/>
              <a:t>在</a:t>
            </a:r>
            <a:r>
              <a:rPr lang="zh-CN" altLang="en-US" sz="2400" dirty="0">
                <a:highlight>
                  <a:srgbClr val="FFFF00"/>
                </a:highlight>
              </a:rPr>
              <a:t>汇编时要展开</a:t>
            </a:r>
            <a:r>
              <a:rPr lang="zh-CN" altLang="en-US" sz="2400" dirty="0"/>
              <a:t>，自动生成相应的比较和条件转移指令序列，实现程序分支</a:t>
            </a:r>
            <a:endParaRPr lang="en-US" altLang="zh-CN" sz="2400" dirty="0"/>
          </a:p>
          <a:p>
            <a:pPr>
              <a:buFont typeface="Wingdings" panose="05000000000000000000" pitchFamily="2" charset="2"/>
              <a:buChar char="ü"/>
              <a:tabLst>
                <a:tab pos="3490913" algn="l"/>
              </a:tabLst>
            </a:pPr>
            <a:r>
              <a:rPr lang="zh-CN" altLang="en-US" sz="2600" b="1" dirty="0"/>
              <a:t>格式：</a:t>
            </a:r>
          </a:p>
          <a:p>
            <a:pPr>
              <a:spcBef>
                <a:spcPct val="20000"/>
              </a:spcBef>
              <a:buClr>
                <a:schemeClr val="accent2"/>
              </a:buClr>
              <a:buSzPct val="90000"/>
              <a:buNone/>
            </a:pPr>
            <a:r>
              <a:rPr lang="en-US" altLang="zh-CN" sz="2400" b="1" dirty="0">
                <a:solidFill>
                  <a:schemeClr val="tx2"/>
                </a:solidFill>
              </a:rPr>
              <a:t>   .</a:t>
            </a:r>
            <a:r>
              <a:rPr lang="en-US" altLang="zh-CN" sz="2400" b="1" dirty="0">
                <a:solidFill>
                  <a:srgbClr val="002060"/>
                </a:solidFill>
              </a:rPr>
              <a:t>if </a:t>
            </a:r>
            <a:r>
              <a:rPr lang="zh-CN" altLang="en-US" sz="2400" b="1" dirty="0">
                <a:solidFill>
                  <a:srgbClr val="002060"/>
                </a:solidFill>
              </a:rPr>
              <a:t>条件表达式	         </a:t>
            </a:r>
            <a:r>
              <a:rPr lang="en-US" altLang="zh-CN" sz="2400" b="1" dirty="0">
                <a:solidFill>
                  <a:srgbClr val="002060"/>
                </a:solidFill>
              </a:rPr>
              <a:t>;</a:t>
            </a:r>
            <a:r>
              <a:rPr lang="zh-CN" altLang="en-US" sz="2400" b="1" dirty="0">
                <a:solidFill>
                  <a:srgbClr val="002060"/>
                </a:solidFill>
              </a:rPr>
              <a:t>条件为真（</a:t>
            </a:r>
            <a:r>
              <a:rPr lang="zh-CN" altLang="en-US" sz="2400" b="1" dirty="0">
                <a:solidFill>
                  <a:srgbClr val="C00000"/>
                </a:solidFill>
              </a:rPr>
              <a:t>值为非</a:t>
            </a:r>
            <a:r>
              <a:rPr lang="en-US" altLang="zh-CN" sz="2400" b="1" dirty="0">
                <a:solidFill>
                  <a:srgbClr val="C00000"/>
                </a:solidFill>
              </a:rPr>
              <a:t>0</a:t>
            </a:r>
            <a:r>
              <a:rPr lang="zh-CN" altLang="en-US" sz="2400" b="1" dirty="0">
                <a:solidFill>
                  <a:srgbClr val="002060"/>
                </a:solidFill>
              </a:rPr>
              <a:t>），执行分支体</a:t>
            </a:r>
          </a:p>
          <a:p>
            <a:pPr>
              <a:spcBef>
                <a:spcPct val="20000"/>
              </a:spcBef>
              <a:buClr>
                <a:schemeClr val="accent2"/>
              </a:buClr>
              <a:buSzPct val="90000"/>
              <a:buNone/>
            </a:pPr>
            <a:r>
              <a:rPr lang="zh-CN" altLang="en-US" sz="2400" b="1" dirty="0">
                <a:solidFill>
                  <a:srgbClr val="002060"/>
                </a:solidFill>
              </a:rPr>
              <a:t>	      分支体	         </a:t>
            </a:r>
            <a:endParaRPr lang="en-US" altLang="zh-CN" sz="2400" b="1" dirty="0">
              <a:solidFill>
                <a:srgbClr val="002060"/>
              </a:solidFill>
            </a:endParaRPr>
          </a:p>
          <a:p>
            <a:pPr>
              <a:spcBef>
                <a:spcPct val="20000"/>
              </a:spcBef>
              <a:buClr>
                <a:schemeClr val="accent2"/>
              </a:buClr>
              <a:buSzPct val="90000"/>
              <a:buNone/>
            </a:pPr>
            <a:r>
              <a:rPr lang="zh-CN" altLang="en-US" sz="2400" b="1" dirty="0">
                <a:solidFill>
                  <a:srgbClr val="002060"/>
                </a:solidFill>
              </a:rPr>
              <a:t>       </a:t>
            </a:r>
            <a:r>
              <a:rPr lang="en-US" altLang="zh-CN" sz="2400" b="1" dirty="0">
                <a:solidFill>
                  <a:srgbClr val="002060"/>
                </a:solidFill>
              </a:rPr>
              <a:t>; [.elseif </a:t>
            </a:r>
            <a:r>
              <a:rPr lang="zh-CN" altLang="en-US" sz="2400" b="1" dirty="0">
                <a:solidFill>
                  <a:srgbClr val="002060"/>
                </a:solidFill>
              </a:rPr>
              <a:t>条件表达式</a:t>
            </a:r>
            <a:r>
              <a:rPr lang="en-US" altLang="zh-CN" sz="2400" b="1" dirty="0">
                <a:solidFill>
                  <a:srgbClr val="002060"/>
                </a:solidFill>
              </a:rPr>
              <a:t>       ;</a:t>
            </a:r>
            <a:r>
              <a:rPr lang="zh-CN" altLang="en-US" sz="2400" b="1" dirty="0">
                <a:solidFill>
                  <a:srgbClr val="002060"/>
                </a:solidFill>
              </a:rPr>
              <a:t>前面</a:t>
            </a:r>
            <a:r>
              <a:rPr lang="en-US" altLang="zh-CN" sz="2400" b="1" dirty="0">
                <a:solidFill>
                  <a:srgbClr val="002060"/>
                </a:solidFill>
              </a:rPr>
              <a:t>if</a:t>
            </a:r>
            <a:r>
              <a:rPr lang="zh-CN" altLang="en-US" sz="2400" b="1" dirty="0">
                <a:solidFill>
                  <a:srgbClr val="002060"/>
                </a:solidFill>
              </a:rPr>
              <a:t>条件为假，并且当前</a:t>
            </a:r>
            <a:r>
              <a:rPr lang="en-US" altLang="zh-CN" sz="2400" b="1" dirty="0">
                <a:solidFill>
                  <a:srgbClr val="002060"/>
                </a:solidFill>
              </a:rPr>
              <a:t>elseif</a:t>
            </a:r>
            <a:r>
              <a:rPr lang="zh-CN" altLang="en-US" sz="2400" b="1" dirty="0">
                <a:solidFill>
                  <a:srgbClr val="002060"/>
                </a:solidFill>
              </a:rPr>
              <a:t>条件为真，执行分支体</a:t>
            </a:r>
          </a:p>
          <a:p>
            <a:pPr>
              <a:spcBef>
                <a:spcPct val="20000"/>
              </a:spcBef>
              <a:buClr>
                <a:schemeClr val="accent2"/>
              </a:buClr>
              <a:buSzPct val="90000"/>
              <a:buNone/>
            </a:pPr>
            <a:r>
              <a:rPr lang="zh-CN" altLang="en-US" sz="2400" b="1" dirty="0">
                <a:solidFill>
                  <a:srgbClr val="002060"/>
                </a:solidFill>
              </a:rPr>
              <a:t>	    分支体</a:t>
            </a:r>
            <a:r>
              <a:rPr lang="en-US" altLang="zh-CN" sz="2400" b="1" dirty="0">
                <a:solidFill>
                  <a:srgbClr val="002060"/>
                </a:solidFill>
              </a:rPr>
              <a:t>]</a:t>
            </a:r>
            <a:r>
              <a:rPr lang="zh-CN" altLang="en-US" sz="2400" b="1" dirty="0">
                <a:solidFill>
                  <a:srgbClr val="002060"/>
                </a:solidFill>
              </a:rPr>
              <a:t>	                </a:t>
            </a:r>
            <a:endParaRPr lang="en-US" altLang="zh-CN" sz="2400" b="1" dirty="0">
              <a:solidFill>
                <a:srgbClr val="002060"/>
              </a:solidFill>
            </a:endParaRPr>
          </a:p>
          <a:p>
            <a:pPr>
              <a:spcBef>
                <a:spcPct val="20000"/>
              </a:spcBef>
              <a:buClr>
                <a:schemeClr val="accent2"/>
              </a:buClr>
              <a:buSzPct val="90000"/>
              <a:buNone/>
            </a:pPr>
            <a:r>
              <a:rPr lang="en-US" altLang="zh-CN" sz="2400" b="1" dirty="0">
                <a:solidFill>
                  <a:srgbClr val="002060"/>
                </a:solidFill>
              </a:rPr>
              <a:t>        [.else                                   ;</a:t>
            </a:r>
            <a:r>
              <a:rPr lang="zh-CN" altLang="en-US" sz="2400" b="1" dirty="0">
                <a:solidFill>
                  <a:srgbClr val="002060"/>
                </a:solidFill>
              </a:rPr>
              <a:t>前面</a:t>
            </a:r>
            <a:r>
              <a:rPr lang="en-US" altLang="zh-CN" sz="2400" b="1" dirty="0">
                <a:solidFill>
                  <a:srgbClr val="002060"/>
                </a:solidFill>
              </a:rPr>
              <a:t>if</a:t>
            </a:r>
            <a:r>
              <a:rPr lang="zh-CN" altLang="en-US" sz="2400" b="1" dirty="0">
                <a:solidFill>
                  <a:srgbClr val="002060"/>
                </a:solidFill>
              </a:rPr>
              <a:t>条件为假，执行分支体</a:t>
            </a:r>
            <a:endParaRPr lang="en-US" altLang="zh-CN" sz="2400" b="1" dirty="0">
              <a:solidFill>
                <a:srgbClr val="002060"/>
              </a:solidFill>
            </a:endParaRPr>
          </a:p>
          <a:p>
            <a:pPr>
              <a:spcBef>
                <a:spcPct val="20000"/>
              </a:spcBef>
              <a:buClr>
                <a:schemeClr val="accent2"/>
              </a:buClr>
              <a:buSzPct val="90000"/>
              <a:buNone/>
            </a:pPr>
            <a:r>
              <a:rPr lang="zh-CN" altLang="en-US" sz="2400" b="1" dirty="0">
                <a:solidFill>
                  <a:srgbClr val="002060"/>
                </a:solidFill>
              </a:rPr>
              <a:t>        分支体</a:t>
            </a:r>
            <a:r>
              <a:rPr lang="en-US" altLang="zh-CN" sz="2400" b="1" dirty="0">
                <a:solidFill>
                  <a:srgbClr val="002060"/>
                </a:solidFill>
              </a:rPr>
              <a:t>]</a:t>
            </a:r>
          </a:p>
          <a:p>
            <a:pPr>
              <a:spcBef>
                <a:spcPct val="20000"/>
              </a:spcBef>
              <a:buClr>
                <a:schemeClr val="accent2"/>
              </a:buClr>
              <a:buSzPct val="90000"/>
              <a:buNone/>
            </a:pPr>
            <a:r>
              <a:rPr lang="en-US" altLang="zh-CN" sz="2400" b="1" dirty="0">
                <a:solidFill>
                  <a:srgbClr val="002060"/>
                </a:solidFill>
              </a:rPr>
              <a:t>	.endif                     	          ;</a:t>
            </a:r>
            <a:r>
              <a:rPr lang="zh-CN" altLang="en-US" sz="2400" b="1" dirty="0">
                <a:solidFill>
                  <a:srgbClr val="002060"/>
                </a:solidFill>
              </a:rPr>
              <a:t>分支结束</a:t>
            </a:r>
          </a:p>
          <a:p>
            <a:pPr>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2386635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DCBB5-D8FE-4682-B90F-C9B22647D3DB}"/>
              </a:ext>
            </a:extLst>
          </p:cNvPr>
          <p:cNvSpPr>
            <a:spLocks noGrp="1"/>
          </p:cNvSpPr>
          <p:nvPr>
            <p:ph type="title"/>
          </p:nvPr>
        </p:nvSpPr>
        <p:spPr/>
        <p:txBody>
          <a:bodyPr/>
          <a:lstStyle/>
          <a:p>
            <a:r>
              <a:rPr lang="en-US" altLang="zh-CN" dirty="0"/>
              <a:t>5.2.2 </a:t>
            </a:r>
            <a:r>
              <a:rPr lang="zh-CN" altLang="en-US" dirty="0"/>
              <a:t>重复汇编</a:t>
            </a:r>
          </a:p>
        </p:txBody>
      </p:sp>
      <p:sp>
        <p:nvSpPr>
          <p:cNvPr id="3" name="内容占位符 2">
            <a:extLst>
              <a:ext uri="{FF2B5EF4-FFF2-40B4-BE49-F238E27FC236}">
                <a16:creationId xmlns:a16="http://schemas.microsoft.com/office/drawing/2014/main" id="{0DB25CBB-3E54-4E09-A681-124A20458DB2}"/>
              </a:ext>
            </a:extLst>
          </p:cNvPr>
          <p:cNvSpPr>
            <a:spLocks noGrp="1"/>
          </p:cNvSpPr>
          <p:nvPr>
            <p:ph idx="1"/>
          </p:nvPr>
        </p:nvSpPr>
        <p:spPr>
          <a:xfrm>
            <a:off x="1097281" y="1845734"/>
            <a:ext cx="5434148" cy="4023360"/>
          </a:xfrm>
        </p:spPr>
        <p:txBody>
          <a:bodyPr>
            <a:normAutofit fontScale="92500"/>
          </a:bodyPr>
          <a:lstStyle/>
          <a:p>
            <a:r>
              <a:rPr lang="en-US" altLang="zh-CN" sz="3000" dirty="0"/>
              <a:t>3. </a:t>
            </a:r>
            <a:r>
              <a:rPr lang="zh-CN" altLang="en-US" sz="3000" dirty="0"/>
              <a:t>按参数字符个数重复伪指令</a:t>
            </a:r>
            <a:r>
              <a:rPr lang="en-US" altLang="zh-CN" sz="3000" dirty="0"/>
              <a:t>FORC</a:t>
            </a:r>
          </a:p>
          <a:p>
            <a:r>
              <a:rPr lang="en-US" altLang="zh-CN" sz="2400" dirty="0"/>
              <a:t>FORC</a:t>
            </a:r>
            <a:r>
              <a:rPr lang="zh-CN" altLang="en-US" sz="2400" dirty="0"/>
              <a:t>伪指令的功能是</a:t>
            </a:r>
            <a:r>
              <a:rPr lang="zh-CN" altLang="en-US" sz="2400" dirty="0">
                <a:highlight>
                  <a:srgbClr val="FFFF00"/>
                </a:highlight>
              </a:rPr>
              <a:t>按字符串的字符个数</a:t>
            </a:r>
            <a:r>
              <a:rPr lang="zh-CN" altLang="en-US" sz="2400" dirty="0"/>
              <a:t>连续重复汇编重复体的语句。字符串用（或不用）“</a:t>
            </a:r>
            <a:r>
              <a:rPr lang="en-US" altLang="zh-CN" sz="2400" dirty="0">
                <a:solidFill>
                  <a:srgbClr val="C00000"/>
                </a:solidFill>
              </a:rPr>
              <a:t>&lt;&gt;</a:t>
            </a:r>
            <a:r>
              <a:rPr lang="zh-CN" altLang="en-US" sz="2400" dirty="0"/>
              <a:t>”括起，按照字符从左到右的顺序，</a:t>
            </a:r>
            <a:r>
              <a:rPr lang="zh-CN" altLang="en-US" sz="2400" dirty="0">
                <a:solidFill>
                  <a:srgbClr val="C00000"/>
                </a:solidFill>
              </a:rPr>
              <a:t>每一次的重复把重复体中的形参用一个字符取代</a:t>
            </a:r>
            <a:r>
              <a:rPr lang="zh-CN" altLang="en-US" sz="2400" dirty="0"/>
              <a:t>，其使用格式为：</a:t>
            </a:r>
            <a:endParaRPr lang="en-US" altLang="zh-CN" sz="2400" dirty="0"/>
          </a:p>
          <a:p>
            <a:r>
              <a:rPr lang="en-US" altLang="zh-CN" sz="2400" dirty="0" err="1"/>
              <a:t>forc</a:t>
            </a:r>
            <a:r>
              <a:rPr lang="en-US" altLang="zh-CN" sz="2400" dirty="0"/>
              <a:t>    </a:t>
            </a:r>
            <a:r>
              <a:rPr lang="zh-CN" altLang="en-US" sz="2400" dirty="0"/>
              <a:t>形参，字符串  </a:t>
            </a:r>
            <a:r>
              <a:rPr lang="en-US" altLang="zh-CN" sz="2400" dirty="0"/>
              <a:t>;;</a:t>
            </a:r>
            <a:r>
              <a:rPr lang="zh-CN" altLang="en-US" sz="2400" dirty="0"/>
              <a:t>或</a:t>
            </a:r>
            <a:r>
              <a:rPr lang="en-US" altLang="zh-CN" sz="2400" dirty="0" err="1"/>
              <a:t>forc</a:t>
            </a:r>
            <a:r>
              <a:rPr lang="en-US" altLang="zh-CN" sz="2400" dirty="0"/>
              <a:t> </a:t>
            </a:r>
            <a:r>
              <a:rPr lang="zh-CN" altLang="en-US" sz="2400" dirty="0"/>
              <a:t>形参</a:t>
            </a:r>
            <a:r>
              <a:rPr lang="en-US" altLang="zh-CN" sz="2400" dirty="0"/>
              <a:t>, &lt;</a:t>
            </a:r>
            <a:r>
              <a:rPr lang="zh-CN" altLang="en-US" sz="2400" dirty="0"/>
              <a:t>字符串</a:t>
            </a:r>
            <a:r>
              <a:rPr lang="en-US" altLang="zh-CN" sz="2400" dirty="0"/>
              <a:t>&gt;</a:t>
            </a:r>
          </a:p>
          <a:p>
            <a:r>
              <a:rPr lang="zh-CN" altLang="en-US" sz="2400" dirty="0"/>
              <a:t>重复体</a:t>
            </a:r>
            <a:endParaRPr lang="en-US" altLang="zh-CN" sz="2400" dirty="0"/>
          </a:p>
          <a:p>
            <a:r>
              <a:rPr lang="en-US" altLang="zh-CN" sz="2400" dirty="0" err="1"/>
              <a:t>endm</a:t>
            </a:r>
            <a:endParaRPr lang="zh-CN" altLang="en-US" sz="2400" dirty="0"/>
          </a:p>
        </p:txBody>
      </p:sp>
      <p:sp>
        <p:nvSpPr>
          <p:cNvPr id="5" name="文本框 4">
            <a:extLst>
              <a:ext uri="{FF2B5EF4-FFF2-40B4-BE49-F238E27FC236}">
                <a16:creationId xmlns:a16="http://schemas.microsoft.com/office/drawing/2014/main" id="{7ABAB012-D5C2-4FC1-BD89-BCCBCB7245E7}"/>
              </a:ext>
            </a:extLst>
          </p:cNvPr>
          <p:cNvSpPr txBox="1"/>
          <p:nvPr/>
        </p:nvSpPr>
        <p:spPr>
          <a:xfrm>
            <a:off x="6757882" y="1964588"/>
            <a:ext cx="4472248" cy="3785652"/>
          </a:xfrm>
          <a:prstGeom prst="rect">
            <a:avLst/>
          </a:prstGeom>
          <a:noFill/>
        </p:spPr>
        <p:txBody>
          <a:bodyPr wrap="square" rtlCol="0">
            <a:spAutoFit/>
          </a:bodyPr>
          <a:lstStyle/>
          <a:p>
            <a:r>
              <a:rPr lang="zh-CN" altLang="en-US" sz="2400" dirty="0"/>
              <a:t>例</a:t>
            </a:r>
            <a:r>
              <a:rPr lang="en-US" altLang="zh-CN" sz="2400" dirty="0"/>
              <a:t>5.9b </a:t>
            </a:r>
            <a:r>
              <a:rPr lang="zh-CN" altLang="en-US" sz="2400" dirty="0"/>
              <a:t>恢复常用寄存器</a:t>
            </a:r>
            <a:endParaRPr lang="en-US" altLang="zh-CN" sz="2400" dirty="0"/>
          </a:p>
          <a:p>
            <a:r>
              <a:rPr lang="en-US" altLang="zh-CN" sz="2400" i="1" dirty="0" err="1"/>
              <a:t>forc</a:t>
            </a:r>
            <a:r>
              <a:rPr lang="en-US" altLang="zh-CN" sz="2400" i="1" dirty="0"/>
              <a:t>     </a:t>
            </a:r>
            <a:r>
              <a:rPr lang="en-US" altLang="zh-CN" sz="2400" i="1" dirty="0" err="1"/>
              <a:t>regad</a:t>
            </a:r>
            <a:r>
              <a:rPr lang="en-US" altLang="zh-CN" sz="2400" i="1" dirty="0"/>
              <a:t>, </a:t>
            </a:r>
            <a:r>
              <a:rPr lang="en-US" altLang="zh-CN" sz="2400" i="1" dirty="0" err="1"/>
              <a:t>dcba</a:t>
            </a:r>
            <a:endParaRPr lang="en-US" altLang="zh-CN" sz="2400" i="1" dirty="0"/>
          </a:p>
          <a:p>
            <a:r>
              <a:rPr lang="en-US" altLang="zh-CN" sz="2400" i="1" dirty="0"/>
              <a:t>pop     </a:t>
            </a:r>
            <a:r>
              <a:rPr lang="en-US" altLang="zh-CN" sz="2400" i="1" dirty="0">
                <a:highlight>
                  <a:srgbClr val="FFFF00"/>
                </a:highlight>
              </a:rPr>
              <a:t>&amp;</a:t>
            </a:r>
            <a:r>
              <a:rPr lang="en-US" altLang="zh-CN" sz="2400" i="1" dirty="0" err="1">
                <a:highlight>
                  <a:srgbClr val="FFFF00"/>
                </a:highlight>
              </a:rPr>
              <a:t>regad&amp;</a:t>
            </a:r>
            <a:r>
              <a:rPr lang="en-US" altLang="zh-CN" sz="2400" i="1" dirty="0" err="1"/>
              <a:t>x</a:t>
            </a:r>
            <a:r>
              <a:rPr lang="en-US" altLang="zh-CN" sz="2400" i="1" dirty="0"/>
              <a:t>  </a:t>
            </a:r>
            <a:r>
              <a:rPr lang="zh-CN" altLang="en-US" sz="2400" i="1" dirty="0"/>
              <a:t> </a:t>
            </a:r>
            <a:r>
              <a:rPr lang="en-US" altLang="zh-CN" sz="2400" i="1" dirty="0"/>
              <a:t>;;</a:t>
            </a:r>
            <a:r>
              <a:rPr lang="zh-CN" altLang="en-US" sz="2400" i="1" dirty="0"/>
              <a:t> 前一个</a:t>
            </a:r>
            <a:r>
              <a:rPr lang="en-US" altLang="zh-CN" sz="2400" i="1" dirty="0"/>
              <a:t>&amp;</a:t>
            </a:r>
            <a:r>
              <a:rPr lang="zh-CN" altLang="en-US" sz="2400" i="1" dirty="0"/>
              <a:t>可以省略</a:t>
            </a:r>
            <a:endParaRPr lang="en-US" altLang="zh-CN" sz="2400" i="1" dirty="0"/>
          </a:p>
          <a:p>
            <a:r>
              <a:rPr lang="en-US" altLang="zh-CN" sz="2400" i="1" dirty="0" err="1"/>
              <a:t>endm</a:t>
            </a:r>
            <a:endParaRPr lang="en-US" altLang="zh-CN" sz="2400" i="1" dirty="0"/>
          </a:p>
          <a:p>
            <a:r>
              <a:rPr lang="zh-CN" altLang="en-US" sz="2400" dirty="0"/>
              <a:t>汇编后产生代码：</a:t>
            </a:r>
            <a:endParaRPr lang="en-US" altLang="zh-CN" sz="2400" dirty="0"/>
          </a:p>
          <a:p>
            <a:pPr marL="342900" indent="-342900">
              <a:buAutoNum type="arabicPlain"/>
            </a:pPr>
            <a:r>
              <a:rPr lang="en-US" altLang="zh-CN" sz="2400" dirty="0"/>
              <a:t>pop   dx</a:t>
            </a:r>
          </a:p>
          <a:p>
            <a:r>
              <a:rPr lang="en-US" altLang="zh-CN" sz="2400" dirty="0"/>
              <a:t>1   pop   cx</a:t>
            </a:r>
          </a:p>
          <a:p>
            <a:pPr marL="342900" indent="-342900">
              <a:buAutoNum type="arabicPlain"/>
            </a:pPr>
            <a:r>
              <a:rPr lang="en-US" altLang="zh-CN" sz="2400" dirty="0"/>
              <a:t>pop   bx</a:t>
            </a:r>
          </a:p>
          <a:p>
            <a:r>
              <a:rPr lang="en-US" altLang="zh-CN" sz="2400" dirty="0"/>
              <a:t>1   pop   ax</a:t>
            </a:r>
            <a:endParaRPr lang="zh-CN" altLang="en-US" sz="2400" dirty="0"/>
          </a:p>
        </p:txBody>
      </p:sp>
    </p:spTree>
    <p:extLst>
      <p:ext uri="{BB962C8B-B14F-4D97-AF65-F5344CB8AC3E}">
        <p14:creationId xmlns:p14="http://schemas.microsoft.com/office/powerpoint/2010/main" val="3267471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D0E77-D069-4ECF-8D81-A6124FD56247}"/>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E30BEDCD-A311-42D1-BEB1-63A2BF42CED6}"/>
              </a:ext>
            </a:extLst>
          </p:cNvPr>
          <p:cNvSpPr>
            <a:spLocks noGrp="1"/>
          </p:cNvSpPr>
          <p:nvPr>
            <p:ph idx="1"/>
          </p:nvPr>
        </p:nvSpPr>
        <p:spPr>
          <a:xfrm>
            <a:off x="1097280" y="1737359"/>
            <a:ext cx="10058400" cy="4534131"/>
          </a:xfrm>
        </p:spPr>
        <p:txBody>
          <a:bodyPr>
            <a:normAutofit fontScale="85000" lnSpcReduction="20000"/>
          </a:bodyPr>
          <a:lstStyle/>
          <a:p>
            <a:pPr marL="179388" indent="-179388">
              <a:lnSpc>
                <a:spcPct val="120000"/>
              </a:lnSpc>
              <a:spcBef>
                <a:spcPts val="0"/>
              </a:spcBef>
              <a:spcAft>
                <a:spcPts val="0"/>
              </a:spcAft>
            </a:pPr>
            <a:r>
              <a:rPr lang="zh-CN" altLang="en-US" sz="2400" dirty="0"/>
              <a:t>条件汇编伪指令</a:t>
            </a:r>
            <a:r>
              <a:rPr lang="zh-CN" altLang="en-US" sz="2400" dirty="0">
                <a:solidFill>
                  <a:srgbClr val="C00000"/>
                </a:solidFill>
              </a:rPr>
              <a:t>根据某种条件确定是否汇编某段语句序列</a:t>
            </a:r>
            <a:r>
              <a:rPr lang="zh-CN" altLang="en-US" sz="2400" dirty="0"/>
              <a:t>，与高级语言的条件编译命令类似。条件汇编伪指令的一般格式为：</a:t>
            </a:r>
            <a:endParaRPr lang="en-US" altLang="zh-CN" sz="2400" dirty="0"/>
          </a:p>
          <a:p>
            <a:pPr>
              <a:lnSpc>
                <a:spcPct val="120000"/>
              </a:lnSpc>
              <a:spcBef>
                <a:spcPts val="0"/>
              </a:spcBef>
              <a:spcAft>
                <a:spcPts val="0"/>
              </a:spcAft>
            </a:pPr>
            <a:r>
              <a:rPr lang="en-US" altLang="zh-CN" sz="2400" dirty="0"/>
              <a:t>   </a:t>
            </a:r>
            <a:r>
              <a:rPr lang="en-US" altLang="zh-CN" sz="2400" dirty="0">
                <a:solidFill>
                  <a:srgbClr val="C00000"/>
                </a:solidFill>
              </a:rPr>
              <a:t>if xx </a:t>
            </a:r>
            <a:r>
              <a:rPr lang="zh-CN" altLang="en-US" sz="2400" dirty="0">
                <a:solidFill>
                  <a:srgbClr val="C00000"/>
                </a:solidFill>
              </a:rPr>
              <a:t>表达式                     </a:t>
            </a:r>
            <a:r>
              <a:rPr lang="en-US" altLang="zh-CN" sz="2400" dirty="0">
                <a:solidFill>
                  <a:srgbClr val="C00000"/>
                </a:solidFill>
              </a:rPr>
              <a:t>;</a:t>
            </a:r>
            <a:r>
              <a:rPr lang="zh-CN" altLang="en-US" sz="2400" dirty="0">
                <a:solidFill>
                  <a:srgbClr val="C00000"/>
                </a:solidFill>
              </a:rPr>
              <a:t>条件满足，汇编分支语句体</a:t>
            </a:r>
            <a:r>
              <a:rPr lang="en-US" altLang="zh-CN" sz="2400" dirty="0">
                <a:solidFill>
                  <a:srgbClr val="C00000"/>
                </a:solidFill>
              </a:rPr>
              <a:t>1</a:t>
            </a:r>
          </a:p>
          <a:p>
            <a:pPr>
              <a:lnSpc>
                <a:spcPct val="120000"/>
              </a:lnSpc>
              <a:spcBef>
                <a:spcPts val="0"/>
              </a:spcBef>
              <a:spcAft>
                <a:spcPts val="0"/>
              </a:spcAft>
            </a:pPr>
            <a:r>
              <a:rPr lang="en-US" altLang="zh-CN" sz="2400" dirty="0">
                <a:solidFill>
                  <a:srgbClr val="C00000"/>
                </a:solidFill>
              </a:rPr>
              <a:t>   </a:t>
            </a:r>
            <a:r>
              <a:rPr lang="zh-CN" altLang="en-US" sz="2400" dirty="0">
                <a:solidFill>
                  <a:srgbClr val="C00000"/>
                </a:solidFill>
              </a:rPr>
              <a:t>分支语句体</a:t>
            </a:r>
            <a:r>
              <a:rPr lang="en-US" altLang="zh-CN" sz="2400" dirty="0">
                <a:solidFill>
                  <a:srgbClr val="C00000"/>
                </a:solidFill>
              </a:rPr>
              <a:t>1</a:t>
            </a:r>
          </a:p>
          <a:p>
            <a:pPr>
              <a:lnSpc>
                <a:spcPct val="120000"/>
              </a:lnSpc>
              <a:spcBef>
                <a:spcPts val="0"/>
              </a:spcBef>
              <a:spcAft>
                <a:spcPts val="0"/>
              </a:spcAft>
            </a:pPr>
            <a:r>
              <a:rPr lang="en-US" altLang="zh-CN" sz="2400" dirty="0">
                <a:solidFill>
                  <a:srgbClr val="C00000"/>
                </a:solidFill>
              </a:rPr>
              <a:t>   [else                               ;</a:t>
            </a:r>
            <a:r>
              <a:rPr lang="zh-CN" altLang="en-US" sz="2400" dirty="0">
                <a:solidFill>
                  <a:srgbClr val="C00000"/>
                </a:solidFill>
              </a:rPr>
              <a:t>条件不满足，汇编分支语句体</a:t>
            </a:r>
            <a:r>
              <a:rPr lang="en-US" altLang="zh-CN" sz="2400" dirty="0">
                <a:solidFill>
                  <a:srgbClr val="C00000"/>
                </a:solidFill>
              </a:rPr>
              <a:t>2</a:t>
            </a:r>
          </a:p>
          <a:p>
            <a:pPr>
              <a:lnSpc>
                <a:spcPct val="120000"/>
              </a:lnSpc>
              <a:spcBef>
                <a:spcPts val="0"/>
              </a:spcBef>
              <a:spcAft>
                <a:spcPts val="0"/>
              </a:spcAft>
            </a:pPr>
            <a:r>
              <a:rPr lang="en-US" altLang="zh-CN" sz="2400" dirty="0">
                <a:solidFill>
                  <a:srgbClr val="C00000"/>
                </a:solidFill>
              </a:rPr>
              <a:t>    </a:t>
            </a:r>
            <a:r>
              <a:rPr lang="zh-CN" altLang="en-US" sz="2400" dirty="0">
                <a:solidFill>
                  <a:srgbClr val="C00000"/>
                </a:solidFill>
              </a:rPr>
              <a:t>分支语句体</a:t>
            </a:r>
            <a:r>
              <a:rPr lang="en-US" altLang="zh-CN" sz="2400" dirty="0">
                <a:solidFill>
                  <a:srgbClr val="C00000"/>
                </a:solidFill>
              </a:rPr>
              <a:t>2]</a:t>
            </a:r>
          </a:p>
          <a:p>
            <a:pPr>
              <a:lnSpc>
                <a:spcPct val="120000"/>
              </a:lnSpc>
              <a:spcBef>
                <a:spcPts val="0"/>
              </a:spcBef>
              <a:spcAft>
                <a:spcPts val="0"/>
              </a:spcAft>
            </a:pPr>
            <a:r>
              <a:rPr lang="en-US" altLang="zh-CN" sz="2400" dirty="0">
                <a:solidFill>
                  <a:srgbClr val="C00000"/>
                </a:solidFill>
              </a:rPr>
              <a:t>   endif                             ;</a:t>
            </a:r>
            <a:r>
              <a:rPr lang="zh-CN" altLang="en-US" sz="2400" dirty="0">
                <a:solidFill>
                  <a:srgbClr val="C00000"/>
                </a:solidFill>
              </a:rPr>
              <a:t>条件汇编结束</a:t>
            </a:r>
            <a:endParaRPr lang="en-US" altLang="zh-CN" sz="2400" dirty="0">
              <a:solidFill>
                <a:srgbClr val="C00000"/>
              </a:solidFill>
            </a:endParaRPr>
          </a:p>
          <a:p>
            <a:pPr>
              <a:lnSpc>
                <a:spcPct val="120000"/>
              </a:lnSpc>
              <a:spcBef>
                <a:spcPts val="0"/>
              </a:spcBef>
              <a:spcAft>
                <a:spcPts val="0"/>
              </a:spcAft>
            </a:pPr>
            <a:endParaRPr lang="en-US" altLang="zh-CN" sz="2400" dirty="0">
              <a:solidFill>
                <a:srgbClr val="C00000"/>
              </a:solidFill>
            </a:endParaRPr>
          </a:p>
          <a:p>
            <a:pPr lvl="1">
              <a:lnSpc>
                <a:spcPct val="120000"/>
              </a:lnSpc>
              <a:spcBef>
                <a:spcPts val="0"/>
              </a:spcBef>
              <a:spcAft>
                <a:spcPts val="0"/>
              </a:spcAft>
              <a:buFont typeface="Wingdings" panose="05000000000000000000" pitchFamily="2" charset="2"/>
              <a:buChar char="ü"/>
              <a:tabLst>
                <a:tab pos="5653088" algn="l"/>
              </a:tabLst>
            </a:pPr>
            <a:r>
              <a:rPr lang="zh-CN" altLang="en-US" sz="2400" dirty="0"/>
              <a:t>其中，</a:t>
            </a:r>
            <a:r>
              <a:rPr lang="en-US" altLang="zh-CN" sz="2400" dirty="0"/>
              <a:t>IF</a:t>
            </a:r>
            <a:r>
              <a:rPr lang="zh-CN" altLang="en-US" sz="2400" dirty="0"/>
              <a:t>后跟的</a:t>
            </a:r>
            <a:r>
              <a:rPr lang="en-US" altLang="zh-CN" sz="2400" dirty="0"/>
              <a:t>XX</a:t>
            </a:r>
            <a:r>
              <a:rPr lang="zh-CN" altLang="en-US" sz="2400" dirty="0"/>
              <a:t>表示组成条件汇编伪指令的其他字符，如表</a:t>
            </a:r>
            <a:r>
              <a:rPr lang="en-US" altLang="zh-CN" sz="2400" dirty="0"/>
              <a:t>5-3</a:t>
            </a:r>
            <a:r>
              <a:rPr lang="zh-CN" altLang="en-US" sz="2400" dirty="0"/>
              <a:t>所示。</a:t>
            </a: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r>
              <a:rPr lang="zh-CN" altLang="en-US" sz="2400" dirty="0"/>
              <a:t>如果表达式表示的条件满足，汇编程序将汇编分支语句体</a:t>
            </a:r>
            <a:r>
              <a:rPr lang="en-US" altLang="zh-CN" sz="2400" dirty="0"/>
              <a:t>1 </a:t>
            </a:r>
            <a:r>
              <a:rPr lang="zh-CN" altLang="en-US" sz="2400" dirty="0"/>
              <a:t>的语句，否则分支语句体</a:t>
            </a:r>
            <a:r>
              <a:rPr lang="en-US" altLang="zh-CN" sz="2400" dirty="0"/>
              <a:t>1</a:t>
            </a:r>
            <a:r>
              <a:rPr lang="zh-CN" altLang="en-US" sz="2400" dirty="0"/>
              <a:t>不被汇编。若存在可选的</a:t>
            </a:r>
            <a:r>
              <a:rPr lang="en-US" altLang="zh-CN" sz="2400" dirty="0"/>
              <a:t>ELSE</a:t>
            </a:r>
            <a:r>
              <a:rPr lang="zh-CN" altLang="en-US" sz="2400" dirty="0"/>
              <a:t>伪指令，分支语句体</a:t>
            </a:r>
            <a:r>
              <a:rPr lang="en-US" altLang="zh-CN" sz="2400" dirty="0"/>
              <a:t>2</a:t>
            </a:r>
            <a:r>
              <a:rPr lang="zh-CN" altLang="en-US" sz="2400" dirty="0"/>
              <a:t>中的语句将在不满足条件时被汇编。</a:t>
            </a: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endParaRPr lang="en-US" altLang="zh-CN" sz="2400" dirty="0"/>
          </a:p>
          <a:p>
            <a:pPr lvl="1">
              <a:lnSpc>
                <a:spcPct val="120000"/>
              </a:lnSpc>
              <a:spcBef>
                <a:spcPts val="0"/>
              </a:spcBef>
              <a:spcAft>
                <a:spcPts val="0"/>
              </a:spcAft>
              <a:buFont typeface="Wingdings" panose="05000000000000000000" pitchFamily="2" charset="2"/>
              <a:buChar char="ü"/>
              <a:tabLst>
                <a:tab pos="5653088" algn="l"/>
              </a:tabLst>
            </a:pPr>
            <a:r>
              <a:rPr lang="en-US" altLang="zh-CN" sz="2400" dirty="0"/>
              <a:t>IF/IFE</a:t>
            </a:r>
            <a:r>
              <a:rPr lang="zh-CN" altLang="en-US" sz="2400" dirty="0"/>
              <a:t>伪指令中的表达式可以用关系运算符</a:t>
            </a:r>
            <a:r>
              <a:rPr lang="en-US" altLang="zh-CN" sz="2400" dirty="0"/>
              <a:t>EQ</a:t>
            </a:r>
            <a:r>
              <a:rPr lang="zh-CN" altLang="en-US" sz="2400" dirty="0"/>
              <a:t>、</a:t>
            </a:r>
            <a:r>
              <a:rPr lang="en-US" altLang="zh-CN" sz="2400" dirty="0"/>
              <a:t>NE</a:t>
            </a:r>
            <a:r>
              <a:rPr lang="zh-CN" altLang="en-US" sz="2400" dirty="0"/>
              <a:t>、</a:t>
            </a:r>
            <a:r>
              <a:rPr lang="en-US" altLang="zh-CN" sz="2400" dirty="0"/>
              <a:t>GT</a:t>
            </a:r>
            <a:r>
              <a:rPr lang="zh-CN" altLang="en-US" sz="2400" dirty="0"/>
              <a:t>、</a:t>
            </a:r>
            <a:r>
              <a:rPr lang="en-US" altLang="zh-CN" sz="2400" dirty="0"/>
              <a:t>LT</a:t>
            </a:r>
            <a:r>
              <a:rPr lang="zh-CN" altLang="en-US" sz="2400" dirty="0"/>
              <a:t>、</a:t>
            </a:r>
            <a:r>
              <a:rPr lang="en-US" altLang="zh-CN" sz="2400" dirty="0"/>
              <a:t>GE</a:t>
            </a:r>
            <a:r>
              <a:rPr lang="zh-CN" altLang="en-US" sz="2400" dirty="0"/>
              <a:t>、</a:t>
            </a:r>
            <a:r>
              <a:rPr lang="en-US" altLang="zh-CN" sz="2400" dirty="0"/>
              <a:t>LE</a:t>
            </a:r>
            <a:r>
              <a:rPr lang="zh-CN" altLang="en-US" sz="2400" dirty="0"/>
              <a:t>。关系表达式用</a:t>
            </a:r>
            <a:r>
              <a:rPr lang="en-US" altLang="zh-CN" sz="2400" dirty="0"/>
              <a:t>0FFFFH</a:t>
            </a:r>
            <a:r>
              <a:rPr lang="zh-CN" altLang="en-US" sz="2400" dirty="0"/>
              <a:t>（非</a:t>
            </a:r>
            <a:r>
              <a:rPr lang="en-US" altLang="zh-CN" sz="2400" dirty="0"/>
              <a:t>0</a:t>
            </a:r>
            <a:r>
              <a:rPr lang="zh-CN" altLang="en-US" sz="2400" dirty="0"/>
              <a:t>）表示真，用</a:t>
            </a:r>
            <a:r>
              <a:rPr lang="en-US" altLang="zh-CN" sz="2400" dirty="0"/>
              <a:t>0</a:t>
            </a:r>
            <a:r>
              <a:rPr lang="zh-CN" altLang="en-US" sz="2400" dirty="0"/>
              <a:t>表示假。</a:t>
            </a:r>
          </a:p>
        </p:txBody>
      </p:sp>
    </p:spTree>
    <p:extLst>
      <p:ext uri="{BB962C8B-B14F-4D97-AF65-F5344CB8AC3E}">
        <p14:creationId xmlns:p14="http://schemas.microsoft.com/office/powerpoint/2010/main" val="55329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B1AA5-A7EA-4D24-910E-8F7748648615}"/>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E84FB87F-3851-4156-8676-4F55B0267F34}"/>
              </a:ext>
            </a:extLst>
          </p:cNvPr>
          <p:cNvSpPr>
            <a:spLocks noGrp="1"/>
          </p:cNvSpPr>
          <p:nvPr>
            <p:ph idx="1"/>
          </p:nvPr>
        </p:nvSpPr>
        <p:spPr>
          <a:xfrm>
            <a:off x="881149" y="1731242"/>
            <a:ext cx="10058400" cy="390698"/>
          </a:xfrm>
        </p:spPr>
        <p:txBody>
          <a:bodyPr/>
          <a:lstStyle/>
          <a:p>
            <a:pPr algn="ctr"/>
            <a:r>
              <a:rPr lang="zh-CN" altLang="en-US" dirty="0"/>
              <a:t>表</a:t>
            </a:r>
            <a:r>
              <a:rPr lang="en-US" altLang="zh-CN" dirty="0"/>
              <a:t>5-3 </a:t>
            </a:r>
            <a:r>
              <a:rPr lang="zh-CN" altLang="en-US" dirty="0"/>
              <a:t>条件汇编伪指令</a:t>
            </a:r>
          </a:p>
        </p:txBody>
      </p:sp>
      <p:graphicFrame>
        <p:nvGraphicFramePr>
          <p:cNvPr id="4" name="表格 3">
            <a:extLst>
              <a:ext uri="{FF2B5EF4-FFF2-40B4-BE49-F238E27FC236}">
                <a16:creationId xmlns:a16="http://schemas.microsoft.com/office/drawing/2014/main" id="{E654C7D9-D84A-4A3C-960A-543A6C8A26C4}"/>
              </a:ext>
            </a:extLst>
          </p:cNvPr>
          <p:cNvGraphicFramePr>
            <a:graphicFrameLocks noGrp="1"/>
          </p:cNvGraphicFramePr>
          <p:nvPr>
            <p:extLst>
              <p:ext uri="{D42A27DB-BD31-4B8C-83A1-F6EECF244321}">
                <p14:modId xmlns:p14="http://schemas.microsoft.com/office/powerpoint/2010/main" val="2686150"/>
              </p:ext>
            </p:extLst>
          </p:nvPr>
        </p:nvGraphicFramePr>
        <p:xfrm>
          <a:off x="1246909" y="2121940"/>
          <a:ext cx="9908771" cy="4079240"/>
        </p:xfrm>
        <a:graphic>
          <a:graphicData uri="http://schemas.openxmlformats.org/drawingml/2006/table">
            <a:tbl>
              <a:tblPr firstRow="1" bandRow="1">
                <a:tableStyleId>{9D7B26C5-4107-4FEC-AEDC-1716B250A1EF}</a:tableStyleId>
              </a:tblPr>
              <a:tblGrid>
                <a:gridCol w="3663992">
                  <a:extLst>
                    <a:ext uri="{9D8B030D-6E8A-4147-A177-3AD203B41FA5}">
                      <a16:colId xmlns:a16="http://schemas.microsoft.com/office/drawing/2014/main" val="1778675875"/>
                    </a:ext>
                  </a:extLst>
                </a:gridCol>
                <a:gridCol w="6244779">
                  <a:extLst>
                    <a:ext uri="{9D8B030D-6E8A-4147-A177-3AD203B41FA5}">
                      <a16:colId xmlns:a16="http://schemas.microsoft.com/office/drawing/2014/main" val="288322482"/>
                    </a:ext>
                  </a:extLst>
                </a:gridCol>
              </a:tblGrid>
              <a:tr h="370840">
                <a:tc>
                  <a:txBody>
                    <a:bodyPr/>
                    <a:lstStyle/>
                    <a:p>
                      <a:r>
                        <a:rPr lang="zh-CN" altLang="en-US" sz="1600" dirty="0"/>
                        <a:t>格式</a:t>
                      </a:r>
                    </a:p>
                  </a:txBody>
                  <a:tcPr/>
                </a:tc>
                <a:tc>
                  <a:txBody>
                    <a:bodyPr/>
                    <a:lstStyle/>
                    <a:p>
                      <a:r>
                        <a:rPr lang="zh-CN" altLang="en-US" sz="1600" dirty="0"/>
                        <a:t>功能说明</a:t>
                      </a:r>
                    </a:p>
                  </a:txBody>
                  <a:tcPr/>
                </a:tc>
                <a:extLst>
                  <a:ext uri="{0D108BD9-81ED-4DB2-BD59-A6C34878D82A}">
                    <a16:rowId xmlns:a16="http://schemas.microsoft.com/office/drawing/2014/main" val="259361033"/>
                  </a:ext>
                </a:extLst>
              </a:tr>
              <a:tr h="370840">
                <a:tc>
                  <a:txBody>
                    <a:bodyPr/>
                    <a:lstStyle/>
                    <a:p>
                      <a:r>
                        <a:rPr lang="en-US" altLang="zh-CN" sz="1600" dirty="0"/>
                        <a:t>IF</a:t>
                      </a:r>
                      <a:r>
                        <a:rPr lang="zh-CN" altLang="en-US" sz="1600" dirty="0"/>
                        <a:t>表达式</a:t>
                      </a:r>
                    </a:p>
                  </a:txBody>
                  <a:tcPr/>
                </a:tc>
                <a:tc>
                  <a:txBody>
                    <a:bodyPr/>
                    <a:lstStyle/>
                    <a:p>
                      <a:r>
                        <a:rPr lang="zh-CN" altLang="en-US" sz="1600" dirty="0"/>
                        <a:t>汇编程序求出表达式的值，此值</a:t>
                      </a:r>
                      <a:r>
                        <a:rPr lang="zh-CN" altLang="en-US" sz="1600" dirty="0">
                          <a:highlight>
                            <a:srgbClr val="FFFF00"/>
                          </a:highlight>
                        </a:rPr>
                        <a:t>不为</a:t>
                      </a:r>
                      <a:r>
                        <a:rPr lang="en-US" altLang="zh-CN" sz="1600" dirty="0">
                          <a:highlight>
                            <a:srgbClr val="FFFF00"/>
                          </a:highlight>
                        </a:rPr>
                        <a:t>0</a:t>
                      </a:r>
                      <a:r>
                        <a:rPr lang="zh-CN" altLang="en-US" sz="1600" dirty="0"/>
                        <a:t>则条件满足</a:t>
                      </a:r>
                    </a:p>
                  </a:txBody>
                  <a:tcPr/>
                </a:tc>
                <a:extLst>
                  <a:ext uri="{0D108BD9-81ED-4DB2-BD59-A6C34878D82A}">
                    <a16:rowId xmlns:a16="http://schemas.microsoft.com/office/drawing/2014/main" val="1040278366"/>
                  </a:ext>
                </a:extLst>
              </a:tr>
              <a:tr h="370840">
                <a:tc>
                  <a:txBody>
                    <a:bodyPr/>
                    <a:lstStyle/>
                    <a:p>
                      <a:r>
                        <a:rPr lang="en-US" altLang="zh-CN" sz="1600" dirty="0"/>
                        <a:t>IFE</a:t>
                      </a:r>
                      <a:r>
                        <a:rPr lang="zh-CN" altLang="en-US" sz="1600" dirty="0"/>
                        <a:t>表达式</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汇编程序求出表达式的值，此值</a:t>
                      </a:r>
                      <a:r>
                        <a:rPr lang="zh-CN" altLang="en-US" sz="1600" dirty="0">
                          <a:highlight>
                            <a:srgbClr val="FFFF00"/>
                          </a:highlight>
                        </a:rPr>
                        <a:t>为</a:t>
                      </a:r>
                      <a:r>
                        <a:rPr lang="en-US" altLang="zh-CN" sz="1600" dirty="0">
                          <a:highlight>
                            <a:srgbClr val="FFFF00"/>
                          </a:highlight>
                        </a:rPr>
                        <a:t>0</a:t>
                      </a:r>
                      <a:r>
                        <a:rPr lang="zh-CN" altLang="en-US" sz="1600" dirty="0"/>
                        <a:t>则条件满足</a:t>
                      </a:r>
                    </a:p>
                  </a:txBody>
                  <a:tcPr/>
                </a:tc>
                <a:extLst>
                  <a:ext uri="{0D108BD9-81ED-4DB2-BD59-A6C34878D82A}">
                    <a16:rowId xmlns:a16="http://schemas.microsoft.com/office/drawing/2014/main" val="2500072291"/>
                  </a:ext>
                </a:extLst>
              </a:tr>
              <a:tr h="370840">
                <a:tc>
                  <a:txBody>
                    <a:bodyPr/>
                    <a:lstStyle/>
                    <a:p>
                      <a:r>
                        <a:rPr lang="en-US" altLang="zh-CN" sz="1600" dirty="0"/>
                        <a:t>IFDEF</a:t>
                      </a:r>
                      <a:r>
                        <a:rPr lang="zh-CN" altLang="en-US" sz="1600" dirty="0"/>
                        <a:t>符号</a:t>
                      </a:r>
                    </a:p>
                  </a:txBody>
                  <a:tcPr/>
                </a:tc>
                <a:tc>
                  <a:txBody>
                    <a:bodyPr/>
                    <a:lstStyle/>
                    <a:p>
                      <a:r>
                        <a:rPr lang="zh-CN" altLang="en-US" sz="1600" dirty="0">
                          <a:highlight>
                            <a:srgbClr val="FFFF00"/>
                          </a:highlight>
                        </a:rPr>
                        <a:t>符号已定义</a:t>
                      </a:r>
                      <a:r>
                        <a:rPr lang="zh-CN" altLang="en-US" sz="1600" dirty="0"/>
                        <a:t>（内部定义或声明外部定义），则条件满足</a:t>
                      </a:r>
                    </a:p>
                  </a:txBody>
                  <a:tcPr/>
                </a:tc>
                <a:extLst>
                  <a:ext uri="{0D108BD9-81ED-4DB2-BD59-A6C34878D82A}">
                    <a16:rowId xmlns:a16="http://schemas.microsoft.com/office/drawing/2014/main" val="3725302338"/>
                  </a:ext>
                </a:extLst>
              </a:tr>
              <a:tr h="370840">
                <a:tc>
                  <a:txBody>
                    <a:bodyPr/>
                    <a:lstStyle/>
                    <a:p>
                      <a:r>
                        <a:rPr lang="en-US" altLang="zh-CN" sz="1600" dirty="0"/>
                        <a:t>IFNDEF</a:t>
                      </a:r>
                      <a:r>
                        <a:rPr lang="zh-CN" altLang="en-US" sz="1600" dirty="0"/>
                        <a:t>符号</a:t>
                      </a:r>
                    </a:p>
                  </a:txBody>
                  <a:tcPr/>
                </a:tc>
                <a:tc>
                  <a:txBody>
                    <a:bodyPr/>
                    <a:lstStyle/>
                    <a:p>
                      <a:r>
                        <a:rPr lang="zh-CN" altLang="en-US" sz="1600" dirty="0">
                          <a:highlight>
                            <a:srgbClr val="FFFF00"/>
                          </a:highlight>
                        </a:rPr>
                        <a:t>符号未定义</a:t>
                      </a:r>
                      <a:r>
                        <a:rPr lang="zh-CN" altLang="en-US" sz="1600" dirty="0"/>
                        <a:t>，则条件满足</a:t>
                      </a:r>
                    </a:p>
                  </a:txBody>
                  <a:tcPr/>
                </a:tc>
                <a:extLst>
                  <a:ext uri="{0D108BD9-81ED-4DB2-BD59-A6C34878D82A}">
                    <a16:rowId xmlns:a16="http://schemas.microsoft.com/office/drawing/2014/main" val="1073625428"/>
                  </a:ext>
                </a:extLst>
              </a:tr>
              <a:tr h="370840">
                <a:tc>
                  <a:txBody>
                    <a:bodyPr/>
                    <a:lstStyle/>
                    <a:p>
                      <a:r>
                        <a:rPr lang="en-US" altLang="zh-CN" sz="1600" dirty="0"/>
                        <a:t>IFB&lt;</a:t>
                      </a:r>
                      <a:r>
                        <a:rPr lang="zh-CN" altLang="en-US" sz="1600" dirty="0"/>
                        <a:t>形参</a:t>
                      </a:r>
                      <a:r>
                        <a:rPr lang="en-US" altLang="zh-CN" sz="1600" dirty="0"/>
                        <a:t>&gt;</a:t>
                      </a:r>
                      <a:endParaRPr lang="zh-CN" altLang="en-US" sz="1600" dirty="0"/>
                    </a:p>
                  </a:txBody>
                  <a:tcPr/>
                </a:tc>
                <a:tc>
                  <a:txBody>
                    <a:bodyPr/>
                    <a:lstStyle/>
                    <a:p>
                      <a:r>
                        <a:rPr lang="zh-CN" altLang="en-US" sz="1600" dirty="0"/>
                        <a:t>用在宏定义体，如果</a:t>
                      </a:r>
                      <a:r>
                        <a:rPr lang="zh-CN" altLang="en-US" sz="1600" dirty="0">
                          <a:highlight>
                            <a:srgbClr val="FFFF00"/>
                          </a:highlight>
                        </a:rPr>
                        <a:t>宏调用没有用实参替代该形参</a:t>
                      </a:r>
                      <a:r>
                        <a:rPr lang="zh-CN" altLang="en-US" sz="1600" dirty="0"/>
                        <a:t>，则条件满足</a:t>
                      </a:r>
                    </a:p>
                  </a:txBody>
                  <a:tcPr/>
                </a:tc>
                <a:extLst>
                  <a:ext uri="{0D108BD9-81ED-4DB2-BD59-A6C34878D82A}">
                    <a16:rowId xmlns:a16="http://schemas.microsoft.com/office/drawing/2014/main" val="3041529084"/>
                  </a:ext>
                </a:extLst>
              </a:tr>
              <a:tr h="370840">
                <a:tc>
                  <a:txBody>
                    <a:bodyPr/>
                    <a:lstStyle/>
                    <a:p>
                      <a:r>
                        <a:rPr lang="en-US" altLang="zh-CN" sz="1600" dirty="0"/>
                        <a:t>IFNB&lt;</a:t>
                      </a:r>
                      <a:r>
                        <a:rPr lang="zh-CN" altLang="en-US" sz="1600" dirty="0"/>
                        <a:t>形参</a:t>
                      </a:r>
                      <a:r>
                        <a:rPr lang="en-US" altLang="zh-CN" sz="1600" dirty="0"/>
                        <a:t>&gt;</a:t>
                      </a:r>
                      <a:endParaRPr lang="zh-CN" altLang="en-US" sz="1600" dirty="0"/>
                    </a:p>
                  </a:txBody>
                  <a:tcPr/>
                </a:tc>
                <a:tc>
                  <a:txBody>
                    <a:bodyPr/>
                    <a:lstStyle/>
                    <a:p>
                      <a:r>
                        <a:rPr lang="zh-CN" altLang="en-US" sz="1600" dirty="0"/>
                        <a:t>用在宏定义体，如果宏调用用实参替代该形参，则条件满足</a:t>
                      </a:r>
                    </a:p>
                  </a:txBody>
                  <a:tcPr/>
                </a:tc>
                <a:extLst>
                  <a:ext uri="{0D108BD9-81ED-4DB2-BD59-A6C34878D82A}">
                    <a16:rowId xmlns:a16="http://schemas.microsoft.com/office/drawing/2014/main" val="389703914"/>
                  </a:ext>
                </a:extLst>
              </a:tr>
              <a:tr h="370840">
                <a:tc>
                  <a:txBody>
                    <a:bodyPr/>
                    <a:lstStyle/>
                    <a:p>
                      <a:r>
                        <a:rPr lang="en-US" altLang="zh-CN" sz="1600" dirty="0"/>
                        <a:t>IFIDN&lt;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r>
                        <a:rPr lang="zh-CN" altLang="en-US" sz="1600" dirty="0"/>
                        <a:t>字符串</a:t>
                      </a:r>
                      <a:r>
                        <a:rPr lang="en-US" altLang="zh-CN" sz="1600" dirty="0"/>
                        <a:t>1</a:t>
                      </a:r>
                      <a:r>
                        <a:rPr lang="zh-CN" altLang="en-US" sz="1600" dirty="0"/>
                        <a:t>与字符串</a:t>
                      </a:r>
                      <a:r>
                        <a:rPr lang="en-US" altLang="zh-CN" sz="1600" dirty="0"/>
                        <a:t>2</a:t>
                      </a:r>
                      <a:r>
                        <a:rPr lang="zh-CN" altLang="en-US" sz="1600" dirty="0">
                          <a:highlight>
                            <a:srgbClr val="FFFF00"/>
                          </a:highlight>
                        </a:rPr>
                        <a:t>相同</a:t>
                      </a:r>
                      <a:r>
                        <a:rPr lang="zh-CN" altLang="en-US" sz="1600" dirty="0"/>
                        <a:t>则条件满足，区别大小写</a:t>
                      </a:r>
                    </a:p>
                  </a:txBody>
                  <a:tcPr/>
                </a:tc>
                <a:extLst>
                  <a:ext uri="{0D108BD9-81ED-4DB2-BD59-A6C34878D82A}">
                    <a16:rowId xmlns:a16="http://schemas.microsoft.com/office/drawing/2014/main" val="28363507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IFIDNI&lt;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t>相同则条件满足，不区别大小写</a:t>
                      </a:r>
                    </a:p>
                  </a:txBody>
                  <a:tcPr/>
                </a:tc>
                <a:extLst>
                  <a:ext uri="{0D108BD9-81ED-4DB2-BD59-A6C34878D82A}">
                    <a16:rowId xmlns:a16="http://schemas.microsoft.com/office/drawing/2014/main" val="3318593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IFDIF&lt;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highlight>
                            <a:srgbClr val="FFFF00"/>
                          </a:highlight>
                        </a:rPr>
                        <a:t>不相同</a:t>
                      </a:r>
                      <a:r>
                        <a:rPr lang="zh-CN" altLang="en-US" sz="1600" dirty="0"/>
                        <a:t>则条件满足，区别大小写</a:t>
                      </a:r>
                    </a:p>
                  </a:txBody>
                  <a:tcPr/>
                </a:tc>
                <a:extLst>
                  <a:ext uri="{0D108BD9-81ED-4DB2-BD59-A6C34878D82A}">
                    <a16:rowId xmlns:a16="http://schemas.microsoft.com/office/drawing/2014/main" val="27223767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IFDIFI&lt;</a:t>
                      </a:r>
                      <a:r>
                        <a:rPr lang="zh-CN" altLang="en-US" sz="1600" dirty="0"/>
                        <a:t>字符串</a:t>
                      </a:r>
                      <a:r>
                        <a:rPr lang="en-US" altLang="zh-CN" sz="1600" dirty="0"/>
                        <a:t>1&gt;&lt;</a:t>
                      </a:r>
                      <a:r>
                        <a:rPr lang="zh-CN" altLang="en-US" sz="1600" dirty="0"/>
                        <a:t>字符串</a:t>
                      </a:r>
                      <a:r>
                        <a:rPr lang="en-US" altLang="zh-CN" sz="1600" dirty="0"/>
                        <a:t>2&gt;</a:t>
                      </a:r>
                      <a:endParaRPr lang="zh-CN"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字符串</a:t>
                      </a:r>
                      <a:r>
                        <a:rPr lang="en-US" altLang="zh-CN" sz="1600" dirty="0"/>
                        <a:t>1</a:t>
                      </a:r>
                      <a:r>
                        <a:rPr lang="zh-CN" altLang="en-US" sz="1600" dirty="0"/>
                        <a:t>与字符串</a:t>
                      </a:r>
                      <a:r>
                        <a:rPr lang="en-US" altLang="zh-CN" sz="1600" dirty="0"/>
                        <a:t>2</a:t>
                      </a:r>
                      <a:r>
                        <a:rPr lang="zh-CN" altLang="en-US" sz="1600" dirty="0"/>
                        <a:t>不相同则条件满足，不区别大小写</a:t>
                      </a:r>
                    </a:p>
                  </a:txBody>
                  <a:tcPr/>
                </a:tc>
                <a:extLst>
                  <a:ext uri="{0D108BD9-81ED-4DB2-BD59-A6C34878D82A}">
                    <a16:rowId xmlns:a16="http://schemas.microsoft.com/office/drawing/2014/main" val="1834298214"/>
                  </a:ext>
                </a:extLst>
              </a:tr>
            </a:tbl>
          </a:graphicData>
        </a:graphic>
      </p:graphicFrame>
    </p:spTree>
    <p:extLst>
      <p:ext uri="{BB962C8B-B14F-4D97-AF65-F5344CB8AC3E}">
        <p14:creationId xmlns:p14="http://schemas.microsoft.com/office/powerpoint/2010/main" val="280957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11DE0-A7AF-4776-A551-0E4D0205B0A7}"/>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0DF8A729-7261-4E4A-8F63-DB54A6D0BACF}"/>
              </a:ext>
            </a:extLst>
          </p:cNvPr>
          <p:cNvSpPr>
            <a:spLocks noGrp="1"/>
          </p:cNvSpPr>
          <p:nvPr>
            <p:ph idx="1"/>
          </p:nvPr>
        </p:nvSpPr>
        <p:spPr>
          <a:xfrm>
            <a:off x="1191491" y="1848197"/>
            <a:ext cx="6419273" cy="950421"/>
          </a:xfrm>
        </p:spPr>
        <p:txBody>
          <a:bodyPr>
            <a:normAutofit/>
          </a:bodyPr>
          <a:lstStyle/>
          <a:p>
            <a:pPr>
              <a:spcBef>
                <a:spcPts val="0"/>
              </a:spcBef>
            </a:pPr>
            <a:r>
              <a:rPr lang="zh-CN" altLang="en-US" sz="2400" dirty="0"/>
              <a:t>例</a:t>
            </a:r>
            <a:r>
              <a:rPr lang="en-US" altLang="zh-CN" sz="2400" dirty="0"/>
              <a:t>5.10 </a:t>
            </a:r>
            <a:r>
              <a:rPr lang="zh-CN" altLang="en-US" sz="2400" dirty="0"/>
              <a:t>定义一个元素个数不超过</a:t>
            </a:r>
            <a:r>
              <a:rPr lang="en-US" altLang="zh-CN" sz="2400" dirty="0"/>
              <a:t>100</a:t>
            </a:r>
            <a:r>
              <a:rPr lang="zh-CN" altLang="en-US" sz="2400" dirty="0"/>
              <a:t>的数组</a:t>
            </a:r>
            <a:endParaRPr lang="en-US" altLang="zh-CN" sz="2400" dirty="0"/>
          </a:p>
        </p:txBody>
      </p:sp>
      <p:pic>
        <p:nvPicPr>
          <p:cNvPr id="4" name="图片 3">
            <a:extLst>
              <a:ext uri="{FF2B5EF4-FFF2-40B4-BE49-F238E27FC236}">
                <a16:creationId xmlns:a16="http://schemas.microsoft.com/office/drawing/2014/main" id="{EB0B7421-1C55-4B20-815F-66051A13DA76}"/>
              </a:ext>
            </a:extLst>
          </p:cNvPr>
          <p:cNvPicPr>
            <a:picLocks noChangeAspect="1"/>
          </p:cNvPicPr>
          <p:nvPr/>
        </p:nvPicPr>
        <p:blipFill>
          <a:blip r:embed="rId2"/>
          <a:stretch>
            <a:fillRect/>
          </a:stretch>
        </p:blipFill>
        <p:spPr>
          <a:xfrm>
            <a:off x="5828145" y="3072936"/>
            <a:ext cx="4288211" cy="950421"/>
          </a:xfrm>
          <a:prstGeom prst="rect">
            <a:avLst/>
          </a:prstGeom>
        </p:spPr>
      </p:pic>
      <p:pic>
        <p:nvPicPr>
          <p:cNvPr id="5" name="图片 4">
            <a:extLst>
              <a:ext uri="{FF2B5EF4-FFF2-40B4-BE49-F238E27FC236}">
                <a16:creationId xmlns:a16="http://schemas.microsoft.com/office/drawing/2014/main" id="{84FB62DB-8804-4F65-B509-497792052B20}"/>
              </a:ext>
            </a:extLst>
          </p:cNvPr>
          <p:cNvPicPr>
            <a:picLocks noChangeAspect="1"/>
          </p:cNvPicPr>
          <p:nvPr/>
        </p:nvPicPr>
        <p:blipFill>
          <a:blip r:embed="rId3"/>
          <a:stretch>
            <a:fillRect/>
          </a:stretch>
        </p:blipFill>
        <p:spPr>
          <a:xfrm>
            <a:off x="5828145" y="4714585"/>
            <a:ext cx="6019449" cy="1061521"/>
          </a:xfrm>
          <a:prstGeom prst="rect">
            <a:avLst/>
          </a:prstGeom>
        </p:spPr>
      </p:pic>
      <p:pic>
        <p:nvPicPr>
          <p:cNvPr id="6" name="图片 5">
            <a:extLst>
              <a:ext uri="{FF2B5EF4-FFF2-40B4-BE49-F238E27FC236}">
                <a16:creationId xmlns:a16="http://schemas.microsoft.com/office/drawing/2014/main" id="{096C350E-CA91-460B-B52F-7D2AF8801F37}"/>
              </a:ext>
            </a:extLst>
          </p:cNvPr>
          <p:cNvPicPr>
            <a:picLocks noChangeAspect="1"/>
          </p:cNvPicPr>
          <p:nvPr/>
        </p:nvPicPr>
        <p:blipFill>
          <a:blip r:embed="rId4"/>
          <a:stretch>
            <a:fillRect/>
          </a:stretch>
        </p:blipFill>
        <p:spPr>
          <a:xfrm>
            <a:off x="1174103" y="2258752"/>
            <a:ext cx="4503810" cy="4191363"/>
          </a:xfrm>
          <a:prstGeom prst="rect">
            <a:avLst/>
          </a:prstGeom>
        </p:spPr>
      </p:pic>
      <p:sp>
        <p:nvSpPr>
          <p:cNvPr id="7" name="文本框 6">
            <a:extLst>
              <a:ext uri="{FF2B5EF4-FFF2-40B4-BE49-F238E27FC236}">
                <a16:creationId xmlns:a16="http://schemas.microsoft.com/office/drawing/2014/main" id="{B7749483-EC0E-4478-AD05-84B21A27917C}"/>
              </a:ext>
            </a:extLst>
          </p:cNvPr>
          <p:cNvSpPr txBox="1"/>
          <p:nvPr/>
        </p:nvSpPr>
        <p:spPr>
          <a:xfrm>
            <a:off x="5828145" y="2528448"/>
            <a:ext cx="3925918" cy="369332"/>
          </a:xfrm>
          <a:prstGeom prst="rect">
            <a:avLst/>
          </a:prstGeom>
          <a:noFill/>
        </p:spPr>
        <p:txBody>
          <a:bodyPr wrap="square" rtlCol="0">
            <a:spAutoFit/>
          </a:bodyPr>
          <a:lstStyle/>
          <a:p>
            <a:r>
              <a:rPr lang="zh-CN" altLang="en-US" dirty="0"/>
              <a:t>第一种情况：</a:t>
            </a:r>
            <a:r>
              <a:rPr lang="en-US" altLang="zh-CN" dirty="0"/>
              <a:t>num=12, </a:t>
            </a:r>
            <a:r>
              <a:rPr lang="zh-CN" altLang="en-US" dirty="0"/>
              <a:t>初始化</a:t>
            </a:r>
            <a:r>
              <a:rPr lang="en-US" altLang="zh-CN" dirty="0"/>
              <a:t>12</a:t>
            </a:r>
            <a:r>
              <a:rPr lang="zh-CN" altLang="en-US" dirty="0"/>
              <a:t>个</a:t>
            </a:r>
            <a:r>
              <a:rPr lang="en-US" altLang="zh-CN" dirty="0"/>
              <a:t>7</a:t>
            </a:r>
            <a:endParaRPr lang="zh-CN" altLang="en-US" dirty="0"/>
          </a:p>
        </p:txBody>
      </p:sp>
      <p:sp>
        <p:nvSpPr>
          <p:cNvPr id="8" name="文本框 7">
            <a:extLst>
              <a:ext uri="{FF2B5EF4-FFF2-40B4-BE49-F238E27FC236}">
                <a16:creationId xmlns:a16="http://schemas.microsoft.com/office/drawing/2014/main" id="{55B3D094-6257-48F6-8BC8-F514FC5E41B4}"/>
              </a:ext>
            </a:extLst>
          </p:cNvPr>
          <p:cNvSpPr txBox="1"/>
          <p:nvPr/>
        </p:nvSpPr>
        <p:spPr>
          <a:xfrm>
            <a:off x="5828145" y="4189844"/>
            <a:ext cx="3925918" cy="369332"/>
          </a:xfrm>
          <a:prstGeom prst="rect">
            <a:avLst/>
          </a:prstGeom>
          <a:noFill/>
        </p:spPr>
        <p:txBody>
          <a:bodyPr wrap="square" rtlCol="0">
            <a:spAutoFit/>
          </a:bodyPr>
          <a:lstStyle/>
          <a:p>
            <a:r>
              <a:rPr lang="zh-CN" altLang="en-US" dirty="0"/>
              <a:t>第二种情况：</a:t>
            </a:r>
            <a:r>
              <a:rPr lang="en-US" altLang="zh-CN" dirty="0"/>
              <a:t>num=102, </a:t>
            </a:r>
            <a:r>
              <a:rPr lang="zh-CN" altLang="en-US" dirty="0"/>
              <a:t>初始化</a:t>
            </a:r>
            <a:r>
              <a:rPr lang="en-US" altLang="zh-CN" dirty="0"/>
              <a:t>20</a:t>
            </a:r>
            <a:r>
              <a:rPr lang="zh-CN" altLang="en-US" dirty="0"/>
              <a:t>个</a:t>
            </a:r>
            <a:r>
              <a:rPr lang="en-US" altLang="zh-CN" dirty="0"/>
              <a:t>8</a:t>
            </a:r>
            <a:endParaRPr lang="zh-CN" altLang="en-US" dirty="0"/>
          </a:p>
        </p:txBody>
      </p:sp>
    </p:spTree>
    <p:extLst>
      <p:ext uri="{BB962C8B-B14F-4D97-AF65-F5344CB8AC3E}">
        <p14:creationId xmlns:p14="http://schemas.microsoft.com/office/powerpoint/2010/main" val="3382369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585802-D751-42C6-AC69-30E4D2E6AA40}"/>
              </a:ext>
            </a:extLst>
          </p:cNvPr>
          <p:cNvSpPr>
            <a:spLocks noGrp="1"/>
          </p:cNvSpPr>
          <p:nvPr>
            <p:ph type="title"/>
          </p:nvPr>
        </p:nvSpPr>
        <p:spPr/>
        <p:txBody>
          <a:bodyPr/>
          <a:lstStyle/>
          <a:p>
            <a:r>
              <a:rPr lang="en-US" altLang="zh-CN" dirty="0"/>
              <a:t>5.2.3 </a:t>
            </a:r>
            <a:r>
              <a:rPr lang="zh-CN" altLang="en-US" dirty="0"/>
              <a:t>条件汇编</a:t>
            </a:r>
          </a:p>
        </p:txBody>
      </p:sp>
      <p:sp>
        <p:nvSpPr>
          <p:cNvPr id="3" name="内容占位符 2">
            <a:extLst>
              <a:ext uri="{FF2B5EF4-FFF2-40B4-BE49-F238E27FC236}">
                <a16:creationId xmlns:a16="http://schemas.microsoft.com/office/drawing/2014/main" id="{2F80FF40-19BF-4DC6-BA3B-805435004BB3}"/>
              </a:ext>
            </a:extLst>
          </p:cNvPr>
          <p:cNvSpPr>
            <a:spLocks noGrp="1"/>
          </p:cNvSpPr>
          <p:nvPr>
            <p:ph idx="1"/>
          </p:nvPr>
        </p:nvSpPr>
        <p:spPr>
          <a:xfrm>
            <a:off x="1097280" y="1845734"/>
            <a:ext cx="4084675" cy="4023360"/>
          </a:xfrm>
        </p:spPr>
        <p:txBody>
          <a:bodyPr>
            <a:normAutofit fontScale="92500" lnSpcReduction="20000"/>
          </a:bodyPr>
          <a:lstStyle/>
          <a:p>
            <a:pPr>
              <a:lnSpc>
                <a:spcPct val="110000"/>
              </a:lnSpc>
            </a:pPr>
            <a:r>
              <a:rPr lang="zh-CN" altLang="en-US" sz="2400" dirty="0"/>
              <a:t>例</a:t>
            </a:r>
            <a:r>
              <a:rPr lang="en-US" altLang="zh-CN" sz="2400" dirty="0"/>
              <a:t>5.11 </a:t>
            </a:r>
            <a:r>
              <a:rPr lang="zh-CN" altLang="en-US" sz="2400" dirty="0"/>
              <a:t>编写宏</a:t>
            </a:r>
            <a:r>
              <a:rPr lang="en-US" altLang="zh-CN" sz="2400" dirty="0"/>
              <a:t>MAXNUM</a:t>
            </a:r>
            <a:r>
              <a:rPr lang="zh-CN" altLang="en-US" sz="2400" dirty="0"/>
              <a:t>，计算</a:t>
            </a:r>
            <a:r>
              <a:rPr lang="en-US" altLang="zh-CN" sz="2400" dirty="0"/>
              <a:t>3</a:t>
            </a:r>
            <a:r>
              <a:rPr lang="zh-CN" altLang="en-US" sz="2400" dirty="0"/>
              <a:t>个数以内的数（形参）中的</a:t>
            </a:r>
            <a:r>
              <a:rPr lang="zh-CN" altLang="en-US" sz="2400" dirty="0">
                <a:solidFill>
                  <a:srgbClr val="C00000"/>
                </a:solidFill>
              </a:rPr>
              <a:t>最大值</a:t>
            </a:r>
            <a:r>
              <a:rPr lang="zh-CN" altLang="en-US" sz="2400" dirty="0"/>
              <a:t>，并将结果送入</a:t>
            </a:r>
            <a:r>
              <a:rPr lang="en-US" altLang="zh-CN" sz="2400" dirty="0"/>
              <a:t>AX</a:t>
            </a:r>
            <a:r>
              <a:rPr lang="zh-CN" altLang="en-US" sz="2400" dirty="0"/>
              <a:t>寄存器，要求根据宏调用时的实参个数展开相应的代码。</a:t>
            </a:r>
            <a:endParaRPr lang="en-US" altLang="zh-CN" sz="2400" dirty="0"/>
          </a:p>
          <a:p>
            <a:pPr>
              <a:lnSpc>
                <a:spcPct val="110000"/>
              </a:lnSpc>
            </a:pPr>
            <a:r>
              <a:rPr lang="zh-CN" altLang="en-US" sz="2400" dirty="0"/>
              <a:t>分析：实际参加比较的数应该有一个，所以</a:t>
            </a:r>
            <a:r>
              <a:rPr lang="zh-CN" altLang="en-US" sz="2400" dirty="0">
                <a:highlight>
                  <a:srgbClr val="FFFF00"/>
                </a:highlight>
              </a:rPr>
              <a:t>第一个参数设定为不可默认（</a:t>
            </a:r>
            <a:r>
              <a:rPr lang="en-US" altLang="zh-CN" sz="2400" dirty="0">
                <a:highlight>
                  <a:srgbClr val="FFFF00"/>
                </a:highlight>
              </a:rPr>
              <a:t>:REQ</a:t>
            </a:r>
            <a:r>
              <a:rPr lang="zh-CN" altLang="en-US" sz="2400" dirty="0">
                <a:highlight>
                  <a:srgbClr val="FFFF00"/>
                </a:highlight>
              </a:rPr>
              <a:t>）</a:t>
            </a:r>
            <a:r>
              <a:rPr lang="en-US" altLang="zh-CN" sz="2400" dirty="0"/>
              <a:t>.</a:t>
            </a:r>
            <a:r>
              <a:rPr lang="zh-CN" altLang="en-US" sz="2400" dirty="0"/>
              <a:t>如果只有两个参数，则只需比较一次，后一个比较的代码不用展开。宏定义体中判断后两个实参是否为空而汇编相应的比较代码。</a:t>
            </a:r>
          </a:p>
        </p:txBody>
      </p:sp>
      <p:pic>
        <p:nvPicPr>
          <p:cNvPr id="4" name="图片 3">
            <a:extLst>
              <a:ext uri="{FF2B5EF4-FFF2-40B4-BE49-F238E27FC236}">
                <a16:creationId xmlns:a16="http://schemas.microsoft.com/office/drawing/2014/main" id="{382E7B8F-91F0-4847-8076-8FD98FB3F83E}"/>
              </a:ext>
            </a:extLst>
          </p:cNvPr>
          <p:cNvPicPr>
            <a:picLocks noChangeAspect="1"/>
          </p:cNvPicPr>
          <p:nvPr/>
        </p:nvPicPr>
        <p:blipFill>
          <a:blip r:embed="rId2"/>
          <a:stretch>
            <a:fillRect/>
          </a:stretch>
        </p:blipFill>
        <p:spPr>
          <a:xfrm>
            <a:off x="5697415" y="1871926"/>
            <a:ext cx="4450466" cy="2812024"/>
          </a:xfrm>
          <a:prstGeom prst="rect">
            <a:avLst/>
          </a:prstGeom>
        </p:spPr>
      </p:pic>
      <p:pic>
        <p:nvPicPr>
          <p:cNvPr id="5" name="图片 4">
            <a:extLst>
              <a:ext uri="{FF2B5EF4-FFF2-40B4-BE49-F238E27FC236}">
                <a16:creationId xmlns:a16="http://schemas.microsoft.com/office/drawing/2014/main" id="{7E7D835D-61A9-4CED-B6BF-08A2C3E274FB}"/>
              </a:ext>
            </a:extLst>
          </p:cNvPr>
          <p:cNvPicPr>
            <a:picLocks noChangeAspect="1"/>
          </p:cNvPicPr>
          <p:nvPr/>
        </p:nvPicPr>
        <p:blipFill>
          <a:blip r:embed="rId3"/>
          <a:stretch>
            <a:fillRect/>
          </a:stretch>
        </p:blipFill>
        <p:spPr>
          <a:xfrm>
            <a:off x="7746315" y="336363"/>
            <a:ext cx="4084674" cy="5883150"/>
          </a:xfrm>
          <a:prstGeom prst="rect">
            <a:avLst/>
          </a:prstGeom>
        </p:spPr>
      </p:pic>
      <p:sp>
        <p:nvSpPr>
          <p:cNvPr id="6" name="对话气泡: 圆角矩形 5">
            <a:extLst>
              <a:ext uri="{FF2B5EF4-FFF2-40B4-BE49-F238E27FC236}">
                <a16:creationId xmlns:a16="http://schemas.microsoft.com/office/drawing/2014/main" id="{48C2114F-37FF-4BBB-BCA8-933272C04B08}"/>
              </a:ext>
            </a:extLst>
          </p:cNvPr>
          <p:cNvSpPr/>
          <p:nvPr/>
        </p:nvSpPr>
        <p:spPr>
          <a:xfrm>
            <a:off x="5807079" y="178229"/>
            <a:ext cx="1745672" cy="895927"/>
          </a:xfrm>
          <a:prstGeom prst="wedgeRoundRectCallout">
            <a:avLst>
              <a:gd name="adj1" fmla="val 56730"/>
              <a:gd name="adj2" fmla="val 4484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如果宏调用用实参替换形参，则条件满足</a:t>
            </a:r>
          </a:p>
        </p:txBody>
      </p:sp>
    </p:spTree>
    <p:extLst>
      <p:ext uri="{BB962C8B-B14F-4D97-AF65-F5344CB8AC3E}">
        <p14:creationId xmlns:p14="http://schemas.microsoft.com/office/powerpoint/2010/main" val="4283760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88D3A-A065-458F-8BEE-5ADD0E841345}"/>
              </a:ext>
            </a:extLst>
          </p:cNvPr>
          <p:cNvSpPr>
            <a:spLocks noGrp="1"/>
          </p:cNvSpPr>
          <p:nvPr>
            <p:ph type="title"/>
          </p:nvPr>
        </p:nvSpPr>
        <p:spPr/>
        <p:txBody>
          <a:bodyPr/>
          <a:lstStyle/>
          <a:p>
            <a:r>
              <a:rPr lang="zh-CN" altLang="en-US" dirty="0"/>
              <a:t>例</a:t>
            </a:r>
            <a:r>
              <a:rPr lang="en-US" altLang="zh-CN" dirty="0"/>
              <a:t>5.4+</a:t>
            </a:r>
            <a:r>
              <a:rPr lang="zh-CN" altLang="en-US" dirty="0"/>
              <a:t>完整宏结构</a:t>
            </a:r>
          </a:p>
        </p:txBody>
      </p:sp>
      <p:pic>
        <p:nvPicPr>
          <p:cNvPr id="4" name="图片 3">
            <a:extLst>
              <a:ext uri="{FF2B5EF4-FFF2-40B4-BE49-F238E27FC236}">
                <a16:creationId xmlns:a16="http://schemas.microsoft.com/office/drawing/2014/main" id="{62703E55-3581-4E40-80D9-E1E41D4DB140}"/>
              </a:ext>
            </a:extLst>
          </p:cNvPr>
          <p:cNvPicPr>
            <a:picLocks noChangeAspect="1"/>
          </p:cNvPicPr>
          <p:nvPr/>
        </p:nvPicPr>
        <p:blipFill>
          <a:blip r:embed="rId2"/>
          <a:stretch>
            <a:fillRect/>
          </a:stretch>
        </p:blipFill>
        <p:spPr>
          <a:xfrm>
            <a:off x="2282159" y="3491345"/>
            <a:ext cx="2432543" cy="748753"/>
          </a:xfrm>
          <a:prstGeom prst="rect">
            <a:avLst/>
          </a:prstGeom>
        </p:spPr>
      </p:pic>
      <p:sp>
        <p:nvSpPr>
          <p:cNvPr id="6" name="文本框 5">
            <a:extLst>
              <a:ext uri="{FF2B5EF4-FFF2-40B4-BE49-F238E27FC236}">
                <a16:creationId xmlns:a16="http://schemas.microsoft.com/office/drawing/2014/main" id="{10BB45C2-D942-4C18-939B-258ECC59A3CC}"/>
              </a:ext>
            </a:extLst>
          </p:cNvPr>
          <p:cNvSpPr txBox="1"/>
          <p:nvPr/>
        </p:nvSpPr>
        <p:spPr>
          <a:xfrm>
            <a:off x="1715508" y="2931764"/>
            <a:ext cx="1110820" cy="369332"/>
          </a:xfrm>
          <a:prstGeom prst="rect">
            <a:avLst/>
          </a:prstGeom>
          <a:noFill/>
        </p:spPr>
        <p:txBody>
          <a:bodyPr wrap="square" rtlCol="0">
            <a:spAutoFit/>
          </a:bodyPr>
          <a:lstStyle/>
          <a:p>
            <a:r>
              <a:rPr lang="zh-CN" altLang="en-US" b="1" dirty="0"/>
              <a:t>结果输出：</a:t>
            </a:r>
          </a:p>
        </p:txBody>
      </p:sp>
      <p:pic>
        <p:nvPicPr>
          <p:cNvPr id="7" name="图片 6">
            <a:extLst>
              <a:ext uri="{FF2B5EF4-FFF2-40B4-BE49-F238E27FC236}">
                <a16:creationId xmlns:a16="http://schemas.microsoft.com/office/drawing/2014/main" id="{4D882831-6FBF-4FDA-A3BF-6DBB457ECB32}"/>
              </a:ext>
            </a:extLst>
          </p:cNvPr>
          <p:cNvPicPr>
            <a:picLocks noChangeAspect="1"/>
          </p:cNvPicPr>
          <p:nvPr/>
        </p:nvPicPr>
        <p:blipFill>
          <a:blip r:embed="rId3"/>
          <a:stretch>
            <a:fillRect/>
          </a:stretch>
        </p:blipFill>
        <p:spPr>
          <a:xfrm>
            <a:off x="6557512" y="723665"/>
            <a:ext cx="4320914" cy="5410669"/>
          </a:xfrm>
          <a:prstGeom prst="rect">
            <a:avLst/>
          </a:prstGeom>
        </p:spPr>
      </p:pic>
    </p:spTree>
    <p:extLst>
      <p:ext uri="{BB962C8B-B14F-4D97-AF65-F5344CB8AC3E}">
        <p14:creationId xmlns:p14="http://schemas.microsoft.com/office/powerpoint/2010/main" val="1507407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E509B-3167-4728-828F-1C4919D024F0}"/>
              </a:ext>
            </a:extLst>
          </p:cNvPr>
          <p:cNvSpPr>
            <a:spLocks noGrp="1"/>
          </p:cNvSpPr>
          <p:nvPr>
            <p:ph type="title"/>
          </p:nvPr>
        </p:nvSpPr>
        <p:spPr/>
        <p:txBody>
          <a:bodyPr/>
          <a:lstStyle/>
          <a:p>
            <a:r>
              <a:rPr lang="en-US" altLang="zh-CN" dirty="0"/>
              <a:t>5.3 </a:t>
            </a:r>
            <a:r>
              <a:rPr lang="zh-CN" altLang="en-US" dirty="0"/>
              <a:t>模块化程序设计</a:t>
            </a:r>
          </a:p>
        </p:txBody>
      </p:sp>
      <p:sp>
        <p:nvSpPr>
          <p:cNvPr id="3" name="内容占位符 2">
            <a:extLst>
              <a:ext uri="{FF2B5EF4-FFF2-40B4-BE49-F238E27FC236}">
                <a16:creationId xmlns:a16="http://schemas.microsoft.com/office/drawing/2014/main" id="{FC3EA173-64BD-40AE-8BE3-7BF917B29077}"/>
              </a:ext>
            </a:extLst>
          </p:cNvPr>
          <p:cNvSpPr>
            <a:spLocks noGrp="1"/>
          </p:cNvSpPr>
          <p:nvPr>
            <p:ph idx="1"/>
          </p:nvPr>
        </p:nvSpPr>
        <p:spPr/>
        <p:txBody>
          <a:bodyPr>
            <a:normAutofit/>
          </a:bodyPr>
          <a:lstStyle/>
          <a:p>
            <a:r>
              <a:rPr lang="zh-CN" altLang="en-US" sz="2400" dirty="0"/>
              <a:t>已经学习了几种模块化程序设计：程序分段、子程序和宏</a:t>
            </a:r>
            <a:endParaRPr lang="en-US" altLang="zh-CN" sz="2400" dirty="0"/>
          </a:p>
          <a:p>
            <a:r>
              <a:rPr lang="zh-CN" altLang="en-US" sz="2400" dirty="0"/>
              <a:t>本章介绍其他模块化设计方法</a:t>
            </a:r>
            <a:endParaRPr lang="en-US" altLang="zh-CN" sz="2400" dirty="0"/>
          </a:p>
          <a:p>
            <a:r>
              <a:rPr lang="en-US" altLang="zh-CN" sz="2400" dirty="0"/>
              <a:t>5.3.1 </a:t>
            </a:r>
            <a:r>
              <a:rPr lang="zh-CN" altLang="en-US" sz="2400" dirty="0"/>
              <a:t>源程序文件的包含</a:t>
            </a:r>
            <a:endParaRPr lang="en-US" altLang="zh-CN" sz="2400" dirty="0"/>
          </a:p>
          <a:p>
            <a:r>
              <a:rPr lang="en-US" altLang="zh-CN" sz="2400" dirty="0"/>
              <a:t>Include</a:t>
            </a:r>
          </a:p>
          <a:p>
            <a:r>
              <a:rPr lang="en-US" altLang="zh-CN" sz="2400" dirty="0"/>
              <a:t>5.3.2 </a:t>
            </a:r>
            <a:r>
              <a:rPr lang="zh-CN" altLang="en-US" sz="2400" dirty="0"/>
              <a:t>目标代码文件的连接</a:t>
            </a:r>
            <a:endParaRPr lang="en-US" altLang="zh-CN" sz="2400" dirty="0"/>
          </a:p>
          <a:p>
            <a:r>
              <a:rPr lang="en-US" altLang="zh-CN" sz="2400" dirty="0"/>
              <a:t>Link</a:t>
            </a:r>
          </a:p>
          <a:p>
            <a:r>
              <a:rPr lang="en-US" altLang="zh-CN" sz="2400" dirty="0"/>
              <a:t>5.3.3 </a:t>
            </a:r>
            <a:r>
              <a:rPr lang="zh-CN" altLang="en-US" sz="2400" dirty="0"/>
              <a:t>子程序库的调入</a:t>
            </a:r>
            <a:endParaRPr lang="en-US" altLang="zh-CN" sz="2400" dirty="0"/>
          </a:p>
          <a:p>
            <a:r>
              <a:rPr lang="en-US" altLang="zh-CN" sz="2400" dirty="0"/>
              <a:t>.lib</a:t>
            </a:r>
          </a:p>
        </p:txBody>
      </p:sp>
    </p:spTree>
    <p:extLst>
      <p:ext uri="{BB962C8B-B14F-4D97-AF65-F5344CB8AC3E}">
        <p14:creationId xmlns:p14="http://schemas.microsoft.com/office/powerpoint/2010/main" val="1834442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80967-6D0B-4435-8ABE-2FB066F7B000}"/>
              </a:ext>
            </a:extLst>
          </p:cNvPr>
          <p:cNvSpPr>
            <a:spLocks noGrp="1"/>
          </p:cNvSpPr>
          <p:nvPr>
            <p:ph type="title"/>
          </p:nvPr>
        </p:nvSpPr>
        <p:spPr/>
        <p:txBody>
          <a:bodyPr/>
          <a:lstStyle/>
          <a:p>
            <a:r>
              <a:rPr lang="en-US" altLang="zh-CN" dirty="0"/>
              <a:t>5.3.1 </a:t>
            </a:r>
            <a:r>
              <a:rPr lang="zh-CN" altLang="en-US" dirty="0"/>
              <a:t>源程序文件的包含</a:t>
            </a:r>
          </a:p>
        </p:txBody>
      </p:sp>
      <p:sp>
        <p:nvSpPr>
          <p:cNvPr id="3" name="内容占位符 2">
            <a:extLst>
              <a:ext uri="{FF2B5EF4-FFF2-40B4-BE49-F238E27FC236}">
                <a16:creationId xmlns:a16="http://schemas.microsoft.com/office/drawing/2014/main" id="{AE98BE9F-4779-4F47-8346-EC39E0FD7298}"/>
              </a:ext>
            </a:extLst>
          </p:cNvPr>
          <p:cNvSpPr>
            <a:spLocks noGrp="1"/>
          </p:cNvSpPr>
          <p:nvPr>
            <p:ph idx="1"/>
          </p:nvPr>
        </p:nvSpPr>
        <p:spPr>
          <a:xfrm>
            <a:off x="1097280" y="1845734"/>
            <a:ext cx="10058400" cy="4398048"/>
          </a:xfrm>
        </p:spPr>
        <p:txBody>
          <a:bodyPr>
            <a:normAutofit lnSpcReduction="10000"/>
          </a:bodyPr>
          <a:lstStyle/>
          <a:p>
            <a:r>
              <a:rPr lang="en-US" altLang="zh-CN" sz="2400" dirty="0"/>
              <a:t>MASM</a:t>
            </a:r>
            <a:r>
              <a:rPr lang="zh-CN" altLang="en-US" sz="2400" dirty="0"/>
              <a:t>汇编程序允许把源程序分放到几个文本文件中，使用伪指令</a:t>
            </a:r>
            <a:r>
              <a:rPr lang="en-US" altLang="zh-CN" sz="2400" dirty="0"/>
              <a:t>INCLUDE</a:t>
            </a:r>
            <a:r>
              <a:rPr lang="zh-CN" altLang="en-US" sz="2400" dirty="0"/>
              <a:t>结合，格式：</a:t>
            </a:r>
            <a:endParaRPr lang="en-US" altLang="zh-CN" sz="2400" dirty="0"/>
          </a:p>
          <a:p>
            <a:r>
              <a:rPr lang="en-US" altLang="zh-CN" sz="2400" dirty="0"/>
              <a:t>Include   </a:t>
            </a:r>
            <a:r>
              <a:rPr lang="zh-CN" altLang="en-US" sz="2400" dirty="0"/>
              <a:t>文件名</a:t>
            </a:r>
            <a:endParaRPr lang="en-US" altLang="zh-CN" sz="2400" dirty="0"/>
          </a:p>
          <a:p>
            <a:r>
              <a:rPr lang="zh-CN" altLang="en-US" sz="2400" dirty="0"/>
              <a:t>文件名的给定要符合</a:t>
            </a:r>
            <a:r>
              <a:rPr lang="en-US" altLang="zh-CN" sz="2400" dirty="0"/>
              <a:t>DOS</a:t>
            </a:r>
            <a:r>
              <a:rPr lang="zh-CN" altLang="en-US" sz="2400" dirty="0"/>
              <a:t>规范，扩展名任意，一般采用</a:t>
            </a:r>
            <a:r>
              <a:rPr lang="en-US" altLang="zh-CN" sz="2400" dirty="0"/>
              <a:t>.ASM</a:t>
            </a:r>
            <a:r>
              <a:rPr lang="zh-CN" altLang="en-US" sz="2400" dirty="0"/>
              <a:t>（汇编源程序），</a:t>
            </a:r>
            <a:r>
              <a:rPr lang="en-US" altLang="zh-CN" sz="2400" dirty="0"/>
              <a:t>.MAC</a:t>
            </a:r>
            <a:r>
              <a:rPr lang="zh-CN" altLang="en-US" sz="2400" dirty="0"/>
              <a:t>（宏定义库）和</a:t>
            </a:r>
            <a:r>
              <a:rPr lang="en-US" altLang="zh-CN" sz="2400" dirty="0"/>
              <a:t>.INC</a:t>
            </a:r>
            <a:r>
              <a:rPr lang="zh-CN" altLang="en-US" sz="2400" dirty="0"/>
              <a:t>（包含文件）。文件名可以包含路径，指明文件的存储位置，如果没有路径，</a:t>
            </a:r>
            <a:r>
              <a:rPr lang="en-US" altLang="zh-CN" sz="2400" dirty="0"/>
              <a:t>MASM</a:t>
            </a:r>
            <a:r>
              <a:rPr lang="zh-CN" altLang="en-US" sz="2400" dirty="0"/>
              <a:t>先在汇编命令行参数“</a:t>
            </a:r>
            <a:r>
              <a:rPr lang="en-US" altLang="zh-CN" sz="2400" dirty="0"/>
              <a:t>/I</a:t>
            </a:r>
            <a:r>
              <a:rPr lang="zh-CN" altLang="en-US" sz="2400" dirty="0"/>
              <a:t>”指定的目录下寻找，再在当前目录下寻找，最后还会在环境参数</a:t>
            </a:r>
            <a:r>
              <a:rPr lang="en-US" altLang="zh-CN" sz="2400" dirty="0"/>
              <a:t>INCLUDE</a:t>
            </a:r>
            <a:r>
              <a:rPr lang="zh-CN" altLang="en-US" sz="2400" dirty="0"/>
              <a:t>指定的目录下寻找。汇编程序在对</a:t>
            </a:r>
            <a:r>
              <a:rPr lang="en-US" altLang="zh-CN" sz="2400" dirty="0"/>
              <a:t>INCLUDE</a:t>
            </a:r>
            <a:r>
              <a:rPr lang="zh-CN" altLang="en-US" sz="2400" dirty="0"/>
              <a:t>伪指令进行汇编时，将它指定的文本文件内容插入到该伪指令所在位置，与其他部分同时汇编。</a:t>
            </a:r>
            <a:endParaRPr lang="en-US" altLang="zh-CN" sz="2400" dirty="0"/>
          </a:p>
          <a:p>
            <a:r>
              <a:rPr lang="zh-CN" altLang="en-US" sz="2400" dirty="0"/>
              <a:t>程序员可将常用的子程序形成</a:t>
            </a:r>
            <a:r>
              <a:rPr lang="en-US" altLang="zh-CN" sz="2400" dirty="0"/>
              <a:t>.ASM</a:t>
            </a:r>
            <a:r>
              <a:rPr lang="zh-CN" altLang="en-US" sz="2400" dirty="0"/>
              <a:t>汇编语言源文件，也可以把一些常用的有价值的宏定义放到</a:t>
            </a:r>
            <a:r>
              <a:rPr lang="en-US" altLang="zh-CN" sz="2400" dirty="0"/>
              <a:t>.MAC</a:t>
            </a:r>
            <a:r>
              <a:rPr lang="zh-CN" altLang="en-US" sz="2400" dirty="0"/>
              <a:t>宏库文件中，还可将各种常量定义、声明语句等组织在</a:t>
            </a:r>
            <a:r>
              <a:rPr lang="en-US" altLang="zh-CN" sz="2400" dirty="0"/>
              <a:t>.INC</a:t>
            </a:r>
            <a:r>
              <a:rPr lang="zh-CN" altLang="en-US" sz="2400" dirty="0"/>
              <a:t>包含文件中。</a:t>
            </a:r>
          </a:p>
        </p:txBody>
      </p:sp>
    </p:spTree>
    <p:extLst>
      <p:ext uri="{BB962C8B-B14F-4D97-AF65-F5344CB8AC3E}">
        <p14:creationId xmlns:p14="http://schemas.microsoft.com/office/powerpoint/2010/main" val="3710394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7AFE5-6F12-44DF-BFE0-DEB5FE6FA498}"/>
              </a:ext>
            </a:extLst>
          </p:cNvPr>
          <p:cNvSpPr>
            <a:spLocks noGrp="1"/>
          </p:cNvSpPr>
          <p:nvPr>
            <p:ph type="title"/>
          </p:nvPr>
        </p:nvSpPr>
        <p:spPr/>
        <p:txBody>
          <a:bodyPr>
            <a:normAutofit/>
          </a:bodyPr>
          <a:lstStyle/>
          <a:p>
            <a:r>
              <a:rPr lang="zh-CN" altLang="en-US" sz="3600" dirty="0"/>
              <a:t>例</a:t>
            </a:r>
            <a:r>
              <a:rPr lang="en-US" altLang="zh-CN" sz="3600" dirty="0"/>
              <a:t>5.12a </a:t>
            </a:r>
            <a:r>
              <a:rPr lang="zh-CN" altLang="en-US" sz="3600" dirty="0"/>
              <a:t>利用源程序包含方法将输入的数据按升序输出</a:t>
            </a:r>
          </a:p>
        </p:txBody>
      </p:sp>
      <p:sp>
        <p:nvSpPr>
          <p:cNvPr id="3" name="内容占位符 2">
            <a:extLst>
              <a:ext uri="{FF2B5EF4-FFF2-40B4-BE49-F238E27FC236}">
                <a16:creationId xmlns:a16="http://schemas.microsoft.com/office/drawing/2014/main" id="{E8E9B9B6-C259-4140-83C3-F716F0274303}"/>
              </a:ext>
            </a:extLst>
          </p:cNvPr>
          <p:cNvSpPr>
            <a:spLocks noGrp="1"/>
          </p:cNvSpPr>
          <p:nvPr>
            <p:ph idx="1"/>
          </p:nvPr>
        </p:nvSpPr>
        <p:spPr>
          <a:xfrm>
            <a:off x="1127067" y="1830954"/>
            <a:ext cx="9937866" cy="4023360"/>
          </a:xfrm>
        </p:spPr>
        <p:txBody>
          <a:bodyPr>
            <a:normAutofit lnSpcReduction="10000"/>
          </a:bodyPr>
          <a:lstStyle/>
          <a:p>
            <a:pPr>
              <a:lnSpc>
                <a:spcPct val="150000"/>
              </a:lnSpc>
            </a:pPr>
            <a:r>
              <a:rPr lang="zh-CN" altLang="en-US" sz="2400" dirty="0"/>
              <a:t>要求：从键盘输入最多</a:t>
            </a:r>
            <a:r>
              <a:rPr lang="en-US" altLang="zh-CN" sz="2400" dirty="0"/>
              <a:t>100</a:t>
            </a:r>
            <a:r>
              <a:rPr lang="zh-CN" altLang="en-US" sz="2400" dirty="0"/>
              <a:t>个待排序的数据，数据是</a:t>
            </a:r>
            <a:r>
              <a:rPr lang="en-US" altLang="zh-CN" sz="2400" dirty="0"/>
              <a:t>0~255</a:t>
            </a:r>
            <a:r>
              <a:rPr lang="zh-CN" altLang="en-US" sz="2400" dirty="0"/>
              <a:t>之间的无符号字节量，并且以十六进制数形式输入，将这些数据按升序排好以后，在屏幕显示。</a:t>
            </a:r>
            <a:endParaRPr lang="en-US" altLang="zh-CN" sz="2400" dirty="0"/>
          </a:p>
          <a:p>
            <a:pPr>
              <a:lnSpc>
                <a:spcPct val="150000"/>
              </a:lnSpc>
            </a:pPr>
            <a:r>
              <a:rPr lang="zh-CN" altLang="en-US" sz="2400" dirty="0"/>
              <a:t>分析：程序经常用到显示字符和字符串的功能，应将之定义为宏，并单独保存在文件</a:t>
            </a:r>
            <a:r>
              <a:rPr lang="en-US" altLang="zh-CN" sz="2400" dirty="0">
                <a:solidFill>
                  <a:srgbClr val="C00000"/>
                </a:solidFill>
              </a:rPr>
              <a:t>It512a.mac</a:t>
            </a:r>
            <a:r>
              <a:rPr lang="zh-CN" altLang="en-US" sz="2400" dirty="0"/>
              <a:t>中，便于共享。将处理数据输入、输出以及数据排序编成子程序，保存在</a:t>
            </a:r>
            <a:r>
              <a:rPr lang="en-US" altLang="zh-CN" sz="2400" dirty="0">
                <a:solidFill>
                  <a:srgbClr val="C00000"/>
                </a:solidFill>
              </a:rPr>
              <a:t>sub512a.asm</a:t>
            </a:r>
            <a:r>
              <a:rPr lang="zh-CN" altLang="en-US" sz="2400" dirty="0"/>
              <a:t>中，主程序主要提供入口参数和出口参数，顺序调用子程序，保存在</a:t>
            </a:r>
            <a:r>
              <a:rPr lang="en-US" altLang="zh-CN" sz="2400" dirty="0">
                <a:solidFill>
                  <a:srgbClr val="C00000"/>
                </a:solidFill>
              </a:rPr>
              <a:t>It512a.asm</a:t>
            </a:r>
            <a:r>
              <a:rPr lang="zh-CN" altLang="en-US" sz="2400" dirty="0"/>
              <a:t>中。</a:t>
            </a:r>
          </a:p>
        </p:txBody>
      </p:sp>
      <p:sp>
        <p:nvSpPr>
          <p:cNvPr id="4" name="对话气泡: 圆角矩形 3">
            <a:extLst>
              <a:ext uri="{FF2B5EF4-FFF2-40B4-BE49-F238E27FC236}">
                <a16:creationId xmlns:a16="http://schemas.microsoft.com/office/drawing/2014/main" id="{9900A2B2-6384-4CB4-9EBB-E760BA813102}"/>
              </a:ext>
            </a:extLst>
          </p:cNvPr>
          <p:cNvSpPr/>
          <p:nvPr/>
        </p:nvSpPr>
        <p:spPr>
          <a:xfrm>
            <a:off x="3426691" y="2879436"/>
            <a:ext cx="1431636" cy="549564"/>
          </a:xfrm>
          <a:prstGeom prst="wedgeRoundRectCallout">
            <a:avLst>
              <a:gd name="adj1" fmla="val -37374"/>
              <a:gd name="adj2" fmla="val 19947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b="1" dirty="0">
                <a:solidFill>
                  <a:srgbClr val="002060"/>
                </a:solidFill>
              </a:rPr>
              <a:t>实际命名为</a:t>
            </a:r>
            <a:r>
              <a:rPr lang="en-US" altLang="zh-CN" b="1" dirty="0">
                <a:solidFill>
                  <a:srgbClr val="002060"/>
                </a:solidFill>
              </a:rPr>
              <a:t>.</a:t>
            </a:r>
            <a:r>
              <a:rPr lang="en-US" altLang="zh-CN" b="1" dirty="0" err="1">
                <a:solidFill>
                  <a:srgbClr val="002060"/>
                </a:solidFill>
              </a:rPr>
              <a:t>asm</a:t>
            </a:r>
            <a:endParaRPr lang="zh-CN" altLang="en-US" b="1" dirty="0">
              <a:solidFill>
                <a:srgbClr val="002060"/>
              </a:solidFill>
            </a:endParaRPr>
          </a:p>
        </p:txBody>
      </p:sp>
    </p:spTree>
    <p:extLst>
      <p:ext uri="{BB962C8B-B14F-4D97-AF65-F5344CB8AC3E}">
        <p14:creationId xmlns:p14="http://schemas.microsoft.com/office/powerpoint/2010/main" val="1557162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4EAA2E-4F71-4646-9BBC-C0F0FA626CCD}"/>
              </a:ext>
            </a:extLst>
          </p:cNvPr>
          <p:cNvPicPr>
            <a:picLocks noChangeAspect="1"/>
          </p:cNvPicPr>
          <p:nvPr/>
        </p:nvPicPr>
        <p:blipFill>
          <a:blip r:embed="rId2"/>
          <a:stretch>
            <a:fillRect/>
          </a:stretch>
        </p:blipFill>
        <p:spPr>
          <a:xfrm>
            <a:off x="1461502" y="4333941"/>
            <a:ext cx="4397121" cy="1920406"/>
          </a:xfrm>
          <a:prstGeom prst="rect">
            <a:avLst/>
          </a:prstGeom>
        </p:spPr>
      </p:pic>
      <p:sp>
        <p:nvSpPr>
          <p:cNvPr id="3" name="文本框 2">
            <a:extLst>
              <a:ext uri="{FF2B5EF4-FFF2-40B4-BE49-F238E27FC236}">
                <a16:creationId xmlns:a16="http://schemas.microsoft.com/office/drawing/2014/main" id="{5B6F1606-B7D0-4B52-8F6F-A26ABA37F499}"/>
              </a:ext>
            </a:extLst>
          </p:cNvPr>
          <p:cNvSpPr txBox="1"/>
          <p:nvPr/>
        </p:nvSpPr>
        <p:spPr>
          <a:xfrm>
            <a:off x="20630" y="4326791"/>
            <a:ext cx="1272461" cy="400110"/>
          </a:xfrm>
          <a:prstGeom prst="rect">
            <a:avLst/>
          </a:prstGeom>
          <a:noFill/>
        </p:spPr>
        <p:txBody>
          <a:bodyPr wrap="square" rtlCol="0">
            <a:spAutoFit/>
          </a:bodyPr>
          <a:lstStyle/>
          <a:p>
            <a:r>
              <a:rPr lang="zh-CN" altLang="en-US" sz="2000" dirty="0"/>
              <a:t>宏库文件：</a:t>
            </a:r>
          </a:p>
        </p:txBody>
      </p:sp>
      <p:sp>
        <p:nvSpPr>
          <p:cNvPr id="9" name="文本框 8">
            <a:extLst>
              <a:ext uri="{FF2B5EF4-FFF2-40B4-BE49-F238E27FC236}">
                <a16:creationId xmlns:a16="http://schemas.microsoft.com/office/drawing/2014/main" id="{CC63908F-55D3-4C7F-8E66-DF14278B33E9}"/>
              </a:ext>
            </a:extLst>
          </p:cNvPr>
          <p:cNvSpPr txBox="1"/>
          <p:nvPr/>
        </p:nvSpPr>
        <p:spPr>
          <a:xfrm>
            <a:off x="20630" y="34215"/>
            <a:ext cx="2881745" cy="400110"/>
          </a:xfrm>
          <a:prstGeom prst="rect">
            <a:avLst/>
          </a:prstGeom>
          <a:noFill/>
        </p:spPr>
        <p:txBody>
          <a:bodyPr wrap="square" rtlCol="0">
            <a:spAutoFit/>
          </a:bodyPr>
          <a:lstStyle/>
          <a:p>
            <a:r>
              <a:rPr lang="zh-CN" altLang="en-US" sz="2000" dirty="0"/>
              <a:t>主程序文件：</a:t>
            </a:r>
          </a:p>
        </p:txBody>
      </p:sp>
      <p:pic>
        <p:nvPicPr>
          <p:cNvPr id="8" name="图片 7">
            <a:extLst>
              <a:ext uri="{FF2B5EF4-FFF2-40B4-BE49-F238E27FC236}">
                <a16:creationId xmlns:a16="http://schemas.microsoft.com/office/drawing/2014/main" id="{C036020A-8267-492E-BB4E-CECBC255EBCD}"/>
              </a:ext>
            </a:extLst>
          </p:cNvPr>
          <p:cNvPicPr>
            <a:picLocks noChangeAspect="1"/>
          </p:cNvPicPr>
          <p:nvPr/>
        </p:nvPicPr>
        <p:blipFill>
          <a:blip r:embed="rId3"/>
          <a:stretch>
            <a:fillRect/>
          </a:stretch>
        </p:blipFill>
        <p:spPr>
          <a:xfrm>
            <a:off x="-16455" y="461353"/>
            <a:ext cx="5595220" cy="3680201"/>
          </a:xfrm>
          <a:prstGeom prst="rect">
            <a:avLst/>
          </a:prstGeom>
        </p:spPr>
      </p:pic>
      <p:pic>
        <p:nvPicPr>
          <p:cNvPr id="4" name="图片 3">
            <a:extLst>
              <a:ext uri="{FF2B5EF4-FFF2-40B4-BE49-F238E27FC236}">
                <a16:creationId xmlns:a16="http://schemas.microsoft.com/office/drawing/2014/main" id="{7EDFEE95-27CF-4906-8011-278139B2D20E}"/>
              </a:ext>
            </a:extLst>
          </p:cNvPr>
          <p:cNvPicPr>
            <a:picLocks noChangeAspect="1"/>
          </p:cNvPicPr>
          <p:nvPr/>
        </p:nvPicPr>
        <p:blipFill>
          <a:blip r:embed="rId4"/>
          <a:stretch>
            <a:fillRect/>
          </a:stretch>
        </p:blipFill>
        <p:spPr>
          <a:xfrm>
            <a:off x="5578764" y="434325"/>
            <a:ext cx="6548011" cy="3707229"/>
          </a:xfrm>
          <a:prstGeom prst="rect">
            <a:avLst/>
          </a:prstGeom>
        </p:spPr>
      </p:pic>
      <p:pic>
        <p:nvPicPr>
          <p:cNvPr id="11" name="图片 10">
            <a:extLst>
              <a:ext uri="{FF2B5EF4-FFF2-40B4-BE49-F238E27FC236}">
                <a16:creationId xmlns:a16="http://schemas.microsoft.com/office/drawing/2014/main" id="{6FEE5B95-3D78-4268-8C57-E14B703E7F8B}"/>
              </a:ext>
            </a:extLst>
          </p:cNvPr>
          <p:cNvPicPr>
            <a:picLocks noChangeAspect="1"/>
          </p:cNvPicPr>
          <p:nvPr/>
        </p:nvPicPr>
        <p:blipFill>
          <a:blip r:embed="rId5"/>
          <a:stretch>
            <a:fillRect/>
          </a:stretch>
        </p:blipFill>
        <p:spPr>
          <a:xfrm>
            <a:off x="7509164" y="4224082"/>
            <a:ext cx="3389745" cy="1944306"/>
          </a:xfrm>
          <a:prstGeom prst="rect">
            <a:avLst/>
          </a:prstGeom>
        </p:spPr>
      </p:pic>
      <p:sp>
        <p:nvSpPr>
          <p:cNvPr id="12" name="文本框 11">
            <a:extLst>
              <a:ext uri="{FF2B5EF4-FFF2-40B4-BE49-F238E27FC236}">
                <a16:creationId xmlns:a16="http://schemas.microsoft.com/office/drawing/2014/main" id="{4B8BEAB5-3142-4F5E-99F8-1CAC4B7BB175}"/>
              </a:ext>
            </a:extLst>
          </p:cNvPr>
          <p:cNvSpPr txBox="1"/>
          <p:nvPr/>
        </p:nvSpPr>
        <p:spPr>
          <a:xfrm>
            <a:off x="5971025" y="4326791"/>
            <a:ext cx="1390358" cy="400110"/>
          </a:xfrm>
          <a:prstGeom prst="rect">
            <a:avLst/>
          </a:prstGeom>
          <a:noFill/>
        </p:spPr>
        <p:txBody>
          <a:bodyPr wrap="square" rtlCol="0">
            <a:spAutoFit/>
          </a:bodyPr>
          <a:lstStyle/>
          <a:p>
            <a:r>
              <a:rPr lang="zh-CN" altLang="en-US" sz="2000" dirty="0"/>
              <a:t>运行结果：</a:t>
            </a:r>
          </a:p>
        </p:txBody>
      </p:sp>
      <p:sp>
        <p:nvSpPr>
          <p:cNvPr id="5" name="对话气泡: 圆角矩形 4">
            <a:extLst>
              <a:ext uri="{FF2B5EF4-FFF2-40B4-BE49-F238E27FC236}">
                <a16:creationId xmlns:a16="http://schemas.microsoft.com/office/drawing/2014/main" id="{6AA61AAA-52D5-423D-ACE0-7189FE8E1F2D}"/>
              </a:ext>
            </a:extLst>
          </p:cNvPr>
          <p:cNvSpPr/>
          <p:nvPr/>
        </p:nvSpPr>
        <p:spPr>
          <a:xfrm>
            <a:off x="2323098" y="161618"/>
            <a:ext cx="2673927" cy="400110"/>
          </a:xfrm>
          <a:prstGeom prst="wedgeRoundRectCallout">
            <a:avLst>
              <a:gd name="adj1" fmla="val -30230"/>
              <a:gd name="adj2" fmla="val 6711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600" b="1" dirty="0"/>
              <a:t>订正：</a:t>
            </a:r>
            <a:r>
              <a:rPr lang="en-US" altLang="zh-CN" sz="1600" b="1" dirty="0"/>
              <a:t>include lt512a.</a:t>
            </a:r>
            <a:r>
              <a:rPr lang="en-US" altLang="zh-CN" sz="1600" b="1" dirty="0">
                <a:highlight>
                  <a:srgbClr val="FFFF00"/>
                </a:highlight>
              </a:rPr>
              <a:t>asm</a:t>
            </a:r>
            <a:endParaRPr lang="zh-CN" altLang="en-US" sz="1600" b="1" dirty="0">
              <a:highlight>
                <a:srgbClr val="FFFF00"/>
              </a:highlight>
            </a:endParaRPr>
          </a:p>
        </p:txBody>
      </p:sp>
      <p:cxnSp>
        <p:nvCxnSpPr>
          <p:cNvPr id="7" name="直接连接符 6">
            <a:extLst>
              <a:ext uri="{FF2B5EF4-FFF2-40B4-BE49-F238E27FC236}">
                <a16:creationId xmlns:a16="http://schemas.microsoft.com/office/drawing/2014/main" id="{8DF665C9-00BF-4A93-8375-E3844109EC08}"/>
              </a:ext>
            </a:extLst>
          </p:cNvPr>
          <p:cNvCxnSpPr/>
          <p:nvPr/>
        </p:nvCxnSpPr>
        <p:spPr>
          <a:xfrm>
            <a:off x="221673" y="3278909"/>
            <a:ext cx="1145309"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a:extLst>
              <a:ext uri="{FF2B5EF4-FFF2-40B4-BE49-F238E27FC236}">
                <a16:creationId xmlns:a16="http://schemas.microsoft.com/office/drawing/2014/main" id="{E7F3922B-8B5A-4BE1-A5EF-FC2442BA7041}"/>
              </a:ext>
            </a:extLst>
          </p:cNvPr>
          <p:cNvCxnSpPr>
            <a:cxnSpLocks/>
          </p:cNvCxnSpPr>
          <p:nvPr/>
        </p:nvCxnSpPr>
        <p:spPr>
          <a:xfrm>
            <a:off x="5578764" y="3597563"/>
            <a:ext cx="673970"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a:extLst>
              <a:ext uri="{FF2B5EF4-FFF2-40B4-BE49-F238E27FC236}">
                <a16:creationId xmlns:a16="http://schemas.microsoft.com/office/drawing/2014/main" id="{B6C2C77A-28AF-4128-9D16-442271AD1E3D}"/>
              </a:ext>
            </a:extLst>
          </p:cNvPr>
          <p:cNvCxnSpPr/>
          <p:nvPr/>
        </p:nvCxnSpPr>
        <p:spPr>
          <a:xfrm>
            <a:off x="221673" y="3126509"/>
            <a:ext cx="114530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844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5ABA0-AA8A-4E59-8CB4-6D61E435581A}"/>
              </a:ext>
            </a:extLst>
          </p:cNvPr>
          <p:cNvSpPr>
            <a:spLocks noGrp="1"/>
          </p:cNvSpPr>
          <p:nvPr>
            <p:ph type="title"/>
          </p:nvPr>
        </p:nvSpPr>
        <p:spPr/>
        <p:txBody>
          <a:bodyPr/>
          <a:lstStyle/>
          <a:p>
            <a:r>
              <a:rPr lang="en-US" altLang="zh-CN" dirty="0"/>
              <a:t>5.1.1 </a:t>
            </a:r>
            <a:r>
              <a:rPr lang="zh-CN" altLang="en-US" dirty="0"/>
              <a:t>条件控制伪指令</a:t>
            </a:r>
          </a:p>
        </p:txBody>
      </p:sp>
      <p:sp>
        <p:nvSpPr>
          <p:cNvPr id="3" name="内容占位符 2">
            <a:extLst>
              <a:ext uri="{FF2B5EF4-FFF2-40B4-BE49-F238E27FC236}">
                <a16:creationId xmlns:a16="http://schemas.microsoft.com/office/drawing/2014/main" id="{7961FEBD-2D92-4E73-86FF-AE53D8BB46B0}"/>
              </a:ext>
            </a:extLst>
          </p:cNvPr>
          <p:cNvSpPr>
            <a:spLocks noGrp="1"/>
          </p:cNvSpPr>
          <p:nvPr>
            <p:ph idx="1"/>
          </p:nvPr>
        </p:nvSpPr>
        <p:spPr>
          <a:xfrm>
            <a:off x="3188393" y="1969193"/>
            <a:ext cx="4450080" cy="433185"/>
          </a:xfrm>
        </p:spPr>
        <p:txBody>
          <a:bodyPr>
            <a:normAutofit fontScale="92500" lnSpcReduction="10000"/>
          </a:bodyPr>
          <a:lstStyle/>
          <a:p>
            <a:pPr algn="ctr"/>
            <a:r>
              <a:rPr lang="zh-CN" altLang="en-US" sz="2800" dirty="0"/>
              <a:t>表</a:t>
            </a:r>
            <a:r>
              <a:rPr lang="en-US" altLang="zh-CN" sz="2800" dirty="0"/>
              <a:t>5.1 </a:t>
            </a:r>
            <a:r>
              <a:rPr lang="zh-CN" altLang="en-US" sz="2800" dirty="0"/>
              <a:t>条件表达式中的操作符</a:t>
            </a:r>
          </a:p>
        </p:txBody>
      </p:sp>
      <p:graphicFrame>
        <p:nvGraphicFramePr>
          <p:cNvPr id="4" name="Group 305">
            <a:extLst>
              <a:ext uri="{FF2B5EF4-FFF2-40B4-BE49-F238E27FC236}">
                <a16:creationId xmlns:a16="http://schemas.microsoft.com/office/drawing/2014/main" id="{44A9F9B0-30E1-4DC6-BB1F-EE56250FEBA5}"/>
              </a:ext>
            </a:extLst>
          </p:cNvPr>
          <p:cNvGraphicFramePr>
            <a:graphicFrameLocks noGrp="1"/>
          </p:cNvGraphicFramePr>
          <p:nvPr>
            <p:extLst>
              <p:ext uri="{D42A27DB-BD31-4B8C-83A1-F6EECF244321}">
                <p14:modId xmlns:p14="http://schemas.microsoft.com/office/powerpoint/2010/main" val="4025410116"/>
              </p:ext>
            </p:extLst>
          </p:nvPr>
        </p:nvGraphicFramePr>
        <p:xfrm>
          <a:off x="1766455" y="2568214"/>
          <a:ext cx="8239014" cy="3001313"/>
        </p:xfrm>
        <a:graphic>
          <a:graphicData uri="http://schemas.openxmlformats.org/drawingml/2006/table">
            <a:tbl>
              <a:tblPr firstRow="1">
                <a:tableStyleId>{00A15C55-8517-42AA-B614-E9B94910E393}</a:tableStyleId>
              </a:tblPr>
              <a:tblGrid>
                <a:gridCol w="1298864">
                  <a:extLst>
                    <a:ext uri="{9D8B030D-6E8A-4147-A177-3AD203B41FA5}">
                      <a16:colId xmlns:a16="http://schemas.microsoft.com/office/drawing/2014/main" val="20000"/>
                    </a:ext>
                  </a:extLst>
                </a:gridCol>
                <a:gridCol w="1344649">
                  <a:extLst>
                    <a:ext uri="{9D8B030D-6E8A-4147-A177-3AD203B41FA5}">
                      <a16:colId xmlns:a16="http://schemas.microsoft.com/office/drawing/2014/main" val="20001"/>
                    </a:ext>
                  </a:extLst>
                </a:gridCol>
                <a:gridCol w="1143737">
                  <a:extLst>
                    <a:ext uri="{9D8B030D-6E8A-4147-A177-3AD203B41FA5}">
                      <a16:colId xmlns:a16="http://schemas.microsoft.com/office/drawing/2014/main" val="20002"/>
                    </a:ext>
                  </a:extLst>
                </a:gridCol>
                <a:gridCol w="1555487">
                  <a:extLst>
                    <a:ext uri="{9D8B030D-6E8A-4147-A177-3AD203B41FA5}">
                      <a16:colId xmlns:a16="http://schemas.microsoft.com/office/drawing/2014/main" val="20003"/>
                    </a:ext>
                  </a:extLst>
                </a:gridCol>
                <a:gridCol w="1538287">
                  <a:extLst>
                    <a:ext uri="{9D8B030D-6E8A-4147-A177-3AD203B41FA5}">
                      <a16:colId xmlns:a16="http://schemas.microsoft.com/office/drawing/2014/main" val="20004"/>
                    </a:ext>
                  </a:extLst>
                </a:gridCol>
                <a:gridCol w="1357990">
                  <a:extLst>
                    <a:ext uri="{9D8B030D-6E8A-4147-A177-3AD203B41FA5}">
                      <a16:colId xmlns:a16="http://schemas.microsoft.com/office/drawing/2014/main" val="20005"/>
                    </a:ext>
                  </a:extLst>
                </a:gridCol>
              </a:tblGrid>
              <a:tr h="3808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功能</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功能</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操作符</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a:ln>
                            <a:noFill/>
                          </a:ln>
                          <a:effectLst/>
                        </a:rPr>
                        <a:t>功能</a:t>
                      </a:r>
                      <a:endParaRPr kumimoji="1" lang="zh-CN" altLang="en-US" sz="6000" b="1" i="0" u="none" strike="noStrike" cap="none" normalizeH="0" baseline="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0"/>
                  </a:ext>
                </a:extLst>
              </a:tr>
              <a:tr h="36449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&amp;&amp;</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OVERFLOW?</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OF=1</a:t>
                      </a:r>
                      <a:r>
                        <a:rPr kumimoji="1" lang="zh-CN" altLang="en-US" sz="2000" u="none" strike="noStrike" cap="none" normalizeH="0" baseline="0">
                          <a:ln>
                            <a:noFill/>
                          </a:ln>
                          <a:effectLst/>
                        </a:rPr>
                        <a:t>？</a:t>
                      </a:r>
                      <a:endParaRPr kumimoji="1" lang="zh-CN" altLang="en-US" sz="6000" b="1" i="0" u="none" strike="noStrike" cap="none" normalizeH="0" baseline="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1"/>
                  </a:ext>
                </a:extLst>
              </a:tr>
              <a:tr h="3808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不等于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逻辑或</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PARITY?</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PF=1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2"/>
                  </a:ext>
                </a:extLst>
              </a:tr>
              <a:tr h="38206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&gt;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大于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逻辑非</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SIGN?</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SF=1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3"/>
                  </a:ext>
                </a:extLst>
              </a:tr>
              <a:tr h="493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&gt;=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大于等于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&amp;</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位测试</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ZERO?</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ZF=1</a:t>
                      </a: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4"/>
                  </a:ext>
                </a:extLst>
              </a:tr>
              <a:tr h="49727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a:ln>
                            <a:noFill/>
                          </a:ln>
                          <a:effectLst/>
                        </a:rPr>
                        <a:t>&lt;</a:t>
                      </a:r>
                      <a:endParaRPr kumimoji="1" lang="en-US" altLang="zh-CN" sz="6000" b="1" i="0" u="none" strike="noStrike" cap="none" normalizeH="0" baseline="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小于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a:t>
                      </a:r>
                      <a:endParaRPr kumimoji="1" lang="zh-CN" altLang="en-US" sz="6000" b="1" i="0" u="none" strike="noStrike" cap="none" normalizeH="0" baseline="0" dirty="0">
                        <a:ln>
                          <a:noFill/>
                        </a:ln>
                        <a:solidFill>
                          <a:schemeClr val="tx2"/>
                        </a:solidFill>
                        <a:effectLst/>
                        <a:latin typeface="+mn-lt"/>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改变优先级</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      ___</a:t>
                      </a:r>
                      <a:endParaRPr lang="zh-CN" altLang="en-US" dirty="0"/>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CN" dirty="0"/>
                        <a:t>___</a:t>
                      </a:r>
                      <a:endParaRPr lang="zh-CN" altLang="en-US" dirty="0"/>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5"/>
                  </a:ext>
                </a:extLst>
              </a:tr>
              <a:tr h="4253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u="none" strike="noStrike" cap="none" normalizeH="0" baseline="0" dirty="0">
                          <a:ln>
                            <a:noFill/>
                          </a:ln>
                          <a:effectLst/>
                        </a:rPr>
                        <a:t>&lt;=</a:t>
                      </a:r>
                      <a:endParaRPr kumimoji="1" lang="en-US" altLang="zh-CN" sz="6000" b="1" i="0" u="none" strike="noStrike" cap="none" normalizeH="0" baseline="0" dirty="0">
                        <a:ln>
                          <a:noFill/>
                        </a:ln>
                        <a:solidFill>
                          <a:schemeClr val="tx2"/>
                        </a:solidFill>
                        <a:effectLst/>
                        <a:latin typeface="+mn-lt"/>
                        <a:ea typeface="宋体" pitchFamily="2" charset="-122"/>
                      </a:endParaRPr>
                    </a:p>
                  </a:txBody>
                  <a:tcPr marT="45710" marB="45710"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rPr>
                        <a:t>小于等于</a:t>
                      </a:r>
                      <a:endParaRPr kumimoji="1" lang="zh-CN" altLang="en-US" sz="6000" b="1" i="0" u="none" strike="noStrike" cap="none" normalizeH="0" baseline="0" dirty="0">
                        <a:ln>
                          <a:noFill/>
                        </a:ln>
                        <a:solidFill>
                          <a:schemeClr val="tx1"/>
                        </a:solidFill>
                        <a:effectLst/>
                        <a:latin typeface="+mn-lt"/>
                        <a:ea typeface="宋体" pitchFamily="2" charset="-122"/>
                      </a:endParaRPr>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CARRY?</a:t>
                      </a:r>
                      <a:endParaRPr lang="zh-CN" altLang="en-US" dirty="0"/>
                    </a:p>
                  </a:txBody>
                  <a:tcPr marT="45710" marB="45710" horzOverflow="overflow">
                    <a:lnL w="12700" cap="flat" cmpd="sng" algn="ctr">
                      <a:solidFill>
                        <a:schemeClr val="tx1"/>
                      </a:solidFill>
                      <a:prstDash val="solid"/>
                      <a:round/>
                      <a:headEnd type="none" w="med" len="med"/>
                      <a:tailEnd type="none" w="med" len="med"/>
                    </a:lnL>
                  </a:tcPr>
                </a:tc>
                <a:tc>
                  <a:txBody>
                    <a:bodyPr/>
                    <a:lstStyle/>
                    <a:p>
                      <a:pPr algn="ctr"/>
                      <a:r>
                        <a:rPr lang="en-US" altLang="zh-CN" dirty="0"/>
                        <a:t>CF=1?</a:t>
                      </a:r>
                      <a:endParaRPr lang="zh-CN" altLang="en-US" dirty="0"/>
                    </a:p>
                  </a:txBody>
                  <a:tcPr marT="45710" marB="45710" horzOverflow="overflow">
                    <a:lnR w="12700" cap="flat" cmpd="sng" algn="ctr">
                      <a:solidFill>
                        <a:schemeClr val="tx1"/>
                      </a:solidFill>
                      <a:prstDash val="solid"/>
                      <a:round/>
                      <a:headEnd type="none" w="med" len="med"/>
                      <a:tailEnd type="none" w="med" len="med"/>
                    </a:lnR>
                  </a:tcPr>
                </a:tc>
                <a:tc>
                  <a:txBody>
                    <a:bodyPr/>
                    <a:lstStyle/>
                    <a:p>
                      <a:pPr algn="ctr"/>
                      <a:r>
                        <a:rPr lang="en-US" altLang="zh-CN" dirty="0"/>
                        <a:t>      ___</a:t>
                      </a:r>
                      <a:endParaRPr lang="zh-CN" altLang="en-US" dirty="0"/>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lang="en-US" altLang="zh-CN" dirty="0"/>
                        <a:t>___</a:t>
                      </a:r>
                      <a:endParaRPr lang="zh-CN" altLang="en-US" dirty="0"/>
                    </a:p>
                  </a:txBody>
                  <a:tcPr marT="45710" marB="45710" horzOverflow="overflow">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32696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EDFF852-8B67-49BE-B3E4-4DA67B339574}"/>
              </a:ext>
            </a:extLst>
          </p:cNvPr>
          <p:cNvPicPr>
            <a:picLocks noChangeAspect="1"/>
          </p:cNvPicPr>
          <p:nvPr/>
        </p:nvPicPr>
        <p:blipFill>
          <a:blip r:embed="rId2"/>
          <a:stretch>
            <a:fillRect/>
          </a:stretch>
        </p:blipFill>
        <p:spPr>
          <a:xfrm>
            <a:off x="142575" y="934754"/>
            <a:ext cx="5570703" cy="4526672"/>
          </a:xfrm>
          <a:prstGeom prst="rect">
            <a:avLst/>
          </a:prstGeom>
        </p:spPr>
      </p:pic>
      <p:sp>
        <p:nvSpPr>
          <p:cNvPr id="3" name="文本框 2">
            <a:extLst>
              <a:ext uri="{FF2B5EF4-FFF2-40B4-BE49-F238E27FC236}">
                <a16:creationId xmlns:a16="http://schemas.microsoft.com/office/drawing/2014/main" id="{3C6B4C72-E7B9-4BEF-BC05-91626A292472}"/>
              </a:ext>
            </a:extLst>
          </p:cNvPr>
          <p:cNvSpPr txBox="1"/>
          <p:nvPr/>
        </p:nvSpPr>
        <p:spPr>
          <a:xfrm>
            <a:off x="142575" y="328893"/>
            <a:ext cx="1533236" cy="369332"/>
          </a:xfrm>
          <a:prstGeom prst="rect">
            <a:avLst/>
          </a:prstGeom>
          <a:noFill/>
        </p:spPr>
        <p:txBody>
          <a:bodyPr wrap="square" rtlCol="0">
            <a:spAutoFit/>
          </a:bodyPr>
          <a:lstStyle/>
          <a:p>
            <a:r>
              <a:rPr lang="zh-CN" altLang="en-US" dirty="0"/>
              <a:t>子程序文件：</a:t>
            </a:r>
          </a:p>
        </p:txBody>
      </p:sp>
      <p:pic>
        <p:nvPicPr>
          <p:cNvPr id="4" name="图片 3">
            <a:extLst>
              <a:ext uri="{FF2B5EF4-FFF2-40B4-BE49-F238E27FC236}">
                <a16:creationId xmlns:a16="http://schemas.microsoft.com/office/drawing/2014/main" id="{84396126-707A-431A-83AA-BE52E7A33E48}"/>
              </a:ext>
            </a:extLst>
          </p:cNvPr>
          <p:cNvPicPr>
            <a:picLocks noChangeAspect="1"/>
          </p:cNvPicPr>
          <p:nvPr/>
        </p:nvPicPr>
        <p:blipFill>
          <a:blip r:embed="rId3"/>
          <a:stretch>
            <a:fillRect/>
          </a:stretch>
        </p:blipFill>
        <p:spPr>
          <a:xfrm>
            <a:off x="5713278" y="934754"/>
            <a:ext cx="6454699" cy="4526672"/>
          </a:xfrm>
          <a:prstGeom prst="rect">
            <a:avLst/>
          </a:prstGeom>
        </p:spPr>
      </p:pic>
    </p:spTree>
    <p:extLst>
      <p:ext uri="{BB962C8B-B14F-4D97-AF65-F5344CB8AC3E}">
        <p14:creationId xmlns:p14="http://schemas.microsoft.com/office/powerpoint/2010/main" val="170790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4139468-3D3A-4837-BCA3-9BE14468B519}"/>
              </a:ext>
            </a:extLst>
          </p:cNvPr>
          <p:cNvPicPr>
            <a:picLocks noChangeAspect="1"/>
          </p:cNvPicPr>
          <p:nvPr/>
        </p:nvPicPr>
        <p:blipFill>
          <a:blip r:embed="rId2"/>
          <a:stretch>
            <a:fillRect/>
          </a:stretch>
        </p:blipFill>
        <p:spPr>
          <a:xfrm>
            <a:off x="0" y="0"/>
            <a:ext cx="6687127" cy="4541914"/>
          </a:xfrm>
          <a:prstGeom prst="rect">
            <a:avLst/>
          </a:prstGeom>
        </p:spPr>
      </p:pic>
      <p:pic>
        <p:nvPicPr>
          <p:cNvPr id="3" name="图片 2">
            <a:extLst>
              <a:ext uri="{FF2B5EF4-FFF2-40B4-BE49-F238E27FC236}">
                <a16:creationId xmlns:a16="http://schemas.microsoft.com/office/drawing/2014/main" id="{58571EA0-4FAB-4164-8C99-3D229621E8DA}"/>
              </a:ext>
            </a:extLst>
          </p:cNvPr>
          <p:cNvPicPr>
            <a:picLocks noChangeAspect="1"/>
          </p:cNvPicPr>
          <p:nvPr/>
        </p:nvPicPr>
        <p:blipFill rotWithShape="1">
          <a:blip r:embed="rId3"/>
          <a:srcRect r="9518"/>
          <a:stretch/>
        </p:blipFill>
        <p:spPr>
          <a:xfrm>
            <a:off x="6521313" y="0"/>
            <a:ext cx="5578323" cy="6420530"/>
          </a:xfrm>
          <a:prstGeom prst="rect">
            <a:avLst/>
          </a:prstGeom>
        </p:spPr>
      </p:pic>
      <p:pic>
        <p:nvPicPr>
          <p:cNvPr id="5" name="图片 4">
            <a:extLst>
              <a:ext uri="{FF2B5EF4-FFF2-40B4-BE49-F238E27FC236}">
                <a16:creationId xmlns:a16="http://schemas.microsoft.com/office/drawing/2014/main" id="{2A96A54B-C7E1-447A-97FF-2C40372DACA8}"/>
              </a:ext>
            </a:extLst>
          </p:cNvPr>
          <p:cNvPicPr>
            <a:picLocks noChangeAspect="1"/>
          </p:cNvPicPr>
          <p:nvPr/>
        </p:nvPicPr>
        <p:blipFill>
          <a:blip r:embed="rId4"/>
          <a:stretch>
            <a:fillRect/>
          </a:stretch>
        </p:blipFill>
        <p:spPr>
          <a:xfrm>
            <a:off x="1979399" y="4147127"/>
            <a:ext cx="4541914" cy="2273403"/>
          </a:xfrm>
          <a:prstGeom prst="rect">
            <a:avLst/>
          </a:prstGeom>
        </p:spPr>
      </p:pic>
    </p:spTree>
    <p:extLst>
      <p:ext uri="{BB962C8B-B14F-4D97-AF65-F5344CB8AC3E}">
        <p14:creationId xmlns:p14="http://schemas.microsoft.com/office/powerpoint/2010/main" val="247254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E64CE-A7C1-4CC0-BF39-AE54573E521F}"/>
              </a:ext>
            </a:extLst>
          </p:cNvPr>
          <p:cNvSpPr>
            <a:spLocks noGrp="1"/>
          </p:cNvSpPr>
          <p:nvPr>
            <p:ph type="title"/>
          </p:nvPr>
        </p:nvSpPr>
        <p:spPr/>
        <p:txBody>
          <a:bodyPr/>
          <a:lstStyle/>
          <a:p>
            <a:r>
              <a:rPr lang="en-US" altLang="zh-CN" dirty="0"/>
              <a:t>5.3.2 </a:t>
            </a:r>
            <a:r>
              <a:rPr lang="zh-CN" altLang="en-US" dirty="0"/>
              <a:t>目标代码文件的连接</a:t>
            </a:r>
          </a:p>
        </p:txBody>
      </p:sp>
      <p:sp>
        <p:nvSpPr>
          <p:cNvPr id="3" name="内容占位符 2">
            <a:extLst>
              <a:ext uri="{FF2B5EF4-FFF2-40B4-BE49-F238E27FC236}">
                <a16:creationId xmlns:a16="http://schemas.microsoft.com/office/drawing/2014/main" id="{B9DB40F1-6303-4ED5-9931-8682827F6D59}"/>
              </a:ext>
            </a:extLst>
          </p:cNvPr>
          <p:cNvSpPr>
            <a:spLocks noGrp="1"/>
          </p:cNvSpPr>
          <p:nvPr>
            <p:ph idx="1"/>
          </p:nvPr>
        </p:nvSpPr>
        <p:spPr>
          <a:xfrm>
            <a:off x="1097280" y="1845733"/>
            <a:ext cx="10058400" cy="4619721"/>
          </a:xfrm>
        </p:spPr>
        <p:txBody>
          <a:bodyPr>
            <a:normAutofit/>
          </a:bodyPr>
          <a:lstStyle/>
          <a:p>
            <a:r>
              <a:rPr lang="zh-CN" altLang="en-US" dirty="0"/>
              <a:t>利用</a:t>
            </a:r>
            <a:r>
              <a:rPr lang="en-US" altLang="zh-CN" dirty="0">
                <a:highlight>
                  <a:srgbClr val="FFFF00"/>
                </a:highlight>
              </a:rPr>
              <a:t>INCLUDE</a:t>
            </a:r>
            <a:r>
              <a:rPr lang="zh-CN" altLang="en-US" dirty="0"/>
              <a:t>伪指令包含其他文件，其实质仍然是一个源程序，只是分成几个文件书写。被包含的文件不能独立汇编，是依附主程序而存在的。所以，合并的源程序之间的各种标识符，应统一规定，不能发生冲突。另外，由于源程序的结合，增加了汇编时间。</a:t>
            </a:r>
            <a:endParaRPr lang="en-US" altLang="zh-CN" dirty="0"/>
          </a:p>
          <a:p>
            <a:r>
              <a:rPr lang="zh-CN" altLang="en-US" dirty="0"/>
              <a:t>汇编程序提供目标代码级的结合方法。把常用子程序改写成一个或多个相对独立的源程序文件，单独汇编它们，形成若干常用子程序的目标文件（</a:t>
            </a:r>
            <a:r>
              <a:rPr lang="en-US" altLang="zh-CN" dirty="0"/>
              <a:t>.obj</a:t>
            </a:r>
            <a:r>
              <a:rPr lang="zh-CN" altLang="en-US" dirty="0"/>
              <a:t>）。主程序也经过独立汇编后形成目标文件，然后利用连接程序将多个文件连接起来，最终产生可执行文件。将独立文件成为模块，故也成为模块连接。</a:t>
            </a:r>
            <a:endParaRPr lang="en-US" altLang="zh-CN" dirty="0"/>
          </a:p>
          <a:p>
            <a:r>
              <a:rPr lang="zh-CN" altLang="en-US" dirty="0"/>
              <a:t>利用目标文件的连接开发源程序，要注意的几个问题：</a:t>
            </a:r>
            <a:endParaRPr lang="en-US" altLang="zh-CN" dirty="0"/>
          </a:p>
          <a:p>
            <a:r>
              <a:rPr lang="zh-CN" altLang="en-US" dirty="0"/>
              <a:t>（</a:t>
            </a:r>
            <a:r>
              <a:rPr lang="en-US" altLang="zh-CN" dirty="0"/>
              <a:t>1</a:t>
            </a:r>
            <a:r>
              <a:rPr lang="zh-CN" altLang="en-US" dirty="0"/>
              <a:t>）各模块间共用的变量，过程等要用</a:t>
            </a:r>
            <a:r>
              <a:rPr lang="en-US" altLang="zh-CN" dirty="0">
                <a:highlight>
                  <a:srgbClr val="FFFF00"/>
                </a:highlight>
              </a:rPr>
              <a:t>PUBLIC</a:t>
            </a:r>
            <a:r>
              <a:rPr lang="zh-CN" altLang="en-US" dirty="0">
                <a:highlight>
                  <a:srgbClr val="FFFF00"/>
                </a:highlight>
              </a:rPr>
              <a:t>、</a:t>
            </a:r>
            <a:r>
              <a:rPr lang="en-US" altLang="zh-CN" dirty="0">
                <a:highlight>
                  <a:srgbClr val="FFFF00"/>
                </a:highlight>
              </a:rPr>
              <a:t>EXTERN</a:t>
            </a:r>
            <a:r>
              <a:rPr lang="zh-CN" altLang="en-US" dirty="0"/>
              <a:t>伪指令说明</a:t>
            </a:r>
            <a:endParaRPr lang="en-US" altLang="zh-CN" dirty="0"/>
          </a:p>
          <a:p>
            <a:r>
              <a:rPr lang="zh-CN" altLang="en-US" dirty="0"/>
              <a:t>（</a:t>
            </a:r>
            <a:r>
              <a:rPr lang="en-US" altLang="zh-CN" dirty="0"/>
              <a:t>2</a:t>
            </a:r>
            <a:r>
              <a:rPr lang="zh-CN" altLang="en-US" dirty="0"/>
              <a:t>）要设置好段属性，进行正确的段组合</a:t>
            </a:r>
            <a:endParaRPr lang="en-US" altLang="zh-CN" dirty="0"/>
          </a:p>
          <a:p>
            <a:pPr marL="0" indent="0">
              <a:buNone/>
            </a:pPr>
            <a:r>
              <a:rPr lang="en-US" altLang="zh-CN" dirty="0"/>
              <a:t>  </a:t>
            </a:r>
            <a:r>
              <a:rPr lang="zh-CN" altLang="en-US" dirty="0"/>
              <a:t>（</a:t>
            </a:r>
            <a:r>
              <a:rPr lang="en-US" altLang="zh-CN" dirty="0"/>
              <a:t>3</a:t>
            </a:r>
            <a:r>
              <a:rPr lang="zh-CN" altLang="en-US" dirty="0"/>
              <a:t>）要处理好各模块间的参数传递问题</a:t>
            </a:r>
            <a:endParaRPr lang="en-US" altLang="zh-CN" dirty="0"/>
          </a:p>
          <a:p>
            <a:pPr marL="0" indent="0">
              <a:buNone/>
            </a:pPr>
            <a:r>
              <a:rPr lang="en-US" altLang="zh-CN" dirty="0"/>
              <a:t>  </a:t>
            </a:r>
            <a:r>
              <a:rPr lang="zh-CN" altLang="en-US" dirty="0"/>
              <a:t>（</a:t>
            </a:r>
            <a:r>
              <a:rPr lang="en-US" altLang="zh-CN" dirty="0"/>
              <a:t>4</a:t>
            </a:r>
            <a:r>
              <a:rPr lang="zh-CN" altLang="en-US" dirty="0"/>
              <a:t>）各模块独立汇编，用连接程序将各模块结合在一起</a:t>
            </a:r>
          </a:p>
        </p:txBody>
      </p:sp>
    </p:spTree>
    <p:extLst>
      <p:ext uri="{BB962C8B-B14F-4D97-AF65-F5344CB8AC3E}">
        <p14:creationId xmlns:p14="http://schemas.microsoft.com/office/powerpoint/2010/main" val="2426210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31075-CBEE-4E05-A302-2899F156F334}"/>
              </a:ext>
            </a:extLst>
          </p:cNvPr>
          <p:cNvSpPr>
            <a:spLocks noGrp="1"/>
          </p:cNvSpPr>
          <p:nvPr>
            <p:ph type="title"/>
          </p:nvPr>
        </p:nvSpPr>
        <p:spPr/>
        <p:txBody>
          <a:bodyPr/>
          <a:lstStyle/>
          <a:p>
            <a:r>
              <a:rPr lang="en-US" altLang="zh-CN" dirty="0"/>
              <a:t>5.3.2 </a:t>
            </a:r>
            <a:r>
              <a:rPr lang="zh-CN" altLang="en-US" dirty="0"/>
              <a:t>目标代码文件的连接</a:t>
            </a:r>
          </a:p>
        </p:txBody>
      </p:sp>
      <p:sp>
        <p:nvSpPr>
          <p:cNvPr id="3" name="内容占位符 2">
            <a:extLst>
              <a:ext uri="{FF2B5EF4-FFF2-40B4-BE49-F238E27FC236}">
                <a16:creationId xmlns:a16="http://schemas.microsoft.com/office/drawing/2014/main" id="{F8D6044E-6E40-40FC-B43B-5DDD7B0EF971}"/>
              </a:ext>
            </a:extLst>
          </p:cNvPr>
          <p:cNvSpPr>
            <a:spLocks noGrp="1"/>
          </p:cNvSpPr>
          <p:nvPr>
            <p:ph idx="1"/>
          </p:nvPr>
        </p:nvSpPr>
        <p:spPr>
          <a:xfrm>
            <a:off x="1066799" y="1737360"/>
            <a:ext cx="10378273" cy="4552908"/>
          </a:xfrm>
        </p:spPr>
        <p:txBody>
          <a:bodyPr>
            <a:normAutofit fontScale="92500" lnSpcReduction="10000"/>
          </a:bodyPr>
          <a:lstStyle/>
          <a:p>
            <a:pPr>
              <a:lnSpc>
                <a:spcPct val="110000"/>
              </a:lnSpc>
              <a:spcBef>
                <a:spcPts val="0"/>
              </a:spcBef>
            </a:pPr>
            <a:r>
              <a:rPr lang="zh-CN" altLang="en-US" sz="2400" b="1" dirty="0"/>
              <a:t>例</a:t>
            </a:r>
            <a:r>
              <a:rPr lang="en-US" altLang="zh-CN" sz="2400" b="1" dirty="0"/>
              <a:t>5.12b </a:t>
            </a:r>
            <a:r>
              <a:rPr lang="zh-CN" altLang="en-US" sz="2400" b="1" dirty="0"/>
              <a:t>利用目标文件连接方法实现将输入的数据按升序输出</a:t>
            </a:r>
            <a:endParaRPr lang="en-US" altLang="zh-CN" sz="2400" b="1" dirty="0"/>
          </a:p>
          <a:p>
            <a:pPr>
              <a:lnSpc>
                <a:spcPct val="110000"/>
              </a:lnSpc>
              <a:spcBef>
                <a:spcPts val="0"/>
              </a:spcBef>
            </a:pPr>
            <a:r>
              <a:rPr lang="zh-CN" altLang="en-US" dirty="0"/>
              <a:t>分析：为了简化问题，把宏定义并入主程序，三个子程序还是一个文件，为了演示参数传递，将</a:t>
            </a:r>
            <a:r>
              <a:rPr lang="en-US" altLang="zh-CN" dirty="0"/>
              <a:t>INPUT</a:t>
            </a:r>
            <a:r>
              <a:rPr lang="zh-CN" altLang="en-US" dirty="0"/>
              <a:t>子程序的出口参数改为利用变量</a:t>
            </a:r>
            <a:r>
              <a:rPr lang="en-US" altLang="zh-CN" dirty="0"/>
              <a:t>COUNT</a:t>
            </a:r>
            <a:r>
              <a:rPr lang="zh-CN" altLang="en-US" dirty="0"/>
              <a:t>，并定义成远调用</a:t>
            </a:r>
            <a:endParaRPr lang="en-US" altLang="zh-CN" dirty="0"/>
          </a:p>
          <a:p>
            <a:pPr>
              <a:lnSpc>
                <a:spcPct val="110000"/>
              </a:lnSpc>
              <a:spcBef>
                <a:spcPts val="0"/>
              </a:spcBef>
            </a:pPr>
            <a:r>
              <a:rPr lang="zh-CN" altLang="en-US" dirty="0"/>
              <a:t>比较</a:t>
            </a:r>
            <a:r>
              <a:rPr lang="en-US" altLang="zh-CN" dirty="0"/>
              <a:t>It512a.asm</a:t>
            </a:r>
            <a:r>
              <a:rPr lang="zh-CN" altLang="en-US" dirty="0"/>
              <a:t>，现在主程序</a:t>
            </a:r>
            <a:r>
              <a:rPr lang="en-US" altLang="zh-CN" dirty="0"/>
              <a:t>It512b.asm</a:t>
            </a:r>
            <a:r>
              <a:rPr lang="zh-CN" altLang="en-US" dirty="0"/>
              <a:t>并入宏定义，同时增加两个声明语句，删除最后的一个包含语句：</a:t>
            </a:r>
            <a:endParaRPr lang="en-US" altLang="zh-CN" dirty="0"/>
          </a:p>
          <a:p>
            <a:pPr>
              <a:lnSpc>
                <a:spcPct val="110000"/>
              </a:lnSpc>
              <a:spcBef>
                <a:spcPts val="0"/>
              </a:spcBef>
            </a:pPr>
            <a:r>
              <a:rPr lang="en-US" altLang="zh-CN" dirty="0"/>
              <a:t>…;</a:t>
            </a:r>
            <a:r>
              <a:rPr lang="zh-CN" altLang="en-US" dirty="0"/>
              <a:t>宏定义</a:t>
            </a:r>
            <a:endParaRPr lang="en-US" altLang="zh-CN" dirty="0"/>
          </a:p>
          <a:p>
            <a:pPr>
              <a:lnSpc>
                <a:spcPct val="100000"/>
              </a:lnSpc>
              <a:spcBef>
                <a:spcPts val="0"/>
              </a:spcBef>
            </a:pPr>
            <a:r>
              <a:rPr lang="en-US" altLang="zh-CN" dirty="0"/>
              <a:t>.code</a:t>
            </a:r>
          </a:p>
          <a:p>
            <a:pPr>
              <a:lnSpc>
                <a:spcPct val="100000"/>
              </a:lnSpc>
              <a:spcBef>
                <a:spcPts val="0"/>
              </a:spcBef>
            </a:pPr>
            <a:r>
              <a:rPr lang="en-US" altLang="zh-CN" dirty="0"/>
              <a:t>public count            ;</a:t>
            </a:r>
            <a:r>
              <a:rPr lang="zh-CN" altLang="en-US" dirty="0"/>
              <a:t>定义</a:t>
            </a:r>
            <a:r>
              <a:rPr lang="en-US" altLang="zh-CN" dirty="0"/>
              <a:t>count</a:t>
            </a:r>
            <a:r>
              <a:rPr lang="zh-CN" altLang="en-US" dirty="0"/>
              <a:t>共用</a:t>
            </a:r>
            <a:endParaRPr lang="en-US" altLang="zh-CN" dirty="0"/>
          </a:p>
          <a:p>
            <a:pPr>
              <a:lnSpc>
                <a:spcPct val="100000"/>
              </a:lnSpc>
              <a:spcBef>
                <a:spcPts val="0"/>
              </a:spcBef>
            </a:pPr>
            <a:r>
              <a:rPr lang="zh-CN" altLang="en-US" dirty="0"/>
              <a:t>（</a:t>
            </a:r>
            <a:r>
              <a:rPr lang="en-US" altLang="zh-CN" dirty="0">
                <a:solidFill>
                  <a:srgbClr val="C00000"/>
                </a:solidFill>
              </a:rPr>
              <a:t>public </a:t>
            </a:r>
            <a:r>
              <a:rPr lang="zh-CN" altLang="en-US" dirty="0">
                <a:solidFill>
                  <a:srgbClr val="C00000"/>
                </a:solidFill>
              </a:rPr>
              <a:t>用来说明当前模块中哪些标识符是能被其他模块引用的公共标识符）</a:t>
            </a:r>
            <a:endParaRPr lang="en-US" altLang="zh-CN" dirty="0">
              <a:solidFill>
                <a:srgbClr val="C00000"/>
              </a:solidFill>
            </a:endParaRPr>
          </a:p>
          <a:p>
            <a:pPr>
              <a:lnSpc>
                <a:spcPct val="100000"/>
              </a:lnSpc>
              <a:spcBef>
                <a:spcPts val="0"/>
              </a:spcBef>
            </a:pPr>
            <a:r>
              <a:rPr lang="en-US" altLang="zh-CN" dirty="0">
                <a:highlight>
                  <a:srgbClr val="FFFF00"/>
                </a:highlight>
              </a:rPr>
              <a:t>extern </a:t>
            </a:r>
            <a:r>
              <a:rPr lang="en-US" altLang="zh-CN" dirty="0" err="1">
                <a:highlight>
                  <a:srgbClr val="FFFF00"/>
                </a:highlight>
              </a:rPr>
              <a:t>aldisp</a:t>
            </a:r>
            <a:r>
              <a:rPr lang="en-US" altLang="zh-CN" dirty="0">
                <a:highlight>
                  <a:srgbClr val="FFFF00"/>
                </a:highlight>
              </a:rPr>
              <a:t>: near, sorting: near, input :far </a:t>
            </a:r>
            <a:r>
              <a:rPr lang="en-US" altLang="zh-CN" dirty="0"/>
              <a:t>;</a:t>
            </a:r>
            <a:r>
              <a:rPr lang="zh-CN" altLang="en-US" dirty="0"/>
              <a:t>其他模块的子程序</a:t>
            </a:r>
            <a:endParaRPr lang="en-US" altLang="zh-CN" dirty="0"/>
          </a:p>
          <a:p>
            <a:pPr>
              <a:lnSpc>
                <a:spcPct val="100000"/>
              </a:lnSpc>
              <a:spcBef>
                <a:spcPts val="0"/>
              </a:spcBef>
            </a:pPr>
            <a:r>
              <a:rPr lang="zh-CN" altLang="en-US" dirty="0"/>
              <a:t>（</a:t>
            </a:r>
            <a:r>
              <a:rPr lang="en-US" altLang="zh-CN" dirty="0">
                <a:solidFill>
                  <a:srgbClr val="C00000"/>
                </a:solidFill>
              </a:rPr>
              <a:t>extern </a:t>
            </a:r>
            <a:r>
              <a:rPr lang="zh-CN" altLang="en-US" dirty="0">
                <a:solidFill>
                  <a:srgbClr val="C00000"/>
                </a:solidFill>
              </a:rPr>
              <a:t>用来说明在当前模块中使用的标识符中，哪些已经在其他模块中被定义为指定类型的标识符，若不进行说明，则会报错</a:t>
            </a:r>
            <a:r>
              <a:rPr lang="zh-CN" altLang="en-US" dirty="0"/>
              <a:t>）</a:t>
            </a:r>
            <a:endParaRPr lang="en-US" altLang="zh-CN" dirty="0"/>
          </a:p>
          <a:p>
            <a:pPr>
              <a:lnSpc>
                <a:spcPct val="100000"/>
              </a:lnSpc>
              <a:spcBef>
                <a:spcPts val="0"/>
              </a:spcBef>
            </a:pPr>
            <a:r>
              <a:rPr lang="en-US" altLang="zh-CN" dirty="0"/>
              <a:t>.startup</a:t>
            </a:r>
          </a:p>
          <a:p>
            <a:pPr>
              <a:lnSpc>
                <a:spcPct val="100000"/>
              </a:lnSpc>
              <a:spcBef>
                <a:spcPts val="0"/>
              </a:spcBef>
            </a:pPr>
            <a:r>
              <a:rPr lang="en-US" altLang="zh-CN" dirty="0"/>
              <a:t>…</a:t>
            </a:r>
          </a:p>
          <a:p>
            <a:pPr>
              <a:lnSpc>
                <a:spcPct val="100000"/>
              </a:lnSpc>
              <a:spcBef>
                <a:spcPts val="0"/>
              </a:spcBef>
            </a:pPr>
            <a:r>
              <a:rPr lang="en-US" altLang="zh-CN" dirty="0"/>
              <a:t>.exit 0    ;</a:t>
            </a:r>
            <a:r>
              <a:rPr lang="zh-CN" altLang="en-US" dirty="0"/>
              <a:t>去掉（</a:t>
            </a:r>
            <a:r>
              <a:rPr lang="en-US" altLang="zh-CN" dirty="0"/>
              <a:t>It512a.asm</a:t>
            </a:r>
            <a:r>
              <a:rPr lang="zh-CN" altLang="en-US" dirty="0"/>
              <a:t>中的）包含语句</a:t>
            </a:r>
          </a:p>
        </p:txBody>
      </p:sp>
    </p:spTree>
    <p:extLst>
      <p:ext uri="{BB962C8B-B14F-4D97-AF65-F5344CB8AC3E}">
        <p14:creationId xmlns:p14="http://schemas.microsoft.com/office/powerpoint/2010/main" val="20925962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DC6B0-5E25-4A54-8C9C-969178BE355B}"/>
              </a:ext>
            </a:extLst>
          </p:cNvPr>
          <p:cNvSpPr>
            <a:spLocks noGrp="1"/>
          </p:cNvSpPr>
          <p:nvPr>
            <p:ph type="title"/>
          </p:nvPr>
        </p:nvSpPr>
        <p:spPr/>
        <p:txBody>
          <a:bodyPr>
            <a:normAutofit/>
          </a:bodyPr>
          <a:lstStyle/>
          <a:p>
            <a:r>
              <a:rPr lang="zh-CN" altLang="en-US" sz="4000" b="1" dirty="0"/>
              <a:t>例</a:t>
            </a:r>
            <a:r>
              <a:rPr lang="en-US" altLang="zh-CN" sz="4000" b="1" dirty="0"/>
              <a:t>5.12b </a:t>
            </a:r>
            <a:r>
              <a:rPr lang="zh-CN" altLang="en-US" sz="4000" b="1" dirty="0"/>
              <a:t>利用目标文件连接方法实现将输入的数据按升序输出</a:t>
            </a:r>
            <a:endParaRPr lang="zh-CN" altLang="en-US" sz="4000" dirty="0"/>
          </a:p>
        </p:txBody>
      </p:sp>
      <p:sp>
        <p:nvSpPr>
          <p:cNvPr id="4" name="内容占位符 3">
            <a:extLst>
              <a:ext uri="{FF2B5EF4-FFF2-40B4-BE49-F238E27FC236}">
                <a16:creationId xmlns:a16="http://schemas.microsoft.com/office/drawing/2014/main" id="{7CA7DA65-B11D-4A8C-B9F7-A54D3601309A}"/>
              </a:ext>
            </a:extLst>
          </p:cNvPr>
          <p:cNvSpPr txBox="1">
            <a:spLocks noGrp="1"/>
          </p:cNvSpPr>
          <p:nvPr>
            <p:ph idx="1"/>
          </p:nvPr>
        </p:nvSpPr>
        <p:spPr>
          <a:xfrm>
            <a:off x="1096963" y="1846263"/>
            <a:ext cx="10058400" cy="4770537"/>
          </a:xfrm>
          <a:prstGeom prst="rect">
            <a:avLst/>
          </a:prstGeom>
          <a:noFill/>
        </p:spPr>
        <p:txBody>
          <a:bodyPr wrap="square" rtlCol="0">
            <a:spAutoFit/>
          </a:bodyPr>
          <a:lstStyle/>
          <a:p>
            <a:r>
              <a:rPr lang="zh-CN" altLang="en-US" dirty="0"/>
              <a:t>现在的子程序文件</a:t>
            </a:r>
            <a:r>
              <a:rPr lang="en-US" altLang="zh-CN" dirty="0"/>
              <a:t>sub512b.asm,</a:t>
            </a:r>
            <a:r>
              <a:rPr lang="zh-CN" altLang="en-US" dirty="0"/>
              <a:t>要加上段定义语句、声明语句等，不需要主程序那样的起始点和结束点，仅做少量修改：</a:t>
            </a:r>
            <a:endParaRPr lang="en-US" altLang="zh-CN" dirty="0"/>
          </a:p>
          <a:p>
            <a:pPr>
              <a:lnSpc>
                <a:spcPct val="100000"/>
              </a:lnSpc>
              <a:spcBef>
                <a:spcPts val="0"/>
              </a:spcBef>
            </a:pPr>
            <a:r>
              <a:rPr lang="en-US" altLang="zh-CN" dirty="0"/>
              <a:t>.model</a:t>
            </a:r>
            <a:r>
              <a:rPr lang="zh-CN" altLang="en-US" dirty="0"/>
              <a:t> </a:t>
            </a:r>
            <a:r>
              <a:rPr lang="en-US" altLang="zh-CN" dirty="0"/>
              <a:t>small   ;</a:t>
            </a:r>
            <a:r>
              <a:rPr lang="zh-CN" altLang="en-US" dirty="0"/>
              <a:t>定义同样的存储模型</a:t>
            </a:r>
            <a:endParaRPr lang="en-US" altLang="zh-CN" dirty="0"/>
          </a:p>
          <a:p>
            <a:pPr>
              <a:lnSpc>
                <a:spcPct val="100000"/>
              </a:lnSpc>
              <a:spcBef>
                <a:spcPts val="0"/>
              </a:spcBef>
            </a:pPr>
            <a:r>
              <a:rPr lang="en-US" altLang="zh-CN" dirty="0"/>
              <a:t>.extern </a:t>
            </a:r>
            <a:r>
              <a:rPr lang="en-US" altLang="zh-CN" dirty="0" err="1"/>
              <a:t>count:word</a:t>
            </a:r>
            <a:r>
              <a:rPr lang="en-US" altLang="zh-CN" dirty="0"/>
              <a:t> ;</a:t>
            </a:r>
            <a:r>
              <a:rPr lang="zh-CN" altLang="en-US" dirty="0"/>
              <a:t>在其他模块定义的字变量</a:t>
            </a:r>
            <a:r>
              <a:rPr lang="en-US" altLang="zh-CN" dirty="0"/>
              <a:t>count</a:t>
            </a:r>
          </a:p>
          <a:p>
            <a:pPr>
              <a:lnSpc>
                <a:spcPct val="100000"/>
              </a:lnSpc>
              <a:spcBef>
                <a:spcPts val="0"/>
              </a:spcBef>
            </a:pPr>
            <a:r>
              <a:rPr lang="en-US" altLang="zh-CN" dirty="0"/>
              <a:t>.code</a:t>
            </a:r>
            <a:r>
              <a:rPr lang="zh-CN" altLang="en-US" dirty="0"/>
              <a:t>     </a:t>
            </a:r>
            <a:r>
              <a:rPr lang="en-US" altLang="zh-CN" dirty="0"/>
              <a:t>;</a:t>
            </a:r>
            <a:r>
              <a:rPr lang="zh-CN" altLang="en-US" dirty="0"/>
              <a:t>子程序在代码段中</a:t>
            </a:r>
            <a:endParaRPr lang="en-US" altLang="zh-CN" dirty="0"/>
          </a:p>
          <a:p>
            <a:pPr>
              <a:lnSpc>
                <a:spcPct val="100000"/>
              </a:lnSpc>
              <a:spcBef>
                <a:spcPts val="0"/>
              </a:spcBef>
            </a:pPr>
            <a:r>
              <a:rPr lang="en-US" altLang="zh-CN" dirty="0"/>
              <a:t>public   </a:t>
            </a:r>
            <a:r>
              <a:rPr lang="en-US" altLang="zh-CN" dirty="0" err="1"/>
              <a:t>aldisp</a:t>
            </a:r>
            <a:r>
              <a:rPr lang="en-US" altLang="zh-CN" dirty="0"/>
              <a:t> , sorting ,input    ;3</a:t>
            </a:r>
            <a:r>
              <a:rPr lang="zh-CN" altLang="en-US" dirty="0"/>
              <a:t>个子程序是共用的</a:t>
            </a:r>
            <a:endParaRPr lang="en-US" altLang="zh-CN" dirty="0"/>
          </a:p>
          <a:p>
            <a:pPr>
              <a:lnSpc>
                <a:spcPct val="100000"/>
              </a:lnSpc>
              <a:spcBef>
                <a:spcPts val="0"/>
              </a:spcBef>
            </a:pPr>
            <a:r>
              <a:rPr lang="en-US" altLang="zh-CN" dirty="0" err="1"/>
              <a:t>aldisp</a:t>
            </a:r>
            <a:r>
              <a:rPr lang="en-US" altLang="zh-CN" dirty="0"/>
              <a:t> proc</a:t>
            </a:r>
          </a:p>
          <a:p>
            <a:pPr>
              <a:lnSpc>
                <a:spcPct val="100000"/>
              </a:lnSpc>
              <a:spcBef>
                <a:spcPts val="0"/>
              </a:spcBef>
            </a:pPr>
            <a:r>
              <a:rPr lang="en-US" altLang="zh-CN" dirty="0"/>
              <a:t>….</a:t>
            </a:r>
          </a:p>
          <a:p>
            <a:pPr>
              <a:lnSpc>
                <a:spcPct val="100000"/>
              </a:lnSpc>
              <a:spcBef>
                <a:spcPts val="0"/>
              </a:spcBef>
            </a:pPr>
            <a:r>
              <a:rPr lang="en-US" altLang="zh-CN" dirty="0"/>
              <a:t>sorting   proc</a:t>
            </a:r>
          </a:p>
          <a:p>
            <a:pPr>
              <a:lnSpc>
                <a:spcPct val="100000"/>
              </a:lnSpc>
              <a:spcBef>
                <a:spcPts val="0"/>
              </a:spcBef>
            </a:pPr>
            <a:r>
              <a:rPr lang="en-US" altLang="zh-CN" dirty="0"/>
              <a:t>…</a:t>
            </a:r>
          </a:p>
          <a:p>
            <a:pPr>
              <a:lnSpc>
                <a:spcPct val="100000"/>
              </a:lnSpc>
              <a:spcBef>
                <a:spcPts val="0"/>
              </a:spcBef>
            </a:pPr>
            <a:r>
              <a:rPr lang="en-US" altLang="zh-CN" dirty="0"/>
              <a:t>input   proc far       ;</a:t>
            </a:r>
            <a:r>
              <a:rPr lang="zh-CN" altLang="en-US" dirty="0"/>
              <a:t>修改为远调用</a:t>
            </a:r>
            <a:endParaRPr lang="en-US" altLang="zh-CN" dirty="0"/>
          </a:p>
          <a:p>
            <a:pPr>
              <a:lnSpc>
                <a:spcPct val="100000"/>
              </a:lnSpc>
              <a:spcBef>
                <a:spcPts val="0"/>
              </a:spcBef>
            </a:pPr>
            <a:r>
              <a:rPr lang="en-US" altLang="zh-CN" dirty="0"/>
              <a:t>    ….</a:t>
            </a:r>
          </a:p>
          <a:p>
            <a:pPr>
              <a:lnSpc>
                <a:spcPct val="100000"/>
              </a:lnSpc>
              <a:spcBef>
                <a:spcPts val="0"/>
              </a:spcBef>
            </a:pPr>
            <a:r>
              <a:rPr lang="en-US" altLang="zh-CN" dirty="0"/>
              <a:t>mov count, cx        ;</a:t>
            </a:r>
            <a:r>
              <a:rPr lang="zh-CN" altLang="en-US" dirty="0"/>
              <a:t>提供出口参数</a:t>
            </a:r>
            <a:endParaRPr lang="en-US" altLang="zh-CN" dirty="0"/>
          </a:p>
          <a:p>
            <a:endParaRPr lang="zh-CN" altLang="en-US" dirty="0"/>
          </a:p>
        </p:txBody>
      </p:sp>
      <p:sp>
        <p:nvSpPr>
          <p:cNvPr id="5" name="矩形 4">
            <a:extLst>
              <a:ext uri="{FF2B5EF4-FFF2-40B4-BE49-F238E27FC236}">
                <a16:creationId xmlns:a16="http://schemas.microsoft.com/office/drawing/2014/main" id="{DE0359C8-5C3A-4691-BF83-8447B52EE248}"/>
              </a:ext>
            </a:extLst>
          </p:cNvPr>
          <p:cNvSpPr/>
          <p:nvPr/>
        </p:nvSpPr>
        <p:spPr>
          <a:xfrm>
            <a:off x="7099178" y="2847449"/>
            <a:ext cx="4355943" cy="3416320"/>
          </a:xfrm>
          <a:prstGeom prst="rect">
            <a:avLst/>
          </a:prstGeom>
        </p:spPr>
        <p:txBody>
          <a:bodyPr wrap="square">
            <a:spAutoFit/>
          </a:bodyPr>
          <a:lstStyle/>
          <a:p>
            <a:pPr>
              <a:lnSpc>
                <a:spcPct val="100000"/>
              </a:lnSpc>
              <a:spcBef>
                <a:spcPts val="0"/>
              </a:spcBef>
            </a:pPr>
            <a:r>
              <a:rPr lang="en-US" altLang="zh-CN" dirty="0"/>
              <a:t>pop dx </a:t>
            </a:r>
          </a:p>
          <a:p>
            <a:pPr>
              <a:lnSpc>
                <a:spcPct val="100000"/>
              </a:lnSpc>
              <a:spcBef>
                <a:spcPts val="0"/>
              </a:spcBef>
            </a:pPr>
            <a:r>
              <a:rPr lang="en-US" altLang="zh-CN" dirty="0"/>
              <a:t>pop ax</a:t>
            </a:r>
          </a:p>
          <a:p>
            <a:pPr>
              <a:lnSpc>
                <a:spcPct val="100000"/>
              </a:lnSpc>
              <a:spcBef>
                <a:spcPts val="0"/>
              </a:spcBef>
            </a:pPr>
            <a:r>
              <a:rPr lang="en-US" altLang="zh-CN" dirty="0"/>
              <a:t>ret </a:t>
            </a:r>
          </a:p>
          <a:p>
            <a:pPr>
              <a:lnSpc>
                <a:spcPct val="100000"/>
              </a:lnSpc>
              <a:spcBef>
                <a:spcPts val="0"/>
              </a:spcBef>
            </a:pPr>
            <a:r>
              <a:rPr lang="en-US" altLang="zh-CN" dirty="0"/>
              <a:t>Input  </a:t>
            </a:r>
            <a:r>
              <a:rPr lang="en-US" altLang="zh-CN" dirty="0" err="1"/>
              <a:t>endp</a:t>
            </a:r>
            <a:endParaRPr lang="en-US" altLang="zh-CN" dirty="0"/>
          </a:p>
          <a:p>
            <a:pPr>
              <a:lnSpc>
                <a:spcPct val="100000"/>
              </a:lnSpc>
              <a:spcBef>
                <a:spcPts val="0"/>
              </a:spcBef>
            </a:pPr>
            <a:r>
              <a:rPr lang="en-US" altLang="zh-CN" dirty="0"/>
              <a:t>end                       ;</a:t>
            </a:r>
            <a:r>
              <a:rPr lang="zh-CN" altLang="en-US" dirty="0"/>
              <a:t>结束汇编</a:t>
            </a:r>
            <a:endParaRPr lang="en-US" altLang="zh-CN" dirty="0"/>
          </a:p>
          <a:p>
            <a:pPr>
              <a:lnSpc>
                <a:spcPct val="100000"/>
              </a:lnSpc>
              <a:spcBef>
                <a:spcPts val="0"/>
              </a:spcBef>
            </a:pPr>
            <a:endParaRPr lang="en-US" altLang="zh-CN" dirty="0"/>
          </a:p>
          <a:p>
            <a:pPr>
              <a:lnSpc>
                <a:spcPct val="100000"/>
              </a:lnSpc>
              <a:spcBef>
                <a:spcPts val="0"/>
              </a:spcBef>
            </a:pPr>
            <a:r>
              <a:rPr lang="zh-CN" altLang="en-US" dirty="0"/>
              <a:t>上述两个源程序需要分别汇编，各自产生目标文件</a:t>
            </a:r>
            <a:r>
              <a:rPr lang="en-US" altLang="zh-CN" dirty="0"/>
              <a:t>It512b.obj</a:t>
            </a:r>
            <a:r>
              <a:rPr lang="zh-CN" altLang="en-US" dirty="0"/>
              <a:t>和</a:t>
            </a:r>
            <a:r>
              <a:rPr lang="en-US" altLang="zh-CN" dirty="0"/>
              <a:t>sub512b.obj, </a:t>
            </a:r>
            <a:r>
              <a:rPr lang="zh-CN" altLang="en-US" dirty="0"/>
              <a:t>然后利用连接程序进行连接：</a:t>
            </a:r>
            <a:endParaRPr lang="en-US" altLang="zh-CN" dirty="0"/>
          </a:p>
          <a:p>
            <a:pPr>
              <a:lnSpc>
                <a:spcPct val="100000"/>
              </a:lnSpc>
              <a:spcBef>
                <a:spcPts val="0"/>
              </a:spcBef>
            </a:pPr>
            <a:r>
              <a:rPr lang="en-US" altLang="zh-CN" dirty="0">
                <a:solidFill>
                  <a:srgbClr val="C00000"/>
                </a:solidFill>
              </a:rPr>
              <a:t>LINK  It512b.obj+sub512b.obj</a:t>
            </a:r>
          </a:p>
          <a:p>
            <a:pPr>
              <a:lnSpc>
                <a:spcPct val="100000"/>
              </a:lnSpc>
              <a:spcBef>
                <a:spcPts val="0"/>
              </a:spcBef>
            </a:pPr>
            <a:r>
              <a:rPr lang="zh-CN" altLang="en-US" dirty="0"/>
              <a:t>实际上，利用此方法还可以实现汇编语言和高级语言的混合编程。</a:t>
            </a:r>
            <a:endParaRPr lang="en-US" altLang="zh-CN" dirty="0"/>
          </a:p>
        </p:txBody>
      </p:sp>
    </p:spTree>
    <p:extLst>
      <p:ext uri="{BB962C8B-B14F-4D97-AF65-F5344CB8AC3E}">
        <p14:creationId xmlns:p14="http://schemas.microsoft.com/office/powerpoint/2010/main" val="27511393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C1A8B-923F-432F-A3DF-084877968F65}"/>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2131A778-B2C7-41EA-A932-0B678F9E292E}"/>
              </a:ext>
            </a:extLst>
          </p:cNvPr>
          <p:cNvSpPr>
            <a:spLocks noGrp="1"/>
          </p:cNvSpPr>
          <p:nvPr>
            <p:ph idx="1"/>
          </p:nvPr>
        </p:nvSpPr>
        <p:spPr>
          <a:xfrm>
            <a:off x="1097280" y="1845733"/>
            <a:ext cx="10058400" cy="4481175"/>
          </a:xfrm>
        </p:spPr>
        <p:txBody>
          <a:bodyPr>
            <a:normAutofit/>
          </a:bodyPr>
          <a:lstStyle/>
          <a:p>
            <a:pPr marL="0" indent="0">
              <a:buNone/>
            </a:pPr>
            <a:r>
              <a:rPr lang="zh-CN" altLang="en-US" sz="2400" dirty="0"/>
              <a:t>目标文件的连接进一步提高了开发程序的效率，因为被连接的每个目标文件的全部代码都会成为最终可执行程序的一部分，所以当前未使用的子程序也将出现在可执行程序中，造成可执行程序庞大。</a:t>
            </a:r>
            <a:endParaRPr lang="en-US" altLang="zh-CN" sz="2400" dirty="0"/>
          </a:p>
          <a:p>
            <a:r>
              <a:rPr lang="en-US" altLang="zh-CN" sz="2400" dirty="0"/>
              <a:t>  MASM</a:t>
            </a:r>
            <a:r>
              <a:rPr lang="zh-CN" altLang="en-US" sz="2400" dirty="0"/>
              <a:t>汇编程序提供子程序库解决</a:t>
            </a:r>
            <a:endParaRPr lang="en-US" altLang="zh-CN" sz="2400" dirty="0"/>
          </a:p>
          <a:p>
            <a:r>
              <a:rPr lang="en-US" altLang="zh-CN" sz="2400" dirty="0"/>
              <a:t>  </a:t>
            </a:r>
            <a:r>
              <a:rPr lang="zh-CN" altLang="en-US" sz="2400" dirty="0"/>
              <a:t>子程序库文件（</a:t>
            </a:r>
            <a:r>
              <a:rPr lang="en-US" altLang="zh-CN" sz="2400" dirty="0"/>
              <a:t>.lib</a:t>
            </a:r>
            <a:r>
              <a:rPr lang="zh-CN" altLang="en-US" sz="2400" dirty="0"/>
              <a:t>）是子程序模块的集合，其中存放着各子程序的名称、目标代码以及有关定位信息。</a:t>
            </a:r>
            <a:endParaRPr lang="en-US" altLang="zh-CN" sz="2400" dirty="0"/>
          </a:p>
          <a:p>
            <a:r>
              <a:rPr lang="en-US" altLang="zh-CN" sz="2400" dirty="0"/>
              <a:t>   </a:t>
            </a:r>
            <a:r>
              <a:rPr lang="zh-CN" altLang="en-US" sz="2400" dirty="0"/>
              <a:t>子程序文件编写完成，汇编形成目标文件，利用</a:t>
            </a:r>
            <a:r>
              <a:rPr lang="en-US" altLang="zh-CN" sz="2400" dirty="0"/>
              <a:t>lib.exe</a:t>
            </a:r>
            <a:r>
              <a:rPr lang="zh-CN" altLang="en-US" sz="2400" dirty="0"/>
              <a:t>，把子程序目标模块逐一加入到库中，格式：</a:t>
            </a:r>
            <a:endParaRPr lang="en-US" altLang="zh-CN" sz="2400" dirty="0"/>
          </a:p>
          <a:p>
            <a:r>
              <a:rPr lang="en-US" altLang="zh-CN" sz="2400" b="1" dirty="0">
                <a:solidFill>
                  <a:srgbClr val="002060"/>
                </a:solidFill>
              </a:rPr>
              <a:t>      lib  </a:t>
            </a:r>
            <a:r>
              <a:rPr lang="zh-CN" altLang="en-US" sz="2400" b="1" dirty="0">
                <a:solidFill>
                  <a:srgbClr val="002060"/>
                </a:solidFill>
              </a:rPr>
              <a:t>库文件名</a:t>
            </a:r>
            <a:r>
              <a:rPr lang="en-US" altLang="zh-CN" sz="2400" b="1" dirty="0">
                <a:solidFill>
                  <a:srgbClr val="002060"/>
                </a:solidFill>
              </a:rPr>
              <a:t>+</a:t>
            </a:r>
            <a:r>
              <a:rPr lang="zh-CN" altLang="en-US" sz="2400" b="1" dirty="0">
                <a:solidFill>
                  <a:srgbClr val="002060"/>
                </a:solidFill>
              </a:rPr>
              <a:t>子程序目标文件名</a:t>
            </a:r>
            <a:endParaRPr lang="en-US" altLang="zh-CN" sz="2400" b="1" dirty="0">
              <a:solidFill>
                <a:srgbClr val="002060"/>
              </a:solidFill>
            </a:endParaRPr>
          </a:p>
          <a:p>
            <a:r>
              <a:rPr lang="zh-CN" altLang="en-US" sz="2400" b="1" dirty="0">
                <a:solidFill>
                  <a:srgbClr val="002060"/>
                </a:solidFill>
              </a:rPr>
              <a:t>库管理程序</a:t>
            </a:r>
            <a:r>
              <a:rPr lang="en-US" altLang="zh-CN" sz="2400" b="1" dirty="0">
                <a:solidFill>
                  <a:srgbClr val="002060"/>
                </a:solidFill>
              </a:rPr>
              <a:t>LIB</a:t>
            </a:r>
            <a:r>
              <a:rPr lang="zh-CN" altLang="en-US" sz="2400" b="1" dirty="0">
                <a:solidFill>
                  <a:srgbClr val="002060"/>
                </a:solidFill>
              </a:rPr>
              <a:t>帮助创建、组织和维护子程序模块库，如增删替换合并等</a:t>
            </a:r>
            <a:endParaRPr lang="en-US" altLang="zh-CN" sz="2400" b="1" dirty="0">
              <a:solidFill>
                <a:srgbClr val="002060"/>
              </a:solidFill>
            </a:endParaRPr>
          </a:p>
          <a:p>
            <a:endParaRPr lang="zh-CN" altLang="en-US" sz="2400" dirty="0"/>
          </a:p>
        </p:txBody>
      </p:sp>
    </p:spTree>
    <p:extLst>
      <p:ext uri="{BB962C8B-B14F-4D97-AF65-F5344CB8AC3E}">
        <p14:creationId xmlns:p14="http://schemas.microsoft.com/office/powerpoint/2010/main" val="7177728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571A3-4D4F-4943-A884-D846463298DB}"/>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F14D84B5-0E14-4848-8ECA-681EA6BDF624}"/>
              </a:ext>
            </a:extLst>
          </p:cNvPr>
          <p:cNvSpPr>
            <a:spLocks noGrp="1"/>
          </p:cNvSpPr>
          <p:nvPr>
            <p:ph idx="1"/>
          </p:nvPr>
        </p:nvSpPr>
        <p:spPr>
          <a:xfrm>
            <a:off x="1097280" y="1827262"/>
            <a:ext cx="10058400" cy="4462702"/>
          </a:xfrm>
        </p:spPr>
        <p:txBody>
          <a:bodyPr>
            <a:normAutofit/>
          </a:bodyPr>
          <a:lstStyle/>
          <a:p>
            <a:r>
              <a:rPr lang="zh-CN" altLang="en-US" sz="2400" b="1" dirty="0"/>
              <a:t>例</a:t>
            </a:r>
            <a:r>
              <a:rPr lang="en-US" altLang="zh-CN" sz="2400" b="1" dirty="0"/>
              <a:t>5.12c </a:t>
            </a:r>
            <a:r>
              <a:rPr lang="zh-CN" altLang="en-US" sz="2400" b="1" dirty="0"/>
              <a:t>利用子程序库调入方法实现将输入的数据按升序输出</a:t>
            </a:r>
            <a:endParaRPr lang="en-US" altLang="zh-CN" sz="2400" b="1" dirty="0"/>
          </a:p>
          <a:p>
            <a:pPr marL="292608" lvl="1" indent="0">
              <a:buNone/>
            </a:pPr>
            <a:r>
              <a:rPr lang="zh-CN" altLang="en-US" sz="2000" dirty="0"/>
              <a:t>分析：把</a:t>
            </a:r>
            <a:r>
              <a:rPr lang="en-US" altLang="zh-CN" sz="2000" dirty="0"/>
              <a:t>3</a:t>
            </a:r>
            <a:r>
              <a:rPr lang="zh-CN" altLang="en-US" sz="2000" dirty="0"/>
              <a:t>个子程序分成</a:t>
            </a:r>
            <a:r>
              <a:rPr lang="en-US" altLang="zh-CN" sz="2000" dirty="0"/>
              <a:t>3</a:t>
            </a:r>
            <a:r>
              <a:rPr lang="zh-CN" altLang="en-US" sz="2000" dirty="0"/>
              <a:t>个文件，形成</a:t>
            </a:r>
            <a:r>
              <a:rPr lang="en-US" altLang="zh-CN" sz="2000" dirty="0"/>
              <a:t>3</a:t>
            </a:r>
            <a:r>
              <a:rPr lang="zh-CN" altLang="en-US" sz="2000" dirty="0"/>
              <a:t>个模块，组合到子程序库</a:t>
            </a:r>
            <a:r>
              <a:rPr lang="en-US" altLang="zh-CN" sz="2000" dirty="0"/>
              <a:t>sub512c.lib</a:t>
            </a:r>
            <a:r>
              <a:rPr lang="zh-CN" altLang="en-US" sz="2000" dirty="0"/>
              <a:t>中，各子程序均采用寄存器传递参数，都是近调用。</a:t>
            </a:r>
            <a:endParaRPr lang="en-US" altLang="zh-CN" sz="2000" dirty="0"/>
          </a:p>
          <a:p>
            <a:pPr marL="292608" lvl="1" indent="0">
              <a:buNone/>
            </a:pPr>
            <a:r>
              <a:rPr lang="en-US" altLang="zh-CN" sz="2000" dirty="0"/>
              <a:t>   </a:t>
            </a:r>
            <a:r>
              <a:rPr lang="zh-CN" altLang="en-US" sz="2000" dirty="0"/>
              <a:t>比较</a:t>
            </a:r>
            <a:r>
              <a:rPr lang="en-US" altLang="zh-CN" sz="2000" dirty="0"/>
              <a:t>It512b.asm</a:t>
            </a:r>
            <a:r>
              <a:rPr lang="zh-CN" altLang="en-US" sz="2000" dirty="0"/>
              <a:t>，现在主程序</a:t>
            </a:r>
            <a:r>
              <a:rPr lang="en-US" altLang="zh-CN" sz="2000" dirty="0"/>
              <a:t>It512c.asm</a:t>
            </a:r>
            <a:r>
              <a:rPr lang="zh-CN" altLang="en-US" sz="2000" dirty="0"/>
              <a:t>要删除“</a:t>
            </a:r>
            <a:r>
              <a:rPr lang="en-US" altLang="zh-CN" sz="2000" dirty="0"/>
              <a:t>PUBLIC COUNT</a:t>
            </a:r>
            <a:r>
              <a:rPr lang="zh-CN" altLang="en-US" sz="2000" dirty="0"/>
              <a:t>”语句，因为不采用它传参，另外，</a:t>
            </a:r>
            <a:r>
              <a:rPr lang="en-US" altLang="zh-CN" sz="2000" dirty="0"/>
              <a:t>INPUT</a:t>
            </a:r>
            <a:r>
              <a:rPr lang="zh-CN" altLang="en-US" sz="2000" dirty="0"/>
              <a:t>的类型改为</a:t>
            </a:r>
            <a:r>
              <a:rPr lang="en-US" altLang="zh-CN" sz="2000" dirty="0"/>
              <a:t>NEAR</a:t>
            </a:r>
          </a:p>
          <a:p>
            <a:pPr marL="292608" lvl="1" indent="0">
              <a:buNone/>
            </a:pPr>
            <a:r>
              <a:rPr lang="en-US" altLang="zh-CN" sz="2000" dirty="0"/>
              <a:t>  </a:t>
            </a:r>
            <a:r>
              <a:rPr lang="zh-CN" altLang="en-US" sz="2000" dirty="0"/>
              <a:t>子程序</a:t>
            </a:r>
            <a:r>
              <a:rPr lang="en-US" altLang="zh-CN" sz="2000" dirty="0" err="1"/>
              <a:t>aldisp</a:t>
            </a:r>
            <a:r>
              <a:rPr lang="zh-CN" altLang="en-US" sz="2000" dirty="0"/>
              <a:t>形成文件</a:t>
            </a:r>
            <a:r>
              <a:rPr lang="en-US" altLang="zh-CN" sz="2000" dirty="0"/>
              <a:t>sub512c1.asm, </a:t>
            </a:r>
            <a:r>
              <a:rPr lang="zh-CN" altLang="en-US" sz="2000" dirty="0"/>
              <a:t>要加上段定义语句，声明语句等：</a:t>
            </a:r>
            <a:endParaRPr lang="en-US" altLang="zh-CN" sz="2000" dirty="0"/>
          </a:p>
          <a:p>
            <a:pPr marL="292608" lvl="1" indent="0">
              <a:buNone/>
            </a:pPr>
            <a:r>
              <a:rPr lang="en-US" altLang="zh-CN" sz="2000" dirty="0"/>
              <a:t>   .model small</a:t>
            </a:r>
          </a:p>
          <a:p>
            <a:pPr marL="292608" lvl="1" indent="0">
              <a:buNone/>
            </a:pPr>
            <a:r>
              <a:rPr lang="en-US" altLang="zh-CN" sz="2000" dirty="0"/>
              <a:t>   .code</a:t>
            </a:r>
          </a:p>
          <a:p>
            <a:pPr marL="292608" lvl="1" indent="0">
              <a:buNone/>
            </a:pPr>
            <a:r>
              <a:rPr lang="en-US" altLang="zh-CN" sz="2000" dirty="0"/>
              <a:t>   public </a:t>
            </a:r>
            <a:r>
              <a:rPr lang="en-US" altLang="zh-CN" sz="2000" dirty="0" err="1"/>
              <a:t>aldisp</a:t>
            </a:r>
            <a:endParaRPr lang="en-US" altLang="zh-CN" sz="2000" dirty="0"/>
          </a:p>
          <a:p>
            <a:pPr marL="292608" lvl="1" indent="0">
              <a:buNone/>
            </a:pPr>
            <a:r>
              <a:rPr lang="en-US" altLang="zh-CN" sz="2000" dirty="0"/>
              <a:t>  </a:t>
            </a:r>
            <a:r>
              <a:rPr lang="en-US" altLang="zh-CN" sz="2000" dirty="0" err="1"/>
              <a:t>aldisp</a:t>
            </a:r>
            <a:r>
              <a:rPr lang="en-US" altLang="zh-CN" sz="2000" dirty="0"/>
              <a:t>  proc</a:t>
            </a:r>
          </a:p>
          <a:p>
            <a:pPr marL="292608" lvl="1" indent="0">
              <a:buNone/>
            </a:pPr>
            <a:r>
              <a:rPr lang="en-US" altLang="zh-CN" sz="2000" dirty="0"/>
              <a:t>   ….</a:t>
            </a:r>
          </a:p>
          <a:p>
            <a:pPr marL="292608" lvl="1" indent="0">
              <a:buNone/>
            </a:pPr>
            <a:r>
              <a:rPr lang="en-US" altLang="zh-CN" sz="2000" dirty="0"/>
              <a:t>  </a:t>
            </a:r>
            <a:r>
              <a:rPr lang="en-US" altLang="zh-CN" sz="2000" dirty="0" err="1"/>
              <a:t>aldisp</a:t>
            </a:r>
            <a:r>
              <a:rPr lang="en-US" altLang="zh-CN" sz="2000" dirty="0"/>
              <a:t>  </a:t>
            </a:r>
            <a:r>
              <a:rPr lang="en-US" altLang="zh-CN" sz="2000" dirty="0" err="1"/>
              <a:t>endp</a:t>
            </a:r>
            <a:endParaRPr lang="en-US" altLang="zh-CN" sz="2000" dirty="0"/>
          </a:p>
          <a:p>
            <a:pPr marL="292608" lvl="1" indent="0">
              <a:buNone/>
            </a:pPr>
            <a:r>
              <a:rPr lang="en-US" altLang="zh-CN" sz="2000" dirty="0"/>
              <a:t>              end</a:t>
            </a:r>
            <a:endParaRPr lang="zh-CN" altLang="en-US" sz="1600" dirty="0"/>
          </a:p>
        </p:txBody>
      </p:sp>
    </p:spTree>
    <p:extLst>
      <p:ext uri="{BB962C8B-B14F-4D97-AF65-F5344CB8AC3E}">
        <p14:creationId xmlns:p14="http://schemas.microsoft.com/office/powerpoint/2010/main" val="3891618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29BF7-133B-4E65-B0D8-C4EC7715EACF}"/>
              </a:ext>
            </a:extLst>
          </p:cNvPr>
          <p:cNvSpPr>
            <a:spLocks noGrp="1"/>
          </p:cNvSpPr>
          <p:nvPr>
            <p:ph type="title"/>
          </p:nvPr>
        </p:nvSpPr>
        <p:spPr/>
        <p:txBody>
          <a:bodyPr/>
          <a:lstStyle/>
          <a:p>
            <a:r>
              <a:rPr lang="en-US" altLang="zh-CN" dirty="0"/>
              <a:t>5.3.3 </a:t>
            </a:r>
            <a:r>
              <a:rPr lang="zh-CN" altLang="en-US" dirty="0"/>
              <a:t>子程序库的调入</a:t>
            </a:r>
          </a:p>
        </p:txBody>
      </p:sp>
      <p:sp>
        <p:nvSpPr>
          <p:cNvPr id="3" name="内容占位符 2">
            <a:extLst>
              <a:ext uri="{FF2B5EF4-FFF2-40B4-BE49-F238E27FC236}">
                <a16:creationId xmlns:a16="http://schemas.microsoft.com/office/drawing/2014/main" id="{77A374BD-A277-4CDC-B1C8-493EE3AC035E}"/>
              </a:ext>
            </a:extLst>
          </p:cNvPr>
          <p:cNvSpPr>
            <a:spLocks noGrp="1"/>
          </p:cNvSpPr>
          <p:nvPr>
            <p:ph idx="1"/>
          </p:nvPr>
        </p:nvSpPr>
        <p:spPr>
          <a:xfrm>
            <a:off x="1097280" y="1845733"/>
            <a:ext cx="10058400" cy="4725663"/>
          </a:xfrm>
        </p:spPr>
        <p:txBody>
          <a:bodyPr>
            <a:normAutofit/>
          </a:bodyPr>
          <a:lstStyle/>
          <a:p>
            <a:pPr>
              <a:lnSpc>
                <a:spcPct val="120000"/>
              </a:lnSpc>
              <a:spcBef>
                <a:spcPts val="0"/>
              </a:spcBef>
            </a:pPr>
            <a:r>
              <a:rPr lang="zh-CN" altLang="en-US" sz="1800" dirty="0"/>
              <a:t>子程序</a:t>
            </a:r>
            <a:r>
              <a:rPr lang="en-US" altLang="zh-CN" sz="1800" dirty="0"/>
              <a:t>SORTING</a:t>
            </a:r>
            <a:r>
              <a:rPr lang="zh-CN" altLang="en-US" sz="1800" dirty="0"/>
              <a:t>形成文件</a:t>
            </a:r>
            <a:r>
              <a:rPr lang="en-US" altLang="zh-CN" sz="1800" dirty="0"/>
              <a:t>sub512c2.asm</a:t>
            </a:r>
            <a:r>
              <a:rPr lang="zh-CN" altLang="en-US" sz="1800" dirty="0"/>
              <a:t>，也要加上段定义语句、声明语句。子程序</a:t>
            </a:r>
            <a:r>
              <a:rPr lang="en-US" altLang="zh-CN" sz="1800" dirty="0"/>
              <a:t>INPUT</a:t>
            </a:r>
            <a:r>
              <a:rPr lang="zh-CN" altLang="en-US" sz="1800" dirty="0"/>
              <a:t>形成文件</a:t>
            </a:r>
            <a:r>
              <a:rPr lang="en-US" altLang="zh-CN" sz="1800" dirty="0"/>
              <a:t>sub512c3.asm</a:t>
            </a:r>
            <a:r>
              <a:rPr lang="zh-CN" altLang="en-US" sz="1800" dirty="0"/>
              <a:t>，除加上段定于语句、声明语句外，还要修改为近调用，删除“</a:t>
            </a:r>
            <a:r>
              <a:rPr lang="en-US" altLang="zh-CN" sz="1800" dirty="0"/>
              <a:t>MOV COUNT,CX</a:t>
            </a:r>
            <a:r>
              <a:rPr lang="zh-CN" altLang="en-US" sz="1800" dirty="0"/>
              <a:t>”语句：</a:t>
            </a:r>
            <a:endParaRPr lang="en-US" altLang="zh-CN" sz="1800" dirty="0"/>
          </a:p>
          <a:p>
            <a:pPr>
              <a:lnSpc>
                <a:spcPct val="120000"/>
              </a:lnSpc>
              <a:spcBef>
                <a:spcPts val="0"/>
              </a:spcBef>
            </a:pPr>
            <a:r>
              <a:rPr lang="en-US" altLang="zh-CN" sz="1800" dirty="0"/>
              <a:t>  .model small </a:t>
            </a:r>
          </a:p>
          <a:p>
            <a:pPr>
              <a:lnSpc>
                <a:spcPct val="120000"/>
              </a:lnSpc>
              <a:spcBef>
                <a:spcPts val="0"/>
              </a:spcBef>
            </a:pPr>
            <a:r>
              <a:rPr lang="en-US" altLang="zh-CN" sz="1800" dirty="0"/>
              <a:t>  .code</a:t>
            </a:r>
          </a:p>
          <a:p>
            <a:pPr>
              <a:lnSpc>
                <a:spcPct val="120000"/>
              </a:lnSpc>
              <a:spcBef>
                <a:spcPts val="0"/>
              </a:spcBef>
            </a:pPr>
            <a:r>
              <a:rPr lang="en-US" altLang="zh-CN" sz="1800" dirty="0"/>
              <a:t>  public input</a:t>
            </a:r>
          </a:p>
          <a:p>
            <a:pPr>
              <a:lnSpc>
                <a:spcPct val="120000"/>
              </a:lnSpc>
              <a:spcBef>
                <a:spcPts val="0"/>
              </a:spcBef>
            </a:pPr>
            <a:r>
              <a:rPr lang="en-US" altLang="zh-CN" sz="1800" dirty="0"/>
              <a:t>  Input proc </a:t>
            </a:r>
          </a:p>
          <a:p>
            <a:pPr>
              <a:lnSpc>
                <a:spcPct val="120000"/>
              </a:lnSpc>
              <a:spcBef>
                <a:spcPts val="0"/>
              </a:spcBef>
            </a:pPr>
            <a:r>
              <a:rPr lang="en-US" altLang="zh-CN" sz="1800" dirty="0"/>
              <a:t>  ….</a:t>
            </a:r>
          </a:p>
          <a:p>
            <a:pPr>
              <a:lnSpc>
                <a:spcPct val="120000"/>
              </a:lnSpc>
              <a:spcBef>
                <a:spcPts val="0"/>
              </a:spcBef>
            </a:pPr>
            <a:r>
              <a:rPr lang="en-US" altLang="zh-CN" sz="1800" dirty="0"/>
              <a:t> pop dx</a:t>
            </a:r>
          </a:p>
          <a:p>
            <a:pPr>
              <a:lnSpc>
                <a:spcPct val="120000"/>
              </a:lnSpc>
              <a:spcBef>
                <a:spcPts val="0"/>
              </a:spcBef>
            </a:pPr>
            <a:r>
              <a:rPr lang="en-US" altLang="zh-CN" sz="1800" dirty="0"/>
              <a:t> pop ax</a:t>
            </a:r>
          </a:p>
          <a:p>
            <a:pPr>
              <a:lnSpc>
                <a:spcPct val="120000"/>
              </a:lnSpc>
              <a:spcBef>
                <a:spcPts val="0"/>
              </a:spcBef>
            </a:pPr>
            <a:r>
              <a:rPr lang="en-US" altLang="zh-CN" sz="1800" dirty="0"/>
              <a:t> ret</a:t>
            </a:r>
          </a:p>
          <a:p>
            <a:pPr>
              <a:lnSpc>
                <a:spcPct val="120000"/>
              </a:lnSpc>
              <a:spcBef>
                <a:spcPts val="0"/>
              </a:spcBef>
            </a:pPr>
            <a:r>
              <a:rPr lang="en-US" altLang="zh-CN" sz="1800" dirty="0"/>
              <a:t>input  </a:t>
            </a:r>
            <a:r>
              <a:rPr lang="en-US" altLang="zh-CN" sz="1800" dirty="0" err="1"/>
              <a:t>endp</a:t>
            </a:r>
            <a:r>
              <a:rPr lang="en-US" altLang="zh-CN" sz="1800" dirty="0"/>
              <a:t> </a:t>
            </a:r>
          </a:p>
          <a:p>
            <a:pPr>
              <a:lnSpc>
                <a:spcPct val="120000"/>
              </a:lnSpc>
              <a:spcBef>
                <a:spcPts val="0"/>
              </a:spcBef>
            </a:pPr>
            <a:r>
              <a:rPr lang="en-US" altLang="zh-CN" sz="1800" dirty="0"/>
              <a:t>end </a:t>
            </a:r>
          </a:p>
        </p:txBody>
      </p:sp>
    </p:spTree>
    <p:extLst>
      <p:ext uri="{BB962C8B-B14F-4D97-AF65-F5344CB8AC3E}">
        <p14:creationId xmlns:p14="http://schemas.microsoft.com/office/powerpoint/2010/main" val="29320348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D2BAE0-0386-48BE-B61E-056D307FB66E}"/>
              </a:ext>
            </a:extLst>
          </p:cNvPr>
          <p:cNvSpPr>
            <a:spLocks noGrp="1"/>
          </p:cNvSpPr>
          <p:nvPr>
            <p:ph type="title"/>
          </p:nvPr>
        </p:nvSpPr>
        <p:spPr/>
        <p:txBody>
          <a:bodyPr/>
          <a:lstStyle/>
          <a:p>
            <a:r>
              <a:rPr lang="en-US" altLang="zh-CN" dirty="0"/>
              <a:t>5.3.3. </a:t>
            </a:r>
            <a:r>
              <a:rPr lang="zh-CN" altLang="en-US" dirty="0"/>
              <a:t>子程序的调入</a:t>
            </a:r>
          </a:p>
        </p:txBody>
      </p:sp>
      <p:sp>
        <p:nvSpPr>
          <p:cNvPr id="3" name="内容占位符 2">
            <a:extLst>
              <a:ext uri="{FF2B5EF4-FFF2-40B4-BE49-F238E27FC236}">
                <a16:creationId xmlns:a16="http://schemas.microsoft.com/office/drawing/2014/main" id="{2A9C825B-5E5B-40BF-AE65-325B84A10AB2}"/>
              </a:ext>
            </a:extLst>
          </p:cNvPr>
          <p:cNvSpPr>
            <a:spLocks noGrp="1"/>
          </p:cNvSpPr>
          <p:nvPr>
            <p:ph idx="1"/>
          </p:nvPr>
        </p:nvSpPr>
        <p:spPr>
          <a:xfrm>
            <a:off x="1097280" y="1845733"/>
            <a:ext cx="10058400" cy="4481175"/>
          </a:xfrm>
        </p:spPr>
        <p:txBody>
          <a:bodyPr>
            <a:normAutofit fontScale="92500" lnSpcReduction="10000"/>
          </a:bodyPr>
          <a:lstStyle/>
          <a:p>
            <a:pPr>
              <a:lnSpc>
                <a:spcPct val="120000"/>
              </a:lnSpc>
              <a:spcBef>
                <a:spcPts val="0"/>
              </a:spcBef>
            </a:pPr>
            <a:r>
              <a:rPr lang="zh-CN" altLang="en-US" dirty="0"/>
              <a:t>主程序汇编后得到</a:t>
            </a:r>
            <a:r>
              <a:rPr lang="en-US" altLang="zh-CN" dirty="0"/>
              <a:t>It512c.obj</a:t>
            </a:r>
            <a:r>
              <a:rPr lang="zh-CN" altLang="en-US" dirty="0"/>
              <a:t>。上述</a:t>
            </a:r>
            <a:r>
              <a:rPr lang="en-US" altLang="zh-CN" dirty="0"/>
              <a:t>3</a:t>
            </a:r>
            <a:r>
              <a:rPr lang="zh-CN" altLang="en-US" dirty="0"/>
              <a:t>个子程序文件分别汇编，依次产生目标文件</a:t>
            </a:r>
            <a:r>
              <a:rPr lang="en-US" altLang="zh-CN" dirty="0"/>
              <a:t>sub512c1.obj,sub512c2.obj</a:t>
            </a:r>
            <a:r>
              <a:rPr lang="zh-CN" altLang="en-US" dirty="0"/>
              <a:t>和</a:t>
            </a:r>
            <a:r>
              <a:rPr lang="en-US" altLang="zh-CN" dirty="0"/>
              <a:t>sub512c3.obj.</a:t>
            </a:r>
            <a:r>
              <a:rPr lang="zh-CN" altLang="en-US" dirty="0"/>
              <a:t>利用子程序库管理程序</a:t>
            </a:r>
            <a:r>
              <a:rPr lang="en-US" altLang="zh-CN" dirty="0"/>
              <a:t>lib.exe</a:t>
            </a:r>
            <a:r>
              <a:rPr lang="zh-CN" altLang="en-US" dirty="0"/>
              <a:t>，把</a:t>
            </a:r>
            <a:r>
              <a:rPr lang="en-US" altLang="zh-CN" dirty="0"/>
              <a:t>3</a:t>
            </a:r>
            <a:r>
              <a:rPr lang="zh-CN" altLang="en-US" dirty="0"/>
              <a:t>个子程序组合到子程序库</a:t>
            </a:r>
            <a:r>
              <a:rPr lang="en-US" altLang="zh-CN" dirty="0"/>
              <a:t>sub512c.lib</a:t>
            </a:r>
            <a:r>
              <a:rPr lang="zh-CN" altLang="en-US" dirty="0"/>
              <a:t>中，命令：</a:t>
            </a:r>
            <a:endParaRPr lang="en-US" altLang="zh-CN" dirty="0"/>
          </a:p>
          <a:p>
            <a:pPr>
              <a:lnSpc>
                <a:spcPct val="120000"/>
              </a:lnSpc>
              <a:spcBef>
                <a:spcPts val="0"/>
              </a:spcBef>
            </a:pPr>
            <a:r>
              <a:rPr lang="en-US" altLang="zh-CN" dirty="0"/>
              <a:t> LIB   sub512c.lib+sub512c1.obj+ sub512c2.obj+ sub512c3.obj</a:t>
            </a:r>
          </a:p>
          <a:p>
            <a:pPr>
              <a:lnSpc>
                <a:spcPct val="120000"/>
              </a:lnSpc>
              <a:spcBef>
                <a:spcPts val="0"/>
              </a:spcBef>
            </a:pPr>
            <a:r>
              <a:rPr lang="zh-CN" altLang="en-US" dirty="0"/>
              <a:t>子程序模块也可一个一个组合到库中，最后用连接程序形成可执行文件</a:t>
            </a:r>
            <a:r>
              <a:rPr lang="en-US" altLang="zh-CN" dirty="0"/>
              <a:t>It512c.exe,</a:t>
            </a:r>
            <a:r>
              <a:rPr lang="zh-CN" altLang="en-US" dirty="0"/>
              <a:t>但注意在提示输入库文件时，要提供</a:t>
            </a:r>
            <a:r>
              <a:rPr lang="en-US" altLang="zh-CN" dirty="0"/>
              <a:t>sub512c.lib</a:t>
            </a:r>
            <a:r>
              <a:rPr lang="zh-CN" altLang="en-US" dirty="0"/>
              <a:t>，屏幕显示如下：</a:t>
            </a:r>
            <a:endParaRPr lang="en-US" altLang="zh-CN" dirty="0"/>
          </a:p>
          <a:p>
            <a:pPr>
              <a:lnSpc>
                <a:spcPct val="120000"/>
              </a:lnSpc>
              <a:spcBef>
                <a:spcPts val="0"/>
              </a:spcBef>
            </a:pPr>
            <a:r>
              <a:rPr lang="en-US" altLang="zh-CN" dirty="0"/>
              <a:t>  Link   lt512c.obj</a:t>
            </a:r>
          </a:p>
          <a:p>
            <a:pPr>
              <a:lnSpc>
                <a:spcPct val="120000"/>
              </a:lnSpc>
              <a:spcBef>
                <a:spcPts val="0"/>
              </a:spcBef>
            </a:pPr>
            <a:r>
              <a:rPr lang="en-US" altLang="zh-CN" dirty="0"/>
              <a:t>  Run File [It512c.exe]</a:t>
            </a:r>
          </a:p>
          <a:p>
            <a:pPr>
              <a:lnSpc>
                <a:spcPct val="120000"/>
              </a:lnSpc>
              <a:spcBef>
                <a:spcPts val="0"/>
              </a:spcBef>
            </a:pPr>
            <a:r>
              <a:rPr lang="en-US" altLang="zh-CN" dirty="0"/>
              <a:t>  List File[</a:t>
            </a:r>
            <a:r>
              <a:rPr lang="en-US" altLang="zh-CN" dirty="0" err="1"/>
              <a:t>nul.map</a:t>
            </a:r>
            <a:r>
              <a:rPr lang="en-US" altLang="zh-CN" dirty="0"/>
              <a:t>]</a:t>
            </a:r>
          </a:p>
          <a:p>
            <a:pPr>
              <a:lnSpc>
                <a:spcPct val="120000"/>
              </a:lnSpc>
              <a:spcBef>
                <a:spcPts val="0"/>
              </a:spcBef>
            </a:pPr>
            <a:r>
              <a:rPr lang="en-US" altLang="zh-CN" dirty="0"/>
              <a:t>  Libraries[.lib]:sub512c.lib</a:t>
            </a:r>
          </a:p>
          <a:p>
            <a:pPr>
              <a:lnSpc>
                <a:spcPct val="120000"/>
              </a:lnSpc>
              <a:spcBef>
                <a:spcPts val="0"/>
              </a:spcBef>
            </a:pPr>
            <a:r>
              <a:rPr lang="en-US" altLang="zh-CN" dirty="0"/>
              <a:t>  Definitions File[</a:t>
            </a:r>
            <a:r>
              <a:rPr lang="en-US" altLang="zh-CN" dirty="0" err="1"/>
              <a:t>nul,def</a:t>
            </a:r>
            <a:r>
              <a:rPr lang="en-US" altLang="zh-CN" dirty="0"/>
              <a:t>]:</a:t>
            </a:r>
          </a:p>
          <a:p>
            <a:pPr>
              <a:lnSpc>
                <a:spcPct val="120000"/>
              </a:lnSpc>
              <a:spcBef>
                <a:spcPts val="0"/>
              </a:spcBef>
            </a:pPr>
            <a:r>
              <a:rPr lang="zh-CN" altLang="en-US" dirty="0"/>
              <a:t>有了子程序库，可以直接在主程序源文件中用库文件包含伪指令</a:t>
            </a:r>
            <a:r>
              <a:rPr lang="en-US" altLang="zh-CN" dirty="0"/>
              <a:t>INCLUDELIB</a:t>
            </a:r>
            <a:r>
              <a:rPr lang="zh-CN" altLang="en-US" dirty="0"/>
              <a:t>说明，其格式为：</a:t>
            </a:r>
            <a:endParaRPr lang="en-US" altLang="zh-CN" dirty="0"/>
          </a:p>
          <a:p>
            <a:pPr>
              <a:lnSpc>
                <a:spcPct val="120000"/>
              </a:lnSpc>
              <a:spcBef>
                <a:spcPts val="0"/>
              </a:spcBef>
            </a:pPr>
            <a:r>
              <a:rPr lang="zh-CN" altLang="en-US" dirty="0"/>
              <a:t>  </a:t>
            </a:r>
            <a:r>
              <a:rPr lang="en-US" altLang="zh-CN" dirty="0"/>
              <a:t>include  lib </a:t>
            </a:r>
            <a:r>
              <a:rPr lang="zh-CN" altLang="en-US" dirty="0"/>
              <a:t>文件名； 文件名为库文件</a:t>
            </a:r>
          </a:p>
        </p:txBody>
      </p:sp>
    </p:spTree>
    <p:extLst>
      <p:ext uri="{BB962C8B-B14F-4D97-AF65-F5344CB8AC3E}">
        <p14:creationId xmlns:p14="http://schemas.microsoft.com/office/powerpoint/2010/main" val="4145354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03EB1-5F79-4E67-ABBF-607FD92B3813}"/>
              </a:ext>
            </a:extLst>
          </p:cNvPr>
          <p:cNvSpPr>
            <a:spLocks noGrp="1"/>
          </p:cNvSpPr>
          <p:nvPr>
            <p:ph type="title"/>
          </p:nvPr>
        </p:nvSpPr>
        <p:spPr/>
        <p:txBody>
          <a:bodyPr/>
          <a:lstStyle/>
          <a:p>
            <a:r>
              <a:rPr lang="en-US" altLang="zh-CN" dirty="0"/>
              <a:t>5.4 </a:t>
            </a:r>
            <a:r>
              <a:rPr lang="zh-CN" altLang="en-US" dirty="0"/>
              <a:t>输入</a:t>
            </a:r>
            <a:r>
              <a:rPr lang="en-US" altLang="zh-CN" dirty="0"/>
              <a:t>/</a:t>
            </a:r>
            <a:r>
              <a:rPr lang="zh-CN" altLang="en-US" dirty="0"/>
              <a:t>输出程序设计</a:t>
            </a:r>
          </a:p>
        </p:txBody>
      </p:sp>
      <p:sp>
        <p:nvSpPr>
          <p:cNvPr id="3" name="内容占位符 2">
            <a:extLst>
              <a:ext uri="{FF2B5EF4-FFF2-40B4-BE49-F238E27FC236}">
                <a16:creationId xmlns:a16="http://schemas.microsoft.com/office/drawing/2014/main" id="{9006E5BC-DFEF-4F0D-AD9A-4758013FC17C}"/>
              </a:ext>
            </a:extLst>
          </p:cNvPr>
          <p:cNvSpPr>
            <a:spLocks noGrp="1"/>
          </p:cNvSpPr>
          <p:nvPr>
            <p:ph idx="1"/>
          </p:nvPr>
        </p:nvSpPr>
        <p:spPr>
          <a:xfrm>
            <a:off x="1066800" y="1845733"/>
            <a:ext cx="10058400" cy="4348589"/>
          </a:xfrm>
        </p:spPr>
        <p:txBody>
          <a:bodyPr>
            <a:normAutofit/>
          </a:bodyPr>
          <a:lstStyle/>
          <a:p>
            <a:r>
              <a:rPr lang="zh-CN" altLang="en-US" sz="2400" dirty="0"/>
              <a:t>处理器与外设之间的数据交换，通过</a:t>
            </a:r>
            <a:r>
              <a:rPr lang="en-US" altLang="zh-CN" sz="2400" dirty="0"/>
              <a:t>I/O</a:t>
            </a:r>
            <a:r>
              <a:rPr lang="zh-CN" altLang="en-US" sz="2400" dirty="0"/>
              <a:t>接口电路完成。如图</a:t>
            </a:r>
            <a:r>
              <a:rPr lang="en-US" altLang="zh-CN" sz="2400" dirty="0"/>
              <a:t>5-3</a:t>
            </a:r>
            <a:r>
              <a:rPr lang="zh-CN" altLang="en-US" sz="2400" dirty="0"/>
              <a:t>所示：</a:t>
            </a:r>
            <a:endParaRPr lang="en-US" altLang="zh-CN" sz="2400" dirty="0"/>
          </a:p>
          <a:p>
            <a:endParaRPr lang="zh-CN" altLang="en-US" sz="2400" dirty="0"/>
          </a:p>
        </p:txBody>
      </p:sp>
      <p:sp>
        <p:nvSpPr>
          <p:cNvPr id="4" name="矩形 3">
            <a:extLst>
              <a:ext uri="{FF2B5EF4-FFF2-40B4-BE49-F238E27FC236}">
                <a16:creationId xmlns:a16="http://schemas.microsoft.com/office/drawing/2014/main" id="{000C7FF7-792B-4020-B987-3574C5DB3732}"/>
              </a:ext>
            </a:extLst>
          </p:cNvPr>
          <p:cNvSpPr/>
          <p:nvPr/>
        </p:nvSpPr>
        <p:spPr>
          <a:xfrm>
            <a:off x="2168013" y="2657878"/>
            <a:ext cx="825910" cy="23990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t>处</a:t>
            </a:r>
            <a:endParaRPr lang="en-US" altLang="zh-CN" sz="2000" b="1" dirty="0"/>
          </a:p>
          <a:p>
            <a:pPr algn="ctr"/>
            <a:r>
              <a:rPr lang="zh-CN" altLang="en-US" sz="2000" b="1" dirty="0"/>
              <a:t>理</a:t>
            </a:r>
            <a:endParaRPr lang="en-US" altLang="zh-CN" sz="2000" b="1" dirty="0"/>
          </a:p>
          <a:p>
            <a:pPr algn="ctr"/>
            <a:r>
              <a:rPr lang="zh-CN" altLang="en-US" sz="2000" b="1" dirty="0"/>
              <a:t>器</a:t>
            </a:r>
          </a:p>
        </p:txBody>
      </p:sp>
      <p:sp>
        <p:nvSpPr>
          <p:cNvPr id="5" name="矩形 4">
            <a:extLst>
              <a:ext uri="{FF2B5EF4-FFF2-40B4-BE49-F238E27FC236}">
                <a16:creationId xmlns:a16="http://schemas.microsoft.com/office/drawing/2014/main" id="{61E0264C-FC06-40A0-878B-05ABDBF2263E}"/>
              </a:ext>
            </a:extLst>
          </p:cNvPr>
          <p:cNvSpPr/>
          <p:nvPr/>
        </p:nvSpPr>
        <p:spPr>
          <a:xfrm>
            <a:off x="4257367" y="2657877"/>
            <a:ext cx="2920181" cy="239907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23674DD-C81D-44AE-BDC9-9535B69FAA96}"/>
              </a:ext>
            </a:extLst>
          </p:cNvPr>
          <p:cNvSpPr/>
          <p:nvPr/>
        </p:nvSpPr>
        <p:spPr>
          <a:xfrm>
            <a:off x="4847303" y="2979634"/>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数据寄存器</a:t>
            </a:r>
          </a:p>
        </p:txBody>
      </p:sp>
      <p:sp>
        <p:nvSpPr>
          <p:cNvPr id="7" name="矩形 6">
            <a:extLst>
              <a:ext uri="{FF2B5EF4-FFF2-40B4-BE49-F238E27FC236}">
                <a16:creationId xmlns:a16="http://schemas.microsoft.com/office/drawing/2014/main" id="{E5C5B96A-2BDF-489C-8BC9-957843AB3277}"/>
              </a:ext>
            </a:extLst>
          </p:cNvPr>
          <p:cNvSpPr/>
          <p:nvPr/>
        </p:nvSpPr>
        <p:spPr>
          <a:xfrm>
            <a:off x="4847303" y="3717464"/>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状态寄存器</a:t>
            </a:r>
          </a:p>
        </p:txBody>
      </p:sp>
      <p:sp>
        <p:nvSpPr>
          <p:cNvPr id="8" name="矩形 7">
            <a:extLst>
              <a:ext uri="{FF2B5EF4-FFF2-40B4-BE49-F238E27FC236}">
                <a16:creationId xmlns:a16="http://schemas.microsoft.com/office/drawing/2014/main" id="{B81EC17E-B67D-438D-BB19-09B263EB8EFE}"/>
              </a:ext>
            </a:extLst>
          </p:cNvPr>
          <p:cNvSpPr/>
          <p:nvPr/>
        </p:nvSpPr>
        <p:spPr>
          <a:xfrm>
            <a:off x="4847303" y="4435329"/>
            <a:ext cx="1828800" cy="4424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2000" b="1" dirty="0">
                <a:solidFill>
                  <a:schemeClr val="tx1"/>
                </a:solidFill>
              </a:rPr>
              <a:t>控制寄存器</a:t>
            </a:r>
          </a:p>
        </p:txBody>
      </p:sp>
      <p:sp>
        <p:nvSpPr>
          <p:cNvPr id="9" name="矩形 8">
            <a:extLst>
              <a:ext uri="{FF2B5EF4-FFF2-40B4-BE49-F238E27FC236}">
                <a16:creationId xmlns:a16="http://schemas.microsoft.com/office/drawing/2014/main" id="{8B1D165E-8A09-4A03-82F3-1883EC01CD72}"/>
              </a:ext>
            </a:extLst>
          </p:cNvPr>
          <p:cNvSpPr/>
          <p:nvPr/>
        </p:nvSpPr>
        <p:spPr>
          <a:xfrm>
            <a:off x="8440992" y="2662309"/>
            <a:ext cx="825910" cy="23946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b="1" dirty="0"/>
              <a:t>输入</a:t>
            </a:r>
            <a:endParaRPr lang="en-US" altLang="zh-CN" sz="2000" b="1" dirty="0"/>
          </a:p>
          <a:p>
            <a:pPr algn="ctr"/>
            <a:r>
              <a:rPr lang="en-US" altLang="zh-CN" sz="2000" b="1" dirty="0"/>
              <a:t>/</a:t>
            </a:r>
            <a:r>
              <a:rPr lang="zh-CN" altLang="en-US" sz="2000" b="1" dirty="0"/>
              <a:t>输出设备</a:t>
            </a:r>
          </a:p>
        </p:txBody>
      </p:sp>
      <p:cxnSp>
        <p:nvCxnSpPr>
          <p:cNvPr id="11" name="直接箭头连接符 10">
            <a:extLst>
              <a:ext uri="{FF2B5EF4-FFF2-40B4-BE49-F238E27FC236}">
                <a16:creationId xmlns:a16="http://schemas.microsoft.com/office/drawing/2014/main" id="{BCB38E09-13C0-4A66-8A23-A9D3BCD0F15A}"/>
              </a:ext>
            </a:extLst>
          </p:cNvPr>
          <p:cNvCxnSpPr/>
          <p:nvPr/>
        </p:nvCxnSpPr>
        <p:spPr>
          <a:xfrm>
            <a:off x="2993923" y="3200860"/>
            <a:ext cx="1263444"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F8BB3AE7-9215-4B88-9964-C7C6C8507D3E}"/>
              </a:ext>
            </a:extLst>
          </p:cNvPr>
          <p:cNvCxnSpPr/>
          <p:nvPr/>
        </p:nvCxnSpPr>
        <p:spPr>
          <a:xfrm>
            <a:off x="2993923" y="3938690"/>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直接箭头连接符 12">
            <a:extLst>
              <a:ext uri="{FF2B5EF4-FFF2-40B4-BE49-F238E27FC236}">
                <a16:creationId xmlns:a16="http://schemas.microsoft.com/office/drawing/2014/main" id="{A24F3FCF-B57A-41B0-B062-AC494C48224F}"/>
              </a:ext>
            </a:extLst>
          </p:cNvPr>
          <p:cNvCxnSpPr/>
          <p:nvPr/>
        </p:nvCxnSpPr>
        <p:spPr>
          <a:xfrm>
            <a:off x="7177548" y="3097622"/>
            <a:ext cx="1263444" cy="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9B629EF1-3C9D-4B04-BC19-D15C96758ACF}"/>
              </a:ext>
            </a:extLst>
          </p:cNvPr>
          <p:cNvCxnSpPr/>
          <p:nvPr/>
        </p:nvCxnSpPr>
        <p:spPr>
          <a:xfrm>
            <a:off x="7177548" y="4563038"/>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 name="直接箭头连接符 14">
            <a:extLst>
              <a:ext uri="{FF2B5EF4-FFF2-40B4-BE49-F238E27FC236}">
                <a16:creationId xmlns:a16="http://schemas.microsoft.com/office/drawing/2014/main" id="{DA92641E-B319-4F4B-AA56-6E65C31578CE}"/>
              </a:ext>
            </a:extLst>
          </p:cNvPr>
          <p:cNvCxnSpPr>
            <a:cxnSpLocks/>
          </p:cNvCxnSpPr>
          <p:nvPr/>
        </p:nvCxnSpPr>
        <p:spPr>
          <a:xfrm flipH="1">
            <a:off x="7177548" y="3877947"/>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D8002498-B83A-4A96-A951-E5372E14007D}"/>
              </a:ext>
            </a:extLst>
          </p:cNvPr>
          <p:cNvCxnSpPr/>
          <p:nvPr/>
        </p:nvCxnSpPr>
        <p:spPr>
          <a:xfrm>
            <a:off x="2993923" y="4667258"/>
            <a:ext cx="1263444"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7586FB34-2205-4211-8A04-6E34BCAB0FC4}"/>
              </a:ext>
            </a:extLst>
          </p:cNvPr>
          <p:cNvSpPr txBox="1"/>
          <p:nvPr/>
        </p:nvSpPr>
        <p:spPr>
          <a:xfrm>
            <a:off x="4916129" y="2287930"/>
            <a:ext cx="1828800" cy="400110"/>
          </a:xfrm>
          <a:prstGeom prst="rect">
            <a:avLst/>
          </a:prstGeom>
          <a:noFill/>
        </p:spPr>
        <p:txBody>
          <a:bodyPr wrap="square" rtlCol="0">
            <a:spAutoFit/>
          </a:bodyPr>
          <a:lstStyle/>
          <a:p>
            <a:r>
              <a:rPr lang="en-US" altLang="zh-CN" sz="2000" b="1" dirty="0"/>
              <a:t>I/O</a:t>
            </a:r>
            <a:r>
              <a:rPr lang="zh-CN" altLang="en-US" sz="2000" b="1" dirty="0"/>
              <a:t>接口电路</a:t>
            </a:r>
          </a:p>
        </p:txBody>
      </p:sp>
      <p:sp>
        <p:nvSpPr>
          <p:cNvPr id="20" name="文本框 19">
            <a:extLst>
              <a:ext uri="{FF2B5EF4-FFF2-40B4-BE49-F238E27FC236}">
                <a16:creationId xmlns:a16="http://schemas.microsoft.com/office/drawing/2014/main" id="{DABCF59B-6E44-414F-AAF5-65DBE9229831}"/>
              </a:ext>
            </a:extLst>
          </p:cNvPr>
          <p:cNvSpPr txBox="1"/>
          <p:nvPr/>
        </p:nvSpPr>
        <p:spPr>
          <a:xfrm>
            <a:off x="4463844" y="5492261"/>
            <a:ext cx="2920180" cy="461665"/>
          </a:xfrm>
          <a:prstGeom prst="rect">
            <a:avLst/>
          </a:prstGeom>
          <a:noFill/>
        </p:spPr>
        <p:txBody>
          <a:bodyPr wrap="square" rtlCol="0">
            <a:spAutoFit/>
          </a:bodyPr>
          <a:lstStyle/>
          <a:p>
            <a:r>
              <a:rPr lang="zh-CN" altLang="en-US" sz="2400" dirty="0"/>
              <a:t>图</a:t>
            </a:r>
            <a:r>
              <a:rPr lang="en-US" altLang="zh-CN" sz="2400" dirty="0"/>
              <a:t>5-3  I/O</a:t>
            </a:r>
            <a:r>
              <a:rPr lang="zh-CN" altLang="en-US" sz="2400" dirty="0"/>
              <a:t>接口电路</a:t>
            </a:r>
          </a:p>
        </p:txBody>
      </p:sp>
      <p:sp>
        <p:nvSpPr>
          <p:cNvPr id="21" name="文本框 20">
            <a:extLst>
              <a:ext uri="{FF2B5EF4-FFF2-40B4-BE49-F238E27FC236}">
                <a16:creationId xmlns:a16="http://schemas.microsoft.com/office/drawing/2014/main" id="{7271B297-D727-48A8-89AB-ED4476252C1A}"/>
              </a:ext>
            </a:extLst>
          </p:cNvPr>
          <p:cNvSpPr txBox="1"/>
          <p:nvPr/>
        </p:nvSpPr>
        <p:spPr>
          <a:xfrm>
            <a:off x="3075038" y="2756978"/>
            <a:ext cx="1140543" cy="369332"/>
          </a:xfrm>
          <a:prstGeom prst="rect">
            <a:avLst/>
          </a:prstGeom>
          <a:noFill/>
        </p:spPr>
        <p:txBody>
          <a:bodyPr wrap="square" rtlCol="0">
            <a:spAutoFit/>
          </a:bodyPr>
          <a:lstStyle/>
          <a:p>
            <a:r>
              <a:rPr lang="zh-CN" altLang="en-US" b="1" dirty="0"/>
              <a:t>数据总线</a:t>
            </a:r>
          </a:p>
        </p:txBody>
      </p:sp>
      <p:sp>
        <p:nvSpPr>
          <p:cNvPr id="22" name="文本框 21">
            <a:extLst>
              <a:ext uri="{FF2B5EF4-FFF2-40B4-BE49-F238E27FC236}">
                <a16:creationId xmlns:a16="http://schemas.microsoft.com/office/drawing/2014/main" id="{1FE17D23-BCE7-42C8-A7B5-DBE4834B82C9}"/>
              </a:ext>
            </a:extLst>
          </p:cNvPr>
          <p:cNvSpPr txBox="1"/>
          <p:nvPr/>
        </p:nvSpPr>
        <p:spPr>
          <a:xfrm>
            <a:off x="3065205" y="4293881"/>
            <a:ext cx="1140543" cy="369332"/>
          </a:xfrm>
          <a:prstGeom prst="rect">
            <a:avLst/>
          </a:prstGeom>
          <a:noFill/>
        </p:spPr>
        <p:txBody>
          <a:bodyPr wrap="square" rtlCol="0">
            <a:spAutoFit/>
          </a:bodyPr>
          <a:lstStyle/>
          <a:p>
            <a:r>
              <a:rPr lang="zh-CN" altLang="en-US" b="1" dirty="0"/>
              <a:t>地址总线</a:t>
            </a:r>
          </a:p>
        </p:txBody>
      </p:sp>
      <p:sp>
        <p:nvSpPr>
          <p:cNvPr id="23" name="文本框 22">
            <a:extLst>
              <a:ext uri="{FF2B5EF4-FFF2-40B4-BE49-F238E27FC236}">
                <a16:creationId xmlns:a16="http://schemas.microsoft.com/office/drawing/2014/main" id="{A5D5BFF5-9BD8-4FF3-9C94-186F178057D4}"/>
              </a:ext>
            </a:extLst>
          </p:cNvPr>
          <p:cNvSpPr txBox="1"/>
          <p:nvPr/>
        </p:nvSpPr>
        <p:spPr>
          <a:xfrm>
            <a:off x="3035709" y="3524388"/>
            <a:ext cx="1140543" cy="369332"/>
          </a:xfrm>
          <a:prstGeom prst="rect">
            <a:avLst/>
          </a:prstGeom>
          <a:noFill/>
        </p:spPr>
        <p:txBody>
          <a:bodyPr wrap="square" rtlCol="0">
            <a:spAutoFit/>
          </a:bodyPr>
          <a:lstStyle/>
          <a:p>
            <a:r>
              <a:rPr lang="zh-CN" altLang="en-US" b="1" dirty="0"/>
              <a:t>控制总线</a:t>
            </a:r>
          </a:p>
        </p:txBody>
      </p:sp>
      <p:sp>
        <p:nvSpPr>
          <p:cNvPr id="24" name="文本框 23">
            <a:extLst>
              <a:ext uri="{FF2B5EF4-FFF2-40B4-BE49-F238E27FC236}">
                <a16:creationId xmlns:a16="http://schemas.microsoft.com/office/drawing/2014/main" id="{B43915CA-8DC2-4667-89D6-760630C671A6}"/>
              </a:ext>
            </a:extLst>
          </p:cNvPr>
          <p:cNvSpPr txBox="1"/>
          <p:nvPr/>
        </p:nvSpPr>
        <p:spPr>
          <a:xfrm>
            <a:off x="7229167" y="2728290"/>
            <a:ext cx="1140543" cy="369332"/>
          </a:xfrm>
          <a:prstGeom prst="rect">
            <a:avLst/>
          </a:prstGeom>
          <a:noFill/>
        </p:spPr>
        <p:txBody>
          <a:bodyPr wrap="square" rtlCol="0">
            <a:spAutoFit/>
          </a:bodyPr>
          <a:lstStyle/>
          <a:p>
            <a:r>
              <a:rPr lang="zh-CN" altLang="en-US" b="1" dirty="0"/>
              <a:t>外设数据</a:t>
            </a:r>
          </a:p>
        </p:txBody>
      </p:sp>
      <p:sp>
        <p:nvSpPr>
          <p:cNvPr id="25" name="文本框 24">
            <a:extLst>
              <a:ext uri="{FF2B5EF4-FFF2-40B4-BE49-F238E27FC236}">
                <a16:creationId xmlns:a16="http://schemas.microsoft.com/office/drawing/2014/main" id="{72973515-1899-46C8-BF2A-F28BBDA59AE0}"/>
              </a:ext>
            </a:extLst>
          </p:cNvPr>
          <p:cNvSpPr txBox="1"/>
          <p:nvPr/>
        </p:nvSpPr>
        <p:spPr>
          <a:xfrm>
            <a:off x="7300449" y="4166573"/>
            <a:ext cx="1140543" cy="369332"/>
          </a:xfrm>
          <a:prstGeom prst="rect">
            <a:avLst/>
          </a:prstGeom>
          <a:noFill/>
        </p:spPr>
        <p:txBody>
          <a:bodyPr wrap="square" rtlCol="0">
            <a:spAutoFit/>
          </a:bodyPr>
          <a:lstStyle/>
          <a:p>
            <a:r>
              <a:rPr lang="zh-CN" altLang="en-US" b="1" dirty="0"/>
              <a:t>控制信号</a:t>
            </a:r>
          </a:p>
        </p:txBody>
      </p:sp>
      <p:sp>
        <p:nvSpPr>
          <p:cNvPr id="26" name="文本框 25">
            <a:extLst>
              <a:ext uri="{FF2B5EF4-FFF2-40B4-BE49-F238E27FC236}">
                <a16:creationId xmlns:a16="http://schemas.microsoft.com/office/drawing/2014/main" id="{C6A43174-A269-4ACE-92AC-39D4148D82A5}"/>
              </a:ext>
            </a:extLst>
          </p:cNvPr>
          <p:cNvSpPr txBox="1"/>
          <p:nvPr/>
        </p:nvSpPr>
        <p:spPr>
          <a:xfrm>
            <a:off x="7248830" y="3466954"/>
            <a:ext cx="1140543" cy="369332"/>
          </a:xfrm>
          <a:prstGeom prst="rect">
            <a:avLst/>
          </a:prstGeom>
          <a:noFill/>
        </p:spPr>
        <p:txBody>
          <a:bodyPr wrap="square" rtlCol="0">
            <a:spAutoFit/>
          </a:bodyPr>
          <a:lstStyle/>
          <a:p>
            <a:r>
              <a:rPr lang="zh-CN" altLang="en-US" b="1" dirty="0"/>
              <a:t>状态信号</a:t>
            </a:r>
          </a:p>
        </p:txBody>
      </p:sp>
    </p:spTree>
    <p:extLst>
      <p:ext uri="{BB962C8B-B14F-4D97-AF65-F5344CB8AC3E}">
        <p14:creationId xmlns:p14="http://schemas.microsoft.com/office/powerpoint/2010/main" val="174717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3FB98-6302-4C1F-A222-1E920793D900}"/>
              </a:ext>
            </a:extLst>
          </p:cNvPr>
          <p:cNvSpPr>
            <a:spLocks noGrp="1"/>
          </p:cNvSpPr>
          <p:nvPr>
            <p:ph type="title"/>
          </p:nvPr>
        </p:nvSpPr>
        <p:spPr/>
        <p:txBody>
          <a:bodyPr/>
          <a:lstStyle/>
          <a:p>
            <a:r>
              <a:rPr lang="en-US" altLang="zh-CN" dirty="0"/>
              <a:t>5.1.1 </a:t>
            </a:r>
            <a:r>
              <a:rPr lang="zh-CN" altLang="en-US" dirty="0"/>
              <a:t>条件控制伪指令</a:t>
            </a:r>
          </a:p>
        </p:txBody>
      </p:sp>
      <p:sp>
        <p:nvSpPr>
          <p:cNvPr id="4" name="文本占位符 3">
            <a:extLst>
              <a:ext uri="{FF2B5EF4-FFF2-40B4-BE49-F238E27FC236}">
                <a16:creationId xmlns:a16="http://schemas.microsoft.com/office/drawing/2014/main" id="{BB574399-20C5-4532-AF6E-6AE02F56A589}"/>
              </a:ext>
            </a:extLst>
          </p:cNvPr>
          <p:cNvSpPr>
            <a:spLocks noGrp="1"/>
          </p:cNvSpPr>
          <p:nvPr>
            <p:ph idx="1"/>
          </p:nvPr>
        </p:nvSpPr>
        <p:spPr>
          <a:xfrm>
            <a:off x="1097280" y="1827167"/>
            <a:ext cx="10058400" cy="4023360"/>
          </a:xfrm>
        </p:spPr>
        <p:txBody>
          <a:bodyPr>
            <a:noAutofit/>
          </a:bodyPr>
          <a:lstStyle/>
          <a:p>
            <a:pPr>
              <a:lnSpc>
                <a:spcPct val="150000"/>
              </a:lnSpc>
              <a:spcBef>
                <a:spcPts val="0"/>
              </a:spcBef>
            </a:pPr>
            <a:r>
              <a:rPr lang="zh-CN" altLang="en-US" sz="2200" b="1" dirty="0">
                <a:solidFill>
                  <a:srgbClr val="C00000"/>
                </a:solidFill>
              </a:rPr>
              <a:t>注：关于条件表达式中操作数是无符号数还是有符号数的说明</a:t>
            </a:r>
            <a:endParaRPr lang="en-US" altLang="zh-CN" sz="2200" b="1" dirty="0">
              <a:solidFill>
                <a:srgbClr val="C00000"/>
              </a:solidFill>
            </a:endParaRPr>
          </a:p>
          <a:p>
            <a:pPr lvl="1">
              <a:lnSpc>
                <a:spcPct val="150000"/>
              </a:lnSpc>
              <a:spcBef>
                <a:spcPts val="0"/>
              </a:spcBef>
              <a:buClrTx/>
              <a:buSzPct val="60000"/>
              <a:buFont typeface="Wingdings" panose="05000000000000000000" pitchFamily="2" charset="2"/>
              <a:buChar char="l"/>
            </a:pPr>
            <a:r>
              <a:rPr lang="zh-CN" altLang="en-US" sz="2000" b="1" dirty="0">
                <a:solidFill>
                  <a:srgbClr val="002060"/>
                </a:solidFill>
              </a:rPr>
              <a:t>第三章中</a:t>
            </a:r>
            <a:r>
              <a:rPr lang="en-US" altLang="zh-CN" sz="2000" b="1" dirty="0">
                <a:solidFill>
                  <a:srgbClr val="002060"/>
                </a:solidFill>
              </a:rPr>
              <a:t>DB,DW,DD</a:t>
            </a:r>
            <a:r>
              <a:rPr lang="zh-CN" altLang="en-US" sz="2000" b="1" dirty="0">
                <a:solidFill>
                  <a:srgbClr val="002060"/>
                </a:solidFill>
              </a:rPr>
              <a:t>等数据定义伪指令，既可以当做无符号，也可以当做有符号</a:t>
            </a:r>
            <a:endParaRPr lang="en-US" altLang="zh-CN" sz="2000" b="1" dirty="0">
              <a:solidFill>
                <a:srgbClr val="002060"/>
              </a:solidFill>
            </a:endParaRPr>
          </a:p>
          <a:p>
            <a:pPr lvl="1">
              <a:lnSpc>
                <a:spcPct val="150000"/>
              </a:lnSpc>
              <a:spcBef>
                <a:spcPts val="0"/>
              </a:spcBef>
              <a:buClrTx/>
              <a:buSzPct val="60000"/>
              <a:buFont typeface="Wingdings" panose="05000000000000000000" pitchFamily="2" charset="2"/>
              <a:buChar char="l"/>
            </a:pPr>
            <a:r>
              <a:rPr lang="zh-CN" altLang="en-US" sz="2000" b="1" dirty="0">
                <a:solidFill>
                  <a:srgbClr val="002060"/>
                </a:solidFill>
              </a:rPr>
              <a:t>本章中，条件表达式中的变量</a:t>
            </a:r>
            <a:endParaRPr lang="en-US" altLang="zh-CN" sz="2000" b="1" dirty="0">
              <a:solidFill>
                <a:srgbClr val="002060"/>
              </a:solidFill>
            </a:endParaRPr>
          </a:p>
          <a:p>
            <a:pPr lvl="2">
              <a:lnSpc>
                <a:spcPct val="150000"/>
              </a:lnSpc>
              <a:spcBef>
                <a:spcPts val="0"/>
              </a:spcBef>
              <a:buClrTx/>
              <a:buSzPct val="60000"/>
              <a:buFont typeface="Wingdings" panose="05000000000000000000" pitchFamily="2" charset="2"/>
              <a:buChar char="l"/>
            </a:pPr>
            <a:r>
              <a:rPr lang="zh-CN" altLang="en-US" sz="1800" b="1" dirty="0">
                <a:solidFill>
                  <a:srgbClr val="C00000"/>
                </a:solidFill>
              </a:rPr>
              <a:t>若采用</a:t>
            </a:r>
            <a:r>
              <a:rPr lang="en-US" altLang="zh-CN" sz="1800" b="1" dirty="0">
                <a:solidFill>
                  <a:srgbClr val="C00000"/>
                </a:solidFill>
              </a:rPr>
              <a:t>DB,DW,DD</a:t>
            </a:r>
            <a:r>
              <a:rPr lang="zh-CN" altLang="en-US" sz="1800" b="1" dirty="0">
                <a:solidFill>
                  <a:srgbClr val="C00000"/>
                </a:solidFill>
              </a:rPr>
              <a:t>等定义的，一律视作无符号数</a:t>
            </a:r>
            <a:endParaRPr lang="en-US" altLang="zh-CN" sz="1800" b="1" dirty="0">
              <a:solidFill>
                <a:srgbClr val="C00000"/>
              </a:solidFill>
            </a:endParaRPr>
          </a:p>
          <a:p>
            <a:pPr lvl="2">
              <a:lnSpc>
                <a:spcPct val="150000"/>
              </a:lnSpc>
              <a:spcBef>
                <a:spcPts val="0"/>
              </a:spcBef>
              <a:buClrTx/>
              <a:buSzPct val="60000"/>
              <a:buFont typeface="Wingdings" panose="05000000000000000000" pitchFamily="2" charset="2"/>
              <a:buChar char="l"/>
            </a:pPr>
            <a:r>
              <a:rPr lang="zh-CN" altLang="en-US" sz="1800" b="1" dirty="0">
                <a:solidFill>
                  <a:srgbClr val="C00000"/>
                </a:solidFill>
              </a:rPr>
              <a:t>若将之视作有符号数，需采用</a:t>
            </a:r>
            <a:r>
              <a:rPr lang="en-US" altLang="zh-CN" sz="1800" b="1" dirty="0">
                <a:solidFill>
                  <a:srgbClr val="C00000"/>
                </a:solidFill>
              </a:rPr>
              <a:t>:SBYTE</a:t>
            </a:r>
            <a:r>
              <a:rPr lang="zh-CN" altLang="en-US" sz="1800" b="1" dirty="0">
                <a:solidFill>
                  <a:srgbClr val="C00000"/>
                </a:solidFill>
              </a:rPr>
              <a:t>，</a:t>
            </a:r>
            <a:r>
              <a:rPr lang="en-US" altLang="zh-CN" sz="1800" b="1" dirty="0">
                <a:solidFill>
                  <a:srgbClr val="C00000"/>
                </a:solidFill>
              </a:rPr>
              <a:t>SWORD</a:t>
            </a:r>
            <a:r>
              <a:rPr lang="zh-CN" altLang="en-US" sz="1800" b="1" dirty="0">
                <a:solidFill>
                  <a:srgbClr val="C00000"/>
                </a:solidFill>
              </a:rPr>
              <a:t>，</a:t>
            </a:r>
            <a:r>
              <a:rPr lang="en-US" altLang="zh-CN" sz="1800" b="1" dirty="0">
                <a:solidFill>
                  <a:srgbClr val="C00000"/>
                </a:solidFill>
              </a:rPr>
              <a:t>SDWORD</a:t>
            </a:r>
          </a:p>
          <a:p>
            <a:pPr lvl="2">
              <a:lnSpc>
                <a:spcPct val="150000"/>
              </a:lnSpc>
              <a:spcBef>
                <a:spcPts val="0"/>
              </a:spcBef>
              <a:buClrTx/>
              <a:buSzPct val="60000"/>
              <a:buFont typeface="Wingdings" panose="05000000000000000000" pitchFamily="2" charset="2"/>
              <a:buChar char="l"/>
            </a:pPr>
            <a:r>
              <a:rPr lang="zh-CN" altLang="en-US" sz="1800" b="1" dirty="0">
                <a:solidFill>
                  <a:srgbClr val="002060"/>
                </a:solidFill>
              </a:rPr>
              <a:t>采用寄存器或常数参加比较时，也是默认无符号数，利用</a:t>
            </a:r>
            <a:r>
              <a:rPr lang="en-US" altLang="zh-CN" sz="1800" b="1" dirty="0">
                <a:solidFill>
                  <a:srgbClr val="002060"/>
                </a:solidFill>
              </a:rPr>
              <a:t>SBYTE PTR,SWORD PTR </a:t>
            </a:r>
            <a:r>
              <a:rPr lang="zh-CN" altLang="en-US" sz="1800" b="1" dirty="0">
                <a:solidFill>
                  <a:srgbClr val="002060"/>
                </a:solidFill>
              </a:rPr>
              <a:t>操作符，</a:t>
            </a:r>
            <a:r>
              <a:rPr lang="zh-CN" altLang="en-US" sz="2000" b="1" dirty="0">
                <a:solidFill>
                  <a:srgbClr val="002060"/>
                </a:solidFill>
              </a:rPr>
              <a:t>可将之视为有符号数处理。</a:t>
            </a:r>
            <a:endParaRPr lang="en-US" altLang="zh-CN" sz="2000" b="1" dirty="0">
              <a:solidFill>
                <a:srgbClr val="002060"/>
              </a:solidFill>
            </a:endParaRPr>
          </a:p>
        </p:txBody>
      </p:sp>
    </p:spTree>
    <p:extLst>
      <p:ext uri="{BB962C8B-B14F-4D97-AF65-F5344CB8AC3E}">
        <p14:creationId xmlns:p14="http://schemas.microsoft.com/office/powerpoint/2010/main" val="22435937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58C38-C9C5-4B5A-BF77-742B40A86A26}"/>
              </a:ext>
            </a:extLst>
          </p:cNvPr>
          <p:cNvSpPr>
            <a:spLocks noGrp="1"/>
          </p:cNvSpPr>
          <p:nvPr>
            <p:ph type="title"/>
          </p:nvPr>
        </p:nvSpPr>
        <p:spPr/>
        <p:txBody>
          <a:bodyPr/>
          <a:lstStyle/>
          <a:p>
            <a:r>
              <a:rPr lang="en-US" altLang="zh-CN" dirty="0"/>
              <a:t>5.4</a:t>
            </a:r>
            <a:r>
              <a:rPr lang="zh-CN" altLang="en-US" dirty="0"/>
              <a:t>输入输出程序设计</a:t>
            </a:r>
          </a:p>
        </p:txBody>
      </p:sp>
      <p:sp>
        <p:nvSpPr>
          <p:cNvPr id="3" name="内容占位符 2">
            <a:extLst>
              <a:ext uri="{FF2B5EF4-FFF2-40B4-BE49-F238E27FC236}">
                <a16:creationId xmlns:a16="http://schemas.microsoft.com/office/drawing/2014/main" id="{21D7C5F0-B2EE-4878-93E6-837CF6B647A0}"/>
              </a:ext>
            </a:extLst>
          </p:cNvPr>
          <p:cNvSpPr>
            <a:spLocks noGrp="1"/>
          </p:cNvSpPr>
          <p:nvPr>
            <p:ph idx="1"/>
          </p:nvPr>
        </p:nvSpPr>
        <p:spPr>
          <a:xfrm>
            <a:off x="1097280" y="1845734"/>
            <a:ext cx="10058400" cy="4545234"/>
          </a:xfrm>
        </p:spPr>
        <p:txBody>
          <a:bodyPr>
            <a:normAutofit fontScale="92500" lnSpcReduction="10000"/>
          </a:bodyPr>
          <a:lstStyle/>
          <a:p>
            <a:pPr>
              <a:lnSpc>
                <a:spcPct val="100000"/>
              </a:lnSpc>
            </a:pPr>
            <a:r>
              <a:rPr lang="en-US" altLang="zh-CN" sz="3200" dirty="0"/>
              <a:t>I/O</a:t>
            </a:r>
            <a:r>
              <a:rPr lang="zh-CN" altLang="en-US" sz="3200" dirty="0"/>
              <a:t> 接口电路呈现给程序员的，是各种可编程寄存器，如下</a:t>
            </a:r>
            <a:r>
              <a:rPr lang="en-US" altLang="zh-CN" sz="3200" dirty="0"/>
              <a:t>3</a:t>
            </a:r>
            <a:r>
              <a:rPr lang="zh-CN" altLang="en-US" sz="3200" dirty="0"/>
              <a:t>类：</a:t>
            </a:r>
            <a:endParaRPr lang="en-US" altLang="zh-CN" sz="3200" dirty="0"/>
          </a:p>
          <a:p>
            <a:pPr lvl="2">
              <a:lnSpc>
                <a:spcPct val="100000"/>
              </a:lnSpc>
              <a:buFont typeface="Wingdings" panose="05000000000000000000" pitchFamily="2" charset="2"/>
              <a:buChar char="ü"/>
            </a:pPr>
            <a:r>
              <a:rPr lang="zh-CN" altLang="en-US" sz="2400" dirty="0"/>
              <a:t>数据寄存器：保存处理器与外设间交换的数据</a:t>
            </a:r>
            <a:endParaRPr lang="en-US" altLang="zh-CN" sz="2400" dirty="0"/>
          </a:p>
          <a:p>
            <a:pPr lvl="2">
              <a:lnSpc>
                <a:spcPct val="100000"/>
              </a:lnSpc>
              <a:buFont typeface="Wingdings" panose="05000000000000000000" pitchFamily="2" charset="2"/>
              <a:buChar char="ü"/>
            </a:pPr>
            <a:r>
              <a:rPr lang="zh-CN" altLang="en-US" sz="2400" dirty="0"/>
              <a:t>控制寄存器：处理器通过它对外设进行控制，也称为命令寄存器</a:t>
            </a:r>
            <a:endParaRPr lang="en-US" altLang="zh-CN" sz="2400" dirty="0"/>
          </a:p>
          <a:p>
            <a:pPr lvl="2">
              <a:lnSpc>
                <a:spcPct val="100000"/>
              </a:lnSpc>
              <a:buFont typeface="Wingdings" panose="05000000000000000000" pitchFamily="2" charset="2"/>
              <a:buChar char="ü"/>
            </a:pPr>
            <a:r>
              <a:rPr lang="zh-CN" altLang="en-US" sz="2400" dirty="0"/>
              <a:t>状态寄存器：外设的当前工作状态通过它向处理器提供</a:t>
            </a:r>
            <a:endParaRPr lang="en-US" altLang="zh-CN" sz="2400" dirty="0"/>
          </a:p>
          <a:p>
            <a:pPr marL="201168" lvl="1" indent="0">
              <a:lnSpc>
                <a:spcPct val="100000"/>
              </a:lnSpc>
              <a:buNone/>
            </a:pPr>
            <a:r>
              <a:rPr lang="zh-CN" altLang="en-US" sz="2600" dirty="0"/>
              <a:t>    在</a:t>
            </a:r>
            <a:r>
              <a:rPr lang="en-US" altLang="zh-CN" sz="2600" dirty="0"/>
              <a:t>I/O</a:t>
            </a:r>
            <a:r>
              <a:rPr lang="zh-CN" altLang="en-US" sz="2600" dirty="0"/>
              <a:t>操作中，各种寄存器以</a:t>
            </a:r>
            <a:r>
              <a:rPr lang="en-US" altLang="zh-CN" sz="2600" dirty="0">
                <a:solidFill>
                  <a:srgbClr val="C00000"/>
                </a:solidFill>
              </a:rPr>
              <a:t>I/O </a:t>
            </a:r>
            <a:r>
              <a:rPr lang="zh-CN" altLang="en-US" sz="2600" dirty="0">
                <a:solidFill>
                  <a:srgbClr val="C00000"/>
                </a:solidFill>
              </a:rPr>
              <a:t>地址（端口）</a:t>
            </a:r>
            <a:r>
              <a:rPr lang="zh-CN" altLang="en-US" sz="2600" dirty="0"/>
              <a:t>体现，分别称为数据端口、控制端口和状态端口。</a:t>
            </a:r>
            <a:endParaRPr lang="en-US" altLang="zh-CN" sz="2600" dirty="0"/>
          </a:p>
          <a:p>
            <a:pPr marL="201168" lvl="1" indent="0">
              <a:lnSpc>
                <a:spcPct val="100000"/>
              </a:lnSpc>
              <a:buNone/>
            </a:pPr>
            <a:endParaRPr lang="en-US" altLang="zh-CN" sz="2800" dirty="0"/>
          </a:p>
          <a:p>
            <a:pPr marL="201168" lvl="1" indent="0">
              <a:lnSpc>
                <a:spcPct val="100000"/>
              </a:lnSpc>
              <a:buNone/>
            </a:pPr>
            <a:r>
              <a:rPr lang="zh-CN" altLang="en-US" sz="2400" dirty="0"/>
              <a:t>处理器与外设之间的数据交换方式主要有：</a:t>
            </a:r>
            <a:r>
              <a:rPr lang="zh-CN" altLang="en-US" sz="2400" dirty="0">
                <a:solidFill>
                  <a:srgbClr val="C00000"/>
                </a:solidFill>
              </a:rPr>
              <a:t>程序查询方式，程序中断方式以及</a:t>
            </a:r>
            <a:r>
              <a:rPr lang="en-US" altLang="zh-CN" sz="2400" dirty="0">
                <a:solidFill>
                  <a:srgbClr val="C00000"/>
                </a:solidFill>
              </a:rPr>
              <a:t>DMA</a:t>
            </a:r>
            <a:r>
              <a:rPr lang="zh-CN" altLang="en-US" sz="2400" dirty="0">
                <a:solidFill>
                  <a:srgbClr val="C00000"/>
                </a:solidFill>
              </a:rPr>
              <a:t>和</a:t>
            </a:r>
            <a:r>
              <a:rPr lang="en-US" altLang="zh-CN" sz="2400" dirty="0">
                <a:solidFill>
                  <a:srgbClr val="C00000"/>
                </a:solidFill>
              </a:rPr>
              <a:t>I/O </a:t>
            </a:r>
            <a:r>
              <a:rPr lang="zh-CN" altLang="en-US" sz="2400" dirty="0">
                <a:solidFill>
                  <a:srgbClr val="C00000"/>
                </a:solidFill>
              </a:rPr>
              <a:t>处理机方式。</a:t>
            </a:r>
            <a:endParaRPr lang="en-US" altLang="zh-CN" sz="2400" dirty="0">
              <a:solidFill>
                <a:srgbClr val="C00000"/>
              </a:solidFill>
            </a:endParaRPr>
          </a:p>
          <a:p>
            <a:pPr marL="201168" lvl="1" indent="0">
              <a:lnSpc>
                <a:spcPct val="100000"/>
              </a:lnSpc>
              <a:buNone/>
            </a:pPr>
            <a:r>
              <a:rPr lang="en-US" altLang="zh-CN" sz="2400" dirty="0"/>
              <a:t> </a:t>
            </a:r>
            <a:r>
              <a:rPr lang="zh-CN" altLang="en-US" sz="2400" dirty="0"/>
              <a:t>本节主要讨论如何利用</a:t>
            </a:r>
            <a:r>
              <a:rPr lang="en-US" altLang="zh-CN" sz="2400" dirty="0"/>
              <a:t>I/O</a:t>
            </a:r>
            <a:r>
              <a:rPr lang="zh-CN" altLang="en-US" sz="2400" dirty="0"/>
              <a:t>程序实现主机与外设的数据传送。</a:t>
            </a:r>
            <a:endParaRPr lang="en-US" altLang="zh-CN" sz="2400" dirty="0"/>
          </a:p>
          <a:p>
            <a:pPr marL="201168" lvl="1" indent="0">
              <a:lnSpc>
                <a:spcPct val="100000"/>
              </a:lnSpc>
              <a:buNone/>
            </a:pPr>
            <a:endParaRPr lang="zh-CN" altLang="en-US" sz="2800" dirty="0"/>
          </a:p>
        </p:txBody>
      </p:sp>
    </p:spTree>
    <p:extLst>
      <p:ext uri="{BB962C8B-B14F-4D97-AF65-F5344CB8AC3E}">
        <p14:creationId xmlns:p14="http://schemas.microsoft.com/office/powerpoint/2010/main" val="7010442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BDD18-2771-46E9-B06D-A1AD8232EF4C}"/>
              </a:ext>
            </a:extLst>
          </p:cNvPr>
          <p:cNvSpPr>
            <a:spLocks noGrp="1"/>
          </p:cNvSpPr>
          <p:nvPr>
            <p:ph type="title"/>
          </p:nvPr>
        </p:nvSpPr>
        <p:spPr/>
        <p:txBody>
          <a:bodyPr/>
          <a:lstStyle/>
          <a:p>
            <a:r>
              <a:rPr lang="en-US" altLang="zh-CN" dirty="0"/>
              <a:t>5.4.1 </a:t>
            </a:r>
            <a:r>
              <a:rPr lang="zh-CN" altLang="en-US" dirty="0"/>
              <a:t>输入</a:t>
            </a:r>
            <a:r>
              <a:rPr lang="en-US" altLang="zh-CN" dirty="0"/>
              <a:t>/</a:t>
            </a:r>
            <a:r>
              <a:rPr lang="zh-CN" altLang="en-US" dirty="0"/>
              <a:t>输出指令</a:t>
            </a:r>
          </a:p>
        </p:txBody>
      </p:sp>
      <p:sp>
        <p:nvSpPr>
          <p:cNvPr id="3" name="内容占位符 2">
            <a:extLst>
              <a:ext uri="{FF2B5EF4-FFF2-40B4-BE49-F238E27FC236}">
                <a16:creationId xmlns:a16="http://schemas.microsoft.com/office/drawing/2014/main" id="{15F44DFB-12E1-45B4-89F9-85DF88DCC2D1}"/>
              </a:ext>
            </a:extLst>
          </p:cNvPr>
          <p:cNvSpPr>
            <a:spLocks noGrp="1"/>
          </p:cNvSpPr>
          <p:nvPr>
            <p:ph idx="1"/>
          </p:nvPr>
        </p:nvSpPr>
        <p:spPr>
          <a:xfrm>
            <a:off x="1097280" y="1845733"/>
            <a:ext cx="10058400" cy="4525569"/>
          </a:xfrm>
        </p:spPr>
        <p:txBody>
          <a:bodyPr>
            <a:normAutofit fontScale="77500" lnSpcReduction="20000"/>
          </a:bodyPr>
          <a:lstStyle/>
          <a:p>
            <a:pPr>
              <a:lnSpc>
                <a:spcPct val="120000"/>
              </a:lnSpc>
              <a:spcBef>
                <a:spcPts val="0"/>
              </a:spcBef>
            </a:pPr>
            <a:r>
              <a:rPr lang="en-US" altLang="zh-CN" sz="2400" dirty="0"/>
              <a:t>8086</a:t>
            </a:r>
            <a:r>
              <a:rPr lang="zh-CN" altLang="en-US" sz="2400" dirty="0"/>
              <a:t>微处理器主要通过访问</a:t>
            </a:r>
            <a:r>
              <a:rPr lang="en-US" altLang="zh-CN" sz="2400" dirty="0"/>
              <a:t>I/O </a:t>
            </a:r>
            <a:r>
              <a:rPr lang="zh-CN" altLang="en-US" sz="2400" dirty="0"/>
              <a:t>端口进行输入数操作，具体的</a:t>
            </a:r>
            <a:r>
              <a:rPr lang="en-US" altLang="zh-CN" sz="2400" dirty="0"/>
              <a:t>I/O</a:t>
            </a:r>
            <a:r>
              <a:rPr lang="zh-CN" altLang="en-US" sz="2400" dirty="0"/>
              <a:t>指令有</a:t>
            </a:r>
            <a:r>
              <a:rPr lang="en-US" altLang="zh-CN" sz="2400" dirty="0"/>
              <a:t>IN</a:t>
            </a:r>
            <a:r>
              <a:rPr lang="zh-CN" altLang="en-US" sz="2400" dirty="0"/>
              <a:t>和</a:t>
            </a:r>
            <a:r>
              <a:rPr lang="en-US" altLang="zh-CN" sz="2400" dirty="0"/>
              <a:t>OUT</a:t>
            </a:r>
            <a:r>
              <a:rPr lang="zh-CN" altLang="en-US" sz="2400" dirty="0"/>
              <a:t>两种，只能利用</a:t>
            </a:r>
            <a:r>
              <a:rPr lang="en-US" altLang="zh-CN" sz="2400" dirty="0"/>
              <a:t>AL/AX</a:t>
            </a:r>
            <a:r>
              <a:rPr lang="zh-CN" altLang="en-US" sz="2400" dirty="0"/>
              <a:t>寄存器与</a:t>
            </a:r>
            <a:r>
              <a:rPr lang="en-US" altLang="zh-CN" sz="2400" dirty="0"/>
              <a:t>I/O</a:t>
            </a:r>
            <a:r>
              <a:rPr lang="zh-CN" altLang="en-US" sz="2400" dirty="0"/>
              <a:t>端口通信。</a:t>
            </a:r>
            <a:endParaRPr lang="en-US" altLang="zh-CN" sz="2400" dirty="0"/>
          </a:p>
          <a:p>
            <a:pPr>
              <a:lnSpc>
                <a:spcPct val="120000"/>
              </a:lnSpc>
              <a:spcBef>
                <a:spcPts val="0"/>
              </a:spcBef>
            </a:pPr>
            <a:r>
              <a:rPr lang="en-US" altLang="zh-CN" sz="2400" dirty="0"/>
              <a:t>1.</a:t>
            </a:r>
            <a:r>
              <a:rPr lang="zh-CN" altLang="en-US" sz="2400" dirty="0"/>
              <a:t> 输入指令</a:t>
            </a:r>
            <a:r>
              <a:rPr lang="en-US" altLang="zh-CN" sz="2400" dirty="0"/>
              <a:t>IN</a:t>
            </a:r>
            <a:r>
              <a:rPr lang="zh-CN" altLang="en-US" sz="2400" dirty="0"/>
              <a:t>和输出指令</a:t>
            </a:r>
            <a:r>
              <a:rPr lang="en-US" altLang="zh-CN" sz="2400" dirty="0"/>
              <a:t>OUT</a:t>
            </a:r>
          </a:p>
          <a:p>
            <a:pPr>
              <a:lnSpc>
                <a:spcPct val="120000"/>
              </a:lnSpc>
              <a:spcBef>
                <a:spcPts val="0"/>
              </a:spcBef>
            </a:pPr>
            <a:r>
              <a:rPr lang="zh-CN" altLang="en-US" sz="2400" dirty="0"/>
              <a:t>输入指令</a:t>
            </a:r>
            <a:r>
              <a:rPr lang="en-US" altLang="zh-CN" sz="2400" dirty="0"/>
              <a:t>IN</a:t>
            </a:r>
            <a:r>
              <a:rPr lang="zh-CN" altLang="en-US" sz="2400" dirty="0"/>
              <a:t>实现数据从</a:t>
            </a:r>
            <a:r>
              <a:rPr lang="en-US" altLang="zh-CN" sz="2400" dirty="0"/>
              <a:t>I/O</a:t>
            </a:r>
            <a:r>
              <a:rPr lang="zh-CN" altLang="en-US" sz="2400" dirty="0"/>
              <a:t>端口输入到处理器，格式：</a:t>
            </a:r>
            <a:endParaRPr lang="en-US" altLang="zh-CN" sz="2400" dirty="0"/>
          </a:p>
          <a:p>
            <a:pPr marL="628650" lvl="1" indent="-87313">
              <a:lnSpc>
                <a:spcPct val="120000"/>
              </a:lnSpc>
              <a:spcBef>
                <a:spcPts val="0"/>
              </a:spcBef>
              <a:buFont typeface="Wingdings" panose="05000000000000000000" pitchFamily="2" charset="2"/>
              <a:buChar char="ü"/>
            </a:pPr>
            <a:r>
              <a:rPr lang="en-US" altLang="zh-CN" sz="2400" dirty="0"/>
              <a:t>     in  al, i8   ;</a:t>
            </a:r>
            <a:r>
              <a:rPr lang="zh-CN" altLang="en-US" sz="2400" dirty="0"/>
              <a:t>字节输入： </a:t>
            </a:r>
            <a:r>
              <a:rPr lang="en-US" altLang="zh-CN" sz="2400" dirty="0"/>
              <a:t>AL&lt;-I/O</a:t>
            </a:r>
            <a:r>
              <a:rPr lang="zh-CN" altLang="en-US" sz="2400" dirty="0"/>
              <a:t>端口</a:t>
            </a:r>
            <a:r>
              <a:rPr lang="en-US" altLang="zh-CN" sz="2400" dirty="0"/>
              <a:t>i8 </a:t>
            </a:r>
            <a:r>
              <a:rPr lang="zh-CN" altLang="en-US" sz="2400" dirty="0"/>
              <a:t>（</a:t>
            </a:r>
            <a:r>
              <a:rPr lang="zh-CN" altLang="en-US" sz="2400" dirty="0">
                <a:solidFill>
                  <a:srgbClr val="C00000"/>
                </a:solidFill>
              </a:rPr>
              <a:t>直接寻址</a:t>
            </a:r>
            <a:r>
              <a:rPr lang="zh-CN" altLang="en-US" sz="2400" dirty="0"/>
              <a:t>）</a:t>
            </a:r>
            <a:endParaRPr lang="en-US" altLang="zh-CN" sz="2400" dirty="0"/>
          </a:p>
          <a:p>
            <a:pPr marL="628650" lvl="1" indent="-87313">
              <a:lnSpc>
                <a:spcPct val="120000"/>
              </a:lnSpc>
              <a:spcBef>
                <a:spcPts val="0"/>
              </a:spcBef>
              <a:buFont typeface="Wingdings" panose="05000000000000000000" pitchFamily="2" charset="2"/>
              <a:buChar char="ü"/>
            </a:pPr>
            <a:r>
              <a:rPr lang="en-US" altLang="zh-CN" sz="2400" dirty="0"/>
              <a:t>     in  ax, i8   ;</a:t>
            </a:r>
            <a:r>
              <a:rPr lang="zh-CN" altLang="en-US" sz="2400" dirty="0"/>
              <a:t>字输入：    </a:t>
            </a:r>
            <a:r>
              <a:rPr lang="en-US" altLang="zh-CN" sz="2400" dirty="0"/>
              <a:t>AX&lt;-I/O</a:t>
            </a:r>
            <a:r>
              <a:rPr lang="zh-CN" altLang="en-US" sz="2400" dirty="0"/>
              <a:t>端口</a:t>
            </a:r>
            <a:r>
              <a:rPr lang="en-US" altLang="zh-CN" sz="2400" dirty="0"/>
              <a:t>i8</a:t>
            </a:r>
          </a:p>
          <a:p>
            <a:pPr marL="628650" lvl="1" indent="-87313">
              <a:lnSpc>
                <a:spcPct val="120000"/>
              </a:lnSpc>
              <a:spcBef>
                <a:spcPts val="0"/>
              </a:spcBef>
              <a:buFont typeface="Wingdings" panose="05000000000000000000" pitchFamily="2" charset="2"/>
              <a:buChar char="ü"/>
            </a:pPr>
            <a:r>
              <a:rPr lang="en-US" altLang="zh-CN" sz="2400" dirty="0"/>
              <a:t>     in al, dx   ;</a:t>
            </a:r>
            <a:r>
              <a:rPr lang="zh-CN" altLang="en-US" sz="2400" dirty="0"/>
              <a:t>字节输入： </a:t>
            </a:r>
            <a:r>
              <a:rPr lang="en-US" altLang="zh-CN" sz="2400" dirty="0"/>
              <a:t>AL&lt;-I/O</a:t>
            </a:r>
            <a:r>
              <a:rPr lang="zh-CN" altLang="en-US" sz="2400" dirty="0"/>
              <a:t>端口</a:t>
            </a:r>
            <a:r>
              <a:rPr lang="en-US" altLang="zh-CN" sz="2400" dirty="0"/>
              <a:t>DX </a:t>
            </a:r>
            <a:r>
              <a:rPr lang="zh-CN" altLang="en-US" sz="2400" dirty="0"/>
              <a:t>；端口号</a:t>
            </a:r>
            <a:r>
              <a:rPr lang="en-US" altLang="zh-CN" sz="2400" dirty="0"/>
              <a:t>&gt;255</a:t>
            </a:r>
            <a:r>
              <a:rPr lang="zh-CN" altLang="en-US" sz="2400" dirty="0"/>
              <a:t>（</a:t>
            </a:r>
            <a:r>
              <a:rPr lang="en-US" altLang="zh-CN" sz="2400" dirty="0"/>
              <a:t>FFH</a:t>
            </a:r>
            <a:r>
              <a:rPr lang="zh-CN" altLang="en-US" sz="2400" dirty="0"/>
              <a:t>）时，需送入</a:t>
            </a:r>
            <a:r>
              <a:rPr lang="en-US" altLang="zh-CN" sz="2400" dirty="0"/>
              <a:t>DX </a:t>
            </a:r>
            <a:r>
              <a:rPr lang="zh-CN" altLang="en-US" sz="2400" dirty="0"/>
              <a:t>（</a:t>
            </a:r>
            <a:r>
              <a:rPr lang="zh-CN" altLang="en-US" sz="2400" dirty="0">
                <a:solidFill>
                  <a:srgbClr val="C00000"/>
                </a:solidFill>
              </a:rPr>
              <a:t>间接寻址）</a:t>
            </a:r>
            <a:endParaRPr lang="en-US" altLang="zh-CN" sz="2400" dirty="0">
              <a:solidFill>
                <a:srgbClr val="C00000"/>
              </a:solidFill>
            </a:endParaRPr>
          </a:p>
          <a:p>
            <a:pPr marL="628650" lvl="1" indent="-87313">
              <a:lnSpc>
                <a:spcPct val="120000"/>
              </a:lnSpc>
              <a:spcBef>
                <a:spcPts val="0"/>
              </a:spcBef>
              <a:buFont typeface="Wingdings" panose="05000000000000000000" pitchFamily="2" charset="2"/>
              <a:buChar char="ü"/>
            </a:pPr>
            <a:r>
              <a:rPr lang="en-US" altLang="zh-CN" sz="2400" dirty="0"/>
              <a:t>     in </a:t>
            </a:r>
            <a:r>
              <a:rPr lang="en-US" altLang="zh-CN" sz="2400" dirty="0" err="1"/>
              <a:t>ax,dx</a:t>
            </a:r>
            <a:r>
              <a:rPr lang="en-US" altLang="zh-CN" sz="2400" dirty="0"/>
              <a:t>    ;</a:t>
            </a:r>
            <a:r>
              <a:rPr lang="zh-CN" altLang="en-US" sz="2400" dirty="0"/>
              <a:t>字输入</a:t>
            </a:r>
            <a:endParaRPr lang="en-US" altLang="zh-CN" sz="2400" dirty="0"/>
          </a:p>
          <a:p>
            <a:pPr>
              <a:lnSpc>
                <a:spcPct val="120000"/>
              </a:lnSpc>
              <a:spcBef>
                <a:spcPts val="0"/>
              </a:spcBef>
            </a:pPr>
            <a:r>
              <a:rPr lang="zh-CN" altLang="en-US" sz="2400" dirty="0"/>
              <a:t>输出指令</a:t>
            </a:r>
            <a:r>
              <a:rPr lang="en-US" altLang="zh-CN" sz="2400" dirty="0"/>
              <a:t>out</a:t>
            </a:r>
            <a:r>
              <a:rPr lang="zh-CN" altLang="en-US" sz="2400" dirty="0"/>
              <a:t>实现数据从处理器输出到端口，格式：</a:t>
            </a:r>
            <a:endParaRPr lang="en-US" altLang="zh-CN" sz="2400" dirty="0"/>
          </a:p>
          <a:p>
            <a:pPr marL="452438" lvl="1" indent="265113">
              <a:lnSpc>
                <a:spcPct val="120000"/>
              </a:lnSpc>
              <a:spcBef>
                <a:spcPts val="0"/>
              </a:spcBef>
              <a:buFont typeface="Wingdings" panose="05000000000000000000" pitchFamily="2" charset="2"/>
              <a:buChar char="ü"/>
            </a:pPr>
            <a:r>
              <a:rPr lang="en-US" altLang="zh-CN" sz="2400" dirty="0"/>
              <a:t>     out  i8, al   ;</a:t>
            </a:r>
            <a:r>
              <a:rPr lang="zh-CN" altLang="en-US" sz="2400" dirty="0"/>
              <a:t>字节输出： </a:t>
            </a:r>
            <a:r>
              <a:rPr lang="en-US" altLang="zh-CN" sz="2400" dirty="0"/>
              <a:t>AL-&gt;I/O</a:t>
            </a:r>
            <a:r>
              <a:rPr lang="zh-CN" altLang="en-US" sz="2400" dirty="0"/>
              <a:t>端口</a:t>
            </a:r>
            <a:r>
              <a:rPr lang="en-US" altLang="zh-CN" sz="2400" dirty="0"/>
              <a:t>i8</a:t>
            </a:r>
          </a:p>
          <a:p>
            <a:pPr marL="452438" lvl="1" indent="265113">
              <a:lnSpc>
                <a:spcPct val="120000"/>
              </a:lnSpc>
              <a:spcBef>
                <a:spcPts val="0"/>
              </a:spcBef>
              <a:buFont typeface="Wingdings" panose="05000000000000000000" pitchFamily="2" charset="2"/>
              <a:buChar char="ü"/>
            </a:pPr>
            <a:r>
              <a:rPr lang="en-US" altLang="zh-CN" sz="2400" dirty="0"/>
              <a:t>     out  i8,ax    ;</a:t>
            </a:r>
            <a:r>
              <a:rPr lang="zh-CN" altLang="en-US" sz="2400" dirty="0"/>
              <a:t>字输出：    </a:t>
            </a:r>
            <a:r>
              <a:rPr lang="en-US" altLang="zh-CN" sz="2400" dirty="0"/>
              <a:t>AX-&gt;I/O</a:t>
            </a:r>
            <a:r>
              <a:rPr lang="zh-CN" altLang="en-US" sz="2400" dirty="0"/>
              <a:t>端口</a:t>
            </a:r>
            <a:r>
              <a:rPr lang="en-US" altLang="zh-CN" sz="2400" dirty="0"/>
              <a:t>i8</a:t>
            </a:r>
          </a:p>
          <a:p>
            <a:pPr marL="452438" lvl="1" indent="265113">
              <a:lnSpc>
                <a:spcPct val="120000"/>
              </a:lnSpc>
              <a:spcBef>
                <a:spcPts val="0"/>
              </a:spcBef>
              <a:buFont typeface="Wingdings" panose="05000000000000000000" pitchFamily="2" charset="2"/>
              <a:buChar char="ü"/>
            </a:pPr>
            <a:r>
              <a:rPr lang="en-US" altLang="zh-CN" sz="2400" dirty="0"/>
              <a:t>     out dx, al   ;</a:t>
            </a:r>
            <a:r>
              <a:rPr lang="zh-CN" altLang="en-US" sz="2400" dirty="0"/>
              <a:t>字节输出： </a:t>
            </a:r>
            <a:r>
              <a:rPr lang="en-US" altLang="zh-CN" sz="2400" dirty="0"/>
              <a:t>AL-&gt;I/O</a:t>
            </a:r>
            <a:r>
              <a:rPr lang="zh-CN" altLang="en-US" sz="2400" dirty="0"/>
              <a:t>端口</a:t>
            </a:r>
            <a:r>
              <a:rPr lang="en-US" altLang="zh-CN" sz="2400" dirty="0"/>
              <a:t>DX </a:t>
            </a:r>
            <a:r>
              <a:rPr lang="zh-CN" altLang="en-US" sz="2400" dirty="0"/>
              <a:t>；端口号</a:t>
            </a:r>
            <a:r>
              <a:rPr lang="en-US" altLang="zh-CN" sz="2400" dirty="0"/>
              <a:t>&gt;255</a:t>
            </a:r>
            <a:r>
              <a:rPr lang="zh-CN" altLang="en-US" sz="2400" dirty="0"/>
              <a:t>（</a:t>
            </a:r>
            <a:r>
              <a:rPr lang="en-US" altLang="zh-CN" sz="2400" dirty="0"/>
              <a:t>FFH</a:t>
            </a:r>
            <a:r>
              <a:rPr lang="zh-CN" altLang="en-US" sz="2400" dirty="0"/>
              <a:t>）时，需送入</a:t>
            </a:r>
            <a:r>
              <a:rPr lang="en-US" altLang="zh-CN" sz="2400" dirty="0"/>
              <a:t>DX</a:t>
            </a:r>
          </a:p>
          <a:p>
            <a:pPr marL="452438" lvl="1" indent="265113">
              <a:lnSpc>
                <a:spcPct val="120000"/>
              </a:lnSpc>
              <a:spcBef>
                <a:spcPts val="0"/>
              </a:spcBef>
              <a:buFont typeface="Wingdings" panose="05000000000000000000" pitchFamily="2" charset="2"/>
              <a:buChar char="ü"/>
            </a:pPr>
            <a:r>
              <a:rPr lang="en-US" altLang="zh-CN" sz="2400" dirty="0"/>
              <a:t>     out dx, ax   ;</a:t>
            </a:r>
            <a:r>
              <a:rPr lang="zh-CN" altLang="en-US" sz="2400" dirty="0"/>
              <a:t>字输出</a:t>
            </a:r>
            <a:endParaRPr lang="en-US" altLang="zh-CN" sz="2400" dirty="0"/>
          </a:p>
          <a:p>
            <a:pPr>
              <a:lnSpc>
                <a:spcPct val="100000"/>
              </a:lnSpc>
              <a:spcBef>
                <a:spcPts val="0"/>
              </a:spcBef>
            </a:pPr>
            <a:endParaRPr lang="zh-CN" altLang="en-US" sz="2400" dirty="0"/>
          </a:p>
        </p:txBody>
      </p:sp>
    </p:spTree>
    <p:extLst>
      <p:ext uri="{BB962C8B-B14F-4D97-AF65-F5344CB8AC3E}">
        <p14:creationId xmlns:p14="http://schemas.microsoft.com/office/powerpoint/2010/main" val="35470728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2BA2A-2FC3-40FA-8095-A3867605A43F}"/>
              </a:ext>
            </a:extLst>
          </p:cNvPr>
          <p:cNvSpPr>
            <a:spLocks noGrp="1"/>
          </p:cNvSpPr>
          <p:nvPr>
            <p:ph type="title"/>
          </p:nvPr>
        </p:nvSpPr>
        <p:spPr/>
        <p:txBody>
          <a:bodyPr/>
          <a:lstStyle/>
          <a:p>
            <a:r>
              <a:rPr lang="en-US" altLang="zh-CN" dirty="0"/>
              <a:t>5.4.2 </a:t>
            </a:r>
            <a:r>
              <a:rPr lang="zh-CN" altLang="en-US" dirty="0"/>
              <a:t>程序直接控制输入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903981FA-82C4-433E-8FFB-D7538720E47E}"/>
              </a:ext>
            </a:extLst>
          </p:cNvPr>
          <p:cNvSpPr>
            <a:spLocks noGrp="1"/>
          </p:cNvSpPr>
          <p:nvPr>
            <p:ph idx="1"/>
          </p:nvPr>
        </p:nvSpPr>
        <p:spPr>
          <a:xfrm>
            <a:off x="1097281" y="1845734"/>
            <a:ext cx="4427220" cy="4023360"/>
          </a:xfrm>
        </p:spPr>
        <p:txBody>
          <a:bodyPr>
            <a:normAutofit lnSpcReduction="10000"/>
          </a:bodyPr>
          <a:lstStyle/>
          <a:p>
            <a:r>
              <a:rPr lang="zh-CN" altLang="en-US" dirty="0"/>
              <a:t>对于一些简单的满足外设，采用程序控制的输入</a:t>
            </a:r>
            <a:r>
              <a:rPr lang="en-US" altLang="zh-CN" dirty="0"/>
              <a:t>/</a:t>
            </a:r>
            <a:r>
              <a:rPr lang="zh-CN" altLang="en-US" dirty="0"/>
              <a:t>输出方式，也称为无条件传送方式。</a:t>
            </a:r>
            <a:endParaRPr lang="en-US" altLang="zh-CN" dirty="0"/>
          </a:p>
          <a:p>
            <a:r>
              <a:rPr lang="zh-CN" altLang="en-US" b="1" dirty="0"/>
              <a:t>例</a:t>
            </a:r>
            <a:r>
              <a:rPr lang="en-US" altLang="zh-CN" b="1" dirty="0"/>
              <a:t>5.13</a:t>
            </a:r>
            <a:r>
              <a:rPr lang="zh-CN" altLang="en-US" b="1" dirty="0"/>
              <a:t> 扬声器声音的控制</a:t>
            </a:r>
            <a:endParaRPr lang="en-US" altLang="zh-CN" b="1" dirty="0"/>
          </a:p>
          <a:p>
            <a:r>
              <a:rPr lang="en-US" altLang="zh-CN" dirty="0"/>
              <a:t>PC</a:t>
            </a:r>
            <a:r>
              <a:rPr lang="zh-CN" altLang="en-US" dirty="0"/>
              <a:t>的扬声器可采用程序直接控制，图</a:t>
            </a:r>
            <a:r>
              <a:rPr lang="en-US" altLang="zh-CN" dirty="0"/>
              <a:t>5-4</a:t>
            </a:r>
            <a:r>
              <a:rPr lang="zh-CN" altLang="en-US" dirty="0"/>
              <a:t>中，定时器</a:t>
            </a:r>
            <a:r>
              <a:rPr lang="en-US" altLang="zh-CN" dirty="0"/>
              <a:t>2</a:t>
            </a:r>
            <a:r>
              <a:rPr lang="zh-CN" altLang="en-US" dirty="0"/>
              <a:t>输出</a:t>
            </a:r>
            <a:r>
              <a:rPr lang="en-US" altLang="zh-CN" dirty="0"/>
              <a:t>OUT2</a:t>
            </a:r>
            <a:r>
              <a:rPr lang="zh-CN" altLang="en-US" dirty="0"/>
              <a:t>产生一定频率的方波，经滤波驱动后就是扬声器的声音信号，扬声器的发声由</a:t>
            </a:r>
            <a:r>
              <a:rPr lang="en-US" altLang="zh-CN" dirty="0"/>
              <a:t>PB0</a:t>
            </a:r>
            <a:r>
              <a:rPr lang="zh-CN" altLang="en-US" dirty="0"/>
              <a:t>和</a:t>
            </a:r>
            <a:r>
              <a:rPr lang="en-US" altLang="zh-CN" dirty="0"/>
              <a:t>PB1</a:t>
            </a:r>
            <a:r>
              <a:rPr lang="zh-CN" altLang="en-US" dirty="0"/>
              <a:t>控制。</a:t>
            </a:r>
            <a:endParaRPr lang="en-US" altLang="zh-CN" dirty="0"/>
          </a:p>
          <a:p>
            <a:r>
              <a:rPr lang="en-US" altLang="zh-CN" dirty="0"/>
              <a:t>PB</a:t>
            </a:r>
            <a:r>
              <a:rPr lang="zh-CN" altLang="en-US" dirty="0"/>
              <a:t>各位对应的端口地址是</a:t>
            </a:r>
            <a:r>
              <a:rPr lang="en-US" altLang="zh-CN" dirty="0"/>
              <a:t>61H</a:t>
            </a:r>
            <a:r>
              <a:rPr lang="zh-CN" altLang="en-US" dirty="0"/>
              <a:t>，</a:t>
            </a:r>
            <a:r>
              <a:rPr lang="en-US" altLang="zh-CN" dirty="0"/>
              <a:t>PB0</a:t>
            </a:r>
            <a:r>
              <a:rPr lang="zh-CN" altLang="en-US" dirty="0"/>
              <a:t>和</a:t>
            </a:r>
            <a:r>
              <a:rPr lang="en-US" altLang="zh-CN" dirty="0"/>
              <a:t>PB1</a:t>
            </a:r>
            <a:r>
              <a:rPr lang="zh-CN" altLang="en-US" dirty="0"/>
              <a:t>对应数据位</a:t>
            </a:r>
            <a:r>
              <a:rPr lang="en-US" altLang="zh-CN" dirty="0"/>
              <a:t>D0</a:t>
            </a:r>
            <a:r>
              <a:rPr lang="zh-CN" altLang="en-US" dirty="0"/>
              <a:t>和</a:t>
            </a:r>
            <a:r>
              <a:rPr lang="en-US" altLang="zh-CN" dirty="0"/>
              <a:t>D1</a:t>
            </a:r>
          </a:p>
          <a:p>
            <a:r>
              <a:rPr lang="en-US" altLang="zh-CN" dirty="0"/>
              <a:t>PB0PB1=11</a:t>
            </a:r>
            <a:r>
              <a:rPr lang="zh-CN" altLang="en-US" dirty="0"/>
              <a:t>，控制扬声器发声，</a:t>
            </a:r>
            <a:r>
              <a:rPr lang="en-US" altLang="zh-CN" dirty="0"/>
              <a:t>PB0PB1=00</a:t>
            </a:r>
            <a:r>
              <a:rPr lang="zh-CN" altLang="en-US" dirty="0"/>
              <a:t>，扬声器不响。</a:t>
            </a:r>
          </a:p>
        </p:txBody>
      </p:sp>
      <p:pic>
        <p:nvPicPr>
          <p:cNvPr id="4" name="图片 3">
            <a:extLst>
              <a:ext uri="{FF2B5EF4-FFF2-40B4-BE49-F238E27FC236}">
                <a16:creationId xmlns:a16="http://schemas.microsoft.com/office/drawing/2014/main" id="{AFF95C03-232A-4E32-8ACC-6E44898E1BA4}"/>
              </a:ext>
            </a:extLst>
          </p:cNvPr>
          <p:cNvPicPr>
            <a:picLocks noChangeAspect="1"/>
          </p:cNvPicPr>
          <p:nvPr/>
        </p:nvPicPr>
        <p:blipFill>
          <a:blip r:embed="rId2"/>
          <a:stretch>
            <a:fillRect/>
          </a:stretch>
        </p:blipFill>
        <p:spPr>
          <a:xfrm>
            <a:off x="5819270" y="2463057"/>
            <a:ext cx="5601205" cy="2484335"/>
          </a:xfrm>
          <a:prstGeom prst="rect">
            <a:avLst/>
          </a:prstGeom>
        </p:spPr>
      </p:pic>
      <p:sp>
        <p:nvSpPr>
          <p:cNvPr id="5" name="文本框 4">
            <a:extLst>
              <a:ext uri="{FF2B5EF4-FFF2-40B4-BE49-F238E27FC236}">
                <a16:creationId xmlns:a16="http://schemas.microsoft.com/office/drawing/2014/main" id="{84D5C49A-E455-4CF2-8549-42EAB04659D8}"/>
              </a:ext>
            </a:extLst>
          </p:cNvPr>
          <p:cNvSpPr txBox="1"/>
          <p:nvPr/>
        </p:nvSpPr>
        <p:spPr>
          <a:xfrm>
            <a:off x="7276847" y="5128498"/>
            <a:ext cx="3067050" cy="369332"/>
          </a:xfrm>
          <a:prstGeom prst="rect">
            <a:avLst/>
          </a:prstGeom>
          <a:noFill/>
        </p:spPr>
        <p:txBody>
          <a:bodyPr wrap="square" rtlCol="0">
            <a:spAutoFit/>
          </a:bodyPr>
          <a:lstStyle/>
          <a:p>
            <a:r>
              <a:rPr lang="zh-CN" altLang="en-US" dirty="0"/>
              <a:t>图</a:t>
            </a:r>
            <a:r>
              <a:rPr lang="en-US" altLang="zh-CN" dirty="0"/>
              <a:t>5-4 PC</a:t>
            </a:r>
            <a:r>
              <a:rPr lang="zh-CN" altLang="en-US" dirty="0"/>
              <a:t>上的定时器电路</a:t>
            </a:r>
          </a:p>
        </p:txBody>
      </p:sp>
    </p:spTree>
    <p:extLst>
      <p:ext uri="{BB962C8B-B14F-4D97-AF65-F5344CB8AC3E}">
        <p14:creationId xmlns:p14="http://schemas.microsoft.com/office/powerpoint/2010/main" val="1054040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6DC334-066C-4266-A47A-1C638493A11C}"/>
              </a:ext>
            </a:extLst>
          </p:cNvPr>
          <p:cNvSpPr>
            <a:spLocks noGrp="1"/>
          </p:cNvSpPr>
          <p:nvPr>
            <p:ph idx="1"/>
          </p:nvPr>
        </p:nvSpPr>
        <p:spPr>
          <a:xfrm>
            <a:off x="1097280" y="1845734"/>
            <a:ext cx="10058400" cy="4402666"/>
          </a:xfrm>
        </p:spPr>
        <p:txBody>
          <a:bodyPr>
            <a:normAutofit/>
          </a:bodyPr>
          <a:lstStyle/>
          <a:p>
            <a:pPr>
              <a:lnSpc>
                <a:spcPct val="120000"/>
              </a:lnSpc>
              <a:spcBef>
                <a:spcPts val="0"/>
              </a:spcBef>
            </a:pPr>
            <a:r>
              <a:rPr lang="zh-CN" altLang="en-US" dirty="0"/>
              <a:t>例</a:t>
            </a:r>
            <a:r>
              <a:rPr lang="en-US" altLang="zh-CN" dirty="0"/>
              <a:t>5.13 </a:t>
            </a:r>
          </a:p>
          <a:p>
            <a:pPr>
              <a:lnSpc>
                <a:spcPct val="120000"/>
              </a:lnSpc>
              <a:spcBef>
                <a:spcPts val="0"/>
              </a:spcBef>
            </a:pPr>
            <a:r>
              <a:rPr lang="zh-CN" altLang="en-US" dirty="0"/>
              <a:t>分析：分别编写控制扬声器“响”与“不响”的子程序。主程序首先让声音出现，然后用户在键盘上按任意键后声音停止。</a:t>
            </a:r>
            <a:endParaRPr lang="en-US" altLang="zh-CN" dirty="0"/>
          </a:p>
          <a:p>
            <a:pPr>
              <a:lnSpc>
                <a:spcPct val="120000"/>
              </a:lnSpc>
              <a:spcBef>
                <a:spcPts val="0"/>
              </a:spcBef>
            </a:pPr>
            <a:endParaRPr lang="zh-CN" altLang="en-US" dirty="0"/>
          </a:p>
        </p:txBody>
      </p:sp>
      <p:sp>
        <p:nvSpPr>
          <p:cNvPr id="4" name="标题 1">
            <a:extLst>
              <a:ext uri="{FF2B5EF4-FFF2-40B4-BE49-F238E27FC236}">
                <a16:creationId xmlns:a16="http://schemas.microsoft.com/office/drawing/2014/main" id="{1CD37FD7-821F-4E7B-B578-6512C1343FB8}"/>
              </a:ext>
            </a:extLst>
          </p:cNvPr>
          <p:cNvSpPr>
            <a:spLocks noGrp="1"/>
          </p:cNvSpPr>
          <p:nvPr>
            <p:ph type="title"/>
          </p:nvPr>
        </p:nvSpPr>
        <p:spPr>
          <a:xfrm>
            <a:off x="1096963" y="287338"/>
            <a:ext cx="10058400" cy="1449387"/>
          </a:xfrm>
        </p:spPr>
        <p:txBody>
          <a:bodyPr/>
          <a:lstStyle/>
          <a:p>
            <a:r>
              <a:rPr lang="en-US" altLang="zh-CN" dirty="0"/>
              <a:t>5.4.2 </a:t>
            </a:r>
            <a:r>
              <a:rPr lang="zh-CN" altLang="en-US" dirty="0"/>
              <a:t>程序直接控制输入</a:t>
            </a:r>
            <a:r>
              <a:rPr lang="en-US" altLang="zh-CN" dirty="0"/>
              <a:t>/</a:t>
            </a:r>
            <a:r>
              <a:rPr lang="zh-CN" altLang="en-US" dirty="0"/>
              <a:t>输出</a:t>
            </a:r>
          </a:p>
        </p:txBody>
      </p:sp>
      <p:pic>
        <p:nvPicPr>
          <p:cNvPr id="2" name="图片 1">
            <a:extLst>
              <a:ext uri="{FF2B5EF4-FFF2-40B4-BE49-F238E27FC236}">
                <a16:creationId xmlns:a16="http://schemas.microsoft.com/office/drawing/2014/main" id="{EDCBA82C-6441-4CB2-A484-F43A94DD7E5A}"/>
              </a:ext>
            </a:extLst>
          </p:cNvPr>
          <p:cNvPicPr>
            <a:picLocks noChangeAspect="1"/>
          </p:cNvPicPr>
          <p:nvPr/>
        </p:nvPicPr>
        <p:blipFill>
          <a:blip r:embed="rId2"/>
          <a:stretch>
            <a:fillRect/>
          </a:stretch>
        </p:blipFill>
        <p:spPr>
          <a:xfrm>
            <a:off x="1311611" y="3145264"/>
            <a:ext cx="4359018" cy="1478408"/>
          </a:xfrm>
          <a:prstGeom prst="rect">
            <a:avLst/>
          </a:prstGeom>
        </p:spPr>
      </p:pic>
      <p:pic>
        <p:nvPicPr>
          <p:cNvPr id="7" name="图片 6">
            <a:extLst>
              <a:ext uri="{FF2B5EF4-FFF2-40B4-BE49-F238E27FC236}">
                <a16:creationId xmlns:a16="http://schemas.microsoft.com/office/drawing/2014/main" id="{3AFBC751-CA96-47CA-BCB7-8DE019DDC94A}"/>
              </a:ext>
            </a:extLst>
          </p:cNvPr>
          <p:cNvPicPr>
            <a:picLocks noChangeAspect="1"/>
          </p:cNvPicPr>
          <p:nvPr/>
        </p:nvPicPr>
        <p:blipFill>
          <a:blip r:embed="rId3"/>
          <a:stretch>
            <a:fillRect/>
          </a:stretch>
        </p:blipFill>
        <p:spPr>
          <a:xfrm>
            <a:off x="5863409" y="2808832"/>
            <a:ext cx="4884843" cy="1425063"/>
          </a:xfrm>
          <a:prstGeom prst="rect">
            <a:avLst/>
          </a:prstGeom>
        </p:spPr>
      </p:pic>
      <p:pic>
        <p:nvPicPr>
          <p:cNvPr id="8" name="图片 7">
            <a:extLst>
              <a:ext uri="{FF2B5EF4-FFF2-40B4-BE49-F238E27FC236}">
                <a16:creationId xmlns:a16="http://schemas.microsoft.com/office/drawing/2014/main" id="{150D3476-E476-4A34-8E60-6C4EF35610A2}"/>
              </a:ext>
            </a:extLst>
          </p:cNvPr>
          <p:cNvPicPr>
            <a:picLocks noChangeAspect="1"/>
          </p:cNvPicPr>
          <p:nvPr/>
        </p:nvPicPr>
        <p:blipFill>
          <a:blip r:embed="rId4"/>
          <a:stretch>
            <a:fillRect/>
          </a:stretch>
        </p:blipFill>
        <p:spPr>
          <a:xfrm>
            <a:off x="5982164" y="4687749"/>
            <a:ext cx="4861981" cy="1333616"/>
          </a:xfrm>
          <a:prstGeom prst="rect">
            <a:avLst/>
          </a:prstGeom>
        </p:spPr>
      </p:pic>
    </p:spTree>
    <p:extLst>
      <p:ext uri="{BB962C8B-B14F-4D97-AF65-F5344CB8AC3E}">
        <p14:creationId xmlns:p14="http://schemas.microsoft.com/office/powerpoint/2010/main" val="16659244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F3842-A960-4CFA-A18C-1593CC2929E1}"/>
              </a:ext>
            </a:extLst>
          </p:cNvPr>
          <p:cNvSpPr>
            <a:spLocks noGrp="1"/>
          </p:cNvSpPr>
          <p:nvPr>
            <p:ph type="title"/>
          </p:nvPr>
        </p:nvSpPr>
        <p:spPr/>
        <p:txBody>
          <a:bodyPr/>
          <a:lstStyle/>
          <a:p>
            <a:r>
              <a:rPr lang="en-US" altLang="zh-CN" dirty="0"/>
              <a:t>5.4.3 </a:t>
            </a:r>
            <a:r>
              <a:rPr lang="zh-CN" altLang="en-US" dirty="0"/>
              <a:t>程序查询输入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DF194D9E-8322-4CA0-9EF3-3E58B0570AC5}"/>
              </a:ext>
            </a:extLst>
          </p:cNvPr>
          <p:cNvSpPr>
            <a:spLocks noGrp="1"/>
          </p:cNvSpPr>
          <p:nvPr>
            <p:ph idx="1"/>
          </p:nvPr>
        </p:nvSpPr>
        <p:spPr>
          <a:xfrm>
            <a:off x="1192530" y="1874308"/>
            <a:ext cx="10058400" cy="4355041"/>
          </a:xfrm>
        </p:spPr>
        <p:txBody>
          <a:bodyPr>
            <a:normAutofit/>
          </a:bodyPr>
          <a:lstStyle/>
          <a:p>
            <a:pPr marL="0" indent="0">
              <a:lnSpc>
                <a:spcPct val="100000"/>
              </a:lnSpc>
              <a:buNone/>
            </a:pPr>
            <a:r>
              <a:rPr lang="zh-CN" altLang="en-US" sz="2400" dirty="0"/>
              <a:t>处理器与外设交换数据之前，需要查询外设是否处于“</a:t>
            </a:r>
            <a:r>
              <a:rPr lang="zh-CN" altLang="en-US" sz="2400" dirty="0">
                <a:solidFill>
                  <a:srgbClr val="C00000"/>
                </a:solidFill>
              </a:rPr>
              <a:t>准备好</a:t>
            </a:r>
            <a:r>
              <a:rPr lang="zh-CN" altLang="en-US" sz="2400" dirty="0"/>
              <a:t>”状态。</a:t>
            </a:r>
            <a:endParaRPr lang="en-US" altLang="zh-CN" sz="2400" dirty="0"/>
          </a:p>
          <a:p>
            <a:pPr marL="0" indent="0">
              <a:lnSpc>
                <a:spcPct val="100000"/>
              </a:lnSpc>
              <a:buNone/>
            </a:pPr>
            <a:r>
              <a:rPr lang="zh-CN" altLang="en-US" sz="2400" dirty="0"/>
              <a:t>为防止长时间等待，降低</a:t>
            </a:r>
            <a:r>
              <a:rPr lang="en-US" altLang="zh-CN" sz="2400" dirty="0"/>
              <a:t>CPU</a:t>
            </a:r>
            <a:r>
              <a:rPr lang="zh-CN" altLang="en-US" sz="2400" dirty="0"/>
              <a:t>的效率，可以设置一个</a:t>
            </a:r>
            <a:r>
              <a:rPr lang="zh-CN" altLang="en-US" sz="2400" dirty="0">
                <a:solidFill>
                  <a:srgbClr val="C00000"/>
                </a:solidFill>
              </a:rPr>
              <a:t>超时参数</a:t>
            </a:r>
            <a:r>
              <a:rPr lang="zh-CN" altLang="en-US" sz="2400" dirty="0"/>
              <a:t>，在规定时间内，若外设一直未准备好，则放弃此次交换。</a:t>
            </a:r>
            <a:endParaRPr lang="en-US" altLang="zh-CN" sz="2400" dirty="0"/>
          </a:p>
          <a:p>
            <a:pPr marL="0" indent="0">
              <a:lnSpc>
                <a:spcPct val="100000"/>
              </a:lnSpc>
              <a:buNone/>
            </a:pPr>
            <a:r>
              <a:rPr lang="en-US" altLang="zh-CN" sz="2400" dirty="0"/>
              <a:t>PC</a:t>
            </a:r>
            <a:r>
              <a:rPr lang="zh-CN" altLang="en-US" sz="2400" dirty="0"/>
              <a:t>的打印机可以采用</a:t>
            </a:r>
            <a:r>
              <a:rPr lang="zh-CN" altLang="en-US" sz="2400" b="1" dirty="0">
                <a:solidFill>
                  <a:srgbClr val="C00000"/>
                </a:solidFill>
              </a:rPr>
              <a:t>程序查询方式</a:t>
            </a:r>
            <a:r>
              <a:rPr lang="zh-CN" altLang="en-US" sz="2400" dirty="0"/>
              <a:t>。要打印的字符首先提供给数据端口，然后查询状态端口，确定打印机是否完成打印，若未完成，则继续等待一个固定时间，若已完成，则处理器发送下一个数据到数据端口。</a:t>
            </a:r>
            <a:endParaRPr lang="en-US" altLang="zh-CN" sz="2400" dirty="0"/>
          </a:p>
          <a:p>
            <a:pPr marL="0" indent="0">
              <a:lnSpc>
                <a:spcPct val="100000"/>
              </a:lnSpc>
              <a:buNone/>
            </a:pPr>
            <a:r>
              <a:rPr lang="zh-CN" altLang="en-US" sz="2400" dirty="0"/>
              <a:t>第一个打印机接口的数据、状态和控制端口依次是</a:t>
            </a:r>
            <a:r>
              <a:rPr lang="en-US" altLang="zh-CN" sz="2400" dirty="0"/>
              <a:t>378H</a:t>
            </a:r>
            <a:r>
              <a:rPr lang="zh-CN" altLang="en-US" sz="2400" dirty="0"/>
              <a:t>，</a:t>
            </a:r>
            <a:r>
              <a:rPr lang="en-US" altLang="zh-CN" sz="2400" dirty="0"/>
              <a:t>379H </a:t>
            </a:r>
            <a:r>
              <a:rPr lang="zh-CN" altLang="en-US" sz="2400" dirty="0"/>
              <a:t>和 </a:t>
            </a:r>
            <a:r>
              <a:rPr lang="en-US" altLang="zh-CN" sz="2400" dirty="0"/>
              <a:t>37AH</a:t>
            </a:r>
            <a:r>
              <a:rPr lang="zh-CN" altLang="en-US" sz="2400" dirty="0"/>
              <a:t>。</a:t>
            </a:r>
            <a:endParaRPr lang="en-US" altLang="zh-CN" sz="2400" dirty="0"/>
          </a:p>
          <a:p>
            <a:pPr marL="0" indent="0">
              <a:lnSpc>
                <a:spcPct val="100000"/>
              </a:lnSpc>
              <a:buNone/>
            </a:pPr>
            <a:r>
              <a:rPr lang="zh-CN" altLang="en-US" sz="2400" dirty="0"/>
              <a:t>第二个打印机接口依次是 </a:t>
            </a:r>
            <a:r>
              <a:rPr lang="en-US" altLang="zh-CN" sz="2400" dirty="0"/>
              <a:t>278H, 279H</a:t>
            </a:r>
            <a:r>
              <a:rPr lang="zh-CN" altLang="en-US" sz="2400" dirty="0"/>
              <a:t>和</a:t>
            </a:r>
            <a:r>
              <a:rPr lang="en-US" altLang="zh-CN" sz="2400" dirty="0"/>
              <a:t>27AH</a:t>
            </a:r>
            <a:r>
              <a:rPr lang="zh-CN" altLang="en-US" sz="2400" dirty="0"/>
              <a:t>。</a:t>
            </a:r>
          </a:p>
        </p:txBody>
      </p:sp>
    </p:spTree>
    <p:extLst>
      <p:ext uri="{BB962C8B-B14F-4D97-AF65-F5344CB8AC3E}">
        <p14:creationId xmlns:p14="http://schemas.microsoft.com/office/powerpoint/2010/main" val="9702916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CB4C6-72ED-4EE5-B3BF-832C01CA182A}"/>
              </a:ext>
            </a:extLst>
          </p:cNvPr>
          <p:cNvSpPr>
            <a:spLocks noGrp="1"/>
          </p:cNvSpPr>
          <p:nvPr>
            <p:ph type="title"/>
          </p:nvPr>
        </p:nvSpPr>
        <p:spPr/>
        <p:txBody>
          <a:bodyPr/>
          <a:lstStyle/>
          <a:p>
            <a:r>
              <a:rPr lang="en-US" altLang="zh-CN" dirty="0"/>
              <a:t>5.4.3 </a:t>
            </a:r>
            <a:r>
              <a:rPr lang="zh-CN" altLang="en-US" dirty="0"/>
              <a:t>程序查询输入</a:t>
            </a:r>
            <a:r>
              <a:rPr lang="en-US" altLang="zh-CN" dirty="0"/>
              <a:t>/</a:t>
            </a:r>
            <a:r>
              <a:rPr lang="zh-CN" altLang="en-US" dirty="0"/>
              <a:t>输出</a:t>
            </a:r>
          </a:p>
        </p:txBody>
      </p:sp>
      <p:sp>
        <p:nvSpPr>
          <p:cNvPr id="3" name="内容占位符 2">
            <a:extLst>
              <a:ext uri="{FF2B5EF4-FFF2-40B4-BE49-F238E27FC236}">
                <a16:creationId xmlns:a16="http://schemas.microsoft.com/office/drawing/2014/main" id="{6ADA7009-B4BD-4BB6-8661-AE1FAEF8DD3E}"/>
              </a:ext>
            </a:extLst>
          </p:cNvPr>
          <p:cNvSpPr>
            <a:spLocks noGrp="1"/>
          </p:cNvSpPr>
          <p:nvPr>
            <p:ph idx="1"/>
          </p:nvPr>
        </p:nvSpPr>
        <p:spPr>
          <a:xfrm>
            <a:off x="1173480" y="1737359"/>
            <a:ext cx="10013503" cy="1096931"/>
          </a:xfrm>
        </p:spPr>
        <p:txBody>
          <a:bodyPr>
            <a:normAutofit fontScale="77500" lnSpcReduction="20000"/>
          </a:bodyPr>
          <a:lstStyle/>
          <a:p>
            <a:pPr marL="0" indent="0">
              <a:lnSpc>
                <a:spcPct val="120000"/>
              </a:lnSpc>
              <a:spcBef>
                <a:spcPts val="0"/>
              </a:spcBef>
              <a:buNone/>
            </a:pPr>
            <a:r>
              <a:rPr lang="zh-CN" altLang="en-US" b="1" dirty="0"/>
              <a:t>例</a:t>
            </a:r>
            <a:r>
              <a:rPr lang="en-US" altLang="zh-CN" b="1" dirty="0"/>
              <a:t>5.14  </a:t>
            </a:r>
            <a:r>
              <a:rPr lang="zh-CN" altLang="en-US" b="1" dirty="0"/>
              <a:t>打印机输出的控制</a:t>
            </a:r>
            <a:endParaRPr lang="en-US" altLang="zh-CN" b="1" dirty="0"/>
          </a:p>
          <a:p>
            <a:pPr marL="0" indent="0">
              <a:lnSpc>
                <a:spcPct val="120000"/>
              </a:lnSpc>
              <a:spcBef>
                <a:spcPts val="0"/>
              </a:spcBef>
              <a:buNone/>
            </a:pPr>
            <a:r>
              <a:rPr lang="zh-CN" altLang="en-US" dirty="0"/>
              <a:t>分析：将字符打印写成子程序，主程序提供打印机的基地址（</a:t>
            </a:r>
            <a:r>
              <a:rPr lang="en-US" altLang="zh-CN" dirty="0"/>
              <a:t>378H</a:t>
            </a:r>
            <a:r>
              <a:rPr lang="zh-CN" altLang="en-US" dirty="0"/>
              <a:t>或</a:t>
            </a:r>
            <a:r>
              <a:rPr lang="en-US" altLang="zh-CN" dirty="0"/>
              <a:t>278H</a:t>
            </a:r>
            <a:r>
              <a:rPr lang="zh-CN" altLang="en-US" dirty="0"/>
              <a:t>）、欲打印的字符和设定的超时参数（实际时间由计算机速度决定）。如果打印机能够接收字符，就返回</a:t>
            </a:r>
            <a:r>
              <a:rPr lang="en-US" altLang="zh-CN" dirty="0"/>
              <a:t>CF=0</a:t>
            </a:r>
            <a:r>
              <a:rPr lang="zh-CN" altLang="en-US" dirty="0"/>
              <a:t>，否则返回</a:t>
            </a:r>
            <a:r>
              <a:rPr lang="en-US" altLang="zh-CN" dirty="0"/>
              <a:t>CF=1</a:t>
            </a:r>
            <a:r>
              <a:rPr lang="zh-CN" altLang="en-US" dirty="0"/>
              <a:t>，表示打印出错。</a:t>
            </a:r>
            <a:endParaRPr lang="en-US" altLang="zh-CN" dirty="0"/>
          </a:p>
          <a:p>
            <a:pPr marL="0" indent="0">
              <a:lnSpc>
                <a:spcPct val="120000"/>
              </a:lnSpc>
              <a:spcBef>
                <a:spcPts val="0"/>
              </a:spcBef>
              <a:buNone/>
            </a:pPr>
            <a:endParaRPr lang="en-US" altLang="zh-CN" dirty="0"/>
          </a:p>
          <a:p>
            <a:pPr marL="0" indent="0">
              <a:lnSpc>
                <a:spcPct val="120000"/>
              </a:lnSpc>
              <a:spcBef>
                <a:spcPts val="0"/>
              </a:spcBef>
              <a:buNone/>
            </a:pPr>
            <a:endParaRPr lang="zh-CN" altLang="en-US" dirty="0"/>
          </a:p>
        </p:txBody>
      </p:sp>
      <p:pic>
        <p:nvPicPr>
          <p:cNvPr id="7" name="图片 6">
            <a:extLst>
              <a:ext uri="{FF2B5EF4-FFF2-40B4-BE49-F238E27FC236}">
                <a16:creationId xmlns:a16="http://schemas.microsoft.com/office/drawing/2014/main" id="{D56A115C-7ED7-490D-88AF-DF4033824C0C}"/>
              </a:ext>
            </a:extLst>
          </p:cNvPr>
          <p:cNvPicPr>
            <a:picLocks noChangeAspect="1"/>
          </p:cNvPicPr>
          <p:nvPr/>
        </p:nvPicPr>
        <p:blipFill>
          <a:blip r:embed="rId2"/>
          <a:stretch>
            <a:fillRect/>
          </a:stretch>
        </p:blipFill>
        <p:spPr>
          <a:xfrm>
            <a:off x="1173480" y="2547688"/>
            <a:ext cx="5479255" cy="4023709"/>
          </a:xfrm>
          <a:prstGeom prst="rect">
            <a:avLst/>
          </a:prstGeom>
        </p:spPr>
      </p:pic>
      <p:pic>
        <p:nvPicPr>
          <p:cNvPr id="8" name="图片 7">
            <a:extLst>
              <a:ext uri="{FF2B5EF4-FFF2-40B4-BE49-F238E27FC236}">
                <a16:creationId xmlns:a16="http://schemas.microsoft.com/office/drawing/2014/main" id="{98BFBE2E-3500-437B-BC84-F9D843B9D903}"/>
              </a:ext>
            </a:extLst>
          </p:cNvPr>
          <p:cNvPicPr>
            <a:picLocks noChangeAspect="1"/>
          </p:cNvPicPr>
          <p:nvPr/>
        </p:nvPicPr>
        <p:blipFill>
          <a:blip r:embed="rId3"/>
          <a:stretch>
            <a:fillRect/>
          </a:stretch>
        </p:blipFill>
        <p:spPr>
          <a:xfrm>
            <a:off x="6096000" y="2545463"/>
            <a:ext cx="5672312" cy="4023709"/>
          </a:xfrm>
          <a:prstGeom prst="rect">
            <a:avLst/>
          </a:prstGeom>
        </p:spPr>
      </p:pic>
      <p:pic>
        <p:nvPicPr>
          <p:cNvPr id="9" name="图片 8">
            <a:extLst>
              <a:ext uri="{FF2B5EF4-FFF2-40B4-BE49-F238E27FC236}">
                <a16:creationId xmlns:a16="http://schemas.microsoft.com/office/drawing/2014/main" id="{D3DCF067-145D-4F92-92D0-C712C0E0C476}"/>
              </a:ext>
            </a:extLst>
          </p:cNvPr>
          <p:cNvPicPr>
            <a:picLocks noChangeAspect="1"/>
          </p:cNvPicPr>
          <p:nvPr/>
        </p:nvPicPr>
        <p:blipFill>
          <a:blip r:embed="rId4"/>
          <a:stretch>
            <a:fillRect/>
          </a:stretch>
        </p:blipFill>
        <p:spPr>
          <a:xfrm>
            <a:off x="9339869" y="271097"/>
            <a:ext cx="2571974" cy="794484"/>
          </a:xfrm>
          <a:prstGeom prst="rect">
            <a:avLst/>
          </a:prstGeom>
        </p:spPr>
      </p:pic>
      <p:pic>
        <p:nvPicPr>
          <p:cNvPr id="10" name="图片 9">
            <a:extLst>
              <a:ext uri="{FF2B5EF4-FFF2-40B4-BE49-F238E27FC236}">
                <a16:creationId xmlns:a16="http://schemas.microsoft.com/office/drawing/2014/main" id="{4095F7D8-F203-4E6A-9695-C3E8CB413045}"/>
              </a:ext>
            </a:extLst>
          </p:cNvPr>
          <p:cNvPicPr>
            <a:picLocks noChangeAspect="1"/>
          </p:cNvPicPr>
          <p:nvPr/>
        </p:nvPicPr>
        <p:blipFill>
          <a:blip r:embed="rId5"/>
          <a:stretch>
            <a:fillRect/>
          </a:stretch>
        </p:blipFill>
        <p:spPr>
          <a:xfrm>
            <a:off x="9339869" y="1203793"/>
            <a:ext cx="2571974" cy="820506"/>
          </a:xfrm>
          <a:prstGeom prst="rect">
            <a:avLst/>
          </a:prstGeom>
        </p:spPr>
      </p:pic>
      <p:sp>
        <p:nvSpPr>
          <p:cNvPr id="11" name="文本框 10">
            <a:extLst>
              <a:ext uri="{FF2B5EF4-FFF2-40B4-BE49-F238E27FC236}">
                <a16:creationId xmlns:a16="http://schemas.microsoft.com/office/drawing/2014/main" id="{260DC55D-7DA1-47A6-A073-C6B6723B1796}"/>
              </a:ext>
            </a:extLst>
          </p:cNvPr>
          <p:cNvSpPr txBox="1"/>
          <p:nvPr/>
        </p:nvSpPr>
        <p:spPr>
          <a:xfrm>
            <a:off x="7997452" y="455763"/>
            <a:ext cx="1342417" cy="369332"/>
          </a:xfrm>
          <a:prstGeom prst="rect">
            <a:avLst/>
          </a:prstGeom>
          <a:noFill/>
        </p:spPr>
        <p:txBody>
          <a:bodyPr wrap="square" rtlCol="0">
            <a:spAutoFit/>
          </a:bodyPr>
          <a:lstStyle/>
          <a:p>
            <a:r>
              <a:rPr lang="zh-CN" altLang="en-US" b="1" dirty="0">
                <a:solidFill>
                  <a:srgbClr val="C00000"/>
                </a:solidFill>
              </a:rPr>
              <a:t>两种输出：</a:t>
            </a:r>
          </a:p>
        </p:txBody>
      </p:sp>
    </p:spTree>
    <p:extLst>
      <p:ext uri="{BB962C8B-B14F-4D97-AF65-F5344CB8AC3E}">
        <p14:creationId xmlns:p14="http://schemas.microsoft.com/office/powerpoint/2010/main" val="21797264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3E51B-FD46-472D-B236-10320B06A5C5}"/>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809D45A4-9BCB-448D-852E-D85804F4FBAE}"/>
              </a:ext>
            </a:extLst>
          </p:cNvPr>
          <p:cNvSpPr>
            <a:spLocks noGrp="1"/>
          </p:cNvSpPr>
          <p:nvPr>
            <p:ph idx="1"/>
          </p:nvPr>
        </p:nvSpPr>
        <p:spPr>
          <a:xfrm>
            <a:off x="1173480" y="1845733"/>
            <a:ext cx="10058400" cy="4333393"/>
          </a:xfrm>
        </p:spPr>
        <p:txBody>
          <a:bodyPr>
            <a:normAutofit fontScale="92500" lnSpcReduction="20000"/>
          </a:bodyPr>
          <a:lstStyle/>
          <a:p>
            <a:pPr marL="0" indent="0">
              <a:lnSpc>
                <a:spcPct val="100000"/>
              </a:lnSpc>
              <a:buNone/>
            </a:pPr>
            <a:r>
              <a:rPr lang="zh-CN" altLang="en-US" dirty="0"/>
              <a:t>采用查询方式进行</a:t>
            </a:r>
            <a:r>
              <a:rPr lang="en-US" altLang="zh-CN" dirty="0"/>
              <a:t>I/O</a:t>
            </a:r>
            <a:r>
              <a:rPr lang="zh-CN" altLang="en-US" dirty="0"/>
              <a:t>操作，由处理器主动执行程序，处理器与外设是串行工作方式，中断技术出现后，外设通过中断请求向处理器提出请求，两者实现并行工作方式。关键是编写中断服务程序。</a:t>
            </a:r>
            <a:endParaRPr lang="en-US" altLang="zh-CN" dirty="0"/>
          </a:p>
          <a:p>
            <a:pPr marL="0" indent="0">
              <a:lnSpc>
                <a:spcPct val="100000"/>
              </a:lnSpc>
              <a:buNone/>
            </a:pPr>
            <a:r>
              <a:rPr lang="en-US" altLang="zh-CN" dirty="0"/>
              <a:t>8086</a:t>
            </a:r>
            <a:r>
              <a:rPr lang="zh-CN" altLang="en-US" dirty="0"/>
              <a:t>实现</a:t>
            </a:r>
            <a:r>
              <a:rPr lang="en-US" altLang="zh-CN" dirty="0"/>
              <a:t>256</a:t>
            </a:r>
            <a:r>
              <a:rPr lang="zh-CN" altLang="en-US" dirty="0"/>
              <a:t>种中断，分为内外两种类型，外部可屏蔽中断用于与外设进行数据交换，但其工作原理类似，因而我们从最简单的内部中断开始。</a:t>
            </a:r>
            <a:endParaRPr lang="en-US" altLang="zh-CN" dirty="0"/>
          </a:p>
          <a:p>
            <a:pPr marL="268288" indent="-268288">
              <a:lnSpc>
                <a:spcPct val="100000"/>
              </a:lnSpc>
              <a:buClrTx/>
              <a:buSzPct val="80000"/>
              <a:buFont typeface="+mj-lt"/>
              <a:buAutoNum type="arabicPeriod"/>
            </a:pPr>
            <a:r>
              <a:rPr lang="zh-CN" altLang="en-US" b="1" dirty="0">
                <a:solidFill>
                  <a:schemeClr val="tx1"/>
                </a:solidFill>
              </a:rPr>
              <a:t>内部中断服务程序</a:t>
            </a:r>
            <a:endParaRPr lang="en-US" altLang="zh-CN" b="1" dirty="0">
              <a:solidFill>
                <a:schemeClr val="tx1"/>
              </a:solidFill>
            </a:endParaRPr>
          </a:p>
          <a:p>
            <a:pPr marL="0" indent="0">
              <a:lnSpc>
                <a:spcPct val="100000"/>
              </a:lnSpc>
              <a:buNone/>
            </a:pPr>
            <a:r>
              <a:rPr lang="zh-CN" altLang="en-US" dirty="0"/>
              <a:t>   主程序通过中断调用指令</a:t>
            </a:r>
            <a:r>
              <a:rPr lang="en-US" altLang="zh-CN" dirty="0">
                <a:solidFill>
                  <a:srgbClr val="C00000"/>
                </a:solidFill>
              </a:rPr>
              <a:t>INT n</a:t>
            </a:r>
            <a:r>
              <a:rPr lang="zh-CN" altLang="en-US" dirty="0"/>
              <a:t>执行内部中断服务程序，相当于子程序调用。所以，编写中断服务子程序与子程序类似，都是利用伪指令</a:t>
            </a:r>
            <a:r>
              <a:rPr lang="en-US" altLang="zh-CN" dirty="0"/>
              <a:t>PROC/ENDP</a:t>
            </a:r>
            <a:r>
              <a:rPr lang="zh-CN" altLang="en-US" dirty="0"/>
              <a:t> 。</a:t>
            </a:r>
            <a:endParaRPr lang="en-US" altLang="zh-CN" dirty="0"/>
          </a:p>
          <a:p>
            <a:pPr marL="0" indent="0">
              <a:lnSpc>
                <a:spcPct val="100000"/>
              </a:lnSpc>
              <a:buNone/>
            </a:pPr>
            <a:r>
              <a:rPr lang="en-US" altLang="zh-CN" dirty="0"/>
              <a:t>  </a:t>
            </a:r>
            <a:r>
              <a:rPr lang="zh-CN" altLang="en-US" dirty="0"/>
              <a:t>主程序在调用内部中断服务程序之前，必须修改</a:t>
            </a:r>
            <a:r>
              <a:rPr lang="zh-CN" altLang="en-US" dirty="0">
                <a:solidFill>
                  <a:srgbClr val="C00000"/>
                </a:solidFill>
              </a:rPr>
              <a:t>中断向量</a:t>
            </a:r>
            <a:r>
              <a:rPr lang="zh-CN" altLang="en-US" dirty="0"/>
              <a:t>（在中断向量表中设置中断服务程序的入口地址），使其指向相应的中断服务程序。修改中断向量可以自编一个这样的程序段或者利用</a:t>
            </a:r>
            <a:r>
              <a:rPr lang="en-US" altLang="zh-CN" dirty="0"/>
              <a:t>DOS</a:t>
            </a:r>
            <a:r>
              <a:rPr lang="zh-CN" altLang="en-US" dirty="0"/>
              <a:t>功能调用。</a:t>
            </a:r>
            <a:endParaRPr lang="en-US" altLang="zh-CN" dirty="0"/>
          </a:p>
          <a:p>
            <a:pPr marL="0" indent="0">
              <a:lnSpc>
                <a:spcPct val="100000"/>
              </a:lnSpc>
              <a:buNone/>
            </a:pPr>
            <a:r>
              <a:rPr lang="zh-CN" altLang="en-US" b="0" i="0" dirty="0">
                <a:solidFill>
                  <a:srgbClr val="C00000"/>
                </a:solidFill>
                <a:effectLst/>
                <a:latin typeface="Helvetica Neue"/>
              </a:rPr>
              <a:t>中断向量</a:t>
            </a:r>
            <a:r>
              <a:rPr lang="zh-CN" altLang="en-US" b="0" i="0" dirty="0">
                <a:solidFill>
                  <a:srgbClr val="333333"/>
                </a:solidFill>
                <a:effectLst/>
                <a:latin typeface="Helvetica Neue"/>
              </a:rPr>
              <a:t>：中断入口地址</a:t>
            </a:r>
            <a:r>
              <a:rPr lang="zh-CN" altLang="en-US" dirty="0"/>
              <a:t>或存放中断服务程序的</a:t>
            </a:r>
            <a:r>
              <a:rPr lang="zh-CN" altLang="en-US" b="0" i="0" dirty="0">
                <a:solidFill>
                  <a:srgbClr val="333333"/>
                </a:solidFill>
                <a:effectLst/>
                <a:latin typeface="Helvetica Neue"/>
              </a:rPr>
              <a:t>首地址</a:t>
            </a:r>
            <a:endParaRPr lang="en-US" altLang="zh-CN" b="0" i="0" dirty="0">
              <a:solidFill>
                <a:srgbClr val="333333"/>
              </a:solidFill>
              <a:effectLst/>
              <a:latin typeface="Helvetica Neue"/>
            </a:endParaRPr>
          </a:p>
          <a:p>
            <a:pPr marL="0" indent="0">
              <a:lnSpc>
                <a:spcPct val="100000"/>
              </a:lnSpc>
              <a:buNone/>
            </a:pPr>
            <a:r>
              <a:rPr lang="zh-CN" altLang="en-US" b="0" i="0" dirty="0">
                <a:solidFill>
                  <a:srgbClr val="C00000"/>
                </a:solidFill>
                <a:effectLst/>
                <a:latin typeface="Helvetica Neue"/>
              </a:rPr>
              <a:t>向量中断</a:t>
            </a:r>
            <a:r>
              <a:rPr lang="zh-CN" altLang="en-US" b="0" i="0" dirty="0">
                <a:solidFill>
                  <a:srgbClr val="333333"/>
                </a:solidFill>
                <a:effectLst/>
                <a:latin typeface="Helvetica Neue"/>
              </a:rPr>
              <a:t>：</a:t>
            </a:r>
            <a:r>
              <a:rPr lang="zh-CN" altLang="en-US" sz="2100" dirty="0">
                <a:solidFill>
                  <a:srgbClr val="333333"/>
                </a:solidFill>
                <a:latin typeface="Helvetica Neue"/>
              </a:rPr>
              <a:t>硬件中断，即指由某个硬件中断请求信号引发的中断</a:t>
            </a:r>
          </a:p>
        </p:txBody>
      </p:sp>
    </p:spTree>
    <p:extLst>
      <p:ext uri="{BB962C8B-B14F-4D97-AF65-F5344CB8AC3E}">
        <p14:creationId xmlns:p14="http://schemas.microsoft.com/office/powerpoint/2010/main" val="2393618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B6B1D-B190-408F-AA56-5ECA88A3AC3E}"/>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F07AA85F-E5FA-492B-841B-311835058502}"/>
              </a:ext>
            </a:extLst>
          </p:cNvPr>
          <p:cNvSpPr>
            <a:spLocks noGrp="1"/>
          </p:cNvSpPr>
          <p:nvPr>
            <p:ph idx="1"/>
          </p:nvPr>
        </p:nvSpPr>
        <p:spPr>
          <a:xfrm>
            <a:off x="1097280" y="1845733"/>
            <a:ext cx="10058400" cy="4583641"/>
          </a:xfrm>
        </p:spPr>
        <p:txBody>
          <a:bodyPr>
            <a:normAutofit/>
          </a:bodyPr>
          <a:lstStyle/>
          <a:p>
            <a:r>
              <a:rPr lang="zh-CN" altLang="en-US" sz="2400" dirty="0"/>
              <a:t>（</a:t>
            </a:r>
            <a:r>
              <a:rPr lang="en-US" altLang="zh-CN" sz="2400" dirty="0"/>
              <a:t>1</a:t>
            </a:r>
            <a:r>
              <a:rPr lang="zh-CN" altLang="en-US" sz="2400" dirty="0"/>
              <a:t>）</a:t>
            </a:r>
            <a:r>
              <a:rPr lang="en-US" altLang="zh-CN" sz="2400" dirty="0"/>
              <a:t>DOS</a:t>
            </a:r>
            <a:r>
              <a:rPr lang="zh-CN" altLang="en-US" sz="2400" dirty="0"/>
              <a:t>功能调用</a:t>
            </a:r>
            <a:r>
              <a:rPr lang="en-US" altLang="zh-CN" sz="2400" dirty="0"/>
              <a:t>INT 21H</a:t>
            </a:r>
            <a:r>
              <a:rPr lang="zh-CN" altLang="en-US" sz="2400" dirty="0"/>
              <a:t>的</a:t>
            </a:r>
            <a:r>
              <a:rPr lang="zh-CN" altLang="en-US" sz="2400" dirty="0">
                <a:solidFill>
                  <a:srgbClr val="C00000"/>
                </a:solidFill>
              </a:rPr>
              <a:t>设置中断向量功能</a:t>
            </a:r>
            <a:r>
              <a:rPr lang="zh-CN" altLang="en-US" sz="2400" dirty="0"/>
              <a:t>：</a:t>
            </a:r>
            <a:r>
              <a:rPr lang="en-US" altLang="zh-CN" sz="2400" dirty="0"/>
              <a:t>AH=25H</a:t>
            </a:r>
          </a:p>
          <a:p>
            <a:r>
              <a:rPr lang="zh-CN" altLang="en-US" sz="2400" dirty="0"/>
              <a:t>入口参数：</a:t>
            </a:r>
            <a:r>
              <a:rPr lang="en-US" altLang="zh-CN" sz="2400" dirty="0"/>
              <a:t>AL=</a:t>
            </a:r>
            <a:r>
              <a:rPr lang="zh-CN" altLang="en-US" sz="2400" dirty="0"/>
              <a:t>中断向量号</a:t>
            </a:r>
            <a:endParaRPr lang="en-US" altLang="zh-CN" sz="2400" dirty="0"/>
          </a:p>
          <a:p>
            <a:r>
              <a:rPr lang="en-US" altLang="zh-CN" sz="2400" dirty="0"/>
              <a:t>                      DS</a:t>
            </a:r>
            <a:r>
              <a:rPr lang="zh-CN" altLang="en-US" sz="2400" dirty="0"/>
              <a:t>：</a:t>
            </a:r>
            <a:r>
              <a:rPr lang="en-US" altLang="zh-CN" sz="2400" dirty="0"/>
              <a:t>DX=</a:t>
            </a:r>
            <a:r>
              <a:rPr lang="zh-CN" altLang="en-US" sz="2400" dirty="0"/>
              <a:t>中断服务程序的入口地址（段基地址：偏移地址）</a:t>
            </a:r>
            <a:endParaRPr lang="en-US" altLang="zh-CN" sz="2400" dirty="0"/>
          </a:p>
          <a:p>
            <a:r>
              <a:rPr lang="zh-CN" altLang="en-US" sz="2400" dirty="0"/>
              <a:t>中断服务程序如果只是被某个应用程序使用，那么应用程序返回</a:t>
            </a:r>
            <a:r>
              <a:rPr lang="en-US" altLang="zh-CN" sz="2400" dirty="0"/>
              <a:t>DOS</a:t>
            </a:r>
            <a:r>
              <a:rPr lang="zh-CN" altLang="en-US" sz="2400" dirty="0"/>
              <a:t>前，也要修改中断向量，使系统恢复原状态。这只要在设置中断向量之前，首先读取并保存原来中断向量即可。</a:t>
            </a:r>
            <a:endParaRPr lang="en-US" altLang="zh-CN" sz="2400" dirty="0"/>
          </a:p>
          <a:p>
            <a:r>
              <a:rPr lang="zh-CN" altLang="en-US" sz="2400" dirty="0"/>
              <a:t>（</a:t>
            </a:r>
            <a:r>
              <a:rPr lang="en-US" altLang="zh-CN" sz="2400" dirty="0"/>
              <a:t>2</a:t>
            </a:r>
            <a:r>
              <a:rPr lang="zh-CN" altLang="en-US" sz="2400" dirty="0"/>
              <a:t>）</a:t>
            </a:r>
            <a:r>
              <a:rPr lang="en-US" altLang="zh-CN" sz="2400" dirty="0"/>
              <a:t>DOS</a:t>
            </a:r>
            <a:r>
              <a:rPr lang="zh-CN" altLang="en-US" sz="2400" dirty="0"/>
              <a:t>功能调用</a:t>
            </a:r>
            <a:r>
              <a:rPr lang="en-US" altLang="zh-CN" sz="2400" dirty="0"/>
              <a:t> INT 21H</a:t>
            </a:r>
            <a:r>
              <a:rPr lang="zh-CN" altLang="en-US" sz="2400" dirty="0"/>
              <a:t>的</a:t>
            </a:r>
            <a:r>
              <a:rPr lang="zh-CN" altLang="en-US" sz="2400" dirty="0">
                <a:solidFill>
                  <a:srgbClr val="C00000"/>
                </a:solidFill>
              </a:rPr>
              <a:t>获取中断向量功能</a:t>
            </a:r>
            <a:r>
              <a:rPr lang="zh-CN" altLang="en-US" sz="2400" dirty="0"/>
              <a:t>：</a:t>
            </a:r>
            <a:r>
              <a:rPr lang="en-US" altLang="zh-CN" sz="2400" dirty="0"/>
              <a:t>AH=35H</a:t>
            </a:r>
          </a:p>
          <a:p>
            <a:r>
              <a:rPr lang="zh-CN" altLang="en-US" sz="2400" dirty="0"/>
              <a:t>入口参数：</a:t>
            </a:r>
            <a:r>
              <a:rPr lang="en-US" altLang="zh-CN" sz="2400" dirty="0"/>
              <a:t>AL=</a:t>
            </a:r>
            <a:r>
              <a:rPr lang="zh-CN" altLang="en-US" sz="2400" dirty="0"/>
              <a:t>中断向量号</a:t>
            </a:r>
            <a:endParaRPr lang="en-US" altLang="zh-CN" sz="2400" dirty="0"/>
          </a:p>
          <a:p>
            <a:r>
              <a:rPr lang="en-US" altLang="zh-CN" sz="2400" dirty="0"/>
              <a:t> </a:t>
            </a:r>
            <a:r>
              <a:rPr lang="zh-CN" altLang="en-US" sz="2400" dirty="0"/>
              <a:t>出口参数：</a:t>
            </a:r>
            <a:r>
              <a:rPr lang="en-US" altLang="zh-CN" sz="2400" dirty="0"/>
              <a:t>ES:BX=</a:t>
            </a:r>
            <a:r>
              <a:rPr lang="zh-CN" altLang="en-US" sz="2400" dirty="0"/>
              <a:t>中断服务程序的入口地址（段基地址：偏移地址）</a:t>
            </a:r>
            <a:endParaRPr lang="en-US" altLang="zh-CN" sz="2400" dirty="0"/>
          </a:p>
          <a:p>
            <a:endParaRPr lang="zh-CN" altLang="en-US" sz="2400" dirty="0"/>
          </a:p>
        </p:txBody>
      </p:sp>
    </p:spTree>
    <p:extLst>
      <p:ext uri="{BB962C8B-B14F-4D97-AF65-F5344CB8AC3E}">
        <p14:creationId xmlns:p14="http://schemas.microsoft.com/office/powerpoint/2010/main" val="2847461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646F5-8D44-446F-B5B1-8DC6188365A7}"/>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2209759F-9C9E-4684-A132-44BB1E99E8BC}"/>
              </a:ext>
            </a:extLst>
          </p:cNvPr>
          <p:cNvSpPr>
            <a:spLocks noGrp="1"/>
          </p:cNvSpPr>
          <p:nvPr>
            <p:ph idx="1"/>
          </p:nvPr>
        </p:nvSpPr>
        <p:spPr>
          <a:xfrm>
            <a:off x="997778" y="1808789"/>
            <a:ext cx="10058400" cy="1045247"/>
          </a:xfrm>
        </p:spPr>
        <p:txBody>
          <a:bodyPr>
            <a:normAutofit fontScale="85000" lnSpcReduction="20000"/>
          </a:bodyPr>
          <a:lstStyle/>
          <a:p>
            <a:pPr>
              <a:lnSpc>
                <a:spcPct val="110000"/>
              </a:lnSpc>
            </a:pPr>
            <a:r>
              <a:rPr lang="zh-CN" altLang="en-US" sz="2100" b="1" dirty="0"/>
              <a:t>例</a:t>
            </a:r>
            <a:r>
              <a:rPr lang="en-US" altLang="zh-CN" sz="2100" b="1" dirty="0"/>
              <a:t>5.15 a </a:t>
            </a:r>
            <a:r>
              <a:rPr lang="zh-CN" altLang="en-US" sz="2100" b="1" dirty="0"/>
              <a:t>内部中断服务程序</a:t>
            </a:r>
            <a:endParaRPr lang="en-US" altLang="zh-CN" sz="2100" b="1" dirty="0"/>
          </a:p>
          <a:p>
            <a:pPr>
              <a:lnSpc>
                <a:spcPct val="110000"/>
              </a:lnSpc>
            </a:pPr>
            <a:r>
              <a:rPr lang="zh-CN" altLang="en-US" dirty="0"/>
              <a:t>分析：修改中断向量号</a:t>
            </a:r>
            <a:r>
              <a:rPr lang="en-US" altLang="zh-CN" dirty="0"/>
              <a:t>80H</a:t>
            </a:r>
            <a:r>
              <a:rPr lang="zh-CN" altLang="en-US" dirty="0"/>
              <a:t>的服务程序，显示一段信息，显示信息与中断服务程序在一起，同为代码段，另外，本例无参数传递。</a:t>
            </a:r>
            <a:endParaRPr lang="en-US" altLang="zh-CN" dirty="0"/>
          </a:p>
          <a:p>
            <a:pPr>
              <a:lnSpc>
                <a:spcPct val="110000"/>
              </a:lnSpc>
            </a:pPr>
            <a:endParaRPr lang="en-US" altLang="zh-CN" dirty="0"/>
          </a:p>
        </p:txBody>
      </p:sp>
      <p:pic>
        <p:nvPicPr>
          <p:cNvPr id="4" name="图片 3">
            <a:extLst>
              <a:ext uri="{FF2B5EF4-FFF2-40B4-BE49-F238E27FC236}">
                <a16:creationId xmlns:a16="http://schemas.microsoft.com/office/drawing/2014/main" id="{E850109C-1BB8-4028-9F53-1971E329CEDA}"/>
              </a:ext>
            </a:extLst>
          </p:cNvPr>
          <p:cNvPicPr>
            <a:picLocks noChangeAspect="1"/>
          </p:cNvPicPr>
          <p:nvPr/>
        </p:nvPicPr>
        <p:blipFill>
          <a:blip r:embed="rId2"/>
          <a:stretch>
            <a:fillRect/>
          </a:stretch>
        </p:blipFill>
        <p:spPr>
          <a:xfrm>
            <a:off x="1097280" y="2762467"/>
            <a:ext cx="5098222" cy="3581710"/>
          </a:xfrm>
          <a:prstGeom prst="rect">
            <a:avLst/>
          </a:prstGeom>
        </p:spPr>
      </p:pic>
      <p:pic>
        <p:nvPicPr>
          <p:cNvPr id="5" name="图片 4">
            <a:extLst>
              <a:ext uri="{FF2B5EF4-FFF2-40B4-BE49-F238E27FC236}">
                <a16:creationId xmlns:a16="http://schemas.microsoft.com/office/drawing/2014/main" id="{67F11F41-4210-4651-9D67-0F38CBCC5801}"/>
              </a:ext>
            </a:extLst>
          </p:cNvPr>
          <p:cNvPicPr>
            <a:picLocks noChangeAspect="1"/>
          </p:cNvPicPr>
          <p:nvPr/>
        </p:nvPicPr>
        <p:blipFill>
          <a:blip r:embed="rId3"/>
          <a:stretch>
            <a:fillRect/>
          </a:stretch>
        </p:blipFill>
        <p:spPr>
          <a:xfrm>
            <a:off x="6180107" y="2762467"/>
            <a:ext cx="4831499" cy="3581710"/>
          </a:xfrm>
          <a:prstGeom prst="rect">
            <a:avLst/>
          </a:prstGeom>
        </p:spPr>
      </p:pic>
      <p:sp>
        <p:nvSpPr>
          <p:cNvPr id="6" name="矩形 5">
            <a:extLst>
              <a:ext uri="{FF2B5EF4-FFF2-40B4-BE49-F238E27FC236}">
                <a16:creationId xmlns:a16="http://schemas.microsoft.com/office/drawing/2014/main" id="{8D9E4F69-E671-4450-AABC-C154F63F5FE5}"/>
              </a:ext>
            </a:extLst>
          </p:cNvPr>
          <p:cNvSpPr/>
          <p:nvPr/>
        </p:nvSpPr>
        <p:spPr>
          <a:xfrm>
            <a:off x="6419273" y="4507345"/>
            <a:ext cx="1265382" cy="360219"/>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对话气泡: 矩形 7">
            <a:extLst>
              <a:ext uri="{FF2B5EF4-FFF2-40B4-BE49-F238E27FC236}">
                <a16:creationId xmlns:a16="http://schemas.microsoft.com/office/drawing/2014/main" id="{2C92D590-E024-4A58-B558-B81C86A0A2CF}"/>
              </a:ext>
            </a:extLst>
          </p:cNvPr>
          <p:cNvSpPr/>
          <p:nvPr/>
        </p:nvSpPr>
        <p:spPr>
          <a:xfrm>
            <a:off x="8321450" y="4687454"/>
            <a:ext cx="2190044" cy="1219200"/>
          </a:xfrm>
          <a:prstGeom prst="wedgeRectCallout">
            <a:avLst>
              <a:gd name="adj1" fmla="val -73620"/>
              <a:gd name="adj2" fmla="val -33982"/>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altLang="zh-CN" dirty="0"/>
          </a:p>
          <a:p>
            <a:r>
              <a:rPr lang="zh-CN" altLang="en-US" dirty="0"/>
              <a:t>调用</a:t>
            </a:r>
            <a:r>
              <a:rPr lang="en-US" altLang="zh-CN" dirty="0"/>
              <a:t>BIOS 10H</a:t>
            </a:r>
            <a:r>
              <a:rPr lang="zh-CN" altLang="en-US" dirty="0"/>
              <a:t>号中断，实现字符显示，</a:t>
            </a:r>
            <a:endParaRPr lang="en-US" altLang="zh-CN" dirty="0"/>
          </a:p>
          <a:p>
            <a:r>
              <a:rPr lang="zh-CN" altLang="en-US" dirty="0"/>
              <a:t>入口参数：</a:t>
            </a:r>
            <a:endParaRPr lang="en-US" altLang="zh-CN" dirty="0"/>
          </a:p>
          <a:p>
            <a:r>
              <a:rPr lang="en-US" altLang="zh-CN" dirty="0"/>
              <a:t>AL=</a:t>
            </a:r>
            <a:r>
              <a:rPr lang="zh-CN" altLang="en-US" dirty="0"/>
              <a:t>字符的</a:t>
            </a:r>
            <a:r>
              <a:rPr lang="en-US" altLang="zh-CN" dirty="0"/>
              <a:t>ASCII</a:t>
            </a:r>
            <a:r>
              <a:rPr lang="zh-CN" altLang="en-US" dirty="0"/>
              <a:t>码</a:t>
            </a:r>
          </a:p>
          <a:p>
            <a:pPr algn="ctr"/>
            <a:endParaRPr lang="zh-CN" altLang="en-US" dirty="0"/>
          </a:p>
        </p:txBody>
      </p:sp>
    </p:spTree>
    <p:extLst>
      <p:ext uri="{BB962C8B-B14F-4D97-AF65-F5344CB8AC3E}">
        <p14:creationId xmlns:p14="http://schemas.microsoft.com/office/powerpoint/2010/main" val="1355100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295965-1C19-440F-BDFB-CDCC29E0E8A3}"/>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24626BBB-D099-4F7F-881B-A76044943F9A}"/>
              </a:ext>
            </a:extLst>
          </p:cNvPr>
          <p:cNvSpPr>
            <a:spLocks noGrp="1"/>
          </p:cNvSpPr>
          <p:nvPr>
            <p:ph idx="1"/>
          </p:nvPr>
        </p:nvSpPr>
        <p:spPr>
          <a:xfrm>
            <a:off x="1097280" y="1737360"/>
            <a:ext cx="9820102" cy="4510678"/>
          </a:xfrm>
        </p:spPr>
        <p:txBody>
          <a:bodyPr>
            <a:normAutofit/>
          </a:bodyPr>
          <a:lstStyle/>
          <a:p>
            <a:pPr>
              <a:lnSpc>
                <a:spcPct val="110000"/>
              </a:lnSpc>
              <a:spcBef>
                <a:spcPts val="0"/>
              </a:spcBef>
            </a:pPr>
            <a:r>
              <a:rPr lang="en-US" altLang="zh-CN" sz="2800" b="1" dirty="0"/>
              <a:t>2. </a:t>
            </a:r>
            <a:r>
              <a:rPr lang="zh-CN" altLang="en-US" sz="2800" b="1" dirty="0"/>
              <a:t>驻留中断服务程序</a:t>
            </a:r>
            <a:endParaRPr lang="en-US" altLang="zh-CN" sz="2800" b="1" dirty="0"/>
          </a:p>
          <a:p>
            <a:pPr>
              <a:lnSpc>
                <a:spcPct val="110000"/>
              </a:lnSpc>
              <a:spcBef>
                <a:spcPts val="0"/>
              </a:spcBef>
            </a:pPr>
            <a:r>
              <a:rPr lang="zh-CN" altLang="en-US" sz="2400" dirty="0"/>
              <a:t>用户的中断服务程序如果要让其他程序使用，必须驻留在系统主存中，即：驻留程序</a:t>
            </a:r>
            <a:r>
              <a:rPr lang="en-US" altLang="zh-CN" sz="2400" dirty="0"/>
              <a:t>TSR(Terminate-and-Stay-Resident)</a:t>
            </a:r>
            <a:r>
              <a:rPr lang="zh-CN" altLang="en-US" sz="2400" dirty="0"/>
              <a:t>。</a:t>
            </a:r>
            <a:endParaRPr lang="en-US" altLang="zh-CN" sz="2400" dirty="0"/>
          </a:p>
          <a:p>
            <a:pPr marL="0" indent="0">
              <a:lnSpc>
                <a:spcPct val="110000"/>
              </a:lnSpc>
              <a:spcBef>
                <a:spcPts val="0"/>
              </a:spcBef>
              <a:buNone/>
            </a:pPr>
            <a:r>
              <a:rPr lang="en-US" altLang="zh-CN" sz="2400" dirty="0"/>
              <a:t> </a:t>
            </a:r>
          </a:p>
          <a:p>
            <a:pPr marL="0" indent="0">
              <a:lnSpc>
                <a:spcPct val="110000"/>
              </a:lnSpc>
              <a:spcBef>
                <a:spcPts val="0"/>
              </a:spcBef>
              <a:buNone/>
            </a:pPr>
            <a:r>
              <a:rPr lang="zh-CN" altLang="en-US" sz="2400" dirty="0"/>
              <a:t>利用</a:t>
            </a:r>
            <a:r>
              <a:rPr lang="en-US" altLang="zh-CN" sz="2400" dirty="0"/>
              <a:t>DOS</a:t>
            </a:r>
            <a:r>
              <a:rPr lang="zh-CN" altLang="en-US" sz="2400" dirty="0"/>
              <a:t>功能调用</a:t>
            </a:r>
            <a:r>
              <a:rPr lang="en-US" altLang="zh-CN" sz="2400" dirty="0"/>
              <a:t>31H</a:t>
            </a:r>
            <a:r>
              <a:rPr lang="zh-CN" altLang="en-US" sz="2400" dirty="0"/>
              <a:t>代替</a:t>
            </a:r>
            <a:r>
              <a:rPr lang="en-US" altLang="zh-CN" sz="2400" dirty="0"/>
              <a:t>4CH</a:t>
            </a:r>
            <a:r>
              <a:rPr lang="zh-CN" altLang="en-US" sz="2400" dirty="0"/>
              <a:t>终止程序并返回</a:t>
            </a:r>
            <a:r>
              <a:rPr lang="en-US" altLang="zh-CN" sz="2400" dirty="0"/>
              <a:t>DOS</a:t>
            </a:r>
            <a:r>
              <a:rPr lang="zh-CN" altLang="en-US" sz="2400" dirty="0"/>
              <a:t>。</a:t>
            </a:r>
            <a:endParaRPr lang="en-US" altLang="zh-CN" sz="2400" dirty="0"/>
          </a:p>
          <a:p>
            <a:pPr>
              <a:lnSpc>
                <a:spcPct val="110000"/>
              </a:lnSpc>
              <a:spcBef>
                <a:spcPts val="0"/>
              </a:spcBef>
            </a:pPr>
            <a:r>
              <a:rPr lang="en-US" altLang="zh-CN" sz="2400" dirty="0"/>
              <a:t> </a:t>
            </a:r>
          </a:p>
          <a:p>
            <a:pPr>
              <a:lnSpc>
                <a:spcPct val="110000"/>
              </a:lnSpc>
              <a:spcBef>
                <a:spcPts val="0"/>
              </a:spcBef>
            </a:pPr>
            <a:r>
              <a:rPr lang="en-US" altLang="zh-CN" sz="2400" dirty="0"/>
              <a:t>DOS</a:t>
            </a:r>
            <a:r>
              <a:rPr lang="zh-CN" altLang="en-US" sz="2400" dirty="0"/>
              <a:t>功能调用</a:t>
            </a:r>
            <a:r>
              <a:rPr lang="en-US" altLang="zh-CN" sz="2400" dirty="0"/>
              <a:t>INT 21H</a:t>
            </a:r>
            <a:r>
              <a:rPr lang="zh-CN" altLang="en-US" sz="2400" dirty="0"/>
              <a:t>的驻留返回功能：</a:t>
            </a:r>
            <a:r>
              <a:rPr lang="en-US" altLang="zh-CN" sz="2400" dirty="0"/>
              <a:t>AH=31H</a:t>
            </a:r>
          </a:p>
          <a:p>
            <a:pPr>
              <a:lnSpc>
                <a:spcPct val="110000"/>
              </a:lnSpc>
              <a:spcBef>
                <a:spcPts val="0"/>
              </a:spcBef>
            </a:pPr>
            <a:r>
              <a:rPr lang="zh-CN" altLang="en-US" sz="2400" dirty="0"/>
              <a:t>入口参数： </a:t>
            </a:r>
            <a:r>
              <a:rPr lang="en-US" altLang="zh-CN" sz="2400" dirty="0"/>
              <a:t>AL=</a:t>
            </a:r>
            <a:r>
              <a:rPr lang="zh-CN" altLang="en-US" sz="2400" dirty="0"/>
              <a:t>返回代码（</a:t>
            </a:r>
            <a:r>
              <a:rPr lang="en-US" altLang="zh-CN" sz="2400" dirty="0"/>
              <a:t>0</a:t>
            </a:r>
            <a:r>
              <a:rPr lang="zh-CN" altLang="en-US" sz="2400" dirty="0"/>
              <a:t>表示没有错误）</a:t>
            </a:r>
            <a:endParaRPr lang="en-US" altLang="zh-CN" sz="2400" dirty="0"/>
          </a:p>
          <a:p>
            <a:pPr>
              <a:lnSpc>
                <a:spcPct val="110000"/>
              </a:lnSpc>
              <a:spcBef>
                <a:spcPts val="0"/>
              </a:spcBef>
            </a:pPr>
            <a:r>
              <a:rPr lang="en-US" altLang="zh-CN" sz="2400" dirty="0"/>
              <a:t>                        DX=</a:t>
            </a:r>
            <a:r>
              <a:rPr lang="zh-CN" altLang="en-US" sz="2400" dirty="0"/>
              <a:t>程序驻留的容量（单位为节，</a:t>
            </a:r>
            <a:r>
              <a:rPr lang="en-US" altLang="zh-CN" sz="2400" dirty="0"/>
              <a:t>1</a:t>
            </a:r>
            <a:r>
              <a:rPr lang="zh-CN" altLang="en-US" sz="2400" dirty="0"/>
              <a:t>节</a:t>
            </a:r>
            <a:r>
              <a:rPr lang="en-US" altLang="zh-CN" sz="2400" dirty="0"/>
              <a:t>=16</a:t>
            </a:r>
            <a:r>
              <a:rPr lang="zh-CN" altLang="en-US" sz="2400" dirty="0"/>
              <a:t>字节）</a:t>
            </a:r>
            <a:endParaRPr lang="en-US" altLang="zh-CN" sz="2400" dirty="0"/>
          </a:p>
        </p:txBody>
      </p:sp>
    </p:spTree>
    <p:extLst>
      <p:ext uri="{BB962C8B-B14F-4D97-AF65-F5344CB8AC3E}">
        <p14:creationId xmlns:p14="http://schemas.microsoft.com/office/powerpoint/2010/main" val="7780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5D530-B86D-455A-8FFD-E3D47F86FBF2}"/>
              </a:ext>
            </a:extLst>
          </p:cNvPr>
          <p:cNvSpPr>
            <a:spLocks noGrp="1"/>
          </p:cNvSpPr>
          <p:nvPr>
            <p:ph type="title"/>
          </p:nvPr>
        </p:nvSpPr>
        <p:spPr/>
        <p:txBody>
          <a:bodyPr/>
          <a:lstStyle/>
          <a:p>
            <a:r>
              <a:rPr lang="en-US" altLang="zh-CN" dirty="0"/>
              <a:t>5.1.1 </a:t>
            </a:r>
            <a:r>
              <a:rPr lang="zh-CN" altLang="en-US" dirty="0"/>
              <a:t>条件控制伪指令</a:t>
            </a:r>
          </a:p>
        </p:txBody>
      </p:sp>
      <p:sp>
        <p:nvSpPr>
          <p:cNvPr id="3" name="内容占位符 2">
            <a:extLst>
              <a:ext uri="{FF2B5EF4-FFF2-40B4-BE49-F238E27FC236}">
                <a16:creationId xmlns:a16="http://schemas.microsoft.com/office/drawing/2014/main" id="{5C1CD0D3-8320-424C-AF6C-2B47A346A35A}"/>
              </a:ext>
            </a:extLst>
          </p:cNvPr>
          <p:cNvSpPr>
            <a:spLocks noGrp="1"/>
          </p:cNvSpPr>
          <p:nvPr>
            <p:ph idx="1"/>
          </p:nvPr>
        </p:nvSpPr>
        <p:spPr>
          <a:xfrm>
            <a:off x="1170759" y="1737359"/>
            <a:ext cx="9728563" cy="4573633"/>
          </a:xfrm>
        </p:spPr>
        <p:txBody>
          <a:bodyPr>
            <a:normAutofit lnSpcReduction="10000"/>
          </a:bodyPr>
          <a:lstStyle/>
          <a:p>
            <a:pPr>
              <a:lnSpc>
                <a:spcPct val="170000"/>
              </a:lnSpc>
              <a:spcBef>
                <a:spcPts val="0"/>
              </a:spcBef>
            </a:pPr>
            <a:r>
              <a:rPr lang="zh-CN" altLang="en-US" b="1" dirty="0">
                <a:solidFill>
                  <a:srgbClr val="002060"/>
                </a:solidFill>
              </a:rPr>
              <a:t>例：求</a:t>
            </a:r>
            <a:r>
              <a:rPr lang="en-US" altLang="zh-CN" b="1" dirty="0">
                <a:solidFill>
                  <a:srgbClr val="002060"/>
                </a:solidFill>
              </a:rPr>
              <a:t>AX</a:t>
            </a:r>
            <a:r>
              <a:rPr lang="zh-CN" altLang="en-US" b="1" dirty="0">
                <a:solidFill>
                  <a:srgbClr val="002060"/>
                </a:solidFill>
              </a:rPr>
              <a:t>绝对值的单分支结构</a:t>
            </a:r>
            <a:endParaRPr lang="en-US" altLang="zh-CN" b="1" dirty="0">
              <a:solidFill>
                <a:srgbClr val="002060"/>
              </a:solidFill>
            </a:endParaRPr>
          </a:p>
          <a:p>
            <a:pPr marL="384048" lvl="2" indent="0">
              <a:lnSpc>
                <a:spcPct val="170000"/>
              </a:lnSpc>
              <a:spcBef>
                <a:spcPts val="0"/>
              </a:spcBef>
              <a:buNone/>
            </a:pPr>
            <a:r>
              <a:rPr lang="en-US" altLang="zh-CN" sz="1800" b="1" dirty="0">
                <a:solidFill>
                  <a:schemeClr val="tx1"/>
                </a:solidFill>
              </a:rPr>
              <a:t>.if </a:t>
            </a:r>
            <a:r>
              <a:rPr lang="en-US" altLang="zh-CN" sz="1800" b="1" dirty="0">
                <a:solidFill>
                  <a:schemeClr val="tx1"/>
                </a:solidFill>
                <a:highlight>
                  <a:srgbClr val="FFFF00"/>
                </a:highlight>
              </a:rPr>
              <a:t>ax&lt;0</a:t>
            </a:r>
            <a:r>
              <a:rPr lang="en-US" altLang="zh-CN" sz="1800" b="1" dirty="0">
                <a:solidFill>
                  <a:schemeClr val="tx1"/>
                </a:solidFill>
              </a:rPr>
              <a:t>       ;</a:t>
            </a:r>
            <a:r>
              <a:rPr lang="zh-CN" altLang="en-US" sz="1800" b="1" dirty="0">
                <a:solidFill>
                  <a:schemeClr val="tx1"/>
                </a:solidFill>
              </a:rPr>
              <a:t>等价于</a:t>
            </a:r>
            <a:r>
              <a:rPr lang="en-US" altLang="zh-CN" sz="1800" b="1" dirty="0">
                <a:solidFill>
                  <a:schemeClr val="tx1"/>
                </a:solidFill>
              </a:rPr>
              <a:t>.if sign?</a:t>
            </a:r>
          </a:p>
          <a:p>
            <a:pPr marL="384048" lvl="2" indent="0">
              <a:lnSpc>
                <a:spcPct val="170000"/>
              </a:lnSpc>
              <a:spcBef>
                <a:spcPts val="0"/>
              </a:spcBef>
              <a:buNone/>
            </a:pPr>
            <a:r>
              <a:rPr lang="en-US" altLang="zh-CN" sz="1800" b="1" dirty="0">
                <a:solidFill>
                  <a:schemeClr val="tx1"/>
                </a:solidFill>
              </a:rPr>
              <a:t>  neg ax       ;</a:t>
            </a:r>
            <a:r>
              <a:rPr lang="zh-CN" altLang="en-US" sz="1800" b="1" dirty="0">
                <a:solidFill>
                  <a:schemeClr val="tx1"/>
                </a:solidFill>
              </a:rPr>
              <a:t>满足，求补</a:t>
            </a:r>
            <a:endParaRPr lang="en-US" altLang="zh-CN" sz="1800" b="1" dirty="0">
              <a:solidFill>
                <a:schemeClr val="tx1"/>
              </a:solidFill>
            </a:endParaRPr>
          </a:p>
          <a:p>
            <a:pPr marL="384048" lvl="2" indent="0">
              <a:lnSpc>
                <a:spcPct val="170000"/>
              </a:lnSpc>
              <a:spcBef>
                <a:spcPts val="0"/>
              </a:spcBef>
              <a:buNone/>
            </a:pPr>
            <a:r>
              <a:rPr lang="en-US" altLang="zh-CN" sz="1800" b="1" dirty="0">
                <a:solidFill>
                  <a:schemeClr val="tx1"/>
                </a:solidFill>
              </a:rPr>
              <a:t>.endif</a:t>
            </a:r>
          </a:p>
          <a:p>
            <a:pPr marL="384048" lvl="2" indent="0">
              <a:lnSpc>
                <a:spcPct val="170000"/>
              </a:lnSpc>
              <a:spcBef>
                <a:spcPts val="0"/>
              </a:spcBef>
              <a:buNone/>
            </a:pPr>
            <a:r>
              <a:rPr lang="en-US" altLang="zh-CN" sz="1800" b="1" dirty="0">
                <a:solidFill>
                  <a:schemeClr val="tx1"/>
                </a:solidFill>
              </a:rPr>
              <a:t> mov </a:t>
            </a:r>
            <a:r>
              <a:rPr lang="en-US" altLang="zh-CN" sz="1800" b="1" dirty="0" err="1">
                <a:solidFill>
                  <a:schemeClr val="tx1"/>
                </a:solidFill>
              </a:rPr>
              <a:t>result,ax</a:t>
            </a:r>
            <a:endParaRPr lang="en-US" altLang="zh-CN" sz="1800" b="1" dirty="0">
              <a:solidFill>
                <a:schemeClr val="tx1"/>
              </a:solidFill>
            </a:endParaRPr>
          </a:p>
          <a:p>
            <a:pPr>
              <a:lnSpc>
                <a:spcPct val="170000"/>
              </a:lnSpc>
              <a:spcBef>
                <a:spcPts val="0"/>
              </a:spcBef>
            </a:pPr>
            <a:r>
              <a:rPr lang="zh-CN" altLang="en-US" sz="1800" b="1" dirty="0">
                <a:solidFill>
                  <a:srgbClr val="002060"/>
                </a:solidFill>
              </a:rPr>
              <a:t>汇编时的三种结果：</a:t>
            </a:r>
            <a:endParaRPr lang="en-US" altLang="zh-CN" sz="1800" b="1" dirty="0">
              <a:solidFill>
                <a:srgbClr val="002060"/>
              </a:solidFill>
            </a:endParaRPr>
          </a:p>
          <a:p>
            <a:pPr marL="628650" lvl="1" indent="-358775">
              <a:lnSpc>
                <a:spcPct val="170000"/>
              </a:lnSpc>
              <a:spcBef>
                <a:spcPts val="0"/>
              </a:spcBef>
              <a:buClrTx/>
              <a:buSzPct val="80000"/>
              <a:buFont typeface="+mj-ea"/>
              <a:buAutoNum type="circleNumDbPlain"/>
            </a:pPr>
            <a:r>
              <a:rPr lang="zh-CN" altLang="en-US" b="1" dirty="0">
                <a:solidFill>
                  <a:srgbClr val="002060"/>
                </a:solidFill>
              </a:rPr>
              <a:t>汇编时，将比较指令</a:t>
            </a:r>
            <a:r>
              <a:rPr lang="en-US" altLang="zh-CN" b="1" dirty="0">
                <a:solidFill>
                  <a:srgbClr val="002060"/>
                </a:solidFill>
              </a:rPr>
              <a:t>ax&lt;0</a:t>
            </a:r>
            <a:r>
              <a:rPr lang="zh-CN" altLang="en-US" b="1" dirty="0">
                <a:solidFill>
                  <a:srgbClr val="002060"/>
                </a:solidFill>
              </a:rPr>
              <a:t>汇编成 </a:t>
            </a:r>
            <a:r>
              <a:rPr lang="en-US" altLang="zh-CN" b="1" dirty="0">
                <a:solidFill>
                  <a:srgbClr val="002060"/>
                </a:solidFill>
              </a:rPr>
              <a:t>JNB</a:t>
            </a:r>
            <a:r>
              <a:rPr lang="zh-CN" altLang="en-US" b="1" dirty="0">
                <a:solidFill>
                  <a:srgbClr val="002060"/>
                </a:solidFill>
              </a:rPr>
              <a:t>，即无符号数的比较，则 </a:t>
            </a:r>
            <a:r>
              <a:rPr lang="en-US" altLang="zh-CN" b="1" dirty="0">
                <a:solidFill>
                  <a:srgbClr val="002060"/>
                </a:solidFill>
              </a:rPr>
              <a:t>NEG</a:t>
            </a:r>
            <a:r>
              <a:rPr lang="zh-CN" altLang="en-US" b="1" dirty="0">
                <a:solidFill>
                  <a:srgbClr val="002060"/>
                </a:solidFill>
              </a:rPr>
              <a:t>不会执行；</a:t>
            </a:r>
            <a:endParaRPr lang="en-US" altLang="zh-CN" b="1" dirty="0">
              <a:solidFill>
                <a:srgbClr val="002060"/>
              </a:solidFill>
            </a:endParaRPr>
          </a:p>
          <a:p>
            <a:pPr marL="628650" lvl="1" indent="-358775">
              <a:lnSpc>
                <a:spcPct val="170000"/>
              </a:lnSpc>
              <a:spcBef>
                <a:spcPts val="0"/>
              </a:spcBef>
              <a:buClrTx/>
              <a:buSzPct val="80000"/>
              <a:buFont typeface="+mj-ea"/>
              <a:buAutoNum type="circleNumDbPlain"/>
            </a:pPr>
            <a:r>
              <a:rPr lang="zh-CN" altLang="en-US" b="1" dirty="0">
                <a:solidFill>
                  <a:srgbClr val="002060"/>
                </a:solidFill>
              </a:rPr>
              <a:t>汇编时，将</a:t>
            </a:r>
            <a:r>
              <a:rPr lang="en-US" altLang="zh-CN" b="1" dirty="0">
                <a:solidFill>
                  <a:srgbClr val="002060"/>
                </a:solidFill>
              </a:rPr>
              <a:t>.if sign? </a:t>
            </a:r>
            <a:r>
              <a:rPr lang="zh-CN" altLang="en-US" b="1" dirty="0">
                <a:solidFill>
                  <a:srgbClr val="002060"/>
                </a:solidFill>
              </a:rPr>
              <a:t>汇编成 </a:t>
            </a:r>
            <a:r>
              <a:rPr lang="en-US" altLang="zh-CN" b="1" dirty="0">
                <a:solidFill>
                  <a:srgbClr val="002060"/>
                </a:solidFill>
              </a:rPr>
              <a:t>JNS</a:t>
            </a:r>
            <a:r>
              <a:rPr lang="zh-CN" altLang="en-US" b="1" dirty="0">
                <a:solidFill>
                  <a:srgbClr val="002060"/>
                </a:solidFill>
              </a:rPr>
              <a:t>（</a:t>
            </a:r>
            <a:r>
              <a:rPr lang="en-US" altLang="zh-CN" b="1" dirty="0">
                <a:solidFill>
                  <a:srgbClr val="002060"/>
                </a:solidFill>
              </a:rPr>
              <a:t>SF=0</a:t>
            </a:r>
            <a:r>
              <a:rPr lang="zh-CN" altLang="en-US" b="1" dirty="0">
                <a:solidFill>
                  <a:srgbClr val="002060"/>
                </a:solidFill>
              </a:rPr>
              <a:t>）</a:t>
            </a:r>
            <a:r>
              <a:rPr lang="en-US" altLang="zh-CN" b="1" dirty="0">
                <a:solidFill>
                  <a:srgbClr val="002060"/>
                </a:solidFill>
              </a:rPr>
              <a:t>, </a:t>
            </a:r>
            <a:r>
              <a:rPr lang="zh-CN" altLang="en-US" b="1" dirty="0">
                <a:solidFill>
                  <a:srgbClr val="002060"/>
                </a:solidFill>
              </a:rPr>
              <a:t>结果同情况（</a:t>
            </a:r>
            <a:r>
              <a:rPr lang="en-US" altLang="zh-CN" b="1" dirty="0">
                <a:solidFill>
                  <a:srgbClr val="002060"/>
                </a:solidFill>
              </a:rPr>
              <a:t>1</a:t>
            </a:r>
            <a:r>
              <a:rPr lang="zh-CN" altLang="en-US" b="1" dirty="0">
                <a:solidFill>
                  <a:srgbClr val="002060"/>
                </a:solidFill>
              </a:rPr>
              <a:t>）</a:t>
            </a:r>
            <a:endParaRPr lang="en-US" altLang="zh-CN" b="1" dirty="0">
              <a:solidFill>
                <a:srgbClr val="002060"/>
              </a:solidFill>
            </a:endParaRPr>
          </a:p>
          <a:p>
            <a:pPr marL="628650" lvl="1" indent="-358775">
              <a:lnSpc>
                <a:spcPct val="170000"/>
              </a:lnSpc>
              <a:spcBef>
                <a:spcPts val="0"/>
              </a:spcBef>
              <a:buClrTx/>
              <a:buSzPct val="80000"/>
              <a:buFont typeface="+mj-ea"/>
              <a:buAutoNum type="circleNumDbPlain"/>
            </a:pPr>
            <a:r>
              <a:rPr lang="zh-CN" altLang="en-US" b="1" dirty="0">
                <a:solidFill>
                  <a:srgbClr val="002060"/>
                </a:solidFill>
              </a:rPr>
              <a:t>汇编时，将比较指令</a:t>
            </a:r>
            <a:r>
              <a:rPr lang="en-US" altLang="zh-CN" b="1" dirty="0">
                <a:solidFill>
                  <a:srgbClr val="002060"/>
                </a:solidFill>
              </a:rPr>
              <a:t>AX&lt;0</a:t>
            </a:r>
            <a:r>
              <a:rPr lang="zh-CN" altLang="en-US" b="1" dirty="0">
                <a:solidFill>
                  <a:srgbClr val="002060"/>
                </a:solidFill>
              </a:rPr>
              <a:t>改</a:t>
            </a:r>
            <a:r>
              <a:rPr lang="zh-CN" altLang="en-US" b="1" dirty="0">
                <a:solidFill>
                  <a:srgbClr val="C00000"/>
                </a:solidFill>
              </a:rPr>
              <a:t>成 </a:t>
            </a:r>
            <a:r>
              <a:rPr lang="en-US" altLang="zh-CN" b="1" dirty="0">
                <a:solidFill>
                  <a:srgbClr val="C00000"/>
                </a:solidFill>
              </a:rPr>
              <a:t>sword </a:t>
            </a:r>
            <a:r>
              <a:rPr lang="en-US" altLang="zh-CN" b="1" dirty="0" err="1">
                <a:solidFill>
                  <a:srgbClr val="C00000"/>
                </a:solidFill>
              </a:rPr>
              <a:t>ptr</a:t>
            </a:r>
            <a:r>
              <a:rPr lang="en-US" altLang="zh-CN" b="1" dirty="0">
                <a:solidFill>
                  <a:srgbClr val="C00000"/>
                </a:solidFill>
              </a:rPr>
              <a:t> AX &lt;0 </a:t>
            </a:r>
            <a:r>
              <a:rPr lang="en-US" altLang="zh-CN" b="1" dirty="0">
                <a:solidFill>
                  <a:srgbClr val="002060"/>
                </a:solidFill>
              </a:rPr>
              <a:t>, </a:t>
            </a:r>
            <a:r>
              <a:rPr lang="zh-CN" altLang="en-US" b="1" dirty="0">
                <a:solidFill>
                  <a:srgbClr val="002060"/>
                </a:solidFill>
              </a:rPr>
              <a:t>则作为有符号比较，结果正确。</a:t>
            </a:r>
          </a:p>
          <a:p>
            <a:pPr>
              <a:lnSpc>
                <a:spcPct val="170000"/>
              </a:lnSpc>
            </a:pPr>
            <a:endParaRPr lang="zh-CN" altLang="en-US" sz="1200" dirty="0"/>
          </a:p>
        </p:txBody>
      </p:sp>
    </p:spTree>
    <p:extLst>
      <p:ext uri="{BB962C8B-B14F-4D97-AF65-F5344CB8AC3E}">
        <p14:creationId xmlns:p14="http://schemas.microsoft.com/office/powerpoint/2010/main" val="31149077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C528F-2E20-4033-B3FB-A3AA6C2AB6EE}"/>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33D7CE8B-4F6C-4FFB-9C3E-B2CCF56E126D}"/>
              </a:ext>
            </a:extLst>
          </p:cNvPr>
          <p:cNvSpPr>
            <a:spLocks noGrp="1"/>
          </p:cNvSpPr>
          <p:nvPr>
            <p:ph idx="1"/>
          </p:nvPr>
        </p:nvSpPr>
        <p:spPr>
          <a:xfrm>
            <a:off x="1097280" y="1845734"/>
            <a:ext cx="4093556" cy="4023360"/>
          </a:xfrm>
        </p:spPr>
        <p:txBody>
          <a:bodyPr/>
          <a:lstStyle/>
          <a:p>
            <a:pPr>
              <a:lnSpc>
                <a:spcPct val="110000"/>
              </a:lnSpc>
              <a:spcBef>
                <a:spcPts val="0"/>
              </a:spcBef>
            </a:pPr>
            <a:r>
              <a:rPr lang="zh-CN" altLang="en-US" b="1" dirty="0"/>
              <a:t>例</a:t>
            </a:r>
            <a:r>
              <a:rPr lang="en-US" altLang="zh-CN" b="1" dirty="0"/>
              <a:t>5.15b </a:t>
            </a:r>
            <a:r>
              <a:rPr lang="zh-CN" altLang="en-US" b="1" dirty="0"/>
              <a:t>驻留中断服务程序</a:t>
            </a:r>
            <a:endParaRPr lang="en-US" altLang="zh-CN" b="1" dirty="0"/>
          </a:p>
          <a:p>
            <a:pPr>
              <a:lnSpc>
                <a:spcPct val="110000"/>
              </a:lnSpc>
              <a:spcBef>
                <a:spcPts val="0"/>
              </a:spcBef>
            </a:pPr>
            <a:r>
              <a:rPr lang="zh-CN" altLang="en-US" dirty="0"/>
              <a:t>分析：将上面的</a:t>
            </a:r>
            <a:r>
              <a:rPr lang="en-US" altLang="zh-CN" dirty="0"/>
              <a:t>INT 80H</a:t>
            </a:r>
            <a:r>
              <a:rPr lang="zh-CN" altLang="en-US" dirty="0"/>
              <a:t>内部中断服务程序驻留。小型驻留程序一般写成</a:t>
            </a:r>
            <a:r>
              <a:rPr lang="en-US" altLang="zh-CN" dirty="0"/>
              <a:t>COM</a:t>
            </a:r>
            <a:r>
              <a:rPr lang="zh-CN" altLang="en-US" dirty="0"/>
              <a:t>格式，驻留部分写在前面。该程序执行后，驻留的中断服务程序常驻主存，主程序随之消失。</a:t>
            </a:r>
          </a:p>
          <a:p>
            <a:endParaRPr lang="zh-CN" altLang="en-US" dirty="0"/>
          </a:p>
        </p:txBody>
      </p:sp>
      <p:pic>
        <p:nvPicPr>
          <p:cNvPr id="5" name="图片 4">
            <a:extLst>
              <a:ext uri="{FF2B5EF4-FFF2-40B4-BE49-F238E27FC236}">
                <a16:creationId xmlns:a16="http://schemas.microsoft.com/office/drawing/2014/main" id="{423ED575-1563-4EE0-A0CF-6C3DAA21B34B}"/>
              </a:ext>
            </a:extLst>
          </p:cNvPr>
          <p:cNvPicPr>
            <a:picLocks noChangeAspect="1"/>
          </p:cNvPicPr>
          <p:nvPr/>
        </p:nvPicPr>
        <p:blipFill>
          <a:blip r:embed="rId2"/>
          <a:stretch>
            <a:fillRect/>
          </a:stretch>
        </p:blipFill>
        <p:spPr>
          <a:xfrm>
            <a:off x="5273964" y="1982557"/>
            <a:ext cx="6299200" cy="3886537"/>
          </a:xfrm>
          <a:prstGeom prst="rect">
            <a:avLst/>
          </a:prstGeom>
        </p:spPr>
      </p:pic>
    </p:spTree>
    <p:extLst>
      <p:ext uri="{BB962C8B-B14F-4D97-AF65-F5344CB8AC3E}">
        <p14:creationId xmlns:p14="http://schemas.microsoft.com/office/powerpoint/2010/main" val="14198903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3EB87-B464-441D-A8E7-ACA2B9E79BF5}"/>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0723603B-870C-4B7C-8464-0FE421F37D70}"/>
              </a:ext>
            </a:extLst>
          </p:cNvPr>
          <p:cNvSpPr>
            <a:spLocks noGrp="1"/>
          </p:cNvSpPr>
          <p:nvPr>
            <p:ph idx="1"/>
          </p:nvPr>
        </p:nvSpPr>
        <p:spPr>
          <a:xfrm>
            <a:off x="1066800" y="1890121"/>
            <a:ext cx="9897122" cy="4466291"/>
          </a:xfrm>
        </p:spPr>
        <p:txBody>
          <a:bodyPr>
            <a:normAutofit fontScale="92500"/>
          </a:bodyPr>
          <a:lstStyle/>
          <a:p>
            <a:r>
              <a:rPr lang="en-US" altLang="zh-CN" sz="2600" b="1" dirty="0"/>
              <a:t>3. </a:t>
            </a:r>
            <a:r>
              <a:rPr lang="zh-CN" altLang="en-US" sz="2600" b="1" dirty="0"/>
              <a:t>外部可屏蔽中断服务程序</a:t>
            </a:r>
            <a:endParaRPr lang="en-US" altLang="zh-CN" sz="2600" b="1" dirty="0"/>
          </a:p>
          <a:p>
            <a:r>
              <a:rPr lang="zh-CN" altLang="en-US" dirty="0"/>
              <a:t>外设采用中断方式与</a:t>
            </a:r>
            <a:r>
              <a:rPr lang="en-US" altLang="zh-CN" dirty="0"/>
              <a:t>CPU</a:t>
            </a:r>
            <a:r>
              <a:rPr lang="zh-CN" altLang="en-US" dirty="0"/>
              <a:t>交换信息是利用外部可屏蔽中断实现的，在</a:t>
            </a:r>
            <a:r>
              <a:rPr lang="en-US" altLang="zh-CN" dirty="0"/>
              <a:t>80X86</a:t>
            </a:r>
            <a:r>
              <a:rPr lang="zh-CN" altLang="en-US" dirty="0"/>
              <a:t>系统中，可屏蔽中断借助</a:t>
            </a:r>
            <a:r>
              <a:rPr lang="en-US" altLang="zh-CN" dirty="0"/>
              <a:t>Intel8259A</a:t>
            </a:r>
            <a:r>
              <a:rPr lang="zh-CN" altLang="en-US" dirty="0"/>
              <a:t>管理。</a:t>
            </a:r>
            <a:endParaRPr lang="en-US" altLang="zh-CN" dirty="0"/>
          </a:p>
          <a:p>
            <a:r>
              <a:rPr lang="en-US" altLang="zh-CN" dirty="0"/>
              <a:t>  </a:t>
            </a:r>
            <a:r>
              <a:rPr lang="zh-CN" altLang="en-US" dirty="0"/>
              <a:t>编写可屏蔽中断服务程序更为复杂，需要注意如下几点：</a:t>
            </a:r>
            <a:endParaRPr lang="en-US" altLang="zh-CN" dirty="0"/>
          </a:p>
          <a:p>
            <a:r>
              <a:rPr lang="zh-CN" altLang="en-US" dirty="0"/>
              <a:t>（</a:t>
            </a:r>
            <a:r>
              <a:rPr lang="en-US" altLang="zh-CN" dirty="0"/>
              <a:t>1</a:t>
            </a:r>
            <a:r>
              <a:rPr lang="zh-CN" altLang="en-US" dirty="0"/>
              <a:t>）发送中断结束命令</a:t>
            </a:r>
            <a:endParaRPr lang="en-US" altLang="zh-CN" dirty="0"/>
          </a:p>
          <a:p>
            <a:r>
              <a:rPr lang="en-US" altLang="zh-CN" dirty="0"/>
              <a:t>  </a:t>
            </a:r>
            <a:r>
              <a:rPr lang="zh-CN" altLang="en-US" dirty="0"/>
              <a:t>可屏蔽中断服务程序在执行中断返回指令前，应向中断控制器发送</a:t>
            </a:r>
            <a:r>
              <a:rPr lang="en-US" altLang="zh-CN" dirty="0"/>
              <a:t>EOI</a:t>
            </a:r>
            <a:r>
              <a:rPr lang="zh-CN" altLang="en-US" dirty="0"/>
              <a:t>中断结束命令，</a:t>
            </a:r>
            <a:r>
              <a:rPr lang="en-US" altLang="zh-CN" dirty="0"/>
              <a:t>8259a</a:t>
            </a:r>
            <a:r>
              <a:rPr lang="zh-CN" altLang="en-US" dirty="0"/>
              <a:t>将负责把</a:t>
            </a:r>
            <a:r>
              <a:rPr lang="en-US" altLang="zh-CN" dirty="0"/>
              <a:t>ISR</a:t>
            </a:r>
            <a:r>
              <a:rPr lang="zh-CN" altLang="en-US" dirty="0"/>
              <a:t>（中断服务寄存器）中的位清除，以便以后可以继续接受中断。</a:t>
            </a:r>
            <a:endParaRPr lang="en-US" altLang="zh-CN" dirty="0"/>
          </a:p>
          <a:p>
            <a:r>
              <a:rPr lang="en-US" altLang="zh-CN" dirty="0"/>
              <a:t>   mov  al, 20h ;</a:t>
            </a:r>
            <a:r>
              <a:rPr lang="zh-CN" altLang="en-US" dirty="0"/>
              <a:t>写入</a:t>
            </a:r>
            <a:r>
              <a:rPr lang="en-US" altLang="zh-CN" dirty="0"/>
              <a:t>EOI</a:t>
            </a:r>
            <a:r>
              <a:rPr lang="zh-CN" altLang="en-US" dirty="0"/>
              <a:t>命令</a:t>
            </a:r>
            <a:endParaRPr lang="en-US" altLang="zh-CN" dirty="0"/>
          </a:p>
          <a:p>
            <a:r>
              <a:rPr lang="en-US" altLang="zh-CN" dirty="0"/>
              <a:t>   out  20h,</a:t>
            </a:r>
            <a:r>
              <a:rPr lang="zh-CN" altLang="en-US" dirty="0"/>
              <a:t> </a:t>
            </a:r>
            <a:r>
              <a:rPr lang="en-US" altLang="zh-CN" dirty="0"/>
              <a:t>al</a:t>
            </a:r>
            <a:r>
              <a:rPr lang="zh-CN" altLang="en-US" dirty="0"/>
              <a:t>  </a:t>
            </a:r>
            <a:r>
              <a:rPr lang="en-US" altLang="zh-CN" dirty="0"/>
              <a:t>;20h</a:t>
            </a:r>
            <a:r>
              <a:rPr lang="zh-CN" altLang="en-US" dirty="0"/>
              <a:t>是中断控制器的一个</a:t>
            </a:r>
            <a:r>
              <a:rPr lang="en-US" altLang="zh-CN" dirty="0"/>
              <a:t>I/O </a:t>
            </a:r>
            <a:r>
              <a:rPr lang="zh-CN" altLang="en-US" dirty="0"/>
              <a:t>地址。</a:t>
            </a:r>
            <a:endParaRPr lang="en-US" altLang="zh-CN" dirty="0"/>
          </a:p>
          <a:p>
            <a:r>
              <a:rPr lang="zh-CN" altLang="en-US" dirty="0"/>
              <a:t>（</a:t>
            </a:r>
            <a:r>
              <a:rPr lang="en-US" altLang="zh-CN" dirty="0"/>
              <a:t>2</a:t>
            </a:r>
            <a:r>
              <a:rPr lang="zh-CN" altLang="en-US" dirty="0"/>
              <a:t>）不能采用寄存器传递参数</a:t>
            </a:r>
            <a:endParaRPr lang="en-US" altLang="zh-CN" dirty="0"/>
          </a:p>
          <a:p>
            <a:r>
              <a:rPr lang="zh-CN" altLang="en-US" dirty="0"/>
              <a:t>因为中断是随机的，系统进入服务程序时，寄存器的状态都是未知的，但需做好现场保护。</a:t>
            </a:r>
            <a:endParaRPr lang="en-US" altLang="zh-CN" dirty="0"/>
          </a:p>
        </p:txBody>
      </p:sp>
    </p:spTree>
    <p:extLst>
      <p:ext uri="{BB962C8B-B14F-4D97-AF65-F5344CB8AC3E}">
        <p14:creationId xmlns:p14="http://schemas.microsoft.com/office/powerpoint/2010/main" val="3110866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95916-7336-48B4-8FDA-80603032C386}"/>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838ADE3C-1D8D-4CD4-A8CF-06BAB48C5D6F}"/>
              </a:ext>
            </a:extLst>
          </p:cNvPr>
          <p:cNvSpPr>
            <a:spLocks noGrp="1"/>
          </p:cNvSpPr>
          <p:nvPr>
            <p:ph idx="1"/>
          </p:nvPr>
        </p:nvSpPr>
        <p:spPr>
          <a:xfrm>
            <a:off x="1097280" y="1845734"/>
            <a:ext cx="10058400" cy="4421902"/>
          </a:xfrm>
        </p:spPr>
        <p:txBody>
          <a:bodyPr>
            <a:normAutofit fontScale="92500" lnSpcReduction="20000"/>
          </a:bodyPr>
          <a:lstStyle/>
          <a:p>
            <a:pPr>
              <a:lnSpc>
                <a:spcPct val="120000"/>
              </a:lnSpc>
              <a:spcBef>
                <a:spcPts val="0"/>
              </a:spcBef>
            </a:pPr>
            <a:r>
              <a:rPr lang="zh-CN" altLang="en-US" dirty="0"/>
              <a:t>（</a:t>
            </a:r>
            <a:r>
              <a:rPr lang="en-US" altLang="zh-CN" dirty="0"/>
              <a:t>3</a:t>
            </a:r>
            <a:r>
              <a:rPr lang="zh-CN" altLang="en-US" dirty="0"/>
              <a:t>）不要使用</a:t>
            </a:r>
            <a:r>
              <a:rPr lang="en-US" altLang="zh-CN" dirty="0"/>
              <a:t>DOS</a:t>
            </a:r>
            <a:r>
              <a:rPr lang="zh-CN" altLang="en-US" dirty="0"/>
              <a:t>系统功能调用</a:t>
            </a:r>
            <a:r>
              <a:rPr lang="en-US" altLang="zh-CN" dirty="0"/>
              <a:t>INT21H</a:t>
            </a:r>
          </a:p>
          <a:p>
            <a:pPr>
              <a:lnSpc>
                <a:spcPct val="120000"/>
              </a:lnSpc>
              <a:spcBef>
                <a:spcPts val="0"/>
              </a:spcBef>
            </a:pPr>
            <a:r>
              <a:rPr lang="en-US" altLang="zh-CN" dirty="0"/>
              <a:t> </a:t>
            </a:r>
            <a:r>
              <a:rPr lang="zh-CN" altLang="en-US" dirty="0">
                <a:solidFill>
                  <a:srgbClr val="C00000"/>
                </a:solidFill>
              </a:rPr>
              <a:t>外部中断可能引起子程序的重入</a:t>
            </a:r>
            <a:r>
              <a:rPr lang="zh-CN" altLang="en-US" dirty="0"/>
              <a:t>。例：当主程序在执行一个</a:t>
            </a:r>
            <a:r>
              <a:rPr lang="en-US" altLang="zh-CN" dirty="0"/>
              <a:t>DOS</a:t>
            </a:r>
            <a:r>
              <a:rPr lang="zh-CN" altLang="en-US" dirty="0"/>
              <a:t>系统功能调用时，产生外部中断，外部中断服务程序又调用这</a:t>
            </a:r>
            <a:r>
              <a:rPr lang="en-US" altLang="zh-CN" dirty="0"/>
              <a:t>DOS</a:t>
            </a:r>
            <a:r>
              <a:rPr lang="zh-CN" altLang="en-US" dirty="0"/>
              <a:t>系统功能，这就是</a:t>
            </a:r>
            <a:r>
              <a:rPr lang="en-US" altLang="zh-CN" dirty="0"/>
              <a:t>DOS</a:t>
            </a:r>
            <a:r>
              <a:rPr lang="zh-CN" altLang="en-US" dirty="0"/>
              <a:t>重入。</a:t>
            </a:r>
            <a:r>
              <a:rPr lang="en-US" altLang="zh-CN" dirty="0"/>
              <a:t>DOS</a:t>
            </a:r>
            <a:r>
              <a:rPr lang="zh-CN" altLang="en-US" dirty="0"/>
              <a:t>内核不可重入，因而需调用</a:t>
            </a:r>
            <a:r>
              <a:rPr lang="en-US" altLang="zh-CN" dirty="0"/>
              <a:t>ROM-BIOS</a:t>
            </a:r>
            <a:r>
              <a:rPr lang="zh-CN" altLang="en-US" dirty="0"/>
              <a:t>功能或对</a:t>
            </a:r>
            <a:r>
              <a:rPr lang="en-US" altLang="zh-CN" dirty="0"/>
              <a:t>I/O</a:t>
            </a:r>
            <a:r>
              <a:rPr lang="zh-CN" altLang="en-US" dirty="0"/>
              <a:t>接口直接编程。</a:t>
            </a:r>
          </a:p>
          <a:p>
            <a:pPr>
              <a:lnSpc>
                <a:spcPct val="120000"/>
              </a:lnSpc>
              <a:spcBef>
                <a:spcPts val="0"/>
              </a:spcBef>
            </a:pPr>
            <a:r>
              <a:rPr lang="zh-CN" altLang="en-US" dirty="0"/>
              <a:t>（</a:t>
            </a:r>
            <a:r>
              <a:rPr lang="en-US" altLang="zh-CN" dirty="0"/>
              <a:t>4</a:t>
            </a:r>
            <a:r>
              <a:rPr lang="zh-CN" altLang="en-US" dirty="0"/>
              <a:t>）中断服务程序尽量短小</a:t>
            </a:r>
            <a:endParaRPr lang="en-US" altLang="zh-CN" dirty="0"/>
          </a:p>
          <a:p>
            <a:pPr>
              <a:lnSpc>
                <a:spcPct val="120000"/>
              </a:lnSpc>
              <a:spcBef>
                <a:spcPts val="0"/>
              </a:spcBef>
            </a:pPr>
            <a:r>
              <a:rPr lang="en-US" altLang="zh-CN" dirty="0"/>
              <a:t>     </a:t>
            </a:r>
            <a:r>
              <a:rPr lang="zh-CN" altLang="en-US" dirty="0"/>
              <a:t>一般而言，外部中断的实时性很强，主要处理较为急迫的事务。因此中断服务程序尽量短，能放在主程序的，就不要由服务程序完成。</a:t>
            </a:r>
            <a:endParaRPr lang="en-US" altLang="zh-CN" dirty="0"/>
          </a:p>
          <a:p>
            <a:pPr>
              <a:lnSpc>
                <a:spcPct val="120000"/>
              </a:lnSpc>
              <a:spcBef>
                <a:spcPts val="0"/>
              </a:spcBef>
            </a:pPr>
            <a:r>
              <a:rPr lang="en-US" altLang="zh-CN" dirty="0"/>
              <a:t>  </a:t>
            </a:r>
            <a:r>
              <a:rPr lang="zh-CN" altLang="en-US" dirty="0"/>
              <a:t>另外，主程序除需修改中断向量外，还要注意以下几点：</a:t>
            </a:r>
            <a:endParaRPr lang="en-US" altLang="zh-CN" dirty="0"/>
          </a:p>
          <a:p>
            <a:pPr>
              <a:lnSpc>
                <a:spcPct val="120000"/>
              </a:lnSpc>
              <a:spcBef>
                <a:spcPts val="0"/>
              </a:spcBef>
            </a:pPr>
            <a:r>
              <a:rPr lang="en-US" altLang="zh-CN" dirty="0"/>
              <a:t>   </a:t>
            </a:r>
            <a:r>
              <a:rPr lang="zh-CN" altLang="en-US" dirty="0"/>
              <a:t>（</a:t>
            </a:r>
            <a:r>
              <a:rPr lang="en-US" altLang="zh-CN" dirty="0"/>
              <a:t>1</a:t>
            </a:r>
            <a:r>
              <a:rPr lang="zh-CN" altLang="en-US" dirty="0"/>
              <a:t>）控制</a:t>
            </a:r>
            <a:r>
              <a:rPr lang="en-US" altLang="zh-CN" dirty="0"/>
              <a:t>CPU</a:t>
            </a:r>
            <a:r>
              <a:rPr lang="zh-CN" altLang="en-US" dirty="0"/>
              <a:t>的中断允许标志</a:t>
            </a:r>
            <a:r>
              <a:rPr lang="en-US" altLang="zh-CN" dirty="0"/>
              <a:t>IF</a:t>
            </a:r>
          </a:p>
          <a:p>
            <a:pPr>
              <a:lnSpc>
                <a:spcPct val="120000"/>
              </a:lnSpc>
              <a:spcBef>
                <a:spcPts val="0"/>
              </a:spcBef>
            </a:pPr>
            <a:r>
              <a:rPr lang="zh-CN" altLang="en-US" dirty="0"/>
              <a:t>可屏蔽中断的响应受中断标志控制，</a:t>
            </a:r>
            <a:r>
              <a:rPr lang="en-US" altLang="zh-CN" dirty="0"/>
              <a:t>CLI</a:t>
            </a:r>
            <a:r>
              <a:rPr lang="zh-CN" altLang="en-US" dirty="0"/>
              <a:t>可禁止中断，通过</a:t>
            </a:r>
            <a:r>
              <a:rPr lang="en-US" altLang="zh-CN" dirty="0"/>
              <a:t>STI</a:t>
            </a:r>
            <a:r>
              <a:rPr lang="zh-CN" altLang="en-US" dirty="0"/>
              <a:t>打开中断。当不需要可屏蔽中断或程序不能被外部中断，都要关掉中断，否则，打开以响应外部中断。</a:t>
            </a:r>
            <a:endParaRPr lang="en-US" altLang="zh-CN" dirty="0"/>
          </a:p>
          <a:p>
            <a:pPr>
              <a:lnSpc>
                <a:spcPct val="120000"/>
              </a:lnSpc>
              <a:spcBef>
                <a:spcPts val="0"/>
              </a:spcBef>
            </a:pPr>
            <a:r>
              <a:rPr lang="en-US" altLang="zh-CN" dirty="0"/>
              <a:t>      </a:t>
            </a:r>
            <a:r>
              <a:rPr lang="zh-CN" altLang="en-US" dirty="0"/>
              <a:t>例如：设置好可屏蔽中断服务程序之前和为中断服务程序提供初值等时间，不能响应中断，应关中断，在此之后要开中断。另外，若</a:t>
            </a:r>
            <a:r>
              <a:rPr lang="en-US" altLang="zh-CN" dirty="0"/>
              <a:t>CPU</a:t>
            </a:r>
            <a:r>
              <a:rPr lang="zh-CN" altLang="en-US" dirty="0"/>
              <a:t>要处理中断嵌套，则进入中断服务程序后，应开中断，从而允许高级中断。</a:t>
            </a:r>
            <a:endParaRPr lang="en-US" altLang="zh-CN" dirty="0"/>
          </a:p>
          <a:p>
            <a:pPr>
              <a:lnSpc>
                <a:spcPct val="120000"/>
              </a:lnSpc>
              <a:spcBef>
                <a:spcPts val="0"/>
              </a:spcBef>
            </a:pPr>
            <a:endParaRPr lang="zh-CN" altLang="en-US" dirty="0"/>
          </a:p>
        </p:txBody>
      </p:sp>
    </p:spTree>
    <p:extLst>
      <p:ext uri="{BB962C8B-B14F-4D97-AF65-F5344CB8AC3E}">
        <p14:creationId xmlns:p14="http://schemas.microsoft.com/office/powerpoint/2010/main" val="188485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8C5B5BE-6B6F-46BA-B197-1B7F706F22D5}"/>
              </a:ext>
            </a:extLst>
          </p:cNvPr>
          <p:cNvSpPr>
            <a:spLocks noGrp="1"/>
          </p:cNvSpPr>
          <p:nvPr>
            <p:ph idx="1"/>
          </p:nvPr>
        </p:nvSpPr>
        <p:spPr>
          <a:xfrm>
            <a:off x="1204284" y="1865190"/>
            <a:ext cx="10058400" cy="4409150"/>
          </a:xfrm>
        </p:spPr>
        <p:txBody>
          <a:bodyPr>
            <a:normAutofit/>
          </a:bodyPr>
          <a:lstStyle/>
          <a:p>
            <a:r>
              <a:rPr lang="zh-CN" altLang="en-US" sz="2400" dirty="0"/>
              <a:t>（</a:t>
            </a:r>
            <a:r>
              <a:rPr lang="en-US" altLang="zh-CN" sz="2400" dirty="0"/>
              <a:t>2</a:t>
            </a:r>
            <a:r>
              <a:rPr lang="zh-CN" altLang="en-US" sz="2400" dirty="0"/>
              <a:t>）设置中断屏蔽寄存器</a:t>
            </a:r>
            <a:r>
              <a:rPr lang="en-US" altLang="zh-CN" sz="2400" dirty="0"/>
              <a:t>IMR</a:t>
            </a:r>
          </a:p>
          <a:p>
            <a:r>
              <a:rPr lang="en-US" altLang="zh-CN" sz="2400" dirty="0"/>
              <a:t>IMR</a:t>
            </a:r>
            <a:r>
              <a:rPr lang="zh-CN" altLang="en-US" sz="2400" dirty="0"/>
              <a:t>用于控制某个可屏蔽中断源。</a:t>
            </a:r>
            <a:endParaRPr lang="en-US" altLang="zh-CN" sz="2400" dirty="0"/>
          </a:p>
          <a:p>
            <a:r>
              <a:rPr lang="en-US" altLang="zh-CN" sz="2400" dirty="0"/>
              <a:t> </a:t>
            </a:r>
            <a:r>
              <a:rPr lang="zh-CN" altLang="en-US" sz="2400" dirty="0"/>
              <a:t>在</a:t>
            </a:r>
            <a:r>
              <a:rPr lang="en-US" altLang="zh-CN" sz="2400" dirty="0"/>
              <a:t>PC</a:t>
            </a:r>
            <a:r>
              <a:rPr lang="zh-CN" altLang="en-US" sz="2400" dirty="0"/>
              <a:t>中，中断屏蔽寄存器的端口地址是</a:t>
            </a:r>
            <a:r>
              <a:rPr lang="en-US" altLang="zh-CN" sz="2400" dirty="0"/>
              <a:t>21H</a:t>
            </a:r>
            <a:r>
              <a:rPr lang="zh-CN" altLang="en-US" sz="2400" dirty="0"/>
              <a:t>，中断屏蔽寄存器某位</a:t>
            </a:r>
            <a:r>
              <a:rPr lang="en-US" altLang="zh-CN" sz="2400" dirty="0"/>
              <a:t>Di=0</a:t>
            </a:r>
            <a:r>
              <a:rPr lang="zh-CN" altLang="en-US" sz="2400" dirty="0"/>
              <a:t>，就允许相对应的中断</a:t>
            </a:r>
            <a:r>
              <a:rPr lang="en-US" altLang="zh-CN" sz="2400" dirty="0" err="1"/>
              <a:t>IRQi</a:t>
            </a:r>
            <a:r>
              <a:rPr lang="zh-CN" altLang="en-US" sz="2400" dirty="0"/>
              <a:t>，例如：</a:t>
            </a:r>
            <a:endParaRPr lang="en-US" altLang="zh-CN" sz="2400" dirty="0"/>
          </a:p>
          <a:p>
            <a:pPr lvl="2">
              <a:lnSpc>
                <a:spcPct val="100000"/>
              </a:lnSpc>
              <a:spcBef>
                <a:spcPts val="0"/>
              </a:spcBef>
            </a:pPr>
            <a:r>
              <a:rPr lang="en-US" altLang="zh-CN" sz="2400" dirty="0"/>
              <a:t> in  al, 21h       ;</a:t>
            </a:r>
            <a:r>
              <a:rPr lang="zh-CN" altLang="en-US" sz="2400" dirty="0"/>
              <a:t>读出中断屏蔽寄存器</a:t>
            </a:r>
            <a:r>
              <a:rPr lang="en-US" altLang="zh-CN" sz="2400" dirty="0" err="1"/>
              <a:t>imr</a:t>
            </a:r>
            <a:endParaRPr lang="en-US" altLang="zh-CN" sz="2400" dirty="0"/>
          </a:p>
          <a:p>
            <a:pPr lvl="2">
              <a:lnSpc>
                <a:spcPct val="100000"/>
              </a:lnSpc>
              <a:spcBef>
                <a:spcPts val="0"/>
              </a:spcBef>
            </a:pPr>
            <a:r>
              <a:rPr lang="en-US" altLang="zh-CN" sz="2400" dirty="0"/>
              <a:t>and al, </a:t>
            </a:r>
            <a:r>
              <a:rPr lang="en-US" altLang="zh-CN" sz="2400" dirty="0" err="1"/>
              <a:t>ofch</a:t>
            </a:r>
            <a:r>
              <a:rPr lang="en-US" altLang="zh-CN" sz="2400" dirty="0"/>
              <a:t>   </a:t>
            </a:r>
            <a:r>
              <a:rPr lang="zh-CN" altLang="en-US" sz="2400" dirty="0"/>
              <a:t> </a:t>
            </a:r>
            <a:r>
              <a:rPr lang="en-US" altLang="zh-CN" sz="2400" dirty="0"/>
              <a:t>;</a:t>
            </a:r>
            <a:r>
              <a:rPr lang="zh-CN" altLang="en-US" sz="2400" dirty="0"/>
              <a:t>只允许</a:t>
            </a:r>
            <a:r>
              <a:rPr lang="en-US" altLang="zh-CN" sz="2400" dirty="0"/>
              <a:t>irq0</a:t>
            </a:r>
            <a:r>
              <a:rPr lang="zh-CN" altLang="en-US" sz="2400" dirty="0"/>
              <a:t>和</a:t>
            </a:r>
            <a:r>
              <a:rPr lang="en-US" altLang="zh-CN" sz="2400" dirty="0"/>
              <a:t>irq1</a:t>
            </a:r>
          </a:p>
          <a:p>
            <a:pPr lvl="2">
              <a:lnSpc>
                <a:spcPct val="100000"/>
              </a:lnSpc>
              <a:spcBef>
                <a:spcPts val="0"/>
              </a:spcBef>
            </a:pPr>
            <a:r>
              <a:rPr lang="en-US" altLang="zh-CN" sz="2400" dirty="0"/>
              <a:t>out  21h,</a:t>
            </a:r>
            <a:r>
              <a:rPr lang="zh-CN" altLang="en-US" sz="2400" dirty="0"/>
              <a:t> </a:t>
            </a:r>
            <a:r>
              <a:rPr lang="en-US" altLang="zh-CN" sz="2400" dirty="0"/>
              <a:t>al    ;</a:t>
            </a:r>
            <a:r>
              <a:rPr lang="zh-CN" altLang="en-US" sz="2400" dirty="0"/>
              <a:t>写入中断屏蔽寄存器</a:t>
            </a:r>
            <a:r>
              <a:rPr lang="en-US" altLang="zh-CN" sz="2400" dirty="0" err="1"/>
              <a:t>imr</a:t>
            </a:r>
            <a:endParaRPr lang="en-US" altLang="zh-CN" sz="2400" dirty="0"/>
          </a:p>
          <a:p>
            <a:pPr>
              <a:lnSpc>
                <a:spcPct val="100000"/>
              </a:lnSpc>
              <a:spcBef>
                <a:spcPts val="0"/>
              </a:spcBef>
            </a:pPr>
            <a:r>
              <a:rPr lang="zh-CN" altLang="en-US" sz="2400" dirty="0"/>
              <a:t>在主程序和中断服务程序中都可以通过控制中断屏蔽寄存器的有关位，随时允许或禁止对应中断的产生。同样，为了应用程序返回</a:t>
            </a:r>
            <a:r>
              <a:rPr lang="en-US" altLang="zh-CN" sz="2400" dirty="0"/>
              <a:t>DOS</a:t>
            </a:r>
            <a:r>
              <a:rPr lang="zh-CN" altLang="en-US" sz="2400" dirty="0"/>
              <a:t>，恢复原状态，应在修改</a:t>
            </a:r>
            <a:r>
              <a:rPr lang="en-US" altLang="zh-CN" sz="2400" dirty="0"/>
              <a:t>IMR</a:t>
            </a:r>
            <a:r>
              <a:rPr lang="zh-CN" altLang="en-US" sz="2400" dirty="0"/>
              <a:t>之前保存原内容，程序退出前予以恢复。</a:t>
            </a:r>
          </a:p>
        </p:txBody>
      </p:sp>
      <p:sp>
        <p:nvSpPr>
          <p:cNvPr id="4" name="标题 1">
            <a:extLst>
              <a:ext uri="{FF2B5EF4-FFF2-40B4-BE49-F238E27FC236}">
                <a16:creationId xmlns:a16="http://schemas.microsoft.com/office/drawing/2014/main" id="{9D0CB3E5-2CCF-4CF4-B3DA-EF37D4C3080C}"/>
              </a:ext>
            </a:extLst>
          </p:cNvPr>
          <p:cNvSpPr>
            <a:spLocks noGrp="1"/>
          </p:cNvSpPr>
          <p:nvPr>
            <p:ph type="title"/>
          </p:nvPr>
        </p:nvSpPr>
        <p:spPr>
          <a:xfrm>
            <a:off x="1096963" y="287338"/>
            <a:ext cx="10058400" cy="1449387"/>
          </a:xfrm>
        </p:spPr>
        <p:txBody>
          <a:bodyPr/>
          <a:lstStyle/>
          <a:p>
            <a:r>
              <a:rPr lang="en-US" altLang="zh-CN" dirty="0"/>
              <a:t>5.4.4 </a:t>
            </a:r>
            <a:r>
              <a:rPr lang="zh-CN" altLang="en-US" dirty="0"/>
              <a:t>中断服务程序</a:t>
            </a:r>
          </a:p>
        </p:txBody>
      </p:sp>
    </p:spTree>
    <p:extLst>
      <p:ext uri="{BB962C8B-B14F-4D97-AF65-F5344CB8AC3E}">
        <p14:creationId xmlns:p14="http://schemas.microsoft.com/office/powerpoint/2010/main" val="1922687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B59B3-0812-4570-AB1A-25A088C99A22}"/>
              </a:ext>
            </a:extLst>
          </p:cNvPr>
          <p:cNvSpPr>
            <a:spLocks noGrp="1"/>
          </p:cNvSpPr>
          <p:nvPr>
            <p:ph type="title"/>
          </p:nvPr>
        </p:nvSpPr>
        <p:spPr/>
        <p:txBody>
          <a:bodyPr/>
          <a:lstStyle/>
          <a:p>
            <a:r>
              <a:rPr lang="en-US" altLang="zh-CN" dirty="0"/>
              <a:t>5.4.4 </a:t>
            </a:r>
            <a:r>
              <a:rPr lang="zh-CN" altLang="en-US" dirty="0"/>
              <a:t>中断服务程序</a:t>
            </a:r>
          </a:p>
        </p:txBody>
      </p:sp>
      <p:sp>
        <p:nvSpPr>
          <p:cNvPr id="3" name="内容占位符 2">
            <a:extLst>
              <a:ext uri="{FF2B5EF4-FFF2-40B4-BE49-F238E27FC236}">
                <a16:creationId xmlns:a16="http://schemas.microsoft.com/office/drawing/2014/main" id="{5CD0BAD6-86D3-4B22-86CD-F7F0CE271243}"/>
              </a:ext>
            </a:extLst>
          </p:cNvPr>
          <p:cNvSpPr>
            <a:spLocks noGrp="1"/>
          </p:cNvSpPr>
          <p:nvPr>
            <p:ph idx="1"/>
          </p:nvPr>
        </p:nvSpPr>
        <p:spPr>
          <a:xfrm>
            <a:off x="1097280" y="1845734"/>
            <a:ext cx="9804499" cy="4310137"/>
          </a:xfrm>
        </p:spPr>
        <p:txBody>
          <a:bodyPr>
            <a:normAutofit/>
          </a:bodyPr>
          <a:lstStyle/>
          <a:p>
            <a:pPr marL="0" indent="0">
              <a:lnSpc>
                <a:spcPct val="100000"/>
              </a:lnSpc>
              <a:buNone/>
            </a:pPr>
            <a:r>
              <a:rPr lang="zh-CN" altLang="en-US" sz="2400" dirty="0"/>
              <a:t>在</a:t>
            </a:r>
            <a:r>
              <a:rPr lang="en-US" altLang="zh-CN" sz="2400" dirty="0"/>
              <a:t>PC</a:t>
            </a:r>
            <a:r>
              <a:rPr lang="zh-CN" altLang="en-US" sz="2400" dirty="0"/>
              <a:t>中，键盘采用</a:t>
            </a:r>
            <a:r>
              <a:rPr lang="zh-CN" altLang="en-US" sz="2400" dirty="0">
                <a:solidFill>
                  <a:srgbClr val="C00000"/>
                </a:solidFill>
              </a:rPr>
              <a:t>中断方式</a:t>
            </a:r>
            <a:r>
              <a:rPr lang="zh-CN" altLang="en-US" sz="2400" dirty="0"/>
              <a:t>向系统提供按键的扫描码，每当用户按下一个键，键盘便向系统申请键盘中断（</a:t>
            </a:r>
            <a:r>
              <a:rPr lang="zh-CN" altLang="en-US" sz="2400" dirty="0">
                <a:solidFill>
                  <a:srgbClr val="C00000"/>
                </a:solidFill>
              </a:rPr>
              <a:t>对应</a:t>
            </a:r>
            <a:r>
              <a:rPr lang="en-US" altLang="zh-CN" sz="2400" dirty="0">
                <a:solidFill>
                  <a:srgbClr val="C00000"/>
                </a:solidFill>
              </a:rPr>
              <a:t>IRQ1</a:t>
            </a:r>
            <a:r>
              <a:rPr lang="zh-CN" altLang="en-US" sz="2400" dirty="0">
                <a:solidFill>
                  <a:srgbClr val="C00000"/>
                </a:solidFill>
              </a:rPr>
              <a:t>，中断向量号 </a:t>
            </a:r>
            <a:r>
              <a:rPr lang="en-US" altLang="zh-CN" sz="2400" dirty="0">
                <a:solidFill>
                  <a:srgbClr val="C00000"/>
                </a:solidFill>
              </a:rPr>
              <a:t>9</a:t>
            </a:r>
            <a:r>
              <a:rPr lang="zh-CN" altLang="en-US" sz="2400" dirty="0"/>
              <a:t>）。在中断服务程序中，通过</a:t>
            </a:r>
            <a:r>
              <a:rPr lang="zh-CN" altLang="en-US" sz="2400" dirty="0">
                <a:solidFill>
                  <a:srgbClr val="C00000"/>
                </a:solidFill>
              </a:rPr>
              <a:t>数据端口</a:t>
            </a:r>
            <a:r>
              <a:rPr lang="en-US" altLang="zh-CN" sz="2400" dirty="0">
                <a:solidFill>
                  <a:srgbClr val="C00000"/>
                </a:solidFill>
              </a:rPr>
              <a:t>60H</a:t>
            </a:r>
            <a:r>
              <a:rPr lang="zh-CN" altLang="en-US" sz="2400" dirty="0"/>
              <a:t>读取该键盘的接通扫描码，然后通过</a:t>
            </a:r>
            <a:r>
              <a:rPr lang="en-US" altLang="zh-CN" sz="2400" dirty="0"/>
              <a:t>61H</a:t>
            </a:r>
            <a:r>
              <a:rPr lang="zh-CN" altLang="en-US" sz="2400" dirty="0"/>
              <a:t>的最高位</a:t>
            </a:r>
            <a:r>
              <a:rPr lang="en-US" altLang="zh-CN" sz="2400" dirty="0"/>
              <a:t>D7</a:t>
            </a:r>
            <a:r>
              <a:rPr lang="zh-CN" altLang="en-US" sz="2400" dirty="0"/>
              <a:t>应答键盘。当放开按键时，键盘也要产生</a:t>
            </a:r>
            <a:r>
              <a:rPr lang="en-US" altLang="zh-CN" sz="2400" dirty="0"/>
              <a:t>9</a:t>
            </a:r>
            <a:r>
              <a:rPr lang="zh-CN" altLang="en-US" sz="2400" dirty="0"/>
              <a:t>号可屏蔽中断，只是读取的是断开扫描码，如果一直按住，则键盘以一个固定速率产生中断，不断提供接通扫描码。</a:t>
            </a:r>
            <a:endParaRPr lang="en-US" altLang="zh-CN" sz="2400" dirty="0"/>
          </a:p>
          <a:p>
            <a:pPr marL="0" indent="0">
              <a:lnSpc>
                <a:spcPct val="100000"/>
              </a:lnSpc>
              <a:buNone/>
            </a:pPr>
            <a:r>
              <a:rPr lang="zh-CN" altLang="en-US" sz="2400" dirty="0"/>
              <a:t>最初， </a:t>
            </a:r>
            <a:r>
              <a:rPr lang="en-US" altLang="zh-CN" sz="2400" dirty="0"/>
              <a:t>IBM PC/XT </a:t>
            </a:r>
            <a:r>
              <a:rPr lang="zh-CN" altLang="en-US" sz="2400" dirty="0"/>
              <a:t>使用</a:t>
            </a:r>
            <a:r>
              <a:rPr lang="en-US" altLang="zh-CN" sz="2400" dirty="0"/>
              <a:t>83</a:t>
            </a:r>
            <a:r>
              <a:rPr lang="zh-CN" altLang="en-US" sz="2400" dirty="0"/>
              <a:t>个键的键盘，键盘上每个键都对应一个</a:t>
            </a:r>
            <a:r>
              <a:rPr lang="en-US" altLang="zh-CN" sz="2400" dirty="0"/>
              <a:t>8</a:t>
            </a:r>
            <a:r>
              <a:rPr lang="zh-CN" altLang="en-US" sz="2400" dirty="0"/>
              <a:t>位扫描码，断开扫描码是接通扫描码的最高位</a:t>
            </a:r>
            <a:r>
              <a:rPr lang="en-US" altLang="zh-CN" sz="2400" dirty="0"/>
              <a:t>D7</a:t>
            </a:r>
            <a:r>
              <a:rPr lang="zh-CN" altLang="en-US" sz="2400" dirty="0"/>
              <a:t>置</a:t>
            </a:r>
            <a:r>
              <a:rPr lang="en-US" altLang="zh-CN" sz="2400" dirty="0"/>
              <a:t>1</a:t>
            </a:r>
            <a:r>
              <a:rPr lang="zh-CN" altLang="en-US" sz="2400" dirty="0"/>
              <a:t>形成。例如：</a:t>
            </a:r>
            <a:r>
              <a:rPr lang="en-US" altLang="zh-CN" sz="2400" dirty="0"/>
              <a:t>Esc</a:t>
            </a:r>
            <a:r>
              <a:rPr lang="zh-CN" altLang="en-US" sz="2400" dirty="0"/>
              <a:t>键的接通扫描码是</a:t>
            </a:r>
            <a:r>
              <a:rPr lang="en-US" altLang="zh-CN" sz="2400" dirty="0"/>
              <a:t>01H, </a:t>
            </a:r>
            <a:r>
              <a:rPr lang="zh-CN" altLang="en-US" sz="2400" dirty="0"/>
              <a:t>其断开扫描码是</a:t>
            </a:r>
            <a:r>
              <a:rPr lang="en-US" altLang="zh-CN" sz="2400" dirty="0"/>
              <a:t>81H</a:t>
            </a:r>
            <a:r>
              <a:rPr lang="zh-CN" altLang="en-US" sz="2400" dirty="0"/>
              <a:t>。</a:t>
            </a:r>
            <a:endParaRPr lang="en-US" altLang="zh-CN" sz="2400" dirty="0"/>
          </a:p>
          <a:p>
            <a:pPr marL="0" indent="0">
              <a:lnSpc>
                <a:spcPct val="100000"/>
              </a:lnSpc>
              <a:buNone/>
            </a:pPr>
            <a:r>
              <a:rPr lang="zh-CN" altLang="en-US" sz="2400" dirty="0"/>
              <a:t>现编写一个</a:t>
            </a:r>
            <a:r>
              <a:rPr lang="en-US" altLang="zh-CN" sz="2400" dirty="0"/>
              <a:t>09</a:t>
            </a:r>
            <a:r>
              <a:rPr lang="zh-CN" altLang="en-US" sz="2400" dirty="0"/>
              <a:t>号可屏蔽中断服务程序，实现显示每个按键的扫描码。</a:t>
            </a:r>
          </a:p>
        </p:txBody>
      </p:sp>
    </p:spTree>
    <p:extLst>
      <p:ext uri="{BB962C8B-B14F-4D97-AF65-F5344CB8AC3E}">
        <p14:creationId xmlns:p14="http://schemas.microsoft.com/office/powerpoint/2010/main" val="24060128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4C03E-338B-4CA2-A71F-0DB9E265C046}"/>
              </a:ext>
            </a:extLst>
          </p:cNvPr>
          <p:cNvSpPr>
            <a:spLocks noGrp="1"/>
          </p:cNvSpPr>
          <p:nvPr>
            <p:ph type="title"/>
          </p:nvPr>
        </p:nvSpPr>
        <p:spPr/>
        <p:txBody>
          <a:bodyPr>
            <a:normAutofit/>
          </a:bodyPr>
          <a:lstStyle/>
          <a:p>
            <a:r>
              <a:rPr lang="zh-CN" altLang="en-US" sz="4000" dirty="0"/>
              <a:t>例</a:t>
            </a:r>
            <a:r>
              <a:rPr lang="en-US" altLang="zh-CN" sz="4000" dirty="0"/>
              <a:t>5.16</a:t>
            </a:r>
            <a:r>
              <a:rPr lang="zh-CN" altLang="en-US" sz="4000" dirty="0"/>
              <a:t>：外部可屏蔽中断服务程序</a:t>
            </a:r>
          </a:p>
        </p:txBody>
      </p:sp>
      <p:sp>
        <p:nvSpPr>
          <p:cNvPr id="3" name="内容占位符 2">
            <a:extLst>
              <a:ext uri="{FF2B5EF4-FFF2-40B4-BE49-F238E27FC236}">
                <a16:creationId xmlns:a16="http://schemas.microsoft.com/office/drawing/2014/main" id="{A61B0860-55AA-413A-ADAC-82C081EE4802}"/>
              </a:ext>
            </a:extLst>
          </p:cNvPr>
          <p:cNvSpPr>
            <a:spLocks noGrp="1"/>
          </p:cNvSpPr>
          <p:nvPr>
            <p:ph idx="1"/>
          </p:nvPr>
        </p:nvSpPr>
        <p:spPr>
          <a:xfrm>
            <a:off x="1097279" y="1845734"/>
            <a:ext cx="4462599" cy="4023360"/>
          </a:xfrm>
        </p:spPr>
        <p:txBody>
          <a:bodyPr>
            <a:normAutofit/>
          </a:bodyPr>
          <a:lstStyle/>
          <a:p>
            <a:r>
              <a:rPr lang="zh-CN" altLang="en-US" sz="2400" dirty="0"/>
              <a:t>分析：为了能返回</a:t>
            </a:r>
            <a:r>
              <a:rPr lang="en-US" altLang="zh-CN" sz="2400" dirty="0"/>
              <a:t>DOS</a:t>
            </a:r>
            <a:r>
              <a:rPr lang="zh-CN" altLang="en-US" sz="2400" dirty="0"/>
              <a:t>，程序设计当按下</a:t>
            </a:r>
            <a:r>
              <a:rPr lang="en-US" altLang="zh-CN" sz="2400" dirty="0"/>
              <a:t>Esc</a:t>
            </a:r>
            <a:r>
              <a:rPr lang="zh-CN" altLang="en-US" sz="2400" dirty="0"/>
              <a:t>键时退出，这里，</a:t>
            </a:r>
            <a:r>
              <a:rPr lang="zh-CN" altLang="en-US" sz="2400" dirty="0">
                <a:solidFill>
                  <a:srgbClr val="C00000"/>
                </a:solidFill>
              </a:rPr>
              <a:t>采用固定存储单元在主程序和中断服务程序之间传递参数。</a:t>
            </a:r>
          </a:p>
        </p:txBody>
      </p:sp>
      <p:sp>
        <p:nvSpPr>
          <p:cNvPr id="5" name="文本框 4">
            <a:extLst>
              <a:ext uri="{FF2B5EF4-FFF2-40B4-BE49-F238E27FC236}">
                <a16:creationId xmlns:a16="http://schemas.microsoft.com/office/drawing/2014/main" id="{69408802-B3E0-4FB8-98D2-88C2E811767B}"/>
              </a:ext>
            </a:extLst>
          </p:cNvPr>
          <p:cNvSpPr txBox="1"/>
          <p:nvPr/>
        </p:nvSpPr>
        <p:spPr>
          <a:xfrm>
            <a:off x="1198630" y="3857414"/>
            <a:ext cx="4091827" cy="1938992"/>
          </a:xfrm>
          <a:prstGeom prst="rect">
            <a:avLst/>
          </a:prstGeom>
          <a:noFill/>
        </p:spPr>
        <p:txBody>
          <a:bodyPr wrap="square" rtlCol="0">
            <a:spAutoFit/>
          </a:bodyPr>
          <a:lstStyle/>
          <a:p>
            <a:r>
              <a:rPr lang="zh-CN" altLang="en-US" sz="2000" dirty="0"/>
              <a:t>当按下</a:t>
            </a:r>
            <a:r>
              <a:rPr lang="en-US" altLang="zh-CN" sz="2000" dirty="0"/>
              <a:t>enter</a:t>
            </a:r>
            <a:r>
              <a:rPr lang="zh-CN" altLang="en-US" sz="2000" dirty="0"/>
              <a:t>键，执行该程序时，中断服务程序首先显示</a:t>
            </a:r>
            <a:r>
              <a:rPr lang="en-US" altLang="zh-CN" sz="2000" dirty="0"/>
              <a:t>enter</a:t>
            </a:r>
            <a:r>
              <a:rPr lang="zh-CN" altLang="en-US" sz="2000" dirty="0"/>
              <a:t>键的断开扫描码；然后，每当用户按下一个键时，程序都会显示对应该键的接通和断开扫描码；最后，用户按下</a:t>
            </a:r>
            <a:r>
              <a:rPr lang="en-US" altLang="zh-CN" sz="2000" dirty="0"/>
              <a:t>esc</a:t>
            </a:r>
            <a:r>
              <a:rPr lang="zh-CN" altLang="en-US" sz="2000" dirty="0"/>
              <a:t>键，退出该程序的执行。</a:t>
            </a:r>
            <a:endParaRPr lang="en-US" altLang="zh-CN" sz="2000" dirty="0"/>
          </a:p>
        </p:txBody>
      </p:sp>
      <p:pic>
        <p:nvPicPr>
          <p:cNvPr id="6" name="图片 5">
            <a:extLst>
              <a:ext uri="{FF2B5EF4-FFF2-40B4-BE49-F238E27FC236}">
                <a16:creationId xmlns:a16="http://schemas.microsoft.com/office/drawing/2014/main" id="{279746F7-5AE2-4304-A878-966D18FD7F3C}"/>
              </a:ext>
            </a:extLst>
          </p:cNvPr>
          <p:cNvPicPr>
            <a:picLocks noChangeAspect="1"/>
          </p:cNvPicPr>
          <p:nvPr/>
        </p:nvPicPr>
        <p:blipFill rotWithShape="1">
          <a:blip r:embed="rId2"/>
          <a:srcRect t="1073" b="-1"/>
          <a:stretch/>
        </p:blipFill>
        <p:spPr>
          <a:xfrm>
            <a:off x="5952456" y="739262"/>
            <a:ext cx="5557493" cy="5379476"/>
          </a:xfrm>
          <a:prstGeom prst="rect">
            <a:avLst/>
          </a:prstGeom>
        </p:spPr>
      </p:pic>
      <p:sp>
        <p:nvSpPr>
          <p:cNvPr id="4" name="文本框 3">
            <a:extLst>
              <a:ext uri="{FF2B5EF4-FFF2-40B4-BE49-F238E27FC236}">
                <a16:creationId xmlns:a16="http://schemas.microsoft.com/office/drawing/2014/main" id="{87800E58-5E61-42C7-9E5C-BB59340BC274}"/>
              </a:ext>
            </a:extLst>
          </p:cNvPr>
          <p:cNvSpPr txBox="1"/>
          <p:nvPr/>
        </p:nvSpPr>
        <p:spPr>
          <a:xfrm>
            <a:off x="6436722" y="254799"/>
            <a:ext cx="4718958" cy="369332"/>
          </a:xfrm>
          <a:prstGeom prst="rect">
            <a:avLst/>
          </a:prstGeom>
          <a:noFill/>
        </p:spPr>
        <p:txBody>
          <a:bodyPr wrap="square" rtlCol="0">
            <a:spAutoFit/>
          </a:bodyPr>
          <a:lstStyle/>
          <a:p>
            <a:r>
              <a:rPr lang="en-US" altLang="zh-CN" dirty="0" err="1"/>
              <a:t>escode</a:t>
            </a:r>
            <a:r>
              <a:rPr lang="en-US" altLang="zh-CN" dirty="0"/>
              <a:t> </a:t>
            </a:r>
            <a:r>
              <a:rPr lang="en-US" altLang="zh-CN" dirty="0" err="1"/>
              <a:t>db</a:t>
            </a:r>
            <a:r>
              <a:rPr lang="en-US" altLang="zh-CN" dirty="0"/>
              <a:t>  0 ; </a:t>
            </a:r>
            <a:r>
              <a:rPr lang="zh-CN" altLang="en-US" dirty="0"/>
              <a:t>存放</a:t>
            </a:r>
            <a:r>
              <a:rPr lang="en-US" altLang="zh-CN" dirty="0"/>
              <a:t>ESC</a:t>
            </a:r>
            <a:r>
              <a:rPr lang="zh-CN" altLang="en-US" dirty="0"/>
              <a:t>键的断开扫描码</a:t>
            </a:r>
            <a:r>
              <a:rPr lang="en-US" altLang="zh-CN" dirty="0"/>
              <a:t>81H </a:t>
            </a:r>
            <a:endParaRPr lang="zh-CN" altLang="en-US" dirty="0"/>
          </a:p>
        </p:txBody>
      </p:sp>
    </p:spTree>
    <p:extLst>
      <p:ext uri="{BB962C8B-B14F-4D97-AF65-F5344CB8AC3E}">
        <p14:creationId xmlns:p14="http://schemas.microsoft.com/office/powerpoint/2010/main" val="34809790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1B8F9-D4DB-4920-8B27-EB43E8E7059C}"/>
              </a:ext>
            </a:extLst>
          </p:cNvPr>
          <p:cNvSpPr>
            <a:spLocks noGrp="1"/>
          </p:cNvSpPr>
          <p:nvPr>
            <p:ph type="title"/>
          </p:nvPr>
        </p:nvSpPr>
        <p:spPr/>
        <p:txBody>
          <a:bodyPr/>
          <a:lstStyle/>
          <a:p>
            <a:r>
              <a:rPr lang="zh-CN" altLang="en-US" dirty="0"/>
              <a:t>例</a:t>
            </a:r>
            <a:r>
              <a:rPr lang="en-US" altLang="zh-CN" dirty="0"/>
              <a:t>5.16</a:t>
            </a:r>
            <a:r>
              <a:rPr lang="zh-CN" altLang="en-US" dirty="0"/>
              <a:t>：外部可屏蔽中断服务程序</a:t>
            </a:r>
          </a:p>
        </p:txBody>
      </p:sp>
      <p:pic>
        <p:nvPicPr>
          <p:cNvPr id="8" name="图片 7">
            <a:extLst>
              <a:ext uri="{FF2B5EF4-FFF2-40B4-BE49-F238E27FC236}">
                <a16:creationId xmlns:a16="http://schemas.microsoft.com/office/drawing/2014/main" id="{B28FFBEC-724B-4A9D-AAF8-9BF1FEFDE7FC}"/>
              </a:ext>
            </a:extLst>
          </p:cNvPr>
          <p:cNvPicPr>
            <a:picLocks noChangeAspect="1"/>
          </p:cNvPicPr>
          <p:nvPr/>
        </p:nvPicPr>
        <p:blipFill>
          <a:blip r:embed="rId2"/>
          <a:stretch>
            <a:fillRect/>
          </a:stretch>
        </p:blipFill>
        <p:spPr>
          <a:xfrm>
            <a:off x="223098" y="5242095"/>
            <a:ext cx="6235179" cy="522710"/>
          </a:xfrm>
          <a:prstGeom prst="rect">
            <a:avLst/>
          </a:prstGeom>
        </p:spPr>
      </p:pic>
      <p:pic>
        <p:nvPicPr>
          <p:cNvPr id="11" name="图片 10">
            <a:extLst>
              <a:ext uri="{FF2B5EF4-FFF2-40B4-BE49-F238E27FC236}">
                <a16:creationId xmlns:a16="http://schemas.microsoft.com/office/drawing/2014/main" id="{9907A157-FD33-4B36-A06A-0D5B1B02D411}"/>
              </a:ext>
            </a:extLst>
          </p:cNvPr>
          <p:cNvPicPr>
            <a:picLocks noChangeAspect="1"/>
          </p:cNvPicPr>
          <p:nvPr/>
        </p:nvPicPr>
        <p:blipFill>
          <a:blip r:embed="rId3"/>
          <a:stretch>
            <a:fillRect/>
          </a:stretch>
        </p:blipFill>
        <p:spPr>
          <a:xfrm>
            <a:off x="634683" y="1737360"/>
            <a:ext cx="5898391" cy="3254022"/>
          </a:xfrm>
          <a:prstGeom prst="rect">
            <a:avLst/>
          </a:prstGeom>
        </p:spPr>
      </p:pic>
      <p:pic>
        <p:nvPicPr>
          <p:cNvPr id="12" name="图片 11">
            <a:extLst>
              <a:ext uri="{FF2B5EF4-FFF2-40B4-BE49-F238E27FC236}">
                <a16:creationId xmlns:a16="http://schemas.microsoft.com/office/drawing/2014/main" id="{83DDCC85-2ECF-42D4-A9EB-EAA8881DF0D8}"/>
              </a:ext>
            </a:extLst>
          </p:cNvPr>
          <p:cNvPicPr>
            <a:picLocks noChangeAspect="1"/>
          </p:cNvPicPr>
          <p:nvPr/>
        </p:nvPicPr>
        <p:blipFill>
          <a:blip r:embed="rId4"/>
          <a:stretch>
            <a:fillRect/>
          </a:stretch>
        </p:blipFill>
        <p:spPr>
          <a:xfrm>
            <a:off x="6458277" y="1649354"/>
            <a:ext cx="5403048" cy="4900085"/>
          </a:xfrm>
          <a:prstGeom prst="rect">
            <a:avLst/>
          </a:prstGeom>
        </p:spPr>
      </p:pic>
      <p:sp>
        <p:nvSpPr>
          <p:cNvPr id="3" name="文本框 2">
            <a:extLst>
              <a:ext uri="{FF2B5EF4-FFF2-40B4-BE49-F238E27FC236}">
                <a16:creationId xmlns:a16="http://schemas.microsoft.com/office/drawing/2014/main" id="{301CD353-F0AD-4314-8AF1-E9F9BBB162E6}"/>
              </a:ext>
            </a:extLst>
          </p:cNvPr>
          <p:cNvSpPr txBox="1"/>
          <p:nvPr/>
        </p:nvSpPr>
        <p:spPr>
          <a:xfrm>
            <a:off x="330675" y="5830852"/>
            <a:ext cx="2820739" cy="369332"/>
          </a:xfrm>
          <a:prstGeom prst="rect">
            <a:avLst/>
          </a:prstGeom>
          <a:noFill/>
        </p:spPr>
        <p:txBody>
          <a:bodyPr wrap="square" rtlCol="0">
            <a:spAutoFit/>
          </a:bodyPr>
          <a:lstStyle/>
          <a:p>
            <a:r>
              <a:rPr lang="en-US" altLang="zh-CN" dirty="0">
                <a:solidFill>
                  <a:srgbClr val="C00000"/>
                </a:solidFill>
              </a:rPr>
              <a:t>9C</a:t>
            </a:r>
            <a:r>
              <a:rPr lang="zh-CN" altLang="en-US" dirty="0">
                <a:solidFill>
                  <a:srgbClr val="C00000"/>
                </a:solidFill>
              </a:rPr>
              <a:t>：</a:t>
            </a:r>
            <a:r>
              <a:rPr lang="en-US" altLang="zh-CN" dirty="0">
                <a:solidFill>
                  <a:srgbClr val="C00000"/>
                </a:solidFill>
              </a:rPr>
              <a:t>enter</a:t>
            </a:r>
            <a:r>
              <a:rPr lang="zh-CN" altLang="en-US" dirty="0">
                <a:solidFill>
                  <a:srgbClr val="C00000"/>
                </a:solidFill>
              </a:rPr>
              <a:t>键的断开扫描码</a:t>
            </a:r>
          </a:p>
        </p:txBody>
      </p:sp>
      <p:sp>
        <p:nvSpPr>
          <p:cNvPr id="4" name="对话气泡: 圆角矩形 3">
            <a:extLst>
              <a:ext uri="{FF2B5EF4-FFF2-40B4-BE49-F238E27FC236}">
                <a16:creationId xmlns:a16="http://schemas.microsoft.com/office/drawing/2014/main" id="{2A0574CA-5480-4B89-9A1F-D1B65E4811B9}"/>
              </a:ext>
            </a:extLst>
          </p:cNvPr>
          <p:cNvSpPr/>
          <p:nvPr/>
        </p:nvSpPr>
        <p:spPr>
          <a:xfrm>
            <a:off x="223098" y="3360252"/>
            <a:ext cx="1249136" cy="1040983"/>
          </a:xfrm>
          <a:prstGeom prst="wedgeRoundRectCallout">
            <a:avLst>
              <a:gd name="adj1" fmla="val 67604"/>
              <a:gd name="adj2" fmla="val 6085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solidFill>
                  <a:srgbClr val="C00000"/>
                </a:solidFill>
              </a:rPr>
              <a:t>如果是</a:t>
            </a:r>
            <a:r>
              <a:rPr lang="en-US" altLang="zh-CN" sz="1400" dirty="0">
                <a:solidFill>
                  <a:srgbClr val="C00000"/>
                </a:solidFill>
              </a:rPr>
              <a:t>ESC</a:t>
            </a:r>
            <a:r>
              <a:rPr lang="zh-CN" altLang="en-US" sz="1400" dirty="0">
                <a:solidFill>
                  <a:srgbClr val="C00000"/>
                </a:solidFill>
              </a:rPr>
              <a:t>键，则需要将之保存到</a:t>
            </a:r>
            <a:r>
              <a:rPr lang="en-US" altLang="zh-CN" sz="1400" dirty="0" err="1">
                <a:solidFill>
                  <a:srgbClr val="C00000"/>
                </a:solidFill>
              </a:rPr>
              <a:t>datas</a:t>
            </a:r>
            <a:r>
              <a:rPr lang="zh-CN" altLang="en-US" sz="1400" dirty="0">
                <a:solidFill>
                  <a:srgbClr val="C00000"/>
                </a:solidFill>
              </a:rPr>
              <a:t>数据段</a:t>
            </a:r>
          </a:p>
        </p:txBody>
      </p:sp>
    </p:spTree>
    <p:extLst>
      <p:ext uri="{BB962C8B-B14F-4D97-AF65-F5344CB8AC3E}">
        <p14:creationId xmlns:p14="http://schemas.microsoft.com/office/powerpoint/2010/main" val="3318991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E1DB342-3B88-41E4-89B8-74A69F63B71B}"/>
              </a:ext>
            </a:extLst>
          </p:cNvPr>
          <p:cNvSpPr>
            <a:spLocks noGrp="1"/>
          </p:cNvSpPr>
          <p:nvPr>
            <p:ph type="title"/>
          </p:nvPr>
        </p:nvSpPr>
        <p:spPr/>
        <p:txBody>
          <a:bodyPr/>
          <a:lstStyle/>
          <a:p>
            <a:r>
              <a:rPr lang="en-US" altLang="zh-CN" dirty="0"/>
              <a:t>5.1.1 </a:t>
            </a:r>
            <a:r>
              <a:rPr lang="zh-CN" altLang="en-US" dirty="0"/>
              <a:t>条件控制伪指令</a:t>
            </a:r>
          </a:p>
        </p:txBody>
      </p:sp>
      <p:pic>
        <p:nvPicPr>
          <p:cNvPr id="9" name="图片 8">
            <a:extLst>
              <a:ext uri="{FF2B5EF4-FFF2-40B4-BE49-F238E27FC236}">
                <a16:creationId xmlns:a16="http://schemas.microsoft.com/office/drawing/2014/main" id="{8E35D5A7-62E2-4BFE-8BFF-A4D1C61E0E77}"/>
              </a:ext>
            </a:extLst>
          </p:cNvPr>
          <p:cNvPicPr>
            <a:picLocks noChangeAspect="1"/>
          </p:cNvPicPr>
          <p:nvPr/>
        </p:nvPicPr>
        <p:blipFill rotWithShape="1">
          <a:blip r:embed="rId2"/>
          <a:srcRect t="27928"/>
          <a:stretch/>
        </p:blipFill>
        <p:spPr>
          <a:xfrm>
            <a:off x="1225729" y="3167823"/>
            <a:ext cx="4907705" cy="1828947"/>
          </a:xfrm>
          <a:prstGeom prst="rect">
            <a:avLst/>
          </a:prstGeom>
        </p:spPr>
      </p:pic>
      <p:pic>
        <p:nvPicPr>
          <p:cNvPr id="11" name="图片 10">
            <a:extLst>
              <a:ext uri="{FF2B5EF4-FFF2-40B4-BE49-F238E27FC236}">
                <a16:creationId xmlns:a16="http://schemas.microsoft.com/office/drawing/2014/main" id="{2900A463-A18F-456D-9168-7E01361246DC}"/>
              </a:ext>
            </a:extLst>
          </p:cNvPr>
          <p:cNvPicPr>
            <a:picLocks noChangeAspect="1"/>
          </p:cNvPicPr>
          <p:nvPr/>
        </p:nvPicPr>
        <p:blipFill>
          <a:blip r:embed="rId3"/>
          <a:stretch>
            <a:fillRect/>
          </a:stretch>
        </p:blipFill>
        <p:spPr>
          <a:xfrm>
            <a:off x="2084935" y="2383691"/>
            <a:ext cx="3440147" cy="745950"/>
          </a:xfrm>
          <a:prstGeom prst="rect">
            <a:avLst/>
          </a:prstGeom>
        </p:spPr>
      </p:pic>
      <p:pic>
        <p:nvPicPr>
          <p:cNvPr id="12" name="图片 11">
            <a:extLst>
              <a:ext uri="{FF2B5EF4-FFF2-40B4-BE49-F238E27FC236}">
                <a16:creationId xmlns:a16="http://schemas.microsoft.com/office/drawing/2014/main" id="{C4BECF58-94E2-4ACD-B0DC-7DFB51F257D8}"/>
              </a:ext>
            </a:extLst>
          </p:cNvPr>
          <p:cNvPicPr>
            <a:picLocks noChangeAspect="1"/>
          </p:cNvPicPr>
          <p:nvPr/>
        </p:nvPicPr>
        <p:blipFill>
          <a:blip r:embed="rId4"/>
          <a:stretch>
            <a:fillRect/>
          </a:stretch>
        </p:blipFill>
        <p:spPr>
          <a:xfrm>
            <a:off x="6666920" y="2672548"/>
            <a:ext cx="4861981" cy="1798476"/>
          </a:xfrm>
          <a:prstGeom prst="rect">
            <a:avLst/>
          </a:prstGeom>
        </p:spPr>
      </p:pic>
      <p:pic>
        <p:nvPicPr>
          <p:cNvPr id="14" name="图片 13">
            <a:extLst>
              <a:ext uri="{FF2B5EF4-FFF2-40B4-BE49-F238E27FC236}">
                <a16:creationId xmlns:a16="http://schemas.microsoft.com/office/drawing/2014/main" id="{D0C17085-657A-4F26-93A7-E9B7BD034761}"/>
              </a:ext>
            </a:extLst>
          </p:cNvPr>
          <p:cNvPicPr>
            <a:picLocks noChangeAspect="1"/>
          </p:cNvPicPr>
          <p:nvPr/>
        </p:nvPicPr>
        <p:blipFill>
          <a:blip r:embed="rId5"/>
          <a:stretch>
            <a:fillRect/>
          </a:stretch>
        </p:blipFill>
        <p:spPr>
          <a:xfrm>
            <a:off x="8191685" y="1859636"/>
            <a:ext cx="2781541" cy="708721"/>
          </a:xfrm>
          <a:prstGeom prst="rect">
            <a:avLst/>
          </a:prstGeom>
        </p:spPr>
      </p:pic>
      <p:sp>
        <p:nvSpPr>
          <p:cNvPr id="15" name="文本框 14">
            <a:extLst>
              <a:ext uri="{FF2B5EF4-FFF2-40B4-BE49-F238E27FC236}">
                <a16:creationId xmlns:a16="http://schemas.microsoft.com/office/drawing/2014/main" id="{20BD2B7D-C1EC-4E50-A433-93097903C3C4}"/>
              </a:ext>
            </a:extLst>
          </p:cNvPr>
          <p:cNvSpPr txBox="1"/>
          <p:nvPr/>
        </p:nvSpPr>
        <p:spPr>
          <a:xfrm>
            <a:off x="1218774" y="1737360"/>
            <a:ext cx="4369225"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1</a:t>
            </a:r>
            <a:r>
              <a:rPr lang="zh-CN" altLang="en-US" b="1" dirty="0">
                <a:solidFill>
                  <a:srgbClr val="C00000"/>
                </a:solidFill>
              </a:rPr>
              <a:t>：当做无符号数，</a:t>
            </a:r>
            <a:r>
              <a:rPr lang="en-US" altLang="zh-CN" b="1" dirty="0">
                <a:solidFill>
                  <a:srgbClr val="C00000"/>
                </a:solidFill>
              </a:rPr>
              <a:t>CF=0</a:t>
            </a:r>
            <a:r>
              <a:rPr lang="zh-CN" altLang="en-US" b="1" dirty="0">
                <a:solidFill>
                  <a:srgbClr val="C00000"/>
                </a:solidFill>
              </a:rPr>
              <a:t>，未产生借位，</a:t>
            </a:r>
            <a:r>
              <a:rPr lang="en-US" altLang="zh-CN" b="1" dirty="0">
                <a:solidFill>
                  <a:srgbClr val="C00000"/>
                </a:solidFill>
              </a:rPr>
              <a:t>SF</a:t>
            </a:r>
            <a:r>
              <a:rPr lang="zh-CN" altLang="en-US" b="1" dirty="0">
                <a:solidFill>
                  <a:srgbClr val="C00000"/>
                </a:solidFill>
              </a:rPr>
              <a:t>为 </a:t>
            </a:r>
            <a:r>
              <a:rPr lang="en-US" altLang="zh-CN" b="1" dirty="0">
                <a:solidFill>
                  <a:srgbClr val="C00000"/>
                </a:solidFill>
              </a:rPr>
              <a:t>NG , </a:t>
            </a:r>
            <a:r>
              <a:rPr lang="zh-CN" altLang="en-US" b="1" dirty="0">
                <a:solidFill>
                  <a:srgbClr val="C00000"/>
                </a:solidFill>
              </a:rPr>
              <a:t>即 “</a:t>
            </a:r>
            <a:r>
              <a:rPr lang="en-US" altLang="zh-CN" b="1" dirty="0">
                <a:solidFill>
                  <a:srgbClr val="C00000"/>
                </a:solidFill>
              </a:rPr>
              <a:t>-</a:t>
            </a:r>
            <a:r>
              <a:rPr lang="zh-CN" altLang="en-US" b="1" dirty="0">
                <a:solidFill>
                  <a:srgbClr val="C00000"/>
                </a:solidFill>
              </a:rPr>
              <a:t>”</a:t>
            </a:r>
          </a:p>
        </p:txBody>
      </p:sp>
      <p:sp>
        <p:nvSpPr>
          <p:cNvPr id="16" name="文本框 15">
            <a:extLst>
              <a:ext uri="{FF2B5EF4-FFF2-40B4-BE49-F238E27FC236}">
                <a16:creationId xmlns:a16="http://schemas.microsoft.com/office/drawing/2014/main" id="{80A6F88E-B8CE-4198-A8BA-F44217B9813B}"/>
              </a:ext>
            </a:extLst>
          </p:cNvPr>
          <p:cNvSpPr txBox="1"/>
          <p:nvPr/>
        </p:nvSpPr>
        <p:spPr>
          <a:xfrm>
            <a:off x="5875094" y="1737360"/>
            <a:ext cx="2253674"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2</a:t>
            </a:r>
            <a:r>
              <a:rPr lang="zh-CN" altLang="en-US" b="1" dirty="0">
                <a:solidFill>
                  <a:srgbClr val="C00000"/>
                </a:solidFill>
              </a:rPr>
              <a:t>：</a:t>
            </a:r>
            <a:r>
              <a:rPr lang="en-US" altLang="zh-CN" b="1" dirty="0">
                <a:solidFill>
                  <a:srgbClr val="C00000"/>
                </a:solidFill>
              </a:rPr>
              <a:t>SF</a:t>
            </a:r>
            <a:r>
              <a:rPr lang="zh-CN" altLang="en-US" b="1" dirty="0">
                <a:solidFill>
                  <a:srgbClr val="C00000"/>
                </a:solidFill>
              </a:rPr>
              <a:t>的状态</a:t>
            </a:r>
            <a:r>
              <a:rPr lang="en-US" altLang="zh-CN" b="1" dirty="0">
                <a:solidFill>
                  <a:srgbClr val="C00000"/>
                </a:solidFill>
              </a:rPr>
              <a:t>PL,</a:t>
            </a:r>
            <a:r>
              <a:rPr lang="zh-CN" altLang="en-US" b="1" dirty="0">
                <a:solidFill>
                  <a:srgbClr val="C00000"/>
                </a:solidFill>
              </a:rPr>
              <a:t>表示“</a:t>
            </a:r>
            <a:r>
              <a:rPr lang="en-US" altLang="zh-CN" b="1" dirty="0">
                <a:solidFill>
                  <a:srgbClr val="C00000"/>
                </a:solidFill>
              </a:rPr>
              <a:t>+</a:t>
            </a:r>
            <a:r>
              <a:rPr lang="zh-CN" altLang="en-US" b="1" dirty="0">
                <a:solidFill>
                  <a:srgbClr val="C00000"/>
                </a:solidFill>
              </a:rPr>
              <a:t>”</a:t>
            </a:r>
          </a:p>
        </p:txBody>
      </p:sp>
      <p:sp>
        <p:nvSpPr>
          <p:cNvPr id="17" name="文本框 16">
            <a:extLst>
              <a:ext uri="{FF2B5EF4-FFF2-40B4-BE49-F238E27FC236}">
                <a16:creationId xmlns:a16="http://schemas.microsoft.com/office/drawing/2014/main" id="{D9FA5577-927A-4D95-B51A-A7003E530B2E}"/>
              </a:ext>
            </a:extLst>
          </p:cNvPr>
          <p:cNvSpPr txBox="1"/>
          <p:nvPr/>
        </p:nvSpPr>
        <p:spPr>
          <a:xfrm>
            <a:off x="663100" y="5005904"/>
            <a:ext cx="5728393" cy="646331"/>
          </a:xfrm>
          <a:prstGeom prst="rect">
            <a:avLst/>
          </a:prstGeom>
          <a:noFill/>
        </p:spPr>
        <p:txBody>
          <a:bodyPr wrap="square" rtlCol="0">
            <a:spAutoFit/>
          </a:bodyPr>
          <a:lstStyle/>
          <a:p>
            <a:r>
              <a:rPr lang="zh-CN" altLang="en-US" b="1" dirty="0">
                <a:solidFill>
                  <a:srgbClr val="C00000"/>
                </a:solidFill>
              </a:rPr>
              <a:t>情况</a:t>
            </a:r>
            <a:r>
              <a:rPr lang="en-US" altLang="zh-CN" b="1" dirty="0">
                <a:solidFill>
                  <a:srgbClr val="C00000"/>
                </a:solidFill>
              </a:rPr>
              <a:t>3</a:t>
            </a:r>
            <a:r>
              <a:rPr lang="zh-CN" altLang="en-US" b="1" dirty="0">
                <a:solidFill>
                  <a:srgbClr val="C00000"/>
                </a:solidFill>
              </a:rPr>
              <a:t>：当做有符号数，执行</a:t>
            </a:r>
            <a:r>
              <a:rPr lang="en-US" altLang="zh-CN" b="1" dirty="0">
                <a:solidFill>
                  <a:srgbClr val="C00000"/>
                </a:solidFill>
              </a:rPr>
              <a:t>NEG</a:t>
            </a:r>
            <a:r>
              <a:rPr lang="zh-CN" altLang="en-US" b="1" dirty="0">
                <a:solidFill>
                  <a:srgbClr val="C00000"/>
                </a:solidFill>
              </a:rPr>
              <a:t>，</a:t>
            </a:r>
            <a:r>
              <a:rPr lang="en-US" altLang="zh-CN" b="1" dirty="0">
                <a:solidFill>
                  <a:srgbClr val="C00000"/>
                </a:solidFill>
              </a:rPr>
              <a:t>CF =1(</a:t>
            </a:r>
            <a:r>
              <a:rPr lang="zh-CN" altLang="en-US" b="1" dirty="0">
                <a:solidFill>
                  <a:srgbClr val="C00000"/>
                </a:solidFill>
              </a:rPr>
              <a:t>借位</a:t>
            </a:r>
            <a:r>
              <a:rPr lang="en-US" altLang="zh-CN" b="1" dirty="0">
                <a:solidFill>
                  <a:srgbClr val="C00000"/>
                </a:solidFill>
              </a:rPr>
              <a:t>)</a:t>
            </a:r>
            <a:r>
              <a:rPr lang="zh-CN" altLang="en-US" b="1" dirty="0">
                <a:solidFill>
                  <a:srgbClr val="C00000"/>
                </a:solidFill>
              </a:rPr>
              <a:t>，</a:t>
            </a:r>
            <a:r>
              <a:rPr lang="en-US" altLang="zh-CN" b="1" dirty="0">
                <a:solidFill>
                  <a:srgbClr val="C00000"/>
                </a:solidFill>
              </a:rPr>
              <a:t>SF=PL</a:t>
            </a:r>
            <a:r>
              <a:rPr lang="zh-CN" altLang="en-US" b="1" dirty="0">
                <a:solidFill>
                  <a:srgbClr val="C00000"/>
                </a:solidFill>
              </a:rPr>
              <a:t>，表示“</a:t>
            </a:r>
            <a:r>
              <a:rPr lang="en-US" altLang="zh-CN" b="1" dirty="0">
                <a:solidFill>
                  <a:srgbClr val="C00000"/>
                </a:solidFill>
              </a:rPr>
              <a:t>+</a:t>
            </a:r>
            <a:r>
              <a:rPr lang="zh-CN" altLang="en-US" b="1" dirty="0">
                <a:solidFill>
                  <a:srgbClr val="C00000"/>
                </a:solidFill>
              </a:rPr>
              <a:t>”</a:t>
            </a:r>
            <a:endParaRPr lang="en-US" altLang="zh-CN" b="1" dirty="0">
              <a:solidFill>
                <a:srgbClr val="C00000"/>
              </a:solidFill>
            </a:endParaRPr>
          </a:p>
        </p:txBody>
      </p:sp>
      <p:pic>
        <p:nvPicPr>
          <p:cNvPr id="2" name="图片 1">
            <a:extLst>
              <a:ext uri="{FF2B5EF4-FFF2-40B4-BE49-F238E27FC236}">
                <a16:creationId xmlns:a16="http://schemas.microsoft.com/office/drawing/2014/main" id="{81A1CE8D-030D-4E63-A49A-F3FB12D2DE9F}"/>
              </a:ext>
            </a:extLst>
          </p:cNvPr>
          <p:cNvPicPr>
            <a:picLocks noChangeAspect="1"/>
          </p:cNvPicPr>
          <p:nvPr/>
        </p:nvPicPr>
        <p:blipFill rotWithShape="1">
          <a:blip r:embed="rId6"/>
          <a:srcRect t="38145"/>
          <a:stretch/>
        </p:blipFill>
        <p:spPr>
          <a:xfrm>
            <a:off x="6666919" y="4575215"/>
            <a:ext cx="4861981" cy="1828947"/>
          </a:xfrm>
          <a:prstGeom prst="rect">
            <a:avLst/>
          </a:prstGeom>
        </p:spPr>
      </p:pic>
      <p:pic>
        <p:nvPicPr>
          <p:cNvPr id="3" name="图片 2">
            <a:extLst>
              <a:ext uri="{FF2B5EF4-FFF2-40B4-BE49-F238E27FC236}">
                <a16:creationId xmlns:a16="http://schemas.microsoft.com/office/drawing/2014/main" id="{18C03BDF-C724-4EE5-A393-B7F54CC708D9}"/>
              </a:ext>
            </a:extLst>
          </p:cNvPr>
          <p:cNvPicPr>
            <a:picLocks noChangeAspect="1"/>
          </p:cNvPicPr>
          <p:nvPr/>
        </p:nvPicPr>
        <p:blipFill>
          <a:blip r:embed="rId7"/>
          <a:stretch>
            <a:fillRect/>
          </a:stretch>
        </p:blipFill>
        <p:spPr>
          <a:xfrm>
            <a:off x="2613990" y="5418326"/>
            <a:ext cx="2911092" cy="922109"/>
          </a:xfrm>
          <a:prstGeom prst="rect">
            <a:avLst/>
          </a:prstGeom>
        </p:spPr>
      </p:pic>
      <p:sp>
        <p:nvSpPr>
          <p:cNvPr id="4" name="箭头: 右 3">
            <a:extLst>
              <a:ext uri="{FF2B5EF4-FFF2-40B4-BE49-F238E27FC236}">
                <a16:creationId xmlns:a16="http://schemas.microsoft.com/office/drawing/2014/main" id="{8B3ACC8B-0CD2-43D3-8AD3-9C8AE1238A8E}"/>
              </a:ext>
            </a:extLst>
          </p:cNvPr>
          <p:cNvSpPr/>
          <p:nvPr/>
        </p:nvSpPr>
        <p:spPr>
          <a:xfrm>
            <a:off x="5649687" y="5633945"/>
            <a:ext cx="879520" cy="293914"/>
          </a:xfrm>
          <a:prstGeom prst="rightArrow">
            <a:avLst/>
          </a:prstGeom>
          <a:solidFill>
            <a:srgbClr val="002060"/>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32622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AAC22A0-561A-4545-9EE4-6AA2021DAD3E}"/>
              </a:ext>
            </a:extLst>
          </p:cNvPr>
          <p:cNvSpPr>
            <a:spLocks noGrp="1"/>
          </p:cNvSpPr>
          <p:nvPr>
            <p:ph type="title"/>
          </p:nvPr>
        </p:nvSpPr>
        <p:spPr/>
        <p:txBody>
          <a:bodyPr/>
          <a:lstStyle/>
          <a:p>
            <a:r>
              <a:rPr lang="en-US" altLang="zh-CN" dirty="0"/>
              <a:t>5.1.1 </a:t>
            </a:r>
            <a:r>
              <a:rPr lang="zh-CN" altLang="en-US" dirty="0"/>
              <a:t>条件控制伪指令</a:t>
            </a:r>
          </a:p>
        </p:txBody>
      </p:sp>
      <p:sp>
        <p:nvSpPr>
          <p:cNvPr id="10" name="文本占位符 4">
            <a:extLst>
              <a:ext uri="{FF2B5EF4-FFF2-40B4-BE49-F238E27FC236}">
                <a16:creationId xmlns:a16="http://schemas.microsoft.com/office/drawing/2014/main" id="{F86DC03D-9DF4-49C7-8EA5-A819BB802E78}"/>
              </a:ext>
            </a:extLst>
          </p:cNvPr>
          <p:cNvSpPr txBox="1">
            <a:spLocks/>
          </p:cNvSpPr>
          <p:nvPr/>
        </p:nvSpPr>
        <p:spPr>
          <a:xfrm>
            <a:off x="841100" y="1737360"/>
            <a:ext cx="3851196" cy="96615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pPr>
            <a:r>
              <a:rPr lang="zh-CN" altLang="en-US" sz="2400" b="1" dirty="0">
                <a:solidFill>
                  <a:srgbClr val="002060"/>
                </a:solidFill>
              </a:rPr>
              <a:t>例：采用条件控制伪指令编写的双分支结构</a:t>
            </a:r>
            <a:endParaRPr lang="en-US" altLang="zh-CN" sz="2400" b="1" dirty="0">
              <a:solidFill>
                <a:srgbClr val="002060"/>
              </a:solidFill>
            </a:endParaRPr>
          </a:p>
          <a:p>
            <a:pPr>
              <a:lnSpc>
                <a:spcPct val="100000"/>
              </a:lnSpc>
              <a:spcBef>
                <a:spcPts val="0"/>
              </a:spcBef>
            </a:pPr>
            <a:endParaRPr lang="zh-CN" altLang="en-US" b="1" i="1" dirty="0">
              <a:solidFill>
                <a:schemeClr val="tx1"/>
              </a:solidFill>
            </a:endParaRPr>
          </a:p>
        </p:txBody>
      </p:sp>
      <p:sp>
        <p:nvSpPr>
          <p:cNvPr id="11" name="文本框 10">
            <a:extLst>
              <a:ext uri="{FF2B5EF4-FFF2-40B4-BE49-F238E27FC236}">
                <a16:creationId xmlns:a16="http://schemas.microsoft.com/office/drawing/2014/main" id="{276979E6-EE13-4182-B5E3-AAD756866902}"/>
              </a:ext>
            </a:extLst>
          </p:cNvPr>
          <p:cNvSpPr txBox="1"/>
          <p:nvPr/>
        </p:nvSpPr>
        <p:spPr>
          <a:xfrm>
            <a:off x="4692296" y="1834475"/>
            <a:ext cx="3895585" cy="3785652"/>
          </a:xfrm>
          <a:prstGeom prst="rect">
            <a:avLst/>
          </a:prstGeom>
          <a:noFill/>
        </p:spPr>
        <p:txBody>
          <a:bodyPr wrap="square" rtlCol="0">
            <a:spAutoFit/>
          </a:bodyPr>
          <a:lstStyle/>
          <a:p>
            <a:r>
              <a:rPr lang="zh-CN" altLang="en-US" sz="2000" dirty="0"/>
              <a:t>列表文件</a:t>
            </a:r>
            <a:r>
              <a:rPr lang="en-US" altLang="zh-CN" sz="2000" dirty="0"/>
              <a:t>.LST(</a:t>
            </a:r>
            <a:r>
              <a:rPr lang="zh-CN" altLang="en-US" sz="2000" dirty="0">
                <a:highlight>
                  <a:srgbClr val="FFFF00"/>
                </a:highlight>
              </a:rPr>
              <a:t>带</a:t>
            </a:r>
            <a:r>
              <a:rPr lang="en-US" altLang="zh-CN" sz="2000" dirty="0">
                <a:highlight>
                  <a:srgbClr val="FFFF00"/>
                </a:highlight>
              </a:rPr>
              <a:t>*</a:t>
            </a:r>
            <a:r>
              <a:rPr lang="zh-CN" altLang="en-US" sz="2000" dirty="0">
                <a:highlight>
                  <a:srgbClr val="FFFF00"/>
                </a:highlight>
              </a:rPr>
              <a:t>的语句是由汇编程序产生的</a:t>
            </a:r>
            <a:r>
              <a:rPr lang="en-US" altLang="zh-CN" sz="2000" dirty="0"/>
              <a:t>)</a:t>
            </a:r>
          </a:p>
          <a:p>
            <a:r>
              <a:rPr lang="en-US" altLang="zh-CN" sz="2000" dirty="0"/>
              <a:t>.</a:t>
            </a:r>
            <a:r>
              <a:rPr lang="en-US" altLang="zh-CN" sz="2000" i="1" dirty="0"/>
              <a:t>if ax==5</a:t>
            </a:r>
          </a:p>
          <a:p>
            <a:r>
              <a:rPr lang="en-US" altLang="zh-CN" sz="2000" i="1" dirty="0">
                <a:solidFill>
                  <a:srgbClr val="C00000"/>
                </a:solidFill>
              </a:rPr>
              <a:t>*   </a:t>
            </a:r>
            <a:r>
              <a:rPr lang="en-US" altLang="zh-CN" sz="2000" i="1" dirty="0" err="1">
                <a:solidFill>
                  <a:srgbClr val="C00000"/>
                </a:solidFill>
              </a:rPr>
              <a:t>cmp</a:t>
            </a:r>
            <a:r>
              <a:rPr lang="en-US" altLang="zh-CN" sz="2000" i="1" dirty="0">
                <a:solidFill>
                  <a:srgbClr val="C00000"/>
                </a:solidFill>
              </a:rPr>
              <a:t>  ax, 05h</a:t>
            </a:r>
          </a:p>
          <a:p>
            <a:r>
              <a:rPr lang="en-US" altLang="zh-CN" sz="2000" i="1" dirty="0">
                <a:solidFill>
                  <a:srgbClr val="C00000"/>
                </a:solidFill>
              </a:rPr>
              <a:t>*   </a:t>
            </a:r>
            <a:r>
              <a:rPr lang="en-US" altLang="zh-CN" sz="2000" i="1" dirty="0" err="1">
                <a:solidFill>
                  <a:srgbClr val="C00000"/>
                </a:solidFill>
              </a:rPr>
              <a:t>jne</a:t>
            </a:r>
            <a:r>
              <a:rPr lang="en-US" altLang="zh-CN" sz="2000" i="1" dirty="0">
                <a:solidFill>
                  <a:srgbClr val="C00000"/>
                </a:solidFill>
              </a:rPr>
              <a:t>   @c0001</a:t>
            </a:r>
          </a:p>
          <a:p>
            <a:r>
              <a:rPr lang="en-US" altLang="zh-CN" sz="2000" i="1" dirty="0"/>
              <a:t>     mov   bx, ax</a:t>
            </a:r>
          </a:p>
          <a:p>
            <a:r>
              <a:rPr lang="en-US" altLang="zh-CN" sz="2000" i="1" dirty="0"/>
              <a:t>     mov  ax,0</a:t>
            </a:r>
          </a:p>
          <a:p>
            <a:r>
              <a:rPr lang="en-US" altLang="zh-CN" sz="2000" i="1" dirty="0"/>
              <a:t> </a:t>
            </a:r>
            <a:r>
              <a:rPr lang="zh-CN" altLang="en-US" sz="2000" i="1" dirty="0"/>
              <a:t>    </a:t>
            </a:r>
            <a:r>
              <a:rPr lang="en-US" altLang="zh-CN" sz="2000" i="1" dirty="0"/>
              <a:t>.else</a:t>
            </a:r>
          </a:p>
          <a:p>
            <a:r>
              <a:rPr lang="en-US" altLang="zh-CN" sz="2000" i="1" dirty="0"/>
              <a:t>*  </a:t>
            </a:r>
            <a:r>
              <a:rPr lang="en-US" altLang="zh-CN" sz="2000" i="1" dirty="0" err="1">
                <a:solidFill>
                  <a:srgbClr val="C00000"/>
                </a:solidFill>
              </a:rPr>
              <a:t>jmp</a:t>
            </a:r>
            <a:r>
              <a:rPr lang="en-US" altLang="zh-CN" sz="2000" i="1" dirty="0">
                <a:solidFill>
                  <a:srgbClr val="C00000"/>
                </a:solidFill>
              </a:rPr>
              <a:t>  @c0003</a:t>
            </a:r>
          </a:p>
          <a:p>
            <a:r>
              <a:rPr lang="en-US" altLang="zh-CN" sz="2000" i="1" dirty="0">
                <a:solidFill>
                  <a:srgbClr val="C00000"/>
                </a:solidFill>
              </a:rPr>
              <a:t>*@c0001: </a:t>
            </a:r>
            <a:r>
              <a:rPr lang="en-US" altLang="zh-CN" sz="2000" i="1" dirty="0" err="1">
                <a:solidFill>
                  <a:srgbClr val="C00000"/>
                </a:solidFill>
              </a:rPr>
              <a:t>dec</a:t>
            </a:r>
            <a:r>
              <a:rPr lang="en-US" altLang="zh-CN" sz="2000" i="1" dirty="0">
                <a:solidFill>
                  <a:srgbClr val="C00000"/>
                </a:solidFill>
              </a:rPr>
              <a:t> ax</a:t>
            </a:r>
          </a:p>
          <a:p>
            <a:r>
              <a:rPr lang="en-US" altLang="zh-CN" sz="2000" i="1" dirty="0">
                <a:solidFill>
                  <a:srgbClr val="C00000"/>
                </a:solidFill>
              </a:rPr>
              <a:t>      .endif</a:t>
            </a:r>
          </a:p>
          <a:p>
            <a:r>
              <a:rPr lang="en-US" altLang="zh-CN" sz="2000" i="1" dirty="0">
                <a:solidFill>
                  <a:srgbClr val="C00000"/>
                </a:solidFill>
              </a:rPr>
              <a:t>*@c0003:</a:t>
            </a:r>
            <a:endParaRPr lang="zh-CN" altLang="en-US" sz="2000" i="1" dirty="0">
              <a:solidFill>
                <a:srgbClr val="C00000"/>
              </a:solidFill>
            </a:endParaRPr>
          </a:p>
        </p:txBody>
      </p:sp>
      <p:sp>
        <p:nvSpPr>
          <p:cNvPr id="12" name="文本框 11">
            <a:extLst>
              <a:ext uri="{FF2B5EF4-FFF2-40B4-BE49-F238E27FC236}">
                <a16:creationId xmlns:a16="http://schemas.microsoft.com/office/drawing/2014/main" id="{5F37BA0E-1A5C-4877-A829-E6C1C10AC91B}"/>
              </a:ext>
            </a:extLst>
          </p:cNvPr>
          <p:cNvSpPr txBox="1"/>
          <p:nvPr/>
        </p:nvSpPr>
        <p:spPr>
          <a:xfrm>
            <a:off x="7424140" y="2761368"/>
            <a:ext cx="3449782" cy="369332"/>
          </a:xfrm>
          <a:prstGeom prst="rect">
            <a:avLst/>
          </a:prstGeom>
          <a:noFill/>
        </p:spPr>
        <p:txBody>
          <a:bodyPr wrap="square" rtlCol="0">
            <a:spAutoFit/>
          </a:bodyPr>
          <a:lstStyle/>
          <a:p>
            <a:r>
              <a:rPr lang="zh-CN" altLang="en-US" b="1" dirty="0">
                <a:solidFill>
                  <a:srgbClr val="C00000"/>
                </a:solidFill>
              </a:rPr>
              <a:t>汇编以及运行后结果</a:t>
            </a:r>
            <a:r>
              <a:rPr lang="en-US" altLang="zh-CN" b="1" dirty="0">
                <a:solidFill>
                  <a:srgbClr val="C00000"/>
                </a:solidFill>
              </a:rPr>
              <a:t>:</a:t>
            </a:r>
            <a:endParaRPr lang="zh-CN" altLang="en-US" b="1" dirty="0">
              <a:solidFill>
                <a:srgbClr val="C00000"/>
              </a:solidFill>
            </a:endParaRPr>
          </a:p>
        </p:txBody>
      </p:sp>
      <p:pic>
        <p:nvPicPr>
          <p:cNvPr id="2" name="图片 1">
            <a:extLst>
              <a:ext uri="{FF2B5EF4-FFF2-40B4-BE49-F238E27FC236}">
                <a16:creationId xmlns:a16="http://schemas.microsoft.com/office/drawing/2014/main" id="{4C3E5E13-E29C-47D7-818D-BA4C31EB6011}"/>
              </a:ext>
            </a:extLst>
          </p:cNvPr>
          <p:cNvPicPr>
            <a:picLocks noChangeAspect="1"/>
          </p:cNvPicPr>
          <p:nvPr/>
        </p:nvPicPr>
        <p:blipFill>
          <a:blip r:embed="rId2"/>
          <a:stretch>
            <a:fillRect/>
          </a:stretch>
        </p:blipFill>
        <p:spPr>
          <a:xfrm>
            <a:off x="6746933" y="3160772"/>
            <a:ext cx="4587638" cy="2339543"/>
          </a:xfrm>
          <a:prstGeom prst="rect">
            <a:avLst/>
          </a:prstGeom>
        </p:spPr>
      </p:pic>
      <p:sp>
        <p:nvSpPr>
          <p:cNvPr id="3" name="对话气泡: 圆角矩形 2">
            <a:extLst>
              <a:ext uri="{FF2B5EF4-FFF2-40B4-BE49-F238E27FC236}">
                <a16:creationId xmlns:a16="http://schemas.microsoft.com/office/drawing/2014/main" id="{A1AF4EAD-0702-4541-896F-F4FF7C759026}"/>
              </a:ext>
            </a:extLst>
          </p:cNvPr>
          <p:cNvSpPr/>
          <p:nvPr/>
        </p:nvSpPr>
        <p:spPr>
          <a:xfrm>
            <a:off x="1378672" y="4471261"/>
            <a:ext cx="2706254" cy="966154"/>
          </a:xfrm>
          <a:prstGeom prst="wedgeRoundRectCallout">
            <a:avLst>
              <a:gd name="adj1" fmla="val -11618"/>
              <a:gd name="adj2" fmla="val -7095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b="1" dirty="0"/>
              <a:t>初始：</a:t>
            </a:r>
            <a:r>
              <a:rPr lang="en-US" altLang="zh-CN" sz="2000" b="1" dirty="0"/>
              <a:t>AX=-5</a:t>
            </a:r>
          </a:p>
          <a:p>
            <a:pPr algn="ctr"/>
            <a:r>
              <a:rPr lang="en-US" altLang="zh-CN" sz="2000" b="1" dirty="0"/>
              <a:t>.If ax==5 </a:t>
            </a:r>
            <a:r>
              <a:rPr lang="zh-CN" altLang="en-US" sz="2000" b="1" dirty="0"/>
              <a:t>改成</a:t>
            </a:r>
            <a:endParaRPr lang="en-US" altLang="zh-CN" sz="2000" b="1" dirty="0"/>
          </a:p>
          <a:p>
            <a:pPr algn="ctr"/>
            <a:r>
              <a:rPr lang="en-US" altLang="zh-CN" sz="2000" b="1" dirty="0"/>
              <a:t>.if </a:t>
            </a:r>
            <a:r>
              <a:rPr lang="en-US" altLang="zh-CN" sz="2000" b="1" dirty="0">
                <a:highlight>
                  <a:srgbClr val="FFFF00"/>
                </a:highlight>
              </a:rPr>
              <a:t>sword </a:t>
            </a:r>
            <a:r>
              <a:rPr lang="en-US" altLang="zh-CN" sz="2000" b="1" dirty="0" err="1">
                <a:highlight>
                  <a:srgbClr val="FFFF00"/>
                </a:highlight>
              </a:rPr>
              <a:t>ptr</a:t>
            </a:r>
            <a:r>
              <a:rPr lang="en-US" altLang="zh-CN" sz="2000" b="1" dirty="0">
                <a:highlight>
                  <a:srgbClr val="FFFF00"/>
                </a:highlight>
              </a:rPr>
              <a:t> ax</a:t>
            </a:r>
            <a:r>
              <a:rPr lang="en-US" altLang="zh-CN" sz="2000" b="1" dirty="0"/>
              <a:t>==5</a:t>
            </a:r>
            <a:endParaRPr lang="zh-CN" altLang="en-US" sz="2000" b="1" dirty="0"/>
          </a:p>
        </p:txBody>
      </p:sp>
      <p:pic>
        <p:nvPicPr>
          <p:cNvPr id="4" name="图片 3">
            <a:extLst>
              <a:ext uri="{FF2B5EF4-FFF2-40B4-BE49-F238E27FC236}">
                <a16:creationId xmlns:a16="http://schemas.microsoft.com/office/drawing/2014/main" id="{E9F5AF06-BAC2-4AD7-9287-A557F0D301D9}"/>
              </a:ext>
            </a:extLst>
          </p:cNvPr>
          <p:cNvPicPr>
            <a:picLocks noChangeAspect="1"/>
          </p:cNvPicPr>
          <p:nvPr/>
        </p:nvPicPr>
        <p:blipFill rotWithShape="1">
          <a:blip r:embed="rId3"/>
          <a:srcRect r="9822"/>
          <a:stretch/>
        </p:blipFill>
        <p:spPr>
          <a:xfrm>
            <a:off x="1422647" y="2886228"/>
            <a:ext cx="2618304" cy="1303133"/>
          </a:xfrm>
          <a:prstGeom prst="rect">
            <a:avLst/>
          </a:prstGeom>
        </p:spPr>
      </p:pic>
    </p:spTree>
    <p:extLst>
      <p:ext uri="{BB962C8B-B14F-4D97-AF65-F5344CB8AC3E}">
        <p14:creationId xmlns:p14="http://schemas.microsoft.com/office/powerpoint/2010/main" val="2707404164"/>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5263</TotalTime>
  <Words>8447</Words>
  <Application>Microsoft Office PowerPoint</Application>
  <PresentationFormat>宽屏</PresentationFormat>
  <Paragraphs>757</Paragraphs>
  <Slides>76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76</vt:i4>
      </vt:variant>
    </vt:vector>
  </HeadingPairs>
  <TitlesOfParts>
    <vt:vector size="83" baseType="lpstr">
      <vt:lpstr>Helvetica Neue</vt:lpstr>
      <vt:lpstr>等线</vt:lpstr>
      <vt:lpstr>Arial</vt:lpstr>
      <vt:lpstr>Calibri</vt:lpstr>
      <vt:lpstr>Calibri Light</vt:lpstr>
      <vt:lpstr>Wingdings</vt:lpstr>
      <vt:lpstr>回顾</vt:lpstr>
      <vt:lpstr>第5章 高级汇编语言程序设计</vt:lpstr>
      <vt:lpstr>教学要求</vt:lpstr>
      <vt:lpstr>5.1 高级语言特性</vt:lpstr>
      <vt:lpstr>5.1.1 条件控制伪指令</vt:lpstr>
      <vt:lpstr>5.1.1 条件控制伪指令</vt:lpstr>
      <vt:lpstr>5.1.1 条件控制伪指令</vt:lpstr>
      <vt:lpstr>5.1.1 条件控制伪指令</vt:lpstr>
      <vt:lpstr>5.1.1 条件控制伪指令</vt:lpstr>
      <vt:lpstr>5.1.1 条件控制伪指令</vt:lpstr>
      <vt:lpstr>5.1.1 条件控制伪指令</vt:lpstr>
      <vt:lpstr>5.1.2 循环控制伪指令</vt:lpstr>
      <vt:lpstr>5.1.2 循环控制伪指令</vt:lpstr>
      <vt:lpstr>5.1.2 循环控制伪指令</vt:lpstr>
      <vt:lpstr>5.1.2 循环控制伪指令</vt:lpstr>
      <vt:lpstr>5.1.3 过程声明和过程调用伪指令</vt:lpstr>
      <vt:lpstr>5.1.3 过程声明和过程调用伪指令</vt:lpstr>
      <vt:lpstr>5.1.3 过程声明和过程调用伪指令</vt:lpstr>
      <vt:lpstr>5.1.3 过程声明和过程调用伪指令</vt:lpstr>
      <vt:lpstr>5.1.3 过程声明和过程调用伪指令</vt:lpstr>
      <vt:lpstr>5.1.3 过程声明和过程调用伪指令</vt:lpstr>
      <vt:lpstr>5.2 宏结构程序设计</vt:lpstr>
      <vt:lpstr>5.2.1 宏汇编</vt:lpstr>
      <vt:lpstr>5.2.1 宏汇编</vt:lpstr>
      <vt:lpstr>5.2.1 宏汇编</vt:lpstr>
      <vt:lpstr>例5.4 用宏汇编实现信息显示（对比例3.1）</vt:lpstr>
      <vt:lpstr>5.2.1 宏汇编</vt:lpstr>
      <vt:lpstr>5.2.1 宏汇编</vt:lpstr>
      <vt:lpstr>5.2.1 宏汇编</vt:lpstr>
      <vt:lpstr>5.2.1 宏汇编</vt:lpstr>
      <vt:lpstr>5.2.1 宏汇编</vt:lpstr>
      <vt:lpstr>5.2.1 宏汇编</vt:lpstr>
      <vt:lpstr>5.2.1 宏汇编</vt:lpstr>
      <vt:lpstr>5.2.1 宏汇编</vt:lpstr>
      <vt:lpstr>5.2.1 宏汇编</vt:lpstr>
      <vt:lpstr>5.2.2 重复汇编</vt:lpstr>
      <vt:lpstr>5.2.2 重复汇编</vt:lpstr>
      <vt:lpstr>5.2.2 重复汇编</vt:lpstr>
      <vt:lpstr>5.2.2重复汇编</vt:lpstr>
      <vt:lpstr>5.2.2重复汇编</vt:lpstr>
      <vt:lpstr>5.2.2 重复汇编</vt:lpstr>
      <vt:lpstr>5.2.3 条件汇编</vt:lpstr>
      <vt:lpstr>5.2.3 条件汇编</vt:lpstr>
      <vt:lpstr>5.2.3 条件汇编</vt:lpstr>
      <vt:lpstr>5.2.3 条件汇编</vt:lpstr>
      <vt:lpstr>例5.4+完整宏结构</vt:lpstr>
      <vt:lpstr>5.3 模块化程序设计</vt:lpstr>
      <vt:lpstr>5.3.1 源程序文件的包含</vt:lpstr>
      <vt:lpstr>例5.12a 利用源程序包含方法将输入的数据按升序输出</vt:lpstr>
      <vt:lpstr>PowerPoint 演示文稿</vt:lpstr>
      <vt:lpstr>PowerPoint 演示文稿</vt:lpstr>
      <vt:lpstr>PowerPoint 演示文稿</vt:lpstr>
      <vt:lpstr>5.3.2 目标代码文件的连接</vt:lpstr>
      <vt:lpstr>5.3.2 目标代码文件的连接</vt:lpstr>
      <vt:lpstr>例5.12b 利用目标文件连接方法实现将输入的数据按升序输出</vt:lpstr>
      <vt:lpstr>5.3.3 子程序库的调入</vt:lpstr>
      <vt:lpstr>5.3.3 子程序库的调入</vt:lpstr>
      <vt:lpstr>5.3.3 子程序库的调入</vt:lpstr>
      <vt:lpstr>5.3.3. 子程序的调入</vt:lpstr>
      <vt:lpstr>5.4 输入/输出程序设计</vt:lpstr>
      <vt:lpstr>5.4输入输出程序设计</vt:lpstr>
      <vt:lpstr>5.4.1 输入/输出指令</vt:lpstr>
      <vt:lpstr>5.4.2 程序直接控制输入/输出</vt:lpstr>
      <vt:lpstr>5.4.2 程序直接控制输入/输出</vt:lpstr>
      <vt:lpstr>5.4.3 程序查询输入/输出</vt:lpstr>
      <vt:lpstr>5.4.3 程序查询输入/输出</vt:lpstr>
      <vt:lpstr>5.4.4 中断服务程序</vt:lpstr>
      <vt:lpstr>5.4.4 中断服务程序</vt:lpstr>
      <vt:lpstr>5.4.4 中断服务程序</vt:lpstr>
      <vt:lpstr>5.4.4 中断服务程序</vt:lpstr>
      <vt:lpstr>5.4.4 中断服务程序</vt:lpstr>
      <vt:lpstr>5.4.4 中断服务程序</vt:lpstr>
      <vt:lpstr>5.4.4 中断服务程序</vt:lpstr>
      <vt:lpstr>5.4.4 中断服务程序</vt:lpstr>
      <vt:lpstr>5.4.4 中断服务程序</vt:lpstr>
      <vt:lpstr>例5.16：外部可屏蔽中断服务程序</vt:lpstr>
      <vt:lpstr>例5.16：外部可屏蔽中断服务程序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高级汇编语言程序设计</dc:title>
  <dc:creator>haiying2019</dc:creator>
  <cp:lastModifiedBy>Lenovo</cp:lastModifiedBy>
  <cp:revision>265</cp:revision>
  <dcterms:created xsi:type="dcterms:W3CDTF">2023-09-11T02:28:00Z</dcterms:created>
  <dcterms:modified xsi:type="dcterms:W3CDTF">2024-11-30T09:37:24Z</dcterms:modified>
</cp:coreProperties>
</file>