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326" r:id="rId3"/>
    <p:sldId id="327" r:id="rId4"/>
    <p:sldId id="349" r:id="rId5"/>
    <p:sldId id="350" r:id="rId6"/>
    <p:sldId id="328" r:id="rId7"/>
    <p:sldId id="352" r:id="rId8"/>
    <p:sldId id="353" r:id="rId9"/>
    <p:sldId id="351" r:id="rId10"/>
    <p:sldId id="329" r:id="rId11"/>
    <p:sldId id="330" r:id="rId12"/>
    <p:sldId id="354" r:id="rId13"/>
    <p:sldId id="331" r:id="rId14"/>
    <p:sldId id="332" r:id="rId15"/>
    <p:sldId id="355" r:id="rId16"/>
    <p:sldId id="356" r:id="rId17"/>
    <p:sldId id="357" r:id="rId18"/>
    <p:sldId id="358" r:id="rId19"/>
    <p:sldId id="333" r:id="rId20"/>
    <p:sldId id="359" r:id="rId21"/>
    <p:sldId id="360" r:id="rId22"/>
    <p:sldId id="334" r:id="rId23"/>
    <p:sldId id="335" r:id="rId24"/>
    <p:sldId id="361" r:id="rId25"/>
    <p:sldId id="336" r:id="rId26"/>
    <p:sldId id="362" r:id="rId27"/>
    <p:sldId id="364" r:id="rId28"/>
    <p:sldId id="363" r:id="rId29"/>
    <p:sldId id="365" r:id="rId30"/>
    <p:sldId id="366" r:id="rId31"/>
    <p:sldId id="337" r:id="rId32"/>
    <p:sldId id="367" r:id="rId33"/>
    <p:sldId id="368" r:id="rId34"/>
    <p:sldId id="369" r:id="rId35"/>
    <p:sldId id="370" r:id="rId36"/>
    <p:sldId id="375" r:id="rId37"/>
    <p:sldId id="338" r:id="rId38"/>
    <p:sldId id="371" r:id="rId39"/>
    <p:sldId id="372" r:id="rId40"/>
    <p:sldId id="339" r:id="rId41"/>
    <p:sldId id="340" r:id="rId42"/>
    <p:sldId id="373" r:id="rId43"/>
    <p:sldId id="3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13D4D-1EFD-4D96-83D1-E14A0AE40270}" type="datetimeFigureOut">
              <a:rPr lang="zh-CN" altLang="en-US" smtClean="0"/>
              <a:t>2024/11/30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D3DFF-CA77-4F15-B8F2-6AE509587919}" type="slidenum">
              <a:rPr lang="zh-CN" altLang="en-US" smtClean="0"/>
              <a:t>‹#›</a:t>
            </a:fld>
            <a:endParaRPr lang="zh-CN" altLang="en-US"/>
          </a:p>
        </p:txBody>
      </p:sp>
    </p:spTree>
    <p:extLst>
      <p:ext uri="{BB962C8B-B14F-4D97-AF65-F5344CB8AC3E}">
        <p14:creationId xmlns:p14="http://schemas.microsoft.com/office/powerpoint/2010/main" val="276526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96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72474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124579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95848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40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173234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39775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03352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124930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304616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405653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F8EDA-69A2-48FF-9E8A-19C575C0E94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18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646F6-AB49-4367-800A-4380EE65A400}"/>
              </a:ext>
            </a:extLst>
          </p:cNvPr>
          <p:cNvSpPr>
            <a:spLocks noGrp="1"/>
          </p:cNvSpPr>
          <p:nvPr>
            <p:ph type="ctrTitle"/>
          </p:nvPr>
        </p:nvSpPr>
        <p:spPr/>
        <p:txBody>
          <a:bodyPr/>
          <a:lstStyle/>
          <a:p>
            <a:r>
              <a:rPr lang="zh-CN" altLang="en-US" dirty="0"/>
              <a:t>第</a:t>
            </a:r>
            <a:r>
              <a:rPr lang="en-US" altLang="zh-CN" dirty="0"/>
              <a:t>6</a:t>
            </a:r>
            <a:r>
              <a:rPr lang="zh-CN" altLang="en-US" dirty="0"/>
              <a:t>章 </a:t>
            </a:r>
            <a:r>
              <a:rPr lang="en-US" altLang="zh-CN" dirty="0"/>
              <a:t>32</a:t>
            </a:r>
            <a:r>
              <a:rPr lang="zh-CN" altLang="en-US" dirty="0"/>
              <a:t>位指令及其编程</a:t>
            </a:r>
          </a:p>
        </p:txBody>
      </p:sp>
    </p:spTree>
    <p:extLst>
      <p:ext uri="{BB962C8B-B14F-4D97-AF65-F5344CB8AC3E}">
        <p14:creationId xmlns:p14="http://schemas.microsoft.com/office/powerpoint/2010/main" val="215875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AB5A0-53BE-4A61-B740-20D041316A2F}"/>
              </a:ext>
            </a:extLst>
          </p:cNvPr>
          <p:cNvSpPr>
            <a:spLocks noGrp="1"/>
          </p:cNvSpPr>
          <p:nvPr>
            <p:ph type="title"/>
          </p:nvPr>
        </p:nvSpPr>
        <p:spPr/>
        <p:txBody>
          <a:bodyPr/>
          <a:lstStyle/>
          <a:p>
            <a:r>
              <a:rPr lang="en-US" altLang="zh-CN" dirty="0"/>
              <a:t>6.1.2</a:t>
            </a:r>
            <a:r>
              <a:rPr lang="zh-CN" altLang="en-US" dirty="0"/>
              <a:t> 寻址方式</a:t>
            </a:r>
          </a:p>
        </p:txBody>
      </p:sp>
      <p:sp>
        <p:nvSpPr>
          <p:cNvPr id="3" name="内容占位符 2">
            <a:extLst>
              <a:ext uri="{FF2B5EF4-FFF2-40B4-BE49-F238E27FC236}">
                <a16:creationId xmlns:a16="http://schemas.microsoft.com/office/drawing/2014/main" id="{DC46ED04-3D17-4BF2-9BD2-BDB80E1B5B49}"/>
              </a:ext>
            </a:extLst>
          </p:cNvPr>
          <p:cNvSpPr>
            <a:spLocks noGrp="1"/>
          </p:cNvSpPr>
          <p:nvPr>
            <p:ph idx="1"/>
          </p:nvPr>
        </p:nvSpPr>
        <p:spPr/>
        <p:txBody>
          <a:bodyPr>
            <a:normAutofit/>
          </a:bodyPr>
          <a:lstStyle/>
          <a:p>
            <a:pPr marL="100013" indent="0" fontAlgn="auto">
              <a:buFont typeface="Wingdings" panose="05000000000000000000" pitchFamily="2" charset="2"/>
              <a:buNone/>
              <a:defRPr/>
            </a:pPr>
            <a:r>
              <a:rPr lang="en-US" altLang="zh-CN" sz="3200" dirty="0"/>
              <a:t>32</a:t>
            </a:r>
            <a:r>
              <a:rPr lang="zh-CN" altLang="en-US" sz="3200" dirty="0"/>
              <a:t>位有效地址＝</a:t>
            </a:r>
            <a:r>
              <a:rPr lang="zh-CN" altLang="en-US" sz="3200" dirty="0">
                <a:solidFill>
                  <a:srgbClr val="C00000"/>
                </a:solidFill>
              </a:rPr>
              <a:t>基址寄存器</a:t>
            </a:r>
            <a:r>
              <a:rPr lang="zh-CN" altLang="en-US" sz="3200" dirty="0"/>
              <a:t>＋（</a:t>
            </a:r>
            <a:r>
              <a:rPr lang="zh-CN" altLang="en-US" sz="3200" dirty="0">
                <a:solidFill>
                  <a:srgbClr val="C00000"/>
                </a:solidFill>
              </a:rPr>
              <a:t>变址寄存器</a:t>
            </a:r>
            <a:r>
              <a:rPr lang="en-US" altLang="zh-CN" sz="3200" dirty="0"/>
              <a:t>×</a:t>
            </a:r>
            <a:r>
              <a:rPr lang="zh-CN" altLang="en-US" sz="3200" dirty="0">
                <a:solidFill>
                  <a:srgbClr val="C00000"/>
                </a:solidFill>
              </a:rPr>
              <a:t>比例</a:t>
            </a:r>
            <a:r>
              <a:rPr lang="zh-CN" altLang="en-US" sz="3200" dirty="0"/>
              <a:t>）＋</a:t>
            </a:r>
            <a:r>
              <a:rPr lang="zh-CN" altLang="en-US" sz="3200" dirty="0">
                <a:solidFill>
                  <a:srgbClr val="C00000"/>
                </a:solidFill>
              </a:rPr>
              <a:t>位移量</a:t>
            </a:r>
            <a:endParaRPr lang="en-US" altLang="zh-CN" sz="3200" dirty="0">
              <a:solidFill>
                <a:srgbClr val="C00000"/>
              </a:solidFill>
            </a:endParaRPr>
          </a:p>
          <a:p>
            <a:pPr lvl="1" algn="just">
              <a:spcBef>
                <a:spcPct val="20000"/>
              </a:spcBef>
              <a:buClr>
                <a:schemeClr val="accent2"/>
              </a:buClr>
              <a:buSzPct val="90000"/>
              <a:buFont typeface="Wingdings" panose="05000000000000000000" pitchFamily="2" charset="2"/>
              <a:buChar char="ü"/>
            </a:pPr>
            <a:r>
              <a:rPr lang="zh-CN" altLang="en-US" sz="2800" dirty="0"/>
              <a:t>基址寄存器</a:t>
            </a:r>
            <a:r>
              <a:rPr lang="en-US" altLang="zh-CN" sz="2800" dirty="0"/>
              <a:t>——</a:t>
            </a:r>
            <a:r>
              <a:rPr lang="zh-CN" altLang="en-US" sz="2800" dirty="0"/>
              <a:t>任何</a:t>
            </a:r>
            <a:r>
              <a:rPr lang="en-US" altLang="zh-CN" sz="2800" dirty="0"/>
              <a:t>8</a:t>
            </a:r>
            <a:r>
              <a:rPr lang="zh-CN" altLang="en-US" sz="2800" dirty="0"/>
              <a:t>个</a:t>
            </a:r>
            <a:r>
              <a:rPr lang="en-US" altLang="zh-CN" sz="2800" dirty="0"/>
              <a:t>32</a:t>
            </a:r>
            <a:r>
              <a:rPr lang="zh-CN" altLang="en-US" sz="2800" dirty="0"/>
              <a:t>位通用寄存器之一</a:t>
            </a:r>
          </a:p>
          <a:p>
            <a:pPr lvl="1" algn="just">
              <a:spcBef>
                <a:spcPct val="20000"/>
              </a:spcBef>
              <a:buClr>
                <a:schemeClr val="accent2"/>
              </a:buClr>
              <a:buSzPct val="90000"/>
              <a:buFont typeface="Wingdings" panose="05000000000000000000" pitchFamily="2" charset="2"/>
              <a:buChar char="ü"/>
            </a:pPr>
            <a:r>
              <a:rPr lang="zh-CN" altLang="en-US" sz="2800" dirty="0"/>
              <a:t>变址寄存器</a:t>
            </a:r>
            <a:r>
              <a:rPr lang="en-US" altLang="zh-CN" sz="2800" dirty="0"/>
              <a:t>——</a:t>
            </a:r>
            <a:r>
              <a:rPr lang="zh-CN" altLang="en-US" sz="2800" dirty="0"/>
              <a:t>除</a:t>
            </a:r>
            <a:r>
              <a:rPr lang="en-US" altLang="zh-CN" sz="2800" dirty="0"/>
              <a:t>ESP</a:t>
            </a:r>
            <a:r>
              <a:rPr lang="zh-CN" altLang="en-US" sz="2800" dirty="0"/>
              <a:t>之外的任何</a:t>
            </a:r>
            <a:r>
              <a:rPr lang="en-US" altLang="zh-CN" sz="2800" dirty="0"/>
              <a:t>32</a:t>
            </a:r>
            <a:r>
              <a:rPr lang="zh-CN" altLang="en-US" sz="2800" dirty="0"/>
              <a:t>位通用寄存器之一</a:t>
            </a:r>
          </a:p>
          <a:p>
            <a:pPr lvl="1" algn="just">
              <a:spcBef>
                <a:spcPct val="20000"/>
              </a:spcBef>
              <a:buClr>
                <a:schemeClr val="accent2"/>
              </a:buClr>
              <a:buSzPct val="90000"/>
              <a:buFont typeface="Wingdings" panose="05000000000000000000" pitchFamily="2" charset="2"/>
              <a:buChar char="ü"/>
            </a:pPr>
            <a:r>
              <a:rPr lang="zh-CN" altLang="en-US" sz="2800" dirty="0"/>
              <a:t>比例</a:t>
            </a:r>
            <a:r>
              <a:rPr lang="en-US" altLang="zh-CN" sz="2800" dirty="0"/>
              <a:t>——</a:t>
            </a:r>
            <a:r>
              <a:rPr lang="zh-CN" altLang="en-US" sz="2800" dirty="0"/>
              <a:t>可以是</a:t>
            </a:r>
            <a:r>
              <a:rPr lang="en-US" altLang="zh-CN" sz="2800" dirty="0"/>
              <a:t>1 / 2 / 4 / 8</a:t>
            </a:r>
          </a:p>
          <a:p>
            <a:pPr lvl="1" algn="just">
              <a:spcBef>
                <a:spcPct val="20000"/>
              </a:spcBef>
              <a:buClr>
                <a:schemeClr val="accent2"/>
              </a:buClr>
              <a:buSzPct val="90000"/>
              <a:buFont typeface="Wingdings" panose="05000000000000000000" pitchFamily="2" charset="2"/>
              <a:buChar char="ü"/>
            </a:pPr>
            <a:r>
              <a:rPr lang="zh-CN" altLang="en-US" sz="2800" dirty="0"/>
              <a:t>位移量</a:t>
            </a:r>
            <a:r>
              <a:rPr lang="en-US" altLang="zh-CN" sz="2800" dirty="0"/>
              <a:t>——</a:t>
            </a:r>
            <a:r>
              <a:rPr lang="zh-CN" altLang="en-US" sz="2800" dirty="0"/>
              <a:t>可以是</a:t>
            </a:r>
            <a:r>
              <a:rPr lang="en-US" altLang="zh-CN" sz="2800" dirty="0"/>
              <a:t>8 / 32</a:t>
            </a:r>
            <a:r>
              <a:rPr lang="zh-CN" altLang="en-US" sz="2800" dirty="0"/>
              <a:t>位值</a:t>
            </a:r>
          </a:p>
          <a:p>
            <a:endParaRPr lang="zh-CN" altLang="en-US" sz="2800" dirty="0"/>
          </a:p>
        </p:txBody>
      </p:sp>
    </p:spTree>
    <p:extLst>
      <p:ext uri="{BB962C8B-B14F-4D97-AF65-F5344CB8AC3E}">
        <p14:creationId xmlns:p14="http://schemas.microsoft.com/office/powerpoint/2010/main" val="367322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AD80D-1C37-4029-822E-C440D03C821E}"/>
              </a:ext>
            </a:extLst>
          </p:cNvPr>
          <p:cNvSpPr>
            <a:spLocks noGrp="1"/>
          </p:cNvSpPr>
          <p:nvPr>
            <p:ph type="title"/>
          </p:nvPr>
        </p:nvSpPr>
        <p:spPr/>
        <p:txBody>
          <a:bodyPr/>
          <a:lstStyle/>
          <a:p>
            <a:r>
              <a:rPr lang="en-US" altLang="zh-CN" dirty="0"/>
              <a:t>6.1.3 </a:t>
            </a:r>
            <a:r>
              <a:rPr lang="zh-CN" altLang="en-US" dirty="0"/>
              <a:t>机器代码格式</a:t>
            </a:r>
          </a:p>
        </p:txBody>
      </p:sp>
      <p:graphicFrame>
        <p:nvGraphicFramePr>
          <p:cNvPr id="5" name="表格 4">
            <a:extLst>
              <a:ext uri="{FF2B5EF4-FFF2-40B4-BE49-F238E27FC236}">
                <a16:creationId xmlns:a16="http://schemas.microsoft.com/office/drawing/2014/main" id="{0C1F5158-A49E-4102-85FC-4F186AEE0EB8}"/>
              </a:ext>
            </a:extLst>
          </p:cNvPr>
          <p:cNvGraphicFramePr>
            <a:graphicFrameLocks noGrp="1"/>
          </p:cNvGraphicFramePr>
          <p:nvPr>
            <p:extLst>
              <p:ext uri="{D42A27DB-BD31-4B8C-83A1-F6EECF244321}">
                <p14:modId xmlns:p14="http://schemas.microsoft.com/office/powerpoint/2010/main" val="2183856080"/>
              </p:ext>
            </p:extLst>
          </p:nvPr>
        </p:nvGraphicFramePr>
        <p:xfrm>
          <a:off x="2089423" y="2848958"/>
          <a:ext cx="8211933" cy="370840"/>
        </p:xfrm>
        <a:graphic>
          <a:graphicData uri="http://schemas.openxmlformats.org/drawingml/2006/table">
            <a:tbl>
              <a:tblPr firstRow="1" bandRow="1">
                <a:tableStyleId>{5940675A-B579-460E-94D1-54222C63F5DA}</a:tableStyleId>
              </a:tblPr>
              <a:tblGrid>
                <a:gridCol w="1188293">
                  <a:extLst>
                    <a:ext uri="{9D8B030D-6E8A-4147-A177-3AD203B41FA5}">
                      <a16:colId xmlns:a16="http://schemas.microsoft.com/office/drawing/2014/main" val="1011887691"/>
                    </a:ext>
                  </a:extLst>
                </a:gridCol>
                <a:gridCol w="1229136">
                  <a:extLst>
                    <a:ext uri="{9D8B030D-6E8A-4147-A177-3AD203B41FA5}">
                      <a16:colId xmlns:a16="http://schemas.microsoft.com/office/drawing/2014/main" val="985430351"/>
                    </a:ext>
                  </a:extLst>
                </a:gridCol>
                <a:gridCol w="1580320">
                  <a:extLst>
                    <a:ext uri="{9D8B030D-6E8A-4147-A177-3AD203B41FA5}">
                      <a16:colId xmlns:a16="http://schemas.microsoft.com/office/drawing/2014/main" val="2426940988"/>
                    </a:ext>
                  </a:extLst>
                </a:gridCol>
                <a:gridCol w="1686817">
                  <a:extLst>
                    <a:ext uri="{9D8B030D-6E8A-4147-A177-3AD203B41FA5}">
                      <a16:colId xmlns:a16="http://schemas.microsoft.com/office/drawing/2014/main" val="2306547010"/>
                    </a:ext>
                  </a:extLst>
                </a:gridCol>
                <a:gridCol w="1122639">
                  <a:extLst>
                    <a:ext uri="{9D8B030D-6E8A-4147-A177-3AD203B41FA5}">
                      <a16:colId xmlns:a16="http://schemas.microsoft.com/office/drawing/2014/main" val="1017554007"/>
                    </a:ext>
                  </a:extLst>
                </a:gridCol>
                <a:gridCol w="1404728">
                  <a:extLst>
                    <a:ext uri="{9D8B030D-6E8A-4147-A177-3AD203B41FA5}">
                      <a16:colId xmlns:a16="http://schemas.microsoft.com/office/drawing/2014/main" val="3906162820"/>
                    </a:ext>
                  </a:extLst>
                </a:gridCol>
              </a:tblGrid>
              <a:tr h="370840">
                <a:tc>
                  <a:txBody>
                    <a:bodyPr/>
                    <a:lstStyle/>
                    <a:p>
                      <a:r>
                        <a:rPr lang="zh-CN" altLang="en-US" dirty="0"/>
                        <a:t>指令前缀</a:t>
                      </a:r>
                    </a:p>
                  </a:txBody>
                  <a:tcPr>
                    <a:solidFill>
                      <a:schemeClr val="accent2">
                        <a:lumMod val="40000"/>
                        <a:lumOff val="60000"/>
                      </a:schemeClr>
                    </a:solidFill>
                  </a:tcPr>
                </a:tc>
                <a:tc>
                  <a:txBody>
                    <a:bodyPr/>
                    <a:lstStyle/>
                    <a:p>
                      <a:r>
                        <a:rPr lang="zh-CN" altLang="en-US" dirty="0"/>
                        <a:t>段跨越</a:t>
                      </a:r>
                    </a:p>
                  </a:txBody>
                  <a:tcPr>
                    <a:solidFill>
                      <a:schemeClr val="accent2">
                        <a:lumMod val="40000"/>
                        <a:lumOff val="60000"/>
                      </a:schemeClr>
                    </a:solidFill>
                  </a:tcPr>
                </a:tc>
                <a:tc>
                  <a:txBody>
                    <a:bodyPr/>
                    <a:lstStyle/>
                    <a:p>
                      <a:pPr algn="ctr"/>
                      <a:r>
                        <a:rPr lang="zh-CN" altLang="en-US" dirty="0"/>
                        <a:t>操作码</a:t>
                      </a:r>
                    </a:p>
                  </a:txBody>
                  <a:tcPr>
                    <a:solidFill>
                      <a:srgbClr val="92D050"/>
                    </a:solidFill>
                  </a:tcPr>
                </a:tc>
                <a:tc>
                  <a:txBody>
                    <a:bodyPr/>
                    <a:lstStyle/>
                    <a:p>
                      <a:r>
                        <a:rPr lang="en-US" altLang="zh-CN" dirty="0"/>
                        <a:t>Mod reg r/m</a:t>
                      </a:r>
                      <a:endParaRPr lang="zh-CN" altLang="en-US" dirty="0"/>
                    </a:p>
                  </a:txBody>
                  <a:tcPr>
                    <a:solidFill>
                      <a:schemeClr val="accent5">
                        <a:lumMod val="40000"/>
                        <a:lumOff val="60000"/>
                      </a:schemeClr>
                    </a:solidFill>
                  </a:tcPr>
                </a:tc>
                <a:tc>
                  <a:txBody>
                    <a:bodyPr/>
                    <a:lstStyle/>
                    <a:p>
                      <a:r>
                        <a:rPr lang="zh-CN" altLang="en-US" dirty="0"/>
                        <a:t>位移量</a:t>
                      </a:r>
                    </a:p>
                  </a:txBody>
                  <a:tcPr>
                    <a:solidFill>
                      <a:schemeClr val="accent5">
                        <a:lumMod val="40000"/>
                        <a:lumOff val="60000"/>
                      </a:schemeClr>
                    </a:solidFill>
                  </a:tcPr>
                </a:tc>
                <a:tc>
                  <a:txBody>
                    <a:bodyPr/>
                    <a:lstStyle/>
                    <a:p>
                      <a:r>
                        <a:rPr lang="zh-CN" altLang="en-US" dirty="0"/>
                        <a:t>立即数</a:t>
                      </a:r>
                    </a:p>
                  </a:txBody>
                  <a:tcPr>
                    <a:solidFill>
                      <a:schemeClr val="accent5">
                        <a:lumMod val="40000"/>
                        <a:lumOff val="60000"/>
                      </a:schemeClr>
                    </a:solidFill>
                  </a:tcPr>
                </a:tc>
                <a:extLst>
                  <a:ext uri="{0D108BD9-81ED-4DB2-BD59-A6C34878D82A}">
                    <a16:rowId xmlns:a16="http://schemas.microsoft.com/office/drawing/2014/main" val="2663062013"/>
                  </a:ext>
                </a:extLst>
              </a:tr>
            </a:tbl>
          </a:graphicData>
        </a:graphic>
      </p:graphicFrame>
      <p:sp>
        <p:nvSpPr>
          <p:cNvPr id="7" name="文本框 6">
            <a:extLst>
              <a:ext uri="{FF2B5EF4-FFF2-40B4-BE49-F238E27FC236}">
                <a16:creationId xmlns:a16="http://schemas.microsoft.com/office/drawing/2014/main" id="{D4A9E699-A8A0-4B92-B5E7-1C89CA934A1A}"/>
              </a:ext>
            </a:extLst>
          </p:cNvPr>
          <p:cNvSpPr txBox="1"/>
          <p:nvPr/>
        </p:nvSpPr>
        <p:spPr>
          <a:xfrm>
            <a:off x="2246242" y="2306210"/>
            <a:ext cx="8211933" cy="646331"/>
          </a:xfrm>
          <a:prstGeom prst="rect">
            <a:avLst/>
          </a:prstGeom>
          <a:noFill/>
        </p:spPr>
        <p:txBody>
          <a:bodyPr wrap="square" rtlCol="0">
            <a:spAutoFit/>
          </a:bodyPr>
          <a:lstStyle/>
          <a:p>
            <a:r>
              <a:rPr lang="en-US" altLang="zh-CN" dirty="0"/>
              <a:t>0/1</a:t>
            </a:r>
            <a:r>
              <a:rPr lang="zh-CN" altLang="en-US" dirty="0"/>
              <a:t>字节           </a:t>
            </a:r>
            <a:r>
              <a:rPr lang="en-US" altLang="zh-CN" dirty="0"/>
              <a:t>0/1</a:t>
            </a:r>
            <a:r>
              <a:rPr lang="zh-CN" altLang="en-US" dirty="0"/>
              <a:t>字节        </a:t>
            </a:r>
            <a:r>
              <a:rPr lang="en-US" altLang="zh-CN" dirty="0"/>
              <a:t>1/2</a:t>
            </a:r>
            <a:r>
              <a:rPr lang="zh-CN" altLang="en-US" dirty="0"/>
              <a:t>字节                 </a:t>
            </a:r>
            <a:r>
              <a:rPr lang="en-US" altLang="zh-CN" dirty="0"/>
              <a:t>0/1</a:t>
            </a:r>
            <a:r>
              <a:rPr lang="zh-CN" altLang="en-US" dirty="0"/>
              <a:t>字节             </a:t>
            </a:r>
            <a:r>
              <a:rPr lang="en-US" altLang="zh-CN" dirty="0"/>
              <a:t>0/1/2</a:t>
            </a:r>
            <a:r>
              <a:rPr lang="zh-CN" altLang="en-US" dirty="0"/>
              <a:t>字节   </a:t>
            </a:r>
            <a:r>
              <a:rPr lang="en-US" altLang="zh-CN" dirty="0"/>
              <a:t>0/1/2</a:t>
            </a:r>
            <a:r>
              <a:rPr lang="zh-CN" altLang="en-US" dirty="0"/>
              <a:t>字节      </a:t>
            </a:r>
          </a:p>
          <a:p>
            <a:r>
              <a:rPr lang="zh-CN" altLang="en-US" dirty="0"/>
              <a:t>     </a:t>
            </a:r>
          </a:p>
        </p:txBody>
      </p:sp>
      <p:graphicFrame>
        <p:nvGraphicFramePr>
          <p:cNvPr id="8" name="表格 7">
            <a:extLst>
              <a:ext uri="{FF2B5EF4-FFF2-40B4-BE49-F238E27FC236}">
                <a16:creationId xmlns:a16="http://schemas.microsoft.com/office/drawing/2014/main" id="{F1423A66-9659-4138-8435-3A3331EC3AA7}"/>
              </a:ext>
            </a:extLst>
          </p:cNvPr>
          <p:cNvGraphicFramePr>
            <a:graphicFrameLocks noGrp="1"/>
          </p:cNvGraphicFramePr>
          <p:nvPr>
            <p:extLst>
              <p:ext uri="{D42A27DB-BD31-4B8C-83A1-F6EECF244321}">
                <p14:modId xmlns:p14="http://schemas.microsoft.com/office/powerpoint/2010/main" val="2317274568"/>
              </p:ext>
            </p:extLst>
          </p:nvPr>
        </p:nvGraphicFramePr>
        <p:xfrm>
          <a:off x="995901" y="4273447"/>
          <a:ext cx="10500362" cy="640080"/>
        </p:xfrm>
        <a:graphic>
          <a:graphicData uri="http://schemas.openxmlformats.org/drawingml/2006/table">
            <a:tbl>
              <a:tblPr firstRow="1" bandRow="1">
                <a:tableStyleId>{5940675A-B579-460E-94D1-54222C63F5DA}</a:tableStyleId>
              </a:tblPr>
              <a:tblGrid>
                <a:gridCol w="1166707">
                  <a:extLst>
                    <a:ext uri="{9D8B030D-6E8A-4147-A177-3AD203B41FA5}">
                      <a16:colId xmlns:a16="http://schemas.microsoft.com/office/drawing/2014/main" val="1115261452"/>
                    </a:ext>
                  </a:extLst>
                </a:gridCol>
                <a:gridCol w="1166707">
                  <a:extLst>
                    <a:ext uri="{9D8B030D-6E8A-4147-A177-3AD203B41FA5}">
                      <a16:colId xmlns:a16="http://schemas.microsoft.com/office/drawing/2014/main" val="4264645382"/>
                    </a:ext>
                  </a:extLst>
                </a:gridCol>
                <a:gridCol w="1166707">
                  <a:extLst>
                    <a:ext uri="{9D8B030D-6E8A-4147-A177-3AD203B41FA5}">
                      <a16:colId xmlns:a16="http://schemas.microsoft.com/office/drawing/2014/main" val="1160551080"/>
                    </a:ext>
                  </a:extLst>
                </a:gridCol>
                <a:gridCol w="1166707">
                  <a:extLst>
                    <a:ext uri="{9D8B030D-6E8A-4147-A177-3AD203B41FA5}">
                      <a16:colId xmlns:a16="http://schemas.microsoft.com/office/drawing/2014/main" val="4104647758"/>
                    </a:ext>
                  </a:extLst>
                </a:gridCol>
                <a:gridCol w="1166707">
                  <a:extLst>
                    <a:ext uri="{9D8B030D-6E8A-4147-A177-3AD203B41FA5}">
                      <a16:colId xmlns:a16="http://schemas.microsoft.com/office/drawing/2014/main" val="2189283383"/>
                    </a:ext>
                  </a:extLst>
                </a:gridCol>
                <a:gridCol w="1430418">
                  <a:extLst>
                    <a:ext uri="{9D8B030D-6E8A-4147-A177-3AD203B41FA5}">
                      <a16:colId xmlns:a16="http://schemas.microsoft.com/office/drawing/2014/main" val="2131181147"/>
                    </a:ext>
                  </a:extLst>
                </a:gridCol>
                <a:gridCol w="902995">
                  <a:extLst>
                    <a:ext uri="{9D8B030D-6E8A-4147-A177-3AD203B41FA5}">
                      <a16:colId xmlns:a16="http://schemas.microsoft.com/office/drawing/2014/main" val="55530665"/>
                    </a:ext>
                  </a:extLst>
                </a:gridCol>
                <a:gridCol w="1166707">
                  <a:extLst>
                    <a:ext uri="{9D8B030D-6E8A-4147-A177-3AD203B41FA5}">
                      <a16:colId xmlns:a16="http://schemas.microsoft.com/office/drawing/2014/main" val="2224400698"/>
                    </a:ext>
                  </a:extLst>
                </a:gridCol>
                <a:gridCol w="1166707">
                  <a:extLst>
                    <a:ext uri="{9D8B030D-6E8A-4147-A177-3AD203B41FA5}">
                      <a16:colId xmlns:a16="http://schemas.microsoft.com/office/drawing/2014/main" val="3187913264"/>
                    </a:ext>
                  </a:extLst>
                </a:gridCol>
              </a:tblGrid>
              <a:tr h="608331">
                <a:tc>
                  <a:txBody>
                    <a:bodyPr/>
                    <a:lstStyle/>
                    <a:p>
                      <a:pPr algn="ctr"/>
                      <a:r>
                        <a:rPr lang="zh-CN" altLang="en-US" dirty="0"/>
                        <a:t>指令前缀</a:t>
                      </a:r>
                    </a:p>
                  </a:txBody>
                  <a:tcPr>
                    <a:solidFill>
                      <a:schemeClr val="accent2">
                        <a:lumMod val="40000"/>
                        <a:lumOff val="60000"/>
                      </a:schemeClr>
                    </a:solidFill>
                  </a:tcPr>
                </a:tc>
                <a:tc>
                  <a:txBody>
                    <a:bodyPr/>
                    <a:lstStyle/>
                    <a:p>
                      <a:pPr algn="ctr"/>
                      <a:r>
                        <a:rPr lang="zh-CN" altLang="en-US" dirty="0"/>
                        <a:t>段跨越</a:t>
                      </a:r>
                    </a:p>
                  </a:txBody>
                  <a:tcPr>
                    <a:solidFill>
                      <a:schemeClr val="accent2">
                        <a:lumMod val="40000"/>
                        <a:lumOff val="60000"/>
                      </a:schemeClr>
                    </a:solidFill>
                  </a:tcPr>
                </a:tc>
                <a:tc>
                  <a:txBody>
                    <a:bodyPr/>
                    <a:lstStyle/>
                    <a:p>
                      <a:pPr algn="ctr"/>
                      <a:r>
                        <a:rPr lang="zh-CN" altLang="en-US" dirty="0"/>
                        <a:t>地址长度超越</a:t>
                      </a:r>
                    </a:p>
                  </a:txBody>
                  <a:tcPr>
                    <a:solidFill>
                      <a:schemeClr val="accent2">
                        <a:lumMod val="40000"/>
                        <a:lumOff val="60000"/>
                      </a:schemeClr>
                    </a:solidFill>
                  </a:tcPr>
                </a:tc>
                <a:tc>
                  <a:txBody>
                    <a:bodyPr/>
                    <a:lstStyle/>
                    <a:p>
                      <a:pPr algn="ctr"/>
                      <a:r>
                        <a:rPr lang="zh-CN" altLang="en-US" dirty="0"/>
                        <a:t>操作数长度超越</a:t>
                      </a:r>
                    </a:p>
                  </a:txBody>
                  <a:tcPr>
                    <a:solidFill>
                      <a:schemeClr val="accent2">
                        <a:lumMod val="40000"/>
                        <a:lumOff val="60000"/>
                      </a:schemeClr>
                    </a:solidFill>
                  </a:tcPr>
                </a:tc>
                <a:tc>
                  <a:txBody>
                    <a:bodyPr/>
                    <a:lstStyle/>
                    <a:p>
                      <a:pPr algn="ctr"/>
                      <a:r>
                        <a:rPr lang="zh-CN" altLang="en-US" dirty="0"/>
                        <a:t>操作码</a:t>
                      </a:r>
                    </a:p>
                  </a:txBody>
                  <a:tcPr>
                    <a:solidFill>
                      <a:srgbClr val="92D050"/>
                    </a:solidFill>
                  </a:tcPr>
                </a:tc>
                <a:tc>
                  <a:txBody>
                    <a:bodyPr/>
                    <a:lstStyle/>
                    <a:p>
                      <a:pPr algn="ctr"/>
                      <a:r>
                        <a:rPr lang="en-US" altLang="zh-CN" dirty="0"/>
                        <a:t>mod reg r/m</a:t>
                      </a:r>
                      <a:endParaRPr lang="zh-CN" altLang="en-US" dirty="0"/>
                    </a:p>
                  </a:txBody>
                  <a:tcPr>
                    <a:solidFill>
                      <a:schemeClr val="accent5">
                        <a:lumMod val="40000"/>
                        <a:lumOff val="60000"/>
                      </a:schemeClr>
                    </a:solidFill>
                  </a:tcPr>
                </a:tc>
                <a:tc>
                  <a:txBody>
                    <a:bodyPr/>
                    <a:lstStyle/>
                    <a:p>
                      <a:pPr algn="ctr"/>
                      <a:r>
                        <a:rPr lang="en-US" altLang="zh-CN" dirty="0"/>
                        <a:t> s-</a:t>
                      </a:r>
                      <a:r>
                        <a:rPr lang="en-US" altLang="zh-CN" dirty="0" err="1"/>
                        <a:t>i</a:t>
                      </a:r>
                      <a:r>
                        <a:rPr lang="en-US" altLang="zh-CN" dirty="0"/>
                        <a:t>-b</a:t>
                      </a:r>
                      <a:endParaRPr lang="zh-CN" altLang="en-US" dirty="0"/>
                    </a:p>
                  </a:txBody>
                  <a:tcPr>
                    <a:solidFill>
                      <a:schemeClr val="accent5">
                        <a:lumMod val="40000"/>
                        <a:lumOff val="60000"/>
                      </a:schemeClr>
                    </a:solidFill>
                  </a:tcPr>
                </a:tc>
                <a:tc>
                  <a:txBody>
                    <a:bodyPr/>
                    <a:lstStyle/>
                    <a:p>
                      <a:pPr algn="ctr"/>
                      <a:r>
                        <a:rPr lang="zh-CN" altLang="en-US" dirty="0"/>
                        <a:t>位移量</a:t>
                      </a:r>
                    </a:p>
                  </a:txBody>
                  <a:tcPr>
                    <a:solidFill>
                      <a:schemeClr val="accent5">
                        <a:lumMod val="40000"/>
                        <a:lumOff val="60000"/>
                      </a:schemeClr>
                    </a:solidFill>
                  </a:tcPr>
                </a:tc>
                <a:tc>
                  <a:txBody>
                    <a:bodyPr/>
                    <a:lstStyle/>
                    <a:p>
                      <a:pPr algn="ctr"/>
                      <a:r>
                        <a:rPr lang="zh-CN" altLang="en-US" dirty="0"/>
                        <a:t>立即数</a:t>
                      </a:r>
                    </a:p>
                  </a:txBody>
                  <a:tcPr>
                    <a:solidFill>
                      <a:schemeClr val="accent5">
                        <a:lumMod val="40000"/>
                        <a:lumOff val="60000"/>
                      </a:schemeClr>
                    </a:solidFill>
                  </a:tcPr>
                </a:tc>
                <a:extLst>
                  <a:ext uri="{0D108BD9-81ED-4DB2-BD59-A6C34878D82A}">
                    <a16:rowId xmlns:a16="http://schemas.microsoft.com/office/drawing/2014/main" val="1184964572"/>
                  </a:ext>
                </a:extLst>
              </a:tr>
            </a:tbl>
          </a:graphicData>
        </a:graphic>
      </p:graphicFrame>
      <p:sp>
        <p:nvSpPr>
          <p:cNvPr id="9" name="文本框 8">
            <a:extLst>
              <a:ext uri="{FF2B5EF4-FFF2-40B4-BE49-F238E27FC236}">
                <a16:creationId xmlns:a16="http://schemas.microsoft.com/office/drawing/2014/main" id="{15AE79AA-7CE6-472B-926B-485F2ED968E6}"/>
              </a:ext>
            </a:extLst>
          </p:cNvPr>
          <p:cNvSpPr txBox="1"/>
          <p:nvPr/>
        </p:nvSpPr>
        <p:spPr>
          <a:xfrm>
            <a:off x="894519" y="3743497"/>
            <a:ext cx="10674627" cy="646331"/>
          </a:xfrm>
          <a:prstGeom prst="rect">
            <a:avLst/>
          </a:prstGeom>
          <a:noFill/>
        </p:spPr>
        <p:txBody>
          <a:bodyPr wrap="square" rtlCol="0">
            <a:spAutoFit/>
          </a:bodyPr>
          <a:lstStyle/>
          <a:p>
            <a:r>
              <a:rPr lang="en-US" altLang="zh-CN" dirty="0"/>
              <a:t>0/1</a:t>
            </a:r>
            <a:r>
              <a:rPr lang="zh-CN" altLang="en-US" dirty="0"/>
              <a:t>字节       </a:t>
            </a:r>
            <a:r>
              <a:rPr lang="en-US" altLang="zh-CN" dirty="0"/>
              <a:t>0/1</a:t>
            </a:r>
            <a:r>
              <a:rPr lang="zh-CN" altLang="en-US" dirty="0"/>
              <a:t>字节        </a:t>
            </a:r>
            <a:r>
              <a:rPr lang="en-US" altLang="zh-CN" dirty="0"/>
              <a:t>0/1</a:t>
            </a:r>
            <a:r>
              <a:rPr lang="zh-CN" altLang="en-US" dirty="0"/>
              <a:t>字节    </a:t>
            </a:r>
            <a:r>
              <a:rPr lang="en-US" altLang="zh-CN" dirty="0"/>
              <a:t>0/1</a:t>
            </a:r>
            <a:r>
              <a:rPr lang="zh-CN" altLang="en-US" dirty="0"/>
              <a:t>字节        </a:t>
            </a:r>
            <a:r>
              <a:rPr lang="en-US" altLang="zh-CN" dirty="0"/>
              <a:t>1/2</a:t>
            </a:r>
            <a:r>
              <a:rPr lang="zh-CN" altLang="en-US" dirty="0"/>
              <a:t>字节         </a:t>
            </a:r>
            <a:r>
              <a:rPr lang="en-US" altLang="zh-CN" dirty="0"/>
              <a:t>0/1</a:t>
            </a:r>
            <a:r>
              <a:rPr lang="zh-CN" altLang="en-US" dirty="0"/>
              <a:t>字节      </a:t>
            </a:r>
            <a:r>
              <a:rPr lang="en-US" altLang="zh-CN" dirty="0"/>
              <a:t>0/1</a:t>
            </a:r>
            <a:r>
              <a:rPr lang="zh-CN" altLang="en-US" dirty="0"/>
              <a:t>字节    </a:t>
            </a:r>
            <a:r>
              <a:rPr lang="en-US" altLang="zh-CN" dirty="0"/>
              <a:t>0/1/2/4</a:t>
            </a:r>
            <a:r>
              <a:rPr lang="zh-CN" altLang="en-US" dirty="0"/>
              <a:t>字节 </a:t>
            </a:r>
            <a:r>
              <a:rPr lang="en-US" altLang="zh-CN" dirty="0"/>
              <a:t>0/1/2/4</a:t>
            </a:r>
            <a:r>
              <a:rPr lang="zh-CN" altLang="en-US" dirty="0"/>
              <a:t>字节    </a:t>
            </a:r>
          </a:p>
          <a:p>
            <a:r>
              <a:rPr lang="zh-CN" altLang="en-US" dirty="0"/>
              <a:t>     </a:t>
            </a:r>
          </a:p>
        </p:txBody>
      </p:sp>
      <p:sp>
        <p:nvSpPr>
          <p:cNvPr id="11" name="左大括号 10">
            <a:extLst>
              <a:ext uri="{FF2B5EF4-FFF2-40B4-BE49-F238E27FC236}">
                <a16:creationId xmlns:a16="http://schemas.microsoft.com/office/drawing/2014/main" id="{7E05802A-DA68-4F16-BEBF-4D5D5A8248B9}"/>
              </a:ext>
            </a:extLst>
          </p:cNvPr>
          <p:cNvSpPr/>
          <p:nvPr/>
        </p:nvSpPr>
        <p:spPr>
          <a:xfrm rot="16200000">
            <a:off x="3026073" y="2754947"/>
            <a:ext cx="340524" cy="1303833"/>
          </a:xfrm>
          <a:prstGeom prst="leftBrace">
            <a:avLst>
              <a:gd name="adj1" fmla="val 0"/>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EAC069FF-06BA-43DB-A49E-493AE0B150D5}"/>
              </a:ext>
            </a:extLst>
          </p:cNvPr>
          <p:cNvSpPr/>
          <p:nvPr/>
        </p:nvSpPr>
        <p:spPr>
          <a:xfrm rot="5400000">
            <a:off x="3023394" y="1744100"/>
            <a:ext cx="264553" cy="3766932"/>
          </a:xfrm>
          <a:prstGeom prst="leftBrace">
            <a:avLst>
              <a:gd name="adj1" fmla="val 0"/>
              <a:gd name="adj2" fmla="val 4867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左大括号 12">
            <a:extLst>
              <a:ext uri="{FF2B5EF4-FFF2-40B4-BE49-F238E27FC236}">
                <a16:creationId xmlns:a16="http://schemas.microsoft.com/office/drawing/2014/main" id="{ED0527D7-AFFF-4DA9-B02C-F4419979AA89}"/>
              </a:ext>
            </a:extLst>
          </p:cNvPr>
          <p:cNvSpPr/>
          <p:nvPr/>
        </p:nvSpPr>
        <p:spPr>
          <a:xfrm rot="5400000">
            <a:off x="7545873" y="2983345"/>
            <a:ext cx="201264" cy="1351732"/>
          </a:xfrm>
          <a:prstGeom prst="leftBrace">
            <a:avLst>
              <a:gd name="adj1" fmla="val 0"/>
              <a:gd name="adj2" fmla="val 4790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D6AA2EE-3395-4B76-B382-D5D9B24EBD84}"/>
              </a:ext>
            </a:extLst>
          </p:cNvPr>
          <p:cNvSpPr txBox="1"/>
          <p:nvPr/>
        </p:nvSpPr>
        <p:spPr>
          <a:xfrm>
            <a:off x="1662043" y="3212075"/>
            <a:ext cx="725556" cy="369332"/>
          </a:xfrm>
          <a:prstGeom prst="rect">
            <a:avLst/>
          </a:prstGeom>
          <a:noFill/>
        </p:spPr>
        <p:txBody>
          <a:bodyPr wrap="square" rtlCol="0">
            <a:spAutoFit/>
          </a:bodyPr>
          <a:lstStyle/>
          <a:p>
            <a:r>
              <a:rPr lang="zh-CN" altLang="en-US" dirty="0">
                <a:solidFill>
                  <a:srgbClr val="C00000"/>
                </a:solidFill>
              </a:rPr>
              <a:t>前缀</a:t>
            </a:r>
          </a:p>
        </p:txBody>
      </p:sp>
      <p:sp>
        <p:nvSpPr>
          <p:cNvPr id="15" name="文本框 14">
            <a:extLst>
              <a:ext uri="{FF2B5EF4-FFF2-40B4-BE49-F238E27FC236}">
                <a16:creationId xmlns:a16="http://schemas.microsoft.com/office/drawing/2014/main" id="{F0CB3876-92D3-4366-B5FC-6FA2EFF274F4}"/>
              </a:ext>
            </a:extLst>
          </p:cNvPr>
          <p:cNvSpPr txBox="1"/>
          <p:nvPr/>
        </p:nvSpPr>
        <p:spPr>
          <a:xfrm>
            <a:off x="6739914" y="3216315"/>
            <a:ext cx="1402368" cy="369332"/>
          </a:xfrm>
          <a:prstGeom prst="rect">
            <a:avLst/>
          </a:prstGeom>
          <a:noFill/>
        </p:spPr>
        <p:txBody>
          <a:bodyPr wrap="square" rtlCol="0">
            <a:spAutoFit/>
          </a:bodyPr>
          <a:lstStyle/>
          <a:p>
            <a:r>
              <a:rPr lang="zh-CN" altLang="en-US" dirty="0">
                <a:solidFill>
                  <a:srgbClr val="C00000"/>
                </a:solidFill>
              </a:rPr>
              <a:t>寻址方式</a:t>
            </a:r>
          </a:p>
        </p:txBody>
      </p:sp>
      <p:cxnSp>
        <p:nvCxnSpPr>
          <p:cNvPr id="17" name="直接箭头连接符 16">
            <a:extLst>
              <a:ext uri="{FF2B5EF4-FFF2-40B4-BE49-F238E27FC236}">
                <a16:creationId xmlns:a16="http://schemas.microsoft.com/office/drawing/2014/main" id="{244CE74B-5BAE-445C-A5A9-8E1146F8CB96}"/>
              </a:ext>
            </a:extLst>
          </p:cNvPr>
          <p:cNvCxnSpPr/>
          <p:nvPr/>
        </p:nvCxnSpPr>
        <p:spPr>
          <a:xfrm>
            <a:off x="6440555" y="3236601"/>
            <a:ext cx="407505" cy="3529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1C07B83D-197B-48DA-8D18-9EA219C589EB}"/>
              </a:ext>
            </a:extLst>
          </p:cNvPr>
          <p:cNvSpPr txBox="1"/>
          <p:nvPr/>
        </p:nvSpPr>
        <p:spPr>
          <a:xfrm>
            <a:off x="4407247" y="5243422"/>
            <a:ext cx="4474119" cy="461665"/>
          </a:xfrm>
          <a:prstGeom prst="rect">
            <a:avLst/>
          </a:prstGeom>
          <a:noFill/>
        </p:spPr>
        <p:txBody>
          <a:bodyPr wrap="square" rtlCol="0">
            <a:spAutoFit/>
          </a:bodyPr>
          <a:lstStyle/>
          <a:p>
            <a:r>
              <a:rPr lang="zh-CN" altLang="en-US" sz="2400" dirty="0"/>
              <a:t>图 </a:t>
            </a:r>
            <a:r>
              <a:rPr lang="en-US" altLang="zh-CN" sz="2400" dirty="0"/>
              <a:t>6-3  80X86</a:t>
            </a:r>
            <a:r>
              <a:rPr lang="zh-CN" altLang="en-US" sz="2400" dirty="0"/>
              <a:t>处理器的机器代码</a:t>
            </a:r>
            <a:r>
              <a:rPr lang="en-US" altLang="zh-CN" sz="2400" dirty="0"/>
              <a:t> </a:t>
            </a:r>
            <a:endParaRPr lang="zh-CN" altLang="en-US" sz="2400" dirty="0"/>
          </a:p>
        </p:txBody>
      </p:sp>
      <p:sp>
        <p:nvSpPr>
          <p:cNvPr id="19" name="文本框 18">
            <a:extLst>
              <a:ext uri="{FF2B5EF4-FFF2-40B4-BE49-F238E27FC236}">
                <a16:creationId xmlns:a16="http://schemas.microsoft.com/office/drawing/2014/main" id="{DDD4434D-49A5-40F3-B71E-B949A96B9418}"/>
              </a:ext>
            </a:extLst>
          </p:cNvPr>
          <p:cNvSpPr txBox="1"/>
          <p:nvPr/>
        </p:nvSpPr>
        <p:spPr>
          <a:xfrm>
            <a:off x="633122" y="2507587"/>
            <a:ext cx="1299481" cy="369332"/>
          </a:xfrm>
          <a:prstGeom prst="rect">
            <a:avLst/>
          </a:prstGeom>
          <a:noFill/>
        </p:spPr>
        <p:txBody>
          <a:bodyPr wrap="square" rtlCol="0">
            <a:spAutoFit/>
          </a:bodyPr>
          <a:lstStyle/>
          <a:p>
            <a:r>
              <a:rPr lang="en-US" altLang="zh-CN" dirty="0">
                <a:solidFill>
                  <a:srgbClr val="C00000"/>
                </a:solidFill>
              </a:rPr>
              <a:t>16bit</a:t>
            </a:r>
            <a:r>
              <a:rPr lang="zh-CN" altLang="en-US" dirty="0">
                <a:solidFill>
                  <a:srgbClr val="C00000"/>
                </a:solidFill>
              </a:rPr>
              <a:t>指令</a:t>
            </a:r>
          </a:p>
        </p:txBody>
      </p:sp>
      <p:sp>
        <p:nvSpPr>
          <p:cNvPr id="20" name="文本框 19">
            <a:extLst>
              <a:ext uri="{FF2B5EF4-FFF2-40B4-BE49-F238E27FC236}">
                <a16:creationId xmlns:a16="http://schemas.microsoft.com/office/drawing/2014/main" id="{A71FC7BF-2865-47A8-9182-4ECF15617215}"/>
              </a:ext>
            </a:extLst>
          </p:cNvPr>
          <p:cNvSpPr txBox="1"/>
          <p:nvPr/>
        </p:nvSpPr>
        <p:spPr>
          <a:xfrm>
            <a:off x="587839" y="5085388"/>
            <a:ext cx="1299481" cy="369332"/>
          </a:xfrm>
          <a:prstGeom prst="rect">
            <a:avLst/>
          </a:prstGeom>
          <a:noFill/>
        </p:spPr>
        <p:txBody>
          <a:bodyPr wrap="square" rtlCol="0">
            <a:spAutoFit/>
          </a:bodyPr>
          <a:lstStyle/>
          <a:p>
            <a:r>
              <a:rPr lang="en-US" altLang="zh-CN" dirty="0">
                <a:solidFill>
                  <a:srgbClr val="C00000"/>
                </a:solidFill>
              </a:rPr>
              <a:t>32bit</a:t>
            </a:r>
            <a:r>
              <a:rPr lang="zh-CN" altLang="en-US" dirty="0">
                <a:solidFill>
                  <a:srgbClr val="C00000"/>
                </a:solidFill>
              </a:rPr>
              <a:t>指令</a:t>
            </a:r>
          </a:p>
        </p:txBody>
      </p:sp>
    </p:spTree>
    <p:extLst>
      <p:ext uri="{BB962C8B-B14F-4D97-AF65-F5344CB8AC3E}">
        <p14:creationId xmlns:p14="http://schemas.microsoft.com/office/powerpoint/2010/main" val="218157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1DCB2-A1C5-44DC-B2C0-A2B28AE84A3A}"/>
              </a:ext>
            </a:extLst>
          </p:cNvPr>
          <p:cNvSpPr>
            <a:spLocks noGrp="1"/>
          </p:cNvSpPr>
          <p:nvPr>
            <p:ph type="title"/>
          </p:nvPr>
        </p:nvSpPr>
        <p:spPr/>
        <p:txBody>
          <a:bodyPr/>
          <a:lstStyle/>
          <a:p>
            <a:r>
              <a:rPr lang="en-US" altLang="zh-CN" dirty="0"/>
              <a:t>6.1.3 </a:t>
            </a:r>
            <a:r>
              <a:rPr lang="zh-CN" altLang="en-US" dirty="0"/>
              <a:t>机器代码格式</a:t>
            </a:r>
          </a:p>
        </p:txBody>
      </p:sp>
      <p:sp>
        <p:nvSpPr>
          <p:cNvPr id="3" name="内容占位符 2">
            <a:extLst>
              <a:ext uri="{FF2B5EF4-FFF2-40B4-BE49-F238E27FC236}">
                <a16:creationId xmlns:a16="http://schemas.microsoft.com/office/drawing/2014/main" id="{577E8B36-ECB6-4244-AF18-1C1024F6E275}"/>
              </a:ext>
            </a:extLst>
          </p:cNvPr>
          <p:cNvSpPr>
            <a:spLocks noGrp="1"/>
          </p:cNvSpPr>
          <p:nvPr>
            <p:ph idx="1"/>
          </p:nvPr>
        </p:nvSpPr>
        <p:spPr>
          <a:xfrm>
            <a:off x="1066800" y="1949631"/>
            <a:ext cx="10058400" cy="4023360"/>
          </a:xfrm>
        </p:spPr>
        <p:txBody>
          <a:bodyPr>
            <a:normAutofit/>
          </a:bodyPr>
          <a:lstStyle/>
          <a:p>
            <a:pPr lvl="1">
              <a:lnSpc>
                <a:spcPct val="100000"/>
              </a:lnSpc>
              <a:buFont typeface="Wingdings" panose="05000000000000000000" pitchFamily="2" charset="2"/>
              <a:buChar char="ü"/>
            </a:pPr>
            <a:r>
              <a:rPr lang="zh-CN" altLang="en-US" sz="2400" dirty="0"/>
              <a:t>段跨越：</a:t>
            </a:r>
            <a:r>
              <a:rPr lang="en-US" altLang="zh-CN" sz="2400" dirty="0"/>
              <a:t>CS</a:t>
            </a:r>
            <a:r>
              <a:rPr lang="zh-CN" altLang="en-US" sz="2400" dirty="0"/>
              <a:t>，</a:t>
            </a:r>
            <a:r>
              <a:rPr lang="en-US" altLang="zh-CN" sz="2400" dirty="0"/>
              <a:t>DS</a:t>
            </a:r>
            <a:r>
              <a:rPr lang="zh-CN" altLang="en-US" sz="2400" dirty="0"/>
              <a:t>，</a:t>
            </a:r>
            <a:r>
              <a:rPr lang="en-US" altLang="zh-CN" sz="2400" dirty="0"/>
              <a:t>SS</a:t>
            </a:r>
            <a:r>
              <a:rPr lang="zh-CN" altLang="en-US" sz="2400" dirty="0"/>
              <a:t>，</a:t>
            </a:r>
            <a:r>
              <a:rPr lang="en-US" altLang="zh-CN" sz="2400" dirty="0"/>
              <a:t>ES</a:t>
            </a:r>
            <a:r>
              <a:rPr lang="zh-CN" altLang="en-US" sz="2400" dirty="0"/>
              <a:t>，</a:t>
            </a:r>
            <a:r>
              <a:rPr lang="en-US" altLang="zh-CN" sz="2400" dirty="0"/>
              <a:t>FS</a:t>
            </a:r>
            <a:r>
              <a:rPr lang="zh-CN" altLang="en-US" sz="2400" dirty="0"/>
              <a:t>，</a:t>
            </a:r>
            <a:r>
              <a:rPr lang="en-US" altLang="zh-CN" sz="2400" dirty="0"/>
              <a:t>GS</a:t>
            </a:r>
            <a:r>
              <a:rPr lang="zh-CN" altLang="en-US" sz="2400" dirty="0"/>
              <a:t>，对应的机器代码依次是</a:t>
            </a:r>
            <a:r>
              <a:rPr lang="en-US" altLang="zh-CN" sz="2400" dirty="0"/>
              <a:t>2EH</a:t>
            </a:r>
            <a:r>
              <a:rPr lang="zh-CN" altLang="en-US" sz="2400" dirty="0"/>
              <a:t>，</a:t>
            </a:r>
            <a:r>
              <a:rPr lang="en-US" altLang="zh-CN" sz="2400" dirty="0"/>
              <a:t>3EH</a:t>
            </a:r>
            <a:r>
              <a:rPr lang="zh-CN" altLang="en-US" sz="2400" dirty="0"/>
              <a:t>，</a:t>
            </a:r>
            <a:r>
              <a:rPr lang="en-US" altLang="zh-CN" sz="2400" dirty="0"/>
              <a:t>36H</a:t>
            </a:r>
            <a:r>
              <a:rPr lang="zh-CN" altLang="en-US" sz="2400" dirty="0"/>
              <a:t>，</a:t>
            </a:r>
            <a:r>
              <a:rPr lang="en-US" altLang="zh-CN" sz="2400" dirty="0"/>
              <a:t>26H</a:t>
            </a:r>
            <a:r>
              <a:rPr lang="zh-CN" altLang="en-US" sz="2400" dirty="0"/>
              <a:t>，</a:t>
            </a:r>
            <a:r>
              <a:rPr lang="en-US" altLang="zh-CN" sz="2400" dirty="0"/>
              <a:t>64H</a:t>
            </a:r>
            <a:r>
              <a:rPr lang="zh-CN" altLang="en-US" sz="2400" dirty="0"/>
              <a:t>，</a:t>
            </a:r>
            <a:r>
              <a:rPr lang="en-US" altLang="zh-CN" sz="2400" dirty="0"/>
              <a:t>65H</a:t>
            </a:r>
          </a:p>
          <a:p>
            <a:pPr lvl="1">
              <a:lnSpc>
                <a:spcPct val="100000"/>
              </a:lnSpc>
              <a:buFont typeface="Wingdings" panose="05000000000000000000" pitchFamily="2" charset="2"/>
              <a:buChar char="ü"/>
            </a:pPr>
            <a:r>
              <a:rPr lang="zh-CN" altLang="en-US" sz="2400" dirty="0">
                <a:solidFill>
                  <a:srgbClr val="C00000"/>
                </a:solidFill>
              </a:rPr>
              <a:t>操作数长度跨越（机器代码为</a:t>
            </a:r>
            <a:r>
              <a:rPr lang="en-US" altLang="zh-CN" sz="2400" dirty="0">
                <a:solidFill>
                  <a:srgbClr val="C00000"/>
                </a:solidFill>
              </a:rPr>
              <a:t>66H</a:t>
            </a:r>
            <a:r>
              <a:rPr lang="zh-CN" altLang="en-US" sz="2400" dirty="0">
                <a:solidFill>
                  <a:srgbClr val="C00000"/>
                </a:solidFill>
              </a:rPr>
              <a:t>）</a:t>
            </a:r>
            <a:r>
              <a:rPr lang="zh-CN" altLang="en-US" sz="2400" dirty="0"/>
              <a:t>：根据处理器所处的工作方式不同，一条指令会默认使用</a:t>
            </a:r>
            <a:r>
              <a:rPr lang="en-US" altLang="zh-CN" sz="2400" dirty="0"/>
              <a:t>16</a:t>
            </a:r>
            <a:r>
              <a:rPr lang="zh-CN" altLang="en-US" sz="2400" dirty="0"/>
              <a:t>位或</a:t>
            </a:r>
            <a:r>
              <a:rPr lang="en-US" altLang="zh-CN" sz="2400" dirty="0"/>
              <a:t>32</a:t>
            </a:r>
            <a:r>
              <a:rPr lang="zh-CN" altLang="en-US" sz="2400" dirty="0"/>
              <a:t>位的操作数。使用操作数长度前缀后，将默认使用</a:t>
            </a:r>
            <a:r>
              <a:rPr lang="en-US" altLang="zh-CN" sz="2400" dirty="0"/>
              <a:t>16/32</a:t>
            </a:r>
            <a:r>
              <a:rPr lang="zh-CN" altLang="en-US" sz="2400" dirty="0"/>
              <a:t>位操作数的指令分别转为使用</a:t>
            </a:r>
            <a:r>
              <a:rPr lang="en-US" altLang="zh-CN" sz="2400" dirty="0"/>
              <a:t>32/16</a:t>
            </a:r>
            <a:r>
              <a:rPr lang="zh-CN" altLang="en-US" sz="2400" dirty="0"/>
              <a:t>位的操作数</a:t>
            </a:r>
            <a:endParaRPr lang="en-US" altLang="zh-CN" sz="2400" dirty="0"/>
          </a:p>
          <a:p>
            <a:pPr lvl="1">
              <a:lnSpc>
                <a:spcPct val="100000"/>
              </a:lnSpc>
              <a:buFont typeface="Wingdings" panose="05000000000000000000" pitchFamily="2" charset="2"/>
              <a:buChar char="ü"/>
            </a:pPr>
            <a:r>
              <a:rPr lang="zh-CN" altLang="en-US" sz="2400" dirty="0">
                <a:solidFill>
                  <a:srgbClr val="C00000"/>
                </a:solidFill>
              </a:rPr>
              <a:t>地址长度超越（机器代码为</a:t>
            </a:r>
            <a:r>
              <a:rPr lang="en-US" altLang="zh-CN" sz="2400" dirty="0">
                <a:solidFill>
                  <a:srgbClr val="C00000"/>
                </a:solidFill>
              </a:rPr>
              <a:t>67H</a:t>
            </a:r>
            <a:r>
              <a:rPr lang="zh-CN" altLang="en-US" sz="2400" dirty="0">
                <a:solidFill>
                  <a:srgbClr val="C00000"/>
                </a:solidFill>
              </a:rPr>
              <a:t>）</a:t>
            </a:r>
            <a:r>
              <a:rPr lang="zh-CN" altLang="en-US" sz="2400" dirty="0"/>
              <a:t>：地址长度决定了指令中位移量的长度和有效地址计算时产生的地址偏移地址，处理器在不同的工作方式下，指令会默认使用原</a:t>
            </a:r>
            <a:r>
              <a:rPr lang="en-US" altLang="zh-CN" sz="2400" dirty="0"/>
              <a:t>16</a:t>
            </a:r>
            <a:r>
              <a:rPr lang="zh-CN" altLang="en-US" sz="2400" dirty="0"/>
              <a:t>位地址或新的</a:t>
            </a:r>
            <a:r>
              <a:rPr lang="en-US" altLang="zh-CN" sz="2400" dirty="0"/>
              <a:t>32</a:t>
            </a:r>
            <a:r>
              <a:rPr lang="zh-CN" altLang="en-US" sz="2400" dirty="0"/>
              <a:t>位地址寻址存储器。使用地址长度前缀后，将默认使用</a:t>
            </a:r>
            <a:r>
              <a:rPr lang="en-US" altLang="zh-CN" sz="2400" dirty="0"/>
              <a:t>16/32</a:t>
            </a:r>
            <a:r>
              <a:rPr lang="zh-CN" altLang="en-US" sz="2400" dirty="0"/>
              <a:t>位地址的指令分别转为使用</a:t>
            </a:r>
            <a:r>
              <a:rPr lang="en-US" altLang="zh-CN" sz="2400" dirty="0"/>
              <a:t>32/16</a:t>
            </a:r>
            <a:r>
              <a:rPr lang="zh-CN" altLang="en-US" sz="2400" dirty="0"/>
              <a:t>位地址</a:t>
            </a:r>
          </a:p>
        </p:txBody>
      </p:sp>
    </p:spTree>
    <p:extLst>
      <p:ext uri="{BB962C8B-B14F-4D97-AF65-F5344CB8AC3E}">
        <p14:creationId xmlns:p14="http://schemas.microsoft.com/office/powerpoint/2010/main" val="227372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C4F91-A832-4B7F-AC67-48C580AF6D20}"/>
              </a:ext>
            </a:extLst>
          </p:cNvPr>
          <p:cNvSpPr>
            <a:spLocks noGrp="1"/>
          </p:cNvSpPr>
          <p:nvPr>
            <p:ph type="title"/>
          </p:nvPr>
        </p:nvSpPr>
        <p:spPr/>
        <p:txBody>
          <a:bodyPr/>
          <a:lstStyle/>
          <a:p>
            <a:r>
              <a:rPr lang="en-US" altLang="zh-CN" dirty="0"/>
              <a:t>6.2 32</a:t>
            </a:r>
            <a:r>
              <a:rPr lang="zh-CN" altLang="en-US" dirty="0"/>
              <a:t>位扩展指令</a:t>
            </a:r>
          </a:p>
        </p:txBody>
      </p:sp>
      <p:sp>
        <p:nvSpPr>
          <p:cNvPr id="3" name="内容占位符 2">
            <a:extLst>
              <a:ext uri="{FF2B5EF4-FFF2-40B4-BE49-F238E27FC236}">
                <a16:creationId xmlns:a16="http://schemas.microsoft.com/office/drawing/2014/main" id="{33209970-C004-474E-BD2D-ECA6AA97103E}"/>
              </a:ext>
            </a:extLst>
          </p:cNvPr>
          <p:cNvSpPr>
            <a:spLocks noGrp="1"/>
          </p:cNvSpPr>
          <p:nvPr>
            <p:ph idx="1"/>
          </p:nvPr>
        </p:nvSpPr>
        <p:spPr/>
        <p:txBody>
          <a:bodyPr>
            <a:normAutofit/>
          </a:bodyPr>
          <a:lstStyle/>
          <a:p>
            <a:pPr>
              <a:tabLst>
                <a:tab pos="3241675" algn="l"/>
              </a:tabLst>
              <a:defRPr/>
            </a:pPr>
            <a:r>
              <a:rPr lang="en-US" altLang="zh-CN" sz="3200" dirty="0"/>
              <a:t>16</a:t>
            </a:r>
            <a:r>
              <a:rPr lang="zh-CN" altLang="en-US" sz="3200" dirty="0"/>
              <a:t>位指令系统从两个方面向</a:t>
            </a:r>
            <a:r>
              <a:rPr lang="en-US" altLang="zh-CN" sz="3200" dirty="0"/>
              <a:t>32</a:t>
            </a:r>
            <a:r>
              <a:rPr lang="zh-CN" altLang="en-US" sz="3200" dirty="0"/>
              <a:t>位扩展</a:t>
            </a:r>
          </a:p>
          <a:p>
            <a:pPr marL="990600" lvl="1" indent="-457200" fontAlgn="auto">
              <a:buFont typeface="Wingdings" panose="05000000000000000000" pitchFamily="2" charset="2"/>
              <a:buChar char="ü"/>
              <a:tabLst>
                <a:tab pos="3241675" algn="l"/>
              </a:tabLst>
              <a:defRPr/>
            </a:pPr>
            <a:r>
              <a:rPr lang="zh-CN" altLang="en-US" sz="2800" dirty="0"/>
              <a:t>支持</a:t>
            </a:r>
            <a:r>
              <a:rPr lang="en-US" altLang="zh-CN" sz="2800" dirty="0"/>
              <a:t>32</a:t>
            </a:r>
            <a:r>
              <a:rPr lang="zh-CN" altLang="en-US" sz="2800" dirty="0"/>
              <a:t>位操作数</a:t>
            </a:r>
          </a:p>
          <a:p>
            <a:pPr marL="990600" lvl="1" indent="-457200" fontAlgn="auto">
              <a:buFont typeface="Wingdings" panose="05000000000000000000" pitchFamily="2" charset="2"/>
              <a:buChar char="ü"/>
              <a:tabLst>
                <a:tab pos="3241675" algn="l"/>
              </a:tabLst>
              <a:defRPr/>
            </a:pPr>
            <a:r>
              <a:rPr lang="zh-CN" altLang="en-US" sz="2800" dirty="0"/>
              <a:t>支持</a:t>
            </a:r>
            <a:r>
              <a:rPr lang="en-US" altLang="zh-CN" sz="2800" dirty="0"/>
              <a:t>32</a:t>
            </a:r>
            <a:r>
              <a:rPr lang="zh-CN" altLang="en-US" sz="2800" dirty="0"/>
              <a:t>位寻址方式</a:t>
            </a:r>
          </a:p>
          <a:p>
            <a:pPr lvl="4" defTabSz="469900">
              <a:buFont typeface="Wingdings" panose="05000000000000000000" pitchFamily="2" charset="2"/>
              <a:buChar char="ü"/>
              <a:tabLst>
                <a:tab pos="893763" algn="l"/>
              </a:tabLst>
              <a:defRPr/>
            </a:pPr>
            <a:r>
              <a:rPr lang="zh-CN" altLang="en-US" sz="3200" dirty="0"/>
              <a:t>	</a:t>
            </a:r>
            <a:r>
              <a:rPr lang="en-US" altLang="zh-CN" sz="2800" dirty="0">
                <a:solidFill>
                  <a:schemeClr val="accent2"/>
                </a:solidFill>
              </a:rPr>
              <a:t>mov </a:t>
            </a:r>
            <a:r>
              <a:rPr lang="en-US" altLang="zh-CN" sz="2800" dirty="0" err="1">
                <a:solidFill>
                  <a:schemeClr val="accent2"/>
                </a:solidFill>
              </a:rPr>
              <a:t>ax,bx</a:t>
            </a:r>
            <a:r>
              <a:rPr lang="en-US" altLang="zh-CN" sz="2800" dirty="0"/>
              <a:t>	</a:t>
            </a:r>
            <a:r>
              <a:rPr lang="en-US" altLang="zh-CN" sz="2400" dirty="0"/>
              <a:t>;16</a:t>
            </a:r>
            <a:r>
              <a:rPr lang="zh-CN" altLang="en-US" sz="2400" dirty="0"/>
              <a:t>位操作数</a:t>
            </a:r>
          </a:p>
          <a:p>
            <a:pPr lvl="4" defTabSz="469900">
              <a:buFont typeface="Wingdings" panose="05000000000000000000" pitchFamily="2" charset="2"/>
              <a:buChar char="ü"/>
              <a:tabLst>
                <a:tab pos="893763" algn="l"/>
              </a:tabLst>
              <a:defRPr/>
            </a:pPr>
            <a:r>
              <a:rPr lang="zh-CN" altLang="en-US" sz="2800" dirty="0"/>
              <a:t>	</a:t>
            </a:r>
            <a:r>
              <a:rPr lang="en-US" altLang="zh-CN" sz="2800" dirty="0">
                <a:solidFill>
                  <a:schemeClr val="accent2"/>
                </a:solidFill>
              </a:rPr>
              <a:t>mov </a:t>
            </a:r>
            <a:r>
              <a:rPr lang="en-US" altLang="zh-CN" sz="2800" dirty="0" err="1">
                <a:solidFill>
                  <a:schemeClr val="accent2"/>
                </a:solidFill>
              </a:rPr>
              <a:t>eax,ebx</a:t>
            </a:r>
            <a:r>
              <a:rPr lang="en-US" altLang="zh-CN" sz="2400" dirty="0"/>
              <a:t>	;32</a:t>
            </a:r>
            <a:r>
              <a:rPr lang="zh-CN" altLang="en-US" sz="2400" dirty="0"/>
              <a:t>位操作数</a:t>
            </a:r>
          </a:p>
          <a:p>
            <a:pPr lvl="4" defTabSz="469900">
              <a:buFont typeface="Wingdings" panose="05000000000000000000" pitchFamily="2" charset="2"/>
              <a:buChar char="ü"/>
              <a:tabLst>
                <a:tab pos="893763" algn="l"/>
              </a:tabLst>
              <a:defRPr/>
            </a:pPr>
            <a:r>
              <a:rPr lang="zh-CN" altLang="en-US" sz="2800" dirty="0"/>
              <a:t>	</a:t>
            </a:r>
            <a:r>
              <a:rPr lang="en-US" altLang="zh-CN" sz="2800" dirty="0">
                <a:solidFill>
                  <a:schemeClr val="accent2"/>
                </a:solidFill>
              </a:rPr>
              <a:t>mov ax,[</a:t>
            </a:r>
            <a:r>
              <a:rPr lang="en-US" altLang="zh-CN" sz="2800" dirty="0" err="1">
                <a:solidFill>
                  <a:schemeClr val="accent2"/>
                </a:solidFill>
              </a:rPr>
              <a:t>ebx</a:t>
            </a:r>
            <a:r>
              <a:rPr lang="en-US" altLang="zh-CN" sz="2800" dirty="0">
                <a:solidFill>
                  <a:schemeClr val="accent2"/>
                </a:solidFill>
              </a:rPr>
              <a:t>]</a:t>
            </a:r>
            <a:r>
              <a:rPr lang="en-US" altLang="zh-CN" sz="2400" dirty="0"/>
              <a:t>	;16</a:t>
            </a:r>
            <a:r>
              <a:rPr lang="zh-CN" altLang="en-US" sz="2400" dirty="0"/>
              <a:t>位操作数，</a:t>
            </a:r>
            <a:r>
              <a:rPr lang="en-US" altLang="zh-CN" sz="2400" dirty="0"/>
              <a:t>32</a:t>
            </a:r>
            <a:r>
              <a:rPr lang="zh-CN" altLang="en-US" sz="2400" dirty="0"/>
              <a:t>位寻址方式</a:t>
            </a:r>
          </a:p>
          <a:p>
            <a:pPr lvl="4" defTabSz="469900">
              <a:buFont typeface="Wingdings" panose="05000000000000000000" pitchFamily="2" charset="2"/>
              <a:buChar char="ü"/>
              <a:tabLst>
                <a:tab pos="893763" algn="l"/>
              </a:tabLst>
              <a:defRPr/>
            </a:pPr>
            <a:r>
              <a:rPr lang="zh-CN" altLang="en-US" sz="2800" dirty="0"/>
              <a:t>	</a:t>
            </a:r>
            <a:r>
              <a:rPr lang="en-US" altLang="zh-CN" sz="2800" dirty="0">
                <a:solidFill>
                  <a:schemeClr val="tx2"/>
                </a:solidFill>
              </a:rPr>
              <a:t>mov </a:t>
            </a:r>
            <a:r>
              <a:rPr lang="en-US" altLang="zh-CN" sz="2800" dirty="0" err="1">
                <a:solidFill>
                  <a:schemeClr val="tx2"/>
                </a:solidFill>
              </a:rPr>
              <a:t>eax</a:t>
            </a:r>
            <a:r>
              <a:rPr lang="en-US" altLang="zh-CN" sz="2800" dirty="0">
                <a:solidFill>
                  <a:schemeClr val="tx2"/>
                </a:solidFill>
              </a:rPr>
              <a:t>,[</a:t>
            </a:r>
            <a:r>
              <a:rPr lang="en-US" altLang="zh-CN" sz="2800" dirty="0" err="1">
                <a:solidFill>
                  <a:schemeClr val="tx2"/>
                </a:solidFill>
              </a:rPr>
              <a:t>ebx</a:t>
            </a:r>
            <a:r>
              <a:rPr lang="en-US" altLang="zh-CN" sz="2800" dirty="0">
                <a:solidFill>
                  <a:schemeClr val="tx2"/>
                </a:solidFill>
              </a:rPr>
              <a:t>]</a:t>
            </a:r>
            <a:r>
              <a:rPr lang="en-US" altLang="zh-CN" sz="2800" dirty="0"/>
              <a:t>	</a:t>
            </a:r>
            <a:r>
              <a:rPr lang="en-US" altLang="zh-CN" sz="2400" dirty="0"/>
              <a:t>;32</a:t>
            </a:r>
            <a:r>
              <a:rPr lang="zh-CN" altLang="en-US" sz="2400" dirty="0"/>
              <a:t>位操作数，</a:t>
            </a:r>
            <a:r>
              <a:rPr lang="en-US" altLang="zh-CN" sz="2400" dirty="0"/>
              <a:t>32</a:t>
            </a:r>
            <a:r>
              <a:rPr lang="zh-CN" altLang="en-US" sz="2400" dirty="0"/>
              <a:t>位寻址方式</a:t>
            </a:r>
          </a:p>
          <a:p>
            <a:pPr marL="0" indent="0">
              <a:buNone/>
              <a:tabLst>
                <a:tab pos="3241675" algn="l"/>
              </a:tabLst>
              <a:defRPr/>
            </a:pPr>
            <a:r>
              <a:rPr lang="zh-CN" altLang="en-US" sz="2800" dirty="0"/>
              <a:t>有些指令扩大了工作范围，或指令功能实现了向</a:t>
            </a:r>
            <a:r>
              <a:rPr lang="en-US" altLang="zh-CN" sz="2800" dirty="0"/>
              <a:t>32</a:t>
            </a:r>
            <a:r>
              <a:rPr lang="zh-CN" altLang="en-US" sz="2800" dirty="0"/>
              <a:t>位的自然增强</a:t>
            </a:r>
          </a:p>
          <a:p>
            <a:endParaRPr lang="zh-CN" altLang="en-US" dirty="0"/>
          </a:p>
        </p:txBody>
      </p:sp>
    </p:spTree>
    <p:extLst>
      <p:ext uri="{BB962C8B-B14F-4D97-AF65-F5344CB8AC3E}">
        <p14:creationId xmlns:p14="http://schemas.microsoft.com/office/powerpoint/2010/main" val="279303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0BCC6-AAC3-4060-9476-CB36AB69CD9E}"/>
              </a:ext>
            </a:extLst>
          </p:cNvPr>
          <p:cNvSpPr>
            <a:spLocks noGrp="1"/>
          </p:cNvSpPr>
          <p:nvPr>
            <p:ph type="title"/>
          </p:nvPr>
        </p:nvSpPr>
        <p:spPr/>
        <p:txBody>
          <a:bodyPr/>
          <a:lstStyle/>
          <a:p>
            <a:r>
              <a:rPr lang="en-US" altLang="zh-CN" dirty="0"/>
              <a:t>6.2.1 </a:t>
            </a:r>
            <a:r>
              <a:rPr lang="zh-CN" altLang="en-US" dirty="0"/>
              <a:t>数据传送类指令</a:t>
            </a:r>
          </a:p>
        </p:txBody>
      </p:sp>
      <p:sp>
        <p:nvSpPr>
          <p:cNvPr id="3" name="内容占位符 2">
            <a:extLst>
              <a:ext uri="{FF2B5EF4-FFF2-40B4-BE49-F238E27FC236}">
                <a16:creationId xmlns:a16="http://schemas.microsoft.com/office/drawing/2014/main" id="{BE3F4939-2A50-4183-BBB8-4D8726D3A312}"/>
              </a:ext>
            </a:extLst>
          </p:cNvPr>
          <p:cNvSpPr>
            <a:spLocks noGrp="1"/>
          </p:cNvSpPr>
          <p:nvPr>
            <p:ph idx="1"/>
          </p:nvPr>
        </p:nvSpPr>
        <p:spPr>
          <a:xfrm>
            <a:off x="1097280" y="1845733"/>
            <a:ext cx="10058400" cy="4310137"/>
          </a:xfrm>
        </p:spPr>
        <p:txBody>
          <a:bodyPr>
            <a:normAutofit lnSpcReduction="10000"/>
          </a:bodyPr>
          <a:lstStyle/>
          <a:p>
            <a:pPr marL="0" indent="0">
              <a:lnSpc>
                <a:spcPct val="100000"/>
              </a:lnSpc>
              <a:buNone/>
            </a:pPr>
            <a:r>
              <a:rPr lang="zh-CN" altLang="en-US" sz="2400" dirty="0"/>
              <a:t>数据传送类指令实现在寄存器、存储器单元或</a:t>
            </a:r>
            <a:r>
              <a:rPr lang="en-US" altLang="zh-CN" sz="2400" dirty="0"/>
              <a:t>I/O</a:t>
            </a:r>
            <a:r>
              <a:rPr lang="zh-CN" altLang="en-US" sz="2400" dirty="0"/>
              <a:t>端口之间的数据传送</a:t>
            </a:r>
            <a:endParaRPr lang="en-US" altLang="zh-CN" sz="2400" dirty="0"/>
          </a:p>
          <a:p>
            <a:pPr>
              <a:lnSpc>
                <a:spcPct val="100000"/>
              </a:lnSpc>
            </a:pPr>
            <a:r>
              <a:rPr lang="en-US" altLang="zh-CN" sz="2400" dirty="0"/>
              <a:t>1.</a:t>
            </a:r>
            <a:r>
              <a:rPr lang="zh-CN" altLang="en-US" sz="2400" dirty="0"/>
              <a:t>通用传送</a:t>
            </a:r>
            <a:endParaRPr lang="en-US" altLang="zh-CN" sz="2400" dirty="0"/>
          </a:p>
          <a:p>
            <a:pPr>
              <a:lnSpc>
                <a:spcPct val="100000"/>
              </a:lnSpc>
            </a:pPr>
            <a:r>
              <a:rPr lang="en-US" altLang="zh-CN" sz="2400" dirty="0"/>
              <a:t>mov </a:t>
            </a:r>
            <a:r>
              <a:rPr lang="en-US" altLang="zh-CN" sz="2400" dirty="0" err="1"/>
              <a:t>dword</a:t>
            </a:r>
            <a:r>
              <a:rPr lang="en-US" altLang="zh-CN" sz="2400" dirty="0"/>
              <a:t> </a:t>
            </a:r>
            <a:r>
              <a:rPr lang="en-US" altLang="zh-CN" sz="2400" dirty="0" err="1"/>
              <a:t>ptr</a:t>
            </a:r>
            <a:r>
              <a:rPr lang="en-US" altLang="zh-CN" sz="2400" dirty="0"/>
              <a:t>[di],</a:t>
            </a:r>
            <a:r>
              <a:rPr lang="en-US" altLang="zh-CN" sz="2400" dirty="0" err="1"/>
              <a:t>eax</a:t>
            </a:r>
            <a:endParaRPr lang="en-US" altLang="zh-CN" sz="2400" dirty="0"/>
          </a:p>
          <a:p>
            <a:pPr>
              <a:lnSpc>
                <a:spcPct val="100000"/>
              </a:lnSpc>
            </a:pPr>
            <a:r>
              <a:rPr lang="en-US" altLang="zh-CN" sz="2400" dirty="0"/>
              <a:t>mov al, [</a:t>
            </a:r>
            <a:r>
              <a:rPr lang="en-US" altLang="zh-CN" sz="2400" dirty="0" err="1"/>
              <a:t>ebp+ebx</a:t>
            </a:r>
            <a:r>
              <a:rPr lang="en-US" altLang="zh-CN" sz="2400" dirty="0"/>
              <a:t>]</a:t>
            </a:r>
          </a:p>
          <a:p>
            <a:pPr>
              <a:lnSpc>
                <a:spcPct val="100000"/>
              </a:lnSpc>
            </a:pPr>
            <a:r>
              <a:rPr lang="en-US" altLang="zh-CN" sz="2400" dirty="0"/>
              <a:t>mov </a:t>
            </a:r>
            <a:r>
              <a:rPr lang="en-US" altLang="zh-CN" sz="2400" dirty="0" err="1"/>
              <a:t>ah,fs</a:t>
            </a:r>
            <a:r>
              <a:rPr lang="en-US" altLang="zh-CN" sz="2400" dirty="0"/>
              <a:t>:[5678h]</a:t>
            </a:r>
          </a:p>
          <a:p>
            <a:pPr>
              <a:lnSpc>
                <a:spcPct val="100000"/>
              </a:lnSpc>
            </a:pPr>
            <a:r>
              <a:rPr lang="en-US" altLang="zh-CN" sz="2400" dirty="0" err="1"/>
              <a:t>xchg</a:t>
            </a:r>
            <a:r>
              <a:rPr lang="en-US" altLang="zh-CN" sz="2400" dirty="0"/>
              <a:t>  </a:t>
            </a:r>
            <a:r>
              <a:rPr lang="en-US" altLang="zh-CN" sz="2400" dirty="0" err="1"/>
              <a:t>esi,edi</a:t>
            </a:r>
            <a:endParaRPr lang="en-US" altLang="zh-CN" sz="2400" dirty="0"/>
          </a:p>
          <a:p>
            <a:pPr>
              <a:lnSpc>
                <a:spcPct val="100000"/>
              </a:lnSpc>
            </a:pPr>
            <a:r>
              <a:rPr lang="en-US" altLang="zh-CN" sz="2400" dirty="0" err="1"/>
              <a:t>xchg</a:t>
            </a:r>
            <a:r>
              <a:rPr lang="en-US" altLang="zh-CN" sz="2400" dirty="0"/>
              <a:t> [</a:t>
            </a:r>
            <a:r>
              <a:rPr lang="en-US" altLang="zh-CN" sz="2400" dirty="0" err="1"/>
              <a:t>ebx</a:t>
            </a:r>
            <a:r>
              <a:rPr lang="en-US" altLang="zh-CN" sz="2400" dirty="0"/>
              <a:t>], cx</a:t>
            </a:r>
          </a:p>
          <a:p>
            <a:pPr marL="0" indent="0">
              <a:lnSpc>
                <a:spcPct val="100000"/>
              </a:lnSpc>
              <a:buNone/>
            </a:pPr>
            <a:r>
              <a:rPr lang="zh-CN" altLang="en-US" sz="2400" dirty="0"/>
              <a:t>换码指令</a:t>
            </a:r>
            <a:r>
              <a:rPr lang="en-US" altLang="zh-CN" sz="2400" dirty="0"/>
              <a:t>XLAT</a:t>
            </a:r>
            <a:r>
              <a:rPr lang="zh-CN" altLang="en-US" sz="2400" dirty="0"/>
              <a:t>在</a:t>
            </a:r>
            <a:r>
              <a:rPr lang="en-US" altLang="zh-CN" sz="2400" dirty="0"/>
              <a:t>16</a:t>
            </a:r>
            <a:r>
              <a:rPr lang="zh-CN" altLang="en-US" sz="2400" dirty="0"/>
              <a:t>位段，则与</a:t>
            </a:r>
            <a:r>
              <a:rPr lang="en-US" altLang="zh-CN" sz="2400" dirty="0"/>
              <a:t>8086</a:t>
            </a:r>
            <a:r>
              <a:rPr lang="zh-CN" altLang="en-US" sz="2400" dirty="0"/>
              <a:t>相同，若在</a:t>
            </a:r>
            <a:r>
              <a:rPr lang="en-US" altLang="zh-CN" sz="2400" dirty="0"/>
              <a:t>32</a:t>
            </a:r>
            <a:r>
              <a:rPr lang="zh-CN" altLang="en-US" sz="2400" dirty="0"/>
              <a:t>位段，则指令将采用</a:t>
            </a:r>
            <a:r>
              <a:rPr lang="en-US" altLang="zh-CN" sz="2400" dirty="0"/>
              <a:t>EBX</a:t>
            </a:r>
            <a:r>
              <a:rPr lang="zh-CN" altLang="en-US" sz="2400" dirty="0"/>
              <a:t>存放基值。另外，</a:t>
            </a:r>
            <a:r>
              <a:rPr lang="en-US" altLang="zh-CN" sz="2400" dirty="0"/>
              <a:t>XLAT</a:t>
            </a:r>
            <a:r>
              <a:rPr lang="zh-CN" altLang="en-US" sz="2400" dirty="0"/>
              <a:t>允许段跨越</a:t>
            </a:r>
          </a:p>
        </p:txBody>
      </p:sp>
    </p:spTree>
    <p:extLst>
      <p:ext uri="{BB962C8B-B14F-4D97-AF65-F5344CB8AC3E}">
        <p14:creationId xmlns:p14="http://schemas.microsoft.com/office/powerpoint/2010/main" val="17343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C50C-A942-40CD-BD4C-FCEF5A915B32}"/>
              </a:ext>
            </a:extLst>
          </p:cNvPr>
          <p:cNvSpPr>
            <a:spLocks noGrp="1"/>
          </p:cNvSpPr>
          <p:nvPr>
            <p:ph type="title"/>
          </p:nvPr>
        </p:nvSpPr>
        <p:spPr/>
        <p:txBody>
          <a:bodyPr/>
          <a:lstStyle/>
          <a:p>
            <a:r>
              <a:rPr lang="en-US" altLang="zh-CN" dirty="0"/>
              <a:t>6.2.1 </a:t>
            </a:r>
            <a:r>
              <a:rPr lang="zh-CN" altLang="en-US" dirty="0"/>
              <a:t>数据传送类指令</a:t>
            </a:r>
          </a:p>
        </p:txBody>
      </p:sp>
      <p:sp>
        <p:nvSpPr>
          <p:cNvPr id="3" name="内容占位符 2">
            <a:extLst>
              <a:ext uri="{FF2B5EF4-FFF2-40B4-BE49-F238E27FC236}">
                <a16:creationId xmlns:a16="http://schemas.microsoft.com/office/drawing/2014/main" id="{6C7CDF1E-03CF-484B-B245-FE312B5316E3}"/>
              </a:ext>
            </a:extLst>
          </p:cNvPr>
          <p:cNvSpPr>
            <a:spLocks noGrp="1"/>
          </p:cNvSpPr>
          <p:nvPr>
            <p:ph idx="1"/>
          </p:nvPr>
        </p:nvSpPr>
        <p:spPr>
          <a:xfrm>
            <a:off x="1175467" y="1815915"/>
            <a:ext cx="10058400" cy="4455675"/>
          </a:xfrm>
        </p:spPr>
        <p:txBody>
          <a:bodyPr>
            <a:normAutofit fontScale="92500" lnSpcReduction="10000"/>
          </a:bodyPr>
          <a:lstStyle/>
          <a:p>
            <a:pPr>
              <a:lnSpc>
                <a:spcPct val="100000"/>
              </a:lnSpc>
              <a:spcBef>
                <a:spcPts val="0"/>
              </a:spcBef>
            </a:pPr>
            <a:r>
              <a:rPr lang="en-US" altLang="zh-CN" sz="2400" dirty="0"/>
              <a:t>2. </a:t>
            </a:r>
            <a:r>
              <a:rPr lang="zh-CN" altLang="en-US" sz="2400" dirty="0"/>
              <a:t>堆栈操作</a:t>
            </a:r>
            <a:endParaRPr lang="en-US" altLang="zh-CN" sz="2400" dirty="0"/>
          </a:p>
          <a:p>
            <a:pPr lvl="1">
              <a:lnSpc>
                <a:spcPct val="100000"/>
              </a:lnSpc>
              <a:spcBef>
                <a:spcPts val="0"/>
              </a:spcBef>
            </a:pPr>
            <a:r>
              <a:rPr lang="en-US" altLang="zh-CN" sz="2200" dirty="0"/>
              <a:t>push  </a:t>
            </a:r>
            <a:r>
              <a:rPr lang="en-US" altLang="zh-CN" sz="2200" dirty="0" err="1"/>
              <a:t>eax</a:t>
            </a:r>
            <a:endParaRPr lang="en-US" altLang="zh-CN" sz="2200" dirty="0"/>
          </a:p>
          <a:p>
            <a:pPr lvl="1">
              <a:lnSpc>
                <a:spcPct val="100000"/>
              </a:lnSpc>
              <a:spcBef>
                <a:spcPts val="0"/>
              </a:spcBef>
            </a:pPr>
            <a:r>
              <a:rPr lang="en-US" altLang="zh-CN" sz="2200" dirty="0"/>
              <a:t>pop </a:t>
            </a:r>
            <a:r>
              <a:rPr lang="en-US" altLang="zh-CN" sz="2200" dirty="0" err="1"/>
              <a:t>dword</a:t>
            </a:r>
            <a:r>
              <a:rPr lang="en-US" altLang="zh-CN" sz="2200" dirty="0"/>
              <a:t> </a:t>
            </a:r>
            <a:r>
              <a:rPr lang="en-US" altLang="zh-CN" sz="2200" dirty="0" err="1"/>
              <a:t>ptr</a:t>
            </a:r>
            <a:r>
              <a:rPr lang="en-US" altLang="zh-CN" sz="2200" dirty="0"/>
              <a:t>[bx]</a:t>
            </a:r>
          </a:p>
          <a:p>
            <a:pPr lvl="1">
              <a:lnSpc>
                <a:spcPct val="100000"/>
              </a:lnSpc>
              <a:spcBef>
                <a:spcPts val="0"/>
              </a:spcBef>
            </a:pPr>
            <a:endParaRPr lang="en-US" altLang="zh-CN" sz="2200" dirty="0"/>
          </a:p>
          <a:p>
            <a:pPr>
              <a:lnSpc>
                <a:spcPct val="100000"/>
              </a:lnSpc>
              <a:spcBef>
                <a:spcPts val="0"/>
              </a:spcBef>
            </a:pPr>
            <a:r>
              <a:rPr lang="zh-CN" altLang="en-US" sz="2400" dirty="0"/>
              <a:t>从</a:t>
            </a:r>
            <a:r>
              <a:rPr lang="en-US" altLang="zh-CN" sz="2400" dirty="0"/>
              <a:t>80186</a:t>
            </a:r>
            <a:r>
              <a:rPr lang="zh-CN" altLang="en-US" sz="2400" dirty="0"/>
              <a:t>开始，</a:t>
            </a:r>
            <a:r>
              <a:rPr lang="en-US" altLang="zh-CN" sz="2400" dirty="0"/>
              <a:t>push</a:t>
            </a:r>
            <a:r>
              <a:rPr lang="zh-CN" altLang="en-US" sz="2400" dirty="0"/>
              <a:t>指令可以将立即数压入堆栈：</a:t>
            </a:r>
            <a:endParaRPr lang="en-US" altLang="zh-CN" sz="2400" dirty="0"/>
          </a:p>
          <a:p>
            <a:pPr lvl="1">
              <a:lnSpc>
                <a:spcPct val="100000"/>
              </a:lnSpc>
              <a:spcBef>
                <a:spcPts val="0"/>
              </a:spcBef>
            </a:pPr>
            <a:r>
              <a:rPr lang="en-US" altLang="zh-CN" sz="2200" dirty="0"/>
              <a:t>push  i8/i16/i32</a:t>
            </a:r>
            <a:r>
              <a:rPr lang="zh-CN" altLang="en-US" sz="2200" dirty="0"/>
              <a:t>   ；把</a:t>
            </a:r>
            <a:r>
              <a:rPr lang="en-US" altLang="zh-CN" sz="2200" dirty="0"/>
              <a:t>16</a:t>
            </a:r>
            <a:r>
              <a:rPr lang="zh-CN" altLang="en-US" sz="2200" dirty="0"/>
              <a:t>位或</a:t>
            </a:r>
            <a:r>
              <a:rPr lang="en-US" altLang="zh-CN" sz="2200" dirty="0"/>
              <a:t>32</a:t>
            </a:r>
            <a:r>
              <a:rPr lang="zh-CN" altLang="en-US" sz="2200" dirty="0"/>
              <a:t>为立即数压入堆栈，若是</a:t>
            </a:r>
            <a:r>
              <a:rPr lang="en-US" altLang="zh-CN" sz="2200" dirty="0"/>
              <a:t>8</a:t>
            </a:r>
            <a:r>
              <a:rPr lang="zh-CN" altLang="en-US" sz="2200" dirty="0"/>
              <a:t>位立即数，则经符号扩展成</a:t>
            </a:r>
            <a:r>
              <a:rPr lang="en-US" altLang="zh-CN" sz="2200" dirty="0"/>
              <a:t>16</a:t>
            </a:r>
            <a:r>
              <a:rPr lang="zh-CN" altLang="en-US" sz="2200" dirty="0"/>
              <a:t>位后再压入堆栈。</a:t>
            </a:r>
            <a:endParaRPr lang="en-US" altLang="zh-CN" sz="2200" dirty="0"/>
          </a:p>
          <a:p>
            <a:pPr>
              <a:lnSpc>
                <a:spcPct val="100000"/>
              </a:lnSpc>
              <a:spcBef>
                <a:spcPts val="0"/>
              </a:spcBef>
            </a:pPr>
            <a:r>
              <a:rPr lang="zh-CN" altLang="en-US" sz="2400" dirty="0"/>
              <a:t>利用堆栈传递参数时，把立即数压入堆栈可以方便地实现常量作为参数传递给子程序，例如：</a:t>
            </a:r>
            <a:endParaRPr lang="en-US" altLang="zh-CN" sz="2400" dirty="0"/>
          </a:p>
          <a:p>
            <a:pPr lvl="1">
              <a:lnSpc>
                <a:spcPct val="100000"/>
              </a:lnSpc>
              <a:spcBef>
                <a:spcPts val="0"/>
              </a:spcBef>
            </a:pPr>
            <a:r>
              <a:rPr lang="en-US" altLang="zh-CN" sz="2200" dirty="0"/>
              <a:t>push  word </a:t>
            </a:r>
            <a:r>
              <a:rPr lang="en-US" altLang="zh-CN" sz="2200" dirty="0" err="1"/>
              <a:t>ptr</a:t>
            </a:r>
            <a:r>
              <a:rPr lang="en-US" altLang="zh-CN" sz="2200" dirty="0"/>
              <a:t> 1234h</a:t>
            </a:r>
          </a:p>
          <a:p>
            <a:pPr lvl="1">
              <a:lnSpc>
                <a:spcPct val="100000"/>
              </a:lnSpc>
              <a:spcBef>
                <a:spcPts val="0"/>
              </a:spcBef>
            </a:pPr>
            <a:r>
              <a:rPr lang="en-US" altLang="zh-CN" sz="2200" dirty="0"/>
              <a:t>push </a:t>
            </a:r>
            <a:r>
              <a:rPr lang="en-US" altLang="zh-CN" sz="2200" dirty="0" err="1"/>
              <a:t>dword</a:t>
            </a:r>
            <a:r>
              <a:rPr lang="en-US" altLang="zh-CN" sz="2200" dirty="0"/>
              <a:t> </a:t>
            </a:r>
            <a:r>
              <a:rPr lang="en-US" altLang="zh-CN" sz="2200" dirty="0" err="1"/>
              <a:t>ptr</a:t>
            </a:r>
            <a:r>
              <a:rPr lang="en-US" altLang="zh-CN" sz="2200" dirty="0"/>
              <a:t> 87654321h</a:t>
            </a:r>
          </a:p>
          <a:p>
            <a:pPr lvl="1">
              <a:lnSpc>
                <a:spcPct val="100000"/>
              </a:lnSpc>
              <a:spcBef>
                <a:spcPts val="0"/>
              </a:spcBef>
            </a:pPr>
            <a:r>
              <a:rPr lang="en-US" altLang="zh-CN" sz="2200" dirty="0"/>
              <a:t>call </a:t>
            </a:r>
            <a:r>
              <a:rPr lang="en-US" altLang="zh-CN" sz="2200" dirty="0" err="1"/>
              <a:t>helloabc</a:t>
            </a:r>
            <a:endParaRPr lang="en-US" altLang="zh-CN" sz="2200" dirty="0"/>
          </a:p>
          <a:p>
            <a:pPr lvl="1">
              <a:lnSpc>
                <a:spcPct val="100000"/>
              </a:lnSpc>
              <a:spcBef>
                <a:spcPts val="0"/>
              </a:spcBef>
            </a:pPr>
            <a:r>
              <a:rPr lang="en-US" altLang="zh-CN" sz="2200" dirty="0"/>
              <a:t>add esp,6                 ;</a:t>
            </a:r>
            <a:r>
              <a:rPr lang="zh-CN" altLang="en-US" sz="2200" dirty="0"/>
              <a:t>平衡堆栈</a:t>
            </a:r>
            <a:endParaRPr lang="en-US" altLang="zh-CN" sz="2200" dirty="0"/>
          </a:p>
          <a:p>
            <a:pPr>
              <a:lnSpc>
                <a:spcPct val="100000"/>
              </a:lnSpc>
              <a:spcBef>
                <a:spcPts val="0"/>
              </a:spcBef>
            </a:pPr>
            <a:endParaRPr lang="zh-CN" altLang="en-US" sz="2400" dirty="0"/>
          </a:p>
        </p:txBody>
      </p:sp>
    </p:spTree>
    <p:extLst>
      <p:ext uri="{BB962C8B-B14F-4D97-AF65-F5344CB8AC3E}">
        <p14:creationId xmlns:p14="http://schemas.microsoft.com/office/powerpoint/2010/main" val="295395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662E9-C8CF-460F-B397-100B0AB7ADB3}"/>
              </a:ext>
            </a:extLst>
          </p:cNvPr>
          <p:cNvSpPr>
            <a:spLocks noGrp="1"/>
          </p:cNvSpPr>
          <p:nvPr>
            <p:ph type="title"/>
          </p:nvPr>
        </p:nvSpPr>
        <p:spPr/>
        <p:txBody>
          <a:bodyPr/>
          <a:lstStyle/>
          <a:p>
            <a:r>
              <a:rPr lang="en-US" altLang="zh-CN" dirty="0"/>
              <a:t>6.2.1 </a:t>
            </a:r>
            <a:r>
              <a:rPr lang="zh-CN" altLang="en-US" dirty="0"/>
              <a:t>数据传送类指令</a:t>
            </a:r>
          </a:p>
        </p:txBody>
      </p:sp>
      <p:sp>
        <p:nvSpPr>
          <p:cNvPr id="3" name="内容占位符 2">
            <a:extLst>
              <a:ext uri="{FF2B5EF4-FFF2-40B4-BE49-F238E27FC236}">
                <a16:creationId xmlns:a16="http://schemas.microsoft.com/office/drawing/2014/main" id="{5E151942-21F4-4334-A27A-BCCFFE9CB47B}"/>
              </a:ext>
            </a:extLst>
          </p:cNvPr>
          <p:cNvSpPr>
            <a:spLocks noGrp="1"/>
          </p:cNvSpPr>
          <p:nvPr>
            <p:ph idx="1"/>
          </p:nvPr>
        </p:nvSpPr>
        <p:spPr>
          <a:xfrm>
            <a:off x="1178923" y="1870227"/>
            <a:ext cx="10058400" cy="4457094"/>
          </a:xfrm>
        </p:spPr>
        <p:txBody>
          <a:bodyPr>
            <a:normAutofit fontScale="40000" lnSpcReduction="20000"/>
          </a:bodyPr>
          <a:lstStyle/>
          <a:p>
            <a:pPr>
              <a:lnSpc>
                <a:spcPct val="120000"/>
              </a:lnSpc>
              <a:buFont typeface="Wingdings" panose="05000000000000000000" pitchFamily="2" charset="2"/>
              <a:buChar char="n"/>
            </a:pPr>
            <a:r>
              <a:rPr lang="en-US" altLang="zh-CN" sz="5900" dirty="0"/>
              <a:t> 80186</a:t>
            </a:r>
            <a:r>
              <a:rPr lang="zh-CN" altLang="en-US" sz="5900" dirty="0"/>
              <a:t>引入</a:t>
            </a:r>
            <a:r>
              <a:rPr lang="en-US" altLang="zh-CN" sz="5900" dirty="0"/>
              <a:t>16</a:t>
            </a:r>
            <a:r>
              <a:rPr lang="zh-CN" altLang="en-US" sz="5900" dirty="0"/>
              <a:t>位通用寄存器进栈和出栈：</a:t>
            </a:r>
            <a:endParaRPr lang="en-US" altLang="zh-CN" sz="5900" dirty="0"/>
          </a:p>
          <a:p>
            <a:pPr lvl="1">
              <a:lnSpc>
                <a:spcPct val="120000"/>
              </a:lnSpc>
              <a:buFont typeface="Wingdings" panose="05000000000000000000" pitchFamily="2" charset="2"/>
              <a:buChar char="ü"/>
            </a:pPr>
            <a:r>
              <a:rPr lang="en-US" altLang="zh-CN" sz="5000" dirty="0" err="1">
                <a:solidFill>
                  <a:srgbClr val="C00000"/>
                </a:solidFill>
              </a:rPr>
              <a:t>pusha</a:t>
            </a:r>
            <a:r>
              <a:rPr lang="en-US" altLang="zh-CN" sz="5000" dirty="0"/>
              <a:t>  </a:t>
            </a:r>
            <a:r>
              <a:rPr lang="zh-CN" altLang="en-US" sz="5000" dirty="0"/>
              <a:t>；顺序将</a:t>
            </a:r>
            <a:r>
              <a:rPr lang="en-US" altLang="zh-CN" sz="5000" dirty="0"/>
              <a:t>ax</a:t>
            </a:r>
            <a:r>
              <a:rPr lang="zh-CN" altLang="en-US" sz="5000" dirty="0"/>
              <a:t>，</a:t>
            </a:r>
            <a:r>
              <a:rPr lang="en-US" altLang="zh-CN" sz="5000" dirty="0"/>
              <a:t>bx</a:t>
            </a:r>
            <a:r>
              <a:rPr lang="zh-CN" altLang="en-US" sz="5000" dirty="0"/>
              <a:t>，</a:t>
            </a:r>
            <a:r>
              <a:rPr lang="en-US" altLang="zh-CN" sz="5000" dirty="0"/>
              <a:t>cx</a:t>
            </a:r>
            <a:r>
              <a:rPr lang="zh-CN" altLang="en-US" sz="5000" dirty="0"/>
              <a:t>，</a:t>
            </a:r>
            <a:r>
              <a:rPr lang="en-US" altLang="zh-CN" sz="5000" dirty="0"/>
              <a:t>dx</a:t>
            </a:r>
            <a:r>
              <a:rPr lang="zh-CN" altLang="en-US" sz="5000" dirty="0"/>
              <a:t>，</a:t>
            </a:r>
            <a:r>
              <a:rPr lang="en-US" altLang="zh-CN" sz="5000" dirty="0"/>
              <a:t>bp</a:t>
            </a:r>
            <a:r>
              <a:rPr lang="zh-CN" altLang="en-US" sz="5000" dirty="0"/>
              <a:t>，</a:t>
            </a:r>
            <a:r>
              <a:rPr lang="en-US" altLang="zh-CN" sz="5000" dirty="0" err="1"/>
              <a:t>sp</a:t>
            </a:r>
            <a:r>
              <a:rPr lang="zh-CN" altLang="en-US" sz="5000" dirty="0"/>
              <a:t>，</a:t>
            </a:r>
            <a:r>
              <a:rPr lang="en-US" altLang="zh-CN" sz="5000" dirty="0" err="1"/>
              <a:t>si</a:t>
            </a:r>
            <a:r>
              <a:rPr lang="zh-CN" altLang="en-US" sz="5000" dirty="0"/>
              <a:t>，</a:t>
            </a:r>
            <a:r>
              <a:rPr lang="en-US" altLang="zh-CN" sz="5000" dirty="0"/>
              <a:t>di</a:t>
            </a:r>
            <a:r>
              <a:rPr lang="zh-CN" altLang="en-US" sz="5000" dirty="0"/>
              <a:t>入栈</a:t>
            </a:r>
            <a:endParaRPr lang="en-US" altLang="zh-CN" sz="5000" dirty="0"/>
          </a:p>
          <a:p>
            <a:pPr lvl="1">
              <a:lnSpc>
                <a:spcPct val="120000"/>
              </a:lnSpc>
              <a:buFont typeface="Wingdings" panose="05000000000000000000" pitchFamily="2" charset="2"/>
              <a:buChar char="ü"/>
            </a:pPr>
            <a:r>
              <a:rPr lang="en-US" altLang="zh-CN" sz="5000" dirty="0" err="1">
                <a:solidFill>
                  <a:srgbClr val="C00000"/>
                </a:solidFill>
              </a:rPr>
              <a:t>popa</a:t>
            </a:r>
            <a:r>
              <a:rPr lang="en-US" altLang="zh-CN" sz="5000" dirty="0">
                <a:solidFill>
                  <a:srgbClr val="C00000"/>
                </a:solidFill>
              </a:rPr>
              <a:t> </a:t>
            </a:r>
            <a:r>
              <a:rPr lang="zh-CN" altLang="en-US" sz="5000" dirty="0"/>
              <a:t>；顺序从堆栈弹出，其中应进入</a:t>
            </a:r>
            <a:r>
              <a:rPr lang="en-US" altLang="zh-CN" sz="5000" dirty="0" err="1"/>
              <a:t>sp</a:t>
            </a:r>
            <a:r>
              <a:rPr lang="zh-CN" altLang="en-US" sz="5000" dirty="0"/>
              <a:t>的值被舍弃，并不进入</a:t>
            </a:r>
            <a:r>
              <a:rPr lang="en-US" altLang="zh-CN" sz="5000" dirty="0" err="1"/>
              <a:t>sp</a:t>
            </a:r>
            <a:r>
              <a:rPr lang="zh-CN" altLang="en-US" sz="5000" dirty="0"/>
              <a:t>。</a:t>
            </a:r>
            <a:r>
              <a:rPr lang="en-US" altLang="zh-CN" sz="5000" dirty="0" err="1"/>
              <a:t>sp</a:t>
            </a:r>
            <a:r>
              <a:rPr lang="zh-CN" altLang="en-US" sz="5000" dirty="0"/>
              <a:t>通过增加</a:t>
            </a:r>
            <a:r>
              <a:rPr lang="en-US" altLang="zh-CN" sz="5000" dirty="0"/>
              <a:t>16</a:t>
            </a:r>
            <a:r>
              <a:rPr lang="zh-CN" altLang="en-US" sz="5000" dirty="0"/>
              <a:t>来恢复。</a:t>
            </a:r>
            <a:endParaRPr lang="en-US" altLang="zh-CN" sz="5000" dirty="0"/>
          </a:p>
          <a:p>
            <a:pPr>
              <a:lnSpc>
                <a:spcPct val="120000"/>
              </a:lnSpc>
              <a:buFont typeface="Wingdings" panose="05000000000000000000" pitchFamily="2" charset="2"/>
              <a:buChar char="n"/>
            </a:pPr>
            <a:r>
              <a:rPr lang="zh-CN" altLang="en-US" sz="5900" dirty="0"/>
              <a:t> </a:t>
            </a:r>
            <a:r>
              <a:rPr lang="en-US" altLang="zh-CN" sz="5900" dirty="0"/>
              <a:t>80386</a:t>
            </a:r>
            <a:r>
              <a:rPr lang="zh-CN" altLang="en-US" sz="5900" dirty="0"/>
              <a:t>引入</a:t>
            </a:r>
            <a:r>
              <a:rPr lang="en-US" altLang="zh-CN" sz="5900" dirty="0"/>
              <a:t>32</a:t>
            </a:r>
            <a:r>
              <a:rPr lang="zh-CN" altLang="en-US" sz="5900" dirty="0"/>
              <a:t>位通用寄存器进栈：</a:t>
            </a:r>
            <a:endParaRPr lang="en-US" altLang="zh-CN" sz="5900" dirty="0"/>
          </a:p>
          <a:p>
            <a:pPr lvl="1">
              <a:lnSpc>
                <a:spcPct val="120000"/>
              </a:lnSpc>
              <a:buFont typeface="Wingdings" panose="05000000000000000000" pitchFamily="2" charset="2"/>
              <a:buChar char="ü"/>
            </a:pPr>
            <a:r>
              <a:rPr lang="en-US" altLang="zh-CN" sz="5000" dirty="0" err="1"/>
              <a:t>pushad</a:t>
            </a:r>
            <a:r>
              <a:rPr lang="zh-CN" altLang="en-US" sz="5000" dirty="0"/>
              <a:t>；顺序将</a:t>
            </a:r>
            <a:r>
              <a:rPr lang="en-US" altLang="zh-CN" sz="5000" dirty="0" err="1"/>
              <a:t>eax</a:t>
            </a:r>
            <a:r>
              <a:rPr lang="zh-CN" altLang="en-US" sz="5000" dirty="0"/>
              <a:t>，</a:t>
            </a:r>
            <a:r>
              <a:rPr lang="en-US" altLang="zh-CN" sz="5000" dirty="0" err="1"/>
              <a:t>ebx</a:t>
            </a:r>
            <a:r>
              <a:rPr lang="zh-CN" altLang="en-US" sz="5000" dirty="0"/>
              <a:t>，</a:t>
            </a:r>
            <a:r>
              <a:rPr lang="en-US" altLang="zh-CN" sz="5000" dirty="0" err="1"/>
              <a:t>ecx</a:t>
            </a:r>
            <a:r>
              <a:rPr lang="zh-CN" altLang="en-US" sz="5000" dirty="0"/>
              <a:t>，</a:t>
            </a:r>
            <a:r>
              <a:rPr lang="en-US" altLang="zh-CN" sz="5000" dirty="0" err="1"/>
              <a:t>edx</a:t>
            </a:r>
            <a:r>
              <a:rPr lang="zh-CN" altLang="en-US" sz="5000" dirty="0"/>
              <a:t>，</a:t>
            </a:r>
            <a:r>
              <a:rPr lang="en-US" altLang="zh-CN" sz="5000" dirty="0" err="1"/>
              <a:t>ebp</a:t>
            </a:r>
            <a:r>
              <a:rPr lang="zh-CN" altLang="en-US" sz="5000" dirty="0"/>
              <a:t>，</a:t>
            </a:r>
            <a:r>
              <a:rPr lang="en-US" altLang="zh-CN" sz="5000" dirty="0" err="1"/>
              <a:t>esp</a:t>
            </a:r>
            <a:r>
              <a:rPr lang="zh-CN" altLang="en-US" sz="5000" dirty="0"/>
              <a:t>，</a:t>
            </a:r>
            <a:r>
              <a:rPr lang="en-US" altLang="zh-CN" sz="5000" dirty="0" err="1"/>
              <a:t>esi</a:t>
            </a:r>
            <a:r>
              <a:rPr lang="zh-CN" altLang="en-US" sz="5000" dirty="0"/>
              <a:t>，</a:t>
            </a:r>
            <a:r>
              <a:rPr lang="en-US" altLang="zh-CN" sz="5000" dirty="0" err="1"/>
              <a:t>edi</a:t>
            </a:r>
            <a:r>
              <a:rPr lang="zh-CN" altLang="en-US" sz="5000" dirty="0"/>
              <a:t>入栈</a:t>
            </a:r>
            <a:endParaRPr lang="en-US" altLang="zh-CN" sz="5000" dirty="0"/>
          </a:p>
          <a:p>
            <a:pPr lvl="1">
              <a:lnSpc>
                <a:spcPct val="120000"/>
              </a:lnSpc>
              <a:buFont typeface="Wingdings" panose="05000000000000000000" pitchFamily="2" charset="2"/>
              <a:buChar char="ü"/>
            </a:pPr>
            <a:r>
              <a:rPr lang="en-US" altLang="zh-CN" sz="5000" dirty="0" err="1"/>
              <a:t>popad</a:t>
            </a:r>
            <a:r>
              <a:rPr lang="zh-CN" altLang="en-US" sz="5000" dirty="0"/>
              <a:t>；顺序出栈，其中应进入</a:t>
            </a:r>
            <a:r>
              <a:rPr lang="en-US" altLang="zh-CN" sz="5000" dirty="0" err="1"/>
              <a:t>esp</a:t>
            </a:r>
            <a:r>
              <a:rPr lang="zh-CN" altLang="en-US" sz="5000" dirty="0"/>
              <a:t>的值被舍弃，并不进入</a:t>
            </a:r>
            <a:r>
              <a:rPr lang="en-US" altLang="zh-CN" sz="5000" dirty="0" err="1"/>
              <a:t>esp</a:t>
            </a:r>
            <a:r>
              <a:rPr lang="zh-CN" altLang="en-US" sz="5000" dirty="0"/>
              <a:t>。</a:t>
            </a:r>
            <a:r>
              <a:rPr lang="en-US" altLang="zh-CN" sz="5000" dirty="0" err="1"/>
              <a:t>esp</a:t>
            </a:r>
            <a:r>
              <a:rPr lang="zh-CN" altLang="en-US" sz="5000" dirty="0"/>
              <a:t>通过增加</a:t>
            </a:r>
            <a:r>
              <a:rPr lang="en-US" altLang="zh-CN" sz="5000" dirty="0"/>
              <a:t>32</a:t>
            </a:r>
            <a:r>
              <a:rPr lang="zh-CN" altLang="en-US" sz="5000" dirty="0"/>
              <a:t>来恢复</a:t>
            </a:r>
            <a:endParaRPr lang="en-US" altLang="zh-CN" sz="5000" dirty="0"/>
          </a:p>
          <a:p>
            <a:pPr>
              <a:lnSpc>
                <a:spcPct val="120000"/>
              </a:lnSpc>
              <a:buFont typeface="Wingdings" panose="05000000000000000000" pitchFamily="2" charset="2"/>
              <a:buChar char="n"/>
            </a:pPr>
            <a:r>
              <a:rPr lang="en-US" altLang="zh-CN" sz="5100" dirty="0"/>
              <a:t> 32</a:t>
            </a:r>
            <a:r>
              <a:rPr lang="zh-CN" altLang="en-US" sz="5100" dirty="0"/>
              <a:t>位</a:t>
            </a:r>
            <a:r>
              <a:rPr lang="en-US" altLang="zh-CN" sz="5100" dirty="0"/>
              <a:t>80x86cpu</a:t>
            </a:r>
            <a:r>
              <a:rPr lang="zh-CN" altLang="en-US" sz="5100" dirty="0"/>
              <a:t>增加</a:t>
            </a:r>
            <a:r>
              <a:rPr lang="en-US" altLang="zh-CN" sz="5100" dirty="0"/>
              <a:t>fs</a:t>
            </a:r>
            <a:r>
              <a:rPr lang="zh-CN" altLang="en-US" sz="5100" dirty="0"/>
              <a:t>，</a:t>
            </a:r>
            <a:r>
              <a:rPr lang="en-US" altLang="zh-CN" sz="5100" dirty="0" err="1"/>
              <a:t>gs</a:t>
            </a:r>
            <a:r>
              <a:rPr lang="zh-CN" altLang="en-US" sz="5100" dirty="0"/>
              <a:t>段寄存器，也可进行堆栈操作。</a:t>
            </a:r>
            <a:endParaRPr lang="en-US" altLang="zh-CN" sz="5100" dirty="0"/>
          </a:p>
          <a:p>
            <a:pPr>
              <a:lnSpc>
                <a:spcPct val="120000"/>
              </a:lnSpc>
            </a:pPr>
            <a:r>
              <a:rPr lang="zh-CN" altLang="en-US" sz="5100" dirty="0"/>
              <a:t>注：当用</a:t>
            </a:r>
            <a:r>
              <a:rPr lang="en-US" altLang="zh-CN" sz="5100" dirty="0"/>
              <a:t>push</a:t>
            </a:r>
            <a:r>
              <a:rPr lang="zh-CN" altLang="en-US" sz="5100" dirty="0"/>
              <a:t>指令把</a:t>
            </a:r>
            <a:r>
              <a:rPr lang="en-US" altLang="zh-CN" sz="5100" dirty="0" err="1"/>
              <a:t>esp</a:t>
            </a:r>
            <a:r>
              <a:rPr lang="zh-CN" altLang="en-US" sz="5100" dirty="0"/>
              <a:t>压入堆栈时，</a:t>
            </a:r>
            <a:r>
              <a:rPr lang="en-US" altLang="zh-CN" sz="5100" dirty="0"/>
              <a:t>80286</a:t>
            </a:r>
            <a:r>
              <a:rPr lang="zh-CN" altLang="en-US" sz="5100" dirty="0"/>
              <a:t>以后的处理器是将进栈前的</a:t>
            </a:r>
            <a:r>
              <a:rPr lang="en-US" altLang="zh-CN" sz="5100" dirty="0" err="1"/>
              <a:t>esp</a:t>
            </a:r>
            <a:r>
              <a:rPr lang="zh-CN" altLang="en-US" sz="5100" dirty="0"/>
              <a:t>值进栈，而</a:t>
            </a:r>
            <a:r>
              <a:rPr lang="en-US" altLang="zh-CN" sz="5100" dirty="0"/>
              <a:t>8086/8088</a:t>
            </a:r>
            <a:r>
              <a:rPr lang="zh-CN" altLang="en-US" sz="5100" dirty="0"/>
              <a:t>是将</a:t>
            </a:r>
            <a:r>
              <a:rPr lang="en-US" altLang="zh-CN" sz="5100" dirty="0"/>
              <a:t>sp-2</a:t>
            </a:r>
            <a:r>
              <a:rPr lang="zh-CN" altLang="en-US" sz="5100" dirty="0"/>
              <a:t>后的值入栈。</a:t>
            </a:r>
            <a:endParaRPr lang="en-US" altLang="zh-CN" sz="5100" dirty="0"/>
          </a:p>
          <a:p>
            <a:pPr>
              <a:lnSpc>
                <a:spcPct val="120000"/>
              </a:lnSpc>
            </a:pPr>
            <a:r>
              <a:rPr lang="en-US" altLang="zh-CN" sz="2400" dirty="0"/>
              <a:t> </a:t>
            </a:r>
          </a:p>
          <a:p>
            <a:pPr>
              <a:lnSpc>
                <a:spcPct val="120000"/>
              </a:lnSpc>
            </a:pPr>
            <a:endParaRPr lang="zh-CN" altLang="en-US" sz="2400" dirty="0"/>
          </a:p>
        </p:txBody>
      </p:sp>
    </p:spTree>
    <p:extLst>
      <p:ext uri="{BB962C8B-B14F-4D97-AF65-F5344CB8AC3E}">
        <p14:creationId xmlns:p14="http://schemas.microsoft.com/office/powerpoint/2010/main" val="23172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CB833-80A7-497B-A854-46013F38A975}"/>
              </a:ext>
            </a:extLst>
          </p:cNvPr>
          <p:cNvSpPr>
            <a:spLocks noGrp="1"/>
          </p:cNvSpPr>
          <p:nvPr>
            <p:ph type="title"/>
          </p:nvPr>
        </p:nvSpPr>
        <p:spPr/>
        <p:txBody>
          <a:bodyPr/>
          <a:lstStyle/>
          <a:p>
            <a:r>
              <a:rPr lang="en-US" altLang="zh-CN" dirty="0"/>
              <a:t>6.2.1 </a:t>
            </a:r>
            <a:r>
              <a:rPr lang="zh-CN" altLang="en-US" dirty="0"/>
              <a:t>数据传送类指令</a:t>
            </a:r>
          </a:p>
        </p:txBody>
      </p:sp>
      <p:sp>
        <p:nvSpPr>
          <p:cNvPr id="3" name="内容占位符 2">
            <a:extLst>
              <a:ext uri="{FF2B5EF4-FFF2-40B4-BE49-F238E27FC236}">
                <a16:creationId xmlns:a16="http://schemas.microsoft.com/office/drawing/2014/main" id="{8AEFD967-6A36-4BD5-B7DB-48F5F8310FC1}"/>
              </a:ext>
            </a:extLst>
          </p:cNvPr>
          <p:cNvSpPr>
            <a:spLocks noGrp="1"/>
          </p:cNvSpPr>
          <p:nvPr>
            <p:ph idx="1"/>
          </p:nvPr>
        </p:nvSpPr>
        <p:spPr>
          <a:xfrm>
            <a:off x="1097280" y="1845734"/>
            <a:ext cx="10058400" cy="4415918"/>
          </a:xfrm>
        </p:spPr>
        <p:txBody>
          <a:bodyPr>
            <a:normAutofit lnSpcReduction="10000"/>
          </a:bodyPr>
          <a:lstStyle/>
          <a:p>
            <a:r>
              <a:rPr lang="en-US" altLang="zh-CN" sz="2400" dirty="0"/>
              <a:t>3. </a:t>
            </a:r>
            <a:r>
              <a:rPr lang="zh-CN" altLang="en-US" sz="2400" dirty="0"/>
              <a:t>标志传送</a:t>
            </a:r>
            <a:endParaRPr lang="en-US" altLang="zh-CN" sz="2400" dirty="0"/>
          </a:p>
          <a:p>
            <a:r>
              <a:rPr lang="en-US" altLang="zh-CN" sz="2400" dirty="0"/>
              <a:t>80386</a:t>
            </a:r>
            <a:r>
              <a:rPr lang="zh-CN" altLang="en-US" sz="2400" dirty="0"/>
              <a:t>引入</a:t>
            </a:r>
            <a:r>
              <a:rPr lang="en-US" altLang="zh-CN" sz="2400" dirty="0" err="1"/>
              <a:t>pushfd</a:t>
            </a:r>
            <a:r>
              <a:rPr lang="zh-CN" altLang="en-US" sz="2400" dirty="0"/>
              <a:t>和</a:t>
            </a:r>
            <a:r>
              <a:rPr lang="en-US" altLang="zh-CN" sz="2400" dirty="0" err="1"/>
              <a:t>popfd</a:t>
            </a:r>
            <a:r>
              <a:rPr lang="zh-CN" altLang="en-US" sz="2400" dirty="0"/>
              <a:t>用于堆栈传送</a:t>
            </a:r>
            <a:r>
              <a:rPr lang="en-US" altLang="zh-CN" sz="2400" dirty="0"/>
              <a:t>32</a:t>
            </a:r>
            <a:r>
              <a:rPr lang="zh-CN" altLang="en-US" sz="2400" dirty="0"/>
              <a:t>位标志寄存器内容：</a:t>
            </a:r>
            <a:endParaRPr lang="en-US" altLang="zh-CN" sz="2400" dirty="0"/>
          </a:p>
          <a:p>
            <a:pPr lvl="1">
              <a:buFont typeface="Wingdings" panose="05000000000000000000" pitchFamily="2" charset="2"/>
              <a:buChar char="ü"/>
            </a:pPr>
            <a:r>
              <a:rPr lang="en-US" altLang="zh-CN" sz="2200" dirty="0" err="1"/>
              <a:t>pushfd</a:t>
            </a:r>
            <a:r>
              <a:rPr lang="en-US" altLang="zh-CN" sz="2200" dirty="0"/>
              <a:t>   ; </a:t>
            </a:r>
            <a:r>
              <a:rPr lang="zh-CN" altLang="en-US" sz="2200" dirty="0"/>
              <a:t>将</a:t>
            </a:r>
            <a:r>
              <a:rPr lang="en-US" altLang="zh-CN" sz="2200" dirty="0" err="1"/>
              <a:t>eflags</a:t>
            </a:r>
            <a:r>
              <a:rPr lang="zh-CN" altLang="en-US" sz="2200" dirty="0"/>
              <a:t>压入堆栈，堆栈中</a:t>
            </a:r>
            <a:r>
              <a:rPr lang="en-US" altLang="zh-CN" sz="2200" dirty="0"/>
              <a:t>d16d17</a:t>
            </a:r>
            <a:r>
              <a:rPr lang="zh-CN" altLang="en-US" sz="2200" dirty="0"/>
              <a:t>两位（标志</a:t>
            </a:r>
            <a:r>
              <a:rPr lang="en-US" altLang="zh-CN" sz="2200" dirty="0" err="1"/>
              <a:t>vm</a:t>
            </a:r>
            <a:r>
              <a:rPr lang="zh-CN" altLang="en-US" sz="2200" dirty="0"/>
              <a:t>和</a:t>
            </a:r>
            <a:r>
              <a:rPr lang="en-US" altLang="zh-CN" sz="2200" dirty="0"/>
              <a:t>rf</a:t>
            </a:r>
            <a:r>
              <a:rPr lang="zh-CN" altLang="en-US" sz="2200" dirty="0"/>
              <a:t>）被清零</a:t>
            </a:r>
            <a:endParaRPr lang="en-US" altLang="zh-CN" sz="2200" dirty="0"/>
          </a:p>
          <a:p>
            <a:pPr lvl="1">
              <a:buFont typeface="Wingdings" panose="05000000000000000000" pitchFamily="2" charset="2"/>
              <a:buChar char="ü"/>
            </a:pPr>
            <a:r>
              <a:rPr lang="en-US" altLang="zh-CN" sz="2200" dirty="0" err="1"/>
              <a:t>popfd</a:t>
            </a:r>
            <a:r>
              <a:rPr lang="en-US" altLang="zh-CN" sz="2200" dirty="0"/>
              <a:t>;</a:t>
            </a:r>
            <a:r>
              <a:rPr lang="zh-CN" altLang="en-US" sz="2200" dirty="0"/>
              <a:t>    </a:t>
            </a:r>
            <a:r>
              <a:rPr lang="en-US" altLang="zh-CN" sz="2200" dirty="0"/>
              <a:t> </a:t>
            </a:r>
            <a:r>
              <a:rPr lang="zh-CN" altLang="en-US" sz="2200" dirty="0"/>
              <a:t>将</a:t>
            </a:r>
            <a:r>
              <a:rPr lang="en-US" altLang="zh-CN" sz="2200" dirty="0" err="1"/>
              <a:t>eflags</a:t>
            </a:r>
            <a:r>
              <a:rPr lang="zh-CN" altLang="en-US" sz="2200" dirty="0"/>
              <a:t>弹出堆栈，其中</a:t>
            </a:r>
            <a:r>
              <a:rPr lang="en-US" altLang="zh-CN" sz="2200" dirty="0"/>
              <a:t>d20</a:t>
            </a:r>
            <a:r>
              <a:rPr lang="zh-CN" altLang="en-US" sz="2200" dirty="0"/>
              <a:t>（</a:t>
            </a:r>
            <a:r>
              <a:rPr lang="en-US" altLang="zh-CN" sz="2200" dirty="0" err="1"/>
              <a:t>vip</a:t>
            </a:r>
            <a:r>
              <a:rPr lang="zh-CN" altLang="en-US" sz="2200" dirty="0"/>
              <a:t>）和</a:t>
            </a:r>
            <a:r>
              <a:rPr lang="en-US" altLang="zh-CN" sz="2200" dirty="0"/>
              <a:t>d19</a:t>
            </a:r>
            <a:r>
              <a:rPr lang="zh-CN" altLang="en-US" sz="2200" dirty="0"/>
              <a:t>（</a:t>
            </a:r>
            <a:r>
              <a:rPr lang="en-US" altLang="zh-CN" sz="2200" dirty="0" err="1"/>
              <a:t>vif</a:t>
            </a:r>
            <a:r>
              <a:rPr lang="zh-CN" altLang="en-US" sz="2200" dirty="0"/>
              <a:t>）被清零，</a:t>
            </a:r>
            <a:r>
              <a:rPr lang="en-US" altLang="zh-CN" sz="2200" dirty="0"/>
              <a:t>d16</a:t>
            </a:r>
            <a:r>
              <a:rPr lang="zh-CN" altLang="en-US" sz="2200" dirty="0"/>
              <a:t>（</a:t>
            </a:r>
            <a:r>
              <a:rPr lang="en-US" altLang="zh-CN" sz="2200" dirty="0" err="1"/>
              <a:t>vm</a:t>
            </a:r>
            <a:r>
              <a:rPr lang="zh-CN" altLang="en-US" sz="2200" dirty="0"/>
              <a:t>）不被改变。</a:t>
            </a:r>
            <a:endParaRPr lang="en-US" altLang="zh-CN" sz="2200" dirty="0"/>
          </a:p>
          <a:p>
            <a:r>
              <a:rPr lang="en-US" altLang="zh-CN" sz="2400" dirty="0"/>
              <a:t>4. </a:t>
            </a:r>
            <a:r>
              <a:rPr lang="zh-CN" altLang="en-US" sz="2400" dirty="0"/>
              <a:t>地址传送</a:t>
            </a:r>
            <a:endParaRPr lang="en-US" altLang="zh-CN" sz="2400" dirty="0"/>
          </a:p>
          <a:p>
            <a:r>
              <a:rPr lang="zh-CN" altLang="en-US" sz="2400" dirty="0"/>
              <a:t>在</a:t>
            </a:r>
            <a:r>
              <a:rPr lang="en-US" altLang="zh-CN" sz="2400" dirty="0"/>
              <a:t>32</a:t>
            </a:r>
            <a:r>
              <a:rPr lang="zh-CN" altLang="en-US" sz="2400" dirty="0"/>
              <a:t>位段中，远指针是</a:t>
            </a:r>
            <a:r>
              <a:rPr lang="en-US" altLang="zh-CN" sz="2400" dirty="0"/>
              <a:t>16</a:t>
            </a:r>
            <a:r>
              <a:rPr lang="zh-CN" altLang="en-US" sz="2400" dirty="0"/>
              <a:t>位段寄存器＋</a:t>
            </a:r>
            <a:r>
              <a:rPr lang="en-US" altLang="zh-CN" sz="2400" dirty="0"/>
              <a:t>32</a:t>
            </a:r>
            <a:r>
              <a:rPr lang="zh-CN" altLang="en-US" sz="2400" dirty="0"/>
              <a:t>位偏移量，位</a:t>
            </a:r>
            <a:r>
              <a:rPr lang="en-US" altLang="zh-CN" sz="2400" dirty="0"/>
              <a:t>48</a:t>
            </a:r>
            <a:r>
              <a:rPr lang="zh-CN" altLang="en-US" sz="2400" dirty="0"/>
              <a:t>位，使用</a:t>
            </a:r>
            <a:r>
              <a:rPr lang="en-US" altLang="zh-CN" sz="2400" dirty="0"/>
              <a:t>FAR32</a:t>
            </a:r>
            <a:r>
              <a:rPr lang="zh-CN" altLang="en-US" sz="2400" dirty="0"/>
              <a:t>类型名</a:t>
            </a:r>
            <a:endParaRPr lang="en-US" altLang="zh-CN" sz="2400" dirty="0"/>
          </a:p>
          <a:p>
            <a:pPr lvl="1">
              <a:buFont typeface="Wingdings" panose="05000000000000000000" pitchFamily="2" charset="2"/>
              <a:buChar char="ü"/>
            </a:pPr>
            <a:r>
              <a:rPr lang="en-US" altLang="zh-CN" sz="2200" dirty="0"/>
              <a:t>Lear 16,mem ; 16</a:t>
            </a:r>
            <a:r>
              <a:rPr lang="zh-CN" altLang="en-US" sz="2200" dirty="0"/>
              <a:t>位段中，计算存储器单元的</a:t>
            </a:r>
            <a:r>
              <a:rPr lang="en-US" altLang="zh-CN" sz="2200" dirty="0"/>
              <a:t>16</a:t>
            </a:r>
            <a:r>
              <a:rPr lang="zh-CN" altLang="en-US" sz="2200" dirty="0"/>
              <a:t>位有效地址送</a:t>
            </a:r>
            <a:r>
              <a:rPr lang="en-US" altLang="zh-CN" sz="2200" dirty="0"/>
              <a:t>R16</a:t>
            </a:r>
            <a:r>
              <a:rPr lang="zh-CN" altLang="en-US" sz="2200" dirty="0"/>
              <a:t>；</a:t>
            </a:r>
            <a:r>
              <a:rPr lang="en-US" altLang="zh-CN" sz="2200" dirty="0"/>
              <a:t>32</a:t>
            </a:r>
            <a:r>
              <a:rPr lang="zh-CN" altLang="en-US" sz="2200" dirty="0"/>
              <a:t>位段中，计算存储器单元的</a:t>
            </a:r>
            <a:r>
              <a:rPr lang="en-US" altLang="zh-CN" sz="2200" dirty="0"/>
              <a:t>32</a:t>
            </a:r>
            <a:r>
              <a:rPr lang="zh-CN" altLang="en-US" sz="2200" dirty="0"/>
              <a:t>位有效地址，但其取低</a:t>
            </a:r>
            <a:r>
              <a:rPr lang="en-US" altLang="zh-CN" sz="2200" dirty="0"/>
              <a:t>16</a:t>
            </a:r>
            <a:r>
              <a:rPr lang="zh-CN" altLang="en-US" sz="2200" dirty="0"/>
              <a:t>位送</a:t>
            </a:r>
            <a:r>
              <a:rPr lang="en-US" altLang="zh-CN" sz="2200" dirty="0"/>
              <a:t>R16</a:t>
            </a:r>
          </a:p>
          <a:p>
            <a:pPr lvl="1">
              <a:buFont typeface="Wingdings" panose="05000000000000000000" pitchFamily="2" charset="2"/>
              <a:buChar char="ü"/>
            </a:pPr>
            <a:r>
              <a:rPr lang="en-US" altLang="zh-CN" sz="2200" dirty="0"/>
              <a:t>Lear 32,mem ; 16</a:t>
            </a:r>
            <a:r>
              <a:rPr lang="zh-CN" altLang="en-US" sz="2200" dirty="0"/>
              <a:t>位段中，计算存储器单元的</a:t>
            </a:r>
            <a:r>
              <a:rPr lang="en-US" altLang="zh-CN" sz="2200" dirty="0"/>
              <a:t>16</a:t>
            </a:r>
            <a:r>
              <a:rPr lang="zh-CN" altLang="en-US" sz="2200" dirty="0"/>
              <a:t>位有效地址，经零位扩展后送</a:t>
            </a:r>
            <a:r>
              <a:rPr lang="en-US" altLang="zh-CN" sz="2200" dirty="0"/>
              <a:t>R32</a:t>
            </a:r>
            <a:r>
              <a:rPr lang="zh-CN" altLang="en-US" sz="2200" dirty="0"/>
              <a:t>；</a:t>
            </a:r>
            <a:r>
              <a:rPr lang="en-US" altLang="zh-CN" sz="2200" dirty="0"/>
              <a:t>32</a:t>
            </a:r>
            <a:r>
              <a:rPr lang="zh-CN" altLang="en-US" sz="2200" dirty="0"/>
              <a:t>位段中，计算存储器单元的</a:t>
            </a:r>
            <a:r>
              <a:rPr lang="en-US" altLang="zh-CN" sz="2200" dirty="0"/>
              <a:t>32</a:t>
            </a:r>
            <a:r>
              <a:rPr lang="zh-CN" altLang="en-US" sz="2200" dirty="0"/>
              <a:t>位有效地址送</a:t>
            </a:r>
            <a:r>
              <a:rPr lang="en-US" altLang="zh-CN" sz="2200" dirty="0"/>
              <a:t>R32</a:t>
            </a:r>
          </a:p>
          <a:p>
            <a:endParaRPr lang="en-US" altLang="zh-CN" sz="2400" dirty="0"/>
          </a:p>
          <a:p>
            <a:endParaRPr lang="zh-CN" altLang="en-US" sz="2400" dirty="0"/>
          </a:p>
        </p:txBody>
      </p:sp>
    </p:spTree>
    <p:extLst>
      <p:ext uri="{BB962C8B-B14F-4D97-AF65-F5344CB8AC3E}">
        <p14:creationId xmlns:p14="http://schemas.microsoft.com/office/powerpoint/2010/main" val="307845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BB1BD-AE57-4C2B-BC3B-FE592097D06C}"/>
              </a:ext>
            </a:extLst>
          </p:cNvPr>
          <p:cNvSpPr>
            <a:spLocks noGrp="1"/>
          </p:cNvSpPr>
          <p:nvPr>
            <p:ph type="title"/>
          </p:nvPr>
        </p:nvSpPr>
        <p:spPr/>
        <p:txBody>
          <a:bodyPr/>
          <a:lstStyle/>
          <a:p>
            <a:r>
              <a:rPr lang="en-US" altLang="zh-CN" dirty="0"/>
              <a:t>6.2.1 </a:t>
            </a:r>
            <a:r>
              <a:rPr lang="zh-CN" altLang="en-US" dirty="0"/>
              <a:t>数据传送类指令</a:t>
            </a:r>
          </a:p>
        </p:txBody>
      </p:sp>
      <p:sp>
        <p:nvSpPr>
          <p:cNvPr id="3" name="内容占位符 2">
            <a:extLst>
              <a:ext uri="{FF2B5EF4-FFF2-40B4-BE49-F238E27FC236}">
                <a16:creationId xmlns:a16="http://schemas.microsoft.com/office/drawing/2014/main" id="{4F5288C2-197A-496F-8AF4-BAA0BFBB6617}"/>
              </a:ext>
            </a:extLst>
          </p:cNvPr>
          <p:cNvSpPr>
            <a:spLocks noGrp="1"/>
          </p:cNvSpPr>
          <p:nvPr>
            <p:ph idx="1"/>
          </p:nvPr>
        </p:nvSpPr>
        <p:spPr/>
        <p:txBody>
          <a:bodyPr/>
          <a:lstStyle/>
          <a:p>
            <a:r>
              <a:rPr lang="zh-CN" altLang="en-US" sz="2800" dirty="0"/>
              <a:t>地址传送：</a:t>
            </a:r>
            <a:endParaRPr lang="en-US" altLang="zh-CN" sz="2800" dirty="0"/>
          </a:p>
          <a:p>
            <a:pPr lvl="1">
              <a:buFont typeface="Wingdings" panose="05000000000000000000" pitchFamily="2" charset="2"/>
              <a:buChar char="ü"/>
            </a:pPr>
            <a:r>
              <a:rPr lang="en-US" altLang="zh-CN" sz="2400" dirty="0"/>
              <a:t>mov </a:t>
            </a:r>
            <a:r>
              <a:rPr lang="en-US" altLang="zh-CN" sz="2400" dirty="0" err="1"/>
              <a:t>ebx</a:t>
            </a:r>
            <a:r>
              <a:rPr lang="en-US" altLang="zh-CN" sz="2400" dirty="0"/>
              <a:t>, 12345678h</a:t>
            </a:r>
          </a:p>
          <a:p>
            <a:pPr lvl="1">
              <a:buFont typeface="Wingdings" panose="05000000000000000000" pitchFamily="2" charset="2"/>
              <a:buChar char="ü"/>
            </a:pPr>
            <a:r>
              <a:rPr lang="en-US" altLang="zh-CN" sz="2400" dirty="0"/>
              <a:t>lea dx, [ebx+4321h] </a:t>
            </a:r>
            <a:r>
              <a:rPr lang="zh-CN" altLang="en-US" sz="2400" dirty="0"/>
              <a:t>；执行后</a:t>
            </a:r>
            <a:r>
              <a:rPr lang="en-US" altLang="zh-CN" sz="2400" dirty="0"/>
              <a:t>dx=9999h</a:t>
            </a:r>
          </a:p>
          <a:p>
            <a:pPr lvl="1">
              <a:buFont typeface="Wingdings" panose="05000000000000000000" pitchFamily="2" charset="2"/>
              <a:buChar char="ü"/>
            </a:pPr>
            <a:r>
              <a:rPr lang="en-US" altLang="zh-CN" sz="2400" dirty="0"/>
              <a:t>lea</a:t>
            </a:r>
            <a:r>
              <a:rPr lang="zh-CN" altLang="en-US" sz="2400" dirty="0"/>
              <a:t> </a:t>
            </a:r>
            <a:r>
              <a:rPr lang="en-US" altLang="zh-CN" sz="2400" dirty="0" err="1"/>
              <a:t>esi</a:t>
            </a:r>
            <a:r>
              <a:rPr lang="en-US" altLang="zh-CN" sz="2400" dirty="0"/>
              <a:t>,[ebx+1111h]</a:t>
            </a:r>
            <a:r>
              <a:rPr lang="zh-CN" altLang="en-US" sz="2400" dirty="0"/>
              <a:t>；</a:t>
            </a:r>
            <a:r>
              <a:rPr lang="en-US" altLang="zh-CN" sz="2400" dirty="0"/>
              <a:t>32</a:t>
            </a:r>
            <a:r>
              <a:rPr lang="zh-CN" altLang="en-US" sz="2400" dirty="0"/>
              <a:t>位段中执行后</a:t>
            </a:r>
            <a:r>
              <a:rPr lang="en-US" altLang="zh-CN" sz="2400" dirty="0" err="1"/>
              <a:t>esi</a:t>
            </a:r>
            <a:r>
              <a:rPr lang="en-US" altLang="zh-CN" sz="2400" dirty="0"/>
              <a:t>=12346789h</a:t>
            </a:r>
            <a:r>
              <a:rPr lang="zh-CN" altLang="en-US" sz="2400" dirty="0"/>
              <a:t>；而在</a:t>
            </a:r>
            <a:r>
              <a:rPr lang="en-US" altLang="zh-CN" sz="2400" dirty="0"/>
              <a:t>16</a:t>
            </a:r>
            <a:r>
              <a:rPr lang="zh-CN" altLang="en-US" sz="2400" dirty="0"/>
              <a:t>位段中执行后；</a:t>
            </a:r>
            <a:r>
              <a:rPr lang="en-US" altLang="zh-CN" sz="2400" dirty="0" err="1"/>
              <a:t>esi</a:t>
            </a:r>
            <a:r>
              <a:rPr lang="en-US" altLang="zh-CN" sz="2400" dirty="0"/>
              <a:t>=00006789h,</a:t>
            </a:r>
            <a:r>
              <a:rPr lang="zh-CN" altLang="en-US" sz="2400" dirty="0"/>
              <a:t>因为地址仅低</a:t>
            </a:r>
            <a:r>
              <a:rPr lang="en-US" altLang="zh-CN" sz="2400" dirty="0"/>
              <a:t>16</a:t>
            </a:r>
            <a:r>
              <a:rPr lang="zh-CN" altLang="en-US" sz="2400" dirty="0"/>
              <a:t>位有效，高</a:t>
            </a:r>
            <a:r>
              <a:rPr lang="en-US" altLang="zh-CN" sz="2400" dirty="0"/>
              <a:t>16</a:t>
            </a:r>
            <a:r>
              <a:rPr lang="zh-CN" altLang="en-US" sz="2400" dirty="0"/>
              <a:t>位被置为</a:t>
            </a:r>
            <a:r>
              <a:rPr lang="en-US" altLang="zh-CN" sz="2400" dirty="0"/>
              <a:t>0</a:t>
            </a:r>
          </a:p>
          <a:p>
            <a:pPr lvl="1">
              <a:buFont typeface="Wingdings" panose="05000000000000000000" pitchFamily="2" charset="2"/>
              <a:buChar char="ü"/>
            </a:pPr>
            <a:r>
              <a:rPr lang="en-US" altLang="zh-CN" sz="2400" dirty="0"/>
              <a:t>lea </a:t>
            </a:r>
            <a:r>
              <a:rPr lang="en-US" altLang="zh-CN" sz="2400" dirty="0" err="1"/>
              <a:t>edi</a:t>
            </a:r>
            <a:r>
              <a:rPr lang="en-US" altLang="zh-CN" sz="2400" dirty="0"/>
              <a:t>,[bx+2222h]; </a:t>
            </a:r>
            <a:r>
              <a:rPr lang="zh-CN" altLang="en-US" sz="2400" dirty="0"/>
              <a:t>执行后，</a:t>
            </a:r>
            <a:r>
              <a:rPr lang="en-US" altLang="zh-CN" sz="2400" dirty="0" err="1"/>
              <a:t>edi</a:t>
            </a:r>
            <a:r>
              <a:rPr lang="en-US" altLang="zh-CN" sz="2400" dirty="0"/>
              <a:t>=0000789ah</a:t>
            </a:r>
          </a:p>
          <a:p>
            <a:pPr marL="201168" lvl="1" indent="0">
              <a:buNone/>
            </a:pPr>
            <a:r>
              <a:rPr lang="en-US" altLang="zh-CN" sz="2400" dirty="0"/>
              <a:t>5. I/O</a:t>
            </a:r>
            <a:r>
              <a:rPr lang="zh-CN" altLang="en-US" sz="2400" dirty="0"/>
              <a:t>传送</a:t>
            </a:r>
            <a:endParaRPr lang="en-US" altLang="zh-CN" sz="2400" dirty="0"/>
          </a:p>
          <a:p>
            <a:pPr marL="201168" lvl="1" indent="0">
              <a:buNone/>
            </a:pPr>
            <a:r>
              <a:rPr lang="zh-CN" altLang="en-US" sz="2400" dirty="0"/>
              <a:t>通过</a:t>
            </a:r>
            <a:r>
              <a:rPr lang="en-US" altLang="zh-CN" sz="2400" dirty="0"/>
              <a:t>EAX</a:t>
            </a:r>
            <a:r>
              <a:rPr lang="zh-CN" altLang="en-US" sz="2400" dirty="0"/>
              <a:t>进行双字传送</a:t>
            </a:r>
            <a:endParaRPr lang="en-US" altLang="zh-CN" sz="2400" dirty="0"/>
          </a:p>
          <a:p>
            <a:pPr marL="201168" lvl="1" indent="0">
              <a:buNone/>
            </a:pPr>
            <a:r>
              <a:rPr lang="en-US" altLang="zh-CN" sz="2400" dirty="0"/>
              <a:t>out 20h,eax</a:t>
            </a:r>
          </a:p>
          <a:p>
            <a:pPr marL="201168" lvl="1" indent="0">
              <a:buNone/>
            </a:pPr>
            <a:r>
              <a:rPr lang="en-US" altLang="zh-CN" sz="2400" dirty="0"/>
              <a:t>in </a:t>
            </a:r>
            <a:r>
              <a:rPr lang="en-US" altLang="zh-CN" sz="2400" dirty="0" err="1"/>
              <a:t>eax</a:t>
            </a:r>
            <a:r>
              <a:rPr lang="en-US" altLang="zh-CN" sz="2400" dirty="0"/>
              <a:t>, dx</a:t>
            </a:r>
            <a:endParaRPr lang="zh-CN" altLang="en-US" sz="2400" dirty="0"/>
          </a:p>
        </p:txBody>
      </p:sp>
    </p:spTree>
    <p:extLst>
      <p:ext uri="{BB962C8B-B14F-4D97-AF65-F5344CB8AC3E}">
        <p14:creationId xmlns:p14="http://schemas.microsoft.com/office/powerpoint/2010/main" val="399251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2AE0F-A87D-43DD-94F8-3D400B668CBC}"/>
              </a:ext>
            </a:extLst>
          </p:cNvPr>
          <p:cNvSpPr>
            <a:spLocks noGrp="1"/>
          </p:cNvSpPr>
          <p:nvPr>
            <p:ph type="title"/>
          </p:nvPr>
        </p:nvSpPr>
        <p:spPr/>
        <p:txBody>
          <a:bodyPr/>
          <a:lstStyle/>
          <a:p>
            <a:r>
              <a:rPr lang="en-US" altLang="zh-CN" dirty="0"/>
              <a:t>6.2.2 </a:t>
            </a:r>
            <a:r>
              <a:rPr lang="zh-CN" altLang="en-US" dirty="0"/>
              <a:t>算术运算类指令</a:t>
            </a:r>
          </a:p>
        </p:txBody>
      </p:sp>
      <p:sp>
        <p:nvSpPr>
          <p:cNvPr id="3" name="内容占位符 2">
            <a:extLst>
              <a:ext uri="{FF2B5EF4-FFF2-40B4-BE49-F238E27FC236}">
                <a16:creationId xmlns:a16="http://schemas.microsoft.com/office/drawing/2014/main" id="{A35E2990-8186-4D6C-8B2C-7581416936DD}"/>
              </a:ext>
            </a:extLst>
          </p:cNvPr>
          <p:cNvSpPr>
            <a:spLocks noGrp="1"/>
          </p:cNvSpPr>
          <p:nvPr>
            <p:ph idx="1"/>
          </p:nvPr>
        </p:nvSpPr>
        <p:spPr/>
        <p:txBody>
          <a:bodyPr>
            <a:normAutofit lnSpcReduction="10000"/>
          </a:bodyPr>
          <a:lstStyle/>
          <a:p>
            <a:r>
              <a:rPr lang="en-US" altLang="zh-CN" sz="2400" dirty="0"/>
              <a:t>32</a:t>
            </a:r>
            <a:r>
              <a:rPr lang="zh-CN" altLang="en-US" sz="2400" dirty="0"/>
              <a:t>位</a:t>
            </a:r>
            <a:r>
              <a:rPr lang="en-US" altLang="zh-CN" sz="2400" dirty="0"/>
              <a:t>80X86CPU</a:t>
            </a:r>
            <a:r>
              <a:rPr lang="zh-CN" altLang="en-US" sz="2400" dirty="0"/>
              <a:t>支持</a:t>
            </a:r>
            <a:r>
              <a:rPr lang="en-US" altLang="zh-CN" sz="2400" dirty="0"/>
              <a:t>32</a:t>
            </a:r>
            <a:r>
              <a:rPr lang="zh-CN" altLang="en-US" sz="2400" dirty="0"/>
              <a:t>位的乘法和除法指令：</a:t>
            </a:r>
            <a:endParaRPr lang="en-US" altLang="zh-CN" sz="2400" dirty="0"/>
          </a:p>
          <a:p>
            <a:r>
              <a:rPr lang="en-US" altLang="zh-CN" sz="2400" dirty="0" err="1"/>
              <a:t>mul</a:t>
            </a:r>
            <a:r>
              <a:rPr lang="en-US" altLang="zh-CN" sz="2400" dirty="0"/>
              <a:t>| </a:t>
            </a:r>
            <a:r>
              <a:rPr lang="en-US" altLang="zh-CN" sz="2400" dirty="0" err="1"/>
              <a:t>imul</a:t>
            </a:r>
            <a:r>
              <a:rPr lang="en-US" altLang="zh-CN" sz="2400" dirty="0"/>
              <a:t> r32/m32;  </a:t>
            </a:r>
            <a:r>
              <a:rPr lang="zh-CN" altLang="en-US" sz="2400" dirty="0"/>
              <a:t>双字数值乘法： </a:t>
            </a:r>
            <a:r>
              <a:rPr lang="en-US" altLang="zh-CN" sz="2400" dirty="0"/>
              <a:t>EDX.EAX&lt;-EAX*R32/M32</a:t>
            </a:r>
          </a:p>
          <a:p>
            <a:r>
              <a:rPr lang="en-US" altLang="zh-CN" sz="2400" dirty="0" err="1"/>
              <a:t>Div</a:t>
            </a:r>
            <a:r>
              <a:rPr lang="en-US" altLang="zh-CN" sz="2400" dirty="0"/>
              <a:t> |</a:t>
            </a:r>
            <a:r>
              <a:rPr lang="en-US" altLang="zh-CN" sz="2400" dirty="0" err="1"/>
              <a:t>idiv</a:t>
            </a:r>
            <a:r>
              <a:rPr lang="en-US" altLang="zh-CN" sz="2400" dirty="0"/>
              <a:t>  r32/m32;    </a:t>
            </a:r>
            <a:r>
              <a:rPr lang="zh-CN" altLang="en-US" sz="2400" dirty="0"/>
              <a:t>双字数值除法：</a:t>
            </a:r>
            <a:r>
              <a:rPr lang="en-US" altLang="zh-CN" sz="2400" dirty="0"/>
              <a:t>EAX&lt;-EDX.EAX/R32   </a:t>
            </a:r>
            <a:r>
              <a:rPr lang="zh-CN" altLang="en-US" sz="2400" dirty="0"/>
              <a:t>商   </a:t>
            </a:r>
            <a:r>
              <a:rPr lang="en-US" altLang="zh-CN" sz="2400" dirty="0"/>
              <a:t>EDX&lt;-EDX.EAX/R32 </a:t>
            </a:r>
            <a:r>
              <a:rPr lang="zh-CN" altLang="en-US" sz="2400" dirty="0"/>
              <a:t>余数</a:t>
            </a:r>
            <a:endParaRPr lang="en-US" altLang="zh-CN" sz="2400" dirty="0"/>
          </a:p>
          <a:p>
            <a:r>
              <a:rPr lang="zh-CN" altLang="en-US" sz="2400" dirty="0"/>
              <a:t>从</a:t>
            </a:r>
            <a:r>
              <a:rPr lang="en-US" altLang="zh-CN" sz="2400" dirty="0"/>
              <a:t>80186</a:t>
            </a:r>
            <a:r>
              <a:rPr lang="zh-CN" altLang="en-US" sz="2400" dirty="0"/>
              <a:t>开始，有符号数乘法提供新形式：</a:t>
            </a:r>
            <a:endParaRPr lang="en-US" altLang="zh-CN" sz="2400" dirty="0"/>
          </a:p>
          <a:p>
            <a:r>
              <a:rPr lang="en-US" altLang="zh-CN" sz="2400" dirty="0" err="1"/>
              <a:t>Imul</a:t>
            </a:r>
            <a:r>
              <a:rPr lang="en-US" altLang="zh-CN" sz="2400" dirty="0"/>
              <a:t> r16,r16/m16/i8/i16  ; R16&lt;-R16*R16/M16/I8/I16</a:t>
            </a:r>
          </a:p>
          <a:p>
            <a:r>
              <a:rPr lang="en-US" altLang="zh-CN" sz="2400" dirty="0" err="1"/>
              <a:t>Imul</a:t>
            </a:r>
            <a:r>
              <a:rPr lang="en-US" altLang="zh-CN" sz="2400" dirty="0"/>
              <a:t> r16,r16/m16, i8/i16  ; R16&lt;-R16//M16*I8/I16</a:t>
            </a:r>
          </a:p>
          <a:p>
            <a:r>
              <a:rPr lang="en-US" altLang="zh-CN" sz="2400" dirty="0" err="1"/>
              <a:t>Imul</a:t>
            </a:r>
            <a:r>
              <a:rPr lang="en-US" altLang="zh-CN" sz="2400" dirty="0"/>
              <a:t> r32,r32/m32/i8/i32 ; R32&lt;-R32*R32/M2/I8/i32</a:t>
            </a:r>
          </a:p>
          <a:p>
            <a:r>
              <a:rPr lang="en-US" altLang="zh-CN" sz="2400" dirty="0" err="1"/>
              <a:t>Imul</a:t>
            </a:r>
            <a:r>
              <a:rPr lang="en-US" altLang="zh-CN" sz="2400" dirty="0"/>
              <a:t> r32,r32/m32, i8/i32  ; R32&lt;-R32/M32*/I8/I32</a:t>
            </a:r>
          </a:p>
          <a:p>
            <a:endParaRPr lang="zh-CN" altLang="en-US" sz="2400" dirty="0"/>
          </a:p>
        </p:txBody>
      </p:sp>
    </p:spTree>
    <p:extLst>
      <p:ext uri="{BB962C8B-B14F-4D97-AF65-F5344CB8AC3E}">
        <p14:creationId xmlns:p14="http://schemas.microsoft.com/office/powerpoint/2010/main" val="239919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64F15-6F60-4D5D-893E-92002C1A96B9}"/>
              </a:ext>
            </a:extLst>
          </p:cNvPr>
          <p:cNvSpPr>
            <a:spLocks noGrp="1"/>
          </p:cNvSpPr>
          <p:nvPr>
            <p:ph type="title"/>
          </p:nvPr>
        </p:nvSpPr>
        <p:spPr/>
        <p:txBody>
          <a:bodyPr/>
          <a:lstStyle/>
          <a:p>
            <a:r>
              <a:rPr lang="zh-CN" altLang="en-US" dirty="0"/>
              <a:t>教学要求</a:t>
            </a:r>
          </a:p>
        </p:txBody>
      </p:sp>
      <p:sp>
        <p:nvSpPr>
          <p:cNvPr id="3" name="内容占位符 2">
            <a:extLst>
              <a:ext uri="{FF2B5EF4-FFF2-40B4-BE49-F238E27FC236}">
                <a16:creationId xmlns:a16="http://schemas.microsoft.com/office/drawing/2014/main" id="{99551057-EEDC-49F8-91B1-0B6C0208FB48}"/>
              </a:ext>
            </a:extLst>
          </p:cNvPr>
          <p:cNvSpPr>
            <a:spLocks noGrp="1"/>
          </p:cNvSpPr>
          <p:nvPr>
            <p:ph idx="1"/>
          </p:nvPr>
        </p:nvSpPr>
        <p:spPr/>
        <p:txBody>
          <a:bodyPr>
            <a:normAutofit lnSpcReduction="10000"/>
          </a:bodyPr>
          <a:lstStyle/>
          <a:p>
            <a:pPr marL="0" indent="0" algn="just" fontAlgn="auto">
              <a:lnSpc>
                <a:spcPct val="120000"/>
              </a:lnSpc>
              <a:buNone/>
              <a:defRPr/>
            </a:pPr>
            <a:r>
              <a:rPr lang="zh-CN" altLang="en-US" sz="2800" dirty="0">
                <a:solidFill>
                  <a:schemeClr val="tx1"/>
                </a:solidFill>
              </a:rPr>
              <a:t>在</a:t>
            </a:r>
            <a:r>
              <a:rPr lang="en-US" altLang="zh-CN" sz="2800" dirty="0">
                <a:solidFill>
                  <a:schemeClr val="tx1"/>
                </a:solidFill>
              </a:rPr>
              <a:t>16</a:t>
            </a:r>
            <a:r>
              <a:rPr lang="zh-CN" altLang="en-US" sz="2800" dirty="0">
                <a:solidFill>
                  <a:schemeClr val="tx1"/>
                </a:solidFill>
              </a:rPr>
              <a:t>位</a:t>
            </a:r>
            <a:r>
              <a:rPr lang="en-US" altLang="zh-CN" sz="2800" dirty="0">
                <a:solidFill>
                  <a:schemeClr val="tx1"/>
                </a:solidFill>
              </a:rPr>
              <a:t>8086</a:t>
            </a:r>
            <a:r>
              <a:rPr lang="zh-CN" altLang="en-US" sz="2800" dirty="0">
                <a:solidFill>
                  <a:schemeClr val="tx1"/>
                </a:solidFill>
              </a:rPr>
              <a:t>指令系统基础上，扩展到</a:t>
            </a:r>
            <a:r>
              <a:rPr lang="en-US" altLang="zh-CN" sz="2800" dirty="0">
                <a:solidFill>
                  <a:schemeClr val="tx1"/>
                </a:solidFill>
              </a:rPr>
              <a:t>32</a:t>
            </a:r>
            <a:r>
              <a:rPr lang="zh-CN" altLang="en-US" sz="2800" dirty="0">
                <a:solidFill>
                  <a:schemeClr val="tx1"/>
                </a:solidFill>
              </a:rPr>
              <a:t>位</a:t>
            </a:r>
            <a:r>
              <a:rPr lang="en-US" altLang="zh-CN" sz="2800" dirty="0">
                <a:solidFill>
                  <a:schemeClr val="tx1"/>
                </a:solidFill>
              </a:rPr>
              <a:t>80x86</a:t>
            </a:r>
            <a:r>
              <a:rPr lang="zh-CN" altLang="en-US" sz="2800" dirty="0">
                <a:solidFill>
                  <a:schemeClr val="tx1"/>
                </a:solidFill>
              </a:rPr>
              <a:t>指令系统。</a:t>
            </a:r>
            <a:endParaRPr lang="en-US" altLang="zh-CN" sz="2800" dirty="0">
              <a:solidFill>
                <a:schemeClr val="tx1"/>
              </a:solidFill>
            </a:endParaRPr>
          </a:p>
          <a:p>
            <a:pPr marL="0" indent="0" algn="just" fontAlgn="auto">
              <a:lnSpc>
                <a:spcPct val="120000"/>
              </a:lnSpc>
              <a:buNone/>
              <a:defRPr/>
            </a:pPr>
            <a:r>
              <a:rPr lang="zh-CN" altLang="en-US" sz="2800" dirty="0">
                <a:solidFill>
                  <a:schemeClr val="tx1"/>
                </a:solidFill>
              </a:rPr>
              <a:t>重点掌握：</a:t>
            </a:r>
          </a:p>
          <a:p>
            <a:pPr algn="just" fontAlgn="auto">
              <a:lnSpc>
                <a:spcPct val="120000"/>
              </a:lnSpc>
              <a:buSzTx/>
              <a:buFont typeface="Wingdings" panose="05000000000000000000" pitchFamily="2" charset="2"/>
              <a:buChar char="ü"/>
              <a:defRPr/>
            </a:pPr>
            <a:r>
              <a:rPr lang="en-US" altLang="zh-CN" sz="2800" dirty="0"/>
              <a:t>32</a:t>
            </a:r>
            <a:r>
              <a:rPr lang="zh-CN" altLang="en-US" sz="2800" dirty="0"/>
              <a:t>位编程环境</a:t>
            </a:r>
          </a:p>
          <a:p>
            <a:pPr algn="just" fontAlgn="auto">
              <a:lnSpc>
                <a:spcPct val="120000"/>
              </a:lnSpc>
              <a:buSzTx/>
              <a:buFont typeface="Wingdings" panose="05000000000000000000" pitchFamily="2" charset="2"/>
              <a:buChar char="ü"/>
              <a:defRPr/>
            </a:pPr>
            <a:r>
              <a:rPr lang="en-US" altLang="zh-CN" sz="2800" dirty="0"/>
              <a:t>32</a:t>
            </a:r>
            <a:r>
              <a:rPr lang="zh-CN" altLang="en-US" sz="2800" dirty="0"/>
              <a:t>位寻址方式</a:t>
            </a:r>
          </a:p>
          <a:p>
            <a:pPr algn="just" fontAlgn="auto">
              <a:lnSpc>
                <a:spcPct val="120000"/>
              </a:lnSpc>
              <a:buSzTx/>
              <a:buFont typeface="Wingdings" panose="05000000000000000000" pitchFamily="2" charset="2"/>
              <a:buChar char="ü"/>
              <a:defRPr/>
            </a:pPr>
            <a:r>
              <a:rPr lang="en-US" altLang="zh-CN" sz="2800" dirty="0"/>
              <a:t>32</a:t>
            </a:r>
            <a:r>
              <a:rPr lang="zh-CN" altLang="en-US" sz="2800" dirty="0"/>
              <a:t>位指令编程方法</a:t>
            </a:r>
          </a:p>
          <a:p>
            <a:pPr algn="just" fontAlgn="auto">
              <a:lnSpc>
                <a:spcPct val="120000"/>
              </a:lnSpc>
              <a:buSzTx/>
              <a:buFont typeface="Wingdings" panose="05000000000000000000" pitchFamily="2" charset="2"/>
              <a:buChar char="ü"/>
              <a:defRPr/>
            </a:pPr>
            <a:r>
              <a:rPr lang="en-US" altLang="zh-CN" sz="2800" dirty="0"/>
              <a:t>Windows</a:t>
            </a:r>
            <a:r>
              <a:rPr lang="zh-CN" altLang="en-US" sz="2800" dirty="0"/>
              <a:t>应用程序编程</a:t>
            </a:r>
          </a:p>
          <a:p>
            <a:pPr>
              <a:buFont typeface="Wingdings" panose="05000000000000000000" pitchFamily="2" charset="2"/>
              <a:buChar char="ü"/>
            </a:pPr>
            <a:endParaRPr lang="zh-CN" altLang="en-US" sz="2800" dirty="0"/>
          </a:p>
        </p:txBody>
      </p:sp>
    </p:spTree>
    <p:extLst>
      <p:ext uri="{BB962C8B-B14F-4D97-AF65-F5344CB8AC3E}">
        <p14:creationId xmlns:p14="http://schemas.microsoft.com/office/powerpoint/2010/main" val="12573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7E511-846D-4FE9-8BBA-5E62245CC9A8}"/>
              </a:ext>
            </a:extLst>
          </p:cNvPr>
          <p:cNvSpPr>
            <a:spLocks noGrp="1"/>
          </p:cNvSpPr>
          <p:nvPr>
            <p:ph type="title"/>
          </p:nvPr>
        </p:nvSpPr>
        <p:spPr/>
        <p:txBody>
          <a:bodyPr/>
          <a:lstStyle/>
          <a:p>
            <a:r>
              <a:rPr lang="en-US" altLang="zh-CN" dirty="0"/>
              <a:t>6.2.2 </a:t>
            </a:r>
            <a:r>
              <a:rPr lang="zh-CN" altLang="en-US" dirty="0"/>
              <a:t>算术运算类指令</a:t>
            </a:r>
          </a:p>
        </p:txBody>
      </p:sp>
      <p:sp>
        <p:nvSpPr>
          <p:cNvPr id="3" name="内容占位符 2">
            <a:extLst>
              <a:ext uri="{FF2B5EF4-FFF2-40B4-BE49-F238E27FC236}">
                <a16:creationId xmlns:a16="http://schemas.microsoft.com/office/drawing/2014/main" id="{DDF8E2A9-5771-4B85-B73F-B97B8B7C03D3}"/>
              </a:ext>
            </a:extLst>
          </p:cNvPr>
          <p:cNvSpPr>
            <a:spLocks noGrp="1"/>
          </p:cNvSpPr>
          <p:nvPr>
            <p:ph idx="1"/>
          </p:nvPr>
        </p:nvSpPr>
        <p:spPr>
          <a:xfrm>
            <a:off x="1097280" y="1845733"/>
            <a:ext cx="10058400" cy="4236659"/>
          </a:xfrm>
        </p:spPr>
        <p:txBody>
          <a:bodyPr>
            <a:normAutofit lnSpcReduction="10000"/>
          </a:bodyPr>
          <a:lstStyle/>
          <a:p>
            <a:r>
              <a:rPr lang="zh-CN" altLang="en-US" sz="2400" dirty="0"/>
              <a:t>如果乘积溢出，高位丢掉，并置</a:t>
            </a:r>
            <a:r>
              <a:rPr lang="en-US" altLang="zh-CN" sz="2400" dirty="0"/>
              <a:t>CF=OF=1</a:t>
            </a:r>
          </a:p>
          <a:p>
            <a:pPr lvl="1">
              <a:buFont typeface="Wingdings" panose="05000000000000000000" pitchFamily="2" charset="2"/>
              <a:buChar char="ü"/>
            </a:pPr>
            <a:r>
              <a:rPr lang="en-US" altLang="zh-CN" sz="2000" dirty="0" err="1"/>
              <a:t>imul</a:t>
            </a:r>
            <a:r>
              <a:rPr lang="en-US" altLang="zh-CN" sz="2000" dirty="0"/>
              <a:t> eax,10</a:t>
            </a:r>
          </a:p>
          <a:p>
            <a:pPr lvl="1">
              <a:buFont typeface="Wingdings" panose="05000000000000000000" pitchFamily="2" charset="2"/>
              <a:buChar char="ü"/>
            </a:pPr>
            <a:r>
              <a:rPr lang="en-US" altLang="zh-CN" sz="2000" dirty="0" err="1"/>
              <a:t>imul</a:t>
            </a:r>
            <a:r>
              <a:rPr lang="en-US" altLang="zh-CN" sz="2000" dirty="0"/>
              <a:t> </a:t>
            </a:r>
            <a:r>
              <a:rPr lang="en-US" altLang="zh-CN" sz="2000" dirty="0" err="1"/>
              <a:t>ebx,ecx</a:t>
            </a:r>
            <a:endParaRPr lang="en-US" altLang="zh-CN" sz="2000" dirty="0"/>
          </a:p>
          <a:p>
            <a:pPr lvl="1">
              <a:buFont typeface="Wingdings" panose="05000000000000000000" pitchFamily="2" charset="2"/>
              <a:buChar char="ü"/>
            </a:pPr>
            <a:r>
              <a:rPr lang="en-US" altLang="zh-CN" sz="2000" dirty="0" err="1"/>
              <a:t>imul</a:t>
            </a:r>
            <a:r>
              <a:rPr lang="en-US" altLang="zh-CN" sz="2000" dirty="0"/>
              <a:t> ax,bx,-2</a:t>
            </a:r>
          </a:p>
          <a:p>
            <a:pPr lvl="1">
              <a:buFont typeface="Wingdings" panose="05000000000000000000" pitchFamily="2" charset="2"/>
              <a:buChar char="ü"/>
            </a:pPr>
            <a:r>
              <a:rPr lang="en-US" altLang="zh-CN" sz="2000" dirty="0" err="1"/>
              <a:t>imul</a:t>
            </a:r>
            <a:r>
              <a:rPr lang="en-US" altLang="zh-CN" sz="2000" dirty="0"/>
              <a:t> </a:t>
            </a:r>
            <a:r>
              <a:rPr lang="en-US" altLang="zh-CN" sz="2000" dirty="0" err="1"/>
              <a:t>eax</a:t>
            </a:r>
            <a:r>
              <a:rPr lang="en-US" altLang="zh-CN" sz="2000" dirty="0"/>
              <a:t>, </a:t>
            </a:r>
            <a:r>
              <a:rPr lang="en-US" altLang="zh-CN" sz="2000" dirty="0" err="1"/>
              <a:t>dword</a:t>
            </a:r>
            <a:r>
              <a:rPr lang="en-US" altLang="zh-CN" sz="2000" dirty="0"/>
              <a:t> </a:t>
            </a:r>
            <a:r>
              <a:rPr lang="en-US" altLang="zh-CN" sz="2000" dirty="0" err="1"/>
              <a:t>ptr</a:t>
            </a:r>
            <a:r>
              <a:rPr lang="en-US" altLang="zh-CN" sz="2000" dirty="0"/>
              <a:t> [esi+8],5</a:t>
            </a:r>
          </a:p>
          <a:p>
            <a:pPr lvl="1">
              <a:buFont typeface="Wingdings" panose="05000000000000000000" pitchFamily="2" charset="2"/>
              <a:buChar char="ü"/>
            </a:pPr>
            <a:endParaRPr lang="en-US" altLang="zh-CN" sz="2000" dirty="0"/>
          </a:p>
          <a:p>
            <a:pPr marL="201168" lvl="1" indent="0">
              <a:buNone/>
            </a:pPr>
            <a:r>
              <a:rPr lang="zh-CN" altLang="en-US" sz="2000" dirty="0"/>
              <a:t>后一种形式采用</a:t>
            </a:r>
            <a:r>
              <a:rPr lang="en-US" altLang="zh-CN" sz="2000" dirty="0"/>
              <a:t>3</a:t>
            </a:r>
            <a:r>
              <a:rPr lang="zh-CN" altLang="en-US" sz="2000" dirty="0"/>
              <a:t>操作数，前一种形式实际是后一种的特殊情况，如：</a:t>
            </a:r>
            <a:endParaRPr lang="en-US" altLang="zh-CN" sz="2000" dirty="0"/>
          </a:p>
          <a:p>
            <a:pPr marL="201168" lvl="1" indent="0">
              <a:buNone/>
            </a:pPr>
            <a:r>
              <a:rPr lang="en-US" altLang="zh-CN" sz="2000" dirty="0" err="1"/>
              <a:t>Imul</a:t>
            </a:r>
            <a:r>
              <a:rPr lang="en-US" altLang="zh-CN" sz="2000" dirty="0"/>
              <a:t> ax,7</a:t>
            </a:r>
            <a:r>
              <a:rPr lang="en-US" altLang="zh-CN" sz="2000" dirty="0">
                <a:sym typeface="Wingdings" panose="05000000000000000000" pitchFamily="2" charset="2"/>
              </a:rPr>
              <a:t> </a:t>
            </a:r>
            <a:r>
              <a:rPr lang="en-US" altLang="zh-CN" sz="2000" dirty="0" err="1">
                <a:sym typeface="Wingdings" panose="05000000000000000000" pitchFamily="2" charset="2"/>
              </a:rPr>
              <a:t>imul</a:t>
            </a:r>
            <a:r>
              <a:rPr lang="en-US" altLang="zh-CN" sz="2000" dirty="0">
                <a:sym typeface="Wingdings" panose="05000000000000000000" pitchFamily="2" charset="2"/>
              </a:rPr>
              <a:t> ax,ax,7</a:t>
            </a:r>
          </a:p>
          <a:p>
            <a:pPr marL="201168" lvl="1" indent="0">
              <a:buNone/>
            </a:pPr>
            <a:r>
              <a:rPr lang="zh-CN" altLang="en-US" sz="2000" dirty="0">
                <a:sym typeface="Wingdings" panose="05000000000000000000" pitchFamily="2" charset="2"/>
              </a:rPr>
              <a:t>此种形式的乘法指令对于有符号和无符号数的处理是相同的</a:t>
            </a:r>
            <a:endParaRPr lang="en-US" altLang="zh-CN" sz="2000" dirty="0">
              <a:sym typeface="Wingdings" panose="05000000000000000000" pitchFamily="2" charset="2"/>
            </a:endParaRPr>
          </a:p>
          <a:p>
            <a:pPr marL="201168" lvl="1" indent="0">
              <a:buNone/>
            </a:pPr>
            <a:r>
              <a:rPr lang="zh-CN" altLang="en-US" sz="2000" dirty="0">
                <a:sym typeface="Wingdings" panose="05000000000000000000" pitchFamily="2" charset="2"/>
              </a:rPr>
              <a:t>符号扩展指令：</a:t>
            </a:r>
          </a:p>
          <a:p>
            <a:pPr marL="201168" lvl="1" indent="0">
              <a:buNone/>
            </a:pPr>
            <a:r>
              <a:rPr lang="en-US" altLang="zh-CN" sz="2000" dirty="0" err="1">
                <a:sym typeface="Wingdings" panose="05000000000000000000" pitchFamily="2" charset="2"/>
              </a:rPr>
              <a:t>cwde</a:t>
            </a:r>
            <a:r>
              <a:rPr lang="en-US" altLang="zh-CN" sz="2000" dirty="0">
                <a:sym typeface="Wingdings" panose="05000000000000000000" pitchFamily="2" charset="2"/>
              </a:rPr>
              <a:t>  </a:t>
            </a:r>
            <a:r>
              <a:rPr lang="zh-CN" altLang="en-US" sz="2000" dirty="0">
                <a:sym typeface="Wingdings" panose="05000000000000000000" pitchFamily="2" charset="2"/>
              </a:rPr>
              <a:t>； 把</a:t>
            </a:r>
            <a:r>
              <a:rPr lang="en-US" altLang="zh-CN" sz="2000" dirty="0">
                <a:sym typeface="Wingdings" panose="05000000000000000000" pitchFamily="2" charset="2"/>
              </a:rPr>
              <a:t>AX</a:t>
            </a:r>
            <a:r>
              <a:rPr lang="zh-CN" altLang="en-US" sz="2000" dirty="0">
                <a:sym typeface="Wingdings" panose="05000000000000000000" pitchFamily="2" charset="2"/>
              </a:rPr>
              <a:t>符号扩展为</a:t>
            </a:r>
            <a:r>
              <a:rPr lang="en-US" altLang="zh-CN" sz="2000" dirty="0">
                <a:sym typeface="Wingdings" panose="05000000000000000000" pitchFamily="2" charset="2"/>
              </a:rPr>
              <a:t>EAX</a:t>
            </a:r>
            <a:r>
              <a:rPr lang="zh-CN" altLang="en-US" sz="2000" dirty="0">
                <a:sym typeface="Wingdings" panose="05000000000000000000" pitchFamily="2" charset="2"/>
              </a:rPr>
              <a:t>，该指令是</a:t>
            </a:r>
            <a:r>
              <a:rPr lang="en-US" altLang="zh-CN" sz="2000" dirty="0">
                <a:sym typeface="Wingdings" panose="05000000000000000000" pitchFamily="2" charset="2"/>
              </a:rPr>
              <a:t>CBW</a:t>
            </a:r>
            <a:r>
              <a:rPr lang="zh-CN" altLang="en-US" sz="2000" dirty="0">
                <a:sym typeface="Wingdings" panose="05000000000000000000" pitchFamily="2" charset="2"/>
              </a:rPr>
              <a:t>的扩展</a:t>
            </a:r>
            <a:endParaRPr lang="en-US" altLang="zh-CN" sz="2000" dirty="0">
              <a:sym typeface="Wingdings" panose="05000000000000000000" pitchFamily="2" charset="2"/>
            </a:endParaRPr>
          </a:p>
          <a:p>
            <a:pPr marL="201168" lvl="1" indent="0">
              <a:buNone/>
            </a:pPr>
            <a:r>
              <a:rPr lang="en-US" altLang="zh-CN" sz="2000" dirty="0" err="1">
                <a:sym typeface="Wingdings" panose="05000000000000000000" pitchFamily="2" charset="2"/>
              </a:rPr>
              <a:t>cdq</a:t>
            </a:r>
            <a:r>
              <a:rPr lang="en-US" altLang="zh-CN" sz="2000" dirty="0">
                <a:sym typeface="Wingdings" panose="05000000000000000000" pitchFamily="2" charset="2"/>
              </a:rPr>
              <a:t> </a:t>
            </a:r>
            <a:r>
              <a:rPr lang="zh-CN" altLang="en-US" sz="2000" dirty="0">
                <a:sym typeface="Wingdings" panose="05000000000000000000" pitchFamily="2" charset="2"/>
              </a:rPr>
              <a:t>；    把</a:t>
            </a:r>
            <a:r>
              <a:rPr lang="en-US" altLang="zh-CN" sz="2000" dirty="0">
                <a:sym typeface="Wingdings" panose="05000000000000000000" pitchFamily="2" charset="2"/>
              </a:rPr>
              <a:t>EAX</a:t>
            </a:r>
            <a:r>
              <a:rPr lang="zh-CN" altLang="en-US" sz="2000" dirty="0">
                <a:sym typeface="Wingdings" panose="05000000000000000000" pitchFamily="2" charset="2"/>
              </a:rPr>
              <a:t>符号扩展为</a:t>
            </a:r>
            <a:r>
              <a:rPr lang="en-US" altLang="zh-CN" sz="2000" dirty="0">
                <a:sym typeface="Wingdings" panose="05000000000000000000" pitchFamily="2" charset="2"/>
              </a:rPr>
              <a:t>EDX.EAX,</a:t>
            </a:r>
            <a:r>
              <a:rPr lang="zh-CN" altLang="en-US" sz="2000" dirty="0">
                <a:sym typeface="Wingdings" panose="05000000000000000000" pitchFamily="2" charset="2"/>
              </a:rPr>
              <a:t> 该指令是</a:t>
            </a:r>
            <a:r>
              <a:rPr lang="en-US" altLang="zh-CN" sz="2000" dirty="0">
                <a:sym typeface="Wingdings" panose="05000000000000000000" pitchFamily="2" charset="2"/>
              </a:rPr>
              <a:t>CWD</a:t>
            </a:r>
            <a:r>
              <a:rPr lang="zh-CN" altLang="en-US" sz="2000" dirty="0">
                <a:sym typeface="Wingdings" panose="05000000000000000000" pitchFamily="2" charset="2"/>
              </a:rPr>
              <a:t>的扩展</a:t>
            </a:r>
            <a:endParaRPr lang="zh-CN" altLang="en-US" sz="2000" dirty="0"/>
          </a:p>
        </p:txBody>
      </p:sp>
    </p:spTree>
    <p:extLst>
      <p:ext uri="{BB962C8B-B14F-4D97-AF65-F5344CB8AC3E}">
        <p14:creationId xmlns:p14="http://schemas.microsoft.com/office/powerpoint/2010/main" val="265630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F70B0-1B5D-4534-835D-9FA62513F287}"/>
              </a:ext>
            </a:extLst>
          </p:cNvPr>
          <p:cNvSpPr>
            <a:spLocks noGrp="1"/>
          </p:cNvSpPr>
          <p:nvPr>
            <p:ph type="title"/>
          </p:nvPr>
        </p:nvSpPr>
        <p:spPr/>
        <p:txBody>
          <a:bodyPr/>
          <a:lstStyle/>
          <a:p>
            <a:r>
              <a:rPr lang="en-US" altLang="zh-CN" dirty="0"/>
              <a:t>6.2.2 </a:t>
            </a:r>
            <a:r>
              <a:rPr lang="zh-CN" altLang="en-US" dirty="0"/>
              <a:t>算术运算类指令</a:t>
            </a:r>
          </a:p>
        </p:txBody>
      </p:sp>
      <p:sp>
        <p:nvSpPr>
          <p:cNvPr id="3" name="内容占位符 2">
            <a:extLst>
              <a:ext uri="{FF2B5EF4-FFF2-40B4-BE49-F238E27FC236}">
                <a16:creationId xmlns:a16="http://schemas.microsoft.com/office/drawing/2014/main" id="{D753651C-C5B7-4FF3-A1A1-8D60FA97003B}"/>
              </a:ext>
            </a:extLst>
          </p:cNvPr>
          <p:cNvSpPr>
            <a:spLocks noGrp="1"/>
          </p:cNvSpPr>
          <p:nvPr>
            <p:ph idx="1"/>
          </p:nvPr>
        </p:nvSpPr>
        <p:spPr/>
        <p:txBody>
          <a:bodyPr>
            <a:normAutofit fontScale="92500" lnSpcReduction="10000"/>
          </a:bodyPr>
          <a:lstStyle/>
          <a:p>
            <a:r>
              <a:rPr lang="zh-CN" altLang="en-US" sz="2400" dirty="0"/>
              <a:t>零位扩展和符号扩展</a:t>
            </a:r>
            <a:r>
              <a:rPr lang="zh-CN" altLang="en-US" dirty="0"/>
              <a:t>：</a:t>
            </a:r>
            <a:endParaRPr lang="en-US" altLang="zh-CN" dirty="0"/>
          </a:p>
          <a:p>
            <a:pPr lvl="1">
              <a:buFont typeface="Wingdings" panose="05000000000000000000" pitchFamily="2" charset="2"/>
              <a:buChar char="ü"/>
            </a:pPr>
            <a:r>
              <a:rPr lang="en-US" altLang="zh-CN" sz="2400" dirty="0" err="1"/>
              <a:t>mov</a:t>
            </a:r>
            <a:r>
              <a:rPr lang="en-US" altLang="zh-CN" sz="2400" dirty="0" err="1">
                <a:solidFill>
                  <a:srgbClr val="C00000"/>
                </a:solidFill>
              </a:rPr>
              <a:t>s</a:t>
            </a:r>
            <a:r>
              <a:rPr lang="en-US" altLang="zh-CN" sz="2400" dirty="0" err="1"/>
              <a:t>x</a:t>
            </a:r>
            <a:r>
              <a:rPr lang="en-US" altLang="zh-CN" sz="2400" dirty="0"/>
              <a:t>  r16,r8/m8   ;</a:t>
            </a:r>
            <a:r>
              <a:rPr lang="zh-CN" altLang="en-US" sz="2400" dirty="0"/>
              <a:t>把</a:t>
            </a:r>
            <a:r>
              <a:rPr lang="en-US" altLang="zh-CN" sz="2400" dirty="0"/>
              <a:t>r8/m8</a:t>
            </a:r>
            <a:r>
              <a:rPr lang="zh-CN" altLang="en-US" sz="2400" dirty="0"/>
              <a:t>符号扩展并传送至</a:t>
            </a:r>
            <a:r>
              <a:rPr lang="en-US" altLang="zh-CN" sz="2400" dirty="0"/>
              <a:t>r16</a:t>
            </a:r>
          </a:p>
          <a:p>
            <a:pPr lvl="1">
              <a:buFont typeface="Wingdings" panose="05000000000000000000" pitchFamily="2" charset="2"/>
              <a:buChar char="ü"/>
            </a:pPr>
            <a:r>
              <a:rPr lang="en-US" altLang="zh-CN" sz="2400" dirty="0" err="1"/>
              <a:t>mov</a:t>
            </a:r>
            <a:r>
              <a:rPr lang="en-US" altLang="zh-CN" sz="2400" dirty="0" err="1">
                <a:solidFill>
                  <a:srgbClr val="C00000"/>
                </a:solidFill>
              </a:rPr>
              <a:t>s</a:t>
            </a:r>
            <a:r>
              <a:rPr lang="en-US" altLang="zh-CN" sz="2400" dirty="0" err="1"/>
              <a:t>x</a:t>
            </a:r>
            <a:r>
              <a:rPr lang="en-US" altLang="zh-CN" sz="2400" dirty="0"/>
              <a:t>  r32,r8/m8/r16/m16   ;</a:t>
            </a:r>
            <a:r>
              <a:rPr lang="zh-CN" altLang="en-US" sz="2400" dirty="0"/>
              <a:t>把</a:t>
            </a:r>
            <a:r>
              <a:rPr lang="en-US" altLang="zh-CN" sz="2400" dirty="0"/>
              <a:t>r8/m8/r16/m16</a:t>
            </a:r>
            <a:r>
              <a:rPr lang="zh-CN" altLang="en-US" sz="2400" dirty="0"/>
              <a:t>符号扩展并传送至</a:t>
            </a:r>
            <a:r>
              <a:rPr lang="en-US" altLang="zh-CN" sz="2400" dirty="0"/>
              <a:t>r32</a:t>
            </a:r>
          </a:p>
          <a:p>
            <a:pPr lvl="1">
              <a:buFont typeface="Wingdings" panose="05000000000000000000" pitchFamily="2" charset="2"/>
              <a:buChar char="ü"/>
            </a:pPr>
            <a:r>
              <a:rPr lang="en-US" altLang="zh-CN" sz="2400" dirty="0" err="1"/>
              <a:t>mov</a:t>
            </a:r>
            <a:r>
              <a:rPr lang="en-US" altLang="zh-CN" sz="2400" dirty="0" err="1">
                <a:solidFill>
                  <a:srgbClr val="C00000"/>
                </a:solidFill>
              </a:rPr>
              <a:t>z</a:t>
            </a:r>
            <a:r>
              <a:rPr lang="en-US" altLang="zh-CN" sz="2400" dirty="0" err="1"/>
              <a:t>x</a:t>
            </a:r>
            <a:r>
              <a:rPr lang="en-US" altLang="zh-CN" sz="2400" dirty="0"/>
              <a:t>  r16,r8/m8   ;</a:t>
            </a:r>
            <a:r>
              <a:rPr lang="zh-CN" altLang="en-US" sz="2400" dirty="0"/>
              <a:t>把</a:t>
            </a:r>
            <a:r>
              <a:rPr lang="en-US" altLang="zh-CN" sz="2400" dirty="0"/>
              <a:t>r8/m8</a:t>
            </a:r>
            <a:r>
              <a:rPr lang="zh-CN" altLang="en-US" sz="2400" dirty="0"/>
              <a:t>零位扩展并传送至</a:t>
            </a:r>
            <a:r>
              <a:rPr lang="en-US" altLang="zh-CN" sz="2400" dirty="0"/>
              <a:t>r16</a:t>
            </a:r>
          </a:p>
          <a:p>
            <a:pPr lvl="1">
              <a:buFont typeface="Wingdings" panose="05000000000000000000" pitchFamily="2" charset="2"/>
              <a:buChar char="ü"/>
            </a:pPr>
            <a:r>
              <a:rPr lang="en-US" altLang="zh-CN" sz="2400" dirty="0" err="1"/>
              <a:t>mov</a:t>
            </a:r>
            <a:r>
              <a:rPr lang="en-US" altLang="zh-CN" sz="2400" dirty="0" err="1">
                <a:solidFill>
                  <a:srgbClr val="C00000"/>
                </a:solidFill>
              </a:rPr>
              <a:t>z</a:t>
            </a:r>
            <a:r>
              <a:rPr lang="en-US" altLang="zh-CN" sz="2400" dirty="0" err="1"/>
              <a:t>x</a:t>
            </a:r>
            <a:r>
              <a:rPr lang="en-US" altLang="zh-CN" sz="2400" dirty="0"/>
              <a:t>  r32,r8/m8/r16/m16 ;</a:t>
            </a:r>
            <a:r>
              <a:rPr lang="zh-CN" altLang="en-US" sz="2400" dirty="0"/>
              <a:t>把</a:t>
            </a:r>
            <a:r>
              <a:rPr lang="en-US" altLang="zh-CN" sz="2400" dirty="0"/>
              <a:t>r8/m8/r16/m16</a:t>
            </a:r>
            <a:r>
              <a:rPr lang="zh-CN" altLang="en-US" sz="2400" dirty="0"/>
              <a:t>零位扩展传送至</a:t>
            </a:r>
            <a:r>
              <a:rPr lang="en-US" altLang="zh-CN" sz="2400" dirty="0"/>
              <a:t>r32</a:t>
            </a:r>
          </a:p>
          <a:p>
            <a:pPr marL="201168" lvl="1" indent="0">
              <a:buNone/>
            </a:pPr>
            <a:r>
              <a:rPr lang="zh-CN" altLang="en-US" sz="2400" dirty="0"/>
              <a:t>可以实现更强的功能：</a:t>
            </a:r>
            <a:endParaRPr lang="en-US" altLang="zh-CN" sz="2400" dirty="0"/>
          </a:p>
          <a:p>
            <a:pPr marL="201168" lvl="1" indent="0">
              <a:buNone/>
            </a:pPr>
            <a:r>
              <a:rPr lang="zh-CN" altLang="en-US" sz="2400" dirty="0"/>
              <a:t>例：</a:t>
            </a:r>
            <a:endParaRPr lang="en-US" altLang="zh-CN" sz="2400" dirty="0"/>
          </a:p>
          <a:p>
            <a:pPr marL="201168" lvl="1" indent="0">
              <a:buNone/>
            </a:pPr>
            <a:r>
              <a:rPr lang="en-US" altLang="zh-CN" sz="2400" dirty="0"/>
              <a:t>mov bl,92h</a:t>
            </a:r>
          </a:p>
          <a:p>
            <a:pPr marL="201168" lvl="1" indent="0">
              <a:buNone/>
            </a:pPr>
            <a:r>
              <a:rPr lang="en-US" altLang="zh-CN" sz="2400" dirty="0" err="1"/>
              <a:t>movsx</a:t>
            </a:r>
            <a:r>
              <a:rPr lang="en-US" altLang="zh-CN" sz="2400" dirty="0"/>
              <a:t> </a:t>
            </a:r>
            <a:r>
              <a:rPr lang="en-US" altLang="zh-CN" sz="2400" dirty="0" err="1"/>
              <a:t>ax,bl</a:t>
            </a:r>
            <a:r>
              <a:rPr lang="en-US" altLang="zh-CN" sz="2400" dirty="0"/>
              <a:t>              ;AX=FF92H</a:t>
            </a:r>
          </a:p>
          <a:p>
            <a:pPr marL="201168" lvl="1" indent="0">
              <a:buNone/>
            </a:pPr>
            <a:r>
              <a:rPr lang="en-US" altLang="zh-CN" sz="2400" dirty="0" err="1"/>
              <a:t>movsx</a:t>
            </a:r>
            <a:r>
              <a:rPr lang="en-US" altLang="zh-CN" sz="2400" dirty="0"/>
              <a:t> </a:t>
            </a:r>
            <a:r>
              <a:rPr lang="en-US" altLang="zh-CN" sz="2400" dirty="0" err="1"/>
              <a:t>esi,bl</a:t>
            </a:r>
            <a:r>
              <a:rPr lang="en-US" altLang="zh-CN" sz="2400" dirty="0"/>
              <a:t>             ;ESI=FFFFFF92H</a:t>
            </a:r>
          </a:p>
          <a:p>
            <a:pPr marL="201168" lvl="1" indent="0">
              <a:buNone/>
            </a:pPr>
            <a:r>
              <a:rPr lang="en-US" altLang="zh-CN" sz="2400" dirty="0" err="1"/>
              <a:t>movzx</a:t>
            </a:r>
            <a:r>
              <a:rPr lang="en-US" altLang="zh-CN" sz="2400" dirty="0"/>
              <a:t>  </a:t>
            </a:r>
            <a:r>
              <a:rPr lang="en-US" altLang="zh-CN" sz="2400" dirty="0" err="1"/>
              <a:t>edi</a:t>
            </a:r>
            <a:r>
              <a:rPr lang="en-US" altLang="zh-CN" sz="2400" dirty="0"/>
              <a:t> ,ax         ;EDI=0000FF92H</a:t>
            </a:r>
            <a:endParaRPr lang="zh-CN" altLang="en-US" sz="2400" dirty="0"/>
          </a:p>
        </p:txBody>
      </p:sp>
    </p:spTree>
    <p:extLst>
      <p:ext uri="{BB962C8B-B14F-4D97-AF65-F5344CB8AC3E}">
        <p14:creationId xmlns:p14="http://schemas.microsoft.com/office/powerpoint/2010/main" val="277393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01BEF-6270-4F1C-A9E4-29E23A839B6D}"/>
              </a:ext>
            </a:extLst>
          </p:cNvPr>
          <p:cNvSpPr>
            <a:spLocks noGrp="1"/>
          </p:cNvSpPr>
          <p:nvPr>
            <p:ph type="title"/>
          </p:nvPr>
        </p:nvSpPr>
        <p:spPr/>
        <p:txBody>
          <a:bodyPr/>
          <a:lstStyle/>
          <a:p>
            <a:r>
              <a:rPr lang="en-US" altLang="zh-CN" dirty="0"/>
              <a:t>6.2.3 </a:t>
            </a:r>
            <a:r>
              <a:rPr lang="zh-CN" altLang="en-US" dirty="0"/>
              <a:t>位操作类指令</a:t>
            </a:r>
          </a:p>
        </p:txBody>
      </p:sp>
      <p:sp>
        <p:nvSpPr>
          <p:cNvPr id="3" name="内容占位符 2">
            <a:extLst>
              <a:ext uri="{FF2B5EF4-FFF2-40B4-BE49-F238E27FC236}">
                <a16:creationId xmlns:a16="http://schemas.microsoft.com/office/drawing/2014/main" id="{D012E506-1601-46EB-8352-274C1D420C2C}"/>
              </a:ext>
            </a:extLst>
          </p:cNvPr>
          <p:cNvSpPr>
            <a:spLocks noGrp="1"/>
          </p:cNvSpPr>
          <p:nvPr>
            <p:ph idx="1"/>
          </p:nvPr>
        </p:nvSpPr>
        <p:spPr>
          <a:xfrm>
            <a:off x="1097280" y="1845734"/>
            <a:ext cx="10058400" cy="4326466"/>
          </a:xfrm>
        </p:spPr>
        <p:txBody>
          <a:bodyPr>
            <a:normAutofit fontScale="70000" lnSpcReduction="20000"/>
          </a:bodyPr>
          <a:lstStyle/>
          <a:p>
            <a:r>
              <a:rPr lang="zh-CN" altLang="en-US" sz="2800" dirty="0"/>
              <a:t>从</a:t>
            </a:r>
            <a:r>
              <a:rPr lang="en-US" altLang="zh-CN" sz="2800" dirty="0"/>
              <a:t>80186</a:t>
            </a:r>
            <a:r>
              <a:rPr lang="zh-CN" altLang="en-US" sz="2800" dirty="0"/>
              <a:t>开始，可以用立即数指定大于</a:t>
            </a:r>
            <a:r>
              <a:rPr lang="en-US" altLang="zh-CN" sz="2800" dirty="0"/>
              <a:t>1</a:t>
            </a:r>
            <a:r>
              <a:rPr lang="zh-CN" altLang="en-US" sz="2800" dirty="0"/>
              <a:t>的移位次数，例如：</a:t>
            </a:r>
            <a:endParaRPr lang="en-US" altLang="zh-CN" sz="2800" dirty="0"/>
          </a:p>
          <a:p>
            <a:pPr lvl="1">
              <a:lnSpc>
                <a:spcPct val="100000"/>
              </a:lnSpc>
              <a:spcBef>
                <a:spcPts val="0"/>
              </a:spcBef>
              <a:buFont typeface="Wingdings" panose="05000000000000000000" pitchFamily="2" charset="2"/>
              <a:buChar char="ü"/>
            </a:pPr>
            <a:r>
              <a:rPr lang="en-US" altLang="zh-CN" sz="3100" dirty="0" err="1"/>
              <a:t>shl</a:t>
            </a:r>
            <a:r>
              <a:rPr lang="en-US" altLang="zh-CN" sz="3100" dirty="0"/>
              <a:t> al,4</a:t>
            </a:r>
          </a:p>
          <a:p>
            <a:pPr lvl="1">
              <a:lnSpc>
                <a:spcPct val="100000"/>
              </a:lnSpc>
              <a:spcBef>
                <a:spcPts val="0"/>
              </a:spcBef>
              <a:buFont typeface="Wingdings" panose="05000000000000000000" pitchFamily="2" charset="2"/>
              <a:buChar char="ü"/>
            </a:pPr>
            <a:r>
              <a:rPr lang="en-US" altLang="zh-CN" sz="3100" dirty="0" err="1"/>
              <a:t>sar</a:t>
            </a:r>
            <a:r>
              <a:rPr lang="en-US" altLang="zh-CN" sz="3100" dirty="0"/>
              <a:t>  eax,12</a:t>
            </a:r>
          </a:p>
          <a:p>
            <a:pPr lvl="1">
              <a:lnSpc>
                <a:spcPct val="100000"/>
              </a:lnSpc>
              <a:spcBef>
                <a:spcPts val="0"/>
              </a:spcBef>
              <a:buFont typeface="Wingdings" panose="05000000000000000000" pitchFamily="2" charset="2"/>
              <a:buChar char="ü"/>
            </a:pPr>
            <a:r>
              <a:rPr lang="en-US" altLang="zh-CN" sz="3100" dirty="0" err="1"/>
              <a:t>rcr</a:t>
            </a:r>
            <a:r>
              <a:rPr lang="en-US" altLang="zh-CN" sz="3100" dirty="0"/>
              <a:t> word </a:t>
            </a:r>
            <a:r>
              <a:rPr lang="en-US" altLang="zh-CN" sz="3100" dirty="0" err="1"/>
              <a:t>ptr</a:t>
            </a:r>
            <a:r>
              <a:rPr lang="en-US" altLang="zh-CN" sz="3100" dirty="0"/>
              <a:t>[</a:t>
            </a:r>
            <a:r>
              <a:rPr lang="en-US" altLang="zh-CN" sz="3100" dirty="0" err="1"/>
              <a:t>si</a:t>
            </a:r>
            <a:r>
              <a:rPr lang="en-US" altLang="zh-CN" sz="3100" dirty="0"/>
              <a:t>], 3</a:t>
            </a:r>
          </a:p>
          <a:p>
            <a:pPr lvl="1">
              <a:lnSpc>
                <a:spcPct val="100000"/>
              </a:lnSpc>
              <a:spcBef>
                <a:spcPts val="0"/>
              </a:spcBef>
              <a:buFont typeface="Wingdings" panose="05000000000000000000" pitchFamily="2" charset="2"/>
              <a:buChar char="ü"/>
            </a:pPr>
            <a:endParaRPr lang="en-US" altLang="zh-CN" sz="2600" dirty="0"/>
          </a:p>
          <a:p>
            <a:pPr marL="201168" lvl="1" indent="0">
              <a:lnSpc>
                <a:spcPct val="100000"/>
              </a:lnSpc>
              <a:spcBef>
                <a:spcPts val="0"/>
              </a:spcBef>
              <a:buNone/>
            </a:pPr>
            <a:r>
              <a:rPr lang="zh-CN" altLang="en-US" sz="2600" dirty="0"/>
              <a:t>例</a:t>
            </a:r>
            <a:r>
              <a:rPr lang="en-US" altLang="zh-CN" sz="2600" dirty="0"/>
              <a:t>6.1 </a:t>
            </a:r>
            <a:r>
              <a:rPr lang="zh-CN" altLang="en-US" sz="2600" dirty="0"/>
              <a:t>将</a:t>
            </a:r>
            <a:r>
              <a:rPr lang="en-US" altLang="zh-CN" sz="2600" dirty="0"/>
              <a:t>AX</a:t>
            </a:r>
            <a:r>
              <a:rPr lang="zh-CN" altLang="en-US" sz="2600" dirty="0"/>
              <a:t>的每一位依次重复一次，得到的</a:t>
            </a:r>
            <a:r>
              <a:rPr lang="en-US" altLang="zh-CN" sz="2600" dirty="0"/>
              <a:t>32</a:t>
            </a:r>
            <a:r>
              <a:rPr lang="zh-CN" altLang="en-US" sz="2600" dirty="0"/>
              <a:t>位结果存入</a:t>
            </a:r>
            <a:r>
              <a:rPr lang="en-US" altLang="zh-CN" sz="2600" dirty="0"/>
              <a:t>AX</a:t>
            </a:r>
            <a:r>
              <a:rPr lang="zh-CN" altLang="en-US" sz="2600" dirty="0"/>
              <a:t>中</a:t>
            </a:r>
            <a:endParaRPr lang="en-US" altLang="zh-CN" sz="2600" dirty="0"/>
          </a:p>
          <a:p>
            <a:pPr marL="917120" lvl="5" indent="0">
              <a:lnSpc>
                <a:spcPct val="100000"/>
              </a:lnSpc>
              <a:spcBef>
                <a:spcPts val="0"/>
              </a:spcBef>
              <a:buNone/>
            </a:pPr>
            <a:r>
              <a:rPr lang="en-US" altLang="zh-CN" sz="2900" dirty="0"/>
              <a:t>mov ecx,</a:t>
            </a:r>
            <a:r>
              <a:rPr lang="en-US" altLang="zh-CN" sz="2300" dirty="0"/>
              <a:t>16</a:t>
            </a:r>
            <a:endParaRPr lang="en-US" altLang="zh-CN" sz="2900" dirty="0"/>
          </a:p>
          <a:p>
            <a:pPr marL="917120" lvl="5" indent="0">
              <a:lnSpc>
                <a:spcPct val="100000"/>
              </a:lnSpc>
              <a:spcBef>
                <a:spcPts val="0"/>
              </a:spcBef>
              <a:buNone/>
            </a:pPr>
            <a:r>
              <a:rPr lang="en-US" altLang="zh-CN" sz="2900" dirty="0"/>
              <a:t>mov </a:t>
            </a:r>
            <a:r>
              <a:rPr lang="en-US" altLang="zh-CN" sz="2900" dirty="0" err="1"/>
              <a:t>bx,ax</a:t>
            </a:r>
            <a:endParaRPr lang="en-US" altLang="zh-CN" sz="2900" dirty="0"/>
          </a:p>
          <a:p>
            <a:pPr marL="292608" lvl="1">
              <a:lnSpc>
                <a:spcPct val="100000"/>
              </a:lnSpc>
              <a:spcBef>
                <a:spcPts val="0"/>
              </a:spcBef>
              <a:buNone/>
            </a:pPr>
            <a:r>
              <a:rPr lang="en-US" altLang="zh-CN" sz="2900" dirty="0"/>
              <a:t>next:     </a:t>
            </a:r>
            <a:r>
              <a:rPr lang="en-US" altLang="zh-CN" sz="2900" dirty="0" err="1"/>
              <a:t>shr</a:t>
            </a:r>
            <a:r>
              <a:rPr lang="en-US" altLang="zh-CN" sz="2900" dirty="0"/>
              <a:t> ax,1</a:t>
            </a:r>
          </a:p>
          <a:p>
            <a:pPr marL="917120" lvl="5" indent="0">
              <a:lnSpc>
                <a:spcPct val="100000"/>
              </a:lnSpc>
              <a:spcBef>
                <a:spcPts val="0"/>
              </a:spcBef>
              <a:buNone/>
            </a:pPr>
            <a:r>
              <a:rPr lang="en-US" altLang="zh-CN" sz="2900" dirty="0" err="1"/>
              <a:t>rcr</a:t>
            </a:r>
            <a:r>
              <a:rPr lang="en-US" altLang="zh-CN" sz="2900" dirty="0"/>
              <a:t> edx,1</a:t>
            </a:r>
          </a:p>
          <a:p>
            <a:pPr marL="917120" lvl="5" indent="0">
              <a:lnSpc>
                <a:spcPct val="100000"/>
              </a:lnSpc>
              <a:spcBef>
                <a:spcPts val="0"/>
              </a:spcBef>
              <a:buNone/>
            </a:pPr>
            <a:r>
              <a:rPr lang="en-US" altLang="zh-CN" sz="2900" dirty="0" err="1"/>
              <a:t>shr</a:t>
            </a:r>
            <a:r>
              <a:rPr lang="en-US" altLang="zh-CN" sz="2900" dirty="0"/>
              <a:t> bx,1</a:t>
            </a:r>
          </a:p>
          <a:p>
            <a:pPr marL="917120" lvl="5" indent="0">
              <a:lnSpc>
                <a:spcPct val="100000"/>
              </a:lnSpc>
              <a:spcBef>
                <a:spcPts val="0"/>
              </a:spcBef>
              <a:buNone/>
            </a:pPr>
            <a:r>
              <a:rPr lang="en-US" altLang="zh-CN" sz="2900" dirty="0" err="1"/>
              <a:t>rcr</a:t>
            </a:r>
            <a:r>
              <a:rPr lang="en-US" altLang="zh-CN" sz="2900" dirty="0"/>
              <a:t> edx,1</a:t>
            </a:r>
          </a:p>
          <a:p>
            <a:pPr marL="917120" lvl="5" indent="0">
              <a:lnSpc>
                <a:spcPct val="100000"/>
              </a:lnSpc>
              <a:spcBef>
                <a:spcPts val="0"/>
              </a:spcBef>
              <a:buNone/>
            </a:pPr>
            <a:r>
              <a:rPr lang="en-US" altLang="zh-CN" sz="2900" dirty="0"/>
              <a:t>loop next</a:t>
            </a:r>
          </a:p>
          <a:p>
            <a:pPr marL="917120" lvl="5" indent="0">
              <a:lnSpc>
                <a:spcPct val="100000"/>
              </a:lnSpc>
              <a:spcBef>
                <a:spcPts val="0"/>
              </a:spcBef>
              <a:buNone/>
            </a:pPr>
            <a:r>
              <a:rPr lang="en-US" altLang="zh-CN" sz="2900" dirty="0"/>
              <a:t>mov </a:t>
            </a:r>
            <a:r>
              <a:rPr lang="en-US" altLang="zh-CN" sz="2900" dirty="0" err="1"/>
              <a:t>eax,edx</a:t>
            </a:r>
            <a:endParaRPr lang="en-US" altLang="zh-CN" sz="2900" dirty="0"/>
          </a:p>
          <a:p>
            <a:endParaRPr lang="zh-CN" altLang="en-US" sz="2800" dirty="0"/>
          </a:p>
        </p:txBody>
      </p:sp>
    </p:spTree>
    <p:extLst>
      <p:ext uri="{BB962C8B-B14F-4D97-AF65-F5344CB8AC3E}">
        <p14:creationId xmlns:p14="http://schemas.microsoft.com/office/powerpoint/2010/main" val="126816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A6070-8100-41D1-A6C8-9DAFEBC6FED2}"/>
              </a:ext>
            </a:extLst>
          </p:cNvPr>
          <p:cNvSpPr>
            <a:spLocks noGrp="1"/>
          </p:cNvSpPr>
          <p:nvPr>
            <p:ph type="title"/>
          </p:nvPr>
        </p:nvSpPr>
        <p:spPr/>
        <p:txBody>
          <a:bodyPr/>
          <a:lstStyle/>
          <a:p>
            <a:r>
              <a:rPr lang="en-US" altLang="zh-CN" dirty="0"/>
              <a:t>6.2.4 </a:t>
            </a:r>
            <a:r>
              <a:rPr lang="zh-CN" altLang="en-US" dirty="0"/>
              <a:t>串操作类指令</a:t>
            </a:r>
          </a:p>
        </p:txBody>
      </p:sp>
      <p:sp>
        <p:nvSpPr>
          <p:cNvPr id="3" name="内容占位符 2">
            <a:extLst>
              <a:ext uri="{FF2B5EF4-FFF2-40B4-BE49-F238E27FC236}">
                <a16:creationId xmlns:a16="http://schemas.microsoft.com/office/drawing/2014/main" id="{7E1C3A28-8791-426E-BD4D-5603CC774F31}"/>
              </a:ext>
            </a:extLst>
          </p:cNvPr>
          <p:cNvSpPr>
            <a:spLocks noGrp="1"/>
          </p:cNvSpPr>
          <p:nvPr>
            <p:ph idx="1"/>
          </p:nvPr>
        </p:nvSpPr>
        <p:spPr/>
        <p:txBody>
          <a:bodyPr>
            <a:normAutofit/>
          </a:bodyPr>
          <a:lstStyle/>
          <a:p>
            <a:r>
              <a:rPr lang="zh-CN" altLang="en-US" sz="2400" dirty="0"/>
              <a:t>双字操作，用后缀字母</a:t>
            </a:r>
            <a:r>
              <a:rPr lang="en-US" altLang="zh-CN" sz="2400" dirty="0"/>
              <a:t>d</a:t>
            </a:r>
            <a:r>
              <a:rPr lang="zh-CN" altLang="en-US" sz="2400" dirty="0"/>
              <a:t>，</a:t>
            </a:r>
            <a:r>
              <a:rPr lang="en-US" altLang="zh-CN" sz="2400" dirty="0" err="1"/>
              <a:t>movsd</a:t>
            </a:r>
            <a:r>
              <a:rPr lang="zh-CN" altLang="en-US" sz="2400" dirty="0"/>
              <a:t>，</a:t>
            </a:r>
            <a:r>
              <a:rPr lang="en-US" altLang="zh-CN" sz="2400" dirty="0" err="1"/>
              <a:t>lodsd</a:t>
            </a:r>
            <a:r>
              <a:rPr lang="zh-CN" altLang="en-US" sz="2400" dirty="0"/>
              <a:t>，</a:t>
            </a:r>
            <a:r>
              <a:rPr lang="en-US" altLang="zh-CN" sz="2400" dirty="0" err="1"/>
              <a:t>stosd</a:t>
            </a:r>
            <a:r>
              <a:rPr lang="zh-CN" altLang="en-US" sz="2400" dirty="0"/>
              <a:t>，</a:t>
            </a:r>
            <a:r>
              <a:rPr lang="en-US" altLang="zh-CN" sz="2400" dirty="0" err="1"/>
              <a:t>cmpsd</a:t>
            </a:r>
            <a:r>
              <a:rPr lang="zh-CN" altLang="en-US" sz="2400" dirty="0"/>
              <a:t>，</a:t>
            </a:r>
            <a:r>
              <a:rPr lang="en-US" altLang="zh-CN" sz="2400" dirty="0" err="1"/>
              <a:t>scasd</a:t>
            </a:r>
            <a:endParaRPr lang="en-US" altLang="zh-CN" sz="2400" dirty="0"/>
          </a:p>
          <a:p>
            <a:r>
              <a:rPr lang="en-US" altLang="zh-CN" sz="2400" dirty="0"/>
              <a:t>  </a:t>
            </a:r>
            <a:r>
              <a:rPr lang="en-US" altLang="zh-CN" sz="2400" dirty="0" err="1"/>
              <a:t>esi</a:t>
            </a:r>
            <a:r>
              <a:rPr lang="zh-CN" altLang="en-US" sz="2400" dirty="0"/>
              <a:t>和</a:t>
            </a:r>
            <a:r>
              <a:rPr lang="en-US" altLang="zh-CN" sz="2400" dirty="0" err="1"/>
              <a:t>edi</a:t>
            </a:r>
            <a:r>
              <a:rPr lang="en-US" altLang="zh-CN" sz="2400" dirty="0"/>
              <a:t>+/-4</a:t>
            </a:r>
            <a:r>
              <a:rPr lang="zh-CN" altLang="en-US" sz="2400" dirty="0"/>
              <a:t>操作</a:t>
            </a:r>
            <a:endParaRPr lang="en-US" altLang="zh-CN" sz="2400" dirty="0"/>
          </a:p>
          <a:p>
            <a:r>
              <a:rPr lang="zh-CN" altLang="en-US" sz="2400" dirty="0"/>
              <a:t>例</a:t>
            </a:r>
            <a:r>
              <a:rPr lang="en-US" altLang="zh-CN" sz="2400" dirty="0"/>
              <a:t>6.2 </a:t>
            </a:r>
            <a:r>
              <a:rPr lang="zh-CN" altLang="en-US" sz="2400" dirty="0"/>
              <a:t>利用双字串传送</a:t>
            </a:r>
            <a:r>
              <a:rPr lang="en-US" altLang="zh-CN" sz="2400" dirty="0" err="1"/>
              <a:t>movsd</a:t>
            </a:r>
            <a:r>
              <a:rPr lang="zh-CN" altLang="en-US" sz="2400" dirty="0"/>
              <a:t>指令提高字符串复制率</a:t>
            </a:r>
            <a:endParaRPr lang="en-US" altLang="zh-CN" sz="2400" dirty="0"/>
          </a:p>
          <a:p>
            <a:pPr lvl="3"/>
            <a:r>
              <a:rPr lang="en-US" altLang="zh-CN" sz="2400" dirty="0"/>
              <a:t>mov </a:t>
            </a:r>
            <a:r>
              <a:rPr lang="en-US" altLang="zh-CN" sz="2400" dirty="0" err="1"/>
              <a:t>edx,ecx</a:t>
            </a:r>
            <a:endParaRPr lang="en-US" altLang="zh-CN" sz="2400" dirty="0"/>
          </a:p>
          <a:p>
            <a:pPr lvl="3"/>
            <a:r>
              <a:rPr lang="en-US" altLang="zh-CN" sz="2400" dirty="0" err="1"/>
              <a:t>shr</a:t>
            </a:r>
            <a:r>
              <a:rPr lang="en-US" altLang="zh-CN" sz="2400" dirty="0"/>
              <a:t> ecx,2    </a:t>
            </a:r>
            <a:r>
              <a:rPr lang="zh-CN" altLang="en-US" sz="2400" dirty="0"/>
              <a:t>；双字传送，传送次数折半</a:t>
            </a:r>
            <a:endParaRPr lang="en-US" altLang="zh-CN" sz="2400" dirty="0"/>
          </a:p>
          <a:p>
            <a:pPr lvl="3"/>
            <a:r>
              <a:rPr lang="en-US" altLang="zh-CN" sz="2400" dirty="0"/>
              <a:t>rep </a:t>
            </a:r>
            <a:r>
              <a:rPr lang="en-US" altLang="zh-CN" sz="2400" dirty="0" err="1">
                <a:solidFill>
                  <a:srgbClr val="C00000"/>
                </a:solidFill>
              </a:rPr>
              <a:t>movsd</a:t>
            </a:r>
            <a:endParaRPr lang="en-US" altLang="zh-CN" sz="2400" dirty="0">
              <a:solidFill>
                <a:srgbClr val="C00000"/>
              </a:solidFill>
            </a:endParaRPr>
          </a:p>
          <a:p>
            <a:pPr lvl="3"/>
            <a:r>
              <a:rPr lang="en-US" altLang="zh-CN" sz="2400" dirty="0"/>
              <a:t>mov </a:t>
            </a:r>
            <a:r>
              <a:rPr lang="en-US" altLang="zh-CN" sz="2400" dirty="0" err="1"/>
              <a:t>ecx,edx</a:t>
            </a:r>
            <a:endParaRPr lang="en-US" altLang="zh-CN" sz="2400" dirty="0"/>
          </a:p>
          <a:p>
            <a:pPr lvl="3"/>
            <a:r>
              <a:rPr lang="en-US" altLang="zh-CN" sz="2400" dirty="0"/>
              <a:t>and ecx,11b</a:t>
            </a:r>
            <a:r>
              <a:rPr lang="zh-CN" altLang="en-US" sz="2400" dirty="0"/>
              <a:t>；对于未能满足双字传送的剩余字节，只能逐个字节传送</a:t>
            </a:r>
            <a:endParaRPr lang="en-US" altLang="zh-CN" sz="2400" dirty="0"/>
          </a:p>
          <a:p>
            <a:pPr lvl="3"/>
            <a:r>
              <a:rPr lang="en-US" altLang="zh-CN" sz="2400" dirty="0"/>
              <a:t>rep </a:t>
            </a:r>
            <a:r>
              <a:rPr lang="en-US" altLang="zh-CN" sz="2400" dirty="0" err="1"/>
              <a:t>movsb</a:t>
            </a:r>
            <a:endParaRPr lang="zh-CN" altLang="en-US" dirty="0"/>
          </a:p>
        </p:txBody>
      </p:sp>
    </p:spTree>
    <p:extLst>
      <p:ext uri="{BB962C8B-B14F-4D97-AF65-F5344CB8AC3E}">
        <p14:creationId xmlns:p14="http://schemas.microsoft.com/office/powerpoint/2010/main" val="305030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CA243-1A98-4A3E-BEE2-5608FB748BE7}"/>
              </a:ext>
            </a:extLst>
          </p:cNvPr>
          <p:cNvSpPr>
            <a:spLocks noGrp="1"/>
          </p:cNvSpPr>
          <p:nvPr>
            <p:ph type="title"/>
          </p:nvPr>
        </p:nvSpPr>
        <p:spPr/>
        <p:txBody>
          <a:bodyPr/>
          <a:lstStyle/>
          <a:p>
            <a:r>
              <a:rPr lang="en-US" altLang="zh-CN" dirty="0"/>
              <a:t>6.2.4 </a:t>
            </a:r>
            <a:r>
              <a:rPr lang="zh-CN" altLang="en-US" dirty="0"/>
              <a:t>串操作类指令</a:t>
            </a:r>
          </a:p>
        </p:txBody>
      </p:sp>
      <p:sp>
        <p:nvSpPr>
          <p:cNvPr id="3" name="内容占位符 2">
            <a:extLst>
              <a:ext uri="{FF2B5EF4-FFF2-40B4-BE49-F238E27FC236}">
                <a16:creationId xmlns:a16="http://schemas.microsoft.com/office/drawing/2014/main" id="{FA4245F0-5D7E-4431-8E57-5F296F4924E5}"/>
              </a:ext>
            </a:extLst>
          </p:cNvPr>
          <p:cNvSpPr>
            <a:spLocks noGrp="1"/>
          </p:cNvSpPr>
          <p:nvPr>
            <p:ph idx="1"/>
          </p:nvPr>
        </p:nvSpPr>
        <p:spPr/>
        <p:txBody>
          <a:bodyPr>
            <a:normAutofit lnSpcReduction="10000"/>
          </a:bodyPr>
          <a:lstStyle/>
          <a:p>
            <a:pPr marL="0" indent="0">
              <a:buNone/>
            </a:pPr>
            <a:r>
              <a:rPr lang="zh-CN" altLang="en-US" sz="2400" dirty="0"/>
              <a:t>从</a:t>
            </a:r>
            <a:r>
              <a:rPr lang="en-US" altLang="zh-CN" sz="2400" dirty="0"/>
              <a:t>80186</a:t>
            </a:r>
            <a:r>
              <a:rPr lang="zh-CN" altLang="en-US" sz="2400" dirty="0"/>
              <a:t>开始，对</a:t>
            </a:r>
            <a:r>
              <a:rPr lang="en-US" altLang="zh-CN" sz="2400" dirty="0"/>
              <a:t>I/O</a:t>
            </a:r>
            <a:r>
              <a:rPr lang="zh-CN" altLang="en-US" sz="2400" dirty="0"/>
              <a:t>端口的操作也可以采用串操作，配合重复前缀就能够实现用一条指令连续进行输入或输出，从</a:t>
            </a:r>
            <a:r>
              <a:rPr lang="en-US" altLang="zh-CN" sz="2400" dirty="0"/>
              <a:t>80386</a:t>
            </a:r>
            <a:r>
              <a:rPr lang="zh-CN" altLang="en-US" sz="2400" dirty="0"/>
              <a:t>开始，还可进行</a:t>
            </a:r>
            <a:r>
              <a:rPr lang="en-US" altLang="zh-CN" sz="2400" dirty="0"/>
              <a:t>32</a:t>
            </a:r>
            <a:r>
              <a:rPr lang="zh-CN" altLang="en-US" sz="2400" dirty="0"/>
              <a:t>位数据的输入和输出</a:t>
            </a:r>
            <a:endParaRPr lang="en-US" altLang="zh-CN" sz="2400" dirty="0"/>
          </a:p>
          <a:p>
            <a:pPr>
              <a:buFont typeface="Wingdings" panose="05000000000000000000" pitchFamily="2" charset="2"/>
              <a:buChar char="ü"/>
            </a:pPr>
            <a:r>
              <a:rPr lang="zh-CN" altLang="en-US" dirty="0"/>
              <a:t>串输入</a:t>
            </a:r>
            <a:endParaRPr lang="en-US" altLang="zh-CN" dirty="0"/>
          </a:p>
          <a:p>
            <a:r>
              <a:rPr lang="en-US" altLang="zh-CN" dirty="0"/>
              <a:t>    </a:t>
            </a:r>
            <a:r>
              <a:rPr lang="en-US" altLang="zh-CN" dirty="0">
                <a:solidFill>
                  <a:srgbClr val="C00000"/>
                </a:solidFill>
              </a:rPr>
              <a:t>Ins   </a:t>
            </a:r>
            <a:r>
              <a:rPr lang="zh-CN" altLang="en-US" dirty="0">
                <a:solidFill>
                  <a:srgbClr val="C00000"/>
                </a:solidFill>
              </a:rPr>
              <a:t>；</a:t>
            </a:r>
            <a:r>
              <a:rPr lang="en-US" altLang="zh-CN" dirty="0">
                <a:solidFill>
                  <a:srgbClr val="C00000"/>
                </a:solidFill>
              </a:rPr>
              <a:t>I/O</a:t>
            </a:r>
            <a:r>
              <a:rPr lang="zh-CN" altLang="en-US" dirty="0">
                <a:solidFill>
                  <a:srgbClr val="C00000"/>
                </a:solidFill>
              </a:rPr>
              <a:t>串输入：存储单元</a:t>
            </a:r>
            <a:r>
              <a:rPr lang="en-US" altLang="zh-CN" dirty="0">
                <a:solidFill>
                  <a:srgbClr val="C00000"/>
                </a:solidFill>
              </a:rPr>
              <a:t>ES</a:t>
            </a:r>
            <a:r>
              <a:rPr lang="zh-CN" altLang="en-US" dirty="0">
                <a:solidFill>
                  <a:srgbClr val="C00000"/>
                </a:solidFill>
              </a:rPr>
              <a:t>：</a:t>
            </a:r>
            <a:r>
              <a:rPr lang="en-US" altLang="zh-CN" dirty="0">
                <a:solidFill>
                  <a:srgbClr val="C00000"/>
                </a:solidFill>
              </a:rPr>
              <a:t>[(E)DI]&lt;-I/O</a:t>
            </a:r>
            <a:r>
              <a:rPr lang="zh-CN" altLang="en-US" dirty="0">
                <a:solidFill>
                  <a:srgbClr val="C00000"/>
                </a:solidFill>
              </a:rPr>
              <a:t>端口</a:t>
            </a:r>
            <a:r>
              <a:rPr lang="en-US" altLang="zh-CN" dirty="0">
                <a:solidFill>
                  <a:srgbClr val="C00000"/>
                </a:solidFill>
              </a:rPr>
              <a:t>DX   (E)DI&lt;-(E)DI+/-1/2/4</a:t>
            </a:r>
          </a:p>
          <a:p>
            <a:r>
              <a:rPr lang="en-US" altLang="zh-CN" dirty="0"/>
              <a:t>INS </a:t>
            </a:r>
            <a:r>
              <a:rPr lang="zh-CN" altLang="en-US" dirty="0"/>
              <a:t>指令从由</a:t>
            </a:r>
            <a:r>
              <a:rPr lang="en-US" altLang="zh-CN" dirty="0"/>
              <a:t>DX</a:t>
            </a:r>
            <a:r>
              <a:rPr lang="zh-CN" altLang="en-US" dirty="0"/>
              <a:t>指定地址的</a:t>
            </a:r>
            <a:r>
              <a:rPr lang="en-US" altLang="zh-CN" dirty="0"/>
              <a:t>I/O</a:t>
            </a:r>
            <a:r>
              <a:rPr lang="zh-CN" altLang="en-US" dirty="0"/>
              <a:t>端口输入字节、字或双字数据（对应的助记符依次为</a:t>
            </a:r>
            <a:r>
              <a:rPr lang="en-US" altLang="zh-CN" dirty="0"/>
              <a:t>INSB</a:t>
            </a:r>
            <a:r>
              <a:rPr lang="zh-CN" altLang="en-US" dirty="0"/>
              <a:t>，</a:t>
            </a:r>
            <a:r>
              <a:rPr lang="en-US" altLang="zh-CN" dirty="0"/>
              <a:t>INSW</a:t>
            </a:r>
            <a:r>
              <a:rPr lang="zh-CN" altLang="en-US" dirty="0"/>
              <a:t>，</a:t>
            </a:r>
            <a:r>
              <a:rPr lang="en-US" altLang="zh-CN" dirty="0"/>
              <a:t>INSD</a:t>
            </a:r>
            <a:r>
              <a:rPr lang="zh-CN" altLang="en-US" dirty="0"/>
              <a:t>）传送到</a:t>
            </a:r>
            <a:r>
              <a:rPr lang="en-US" altLang="zh-CN" dirty="0"/>
              <a:t>ES</a:t>
            </a:r>
            <a:r>
              <a:rPr lang="zh-CN" altLang="en-US" dirty="0">
                <a:sym typeface="Wingdings" panose="05000000000000000000" pitchFamily="2" charset="2"/>
              </a:rPr>
              <a:t>：</a:t>
            </a:r>
            <a:r>
              <a:rPr lang="en-US" altLang="zh-CN" dirty="0">
                <a:sym typeface="Wingdings" panose="05000000000000000000" pitchFamily="2" charset="2"/>
              </a:rPr>
              <a:t>(E)DI</a:t>
            </a:r>
            <a:r>
              <a:rPr lang="zh-CN" altLang="en-US" dirty="0">
                <a:sym typeface="Wingdings" panose="05000000000000000000" pitchFamily="2" charset="2"/>
              </a:rPr>
              <a:t>指定的存储单元中；然后</a:t>
            </a:r>
            <a:r>
              <a:rPr lang="en-US" altLang="zh-CN" dirty="0">
                <a:sym typeface="Wingdings" panose="05000000000000000000" pitchFamily="2" charset="2"/>
              </a:rPr>
              <a:t>(E)DI</a:t>
            </a:r>
            <a:r>
              <a:rPr lang="zh-CN" altLang="en-US" dirty="0">
                <a:sym typeface="Wingdings" panose="05000000000000000000" pitchFamily="2" charset="2"/>
              </a:rPr>
              <a:t>自动</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或</a:t>
            </a:r>
            <a:r>
              <a:rPr lang="en-US" altLang="zh-CN" dirty="0">
                <a:sym typeface="Wingdings" panose="05000000000000000000" pitchFamily="2" charset="2"/>
              </a:rPr>
              <a:t>+-4</a:t>
            </a:r>
            <a:r>
              <a:rPr lang="zh-CN" altLang="en-US" dirty="0">
                <a:sym typeface="Wingdings" panose="05000000000000000000" pitchFamily="2" charset="2"/>
              </a:rPr>
              <a:t>，</a:t>
            </a:r>
            <a:r>
              <a:rPr lang="en-US" altLang="zh-CN" dirty="0">
                <a:sym typeface="Wingdings" panose="05000000000000000000" pitchFamily="2" charset="2"/>
              </a:rPr>
              <a:t>DX</a:t>
            </a:r>
            <a:r>
              <a:rPr lang="zh-CN" altLang="en-US" dirty="0">
                <a:sym typeface="Wingdings" panose="05000000000000000000" pitchFamily="2" charset="2"/>
              </a:rPr>
              <a:t>不变，段寄存器不能被段跨越</a:t>
            </a:r>
            <a:endParaRPr lang="en-US" altLang="zh-CN" dirty="0">
              <a:sym typeface="Wingdings" panose="05000000000000000000" pitchFamily="2" charset="2"/>
            </a:endParaRPr>
          </a:p>
          <a:p>
            <a:pPr>
              <a:buFont typeface="Wingdings" panose="05000000000000000000" pitchFamily="2" charset="2"/>
              <a:buChar char="ü"/>
            </a:pPr>
            <a:r>
              <a:rPr lang="en-US" altLang="zh-CN" dirty="0">
                <a:sym typeface="Wingdings" panose="05000000000000000000" pitchFamily="2" charset="2"/>
              </a:rPr>
              <a:t> </a:t>
            </a:r>
            <a:r>
              <a:rPr lang="zh-CN" altLang="en-US" dirty="0">
                <a:sym typeface="Wingdings" panose="05000000000000000000" pitchFamily="2" charset="2"/>
              </a:rPr>
              <a:t>串输出</a:t>
            </a:r>
            <a:endParaRPr lang="en-US" altLang="zh-CN" dirty="0">
              <a:sym typeface="Wingdings" panose="05000000000000000000" pitchFamily="2" charset="2"/>
            </a:endParaRPr>
          </a:p>
          <a:p>
            <a:r>
              <a:rPr lang="en-US" altLang="zh-CN" dirty="0">
                <a:sym typeface="Wingdings" panose="05000000000000000000" pitchFamily="2" charset="2"/>
              </a:rPr>
              <a:t>   </a:t>
            </a:r>
            <a:r>
              <a:rPr lang="en-US" altLang="zh-CN" dirty="0">
                <a:solidFill>
                  <a:srgbClr val="C00000"/>
                </a:solidFill>
                <a:sym typeface="Wingdings" panose="05000000000000000000" pitchFamily="2" charset="2"/>
              </a:rPr>
              <a:t>outs                   </a:t>
            </a:r>
            <a:r>
              <a:rPr lang="zh-CN" altLang="en-US" dirty="0">
                <a:solidFill>
                  <a:srgbClr val="C00000"/>
                </a:solidFill>
                <a:sym typeface="Wingdings" panose="05000000000000000000" pitchFamily="2" charset="2"/>
              </a:rPr>
              <a:t>；</a:t>
            </a:r>
            <a:r>
              <a:rPr lang="en-US" altLang="zh-CN" dirty="0">
                <a:solidFill>
                  <a:srgbClr val="C00000"/>
                </a:solidFill>
                <a:sym typeface="Wingdings" panose="05000000000000000000" pitchFamily="2" charset="2"/>
              </a:rPr>
              <a:t>I/O</a:t>
            </a:r>
            <a:r>
              <a:rPr lang="zh-CN" altLang="en-US" dirty="0">
                <a:solidFill>
                  <a:srgbClr val="C00000"/>
                </a:solidFill>
                <a:sym typeface="Wingdings" panose="05000000000000000000" pitchFamily="2" charset="2"/>
              </a:rPr>
              <a:t>串输出， </a:t>
            </a:r>
            <a:r>
              <a:rPr lang="en-US" altLang="zh-CN" dirty="0">
                <a:solidFill>
                  <a:srgbClr val="C00000"/>
                </a:solidFill>
                <a:sym typeface="Wingdings" panose="05000000000000000000" pitchFamily="2" charset="2"/>
              </a:rPr>
              <a:t>I/O</a:t>
            </a:r>
            <a:r>
              <a:rPr lang="zh-CN" altLang="en-US" dirty="0">
                <a:solidFill>
                  <a:srgbClr val="C00000"/>
                </a:solidFill>
                <a:sym typeface="Wingdings" panose="05000000000000000000" pitchFamily="2" charset="2"/>
              </a:rPr>
              <a:t>端口</a:t>
            </a:r>
            <a:r>
              <a:rPr lang="en-US" altLang="zh-CN" dirty="0">
                <a:solidFill>
                  <a:srgbClr val="C00000"/>
                </a:solidFill>
                <a:sym typeface="Wingdings" panose="05000000000000000000" pitchFamily="2" charset="2"/>
              </a:rPr>
              <a:t>DX&lt;-</a:t>
            </a:r>
            <a:r>
              <a:rPr lang="zh-CN" altLang="en-US" dirty="0">
                <a:solidFill>
                  <a:srgbClr val="C00000"/>
                </a:solidFill>
                <a:sym typeface="Wingdings" panose="05000000000000000000" pitchFamily="2" charset="2"/>
              </a:rPr>
              <a:t>存储单元</a:t>
            </a:r>
            <a:r>
              <a:rPr lang="en-US" altLang="zh-CN" dirty="0">
                <a:solidFill>
                  <a:srgbClr val="C00000"/>
                </a:solidFill>
                <a:sym typeface="Wingdings" panose="05000000000000000000" pitchFamily="2" charset="2"/>
              </a:rPr>
              <a:t>DS</a:t>
            </a:r>
            <a:r>
              <a:rPr lang="zh-CN" altLang="en-US" dirty="0">
                <a:solidFill>
                  <a:srgbClr val="C00000"/>
                </a:solidFill>
                <a:sym typeface="Wingdings" panose="05000000000000000000" pitchFamily="2" charset="2"/>
              </a:rPr>
              <a:t>：</a:t>
            </a:r>
            <a:r>
              <a:rPr lang="en-US" altLang="zh-CN" dirty="0">
                <a:solidFill>
                  <a:srgbClr val="C00000"/>
                </a:solidFill>
                <a:sym typeface="Wingdings" panose="05000000000000000000" pitchFamily="2" charset="2"/>
              </a:rPr>
              <a:t>[(E)SI]</a:t>
            </a:r>
          </a:p>
          <a:p>
            <a:r>
              <a:rPr lang="en-US" altLang="zh-CN" dirty="0"/>
              <a:t>                                (E)SI&lt;-(E)SI+/-1/2/4</a:t>
            </a:r>
          </a:p>
          <a:p>
            <a:endParaRPr lang="zh-CN" altLang="en-US" dirty="0"/>
          </a:p>
        </p:txBody>
      </p:sp>
    </p:spTree>
    <p:extLst>
      <p:ext uri="{BB962C8B-B14F-4D97-AF65-F5344CB8AC3E}">
        <p14:creationId xmlns:p14="http://schemas.microsoft.com/office/powerpoint/2010/main" val="327622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A78C-5EB8-464C-B557-383AEEEF8AEC}"/>
              </a:ext>
            </a:extLst>
          </p:cNvPr>
          <p:cNvSpPr>
            <a:spLocks noGrp="1"/>
          </p:cNvSpPr>
          <p:nvPr>
            <p:ph type="title"/>
          </p:nvPr>
        </p:nvSpPr>
        <p:spPr/>
        <p:txBody>
          <a:bodyPr/>
          <a:lstStyle/>
          <a:p>
            <a:r>
              <a:rPr lang="en-US" altLang="zh-CN" dirty="0"/>
              <a:t>6.2.5 </a:t>
            </a:r>
            <a:r>
              <a:rPr lang="zh-CN" altLang="en-US" dirty="0"/>
              <a:t>控制转移类指令</a:t>
            </a:r>
          </a:p>
        </p:txBody>
      </p:sp>
      <p:sp>
        <p:nvSpPr>
          <p:cNvPr id="3" name="内容占位符 2">
            <a:extLst>
              <a:ext uri="{FF2B5EF4-FFF2-40B4-BE49-F238E27FC236}">
                <a16:creationId xmlns:a16="http://schemas.microsoft.com/office/drawing/2014/main" id="{BA39945B-B9A7-4884-8287-ABCAFFF1A551}"/>
              </a:ext>
            </a:extLst>
          </p:cNvPr>
          <p:cNvSpPr>
            <a:spLocks noGrp="1"/>
          </p:cNvSpPr>
          <p:nvPr>
            <p:ph idx="1"/>
          </p:nvPr>
        </p:nvSpPr>
        <p:spPr>
          <a:xfrm>
            <a:off x="1097280" y="1737360"/>
            <a:ext cx="10058400" cy="4573988"/>
          </a:xfrm>
        </p:spPr>
        <p:txBody>
          <a:bodyPr>
            <a:normAutofit fontScale="85000" lnSpcReduction="20000"/>
          </a:bodyPr>
          <a:lstStyle/>
          <a:p>
            <a:pPr>
              <a:lnSpc>
                <a:spcPct val="120000"/>
              </a:lnSpc>
              <a:spcBef>
                <a:spcPts val="0"/>
              </a:spcBef>
            </a:pPr>
            <a:r>
              <a:rPr lang="en-US" altLang="zh-CN" b="1" dirty="0"/>
              <a:t>1. </a:t>
            </a:r>
            <a:r>
              <a:rPr lang="zh-CN" altLang="en-US" b="1" dirty="0"/>
              <a:t>转移和循环</a:t>
            </a:r>
            <a:endParaRPr lang="en-US" altLang="zh-CN" b="1" dirty="0"/>
          </a:p>
          <a:p>
            <a:pPr>
              <a:lnSpc>
                <a:spcPct val="120000"/>
              </a:lnSpc>
              <a:spcBef>
                <a:spcPts val="0"/>
              </a:spcBef>
            </a:pPr>
            <a:r>
              <a:rPr lang="zh-CN" altLang="en-US" sz="2400" dirty="0"/>
              <a:t>例</a:t>
            </a:r>
            <a:r>
              <a:rPr lang="en-US" altLang="zh-CN" sz="2400" dirty="0"/>
              <a:t>6.2 </a:t>
            </a:r>
            <a:r>
              <a:rPr lang="zh-CN" altLang="en-US" sz="2400" dirty="0"/>
              <a:t>采用“冒泡法”排序，将</a:t>
            </a:r>
            <a:r>
              <a:rPr lang="en-US" altLang="zh-CN" sz="2400" dirty="0"/>
              <a:t>ESI</a:t>
            </a:r>
            <a:r>
              <a:rPr lang="zh-CN" altLang="en-US" sz="2400" dirty="0"/>
              <a:t>指定的缓冲区中的</a:t>
            </a:r>
            <a:r>
              <a:rPr lang="en-US" altLang="zh-CN" sz="2400" dirty="0"/>
              <a:t>ECX</a:t>
            </a:r>
            <a:r>
              <a:rPr lang="zh-CN" altLang="en-US" sz="2400" dirty="0"/>
              <a:t>个（</a:t>
            </a:r>
            <a:r>
              <a:rPr lang="en-US" altLang="zh-CN" sz="2400" dirty="0"/>
              <a:t> &gt;=2 </a:t>
            </a:r>
            <a:r>
              <a:rPr lang="zh-CN" altLang="en-US" sz="2400" dirty="0"/>
              <a:t>）</a:t>
            </a:r>
            <a:r>
              <a:rPr lang="en-US" altLang="zh-CN" sz="2400" dirty="0"/>
              <a:t> 32</a:t>
            </a:r>
            <a:r>
              <a:rPr lang="zh-CN" altLang="en-US" sz="2400" dirty="0"/>
              <a:t>位有符号数从大到小排好</a:t>
            </a:r>
            <a:endParaRPr lang="en-US" altLang="zh-CN" sz="2400" dirty="0"/>
          </a:p>
          <a:p>
            <a:pPr lvl="1">
              <a:lnSpc>
                <a:spcPct val="120000"/>
              </a:lnSpc>
              <a:spcBef>
                <a:spcPts val="0"/>
              </a:spcBef>
            </a:pPr>
            <a:r>
              <a:rPr lang="en-US" altLang="zh-CN" sz="1900" dirty="0"/>
              <a:t>           </a:t>
            </a:r>
            <a:r>
              <a:rPr lang="en-US" altLang="zh-CN" sz="1900" dirty="0" err="1"/>
              <a:t>dec</a:t>
            </a:r>
            <a:r>
              <a:rPr lang="en-US" altLang="zh-CN" sz="1900" dirty="0"/>
              <a:t> </a:t>
            </a:r>
            <a:r>
              <a:rPr lang="en-US" altLang="zh-CN" sz="1900" dirty="0" err="1"/>
              <a:t>ecx</a:t>
            </a:r>
            <a:endParaRPr lang="en-US" altLang="zh-CN" sz="1900" dirty="0"/>
          </a:p>
          <a:p>
            <a:pPr lvl="1">
              <a:lnSpc>
                <a:spcPct val="120000"/>
              </a:lnSpc>
              <a:spcBef>
                <a:spcPts val="0"/>
              </a:spcBef>
            </a:pPr>
            <a:r>
              <a:rPr lang="en-US" altLang="zh-CN" sz="1900" dirty="0" err="1"/>
              <a:t>outlp</a:t>
            </a:r>
            <a:r>
              <a:rPr lang="en-US" altLang="zh-CN" sz="1900" dirty="0"/>
              <a:t>: mov edx,0</a:t>
            </a:r>
          </a:p>
          <a:p>
            <a:pPr lvl="1">
              <a:lnSpc>
                <a:spcPct val="120000"/>
              </a:lnSpc>
              <a:spcBef>
                <a:spcPts val="0"/>
              </a:spcBef>
            </a:pPr>
            <a:r>
              <a:rPr lang="en-US" altLang="zh-CN" sz="1900" dirty="0" err="1"/>
              <a:t>inlp:cmp</a:t>
            </a:r>
            <a:r>
              <a:rPr lang="en-US" altLang="zh-CN" sz="1900" dirty="0"/>
              <a:t> </a:t>
            </a:r>
            <a:r>
              <a:rPr lang="en-US" altLang="zh-CN" sz="1900" dirty="0" err="1"/>
              <a:t>edx,ecx</a:t>
            </a:r>
            <a:endParaRPr lang="en-US" altLang="zh-CN" sz="1900" dirty="0"/>
          </a:p>
          <a:p>
            <a:pPr marL="749808" lvl="4" indent="0">
              <a:lnSpc>
                <a:spcPct val="120000"/>
              </a:lnSpc>
              <a:spcBef>
                <a:spcPts val="0"/>
              </a:spcBef>
              <a:buNone/>
            </a:pPr>
            <a:r>
              <a:rPr lang="en-US" altLang="zh-CN" sz="1900" dirty="0"/>
              <a:t> </a:t>
            </a:r>
            <a:r>
              <a:rPr lang="en-US" altLang="zh-CN" sz="1900" dirty="0" err="1"/>
              <a:t>jae</a:t>
            </a:r>
            <a:r>
              <a:rPr lang="en-US" altLang="zh-CN" sz="1900" dirty="0"/>
              <a:t> </a:t>
            </a:r>
            <a:r>
              <a:rPr lang="en-US" altLang="zh-CN" sz="1900" dirty="0" err="1"/>
              <a:t>botm</a:t>
            </a:r>
            <a:endParaRPr lang="en-US" altLang="zh-CN" sz="1900" dirty="0"/>
          </a:p>
          <a:p>
            <a:pPr marL="749808" lvl="4" indent="0">
              <a:lnSpc>
                <a:spcPct val="120000"/>
              </a:lnSpc>
              <a:spcBef>
                <a:spcPts val="0"/>
              </a:spcBef>
              <a:buNone/>
            </a:pPr>
            <a:r>
              <a:rPr lang="en-US" altLang="zh-CN" sz="1900" dirty="0"/>
              <a:t> mov </a:t>
            </a:r>
            <a:r>
              <a:rPr lang="en-US" altLang="zh-CN" sz="1900" dirty="0" err="1"/>
              <a:t>eax</a:t>
            </a:r>
            <a:r>
              <a:rPr lang="en-US" altLang="zh-CN" sz="1900" dirty="0"/>
              <a:t>,[</a:t>
            </a:r>
            <a:r>
              <a:rPr lang="en-US" altLang="zh-CN" sz="1900" dirty="0" err="1"/>
              <a:t>esi+edx</a:t>
            </a:r>
            <a:r>
              <a:rPr lang="en-US" altLang="zh-CN" sz="1900" dirty="0"/>
              <a:t>*4+4]</a:t>
            </a:r>
          </a:p>
          <a:p>
            <a:pPr marL="749808" lvl="4" indent="0">
              <a:lnSpc>
                <a:spcPct val="120000"/>
              </a:lnSpc>
              <a:spcBef>
                <a:spcPts val="0"/>
              </a:spcBef>
              <a:buNone/>
            </a:pPr>
            <a:r>
              <a:rPr lang="en-US" altLang="zh-CN" sz="1900" dirty="0"/>
              <a:t> </a:t>
            </a:r>
            <a:r>
              <a:rPr lang="en-US" altLang="zh-CN" sz="1900" dirty="0" err="1"/>
              <a:t>cmp</a:t>
            </a:r>
            <a:r>
              <a:rPr lang="en-US" altLang="zh-CN" sz="1900" dirty="0"/>
              <a:t> [</a:t>
            </a:r>
            <a:r>
              <a:rPr lang="en-US" altLang="zh-CN" sz="1900" dirty="0" err="1"/>
              <a:t>esi+edx</a:t>
            </a:r>
            <a:r>
              <a:rPr lang="en-US" altLang="zh-CN" sz="1900" dirty="0"/>
              <a:t>*4],</a:t>
            </a:r>
            <a:r>
              <a:rPr lang="en-US" altLang="zh-CN" sz="1900" dirty="0" err="1"/>
              <a:t>eax</a:t>
            </a:r>
            <a:endParaRPr lang="en-US" altLang="zh-CN" sz="1900" dirty="0"/>
          </a:p>
          <a:p>
            <a:pPr marL="749808" lvl="4" indent="0">
              <a:lnSpc>
                <a:spcPct val="120000"/>
              </a:lnSpc>
              <a:spcBef>
                <a:spcPts val="0"/>
              </a:spcBef>
              <a:buNone/>
            </a:pPr>
            <a:r>
              <a:rPr lang="en-US" altLang="zh-CN" sz="1900" dirty="0"/>
              <a:t> </a:t>
            </a:r>
            <a:r>
              <a:rPr lang="en-US" altLang="zh-CN" sz="1900" dirty="0" err="1"/>
              <a:t>jge</a:t>
            </a:r>
            <a:r>
              <a:rPr lang="en-US" altLang="zh-CN" sz="1900" dirty="0"/>
              <a:t>  </a:t>
            </a:r>
            <a:r>
              <a:rPr lang="en-US" altLang="zh-CN" sz="1900" dirty="0" err="1"/>
              <a:t>nswap</a:t>
            </a:r>
            <a:endParaRPr lang="en-US" altLang="zh-CN" sz="1900" dirty="0"/>
          </a:p>
          <a:p>
            <a:pPr marL="749808" lvl="4" indent="0">
              <a:lnSpc>
                <a:spcPct val="120000"/>
              </a:lnSpc>
              <a:spcBef>
                <a:spcPts val="0"/>
              </a:spcBef>
              <a:buNone/>
            </a:pPr>
            <a:r>
              <a:rPr lang="en-US" altLang="zh-CN" sz="1900" dirty="0"/>
              <a:t> </a:t>
            </a:r>
            <a:r>
              <a:rPr lang="en-US" altLang="zh-CN" sz="1900" dirty="0" err="1"/>
              <a:t>xchg</a:t>
            </a:r>
            <a:r>
              <a:rPr lang="en-US" altLang="zh-CN" sz="1900" dirty="0"/>
              <a:t>  [</a:t>
            </a:r>
            <a:r>
              <a:rPr lang="en-US" altLang="zh-CN" sz="1900" dirty="0" err="1"/>
              <a:t>esi+edx</a:t>
            </a:r>
            <a:r>
              <a:rPr lang="en-US" altLang="zh-CN" sz="1900" dirty="0"/>
              <a:t>*4],</a:t>
            </a:r>
            <a:r>
              <a:rPr lang="en-US" altLang="zh-CN" sz="1900" dirty="0" err="1"/>
              <a:t>eax</a:t>
            </a:r>
            <a:endParaRPr lang="en-US" altLang="zh-CN" sz="1900" dirty="0"/>
          </a:p>
          <a:p>
            <a:pPr marL="749808" lvl="4" indent="0">
              <a:lnSpc>
                <a:spcPct val="120000"/>
              </a:lnSpc>
              <a:spcBef>
                <a:spcPts val="0"/>
              </a:spcBef>
              <a:buNone/>
            </a:pPr>
            <a:r>
              <a:rPr lang="en-US" altLang="zh-CN" sz="1900" dirty="0"/>
              <a:t> mov [</a:t>
            </a:r>
            <a:r>
              <a:rPr lang="en-US" altLang="zh-CN" sz="1900" dirty="0" err="1"/>
              <a:t>esi+edx</a:t>
            </a:r>
            <a:r>
              <a:rPr lang="en-US" altLang="zh-CN" sz="1900" dirty="0"/>
              <a:t>*4+4], </a:t>
            </a:r>
            <a:r>
              <a:rPr lang="en-US" altLang="zh-CN" sz="1900" dirty="0" err="1"/>
              <a:t>eax</a:t>
            </a:r>
            <a:endParaRPr lang="en-US" altLang="zh-CN" sz="1900" dirty="0"/>
          </a:p>
          <a:p>
            <a:pPr lvl="1">
              <a:lnSpc>
                <a:spcPct val="120000"/>
              </a:lnSpc>
              <a:spcBef>
                <a:spcPts val="0"/>
              </a:spcBef>
            </a:pPr>
            <a:r>
              <a:rPr lang="en-US" altLang="zh-CN" sz="1900" dirty="0" err="1"/>
              <a:t>nswap</a:t>
            </a:r>
            <a:r>
              <a:rPr lang="en-US" altLang="zh-CN" sz="1900" dirty="0"/>
              <a:t>: </a:t>
            </a:r>
            <a:r>
              <a:rPr lang="en-US" altLang="zh-CN" sz="1900" dirty="0" err="1"/>
              <a:t>inc</a:t>
            </a:r>
            <a:r>
              <a:rPr lang="en-US" altLang="zh-CN" sz="1900" dirty="0"/>
              <a:t> </a:t>
            </a:r>
            <a:r>
              <a:rPr lang="en-US" altLang="zh-CN" sz="1900" dirty="0" err="1"/>
              <a:t>edx</a:t>
            </a:r>
            <a:endParaRPr lang="en-US" altLang="zh-CN" sz="1900" dirty="0"/>
          </a:p>
          <a:p>
            <a:pPr marL="871400" lvl="5" indent="0">
              <a:lnSpc>
                <a:spcPct val="120000"/>
              </a:lnSpc>
              <a:spcBef>
                <a:spcPts val="0"/>
              </a:spcBef>
              <a:buNone/>
            </a:pPr>
            <a:r>
              <a:rPr lang="en-US" altLang="zh-CN" sz="1500" dirty="0"/>
              <a:t>     </a:t>
            </a:r>
            <a:r>
              <a:rPr lang="en-US" altLang="zh-CN" sz="1900" dirty="0" err="1"/>
              <a:t>jmp</a:t>
            </a:r>
            <a:r>
              <a:rPr lang="en-US" altLang="zh-CN" sz="1900" dirty="0"/>
              <a:t>  </a:t>
            </a:r>
            <a:r>
              <a:rPr lang="en-US" altLang="zh-CN" sz="1900" dirty="0" err="1"/>
              <a:t>inlp</a:t>
            </a:r>
            <a:endParaRPr lang="en-US" altLang="zh-CN" sz="1900" dirty="0"/>
          </a:p>
          <a:p>
            <a:pPr lvl="1">
              <a:lnSpc>
                <a:spcPct val="120000"/>
              </a:lnSpc>
              <a:spcBef>
                <a:spcPts val="0"/>
              </a:spcBef>
            </a:pPr>
            <a:r>
              <a:rPr lang="en-US" altLang="zh-CN" sz="1900" dirty="0" err="1"/>
              <a:t>botm</a:t>
            </a:r>
            <a:r>
              <a:rPr lang="en-US" altLang="zh-CN" sz="1900" dirty="0"/>
              <a:t>: loop </a:t>
            </a:r>
            <a:r>
              <a:rPr lang="en-US" altLang="zh-CN" sz="1900" dirty="0" err="1"/>
              <a:t>outlp</a:t>
            </a:r>
            <a:endParaRPr lang="zh-CN" altLang="en-US" sz="1900" dirty="0"/>
          </a:p>
        </p:txBody>
      </p:sp>
    </p:spTree>
    <p:extLst>
      <p:ext uri="{BB962C8B-B14F-4D97-AF65-F5344CB8AC3E}">
        <p14:creationId xmlns:p14="http://schemas.microsoft.com/office/powerpoint/2010/main" val="224145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6A1EB-E2C0-4054-AFBA-35EBA2FC6E6F}"/>
              </a:ext>
            </a:extLst>
          </p:cNvPr>
          <p:cNvSpPr>
            <a:spLocks noGrp="1"/>
          </p:cNvSpPr>
          <p:nvPr>
            <p:ph type="title"/>
          </p:nvPr>
        </p:nvSpPr>
        <p:spPr/>
        <p:txBody>
          <a:bodyPr/>
          <a:lstStyle/>
          <a:p>
            <a:r>
              <a:rPr lang="en-US" altLang="zh-CN" dirty="0"/>
              <a:t>6.2.5 </a:t>
            </a:r>
            <a:r>
              <a:rPr lang="zh-CN" altLang="en-US" dirty="0"/>
              <a:t>控制转移类指令</a:t>
            </a:r>
          </a:p>
        </p:txBody>
      </p:sp>
      <p:sp>
        <p:nvSpPr>
          <p:cNvPr id="3" name="内容占位符 2">
            <a:extLst>
              <a:ext uri="{FF2B5EF4-FFF2-40B4-BE49-F238E27FC236}">
                <a16:creationId xmlns:a16="http://schemas.microsoft.com/office/drawing/2014/main" id="{46B77BA6-70B5-44C4-956C-2F025F915664}"/>
              </a:ext>
            </a:extLst>
          </p:cNvPr>
          <p:cNvSpPr>
            <a:spLocks noGrp="1"/>
          </p:cNvSpPr>
          <p:nvPr>
            <p:ph idx="1"/>
          </p:nvPr>
        </p:nvSpPr>
        <p:spPr/>
        <p:txBody>
          <a:bodyPr/>
          <a:lstStyle/>
          <a:p>
            <a:r>
              <a:rPr lang="en-US" altLang="zh-CN" dirty="0"/>
              <a:t>2. </a:t>
            </a:r>
            <a:r>
              <a:rPr lang="zh-CN" altLang="en-US" dirty="0"/>
              <a:t>调用和返回 （</a:t>
            </a:r>
            <a:r>
              <a:rPr lang="en-US" altLang="zh-CN" dirty="0"/>
              <a:t>call &amp; ret</a:t>
            </a:r>
            <a:r>
              <a:rPr lang="zh-CN" altLang="en-US" dirty="0"/>
              <a:t>）</a:t>
            </a:r>
            <a:endParaRPr lang="en-US" altLang="zh-CN" dirty="0"/>
          </a:p>
          <a:p>
            <a:r>
              <a:rPr lang="zh-CN" altLang="en-US" dirty="0"/>
              <a:t>例</a:t>
            </a:r>
            <a:r>
              <a:rPr lang="en-US" altLang="zh-CN" dirty="0"/>
              <a:t>6.4 </a:t>
            </a:r>
            <a:r>
              <a:rPr lang="zh-CN" altLang="en-US" dirty="0"/>
              <a:t>用过程</a:t>
            </a:r>
            <a:r>
              <a:rPr lang="en-US" altLang="zh-CN" dirty="0"/>
              <a:t>FACT</a:t>
            </a:r>
            <a:r>
              <a:rPr lang="zh-CN" altLang="en-US" dirty="0"/>
              <a:t>计算</a:t>
            </a:r>
            <a:r>
              <a:rPr lang="en-US" altLang="zh-CN" dirty="0"/>
              <a:t>n!,</a:t>
            </a:r>
            <a:r>
              <a:rPr lang="zh-CN" altLang="en-US" dirty="0"/>
              <a:t> 它通过调用递归过程</a:t>
            </a:r>
            <a:r>
              <a:rPr lang="en-US" altLang="zh-CN" dirty="0"/>
              <a:t>FACT</a:t>
            </a:r>
            <a:r>
              <a:rPr lang="zh-CN" altLang="en-US" dirty="0"/>
              <a:t>实现 （采用寄存器传参）</a:t>
            </a:r>
            <a:endParaRPr lang="en-US" altLang="zh-CN" dirty="0"/>
          </a:p>
          <a:p>
            <a:endParaRPr lang="zh-CN" altLang="en-US" dirty="0"/>
          </a:p>
        </p:txBody>
      </p:sp>
      <p:pic>
        <p:nvPicPr>
          <p:cNvPr id="4" name="图片 3">
            <a:extLst>
              <a:ext uri="{FF2B5EF4-FFF2-40B4-BE49-F238E27FC236}">
                <a16:creationId xmlns:a16="http://schemas.microsoft.com/office/drawing/2014/main" id="{B6DB92A9-14AF-4D0A-9FB9-96724A0906F3}"/>
              </a:ext>
            </a:extLst>
          </p:cNvPr>
          <p:cNvPicPr>
            <a:picLocks noChangeAspect="1"/>
          </p:cNvPicPr>
          <p:nvPr/>
        </p:nvPicPr>
        <p:blipFill>
          <a:blip r:embed="rId2"/>
          <a:stretch>
            <a:fillRect/>
          </a:stretch>
        </p:blipFill>
        <p:spPr>
          <a:xfrm>
            <a:off x="1464348" y="2782727"/>
            <a:ext cx="4214225" cy="3086367"/>
          </a:xfrm>
          <a:prstGeom prst="rect">
            <a:avLst/>
          </a:prstGeom>
        </p:spPr>
      </p:pic>
      <p:pic>
        <p:nvPicPr>
          <p:cNvPr id="5" name="图片 4">
            <a:extLst>
              <a:ext uri="{FF2B5EF4-FFF2-40B4-BE49-F238E27FC236}">
                <a16:creationId xmlns:a16="http://schemas.microsoft.com/office/drawing/2014/main" id="{58D305DE-AD01-4751-8A46-3935D82E0D8B}"/>
              </a:ext>
            </a:extLst>
          </p:cNvPr>
          <p:cNvPicPr>
            <a:picLocks noChangeAspect="1"/>
          </p:cNvPicPr>
          <p:nvPr/>
        </p:nvPicPr>
        <p:blipFill>
          <a:blip r:embed="rId3"/>
          <a:stretch>
            <a:fillRect/>
          </a:stretch>
        </p:blipFill>
        <p:spPr>
          <a:xfrm>
            <a:off x="5678573" y="2814933"/>
            <a:ext cx="3904903" cy="3054161"/>
          </a:xfrm>
          <a:prstGeom prst="rect">
            <a:avLst/>
          </a:prstGeom>
        </p:spPr>
      </p:pic>
      <p:pic>
        <p:nvPicPr>
          <p:cNvPr id="7" name="图片 6">
            <a:extLst>
              <a:ext uri="{FF2B5EF4-FFF2-40B4-BE49-F238E27FC236}">
                <a16:creationId xmlns:a16="http://schemas.microsoft.com/office/drawing/2014/main" id="{DCAB51E5-45DB-4F41-8BE5-5E9E809E9C02}"/>
              </a:ext>
            </a:extLst>
          </p:cNvPr>
          <p:cNvPicPr>
            <a:picLocks noChangeAspect="1"/>
          </p:cNvPicPr>
          <p:nvPr/>
        </p:nvPicPr>
        <p:blipFill>
          <a:blip r:embed="rId4"/>
          <a:stretch>
            <a:fillRect/>
          </a:stretch>
        </p:blipFill>
        <p:spPr>
          <a:xfrm>
            <a:off x="7322811" y="4438238"/>
            <a:ext cx="4846740" cy="929721"/>
          </a:xfrm>
          <a:prstGeom prst="rect">
            <a:avLst/>
          </a:prstGeom>
        </p:spPr>
      </p:pic>
      <p:pic>
        <p:nvPicPr>
          <p:cNvPr id="8" name="图片 7">
            <a:extLst>
              <a:ext uri="{FF2B5EF4-FFF2-40B4-BE49-F238E27FC236}">
                <a16:creationId xmlns:a16="http://schemas.microsoft.com/office/drawing/2014/main" id="{953B8B60-4012-451A-B838-ED1E82EE85C0}"/>
              </a:ext>
            </a:extLst>
          </p:cNvPr>
          <p:cNvPicPr>
            <a:picLocks noChangeAspect="1"/>
          </p:cNvPicPr>
          <p:nvPr/>
        </p:nvPicPr>
        <p:blipFill>
          <a:blip r:embed="rId5"/>
          <a:stretch>
            <a:fillRect/>
          </a:stretch>
        </p:blipFill>
        <p:spPr>
          <a:xfrm>
            <a:off x="7322811" y="3857414"/>
            <a:ext cx="4458086" cy="342930"/>
          </a:xfrm>
          <a:prstGeom prst="rect">
            <a:avLst/>
          </a:prstGeom>
        </p:spPr>
      </p:pic>
      <p:sp>
        <p:nvSpPr>
          <p:cNvPr id="9" name="矩形 8">
            <a:extLst>
              <a:ext uri="{FF2B5EF4-FFF2-40B4-BE49-F238E27FC236}">
                <a16:creationId xmlns:a16="http://schemas.microsoft.com/office/drawing/2014/main" id="{04B30098-AD3D-42AB-98C0-3A653B985A70}"/>
              </a:ext>
            </a:extLst>
          </p:cNvPr>
          <p:cNvSpPr/>
          <p:nvPr/>
        </p:nvSpPr>
        <p:spPr>
          <a:xfrm>
            <a:off x="1464347" y="4572000"/>
            <a:ext cx="937107" cy="1570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10EFDEA-E081-4E3E-BB54-37413B58FE0E}"/>
              </a:ext>
            </a:extLst>
          </p:cNvPr>
          <p:cNvSpPr/>
          <p:nvPr/>
        </p:nvSpPr>
        <p:spPr>
          <a:xfrm>
            <a:off x="6126480" y="5494929"/>
            <a:ext cx="937107" cy="1570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892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E3CE0-21FA-4A3A-96AC-A3B7DD44A8B5}"/>
              </a:ext>
            </a:extLst>
          </p:cNvPr>
          <p:cNvSpPr>
            <a:spLocks noGrp="1"/>
          </p:cNvSpPr>
          <p:nvPr>
            <p:ph type="title"/>
          </p:nvPr>
        </p:nvSpPr>
        <p:spPr>
          <a:xfrm>
            <a:off x="1066800" y="274989"/>
            <a:ext cx="10058400" cy="1450757"/>
          </a:xfrm>
        </p:spPr>
        <p:txBody>
          <a:bodyPr/>
          <a:lstStyle/>
          <a:p>
            <a:r>
              <a:rPr lang="en-US" altLang="zh-CN" dirty="0"/>
              <a:t>6.2.5 </a:t>
            </a:r>
            <a:r>
              <a:rPr lang="zh-CN" altLang="en-US" dirty="0"/>
              <a:t>控制转移类指令</a:t>
            </a:r>
          </a:p>
        </p:txBody>
      </p:sp>
      <p:pic>
        <p:nvPicPr>
          <p:cNvPr id="4" name="图片 3">
            <a:extLst>
              <a:ext uri="{FF2B5EF4-FFF2-40B4-BE49-F238E27FC236}">
                <a16:creationId xmlns:a16="http://schemas.microsoft.com/office/drawing/2014/main" id="{9B053035-81D4-4AC4-81DD-C184737C929F}"/>
              </a:ext>
            </a:extLst>
          </p:cNvPr>
          <p:cNvPicPr>
            <a:picLocks noChangeAspect="1"/>
          </p:cNvPicPr>
          <p:nvPr/>
        </p:nvPicPr>
        <p:blipFill>
          <a:blip r:embed="rId2"/>
          <a:stretch>
            <a:fillRect/>
          </a:stretch>
        </p:blipFill>
        <p:spPr>
          <a:xfrm>
            <a:off x="5818441" y="2217650"/>
            <a:ext cx="2926334" cy="3299746"/>
          </a:xfrm>
          <a:prstGeom prst="rect">
            <a:avLst/>
          </a:prstGeom>
        </p:spPr>
      </p:pic>
      <p:pic>
        <p:nvPicPr>
          <p:cNvPr id="5" name="图片 4">
            <a:extLst>
              <a:ext uri="{FF2B5EF4-FFF2-40B4-BE49-F238E27FC236}">
                <a16:creationId xmlns:a16="http://schemas.microsoft.com/office/drawing/2014/main" id="{D0ADD534-7592-43EC-8441-D6C4200B1964}"/>
              </a:ext>
            </a:extLst>
          </p:cNvPr>
          <p:cNvPicPr>
            <a:picLocks noChangeAspect="1"/>
          </p:cNvPicPr>
          <p:nvPr/>
        </p:nvPicPr>
        <p:blipFill rotWithShape="1">
          <a:blip r:embed="rId3"/>
          <a:srcRect r="10599"/>
          <a:stretch/>
        </p:blipFill>
        <p:spPr>
          <a:xfrm>
            <a:off x="1798801" y="2217650"/>
            <a:ext cx="4019640" cy="3894157"/>
          </a:xfrm>
          <a:prstGeom prst="rect">
            <a:avLst/>
          </a:prstGeom>
        </p:spPr>
      </p:pic>
      <p:sp>
        <p:nvSpPr>
          <p:cNvPr id="6" name="文本框 5">
            <a:extLst>
              <a:ext uri="{FF2B5EF4-FFF2-40B4-BE49-F238E27FC236}">
                <a16:creationId xmlns:a16="http://schemas.microsoft.com/office/drawing/2014/main" id="{E9669DF3-0D54-402B-A933-603B1C9415A8}"/>
              </a:ext>
            </a:extLst>
          </p:cNvPr>
          <p:cNvSpPr txBox="1"/>
          <p:nvPr/>
        </p:nvSpPr>
        <p:spPr>
          <a:xfrm>
            <a:off x="1175406" y="1732803"/>
            <a:ext cx="5668539" cy="369332"/>
          </a:xfrm>
          <a:prstGeom prst="rect">
            <a:avLst/>
          </a:prstGeom>
          <a:noFill/>
        </p:spPr>
        <p:txBody>
          <a:bodyPr wrap="none" rtlCol="0">
            <a:spAutoFit/>
          </a:bodyPr>
          <a:lstStyle/>
          <a:p>
            <a:r>
              <a:rPr lang="zh-CN" altLang="en-US" dirty="0"/>
              <a:t>例</a:t>
            </a:r>
            <a:r>
              <a:rPr lang="en-US" altLang="zh-CN" dirty="0"/>
              <a:t>4.17 </a:t>
            </a:r>
            <a:r>
              <a:rPr lang="zh-CN" altLang="en-US" dirty="0"/>
              <a:t>求</a:t>
            </a:r>
            <a:r>
              <a:rPr lang="en-US" altLang="zh-CN" dirty="0"/>
              <a:t>n</a:t>
            </a:r>
            <a:r>
              <a:rPr lang="zh-CN" altLang="en-US" dirty="0"/>
              <a:t>！的递归子程序 （采用堆栈进行参数传递）</a:t>
            </a:r>
          </a:p>
        </p:txBody>
      </p:sp>
    </p:spTree>
    <p:extLst>
      <p:ext uri="{BB962C8B-B14F-4D97-AF65-F5344CB8AC3E}">
        <p14:creationId xmlns:p14="http://schemas.microsoft.com/office/powerpoint/2010/main" val="2907247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670B3-4DDB-49E0-A79B-F50F0E1C2998}"/>
              </a:ext>
            </a:extLst>
          </p:cNvPr>
          <p:cNvSpPr>
            <a:spLocks noGrp="1"/>
          </p:cNvSpPr>
          <p:nvPr>
            <p:ph type="title"/>
          </p:nvPr>
        </p:nvSpPr>
        <p:spPr/>
        <p:txBody>
          <a:bodyPr/>
          <a:lstStyle/>
          <a:p>
            <a:r>
              <a:rPr lang="en-US" altLang="zh-CN" dirty="0"/>
              <a:t>3. </a:t>
            </a:r>
            <a:r>
              <a:rPr lang="zh-CN" altLang="en-US" dirty="0"/>
              <a:t>高级语言支持</a:t>
            </a:r>
          </a:p>
        </p:txBody>
      </p:sp>
      <p:sp>
        <p:nvSpPr>
          <p:cNvPr id="3" name="内容占位符 2">
            <a:extLst>
              <a:ext uri="{FF2B5EF4-FFF2-40B4-BE49-F238E27FC236}">
                <a16:creationId xmlns:a16="http://schemas.microsoft.com/office/drawing/2014/main" id="{FF813358-FED1-4350-9608-4235360E8D77}"/>
              </a:ext>
            </a:extLst>
          </p:cNvPr>
          <p:cNvSpPr>
            <a:spLocks noGrp="1"/>
          </p:cNvSpPr>
          <p:nvPr>
            <p:ph idx="1"/>
          </p:nvPr>
        </p:nvSpPr>
        <p:spPr/>
        <p:txBody>
          <a:bodyPr>
            <a:normAutofit lnSpcReduction="10000"/>
          </a:bodyPr>
          <a:lstStyle/>
          <a:p>
            <a:r>
              <a:rPr lang="zh-CN" altLang="en-US" sz="2400" dirty="0"/>
              <a:t>引入三条新指令：</a:t>
            </a:r>
            <a:r>
              <a:rPr lang="en-US" altLang="zh-CN" sz="2400" dirty="0"/>
              <a:t>ENTER</a:t>
            </a:r>
            <a:r>
              <a:rPr lang="zh-CN" altLang="en-US" sz="2400" dirty="0"/>
              <a:t>，</a:t>
            </a:r>
            <a:r>
              <a:rPr lang="en-US" altLang="zh-CN" sz="2400" dirty="0"/>
              <a:t>LEAVE</a:t>
            </a:r>
            <a:r>
              <a:rPr lang="zh-CN" altLang="en-US" sz="2400" dirty="0"/>
              <a:t>，</a:t>
            </a:r>
            <a:r>
              <a:rPr lang="en-US" altLang="zh-CN" sz="2400" dirty="0"/>
              <a:t>BOUND</a:t>
            </a:r>
          </a:p>
          <a:p>
            <a:r>
              <a:rPr lang="zh-CN" altLang="en-US" sz="2400" dirty="0"/>
              <a:t>（</a:t>
            </a:r>
            <a:r>
              <a:rPr lang="en-US" altLang="zh-CN" sz="2400" dirty="0"/>
              <a:t>1</a:t>
            </a:r>
            <a:r>
              <a:rPr lang="zh-CN" altLang="en-US" sz="2400" dirty="0"/>
              <a:t>）建立堆栈帧</a:t>
            </a:r>
            <a:endParaRPr lang="en-US" altLang="zh-CN" sz="2400" dirty="0"/>
          </a:p>
          <a:p>
            <a:pPr marL="0" indent="0">
              <a:buNone/>
            </a:pPr>
            <a:r>
              <a:rPr lang="en-US" altLang="zh-CN" sz="2400" dirty="0"/>
              <a:t>Enter  i16,i8  ; </a:t>
            </a:r>
            <a:r>
              <a:rPr lang="zh-CN" altLang="en-US" sz="2400" dirty="0"/>
              <a:t>在堆栈段分配</a:t>
            </a:r>
            <a:r>
              <a:rPr lang="en-US" altLang="zh-CN" sz="2400" dirty="0"/>
              <a:t>i16</a:t>
            </a:r>
            <a:r>
              <a:rPr lang="zh-CN" altLang="en-US" sz="2400" dirty="0"/>
              <a:t>字节数的变量区，该嵌套级别为</a:t>
            </a:r>
            <a:r>
              <a:rPr lang="en-US" altLang="zh-CN" sz="2400" dirty="0"/>
              <a:t>i8</a:t>
            </a:r>
          </a:p>
          <a:p>
            <a:pPr marL="0" indent="0">
              <a:buNone/>
            </a:pPr>
            <a:r>
              <a:rPr lang="en-US" altLang="zh-CN" sz="2400" dirty="0"/>
              <a:t>Enter</a:t>
            </a:r>
            <a:r>
              <a:rPr lang="zh-CN" altLang="en-US" sz="2400" dirty="0"/>
              <a:t>指令中的第</a:t>
            </a:r>
            <a:r>
              <a:rPr lang="en-US" altLang="zh-CN" sz="2400" dirty="0"/>
              <a:t>1</a:t>
            </a:r>
            <a:r>
              <a:rPr lang="zh-CN" altLang="en-US" sz="2400" dirty="0"/>
              <a:t>个操作数</a:t>
            </a:r>
            <a:r>
              <a:rPr lang="en-US" altLang="zh-CN" sz="2400" dirty="0"/>
              <a:t>I16</a:t>
            </a:r>
            <a:r>
              <a:rPr lang="zh-CN" altLang="en-US" sz="2400" dirty="0"/>
              <a:t>表示堆栈帧的大小，第</a:t>
            </a:r>
            <a:r>
              <a:rPr lang="en-US" altLang="zh-CN" sz="2400" dirty="0"/>
              <a:t>2</a:t>
            </a:r>
            <a:r>
              <a:rPr lang="zh-CN" altLang="en-US" sz="2400" dirty="0"/>
              <a:t>个操作数表示过程的嵌套层数，在第</a:t>
            </a:r>
            <a:r>
              <a:rPr lang="en-US" altLang="zh-CN" sz="2400" dirty="0"/>
              <a:t>2</a:t>
            </a:r>
            <a:r>
              <a:rPr lang="zh-CN" altLang="en-US" sz="2400" dirty="0"/>
              <a:t>个操作数</a:t>
            </a:r>
            <a:r>
              <a:rPr lang="en-US" altLang="zh-CN" sz="2400" dirty="0"/>
              <a:t>i8=0</a:t>
            </a:r>
            <a:r>
              <a:rPr lang="zh-CN" altLang="en-US" sz="2400" dirty="0"/>
              <a:t>时，过程没有嵌套，该指令的操作如下：</a:t>
            </a:r>
            <a:endParaRPr lang="en-US" altLang="zh-CN" sz="2400" dirty="0"/>
          </a:p>
          <a:p>
            <a:pPr marL="0" indent="0">
              <a:buNone/>
            </a:pPr>
            <a:r>
              <a:rPr lang="en-US" altLang="zh-CN" sz="2400" dirty="0"/>
              <a:t>I6 </a:t>
            </a:r>
            <a:r>
              <a:rPr lang="zh-CN" altLang="en-US" sz="2400" dirty="0"/>
              <a:t>位堆栈段</a:t>
            </a:r>
            <a:endParaRPr lang="en-US" altLang="zh-CN" sz="2400" dirty="0"/>
          </a:p>
          <a:p>
            <a:pPr marL="0" indent="0">
              <a:buNone/>
            </a:pPr>
            <a:r>
              <a:rPr lang="en-US" altLang="zh-CN" sz="2400" dirty="0"/>
              <a:t>BP</a:t>
            </a:r>
            <a:r>
              <a:rPr lang="zh-CN" altLang="en-US" sz="2400" dirty="0"/>
              <a:t>进栈</a:t>
            </a:r>
            <a:endParaRPr lang="en-US" altLang="zh-CN" sz="2400" dirty="0"/>
          </a:p>
          <a:p>
            <a:pPr marL="0" indent="0">
              <a:buNone/>
            </a:pPr>
            <a:r>
              <a:rPr lang="en-US" altLang="zh-CN" sz="2400" dirty="0"/>
              <a:t>BP&lt;-SP </a:t>
            </a:r>
          </a:p>
          <a:p>
            <a:pPr marL="0" indent="0">
              <a:buNone/>
            </a:pPr>
            <a:r>
              <a:rPr lang="en-US" altLang="zh-CN" sz="2400" dirty="0"/>
              <a:t>SP&lt;-SP-i16</a:t>
            </a:r>
            <a:endParaRPr lang="zh-CN" altLang="en-US" sz="2400" dirty="0"/>
          </a:p>
        </p:txBody>
      </p:sp>
      <p:sp>
        <p:nvSpPr>
          <p:cNvPr id="5" name="文本框 4">
            <a:extLst>
              <a:ext uri="{FF2B5EF4-FFF2-40B4-BE49-F238E27FC236}">
                <a16:creationId xmlns:a16="http://schemas.microsoft.com/office/drawing/2014/main" id="{CF18A393-AA60-4437-91E8-7B268D0615CB}"/>
              </a:ext>
            </a:extLst>
          </p:cNvPr>
          <p:cNvSpPr txBox="1"/>
          <p:nvPr/>
        </p:nvSpPr>
        <p:spPr>
          <a:xfrm>
            <a:off x="4318552" y="3901316"/>
            <a:ext cx="2290969" cy="1938992"/>
          </a:xfrm>
          <a:prstGeom prst="rect">
            <a:avLst/>
          </a:prstGeom>
          <a:noFill/>
        </p:spPr>
        <p:txBody>
          <a:bodyPr wrap="square" rtlCol="0">
            <a:spAutoFit/>
          </a:bodyPr>
          <a:lstStyle/>
          <a:p>
            <a:r>
              <a:rPr lang="en-US" altLang="zh-CN" sz="2400" dirty="0"/>
              <a:t>32 </a:t>
            </a:r>
            <a:r>
              <a:rPr lang="zh-CN" altLang="en-US" sz="2400" dirty="0"/>
              <a:t>位堆栈段</a:t>
            </a:r>
            <a:endParaRPr lang="en-US" altLang="zh-CN" sz="2400" dirty="0"/>
          </a:p>
          <a:p>
            <a:r>
              <a:rPr lang="en-US" altLang="zh-CN" sz="2400" dirty="0"/>
              <a:t>EBP</a:t>
            </a:r>
            <a:r>
              <a:rPr lang="zh-CN" altLang="en-US" sz="2400" dirty="0"/>
              <a:t>进栈</a:t>
            </a:r>
            <a:endParaRPr lang="en-US" altLang="zh-CN" sz="2400" dirty="0"/>
          </a:p>
          <a:p>
            <a:r>
              <a:rPr lang="en-US" altLang="zh-CN" sz="2400" dirty="0"/>
              <a:t>EBP&lt;-ESP </a:t>
            </a:r>
          </a:p>
          <a:p>
            <a:r>
              <a:rPr lang="en-US" altLang="zh-CN" sz="2400" dirty="0"/>
              <a:t>ESP&lt;-ESP-i16</a:t>
            </a:r>
            <a:endParaRPr lang="zh-CN" altLang="en-US" sz="2400" dirty="0"/>
          </a:p>
          <a:p>
            <a:endParaRPr lang="zh-CN" altLang="en-US" sz="2400" dirty="0"/>
          </a:p>
        </p:txBody>
      </p:sp>
    </p:spTree>
    <p:extLst>
      <p:ext uri="{BB962C8B-B14F-4D97-AF65-F5344CB8AC3E}">
        <p14:creationId xmlns:p14="http://schemas.microsoft.com/office/powerpoint/2010/main" val="326931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AAE7B-5633-4E05-B028-B76D55F5EE7E}"/>
              </a:ext>
            </a:extLst>
          </p:cNvPr>
          <p:cNvSpPr>
            <a:spLocks noGrp="1"/>
          </p:cNvSpPr>
          <p:nvPr>
            <p:ph type="title"/>
          </p:nvPr>
        </p:nvSpPr>
        <p:spPr/>
        <p:txBody>
          <a:bodyPr/>
          <a:lstStyle/>
          <a:p>
            <a:r>
              <a:rPr lang="en-US" altLang="zh-CN" dirty="0"/>
              <a:t>3. </a:t>
            </a:r>
            <a:r>
              <a:rPr lang="zh-CN" altLang="en-US" dirty="0"/>
              <a:t>高级语言支持</a:t>
            </a:r>
          </a:p>
        </p:txBody>
      </p:sp>
      <p:sp>
        <p:nvSpPr>
          <p:cNvPr id="3" name="内容占位符 2">
            <a:extLst>
              <a:ext uri="{FF2B5EF4-FFF2-40B4-BE49-F238E27FC236}">
                <a16:creationId xmlns:a16="http://schemas.microsoft.com/office/drawing/2014/main" id="{9E1350F8-BA05-476E-A255-46B551C5892F}"/>
              </a:ext>
            </a:extLst>
          </p:cNvPr>
          <p:cNvSpPr>
            <a:spLocks noGrp="1"/>
          </p:cNvSpPr>
          <p:nvPr>
            <p:ph idx="1"/>
          </p:nvPr>
        </p:nvSpPr>
        <p:spPr/>
        <p:txBody>
          <a:bodyPr>
            <a:normAutofit/>
          </a:bodyPr>
          <a:lstStyle/>
          <a:p>
            <a:r>
              <a:rPr lang="zh-CN" altLang="en-US" sz="2400" dirty="0"/>
              <a:t>（</a:t>
            </a:r>
            <a:r>
              <a:rPr lang="en-US" altLang="zh-CN" sz="2400" dirty="0"/>
              <a:t>2</a:t>
            </a:r>
            <a:r>
              <a:rPr lang="zh-CN" altLang="en-US" sz="2400" dirty="0"/>
              <a:t>）释放堆栈帧</a:t>
            </a:r>
            <a:endParaRPr lang="en-US" altLang="zh-CN" sz="2400" dirty="0"/>
          </a:p>
          <a:p>
            <a:r>
              <a:rPr lang="en-US" altLang="zh-CN" sz="2400" dirty="0"/>
              <a:t>Leave ;</a:t>
            </a:r>
            <a:r>
              <a:rPr lang="zh-CN" altLang="en-US" sz="2400" dirty="0"/>
              <a:t>对应</a:t>
            </a:r>
            <a:r>
              <a:rPr lang="en-US" altLang="zh-CN" sz="2400" dirty="0"/>
              <a:t>enter</a:t>
            </a:r>
            <a:r>
              <a:rPr lang="zh-CN" altLang="en-US" sz="2400" dirty="0"/>
              <a:t>指令在堆栈段释放分配的变量区</a:t>
            </a:r>
            <a:endParaRPr lang="en-US" altLang="zh-CN" sz="2400" dirty="0"/>
          </a:p>
          <a:p>
            <a:r>
              <a:rPr lang="en-US" altLang="zh-CN" sz="2400" dirty="0"/>
              <a:t>Leave</a:t>
            </a:r>
            <a:r>
              <a:rPr lang="zh-CN" altLang="en-US" sz="2400" dirty="0"/>
              <a:t>指令通常用在过程返回指令之前，它的功能如下：</a:t>
            </a:r>
            <a:endParaRPr lang="en-US" altLang="zh-CN" sz="2400" dirty="0"/>
          </a:p>
          <a:p>
            <a:r>
              <a:rPr lang="en-US" altLang="zh-CN" sz="2400" dirty="0"/>
              <a:t>16 </a:t>
            </a:r>
            <a:r>
              <a:rPr lang="zh-CN" altLang="en-US" sz="2400" dirty="0"/>
              <a:t>位堆栈段                            </a:t>
            </a:r>
            <a:r>
              <a:rPr lang="en-US" altLang="zh-CN" sz="2400" dirty="0"/>
              <a:t>32</a:t>
            </a:r>
            <a:r>
              <a:rPr lang="zh-CN" altLang="en-US" sz="2400" dirty="0"/>
              <a:t>位堆栈段</a:t>
            </a:r>
            <a:endParaRPr lang="en-US" altLang="zh-CN" sz="2400" dirty="0"/>
          </a:p>
          <a:p>
            <a:r>
              <a:rPr lang="en-US" altLang="zh-CN" sz="2400" dirty="0"/>
              <a:t>SP&lt;-BP                                      ESP&lt;-EBP</a:t>
            </a:r>
          </a:p>
          <a:p>
            <a:r>
              <a:rPr lang="en-US" altLang="zh-CN" sz="2400" dirty="0"/>
              <a:t>BP</a:t>
            </a:r>
            <a:r>
              <a:rPr lang="zh-CN" altLang="en-US" sz="2400" dirty="0"/>
              <a:t>出栈                                     </a:t>
            </a:r>
            <a:r>
              <a:rPr lang="en-US" altLang="zh-CN" sz="2400" dirty="0"/>
              <a:t>EBP</a:t>
            </a:r>
            <a:r>
              <a:rPr lang="zh-CN" altLang="en-US" sz="2400" dirty="0"/>
              <a:t>出栈</a:t>
            </a:r>
            <a:endParaRPr lang="en-US" altLang="zh-CN" sz="2400" dirty="0"/>
          </a:p>
          <a:p>
            <a:r>
              <a:rPr lang="zh-CN" altLang="en-US" sz="2400" dirty="0"/>
              <a:t>注：新的</a:t>
            </a:r>
            <a:r>
              <a:rPr lang="en-US" altLang="zh-CN" sz="2400" dirty="0"/>
              <a:t>32</a:t>
            </a:r>
            <a:r>
              <a:rPr lang="zh-CN" altLang="en-US" sz="2400" dirty="0"/>
              <a:t>位</a:t>
            </a:r>
            <a:r>
              <a:rPr lang="en-US" altLang="zh-CN" sz="2400" dirty="0"/>
              <a:t>80X86CPU</a:t>
            </a:r>
            <a:r>
              <a:rPr lang="zh-CN" altLang="en-US" sz="2400" dirty="0"/>
              <a:t>采用先进技术，加快了常用简单指令的执行速度，这样使用</a:t>
            </a:r>
            <a:r>
              <a:rPr lang="en-US" altLang="zh-CN" sz="2400" dirty="0"/>
              <a:t>ENTER</a:t>
            </a:r>
            <a:r>
              <a:rPr lang="zh-CN" altLang="en-US" sz="2400" dirty="0"/>
              <a:t>，</a:t>
            </a:r>
            <a:r>
              <a:rPr lang="en-US" altLang="zh-CN" sz="2400" dirty="0"/>
              <a:t>LEAVE</a:t>
            </a:r>
            <a:r>
              <a:rPr lang="zh-CN" altLang="en-US" sz="2400" dirty="0"/>
              <a:t>指令并不会提高程序执行性能，因而并不常用</a:t>
            </a:r>
            <a:endParaRPr lang="en-US" altLang="zh-CN" sz="2400" dirty="0"/>
          </a:p>
          <a:p>
            <a:endParaRPr lang="zh-CN" altLang="en-US" sz="2400" dirty="0"/>
          </a:p>
        </p:txBody>
      </p:sp>
    </p:spTree>
    <p:extLst>
      <p:ext uri="{BB962C8B-B14F-4D97-AF65-F5344CB8AC3E}">
        <p14:creationId xmlns:p14="http://schemas.microsoft.com/office/powerpoint/2010/main" val="191862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0D303-4FB0-4272-A0FC-EA8318532436}"/>
              </a:ext>
            </a:extLst>
          </p:cNvPr>
          <p:cNvSpPr>
            <a:spLocks noGrp="1"/>
          </p:cNvSpPr>
          <p:nvPr>
            <p:ph type="title"/>
          </p:nvPr>
        </p:nvSpPr>
        <p:spPr/>
        <p:txBody>
          <a:bodyPr/>
          <a:lstStyle/>
          <a:p>
            <a:r>
              <a:rPr lang="en-US" altLang="zh-CN" dirty="0"/>
              <a:t>6.1 32</a:t>
            </a:r>
            <a:r>
              <a:rPr lang="zh-CN" altLang="en-US" dirty="0"/>
              <a:t>位</a:t>
            </a:r>
            <a:r>
              <a:rPr lang="en-US" altLang="zh-CN" dirty="0"/>
              <a:t>CPU</a:t>
            </a:r>
            <a:r>
              <a:rPr lang="zh-CN" altLang="en-US" dirty="0"/>
              <a:t>的指令运行环境</a:t>
            </a:r>
          </a:p>
        </p:txBody>
      </p:sp>
      <p:sp>
        <p:nvSpPr>
          <p:cNvPr id="3" name="内容占位符 2">
            <a:extLst>
              <a:ext uri="{FF2B5EF4-FFF2-40B4-BE49-F238E27FC236}">
                <a16:creationId xmlns:a16="http://schemas.microsoft.com/office/drawing/2014/main" id="{E86EE945-D99E-4F4D-98C9-DFDD6B9F511E}"/>
              </a:ext>
            </a:extLst>
          </p:cNvPr>
          <p:cNvSpPr>
            <a:spLocks noGrp="1"/>
          </p:cNvSpPr>
          <p:nvPr>
            <p:ph idx="1"/>
          </p:nvPr>
        </p:nvSpPr>
        <p:spPr>
          <a:xfrm>
            <a:off x="1097280" y="1882679"/>
            <a:ext cx="10058400" cy="4023360"/>
          </a:xfrm>
        </p:spPr>
        <p:txBody>
          <a:bodyPr>
            <a:normAutofit lnSpcReduction="10000"/>
          </a:bodyPr>
          <a:lstStyle/>
          <a:p>
            <a:r>
              <a:rPr lang="zh-CN" altLang="en-US" sz="2800" dirty="0"/>
              <a:t>主要指令集：</a:t>
            </a:r>
            <a:endParaRPr lang="en-US" altLang="zh-CN" sz="2800" dirty="0"/>
          </a:p>
          <a:p>
            <a:pPr>
              <a:buFont typeface="Wingdings" panose="05000000000000000000" pitchFamily="2" charset="2"/>
              <a:buChar char="ü"/>
            </a:pPr>
            <a:r>
              <a:rPr lang="zh-CN" altLang="en-US" sz="2800" dirty="0"/>
              <a:t>整数指令集</a:t>
            </a:r>
          </a:p>
          <a:p>
            <a:pPr lvl="2">
              <a:buFont typeface="Wingdings" panose="05000000000000000000" pitchFamily="2" charset="2"/>
              <a:buChar char="ü"/>
            </a:pPr>
            <a:r>
              <a:rPr lang="en-US" altLang="zh-CN" sz="2400" dirty="0"/>
              <a:t>16</a:t>
            </a:r>
            <a:r>
              <a:rPr lang="zh-CN" altLang="en-US" sz="2400" dirty="0"/>
              <a:t>位整数指令集</a:t>
            </a:r>
          </a:p>
          <a:p>
            <a:pPr lvl="2">
              <a:buFont typeface="Wingdings" panose="05000000000000000000" pitchFamily="2" charset="2"/>
              <a:buChar char="ü"/>
            </a:pPr>
            <a:r>
              <a:rPr lang="en-US" altLang="zh-CN" sz="2400" dirty="0"/>
              <a:t>32</a:t>
            </a:r>
            <a:r>
              <a:rPr lang="zh-CN" altLang="en-US" sz="2400" dirty="0"/>
              <a:t>位整数指令集</a:t>
            </a:r>
          </a:p>
          <a:p>
            <a:pPr>
              <a:buFont typeface="Wingdings" panose="05000000000000000000" pitchFamily="2" charset="2"/>
              <a:buChar char="ü"/>
            </a:pPr>
            <a:r>
              <a:rPr lang="zh-CN" altLang="en-US" sz="2800" dirty="0"/>
              <a:t>浮点指令集</a:t>
            </a:r>
          </a:p>
          <a:p>
            <a:pPr lvl="1">
              <a:buFont typeface="Wingdings" panose="05000000000000000000" pitchFamily="2" charset="2"/>
              <a:buChar char="ü"/>
            </a:pPr>
            <a:r>
              <a:rPr lang="en-US" altLang="zh-CN" sz="2600" dirty="0"/>
              <a:t>MMX</a:t>
            </a:r>
            <a:r>
              <a:rPr lang="zh-CN" altLang="en-US" sz="2600" dirty="0"/>
              <a:t>指令集</a:t>
            </a:r>
          </a:p>
          <a:p>
            <a:pPr lvl="1">
              <a:buFont typeface="Wingdings" panose="05000000000000000000" pitchFamily="2" charset="2"/>
              <a:buChar char="ü"/>
            </a:pPr>
            <a:r>
              <a:rPr lang="en-US" altLang="zh-CN" sz="2600" dirty="0"/>
              <a:t>SSE</a:t>
            </a:r>
            <a:r>
              <a:rPr lang="zh-CN" altLang="en-US" sz="2600" dirty="0"/>
              <a:t>指令集</a:t>
            </a:r>
          </a:p>
          <a:p>
            <a:pPr lvl="1">
              <a:buFont typeface="Wingdings" panose="05000000000000000000" pitchFamily="2" charset="2"/>
              <a:buChar char="ü"/>
            </a:pPr>
            <a:r>
              <a:rPr lang="en-US" altLang="zh-CN" sz="2600" dirty="0"/>
              <a:t>SSE2</a:t>
            </a:r>
            <a:r>
              <a:rPr lang="zh-CN" altLang="en-US" sz="2600" dirty="0"/>
              <a:t>指令集</a:t>
            </a:r>
          </a:p>
          <a:p>
            <a:pPr lvl="1">
              <a:buFont typeface="Wingdings" panose="05000000000000000000" pitchFamily="2" charset="2"/>
              <a:buChar char="ü"/>
            </a:pPr>
            <a:r>
              <a:rPr lang="en-US" altLang="zh-CN" sz="2600" dirty="0"/>
              <a:t>SSE3</a:t>
            </a:r>
            <a:r>
              <a:rPr lang="zh-CN" altLang="en-US" sz="2600" dirty="0"/>
              <a:t>指令集</a:t>
            </a:r>
          </a:p>
          <a:p>
            <a:endParaRPr lang="zh-CN" altLang="en-US" sz="2800" dirty="0"/>
          </a:p>
        </p:txBody>
      </p:sp>
    </p:spTree>
    <p:extLst>
      <p:ext uri="{BB962C8B-B14F-4D97-AF65-F5344CB8AC3E}">
        <p14:creationId xmlns:p14="http://schemas.microsoft.com/office/powerpoint/2010/main" val="32536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EA5DB-0E5F-40FC-86B1-0212A6533B9D}"/>
              </a:ext>
            </a:extLst>
          </p:cNvPr>
          <p:cNvSpPr>
            <a:spLocks noGrp="1"/>
          </p:cNvSpPr>
          <p:nvPr>
            <p:ph type="title"/>
          </p:nvPr>
        </p:nvSpPr>
        <p:spPr/>
        <p:txBody>
          <a:bodyPr/>
          <a:lstStyle/>
          <a:p>
            <a:r>
              <a:rPr lang="en-US" altLang="zh-CN" dirty="0"/>
              <a:t>3. </a:t>
            </a:r>
            <a:r>
              <a:rPr lang="zh-CN" altLang="en-US" dirty="0"/>
              <a:t>高级语言支持</a:t>
            </a:r>
          </a:p>
        </p:txBody>
      </p:sp>
      <p:sp>
        <p:nvSpPr>
          <p:cNvPr id="3" name="内容占位符 2">
            <a:extLst>
              <a:ext uri="{FF2B5EF4-FFF2-40B4-BE49-F238E27FC236}">
                <a16:creationId xmlns:a16="http://schemas.microsoft.com/office/drawing/2014/main" id="{E433F2F7-FF5E-4075-AA89-EB47DE98DE0D}"/>
              </a:ext>
            </a:extLst>
          </p:cNvPr>
          <p:cNvSpPr>
            <a:spLocks noGrp="1"/>
          </p:cNvSpPr>
          <p:nvPr>
            <p:ph idx="1"/>
          </p:nvPr>
        </p:nvSpPr>
        <p:spPr>
          <a:xfrm>
            <a:off x="1097280" y="1818024"/>
            <a:ext cx="10058400" cy="4434993"/>
          </a:xfrm>
        </p:spPr>
        <p:txBody>
          <a:bodyPr>
            <a:normAutofit fontScale="92500" lnSpcReduction="10000"/>
          </a:bodyPr>
          <a:lstStyle/>
          <a:p>
            <a:pPr>
              <a:lnSpc>
                <a:spcPct val="120000"/>
              </a:lnSpc>
              <a:spcBef>
                <a:spcPts val="0"/>
              </a:spcBef>
              <a:spcAft>
                <a:spcPts val="0"/>
              </a:spcAft>
            </a:pPr>
            <a:r>
              <a:rPr lang="zh-CN" altLang="en-US" sz="1800" dirty="0"/>
              <a:t>（</a:t>
            </a:r>
            <a:r>
              <a:rPr lang="en-US" altLang="zh-CN" sz="1800" dirty="0"/>
              <a:t>3</a:t>
            </a:r>
            <a:r>
              <a:rPr lang="zh-CN" altLang="en-US" sz="1800" dirty="0"/>
              <a:t>）边界检测</a:t>
            </a:r>
            <a:endParaRPr lang="en-US" altLang="zh-CN" sz="1800" dirty="0"/>
          </a:p>
          <a:p>
            <a:pPr>
              <a:lnSpc>
                <a:spcPct val="120000"/>
              </a:lnSpc>
              <a:spcBef>
                <a:spcPts val="0"/>
              </a:spcBef>
              <a:spcAft>
                <a:spcPts val="0"/>
              </a:spcAft>
            </a:pPr>
            <a:r>
              <a:rPr lang="en-US" altLang="zh-CN" sz="1800" dirty="0"/>
              <a:t>bound r16,m16&amp;16</a:t>
            </a:r>
          </a:p>
          <a:p>
            <a:pPr>
              <a:lnSpc>
                <a:spcPct val="120000"/>
              </a:lnSpc>
              <a:spcBef>
                <a:spcPts val="0"/>
              </a:spcBef>
              <a:spcAft>
                <a:spcPts val="0"/>
              </a:spcAft>
            </a:pPr>
            <a:r>
              <a:rPr lang="en-US" altLang="zh-CN" sz="1800" dirty="0"/>
              <a:t>bound  r32,m32&amp;32</a:t>
            </a:r>
          </a:p>
          <a:p>
            <a:pPr>
              <a:lnSpc>
                <a:spcPct val="120000"/>
              </a:lnSpc>
              <a:spcBef>
                <a:spcPts val="0"/>
              </a:spcBef>
              <a:spcAft>
                <a:spcPts val="0"/>
              </a:spcAft>
            </a:pPr>
            <a:r>
              <a:rPr lang="en-US" altLang="zh-CN" sz="1800" dirty="0"/>
              <a:t>bound </a:t>
            </a:r>
            <a:r>
              <a:rPr lang="zh-CN" altLang="en-US" sz="1800" dirty="0"/>
              <a:t>指令可用于检测操作数是否超过指定范围，如检查数组下标是否超界。</a:t>
            </a:r>
            <a:endParaRPr lang="en-US" altLang="zh-CN" sz="1800" dirty="0"/>
          </a:p>
          <a:p>
            <a:pPr>
              <a:lnSpc>
                <a:spcPct val="120000"/>
              </a:lnSpc>
              <a:spcBef>
                <a:spcPts val="0"/>
              </a:spcBef>
              <a:spcAft>
                <a:spcPts val="0"/>
              </a:spcAft>
            </a:pPr>
            <a:r>
              <a:rPr lang="zh-CN" altLang="en-US" sz="1800" dirty="0"/>
              <a:t>检测寄存器操作数</a:t>
            </a:r>
            <a:r>
              <a:rPr lang="en-US" altLang="zh-CN" sz="1800" dirty="0"/>
              <a:t>R16</a:t>
            </a:r>
            <a:r>
              <a:rPr lang="zh-CN" altLang="en-US" sz="1800" dirty="0"/>
              <a:t>（</a:t>
            </a:r>
            <a:r>
              <a:rPr lang="en-US" altLang="zh-CN" sz="1800" dirty="0"/>
              <a:t>R32</a:t>
            </a:r>
            <a:r>
              <a:rPr lang="zh-CN" altLang="en-US" sz="1800" dirty="0"/>
              <a:t>）是否满足：大于或等于存储器操作数</a:t>
            </a:r>
            <a:r>
              <a:rPr lang="en-US" altLang="zh-CN" sz="1800" dirty="0"/>
              <a:t>M16&amp;16</a:t>
            </a:r>
            <a:r>
              <a:rPr lang="zh-CN" altLang="en-US" sz="1800" dirty="0"/>
              <a:t>（</a:t>
            </a:r>
            <a:r>
              <a:rPr lang="en-US" altLang="zh-CN" sz="1800" dirty="0"/>
              <a:t>M32&amp;32</a:t>
            </a:r>
            <a:r>
              <a:rPr lang="zh-CN" altLang="en-US" sz="1800" dirty="0"/>
              <a:t>）的第一个字（双字），并且小于或等于第二个字（双字）。如果条件不满足，则产生</a:t>
            </a:r>
            <a:r>
              <a:rPr lang="en-US" altLang="zh-CN" sz="1800" dirty="0"/>
              <a:t>05</a:t>
            </a:r>
            <a:r>
              <a:rPr lang="zh-CN" altLang="en-US" sz="1800" dirty="0"/>
              <a:t>号中断，否则，不产生中断顺序执行。</a:t>
            </a:r>
            <a:endParaRPr lang="en-US" altLang="zh-CN" sz="1800" dirty="0"/>
          </a:p>
          <a:p>
            <a:pPr>
              <a:lnSpc>
                <a:spcPct val="120000"/>
              </a:lnSpc>
              <a:spcBef>
                <a:spcPts val="0"/>
              </a:spcBef>
              <a:spcAft>
                <a:spcPts val="0"/>
              </a:spcAft>
            </a:pPr>
            <a:r>
              <a:rPr lang="zh-CN" altLang="en-US" sz="1800" dirty="0"/>
              <a:t>例如：</a:t>
            </a:r>
            <a:endParaRPr lang="en-US" altLang="zh-CN" sz="1800" dirty="0"/>
          </a:p>
          <a:p>
            <a:pPr>
              <a:lnSpc>
                <a:spcPct val="120000"/>
              </a:lnSpc>
              <a:spcBef>
                <a:spcPts val="0"/>
              </a:spcBef>
              <a:spcAft>
                <a:spcPts val="0"/>
              </a:spcAft>
            </a:pPr>
            <a:r>
              <a:rPr lang="en-US" altLang="zh-CN" sz="1800" dirty="0"/>
              <a:t>num =100</a:t>
            </a:r>
          </a:p>
          <a:p>
            <a:pPr>
              <a:lnSpc>
                <a:spcPct val="120000"/>
              </a:lnSpc>
              <a:spcBef>
                <a:spcPts val="0"/>
              </a:spcBef>
              <a:spcAft>
                <a:spcPts val="0"/>
              </a:spcAft>
            </a:pPr>
            <a:r>
              <a:rPr lang="en-US" altLang="zh-CN" sz="1800" dirty="0"/>
              <a:t>array </a:t>
            </a:r>
            <a:r>
              <a:rPr lang="en-US" altLang="zh-CN" sz="1800" dirty="0" err="1"/>
              <a:t>db</a:t>
            </a:r>
            <a:r>
              <a:rPr lang="en-US" altLang="zh-CN" sz="1800" dirty="0"/>
              <a:t> num dup (0)</a:t>
            </a:r>
          </a:p>
          <a:p>
            <a:pPr>
              <a:lnSpc>
                <a:spcPct val="120000"/>
              </a:lnSpc>
              <a:spcBef>
                <a:spcPts val="0"/>
              </a:spcBef>
              <a:spcAft>
                <a:spcPts val="0"/>
              </a:spcAft>
            </a:pPr>
            <a:r>
              <a:rPr lang="en-US" altLang="zh-CN" sz="1800" dirty="0" err="1"/>
              <a:t>stv</a:t>
            </a:r>
            <a:r>
              <a:rPr lang="en-US" altLang="zh-CN" sz="1800" dirty="0"/>
              <a:t>  </a:t>
            </a:r>
            <a:r>
              <a:rPr lang="en-US" altLang="zh-CN" sz="1800" dirty="0" err="1"/>
              <a:t>dw</a:t>
            </a:r>
            <a:r>
              <a:rPr lang="en-US" altLang="zh-CN" sz="1800" dirty="0"/>
              <a:t> 0</a:t>
            </a:r>
          </a:p>
          <a:p>
            <a:pPr>
              <a:lnSpc>
                <a:spcPct val="120000"/>
              </a:lnSpc>
              <a:spcBef>
                <a:spcPts val="0"/>
              </a:spcBef>
              <a:spcAft>
                <a:spcPts val="0"/>
              </a:spcAft>
            </a:pPr>
            <a:r>
              <a:rPr lang="en-US" altLang="zh-CN" sz="1800" dirty="0"/>
              <a:t>env   </a:t>
            </a:r>
            <a:r>
              <a:rPr lang="en-US" altLang="zh-CN" sz="1800" dirty="0" err="1"/>
              <a:t>dw</a:t>
            </a:r>
            <a:r>
              <a:rPr lang="en-US" altLang="zh-CN" sz="1800" dirty="0"/>
              <a:t> num-1</a:t>
            </a:r>
          </a:p>
          <a:p>
            <a:pPr>
              <a:lnSpc>
                <a:spcPct val="120000"/>
              </a:lnSpc>
              <a:spcBef>
                <a:spcPts val="0"/>
              </a:spcBef>
              <a:spcAft>
                <a:spcPts val="0"/>
              </a:spcAft>
            </a:pPr>
            <a:r>
              <a:rPr lang="en-US" altLang="zh-CN" sz="1800" dirty="0"/>
              <a:t>…</a:t>
            </a:r>
          </a:p>
          <a:p>
            <a:pPr>
              <a:lnSpc>
                <a:spcPct val="120000"/>
              </a:lnSpc>
              <a:spcBef>
                <a:spcPts val="0"/>
              </a:spcBef>
              <a:spcAft>
                <a:spcPts val="0"/>
              </a:spcAft>
            </a:pPr>
            <a:r>
              <a:rPr lang="en-US" altLang="zh-CN" sz="1800" dirty="0"/>
              <a:t>bound </a:t>
            </a:r>
            <a:r>
              <a:rPr lang="en-US" altLang="zh-CN" sz="1800" dirty="0" err="1"/>
              <a:t>si</a:t>
            </a:r>
            <a:r>
              <a:rPr lang="en-US" altLang="zh-CN" sz="1800" dirty="0"/>
              <a:t>, </a:t>
            </a:r>
            <a:r>
              <a:rPr lang="en-US" altLang="zh-CN" sz="1800" dirty="0" err="1"/>
              <a:t>dword</a:t>
            </a:r>
            <a:r>
              <a:rPr lang="en-US" altLang="zh-CN" sz="1800" dirty="0"/>
              <a:t> </a:t>
            </a:r>
            <a:r>
              <a:rPr lang="en-US" altLang="zh-CN" sz="1800" dirty="0" err="1"/>
              <a:t>ptr</a:t>
            </a:r>
            <a:r>
              <a:rPr lang="en-US" altLang="zh-CN" sz="1800" dirty="0"/>
              <a:t> </a:t>
            </a:r>
            <a:r>
              <a:rPr lang="en-US" altLang="zh-CN" sz="1800" dirty="0" err="1"/>
              <a:t>stv</a:t>
            </a:r>
            <a:r>
              <a:rPr lang="en-US" altLang="zh-CN" sz="1800" dirty="0"/>
              <a:t>    ;</a:t>
            </a:r>
            <a:r>
              <a:rPr lang="en-US" altLang="zh-CN" sz="1800" dirty="0" err="1"/>
              <a:t>si</a:t>
            </a:r>
            <a:r>
              <a:rPr lang="zh-CN" altLang="en-US" sz="1800" dirty="0"/>
              <a:t>包含数组下标</a:t>
            </a:r>
            <a:endParaRPr lang="en-US" altLang="zh-CN" sz="1800" dirty="0"/>
          </a:p>
          <a:p>
            <a:pPr>
              <a:lnSpc>
                <a:spcPct val="120000"/>
              </a:lnSpc>
              <a:spcBef>
                <a:spcPts val="0"/>
              </a:spcBef>
              <a:spcAft>
                <a:spcPts val="0"/>
              </a:spcAft>
            </a:pPr>
            <a:r>
              <a:rPr lang="en-US" altLang="zh-CN" sz="1800" dirty="0"/>
              <a:t>mov al, array[</a:t>
            </a:r>
            <a:r>
              <a:rPr lang="en-US" altLang="zh-CN" sz="1800" dirty="0" err="1"/>
              <a:t>si</a:t>
            </a:r>
            <a:r>
              <a:rPr lang="en-US" altLang="zh-CN" sz="1800" dirty="0"/>
              <a:t>]</a:t>
            </a:r>
          </a:p>
          <a:p>
            <a:pPr>
              <a:lnSpc>
                <a:spcPct val="120000"/>
              </a:lnSpc>
              <a:spcBef>
                <a:spcPts val="0"/>
              </a:spcBef>
              <a:spcAft>
                <a:spcPts val="0"/>
              </a:spcAft>
            </a:pPr>
            <a:endParaRPr lang="en-US" altLang="zh-CN" sz="1800" dirty="0"/>
          </a:p>
          <a:p>
            <a:pPr>
              <a:lnSpc>
                <a:spcPct val="120000"/>
              </a:lnSpc>
              <a:spcBef>
                <a:spcPts val="0"/>
              </a:spcBef>
              <a:spcAft>
                <a:spcPts val="0"/>
              </a:spcAft>
            </a:pPr>
            <a:endParaRPr lang="zh-CN" altLang="en-US" sz="1800" dirty="0"/>
          </a:p>
        </p:txBody>
      </p:sp>
    </p:spTree>
    <p:extLst>
      <p:ext uri="{BB962C8B-B14F-4D97-AF65-F5344CB8AC3E}">
        <p14:creationId xmlns:p14="http://schemas.microsoft.com/office/powerpoint/2010/main" val="3495904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61C5E-B9F6-44AC-A33E-70B034EDF6D9}"/>
              </a:ext>
            </a:extLst>
          </p:cNvPr>
          <p:cNvSpPr>
            <a:spLocks noGrp="1"/>
          </p:cNvSpPr>
          <p:nvPr>
            <p:ph type="title"/>
          </p:nvPr>
        </p:nvSpPr>
        <p:spPr>
          <a:xfrm>
            <a:off x="914400" y="263527"/>
            <a:ext cx="10058400" cy="1450757"/>
          </a:xfrm>
        </p:spPr>
        <p:txBody>
          <a:bodyPr/>
          <a:lstStyle/>
          <a:p>
            <a:r>
              <a:rPr lang="en-US" altLang="zh-CN" dirty="0"/>
              <a:t>6.3 DOS</a:t>
            </a:r>
            <a:r>
              <a:rPr lang="zh-CN" altLang="en-US" dirty="0"/>
              <a:t>下的</a:t>
            </a:r>
            <a:r>
              <a:rPr lang="en-US" altLang="zh-CN" dirty="0"/>
              <a:t>32</a:t>
            </a:r>
            <a:r>
              <a:rPr lang="zh-CN" altLang="en-US" dirty="0"/>
              <a:t>位程序设计</a:t>
            </a:r>
          </a:p>
        </p:txBody>
      </p:sp>
      <p:sp>
        <p:nvSpPr>
          <p:cNvPr id="3" name="内容占位符 2">
            <a:extLst>
              <a:ext uri="{FF2B5EF4-FFF2-40B4-BE49-F238E27FC236}">
                <a16:creationId xmlns:a16="http://schemas.microsoft.com/office/drawing/2014/main" id="{8BBC3AD6-73BD-4C68-B3CE-01206A51FE5B}"/>
              </a:ext>
            </a:extLst>
          </p:cNvPr>
          <p:cNvSpPr>
            <a:spLocks noGrp="1"/>
          </p:cNvSpPr>
          <p:nvPr>
            <p:ph idx="1"/>
          </p:nvPr>
        </p:nvSpPr>
        <p:spPr>
          <a:xfrm>
            <a:off x="1097280" y="1902883"/>
            <a:ext cx="10058400" cy="4285646"/>
          </a:xfrm>
        </p:spPr>
        <p:txBody>
          <a:bodyPr/>
          <a:lstStyle/>
          <a:p>
            <a:r>
              <a:rPr lang="en-US" altLang="zh-CN" dirty="0"/>
              <a:t>32</a:t>
            </a:r>
            <a:r>
              <a:rPr lang="zh-CN" altLang="en-US" dirty="0"/>
              <a:t>位指令程序编写时的注意事项：</a:t>
            </a:r>
            <a:endParaRPr lang="en-US" altLang="zh-CN" dirty="0"/>
          </a:p>
          <a:p>
            <a:r>
              <a:rPr lang="en-US" altLang="zh-CN" dirty="0"/>
              <a:t>1. </a:t>
            </a:r>
            <a:r>
              <a:rPr lang="zh-CN" altLang="en-US" dirty="0"/>
              <a:t>指定汇编程序识别新指令</a:t>
            </a:r>
            <a:endParaRPr lang="en-US" altLang="zh-CN" dirty="0"/>
          </a:p>
          <a:p>
            <a:r>
              <a:rPr lang="zh-CN" altLang="en-US" dirty="0">
                <a:solidFill>
                  <a:srgbClr val="C00000"/>
                </a:solidFill>
              </a:rPr>
              <a:t>必须使用处理器选择伪指令，如表</a:t>
            </a:r>
            <a:r>
              <a:rPr lang="en-US" altLang="zh-CN" dirty="0">
                <a:solidFill>
                  <a:srgbClr val="C00000"/>
                </a:solidFill>
              </a:rPr>
              <a:t>6-2</a:t>
            </a:r>
            <a:r>
              <a:rPr lang="zh-CN" altLang="en-US" dirty="0">
                <a:solidFill>
                  <a:srgbClr val="C00000"/>
                </a:solidFill>
              </a:rPr>
              <a:t>所示</a:t>
            </a:r>
            <a:endParaRPr lang="en-US" altLang="zh-CN" dirty="0">
              <a:solidFill>
                <a:srgbClr val="C00000"/>
              </a:solidFill>
            </a:endParaRPr>
          </a:p>
          <a:p>
            <a:r>
              <a:rPr lang="en-US" altLang="zh-CN" dirty="0"/>
              <a:t>2. </a:t>
            </a:r>
            <a:r>
              <a:rPr lang="zh-CN" altLang="en-US" dirty="0"/>
              <a:t>处理</a:t>
            </a:r>
            <a:r>
              <a:rPr lang="en-US" altLang="zh-CN" dirty="0"/>
              <a:t>16</a:t>
            </a:r>
            <a:r>
              <a:rPr lang="zh-CN" altLang="en-US" dirty="0"/>
              <a:t>位段和</a:t>
            </a:r>
            <a:r>
              <a:rPr lang="en-US" altLang="zh-CN" dirty="0"/>
              <a:t>32</a:t>
            </a:r>
            <a:r>
              <a:rPr lang="zh-CN" altLang="en-US" dirty="0"/>
              <a:t>位段</a:t>
            </a:r>
            <a:endParaRPr lang="en-US" altLang="zh-CN" dirty="0"/>
          </a:p>
          <a:p>
            <a:pPr>
              <a:lnSpc>
                <a:spcPct val="100000"/>
              </a:lnSpc>
            </a:pPr>
            <a:r>
              <a:rPr lang="zh-CN" altLang="en-US" dirty="0"/>
              <a:t>针对</a:t>
            </a:r>
            <a:r>
              <a:rPr lang="en-US" altLang="zh-CN" dirty="0"/>
              <a:t>32</a:t>
            </a:r>
            <a:r>
              <a:rPr lang="zh-CN" altLang="en-US" dirty="0"/>
              <a:t>位</a:t>
            </a:r>
            <a:r>
              <a:rPr lang="en-US" altLang="zh-CN" dirty="0"/>
              <a:t>80X86CPU</a:t>
            </a:r>
            <a:r>
              <a:rPr lang="zh-CN" altLang="en-US" dirty="0"/>
              <a:t>，编写</a:t>
            </a:r>
            <a:r>
              <a:rPr lang="en-US" altLang="zh-CN" dirty="0"/>
              <a:t>DOS</a:t>
            </a:r>
            <a:r>
              <a:rPr lang="zh-CN" altLang="en-US" dirty="0"/>
              <a:t>环境的可执行程序，可以利用</a:t>
            </a:r>
            <a:r>
              <a:rPr lang="en-US" altLang="zh-CN" dirty="0"/>
              <a:t>32</a:t>
            </a:r>
            <a:r>
              <a:rPr lang="zh-CN" altLang="en-US" dirty="0"/>
              <a:t>位寄存器，</a:t>
            </a:r>
            <a:r>
              <a:rPr lang="en-US" altLang="zh-CN" dirty="0"/>
              <a:t>32</a:t>
            </a:r>
            <a:r>
              <a:rPr lang="zh-CN" altLang="en-US" dirty="0"/>
              <a:t>位寻址，</a:t>
            </a:r>
            <a:r>
              <a:rPr lang="zh-CN" altLang="en-US" dirty="0">
                <a:solidFill>
                  <a:srgbClr val="C00000"/>
                </a:solidFill>
              </a:rPr>
              <a:t>但是程序的逻辑段必须是</a:t>
            </a:r>
            <a:r>
              <a:rPr lang="en-US" altLang="zh-CN" dirty="0">
                <a:solidFill>
                  <a:srgbClr val="C00000"/>
                </a:solidFill>
              </a:rPr>
              <a:t>16</a:t>
            </a:r>
            <a:r>
              <a:rPr lang="zh-CN" altLang="en-US" dirty="0">
                <a:solidFill>
                  <a:srgbClr val="C00000"/>
                </a:solidFill>
              </a:rPr>
              <a:t>位的，即最大</a:t>
            </a:r>
            <a:r>
              <a:rPr lang="en-US" altLang="zh-CN" dirty="0">
                <a:solidFill>
                  <a:srgbClr val="C00000"/>
                </a:solidFill>
              </a:rPr>
              <a:t>64KB</a:t>
            </a:r>
            <a:r>
              <a:rPr lang="zh-CN" altLang="en-US" dirty="0">
                <a:solidFill>
                  <a:srgbClr val="C00000"/>
                </a:solidFill>
              </a:rPr>
              <a:t>的物理段</a:t>
            </a:r>
            <a:r>
              <a:rPr lang="zh-CN" altLang="en-US" dirty="0"/>
              <a:t>。只有进入保护方式，才可以使用</a:t>
            </a:r>
            <a:r>
              <a:rPr lang="en-US" altLang="zh-CN" dirty="0"/>
              <a:t>32</a:t>
            </a:r>
            <a:r>
              <a:rPr lang="zh-CN" altLang="en-US" dirty="0"/>
              <a:t>位段。但在</a:t>
            </a:r>
            <a:r>
              <a:rPr lang="en-US" altLang="zh-CN" dirty="0"/>
              <a:t>DOS</a:t>
            </a:r>
            <a:r>
              <a:rPr lang="zh-CN" altLang="en-US" dirty="0"/>
              <a:t>环境中可以编辑和汇编</a:t>
            </a:r>
            <a:r>
              <a:rPr lang="en-US" altLang="zh-CN" dirty="0"/>
              <a:t>32</a:t>
            </a:r>
            <a:r>
              <a:rPr lang="zh-CN" altLang="en-US" dirty="0"/>
              <a:t>位段程序，可以开发只能在</a:t>
            </a:r>
            <a:r>
              <a:rPr lang="en-US" altLang="zh-CN" dirty="0"/>
              <a:t>32</a:t>
            </a:r>
            <a:r>
              <a:rPr lang="zh-CN" altLang="en-US" dirty="0"/>
              <a:t>位运行的程序。</a:t>
            </a:r>
            <a:endParaRPr lang="en-US" altLang="zh-CN" dirty="0"/>
          </a:p>
          <a:p>
            <a:pPr>
              <a:lnSpc>
                <a:spcPct val="100000"/>
              </a:lnSpc>
            </a:pPr>
            <a:r>
              <a:rPr lang="zh-CN" altLang="en-US" dirty="0"/>
              <a:t>采用</a:t>
            </a:r>
            <a:r>
              <a:rPr lang="en-US" altLang="zh-CN" dirty="0"/>
              <a:t>386</a:t>
            </a:r>
            <a:r>
              <a:rPr lang="zh-CN" altLang="en-US" dirty="0"/>
              <a:t>以上处理器，简化段定义格式中，</a:t>
            </a:r>
            <a:r>
              <a:rPr lang="zh-CN" altLang="en-US" dirty="0">
                <a:highlight>
                  <a:srgbClr val="FFFF00"/>
                </a:highlight>
              </a:rPr>
              <a:t>伪指令在</a:t>
            </a:r>
            <a:r>
              <a:rPr lang="en-US" altLang="zh-CN" dirty="0">
                <a:highlight>
                  <a:srgbClr val="FFFF00"/>
                </a:highlight>
              </a:rPr>
              <a:t>.MODEL</a:t>
            </a:r>
            <a:r>
              <a:rPr lang="zh-CN" altLang="en-US" dirty="0">
                <a:highlight>
                  <a:srgbClr val="FFFF00"/>
                </a:highlight>
              </a:rPr>
              <a:t>之后，程序采用</a:t>
            </a:r>
            <a:r>
              <a:rPr lang="en-US" altLang="zh-CN" dirty="0">
                <a:highlight>
                  <a:srgbClr val="FFFF00"/>
                </a:highlight>
              </a:rPr>
              <a:t>16</a:t>
            </a:r>
            <a:r>
              <a:rPr lang="zh-CN" altLang="en-US" dirty="0">
                <a:highlight>
                  <a:srgbClr val="FFFF00"/>
                </a:highlight>
              </a:rPr>
              <a:t>位段模型；在</a:t>
            </a:r>
            <a:r>
              <a:rPr lang="en-US" altLang="zh-CN" dirty="0">
                <a:highlight>
                  <a:srgbClr val="FFFF00"/>
                </a:highlight>
              </a:rPr>
              <a:t>.model</a:t>
            </a:r>
            <a:r>
              <a:rPr lang="zh-CN" altLang="en-US" dirty="0">
                <a:highlight>
                  <a:srgbClr val="FFFF00"/>
                </a:highlight>
              </a:rPr>
              <a:t>语句之前，应用</a:t>
            </a:r>
            <a:r>
              <a:rPr lang="en-US" altLang="zh-CN" dirty="0">
                <a:highlight>
                  <a:srgbClr val="FFFF00"/>
                </a:highlight>
              </a:rPr>
              <a:t>32</a:t>
            </a:r>
            <a:r>
              <a:rPr lang="zh-CN" altLang="en-US" dirty="0">
                <a:highlight>
                  <a:srgbClr val="FFFF00"/>
                </a:highlight>
              </a:rPr>
              <a:t>位段模型。</a:t>
            </a:r>
            <a:endParaRPr lang="en-US" altLang="zh-CN" dirty="0">
              <a:highlight>
                <a:srgbClr val="FFFF00"/>
              </a:highlight>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64806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3C667-53F0-477C-81D1-870522F4EABC}"/>
              </a:ext>
            </a:extLst>
          </p:cNvPr>
          <p:cNvSpPr>
            <a:spLocks noGrp="1"/>
          </p:cNvSpPr>
          <p:nvPr>
            <p:ph type="title"/>
          </p:nvPr>
        </p:nvSpPr>
        <p:spPr/>
        <p:txBody>
          <a:bodyPr/>
          <a:lstStyle/>
          <a:p>
            <a:r>
              <a:rPr lang="en-US" altLang="zh-CN" dirty="0"/>
              <a:t>6.3 DOS</a:t>
            </a:r>
            <a:r>
              <a:rPr lang="zh-CN" altLang="en-US" dirty="0"/>
              <a:t>下的</a:t>
            </a:r>
            <a:r>
              <a:rPr lang="en-US" altLang="zh-CN" dirty="0"/>
              <a:t>32</a:t>
            </a:r>
            <a:r>
              <a:rPr lang="zh-CN" altLang="en-US" dirty="0"/>
              <a:t>位程序设计</a:t>
            </a:r>
          </a:p>
        </p:txBody>
      </p:sp>
      <p:graphicFrame>
        <p:nvGraphicFramePr>
          <p:cNvPr id="4" name="表格 3">
            <a:extLst>
              <a:ext uri="{FF2B5EF4-FFF2-40B4-BE49-F238E27FC236}">
                <a16:creationId xmlns:a16="http://schemas.microsoft.com/office/drawing/2014/main" id="{B3F0936E-6BC3-4760-A963-A3917D732361}"/>
              </a:ext>
            </a:extLst>
          </p:cNvPr>
          <p:cNvGraphicFramePr>
            <a:graphicFrameLocks noGrp="1"/>
          </p:cNvGraphicFramePr>
          <p:nvPr>
            <p:extLst>
              <p:ext uri="{D42A27DB-BD31-4B8C-83A1-F6EECF244321}">
                <p14:modId xmlns:p14="http://schemas.microsoft.com/office/powerpoint/2010/main" val="655566651"/>
              </p:ext>
            </p:extLst>
          </p:nvPr>
        </p:nvGraphicFramePr>
        <p:xfrm>
          <a:off x="1450109" y="1737360"/>
          <a:ext cx="9042401" cy="4688840"/>
        </p:xfrm>
        <a:graphic>
          <a:graphicData uri="http://schemas.openxmlformats.org/drawingml/2006/table">
            <a:tbl>
              <a:tblPr firstRow="1" bandRow="1">
                <a:tableStyleId>{9D7B26C5-4107-4FEC-AEDC-1716B250A1EF}</a:tableStyleId>
              </a:tblPr>
              <a:tblGrid>
                <a:gridCol w="1069102">
                  <a:extLst>
                    <a:ext uri="{9D8B030D-6E8A-4147-A177-3AD203B41FA5}">
                      <a16:colId xmlns:a16="http://schemas.microsoft.com/office/drawing/2014/main" val="2786954567"/>
                    </a:ext>
                  </a:extLst>
                </a:gridCol>
                <a:gridCol w="3872353">
                  <a:extLst>
                    <a:ext uri="{9D8B030D-6E8A-4147-A177-3AD203B41FA5}">
                      <a16:colId xmlns:a16="http://schemas.microsoft.com/office/drawing/2014/main" val="3015495799"/>
                    </a:ext>
                  </a:extLst>
                </a:gridCol>
                <a:gridCol w="1025236">
                  <a:extLst>
                    <a:ext uri="{9D8B030D-6E8A-4147-A177-3AD203B41FA5}">
                      <a16:colId xmlns:a16="http://schemas.microsoft.com/office/drawing/2014/main" val="3089552886"/>
                    </a:ext>
                  </a:extLst>
                </a:gridCol>
                <a:gridCol w="3075710">
                  <a:extLst>
                    <a:ext uri="{9D8B030D-6E8A-4147-A177-3AD203B41FA5}">
                      <a16:colId xmlns:a16="http://schemas.microsoft.com/office/drawing/2014/main" val="1255664209"/>
                    </a:ext>
                  </a:extLst>
                </a:gridCol>
              </a:tblGrid>
              <a:tr h="370840">
                <a:tc>
                  <a:txBody>
                    <a:bodyPr/>
                    <a:lstStyle/>
                    <a:p>
                      <a:pPr algn="ctr"/>
                      <a:r>
                        <a:rPr lang="zh-CN" altLang="en-US" sz="1600" dirty="0"/>
                        <a:t>伪指令</a:t>
                      </a:r>
                    </a:p>
                  </a:txBody>
                  <a:tcPr/>
                </a:tc>
                <a:tc>
                  <a:txBody>
                    <a:bodyPr/>
                    <a:lstStyle/>
                    <a:p>
                      <a:pPr algn="ctr"/>
                      <a:r>
                        <a:rPr lang="zh-CN" altLang="en-US" sz="1600" dirty="0"/>
                        <a:t>功能</a:t>
                      </a:r>
                    </a:p>
                  </a:txBody>
                  <a:tcPr/>
                </a:tc>
                <a:tc>
                  <a:txBody>
                    <a:bodyPr/>
                    <a:lstStyle/>
                    <a:p>
                      <a:pPr algn="ctr"/>
                      <a:r>
                        <a:rPr lang="zh-CN" altLang="en-US" sz="1600" dirty="0"/>
                        <a:t>伪指令</a:t>
                      </a:r>
                    </a:p>
                  </a:txBody>
                  <a:tcPr/>
                </a:tc>
                <a:tc>
                  <a:txBody>
                    <a:bodyPr/>
                    <a:lstStyle/>
                    <a:p>
                      <a:pPr algn="ctr"/>
                      <a:r>
                        <a:rPr lang="zh-CN" altLang="en-US" sz="1600" dirty="0"/>
                        <a:t>功能</a:t>
                      </a:r>
                    </a:p>
                  </a:txBody>
                  <a:tcPr/>
                </a:tc>
                <a:extLst>
                  <a:ext uri="{0D108BD9-81ED-4DB2-BD59-A6C34878D82A}">
                    <a16:rowId xmlns:a16="http://schemas.microsoft.com/office/drawing/2014/main" val="1534197319"/>
                  </a:ext>
                </a:extLst>
              </a:tr>
              <a:tr h="370840">
                <a:tc>
                  <a:txBody>
                    <a:bodyPr/>
                    <a:lstStyle/>
                    <a:p>
                      <a:r>
                        <a:rPr lang="en-US" altLang="zh-CN" sz="1400" dirty="0"/>
                        <a:t>.8086</a:t>
                      </a:r>
                      <a:endParaRPr lang="zh-CN" altLang="en-US" sz="1400" dirty="0"/>
                    </a:p>
                  </a:txBody>
                  <a:tcPr/>
                </a:tc>
                <a:tc>
                  <a:txBody>
                    <a:bodyPr/>
                    <a:lstStyle/>
                    <a:p>
                      <a:r>
                        <a:rPr lang="zh-CN" altLang="en-US" sz="1400" dirty="0"/>
                        <a:t>仅接受</a:t>
                      </a:r>
                      <a:r>
                        <a:rPr lang="en-US" altLang="zh-CN" sz="1400" dirty="0"/>
                        <a:t>8086</a:t>
                      </a:r>
                      <a:r>
                        <a:rPr lang="zh-CN" altLang="en-US" sz="1400" dirty="0"/>
                        <a:t>指令（默认状态）</a:t>
                      </a:r>
                    </a:p>
                  </a:txBody>
                  <a:tcPr/>
                </a:tc>
                <a:tc>
                  <a:txBody>
                    <a:bodyPr/>
                    <a:lstStyle/>
                    <a:p>
                      <a:r>
                        <a:rPr lang="en-US" altLang="zh-CN" sz="1400" dirty="0"/>
                        <a:t>.586</a:t>
                      </a:r>
                      <a:endParaRPr lang="zh-CN" altLang="en-US" sz="1400" dirty="0"/>
                    </a:p>
                  </a:txBody>
                  <a:tcPr/>
                </a:tc>
                <a:tc>
                  <a:txBody>
                    <a:bodyPr/>
                    <a:lstStyle/>
                    <a:p>
                      <a:r>
                        <a:rPr lang="zh-CN" altLang="en-US" sz="1400" dirty="0"/>
                        <a:t>接受除特权指令外的</a:t>
                      </a:r>
                      <a:r>
                        <a:rPr lang="en-US" altLang="zh-CN" sz="1400" dirty="0"/>
                        <a:t>Pentium</a:t>
                      </a:r>
                      <a:r>
                        <a:rPr lang="zh-CN" altLang="en-US" sz="1400" dirty="0"/>
                        <a:t>指令</a:t>
                      </a:r>
                    </a:p>
                  </a:txBody>
                  <a:tcPr/>
                </a:tc>
                <a:extLst>
                  <a:ext uri="{0D108BD9-81ED-4DB2-BD59-A6C34878D82A}">
                    <a16:rowId xmlns:a16="http://schemas.microsoft.com/office/drawing/2014/main" val="1936039568"/>
                  </a:ext>
                </a:extLst>
              </a:tr>
              <a:tr h="370840">
                <a:tc>
                  <a:txBody>
                    <a:bodyPr/>
                    <a:lstStyle/>
                    <a:p>
                      <a:r>
                        <a:rPr lang="en-US" altLang="zh-CN" sz="1400" dirty="0"/>
                        <a:t>.186</a:t>
                      </a:r>
                      <a:endParaRPr lang="zh-CN" altLang="en-US" sz="1400" dirty="0"/>
                    </a:p>
                  </a:txBody>
                  <a:tcPr/>
                </a:tc>
                <a:tc>
                  <a:txBody>
                    <a:bodyPr/>
                    <a:lstStyle/>
                    <a:p>
                      <a:r>
                        <a:rPr lang="zh-CN" altLang="en-US" sz="1400" dirty="0"/>
                        <a:t>接受</a:t>
                      </a:r>
                      <a:r>
                        <a:rPr lang="en-US" altLang="zh-CN" sz="1400" dirty="0"/>
                        <a:t>80186</a:t>
                      </a:r>
                      <a:r>
                        <a:rPr lang="zh-CN" altLang="en-US" sz="1400" dirty="0"/>
                        <a:t>指令</a:t>
                      </a:r>
                    </a:p>
                  </a:txBody>
                  <a:tcPr/>
                </a:tc>
                <a:tc>
                  <a:txBody>
                    <a:bodyPr/>
                    <a:lstStyle/>
                    <a:p>
                      <a:r>
                        <a:rPr lang="en-US" altLang="zh-CN" sz="1400" dirty="0"/>
                        <a:t>.586P</a:t>
                      </a:r>
                      <a:endParaRPr lang="zh-CN" altLang="en-US" sz="1400" dirty="0"/>
                    </a:p>
                  </a:txBody>
                  <a:tcPr/>
                </a:tc>
                <a:tc>
                  <a:txBody>
                    <a:bodyPr/>
                    <a:lstStyle/>
                    <a:p>
                      <a:r>
                        <a:rPr lang="zh-CN" altLang="en-US" sz="1600" dirty="0"/>
                        <a:t>接受全部</a:t>
                      </a:r>
                      <a:r>
                        <a:rPr lang="en-US" altLang="zh-CN" sz="1600" dirty="0"/>
                        <a:t>Pentium</a:t>
                      </a:r>
                      <a:r>
                        <a:rPr lang="zh-CN" altLang="en-US" sz="1600" dirty="0"/>
                        <a:t>指令</a:t>
                      </a:r>
                    </a:p>
                  </a:txBody>
                  <a:tcPr/>
                </a:tc>
                <a:extLst>
                  <a:ext uri="{0D108BD9-81ED-4DB2-BD59-A6C34878D82A}">
                    <a16:rowId xmlns:a16="http://schemas.microsoft.com/office/drawing/2014/main" val="4232248418"/>
                  </a:ext>
                </a:extLst>
              </a:tr>
              <a:tr h="370840">
                <a:tc>
                  <a:txBody>
                    <a:bodyPr/>
                    <a:lstStyle/>
                    <a:p>
                      <a:r>
                        <a:rPr lang="en-US" altLang="zh-CN" sz="1400" dirty="0"/>
                        <a:t>.286</a:t>
                      </a:r>
                      <a:endParaRPr lang="zh-CN" altLang="en-US" sz="1400" dirty="0"/>
                    </a:p>
                  </a:txBody>
                  <a:tcPr/>
                </a:tc>
                <a:tc>
                  <a:txBody>
                    <a:bodyPr/>
                    <a:lstStyle/>
                    <a:p>
                      <a:r>
                        <a:rPr lang="zh-CN" altLang="en-US" sz="1400" dirty="0"/>
                        <a:t>接受除特权指令外的</a:t>
                      </a:r>
                      <a:r>
                        <a:rPr lang="en-US" altLang="zh-CN" sz="1400" dirty="0"/>
                        <a:t>80286</a:t>
                      </a:r>
                      <a:r>
                        <a:rPr lang="zh-CN" altLang="en-US" sz="1400" dirty="0"/>
                        <a:t>指令</a:t>
                      </a:r>
                    </a:p>
                  </a:txBody>
                  <a:tcPr/>
                </a:tc>
                <a:tc>
                  <a:txBody>
                    <a:bodyPr/>
                    <a:lstStyle/>
                    <a:p>
                      <a:r>
                        <a:rPr lang="en-US" altLang="zh-CN" sz="1400" dirty="0"/>
                        <a:t>.686</a:t>
                      </a:r>
                      <a:endParaRPr lang="zh-CN" altLang="en-US" sz="1400" dirty="0"/>
                    </a:p>
                  </a:txBody>
                  <a:tcPr/>
                </a:tc>
                <a:tc>
                  <a:txBody>
                    <a:bodyPr/>
                    <a:lstStyle/>
                    <a:p>
                      <a:r>
                        <a:rPr lang="zh-CN" altLang="en-US" sz="1400" dirty="0"/>
                        <a:t>接受除特权指令外的</a:t>
                      </a:r>
                      <a:r>
                        <a:rPr lang="en-US" altLang="zh-CN" sz="1400" dirty="0" err="1"/>
                        <a:t>PentiumPro</a:t>
                      </a:r>
                      <a:r>
                        <a:rPr lang="zh-CN" altLang="en-US" sz="1400" dirty="0"/>
                        <a:t>指令</a:t>
                      </a:r>
                    </a:p>
                  </a:txBody>
                  <a:tcPr/>
                </a:tc>
                <a:extLst>
                  <a:ext uri="{0D108BD9-81ED-4DB2-BD59-A6C34878D82A}">
                    <a16:rowId xmlns:a16="http://schemas.microsoft.com/office/drawing/2014/main" val="866003397"/>
                  </a:ext>
                </a:extLst>
              </a:tr>
              <a:tr h="370840">
                <a:tc>
                  <a:txBody>
                    <a:bodyPr/>
                    <a:lstStyle/>
                    <a:p>
                      <a:r>
                        <a:rPr lang="en-US" altLang="zh-CN" sz="1400" dirty="0"/>
                        <a:t>.286P</a:t>
                      </a:r>
                      <a:endParaRPr lang="zh-CN" altLang="en-US" sz="1400" dirty="0"/>
                    </a:p>
                  </a:txBody>
                  <a:tcPr/>
                </a:tc>
                <a:tc>
                  <a:txBody>
                    <a:bodyPr/>
                    <a:lstStyle/>
                    <a:p>
                      <a:r>
                        <a:rPr lang="zh-CN" altLang="en-US" sz="1400" dirty="0"/>
                        <a:t>接受全部</a:t>
                      </a:r>
                      <a:r>
                        <a:rPr lang="en-US" altLang="zh-CN" sz="1400" dirty="0"/>
                        <a:t>80286</a:t>
                      </a:r>
                      <a:r>
                        <a:rPr lang="zh-CN" altLang="en-US" sz="1400" dirty="0"/>
                        <a:t>指令，包括特权指令</a:t>
                      </a:r>
                    </a:p>
                  </a:txBody>
                  <a:tcPr/>
                </a:tc>
                <a:tc>
                  <a:txBody>
                    <a:bodyPr/>
                    <a:lstStyle/>
                    <a:p>
                      <a:r>
                        <a:rPr lang="en-US" altLang="zh-CN" sz="1400" dirty="0"/>
                        <a:t>.686P</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接受全部</a:t>
                      </a:r>
                      <a:r>
                        <a:rPr lang="en-US" altLang="zh-CN" sz="1400" dirty="0" err="1"/>
                        <a:t>PentiumPro</a:t>
                      </a:r>
                      <a:r>
                        <a:rPr lang="zh-CN" altLang="en-US" sz="1400" dirty="0"/>
                        <a:t>指令</a:t>
                      </a:r>
                    </a:p>
                  </a:txBody>
                  <a:tcPr/>
                </a:tc>
                <a:extLst>
                  <a:ext uri="{0D108BD9-81ED-4DB2-BD59-A6C34878D82A}">
                    <a16:rowId xmlns:a16="http://schemas.microsoft.com/office/drawing/2014/main" val="3679790870"/>
                  </a:ext>
                </a:extLst>
              </a:tr>
              <a:tr h="185420">
                <a:tc>
                  <a:txBody>
                    <a:bodyPr/>
                    <a:lstStyle/>
                    <a:p>
                      <a:r>
                        <a:rPr lang="en-US" altLang="zh-CN" sz="1400" dirty="0">
                          <a:highlight>
                            <a:srgbClr val="FFFF00"/>
                          </a:highlight>
                        </a:rPr>
                        <a:t>.386</a:t>
                      </a:r>
                      <a:endParaRPr lang="zh-CN" altLang="en-US" sz="14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highlight>
                            <a:srgbClr val="FFFF00"/>
                          </a:highlight>
                        </a:rPr>
                        <a:t>接受除特权指令外的</a:t>
                      </a:r>
                      <a:r>
                        <a:rPr lang="en-US" altLang="zh-CN" sz="1400" dirty="0">
                          <a:highlight>
                            <a:srgbClr val="FFFF00"/>
                          </a:highlight>
                        </a:rPr>
                        <a:t>80386</a:t>
                      </a:r>
                      <a:r>
                        <a:rPr lang="zh-CN" altLang="en-US" sz="1400" dirty="0">
                          <a:highlight>
                            <a:srgbClr val="FFFF00"/>
                          </a:highlight>
                        </a:rPr>
                        <a:t>指令</a:t>
                      </a:r>
                    </a:p>
                  </a:txBody>
                  <a:tcPr/>
                </a:tc>
                <a:tc>
                  <a:txBody>
                    <a:bodyPr/>
                    <a:lstStyle/>
                    <a:p>
                      <a:r>
                        <a:rPr lang="en-US" altLang="zh-CN" sz="1400" dirty="0"/>
                        <a:t>.MMX</a:t>
                      </a:r>
                      <a:endParaRPr lang="zh-CN" altLang="en-US" sz="1400" dirty="0"/>
                    </a:p>
                  </a:txBody>
                  <a:tcPr/>
                </a:tc>
                <a:tc>
                  <a:txBody>
                    <a:bodyPr/>
                    <a:lstStyle/>
                    <a:p>
                      <a:r>
                        <a:rPr lang="zh-CN" altLang="en-US" sz="1400" dirty="0"/>
                        <a:t>接受</a:t>
                      </a:r>
                      <a:r>
                        <a:rPr lang="en-US" altLang="zh-CN" sz="1400" dirty="0"/>
                        <a:t>MMX</a:t>
                      </a:r>
                      <a:r>
                        <a:rPr lang="zh-CN" altLang="en-US" sz="1400" dirty="0"/>
                        <a:t>指令</a:t>
                      </a:r>
                    </a:p>
                  </a:txBody>
                  <a:tcPr/>
                </a:tc>
                <a:extLst>
                  <a:ext uri="{0D108BD9-81ED-4DB2-BD59-A6C34878D82A}">
                    <a16:rowId xmlns:a16="http://schemas.microsoft.com/office/drawing/2014/main" val="1666891166"/>
                  </a:ext>
                </a:extLst>
              </a:tr>
              <a:tr h="185420">
                <a:tc>
                  <a:txBody>
                    <a:bodyPr/>
                    <a:lstStyle/>
                    <a:p>
                      <a:r>
                        <a:rPr lang="en-US" altLang="zh-CN" sz="1400" dirty="0"/>
                        <a:t>.386P</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接受全部</a:t>
                      </a:r>
                      <a:r>
                        <a:rPr lang="en-US" altLang="zh-CN" sz="1400" dirty="0"/>
                        <a:t>80386</a:t>
                      </a:r>
                      <a:r>
                        <a:rPr lang="zh-CN" altLang="en-US" sz="1400" dirty="0"/>
                        <a:t>指令，包括特权指令</a:t>
                      </a:r>
                    </a:p>
                  </a:txBody>
                  <a:tcPr/>
                </a:tc>
                <a:tc>
                  <a:txBody>
                    <a:bodyPr/>
                    <a:lstStyle/>
                    <a:p>
                      <a:r>
                        <a:rPr lang="en-US" altLang="zh-CN" sz="1400" dirty="0"/>
                        <a:t>.K3D </a:t>
                      </a:r>
                      <a:endParaRPr lang="zh-CN" altLang="en-US" sz="1400" dirty="0"/>
                    </a:p>
                  </a:txBody>
                  <a:tcPr/>
                </a:tc>
                <a:tc>
                  <a:txBody>
                    <a:bodyPr/>
                    <a:lstStyle/>
                    <a:p>
                      <a:r>
                        <a:rPr lang="zh-CN" altLang="en-US" sz="1400" dirty="0"/>
                        <a:t>接受</a:t>
                      </a:r>
                      <a:r>
                        <a:rPr lang="en-US" altLang="zh-CN" sz="1400" dirty="0"/>
                        <a:t>AMD</a:t>
                      </a:r>
                      <a:r>
                        <a:rPr lang="zh-CN" altLang="en-US" sz="1400" dirty="0"/>
                        <a:t>处理器的</a:t>
                      </a:r>
                      <a:r>
                        <a:rPr lang="en-US" altLang="zh-CN" sz="1400" dirty="0"/>
                        <a:t>3D</a:t>
                      </a:r>
                      <a:r>
                        <a:rPr lang="zh-CN" altLang="en-US" sz="1400" dirty="0"/>
                        <a:t>指令</a:t>
                      </a:r>
                    </a:p>
                  </a:txBody>
                  <a:tcPr/>
                </a:tc>
                <a:extLst>
                  <a:ext uri="{0D108BD9-81ED-4DB2-BD59-A6C34878D82A}">
                    <a16:rowId xmlns:a16="http://schemas.microsoft.com/office/drawing/2014/main" val="3007090994"/>
                  </a:ext>
                </a:extLst>
              </a:tr>
              <a:tr h="370840">
                <a:tc>
                  <a:txBody>
                    <a:bodyPr/>
                    <a:lstStyle/>
                    <a:p>
                      <a:r>
                        <a:rPr lang="en-US" altLang="zh-CN" sz="1400" dirty="0"/>
                        <a:t>.486</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接受除特权指令外的</a:t>
                      </a:r>
                      <a:r>
                        <a:rPr lang="en-US" altLang="zh-CN" sz="1400" dirty="0"/>
                        <a:t>80486</a:t>
                      </a:r>
                      <a:r>
                        <a:rPr lang="zh-CN" altLang="en-US" sz="1400" dirty="0"/>
                        <a:t>指令，包括浮点指令</a:t>
                      </a:r>
                    </a:p>
                  </a:txBody>
                  <a:tcPr/>
                </a:tc>
                <a:tc>
                  <a:txBody>
                    <a:bodyPr/>
                    <a:lstStyle/>
                    <a:p>
                      <a:r>
                        <a:rPr lang="en-US" altLang="zh-CN" sz="1400" dirty="0"/>
                        <a:t>.XMM</a:t>
                      </a:r>
                      <a:endParaRPr lang="zh-CN" altLang="en-US" sz="1400" dirty="0"/>
                    </a:p>
                  </a:txBody>
                  <a:tcPr/>
                </a:tc>
                <a:tc>
                  <a:txBody>
                    <a:bodyPr/>
                    <a:lstStyle/>
                    <a:p>
                      <a:r>
                        <a:rPr lang="zh-CN" altLang="en-US" sz="1400" dirty="0"/>
                        <a:t>接受</a:t>
                      </a:r>
                      <a:r>
                        <a:rPr lang="en-US" altLang="zh-CN" sz="1400" dirty="0"/>
                        <a:t>SE</a:t>
                      </a:r>
                      <a:r>
                        <a:rPr lang="zh-CN" altLang="en-US" sz="1400" dirty="0"/>
                        <a:t>指令和</a:t>
                      </a:r>
                      <a:r>
                        <a:rPr lang="en-US" altLang="zh-CN" sz="1400" dirty="0"/>
                        <a:t>SSE2</a:t>
                      </a:r>
                      <a:r>
                        <a:rPr lang="zh-CN" altLang="en-US" sz="1400" dirty="0"/>
                        <a:t>指令</a:t>
                      </a:r>
                    </a:p>
                  </a:txBody>
                  <a:tcPr/>
                </a:tc>
                <a:extLst>
                  <a:ext uri="{0D108BD9-81ED-4DB2-BD59-A6C34878D82A}">
                    <a16:rowId xmlns:a16="http://schemas.microsoft.com/office/drawing/2014/main" val="289219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.486P</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接受全部</a:t>
                      </a:r>
                      <a:r>
                        <a:rPr lang="en-US" altLang="zh-CN" sz="1400" dirty="0"/>
                        <a:t>80486</a:t>
                      </a:r>
                      <a:r>
                        <a:rPr lang="zh-CN" altLang="en-US" sz="1400" dirty="0"/>
                        <a:t>指令，包括特权指令和浮点指令</a:t>
                      </a:r>
                    </a:p>
                  </a:txBody>
                  <a:tcPr/>
                </a:tc>
                <a:tc rowSpan="5" gridSpan="2">
                  <a:txBody>
                    <a:bodyPr/>
                    <a:lstStyle/>
                    <a:p>
                      <a:r>
                        <a:rPr lang="zh-CN" altLang="en-US" sz="1600" dirty="0"/>
                        <a:t>注：</a:t>
                      </a:r>
                      <a:endParaRPr lang="en-US" altLang="zh-CN" sz="1600" dirty="0"/>
                    </a:p>
                    <a:p>
                      <a:r>
                        <a:rPr lang="en-US" altLang="zh-CN" sz="1600" dirty="0"/>
                        <a:t>.586/.587P</a:t>
                      </a:r>
                      <a:r>
                        <a:rPr lang="zh-CN" altLang="en-US" sz="1600" dirty="0"/>
                        <a:t>是</a:t>
                      </a:r>
                      <a:r>
                        <a:rPr lang="en-US" altLang="zh-CN" sz="1600" dirty="0"/>
                        <a:t>MASM6.11</a:t>
                      </a:r>
                      <a:r>
                        <a:rPr lang="zh-CN" altLang="en-US" sz="1600" dirty="0"/>
                        <a:t>引入的</a:t>
                      </a:r>
                      <a:endParaRPr lang="en-US" altLang="zh-CN" sz="1600" dirty="0"/>
                    </a:p>
                    <a:p>
                      <a:r>
                        <a:rPr lang="en-US" altLang="zh-CN" sz="1600" dirty="0"/>
                        <a:t>.686/.686P/MMX</a:t>
                      </a:r>
                      <a:r>
                        <a:rPr lang="zh-CN" altLang="en-US" sz="1600" dirty="0"/>
                        <a:t>是</a:t>
                      </a:r>
                      <a:r>
                        <a:rPr lang="en-US" altLang="zh-CN" sz="1600" dirty="0"/>
                        <a:t>MASM6.12</a:t>
                      </a:r>
                      <a:r>
                        <a:rPr lang="zh-CN" altLang="en-US" sz="1600" dirty="0"/>
                        <a:t>引入的</a:t>
                      </a:r>
                      <a:endParaRPr lang="en-US" altLang="zh-CN" sz="1600" dirty="0"/>
                    </a:p>
                    <a:p>
                      <a:r>
                        <a:rPr lang="en-US" altLang="zh-CN" sz="1600" dirty="0"/>
                        <a:t>.K3D</a:t>
                      </a:r>
                      <a:r>
                        <a:rPr lang="zh-CN" altLang="en-US" sz="1600" dirty="0"/>
                        <a:t>是</a:t>
                      </a:r>
                      <a:r>
                        <a:rPr lang="en-US" altLang="zh-CN" sz="1600" dirty="0"/>
                        <a:t>MASM6.13</a:t>
                      </a:r>
                      <a:r>
                        <a:rPr lang="zh-CN" altLang="en-US" sz="1600" dirty="0"/>
                        <a:t>引入的</a:t>
                      </a:r>
                      <a:endParaRPr lang="en-US" altLang="zh-CN" sz="1600" dirty="0"/>
                    </a:p>
                    <a:p>
                      <a:r>
                        <a:rPr lang="en-US" altLang="zh-CN" sz="1600" dirty="0"/>
                        <a:t>.XMM</a:t>
                      </a:r>
                      <a:r>
                        <a:rPr lang="zh-CN" altLang="en-US" sz="1600" dirty="0"/>
                        <a:t>是</a:t>
                      </a:r>
                      <a:r>
                        <a:rPr lang="en-US" altLang="zh-CN" sz="1600" dirty="0"/>
                        <a:t>MASM6.14</a:t>
                      </a:r>
                      <a:r>
                        <a:rPr lang="zh-CN" altLang="en-US" sz="1600" dirty="0"/>
                        <a:t>引入的</a:t>
                      </a:r>
                      <a:endParaRPr lang="en-US" altLang="zh-CN" sz="1600" dirty="0"/>
                    </a:p>
                    <a:p>
                      <a:r>
                        <a:rPr lang="en-US" altLang="zh-CN" sz="1600" dirty="0"/>
                        <a:t>MASM6.15</a:t>
                      </a:r>
                      <a:r>
                        <a:rPr lang="zh-CN" altLang="en-US" sz="1600" dirty="0"/>
                        <a:t>支持</a:t>
                      </a:r>
                      <a:r>
                        <a:rPr lang="en-US" altLang="zh-CN" sz="1600" dirty="0"/>
                        <a:t>SSE2</a:t>
                      </a:r>
                      <a:r>
                        <a:rPr lang="zh-CN" altLang="en-US" sz="1600" dirty="0"/>
                        <a:t>指令</a:t>
                      </a:r>
                    </a:p>
                  </a:txBody>
                  <a:tcPr/>
                </a:tc>
                <a:tc rowSpan="5" hMerge="1">
                  <a:txBody>
                    <a:bodyPr/>
                    <a:lstStyle/>
                    <a:p>
                      <a:endParaRPr lang="zh-CN" altLang="en-US" sz="1600" dirty="0"/>
                    </a:p>
                  </a:txBody>
                  <a:tcPr/>
                </a:tc>
                <a:extLst>
                  <a:ext uri="{0D108BD9-81ED-4DB2-BD59-A6C34878D82A}">
                    <a16:rowId xmlns:a16="http://schemas.microsoft.com/office/drawing/2014/main" val="4274317743"/>
                  </a:ext>
                </a:extLst>
              </a:tr>
              <a:tr h="370840">
                <a:tc>
                  <a:txBody>
                    <a:bodyPr/>
                    <a:lstStyle/>
                    <a:p>
                      <a:r>
                        <a:rPr lang="en-US" altLang="zh-CN" sz="1400" dirty="0"/>
                        <a:t>.8087</a:t>
                      </a:r>
                      <a:endParaRPr lang="zh-CN" altLang="en-US" sz="1400" dirty="0"/>
                    </a:p>
                  </a:txBody>
                  <a:tcPr/>
                </a:tc>
                <a:tc>
                  <a:txBody>
                    <a:bodyPr/>
                    <a:lstStyle/>
                    <a:p>
                      <a:r>
                        <a:rPr lang="zh-CN" altLang="en-US" sz="1400" dirty="0"/>
                        <a:t>接受</a:t>
                      </a:r>
                      <a:r>
                        <a:rPr lang="en-US" altLang="zh-CN" sz="1400" dirty="0"/>
                        <a:t>8087</a:t>
                      </a:r>
                      <a:r>
                        <a:rPr lang="zh-CN" altLang="en-US" sz="1400" dirty="0"/>
                        <a:t>数学协处理器指令</a:t>
                      </a:r>
                    </a:p>
                  </a:txBody>
                  <a:tcPr/>
                </a:tc>
                <a:tc gridSpan="2" vMerge="1">
                  <a:txBody>
                    <a:bodyPr/>
                    <a:lstStyle/>
                    <a:p>
                      <a:endParaRPr lang="zh-CN" altLang="en-US" sz="1600"/>
                    </a:p>
                  </a:txBody>
                  <a:tcPr/>
                </a:tc>
                <a:tc hMerge="1" vMerge="1">
                  <a:txBody>
                    <a:bodyPr/>
                    <a:lstStyle/>
                    <a:p>
                      <a:endParaRPr lang="zh-CN" altLang="en-US" sz="1600" dirty="0"/>
                    </a:p>
                  </a:txBody>
                  <a:tcPr/>
                </a:tc>
                <a:extLst>
                  <a:ext uri="{0D108BD9-81ED-4DB2-BD59-A6C34878D82A}">
                    <a16:rowId xmlns:a16="http://schemas.microsoft.com/office/drawing/2014/main" val="2656273989"/>
                  </a:ext>
                </a:extLst>
              </a:tr>
              <a:tr h="370840">
                <a:tc>
                  <a:txBody>
                    <a:bodyPr/>
                    <a:lstStyle/>
                    <a:p>
                      <a:r>
                        <a:rPr lang="en-US" altLang="zh-CN" sz="1400" dirty="0"/>
                        <a:t>.287</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接受</a:t>
                      </a:r>
                      <a:r>
                        <a:rPr lang="en-US" altLang="zh-CN" sz="1600" dirty="0"/>
                        <a:t>80287</a:t>
                      </a:r>
                      <a:r>
                        <a:rPr lang="zh-CN" altLang="en-US" sz="1600" dirty="0"/>
                        <a:t>数学协处理器指令</a:t>
                      </a:r>
                    </a:p>
                  </a:txBody>
                  <a:tcPr/>
                </a:tc>
                <a:tc gridSpan="2" vMerge="1">
                  <a:txBody>
                    <a:bodyPr/>
                    <a:lstStyle/>
                    <a:p>
                      <a:endParaRPr lang="zh-CN" altLang="en-US" sz="1600"/>
                    </a:p>
                  </a:txBody>
                  <a:tcPr/>
                </a:tc>
                <a:tc hMerge="1" vMerge="1">
                  <a:txBody>
                    <a:bodyPr/>
                    <a:lstStyle/>
                    <a:p>
                      <a:endParaRPr lang="zh-CN" altLang="en-US" sz="1600" dirty="0"/>
                    </a:p>
                  </a:txBody>
                  <a:tcPr/>
                </a:tc>
                <a:extLst>
                  <a:ext uri="{0D108BD9-81ED-4DB2-BD59-A6C34878D82A}">
                    <a16:rowId xmlns:a16="http://schemas.microsoft.com/office/drawing/2014/main" val="982650819"/>
                  </a:ext>
                </a:extLst>
              </a:tr>
              <a:tr h="370840">
                <a:tc>
                  <a:txBody>
                    <a:bodyPr/>
                    <a:lstStyle/>
                    <a:p>
                      <a:r>
                        <a:rPr lang="en-US" altLang="zh-CN" sz="1400" dirty="0"/>
                        <a:t>.387</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接受</a:t>
                      </a:r>
                      <a:r>
                        <a:rPr lang="en-US" altLang="zh-CN" sz="1600" dirty="0"/>
                        <a:t>80387</a:t>
                      </a:r>
                      <a:r>
                        <a:rPr lang="zh-CN" altLang="en-US" sz="1600" dirty="0"/>
                        <a:t>数学协处理器指令</a:t>
                      </a:r>
                    </a:p>
                  </a:txBody>
                  <a:tcPr/>
                </a:tc>
                <a:tc gridSpan="2" vMerge="1">
                  <a:txBody>
                    <a:bodyPr/>
                    <a:lstStyle/>
                    <a:p>
                      <a:endParaRPr lang="zh-CN" altLang="en-US" sz="1600"/>
                    </a:p>
                  </a:txBody>
                  <a:tcPr/>
                </a:tc>
                <a:tc hMerge="1" vMerge="1">
                  <a:txBody>
                    <a:bodyPr/>
                    <a:lstStyle/>
                    <a:p>
                      <a:endParaRPr lang="zh-CN" altLang="en-US" sz="1600" dirty="0"/>
                    </a:p>
                  </a:txBody>
                  <a:tcPr/>
                </a:tc>
                <a:extLst>
                  <a:ext uri="{0D108BD9-81ED-4DB2-BD59-A6C34878D82A}">
                    <a16:rowId xmlns:a16="http://schemas.microsoft.com/office/drawing/2014/main" val="3692822002"/>
                  </a:ext>
                </a:extLst>
              </a:tr>
              <a:tr h="370840">
                <a:tc>
                  <a:txBody>
                    <a:bodyPr/>
                    <a:lstStyle/>
                    <a:p>
                      <a:r>
                        <a:rPr lang="en-US" altLang="zh-CN" sz="1400" dirty="0"/>
                        <a:t>.No87</a:t>
                      </a:r>
                      <a:endParaRPr lang="zh-CN" altLang="en-US" sz="1400" dirty="0"/>
                    </a:p>
                  </a:txBody>
                  <a:tcPr/>
                </a:tc>
                <a:tc>
                  <a:txBody>
                    <a:bodyPr/>
                    <a:lstStyle/>
                    <a:p>
                      <a:r>
                        <a:rPr lang="zh-CN" altLang="en-US" sz="1600" dirty="0"/>
                        <a:t>取消使用协处理器指令</a:t>
                      </a:r>
                    </a:p>
                  </a:txBody>
                  <a:tcPr/>
                </a:tc>
                <a:tc gridSpan="2" vMerge="1">
                  <a:txBody>
                    <a:bodyPr/>
                    <a:lstStyle/>
                    <a:p>
                      <a:endParaRPr lang="zh-CN" altLang="en-US" sz="1600"/>
                    </a:p>
                  </a:txBody>
                  <a:tcPr/>
                </a:tc>
                <a:tc hMerge="1" vMerge="1">
                  <a:txBody>
                    <a:bodyPr/>
                    <a:lstStyle/>
                    <a:p>
                      <a:endParaRPr lang="zh-CN" altLang="en-US" sz="1600" dirty="0"/>
                    </a:p>
                  </a:txBody>
                  <a:tcPr/>
                </a:tc>
                <a:extLst>
                  <a:ext uri="{0D108BD9-81ED-4DB2-BD59-A6C34878D82A}">
                    <a16:rowId xmlns:a16="http://schemas.microsoft.com/office/drawing/2014/main" val="572492092"/>
                  </a:ext>
                </a:extLst>
              </a:tr>
            </a:tbl>
          </a:graphicData>
        </a:graphic>
      </p:graphicFrame>
    </p:spTree>
    <p:extLst>
      <p:ext uri="{BB962C8B-B14F-4D97-AF65-F5344CB8AC3E}">
        <p14:creationId xmlns:p14="http://schemas.microsoft.com/office/powerpoint/2010/main" val="213485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EFA2C-95C2-43A3-A2B5-9E25FBB6F5DC}"/>
              </a:ext>
            </a:extLst>
          </p:cNvPr>
          <p:cNvSpPr>
            <a:spLocks noGrp="1"/>
          </p:cNvSpPr>
          <p:nvPr>
            <p:ph type="title"/>
          </p:nvPr>
        </p:nvSpPr>
        <p:spPr/>
        <p:txBody>
          <a:bodyPr/>
          <a:lstStyle/>
          <a:p>
            <a:r>
              <a:rPr lang="en-US" altLang="zh-CN" dirty="0"/>
              <a:t>6.3 DOS</a:t>
            </a:r>
            <a:r>
              <a:rPr lang="zh-CN" altLang="en-US" dirty="0"/>
              <a:t>下的</a:t>
            </a:r>
            <a:r>
              <a:rPr lang="en-US" altLang="zh-CN" dirty="0"/>
              <a:t>32</a:t>
            </a:r>
            <a:r>
              <a:rPr lang="zh-CN" altLang="en-US" dirty="0"/>
              <a:t>位程序设计</a:t>
            </a:r>
          </a:p>
        </p:txBody>
      </p:sp>
      <p:sp>
        <p:nvSpPr>
          <p:cNvPr id="3" name="内容占位符 2">
            <a:extLst>
              <a:ext uri="{FF2B5EF4-FFF2-40B4-BE49-F238E27FC236}">
                <a16:creationId xmlns:a16="http://schemas.microsoft.com/office/drawing/2014/main" id="{547A8404-3BBB-40A5-A65F-E7E70C017BE5}"/>
              </a:ext>
            </a:extLst>
          </p:cNvPr>
          <p:cNvSpPr>
            <a:spLocks noGrp="1"/>
          </p:cNvSpPr>
          <p:nvPr>
            <p:ph idx="1"/>
          </p:nvPr>
        </p:nvSpPr>
        <p:spPr/>
        <p:txBody>
          <a:bodyPr/>
          <a:lstStyle/>
          <a:p>
            <a:r>
              <a:rPr lang="en-US" altLang="zh-CN" dirty="0"/>
              <a:t>3.</a:t>
            </a:r>
            <a:r>
              <a:rPr lang="zh-CN" altLang="en-US" dirty="0"/>
              <a:t>注意有些指令在</a:t>
            </a:r>
            <a:r>
              <a:rPr lang="en-US" altLang="zh-CN" dirty="0"/>
              <a:t>16</a:t>
            </a:r>
            <a:r>
              <a:rPr lang="zh-CN" altLang="en-US" dirty="0"/>
              <a:t>位段和</a:t>
            </a:r>
            <a:r>
              <a:rPr lang="en-US" altLang="zh-CN" dirty="0"/>
              <a:t>32</a:t>
            </a:r>
            <a:r>
              <a:rPr lang="zh-CN" altLang="en-US" dirty="0"/>
              <a:t>位段的差别</a:t>
            </a:r>
            <a:endParaRPr lang="en-US" altLang="zh-CN" dirty="0"/>
          </a:p>
          <a:p>
            <a:r>
              <a:rPr lang="zh-CN" altLang="en-US" dirty="0"/>
              <a:t>例</a:t>
            </a:r>
            <a:r>
              <a:rPr lang="en-US" altLang="zh-CN" dirty="0"/>
              <a:t>6.5 </a:t>
            </a:r>
            <a:r>
              <a:rPr lang="zh-CN" altLang="en-US" dirty="0"/>
              <a:t>将一个</a:t>
            </a:r>
            <a:r>
              <a:rPr lang="en-US" altLang="zh-CN" dirty="0"/>
              <a:t>64</a:t>
            </a:r>
            <a:r>
              <a:rPr lang="zh-CN" altLang="en-US" dirty="0"/>
              <a:t>位数据算术左移</a:t>
            </a:r>
            <a:r>
              <a:rPr lang="en-US" altLang="zh-CN" dirty="0"/>
              <a:t>8</a:t>
            </a:r>
            <a:r>
              <a:rPr lang="zh-CN" altLang="en-US" dirty="0"/>
              <a:t>位 ； 高两位移走</a:t>
            </a: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85F59661-537A-4E44-AEA0-C0BD8D9D573B}"/>
              </a:ext>
            </a:extLst>
          </p:cNvPr>
          <p:cNvPicPr>
            <a:picLocks noChangeAspect="1"/>
          </p:cNvPicPr>
          <p:nvPr/>
        </p:nvPicPr>
        <p:blipFill>
          <a:blip r:embed="rId2"/>
          <a:stretch>
            <a:fillRect/>
          </a:stretch>
        </p:blipFill>
        <p:spPr>
          <a:xfrm>
            <a:off x="1495037" y="2694197"/>
            <a:ext cx="4090971" cy="3606224"/>
          </a:xfrm>
          <a:prstGeom prst="rect">
            <a:avLst/>
          </a:prstGeom>
        </p:spPr>
      </p:pic>
      <p:sp>
        <p:nvSpPr>
          <p:cNvPr id="8" name="文本框 7">
            <a:extLst>
              <a:ext uri="{FF2B5EF4-FFF2-40B4-BE49-F238E27FC236}">
                <a16:creationId xmlns:a16="http://schemas.microsoft.com/office/drawing/2014/main" id="{4D5E211D-189A-437E-9790-6F7E9E0DE084}"/>
              </a:ext>
            </a:extLst>
          </p:cNvPr>
          <p:cNvSpPr txBox="1"/>
          <p:nvPr/>
        </p:nvSpPr>
        <p:spPr>
          <a:xfrm>
            <a:off x="6126480" y="4305878"/>
            <a:ext cx="1040235" cy="369332"/>
          </a:xfrm>
          <a:prstGeom prst="rect">
            <a:avLst/>
          </a:prstGeom>
          <a:noFill/>
        </p:spPr>
        <p:txBody>
          <a:bodyPr wrap="square" rtlCol="0">
            <a:spAutoFit/>
          </a:bodyPr>
          <a:lstStyle/>
          <a:p>
            <a:r>
              <a:rPr lang="zh-CN" altLang="en-US" dirty="0">
                <a:solidFill>
                  <a:srgbClr val="C00000"/>
                </a:solidFill>
              </a:rPr>
              <a:t>运行前</a:t>
            </a:r>
            <a:r>
              <a:rPr lang="en-US" altLang="zh-CN" dirty="0">
                <a:solidFill>
                  <a:srgbClr val="C00000"/>
                </a:solidFill>
              </a:rPr>
              <a:t>:</a:t>
            </a:r>
            <a:endParaRPr lang="zh-CN" altLang="en-US" dirty="0">
              <a:solidFill>
                <a:srgbClr val="C00000"/>
              </a:solidFill>
            </a:endParaRPr>
          </a:p>
        </p:txBody>
      </p:sp>
      <p:sp>
        <p:nvSpPr>
          <p:cNvPr id="9" name="文本框 8">
            <a:extLst>
              <a:ext uri="{FF2B5EF4-FFF2-40B4-BE49-F238E27FC236}">
                <a16:creationId xmlns:a16="http://schemas.microsoft.com/office/drawing/2014/main" id="{FC6004E4-320A-40CF-A20B-36FBB3B6685A}"/>
              </a:ext>
            </a:extLst>
          </p:cNvPr>
          <p:cNvSpPr txBox="1"/>
          <p:nvPr/>
        </p:nvSpPr>
        <p:spPr>
          <a:xfrm>
            <a:off x="6096000" y="5472342"/>
            <a:ext cx="1040235" cy="369332"/>
          </a:xfrm>
          <a:prstGeom prst="rect">
            <a:avLst/>
          </a:prstGeom>
          <a:noFill/>
        </p:spPr>
        <p:txBody>
          <a:bodyPr wrap="square" rtlCol="0">
            <a:spAutoFit/>
          </a:bodyPr>
          <a:lstStyle/>
          <a:p>
            <a:r>
              <a:rPr lang="zh-CN" altLang="en-US" dirty="0">
                <a:solidFill>
                  <a:srgbClr val="C00000"/>
                </a:solidFill>
              </a:rPr>
              <a:t>运行后</a:t>
            </a:r>
            <a:r>
              <a:rPr lang="en-US" altLang="zh-CN" dirty="0">
                <a:solidFill>
                  <a:srgbClr val="C00000"/>
                </a:solidFill>
              </a:rPr>
              <a:t>:</a:t>
            </a:r>
            <a:endParaRPr lang="zh-CN" altLang="en-US" dirty="0">
              <a:solidFill>
                <a:srgbClr val="C00000"/>
              </a:solidFill>
            </a:endParaRPr>
          </a:p>
        </p:txBody>
      </p:sp>
      <p:pic>
        <p:nvPicPr>
          <p:cNvPr id="10" name="图片 9">
            <a:extLst>
              <a:ext uri="{FF2B5EF4-FFF2-40B4-BE49-F238E27FC236}">
                <a16:creationId xmlns:a16="http://schemas.microsoft.com/office/drawing/2014/main" id="{AA41FCBD-1DF0-4985-9547-49D5C9B2FF62}"/>
              </a:ext>
            </a:extLst>
          </p:cNvPr>
          <p:cNvPicPr>
            <a:picLocks noChangeAspect="1"/>
          </p:cNvPicPr>
          <p:nvPr/>
        </p:nvPicPr>
        <p:blipFill>
          <a:blip r:embed="rId3"/>
          <a:stretch>
            <a:fillRect/>
          </a:stretch>
        </p:blipFill>
        <p:spPr>
          <a:xfrm>
            <a:off x="7857999" y="2077724"/>
            <a:ext cx="2979678" cy="2133785"/>
          </a:xfrm>
          <a:prstGeom prst="rect">
            <a:avLst/>
          </a:prstGeom>
        </p:spPr>
      </p:pic>
      <p:sp>
        <p:nvSpPr>
          <p:cNvPr id="11" name="对话气泡: 圆角矩形 10">
            <a:extLst>
              <a:ext uri="{FF2B5EF4-FFF2-40B4-BE49-F238E27FC236}">
                <a16:creationId xmlns:a16="http://schemas.microsoft.com/office/drawing/2014/main" id="{89336297-AA0D-4C02-8B8F-4DDB3E21C5A1}"/>
              </a:ext>
            </a:extLst>
          </p:cNvPr>
          <p:cNvSpPr/>
          <p:nvPr/>
        </p:nvSpPr>
        <p:spPr>
          <a:xfrm>
            <a:off x="6096000" y="2694197"/>
            <a:ext cx="1677634" cy="975486"/>
          </a:xfrm>
          <a:prstGeom prst="wedgeRoundRectCallout">
            <a:avLst>
              <a:gd name="adj1" fmla="val 51678"/>
              <a:gd name="adj2" fmla="val 64480"/>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solidFill>
                  <a:schemeClr val="tx1"/>
                </a:solidFill>
              </a:rPr>
              <a:t>机器码</a:t>
            </a:r>
            <a:r>
              <a:rPr lang="en-US" altLang="zh-CN" b="1" dirty="0">
                <a:solidFill>
                  <a:schemeClr val="tx1"/>
                </a:solidFill>
              </a:rPr>
              <a:t>66</a:t>
            </a:r>
            <a:r>
              <a:rPr lang="zh-CN" altLang="en-US" b="1" dirty="0">
                <a:solidFill>
                  <a:schemeClr val="tx1"/>
                </a:solidFill>
              </a:rPr>
              <a:t>是</a:t>
            </a:r>
            <a:r>
              <a:rPr lang="en-US" altLang="zh-CN" b="1" dirty="0">
                <a:solidFill>
                  <a:schemeClr val="tx1"/>
                </a:solidFill>
              </a:rPr>
              <a:t>16</a:t>
            </a:r>
            <a:r>
              <a:rPr lang="zh-CN" altLang="en-US" b="1" dirty="0">
                <a:solidFill>
                  <a:schemeClr val="tx1"/>
                </a:solidFill>
              </a:rPr>
              <a:t>位</a:t>
            </a:r>
            <a:r>
              <a:rPr lang="en-US" altLang="zh-CN" b="1" dirty="0">
                <a:solidFill>
                  <a:schemeClr val="tx1"/>
                </a:solidFill>
              </a:rPr>
              <a:t>/32</a:t>
            </a:r>
            <a:r>
              <a:rPr lang="zh-CN" altLang="en-US" b="1" dirty="0">
                <a:solidFill>
                  <a:schemeClr val="tx1"/>
                </a:solidFill>
              </a:rPr>
              <a:t>位指令切换的前缀</a:t>
            </a:r>
          </a:p>
        </p:txBody>
      </p:sp>
      <p:pic>
        <p:nvPicPr>
          <p:cNvPr id="13" name="图片 12">
            <a:extLst>
              <a:ext uri="{FF2B5EF4-FFF2-40B4-BE49-F238E27FC236}">
                <a16:creationId xmlns:a16="http://schemas.microsoft.com/office/drawing/2014/main" id="{CB404A65-F7B0-4166-9859-C7DC92559B85}"/>
              </a:ext>
            </a:extLst>
          </p:cNvPr>
          <p:cNvPicPr>
            <a:picLocks noChangeAspect="1"/>
          </p:cNvPicPr>
          <p:nvPr/>
        </p:nvPicPr>
        <p:blipFill>
          <a:blip r:embed="rId4"/>
          <a:stretch>
            <a:fillRect/>
          </a:stretch>
        </p:blipFill>
        <p:spPr>
          <a:xfrm>
            <a:off x="7054287" y="4540876"/>
            <a:ext cx="3642676" cy="716342"/>
          </a:xfrm>
          <a:prstGeom prst="rect">
            <a:avLst/>
          </a:prstGeom>
        </p:spPr>
      </p:pic>
      <p:pic>
        <p:nvPicPr>
          <p:cNvPr id="15" name="图片 14">
            <a:extLst>
              <a:ext uri="{FF2B5EF4-FFF2-40B4-BE49-F238E27FC236}">
                <a16:creationId xmlns:a16="http://schemas.microsoft.com/office/drawing/2014/main" id="{348EA480-33A8-47B2-9FAE-F6DE2F42A6CD}"/>
              </a:ext>
            </a:extLst>
          </p:cNvPr>
          <p:cNvPicPr>
            <a:picLocks noChangeAspect="1"/>
          </p:cNvPicPr>
          <p:nvPr/>
        </p:nvPicPr>
        <p:blipFill>
          <a:blip r:embed="rId5"/>
          <a:stretch>
            <a:fillRect/>
          </a:stretch>
        </p:blipFill>
        <p:spPr>
          <a:xfrm>
            <a:off x="7061908" y="5489166"/>
            <a:ext cx="3635055" cy="533446"/>
          </a:xfrm>
          <a:prstGeom prst="rect">
            <a:avLst/>
          </a:prstGeom>
        </p:spPr>
      </p:pic>
    </p:spTree>
    <p:extLst>
      <p:ext uri="{BB962C8B-B14F-4D97-AF65-F5344CB8AC3E}">
        <p14:creationId xmlns:p14="http://schemas.microsoft.com/office/powerpoint/2010/main" val="3952413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32F1D-DB5B-4B81-A3B0-3A6B6F993C95}"/>
              </a:ext>
            </a:extLst>
          </p:cNvPr>
          <p:cNvSpPr>
            <a:spLocks noGrp="1"/>
          </p:cNvSpPr>
          <p:nvPr>
            <p:ph type="title"/>
          </p:nvPr>
        </p:nvSpPr>
        <p:spPr/>
        <p:txBody>
          <a:bodyPr/>
          <a:lstStyle/>
          <a:p>
            <a:r>
              <a:rPr lang="en-US" altLang="zh-CN" dirty="0"/>
              <a:t>6.3 DOS</a:t>
            </a:r>
            <a:r>
              <a:rPr lang="zh-CN" altLang="en-US" dirty="0"/>
              <a:t>下的</a:t>
            </a:r>
            <a:r>
              <a:rPr lang="en-US" altLang="zh-CN" dirty="0"/>
              <a:t>32</a:t>
            </a:r>
            <a:r>
              <a:rPr lang="zh-CN" altLang="en-US" dirty="0"/>
              <a:t>位程序设计</a:t>
            </a:r>
          </a:p>
        </p:txBody>
      </p:sp>
      <p:sp>
        <p:nvSpPr>
          <p:cNvPr id="3" name="内容占位符 2">
            <a:extLst>
              <a:ext uri="{FF2B5EF4-FFF2-40B4-BE49-F238E27FC236}">
                <a16:creationId xmlns:a16="http://schemas.microsoft.com/office/drawing/2014/main" id="{647FFB37-CB54-465F-9FCD-A7EE36D3AEB2}"/>
              </a:ext>
            </a:extLst>
          </p:cNvPr>
          <p:cNvSpPr>
            <a:spLocks noGrp="1"/>
          </p:cNvSpPr>
          <p:nvPr>
            <p:ph idx="1"/>
          </p:nvPr>
        </p:nvSpPr>
        <p:spPr/>
        <p:txBody>
          <a:bodyPr/>
          <a:lstStyle/>
          <a:p>
            <a:pPr marL="0" indent="0">
              <a:buNone/>
            </a:pPr>
            <a:r>
              <a:rPr lang="zh-CN" altLang="en-US" dirty="0"/>
              <a:t>例</a:t>
            </a:r>
            <a:r>
              <a:rPr lang="en-US" altLang="zh-CN" dirty="0"/>
              <a:t>6.6 </a:t>
            </a:r>
            <a:r>
              <a:rPr lang="zh-CN" altLang="en-US" dirty="0"/>
              <a:t>排序</a:t>
            </a:r>
            <a:r>
              <a:rPr lang="en-US" altLang="zh-CN" dirty="0"/>
              <a:t>10</a:t>
            </a:r>
            <a:r>
              <a:rPr lang="zh-CN" altLang="en-US" dirty="0"/>
              <a:t>个</a:t>
            </a:r>
            <a:r>
              <a:rPr lang="en-US" altLang="zh-CN" dirty="0"/>
              <a:t>32</a:t>
            </a:r>
            <a:r>
              <a:rPr lang="zh-CN" altLang="en-US" dirty="0"/>
              <a:t>位有符号数，并将结果按十进制数形式展示</a:t>
            </a:r>
            <a:endParaRPr lang="en-US" altLang="zh-CN" dirty="0"/>
          </a:p>
          <a:p>
            <a:pPr marL="0" indent="0">
              <a:buNone/>
            </a:pPr>
            <a:r>
              <a:rPr lang="zh-CN" altLang="en-US" dirty="0"/>
              <a:t>分析</a:t>
            </a:r>
            <a:r>
              <a:rPr lang="en-US" altLang="zh-CN" dirty="0"/>
              <a:t>:</a:t>
            </a:r>
            <a:r>
              <a:rPr lang="zh-CN" altLang="en-US" dirty="0"/>
              <a:t>将例</a:t>
            </a:r>
            <a:r>
              <a:rPr lang="en-US" altLang="zh-CN" dirty="0"/>
              <a:t>6.3</a:t>
            </a:r>
            <a:r>
              <a:rPr lang="zh-CN" altLang="en-US" dirty="0"/>
              <a:t>的排序程序写成过程</a:t>
            </a:r>
            <a:r>
              <a:rPr lang="en-US" altLang="zh-CN" dirty="0"/>
              <a:t>SORTING</a:t>
            </a:r>
            <a:r>
              <a:rPr lang="zh-CN" altLang="en-US" dirty="0"/>
              <a:t>；创建一个显示</a:t>
            </a:r>
            <a:r>
              <a:rPr lang="en-US" altLang="zh-CN" dirty="0"/>
              <a:t>32</a:t>
            </a:r>
            <a:r>
              <a:rPr lang="zh-CN" altLang="en-US" dirty="0"/>
              <a:t>位有符号数据的过程</a:t>
            </a:r>
            <a:r>
              <a:rPr lang="en-US" altLang="zh-CN" dirty="0"/>
              <a:t>EAXDISP</a:t>
            </a:r>
            <a:r>
              <a:rPr lang="zh-CN" altLang="en-US" dirty="0"/>
              <a:t>，十进制数的转换采用依次除</a:t>
            </a:r>
            <a:r>
              <a:rPr lang="en-US" altLang="zh-CN" dirty="0"/>
              <a:t>10</a:t>
            </a:r>
            <a:r>
              <a:rPr lang="zh-CN" altLang="en-US" dirty="0"/>
              <a:t>求余数得到。</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E89D974-06F6-429A-A6CB-99AA8FD62387}"/>
              </a:ext>
            </a:extLst>
          </p:cNvPr>
          <p:cNvPicPr>
            <a:picLocks noChangeAspect="1"/>
          </p:cNvPicPr>
          <p:nvPr/>
        </p:nvPicPr>
        <p:blipFill>
          <a:blip r:embed="rId2"/>
          <a:stretch>
            <a:fillRect/>
          </a:stretch>
        </p:blipFill>
        <p:spPr>
          <a:xfrm>
            <a:off x="1205292" y="4525943"/>
            <a:ext cx="6295343" cy="725565"/>
          </a:xfrm>
          <a:prstGeom prst="rect">
            <a:avLst/>
          </a:prstGeom>
        </p:spPr>
      </p:pic>
      <p:pic>
        <p:nvPicPr>
          <p:cNvPr id="5" name="图片 4">
            <a:extLst>
              <a:ext uri="{FF2B5EF4-FFF2-40B4-BE49-F238E27FC236}">
                <a16:creationId xmlns:a16="http://schemas.microsoft.com/office/drawing/2014/main" id="{B7D7084E-C45C-472D-8E05-B2302919EA0D}"/>
              </a:ext>
            </a:extLst>
          </p:cNvPr>
          <p:cNvPicPr>
            <a:picLocks noChangeAspect="1"/>
          </p:cNvPicPr>
          <p:nvPr/>
        </p:nvPicPr>
        <p:blipFill>
          <a:blip r:embed="rId3"/>
          <a:stretch>
            <a:fillRect/>
          </a:stretch>
        </p:blipFill>
        <p:spPr>
          <a:xfrm>
            <a:off x="1205292" y="3168086"/>
            <a:ext cx="6325148" cy="1173582"/>
          </a:xfrm>
          <a:prstGeom prst="rect">
            <a:avLst/>
          </a:prstGeom>
        </p:spPr>
      </p:pic>
      <p:pic>
        <p:nvPicPr>
          <p:cNvPr id="7" name="图片 6">
            <a:extLst>
              <a:ext uri="{FF2B5EF4-FFF2-40B4-BE49-F238E27FC236}">
                <a16:creationId xmlns:a16="http://schemas.microsoft.com/office/drawing/2014/main" id="{D1A7F99E-5D32-419D-8E0F-172A0F3C309D}"/>
              </a:ext>
            </a:extLst>
          </p:cNvPr>
          <p:cNvPicPr>
            <a:picLocks noChangeAspect="1"/>
          </p:cNvPicPr>
          <p:nvPr/>
        </p:nvPicPr>
        <p:blipFill>
          <a:blip r:embed="rId4"/>
          <a:stretch>
            <a:fillRect/>
          </a:stretch>
        </p:blipFill>
        <p:spPr>
          <a:xfrm>
            <a:off x="7426220" y="3251876"/>
            <a:ext cx="4765780" cy="889213"/>
          </a:xfrm>
          <a:prstGeom prst="rect">
            <a:avLst/>
          </a:prstGeom>
        </p:spPr>
      </p:pic>
      <p:sp>
        <p:nvSpPr>
          <p:cNvPr id="8" name="文本框 7">
            <a:extLst>
              <a:ext uri="{FF2B5EF4-FFF2-40B4-BE49-F238E27FC236}">
                <a16:creationId xmlns:a16="http://schemas.microsoft.com/office/drawing/2014/main" id="{B03ACF5A-AB64-4247-8C48-488C86ADDF96}"/>
              </a:ext>
            </a:extLst>
          </p:cNvPr>
          <p:cNvSpPr txBox="1"/>
          <p:nvPr/>
        </p:nvSpPr>
        <p:spPr>
          <a:xfrm>
            <a:off x="7336413" y="2828357"/>
            <a:ext cx="1832080" cy="369332"/>
          </a:xfrm>
          <a:prstGeom prst="rect">
            <a:avLst/>
          </a:prstGeom>
          <a:noFill/>
        </p:spPr>
        <p:txBody>
          <a:bodyPr wrap="square" rtlCol="0">
            <a:spAutoFit/>
          </a:bodyPr>
          <a:lstStyle/>
          <a:p>
            <a:r>
              <a:rPr lang="zh-CN" altLang="en-US" dirty="0">
                <a:solidFill>
                  <a:srgbClr val="C00000"/>
                </a:solidFill>
              </a:rPr>
              <a:t>原始数据区：</a:t>
            </a:r>
          </a:p>
        </p:txBody>
      </p:sp>
      <p:sp>
        <p:nvSpPr>
          <p:cNvPr id="9" name="文本框 8">
            <a:extLst>
              <a:ext uri="{FF2B5EF4-FFF2-40B4-BE49-F238E27FC236}">
                <a16:creationId xmlns:a16="http://schemas.microsoft.com/office/drawing/2014/main" id="{EC2204FC-7F10-498D-AFE9-C8B82E30E288}"/>
              </a:ext>
            </a:extLst>
          </p:cNvPr>
          <p:cNvSpPr txBox="1"/>
          <p:nvPr/>
        </p:nvSpPr>
        <p:spPr>
          <a:xfrm>
            <a:off x="7530440" y="4605177"/>
            <a:ext cx="4454731" cy="646331"/>
          </a:xfrm>
          <a:prstGeom prst="rect">
            <a:avLst/>
          </a:prstGeom>
          <a:noFill/>
        </p:spPr>
        <p:txBody>
          <a:bodyPr wrap="square" rtlCol="0">
            <a:spAutoFit/>
          </a:bodyPr>
          <a:lstStyle/>
          <a:p>
            <a:r>
              <a:rPr lang="zh-CN" altLang="en-US" b="1" dirty="0">
                <a:solidFill>
                  <a:srgbClr val="C00000"/>
                </a:solidFill>
              </a:rPr>
              <a:t>第一行输出原始数据</a:t>
            </a:r>
            <a:endParaRPr lang="en-US" altLang="zh-CN" b="1" dirty="0">
              <a:solidFill>
                <a:srgbClr val="C00000"/>
              </a:solidFill>
            </a:endParaRPr>
          </a:p>
          <a:p>
            <a:r>
              <a:rPr lang="zh-CN" altLang="en-US" b="1" dirty="0">
                <a:solidFill>
                  <a:srgbClr val="C00000"/>
                </a:solidFill>
              </a:rPr>
              <a:t>第二行输出排序后数据（从大到小降序）</a:t>
            </a:r>
          </a:p>
        </p:txBody>
      </p:sp>
    </p:spTree>
    <p:extLst>
      <p:ext uri="{BB962C8B-B14F-4D97-AF65-F5344CB8AC3E}">
        <p14:creationId xmlns:p14="http://schemas.microsoft.com/office/powerpoint/2010/main" val="121976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7F5F60-D25E-456B-BFD1-8BF14A0295E9}"/>
              </a:ext>
            </a:extLst>
          </p:cNvPr>
          <p:cNvPicPr>
            <a:picLocks noChangeAspect="1"/>
          </p:cNvPicPr>
          <p:nvPr/>
        </p:nvPicPr>
        <p:blipFill>
          <a:blip r:embed="rId2"/>
          <a:stretch>
            <a:fillRect/>
          </a:stretch>
        </p:blipFill>
        <p:spPr>
          <a:xfrm>
            <a:off x="411059" y="393761"/>
            <a:ext cx="4364141" cy="5615871"/>
          </a:xfrm>
          <a:prstGeom prst="rect">
            <a:avLst/>
          </a:prstGeom>
        </p:spPr>
      </p:pic>
      <p:pic>
        <p:nvPicPr>
          <p:cNvPr id="5" name="图片 4">
            <a:extLst>
              <a:ext uri="{FF2B5EF4-FFF2-40B4-BE49-F238E27FC236}">
                <a16:creationId xmlns:a16="http://schemas.microsoft.com/office/drawing/2014/main" id="{18BC1D1A-E5C8-4E60-9402-F96B1E801700}"/>
              </a:ext>
            </a:extLst>
          </p:cNvPr>
          <p:cNvPicPr>
            <a:picLocks noChangeAspect="1"/>
          </p:cNvPicPr>
          <p:nvPr/>
        </p:nvPicPr>
        <p:blipFill>
          <a:blip r:embed="rId3"/>
          <a:stretch>
            <a:fillRect/>
          </a:stretch>
        </p:blipFill>
        <p:spPr>
          <a:xfrm>
            <a:off x="4894534" y="995451"/>
            <a:ext cx="3177815" cy="3193057"/>
          </a:xfrm>
          <a:prstGeom prst="rect">
            <a:avLst/>
          </a:prstGeom>
        </p:spPr>
      </p:pic>
      <p:pic>
        <p:nvPicPr>
          <p:cNvPr id="6" name="图片 5">
            <a:extLst>
              <a:ext uri="{FF2B5EF4-FFF2-40B4-BE49-F238E27FC236}">
                <a16:creationId xmlns:a16="http://schemas.microsoft.com/office/drawing/2014/main" id="{9DBC72CA-BFAF-4937-98F7-F09AA48CC974}"/>
              </a:ext>
            </a:extLst>
          </p:cNvPr>
          <p:cNvPicPr>
            <a:picLocks noChangeAspect="1"/>
          </p:cNvPicPr>
          <p:nvPr/>
        </p:nvPicPr>
        <p:blipFill>
          <a:blip r:embed="rId4"/>
          <a:stretch>
            <a:fillRect/>
          </a:stretch>
        </p:blipFill>
        <p:spPr>
          <a:xfrm>
            <a:off x="8256340" y="575062"/>
            <a:ext cx="2880610" cy="5707875"/>
          </a:xfrm>
          <a:prstGeom prst="rect">
            <a:avLst/>
          </a:prstGeom>
        </p:spPr>
      </p:pic>
      <p:sp>
        <p:nvSpPr>
          <p:cNvPr id="11" name="文本框 10">
            <a:extLst>
              <a:ext uri="{FF2B5EF4-FFF2-40B4-BE49-F238E27FC236}">
                <a16:creationId xmlns:a16="http://schemas.microsoft.com/office/drawing/2014/main" id="{5CF80DD8-663D-4C4E-98F4-3C7298E5A3EC}"/>
              </a:ext>
            </a:extLst>
          </p:cNvPr>
          <p:cNvSpPr txBox="1"/>
          <p:nvPr/>
        </p:nvSpPr>
        <p:spPr>
          <a:xfrm>
            <a:off x="1560693" y="92363"/>
            <a:ext cx="1625600" cy="369332"/>
          </a:xfrm>
          <a:prstGeom prst="rect">
            <a:avLst/>
          </a:prstGeom>
          <a:noFill/>
        </p:spPr>
        <p:txBody>
          <a:bodyPr wrap="square" rtlCol="0">
            <a:spAutoFit/>
          </a:bodyPr>
          <a:lstStyle/>
          <a:p>
            <a:r>
              <a:rPr lang="zh-CN" altLang="en-US" b="1" dirty="0"/>
              <a:t>主程序：</a:t>
            </a:r>
          </a:p>
        </p:txBody>
      </p:sp>
      <p:sp>
        <p:nvSpPr>
          <p:cNvPr id="12" name="文本框 11">
            <a:extLst>
              <a:ext uri="{FF2B5EF4-FFF2-40B4-BE49-F238E27FC236}">
                <a16:creationId xmlns:a16="http://schemas.microsoft.com/office/drawing/2014/main" id="{51426B75-D452-479E-93FF-7CF770A9457B}"/>
              </a:ext>
            </a:extLst>
          </p:cNvPr>
          <p:cNvSpPr txBox="1"/>
          <p:nvPr/>
        </p:nvSpPr>
        <p:spPr>
          <a:xfrm>
            <a:off x="5702970" y="393761"/>
            <a:ext cx="1625600" cy="369332"/>
          </a:xfrm>
          <a:prstGeom prst="rect">
            <a:avLst/>
          </a:prstGeom>
          <a:noFill/>
        </p:spPr>
        <p:txBody>
          <a:bodyPr wrap="square" rtlCol="0">
            <a:spAutoFit/>
          </a:bodyPr>
          <a:lstStyle/>
          <a:p>
            <a:r>
              <a:rPr lang="zh-CN" altLang="en-US" b="1" dirty="0"/>
              <a:t>排序子程序：</a:t>
            </a:r>
          </a:p>
        </p:txBody>
      </p:sp>
      <p:sp>
        <p:nvSpPr>
          <p:cNvPr id="13" name="文本框 12">
            <a:extLst>
              <a:ext uri="{FF2B5EF4-FFF2-40B4-BE49-F238E27FC236}">
                <a16:creationId xmlns:a16="http://schemas.microsoft.com/office/drawing/2014/main" id="{CB051657-33BA-45BA-9B47-53DF495D8963}"/>
              </a:ext>
            </a:extLst>
          </p:cNvPr>
          <p:cNvSpPr txBox="1"/>
          <p:nvPr/>
        </p:nvSpPr>
        <p:spPr>
          <a:xfrm>
            <a:off x="8542836" y="92363"/>
            <a:ext cx="2004291" cy="369332"/>
          </a:xfrm>
          <a:prstGeom prst="rect">
            <a:avLst/>
          </a:prstGeom>
          <a:noFill/>
        </p:spPr>
        <p:txBody>
          <a:bodyPr wrap="square" rtlCol="0">
            <a:spAutoFit/>
          </a:bodyPr>
          <a:lstStyle/>
          <a:p>
            <a:r>
              <a:rPr lang="zh-CN" altLang="en-US" b="1" dirty="0"/>
              <a:t>输出显示子程序：</a:t>
            </a:r>
          </a:p>
        </p:txBody>
      </p:sp>
    </p:spTree>
    <p:extLst>
      <p:ext uri="{BB962C8B-B14F-4D97-AF65-F5344CB8AC3E}">
        <p14:creationId xmlns:p14="http://schemas.microsoft.com/office/powerpoint/2010/main" val="257438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7C8C09E-1DC8-430A-9851-9D12861ACB56}"/>
              </a:ext>
            </a:extLst>
          </p:cNvPr>
          <p:cNvPicPr>
            <a:picLocks noChangeAspect="1"/>
          </p:cNvPicPr>
          <p:nvPr/>
        </p:nvPicPr>
        <p:blipFill>
          <a:blip r:embed="rId2"/>
          <a:stretch>
            <a:fillRect/>
          </a:stretch>
        </p:blipFill>
        <p:spPr>
          <a:xfrm>
            <a:off x="4727475" y="1837569"/>
            <a:ext cx="4435224" cy="4282811"/>
          </a:xfrm>
          <a:prstGeom prst="rect">
            <a:avLst/>
          </a:prstGeom>
        </p:spPr>
      </p:pic>
      <p:sp>
        <p:nvSpPr>
          <p:cNvPr id="4" name="标题 3">
            <a:extLst>
              <a:ext uri="{FF2B5EF4-FFF2-40B4-BE49-F238E27FC236}">
                <a16:creationId xmlns:a16="http://schemas.microsoft.com/office/drawing/2014/main" id="{4389C75C-2CFC-417B-B952-C58AEFCACA61}"/>
              </a:ext>
            </a:extLst>
          </p:cNvPr>
          <p:cNvSpPr>
            <a:spLocks noGrp="1"/>
          </p:cNvSpPr>
          <p:nvPr>
            <p:ph type="title"/>
          </p:nvPr>
        </p:nvSpPr>
        <p:spPr/>
        <p:txBody>
          <a:bodyPr/>
          <a:lstStyle/>
          <a:p>
            <a:r>
              <a:rPr lang="en-US" altLang="zh-CN" dirty="0"/>
              <a:t>6.3 DOS</a:t>
            </a:r>
            <a:r>
              <a:rPr lang="zh-CN" altLang="en-US" dirty="0"/>
              <a:t>下的</a:t>
            </a:r>
            <a:r>
              <a:rPr lang="en-US" altLang="zh-CN" dirty="0"/>
              <a:t>32</a:t>
            </a:r>
            <a:r>
              <a:rPr lang="zh-CN" altLang="en-US" dirty="0"/>
              <a:t>位程序设计</a:t>
            </a:r>
          </a:p>
        </p:txBody>
      </p:sp>
      <p:sp>
        <p:nvSpPr>
          <p:cNvPr id="7" name="内容占位符 6">
            <a:extLst>
              <a:ext uri="{FF2B5EF4-FFF2-40B4-BE49-F238E27FC236}">
                <a16:creationId xmlns:a16="http://schemas.microsoft.com/office/drawing/2014/main" id="{CF6EC2FD-AB40-4C11-866B-B5209B75E541}"/>
              </a:ext>
            </a:extLst>
          </p:cNvPr>
          <p:cNvSpPr>
            <a:spLocks noGrp="1"/>
          </p:cNvSpPr>
          <p:nvPr>
            <p:ph idx="1"/>
          </p:nvPr>
        </p:nvSpPr>
        <p:spPr>
          <a:xfrm>
            <a:off x="1187263" y="1837569"/>
            <a:ext cx="3360243" cy="1795537"/>
          </a:xfrm>
        </p:spPr>
        <p:txBody>
          <a:bodyPr>
            <a:normAutofit/>
          </a:bodyPr>
          <a:lstStyle/>
          <a:p>
            <a:r>
              <a:rPr lang="zh-CN" altLang="en-US" sz="2400" b="1" dirty="0"/>
              <a:t>例</a:t>
            </a:r>
            <a:r>
              <a:rPr lang="en-US" altLang="zh-CN" sz="2400" b="1" dirty="0"/>
              <a:t>6.6</a:t>
            </a:r>
            <a:r>
              <a:rPr lang="zh-CN" altLang="en-US" sz="2400" b="1" dirty="0"/>
              <a:t>对应列表文件</a:t>
            </a:r>
            <a:endParaRPr lang="en-US" altLang="zh-CN" sz="2400" b="1" dirty="0"/>
          </a:p>
          <a:p>
            <a:r>
              <a:rPr lang="zh-CN" altLang="en-US" sz="2400" b="1" dirty="0"/>
              <a:t>标注部分为</a:t>
            </a:r>
            <a:r>
              <a:rPr lang="en-US" altLang="zh-CN" sz="2400" b="1" dirty="0"/>
              <a:t>32</a:t>
            </a:r>
            <a:r>
              <a:rPr lang="zh-CN" altLang="en-US" sz="2400" b="1" dirty="0"/>
              <a:t>位指令机 器代码</a:t>
            </a:r>
            <a:endParaRPr lang="en-US" altLang="zh-CN" sz="2400" b="1" dirty="0"/>
          </a:p>
          <a:p>
            <a:endParaRPr lang="en-US" altLang="zh-CN" sz="2400" b="1" dirty="0"/>
          </a:p>
          <a:p>
            <a:endParaRPr lang="zh-CN" altLang="en-US" sz="2400" b="1" dirty="0"/>
          </a:p>
        </p:txBody>
      </p:sp>
      <p:sp>
        <p:nvSpPr>
          <p:cNvPr id="8" name="矩形 7">
            <a:extLst>
              <a:ext uri="{FF2B5EF4-FFF2-40B4-BE49-F238E27FC236}">
                <a16:creationId xmlns:a16="http://schemas.microsoft.com/office/drawing/2014/main" id="{3679B797-C1DB-48DA-86A3-F294880BC00C}"/>
              </a:ext>
            </a:extLst>
          </p:cNvPr>
          <p:cNvSpPr/>
          <p:nvPr/>
        </p:nvSpPr>
        <p:spPr>
          <a:xfrm>
            <a:off x="4727474" y="2555421"/>
            <a:ext cx="1657351" cy="400050"/>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77578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6B04F-040E-48C6-84B4-B4DF0B05A076}"/>
              </a:ext>
            </a:extLst>
          </p:cNvPr>
          <p:cNvSpPr>
            <a:spLocks noGrp="1"/>
          </p:cNvSpPr>
          <p:nvPr>
            <p:ph type="title"/>
          </p:nvPr>
        </p:nvSpPr>
        <p:spPr/>
        <p:txBody>
          <a:bodyPr/>
          <a:lstStyle/>
          <a:p>
            <a:r>
              <a:rPr lang="en-US" altLang="zh-CN" dirty="0"/>
              <a:t>6.4 32</a:t>
            </a:r>
            <a:r>
              <a:rPr lang="zh-CN" altLang="en-US" dirty="0"/>
              <a:t>位新增指令</a:t>
            </a:r>
          </a:p>
        </p:txBody>
      </p:sp>
      <p:sp>
        <p:nvSpPr>
          <p:cNvPr id="3" name="内容占位符 2">
            <a:extLst>
              <a:ext uri="{FF2B5EF4-FFF2-40B4-BE49-F238E27FC236}">
                <a16:creationId xmlns:a16="http://schemas.microsoft.com/office/drawing/2014/main" id="{96CCF553-56FF-4584-8382-10C8CB0A2F95}"/>
              </a:ext>
            </a:extLst>
          </p:cNvPr>
          <p:cNvSpPr>
            <a:spLocks noGrp="1"/>
          </p:cNvSpPr>
          <p:nvPr>
            <p:ph idx="1"/>
          </p:nvPr>
        </p:nvSpPr>
        <p:spPr>
          <a:xfrm>
            <a:off x="1097280" y="1845734"/>
            <a:ext cx="10058400" cy="4509346"/>
          </a:xfrm>
        </p:spPr>
        <p:txBody>
          <a:bodyPr>
            <a:normAutofit/>
          </a:bodyPr>
          <a:lstStyle/>
          <a:p>
            <a:r>
              <a:rPr lang="en-US" altLang="zh-CN" sz="2400" dirty="0"/>
              <a:t>486</a:t>
            </a:r>
            <a:r>
              <a:rPr lang="zh-CN" altLang="en-US" sz="2400" dirty="0"/>
              <a:t>在</a:t>
            </a:r>
            <a:r>
              <a:rPr lang="en-US" altLang="zh-CN" sz="2400" dirty="0"/>
              <a:t>386</a:t>
            </a:r>
            <a:r>
              <a:rPr lang="zh-CN" altLang="en-US" sz="2400" dirty="0"/>
              <a:t>基础上新增</a:t>
            </a:r>
            <a:r>
              <a:rPr lang="en-US" altLang="zh-CN" sz="2400" dirty="0"/>
              <a:t>6</a:t>
            </a:r>
            <a:r>
              <a:rPr lang="zh-CN" altLang="en-US" sz="2400" dirty="0"/>
              <a:t>条指令，主要用于对多处理器系统和片上高速</a:t>
            </a:r>
            <a:r>
              <a:rPr lang="en-US" altLang="zh-CN" sz="2400" dirty="0"/>
              <a:t>cache</a:t>
            </a:r>
            <a:r>
              <a:rPr lang="zh-CN" altLang="en-US" sz="2400" dirty="0"/>
              <a:t>的支出。相应的，源程序中必须具有</a:t>
            </a:r>
            <a:r>
              <a:rPr lang="en-US" altLang="zh-CN" sz="2400" dirty="0"/>
              <a:t>.486</a:t>
            </a:r>
            <a:r>
              <a:rPr lang="zh-CN" altLang="en-US" sz="2400" dirty="0"/>
              <a:t>或</a:t>
            </a:r>
            <a:r>
              <a:rPr lang="en-US" altLang="zh-CN" sz="2400" dirty="0"/>
              <a:t>.486P</a:t>
            </a:r>
            <a:r>
              <a:rPr lang="zh-CN" altLang="en-US" sz="2400" dirty="0"/>
              <a:t>伪指令。</a:t>
            </a:r>
            <a:r>
              <a:rPr lang="en-US" altLang="zh-CN" sz="2400" dirty="0"/>
              <a:t>MASM6.0</a:t>
            </a:r>
            <a:r>
              <a:rPr lang="zh-CN" altLang="en-US" sz="2400" dirty="0"/>
              <a:t>开始支持</a:t>
            </a:r>
            <a:r>
              <a:rPr lang="en-US" altLang="zh-CN" sz="2400" dirty="0"/>
              <a:t>80486</a:t>
            </a:r>
            <a:r>
              <a:rPr lang="zh-CN" altLang="en-US" sz="2400" dirty="0"/>
              <a:t>指令系统</a:t>
            </a:r>
            <a:endParaRPr lang="en-US" altLang="zh-CN" sz="2400" dirty="0"/>
          </a:p>
          <a:p>
            <a:r>
              <a:rPr lang="en-US" altLang="zh-CN" sz="2400" dirty="0"/>
              <a:t>1. </a:t>
            </a:r>
            <a:r>
              <a:rPr lang="zh-CN" altLang="en-US" sz="2400" dirty="0"/>
              <a:t>字节交换指令</a:t>
            </a:r>
            <a:r>
              <a:rPr lang="en-US" altLang="zh-CN" sz="2400" dirty="0"/>
              <a:t>BSWAP</a:t>
            </a:r>
          </a:p>
          <a:p>
            <a:r>
              <a:rPr lang="en-US" altLang="zh-CN" sz="2400" dirty="0" err="1"/>
              <a:t>bwap</a:t>
            </a:r>
            <a:r>
              <a:rPr lang="en-US" altLang="zh-CN" sz="2400" dirty="0"/>
              <a:t>  r32 ;</a:t>
            </a:r>
            <a:r>
              <a:rPr lang="zh-CN" altLang="en-US" sz="2400" dirty="0"/>
              <a:t>将</a:t>
            </a:r>
            <a:r>
              <a:rPr lang="en-US" altLang="zh-CN" sz="2400" dirty="0"/>
              <a:t>32</a:t>
            </a:r>
            <a:r>
              <a:rPr lang="zh-CN" altLang="en-US" sz="2400" dirty="0"/>
              <a:t>位通用寄存器值的第</a:t>
            </a:r>
            <a:r>
              <a:rPr lang="en-US" altLang="zh-CN" sz="2400" dirty="0"/>
              <a:t>1</a:t>
            </a:r>
            <a:r>
              <a:rPr lang="zh-CN" altLang="en-US" sz="2400" dirty="0"/>
              <a:t>和</a:t>
            </a:r>
            <a:r>
              <a:rPr lang="en-US" altLang="zh-CN" sz="2400" dirty="0"/>
              <a:t>4</a:t>
            </a:r>
            <a:r>
              <a:rPr lang="zh-CN" altLang="en-US" sz="2400" dirty="0"/>
              <a:t>字节，第</a:t>
            </a:r>
            <a:r>
              <a:rPr lang="en-US" altLang="zh-CN" sz="2400" dirty="0"/>
              <a:t>2</a:t>
            </a:r>
            <a:r>
              <a:rPr lang="zh-CN" altLang="en-US" sz="2400" dirty="0"/>
              <a:t>和</a:t>
            </a:r>
            <a:r>
              <a:rPr lang="en-US" altLang="zh-CN" sz="2400" dirty="0"/>
              <a:t>3</a:t>
            </a:r>
            <a:r>
              <a:rPr lang="zh-CN" altLang="en-US" sz="2400" dirty="0"/>
              <a:t>字节互换</a:t>
            </a:r>
            <a:endParaRPr lang="en-US" altLang="zh-CN" sz="2400" dirty="0"/>
          </a:p>
          <a:p>
            <a:r>
              <a:rPr lang="zh-CN" altLang="en-US" sz="2400" dirty="0"/>
              <a:t>例如：</a:t>
            </a:r>
            <a:endParaRPr lang="en-US" altLang="zh-CN" sz="2400" dirty="0"/>
          </a:p>
          <a:p>
            <a:pPr marL="292608" lvl="1" indent="0">
              <a:buNone/>
            </a:pPr>
            <a:r>
              <a:rPr lang="en-US" altLang="zh-CN" sz="2200" dirty="0"/>
              <a:t>mov </a:t>
            </a:r>
            <a:r>
              <a:rPr lang="en-US" altLang="zh-CN" sz="2200" dirty="0" err="1"/>
              <a:t>eax</a:t>
            </a:r>
            <a:r>
              <a:rPr lang="en-US" altLang="zh-CN" sz="2200" dirty="0"/>
              <a:t>, 00112233h  ; </a:t>
            </a:r>
          </a:p>
          <a:p>
            <a:pPr marL="292608" lvl="1" indent="0">
              <a:buNone/>
            </a:pPr>
            <a:r>
              <a:rPr lang="en-US" altLang="zh-CN" sz="2200" dirty="0" err="1"/>
              <a:t>bswap</a:t>
            </a:r>
            <a:r>
              <a:rPr lang="en-US" altLang="zh-CN" sz="2200" dirty="0"/>
              <a:t>  </a:t>
            </a:r>
            <a:r>
              <a:rPr lang="en-US" altLang="zh-CN" sz="2200" dirty="0" err="1"/>
              <a:t>eax</a:t>
            </a:r>
            <a:r>
              <a:rPr lang="en-US" altLang="zh-CN" sz="2200" dirty="0"/>
              <a:t>   ; </a:t>
            </a:r>
            <a:r>
              <a:rPr lang="en-US" altLang="zh-CN" sz="2200" dirty="0" err="1"/>
              <a:t>eax</a:t>
            </a:r>
            <a:r>
              <a:rPr lang="en-US" altLang="zh-CN" sz="2200" dirty="0"/>
              <a:t>=33221100h</a:t>
            </a:r>
          </a:p>
          <a:p>
            <a:pPr marL="0" indent="0">
              <a:buNone/>
            </a:pPr>
            <a:r>
              <a:rPr lang="en-US" altLang="zh-CN" sz="2400" dirty="0"/>
              <a:t>80X86</a:t>
            </a:r>
            <a:r>
              <a:rPr lang="zh-CN" altLang="en-US" sz="2400" dirty="0"/>
              <a:t>采用低字节存在地址的小端对齐方式，部分</a:t>
            </a:r>
            <a:r>
              <a:rPr lang="en-US" altLang="zh-CN" sz="2400" dirty="0"/>
              <a:t>RISC</a:t>
            </a:r>
            <a:r>
              <a:rPr lang="zh-CN" altLang="en-US" sz="2400" dirty="0"/>
              <a:t>处理器则采用大端对齐，</a:t>
            </a:r>
            <a:r>
              <a:rPr lang="en-US" altLang="zh-CN" sz="2400" dirty="0" err="1"/>
              <a:t>bswap</a:t>
            </a:r>
            <a:r>
              <a:rPr lang="zh-CN" altLang="en-US" sz="2400" dirty="0"/>
              <a:t>指令可以方便地进行这两种存储格式的相互转换。</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982877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5F614-C8A7-45A8-BFA9-5E7452F480B3}"/>
              </a:ext>
            </a:extLst>
          </p:cNvPr>
          <p:cNvSpPr>
            <a:spLocks noGrp="1"/>
          </p:cNvSpPr>
          <p:nvPr>
            <p:ph type="title"/>
          </p:nvPr>
        </p:nvSpPr>
        <p:spPr/>
        <p:txBody>
          <a:bodyPr/>
          <a:lstStyle/>
          <a:p>
            <a:r>
              <a:rPr lang="en-US" altLang="zh-CN" dirty="0"/>
              <a:t>6.4 32</a:t>
            </a:r>
            <a:r>
              <a:rPr lang="zh-CN" altLang="en-US" dirty="0"/>
              <a:t>位新增指令</a:t>
            </a:r>
          </a:p>
        </p:txBody>
      </p:sp>
      <p:sp>
        <p:nvSpPr>
          <p:cNvPr id="3" name="内容占位符 2">
            <a:extLst>
              <a:ext uri="{FF2B5EF4-FFF2-40B4-BE49-F238E27FC236}">
                <a16:creationId xmlns:a16="http://schemas.microsoft.com/office/drawing/2014/main" id="{011412FD-4223-4FFE-A2EF-1A69BA13E07B}"/>
              </a:ext>
            </a:extLst>
          </p:cNvPr>
          <p:cNvSpPr>
            <a:spLocks noGrp="1"/>
          </p:cNvSpPr>
          <p:nvPr>
            <p:ph idx="1"/>
          </p:nvPr>
        </p:nvSpPr>
        <p:spPr>
          <a:xfrm>
            <a:off x="1097280" y="1845734"/>
            <a:ext cx="10058400" cy="4372186"/>
          </a:xfrm>
        </p:spPr>
        <p:txBody>
          <a:bodyPr>
            <a:normAutofit/>
          </a:bodyPr>
          <a:lstStyle/>
          <a:p>
            <a:r>
              <a:rPr lang="en-US" altLang="zh-CN" sz="2400" dirty="0"/>
              <a:t>2. </a:t>
            </a:r>
            <a:r>
              <a:rPr lang="zh-CN" altLang="en-US" sz="2400" dirty="0"/>
              <a:t>交换加指令</a:t>
            </a:r>
            <a:r>
              <a:rPr lang="en-US" altLang="zh-CN" sz="2400" dirty="0" err="1"/>
              <a:t>xadd</a:t>
            </a:r>
            <a:endParaRPr lang="en-US" altLang="zh-CN" sz="2400" dirty="0"/>
          </a:p>
          <a:p>
            <a:r>
              <a:rPr lang="en-US" altLang="zh-CN" sz="2400" dirty="0" err="1"/>
              <a:t>xadd</a:t>
            </a:r>
            <a:r>
              <a:rPr lang="en-US" altLang="zh-CN" sz="2400" dirty="0"/>
              <a:t>   r8/m8, r8 ;r8/m8&lt;-&gt; r8, r8/m8&lt;-r8+r8/m8</a:t>
            </a:r>
          </a:p>
          <a:p>
            <a:r>
              <a:rPr lang="en-US" altLang="zh-CN" sz="2400" dirty="0" err="1"/>
              <a:t>xadd</a:t>
            </a:r>
            <a:r>
              <a:rPr lang="en-US" altLang="zh-CN" sz="2400" dirty="0"/>
              <a:t>   r16/m16,r16   ;r16/m16&lt;-&gt; r16, r16/m16&lt;-r16+r16/m16</a:t>
            </a:r>
          </a:p>
          <a:p>
            <a:r>
              <a:rPr lang="en-US" altLang="zh-CN" sz="2400" dirty="0" err="1"/>
              <a:t>xadd</a:t>
            </a:r>
            <a:r>
              <a:rPr lang="en-US" altLang="zh-CN" sz="2400" dirty="0"/>
              <a:t>   r32/m32, r32 ;r32/m32&lt;-&gt;r32, r32/m32&lt;-r32+r32/m32</a:t>
            </a:r>
          </a:p>
          <a:p>
            <a:r>
              <a:rPr lang="zh-CN" altLang="en-US" sz="2400" dirty="0"/>
              <a:t>交换加指令首先将目的和源操作数互换，然后将两者之和送到目的操作数，按照加法指令影响</a:t>
            </a:r>
            <a:r>
              <a:rPr lang="en-US" altLang="zh-CN" sz="2400" dirty="0"/>
              <a:t>of</a:t>
            </a:r>
            <a:r>
              <a:rPr lang="zh-CN" altLang="en-US" sz="2400" dirty="0"/>
              <a:t>、</a:t>
            </a:r>
            <a:r>
              <a:rPr lang="en-US" altLang="zh-CN" sz="2400" dirty="0"/>
              <a:t>sf</a:t>
            </a:r>
            <a:r>
              <a:rPr lang="zh-CN" altLang="en-US" sz="2400" dirty="0"/>
              <a:t>、</a:t>
            </a:r>
            <a:r>
              <a:rPr lang="en-US" altLang="zh-CN" sz="2400" dirty="0" err="1"/>
              <a:t>zf</a:t>
            </a:r>
            <a:r>
              <a:rPr lang="zh-CN" altLang="en-US" sz="2400" dirty="0"/>
              <a:t>、</a:t>
            </a:r>
            <a:r>
              <a:rPr lang="en-US" altLang="zh-CN" sz="2400" dirty="0" err="1"/>
              <a:t>af</a:t>
            </a:r>
            <a:r>
              <a:rPr lang="zh-CN" altLang="en-US" sz="2400" dirty="0"/>
              <a:t>、</a:t>
            </a:r>
            <a:r>
              <a:rPr lang="en-US" altLang="zh-CN" sz="2400" dirty="0"/>
              <a:t>pf</a:t>
            </a:r>
            <a:r>
              <a:rPr lang="zh-CN" altLang="en-US" sz="2400" dirty="0"/>
              <a:t>、</a:t>
            </a:r>
            <a:r>
              <a:rPr lang="en-US" altLang="zh-CN" sz="2400" dirty="0" err="1"/>
              <a:t>cf</a:t>
            </a:r>
            <a:endParaRPr lang="en-US" altLang="zh-CN" sz="2400" dirty="0"/>
          </a:p>
          <a:p>
            <a:r>
              <a:rPr lang="zh-CN" altLang="en-US" sz="2400" dirty="0"/>
              <a:t>例如：</a:t>
            </a:r>
            <a:r>
              <a:rPr lang="en-US" altLang="zh-CN" sz="2400" dirty="0"/>
              <a:t>mov bl,12h</a:t>
            </a:r>
          </a:p>
          <a:p>
            <a:pPr marL="201168" lvl="1" indent="0">
              <a:buNone/>
            </a:pPr>
            <a:r>
              <a:rPr lang="en-US" altLang="zh-CN" sz="2200" dirty="0"/>
              <a:t>mov dl,02h</a:t>
            </a:r>
          </a:p>
          <a:p>
            <a:pPr marL="201168" lvl="1" indent="0">
              <a:buNone/>
            </a:pPr>
            <a:r>
              <a:rPr lang="en-US" altLang="zh-CN" sz="2200" dirty="0" err="1"/>
              <a:t>xadd</a:t>
            </a:r>
            <a:r>
              <a:rPr lang="en-US" altLang="zh-CN" sz="2200" dirty="0"/>
              <a:t> </a:t>
            </a:r>
            <a:r>
              <a:rPr lang="en-US" altLang="zh-CN" sz="2200" dirty="0" err="1"/>
              <a:t>bl,dl</a:t>
            </a:r>
            <a:r>
              <a:rPr lang="en-US" altLang="zh-CN" sz="2200" dirty="0"/>
              <a:t>   ;bl=14h, dl=12h</a:t>
            </a:r>
          </a:p>
          <a:p>
            <a:endParaRPr lang="en-US" altLang="zh-CN" sz="2400" dirty="0"/>
          </a:p>
          <a:p>
            <a:endParaRPr lang="zh-CN" altLang="en-US" sz="2400" dirty="0"/>
          </a:p>
        </p:txBody>
      </p:sp>
    </p:spTree>
    <p:extLst>
      <p:ext uri="{BB962C8B-B14F-4D97-AF65-F5344CB8AC3E}">
        <p14:creationId xmlns:p14="http://schemas.microsoft.com/office/powerpoint/2010/main" val="1873832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615B2-E47F-483E-90DD-3D8C3292DA3E}"/>
              </a:ext>
            </a:extLst>
          </p:cNvPr>
          <p:cNvSpPr>
            <a:spLocks noGrp="1"/>
          </p:cNvSpPr>
          <p:nvPr>
            <p:ph type="title"/>
          </p:nvPr>
        </p:nvSpPr>
        <p:spPr/>
        <p:txBody>
          <a:bodyPr/>
          <a:lstStyle/>
          <a:p>
            <a:r>
              <a:rPr lang="en-US" altLang="zh-CN" dirty="0"/>
              <a:t>6.4 32</a:t>
            </a:r>
            <a:r>
              <a:rPr lang="zh-CN" altLang="en-US" dirty="0"/>
              <a:t>位新增指令</a:t>
            </a:r>
          </a:p>
        </p:txBody>
      </p:sp>
      <p:sp>
        <p:nvSpPr>
          <p:cNvPr id="3" name="内容占位符 2">
            <a:extLst>
              <a:ext uri="{FF2B5EF4-FFF2-40B4-BE49-F238E27FC236}">
                <a16:creationId xmlns:a16="http://schemas.microsoft.com/office/drawing/2014/main" id="{B7691594-2059-4312-B8EA-A3CB9B0F46A8}"/>
              </a:ext>
            </a:extLst>
          </p:cNvPr>
          <p:cNvSpPr>
            <a:spLocks noGrp="1"/>
          </p:cNvSpPr>
          <p:nvPr>
            <p:ph idx="1"/>
          </p:nvPr>
        </p:nvSpPr>
        <p:spPr>
          <a:xfrm>
            <a:off x="1097280" y="1845734"/>
            <a:ext cx="10058400" cy="4577926"/>
          </a:xfrm>
        </p:spPr>
        <p:txBody>
          <a:bodyPr>
            <a:normAutofit fontScale="92500" lnSpcReduction="10000"/>
          </a:bodyPr>
          <a:lstStyle/>
          <a:p>
            <a:r>
              <a:rPr lang="en-US" altLang="zh-CN" sz="2600" dirty="0"/>
              <a:t>3. </a:t>
            </a:r>
            <a:r>
              <a:rPr lang="zh-CN" altLang="en-US" sz="2600" dirty="0"/>
              <a:t>比较交换指令</a:t>
            </a:r>
            <a:r>
              <a:rPr lang="en-US" altLang="zh-CN" sz="2600" dirty="0"/>
              <a:t>CMPXCHG</a:t>
            </a:r>
          </a:p>
          <a:p>
            <a:r>
              <a:rPr lang="en-US" altLang="zh-CN" dirty="0" err="1"/>
              <a:t>cmpxchg</a:t>
            </a:r>
            <a:r>
              <a:rPr lang="en-US" altLang="zh-CN" dirty="0"/>
              <a:t>    r8/m8, r8     ;al-r8/m8, </a:t>
            </a:r>
            <a:r>
              <a:rPr lang="zh-CN" altLang="en-US" dirty="0"/>
              <a:t>相等：</a:t>
            </a:r>
            <a:r>
              <a:rPr lang="en-US" altLang="zh-CN" dirty="0" err="1"/>
              <a:t>zf</a:t>
            </a:r>
            <a:r>
              <a:rPr lang="en-US" altLang="zh-CN" dirty="0"/>
              <a:t>=1</a:t>
            </a:r>
            <a:r>
              <a:rPr lang="zh-CN" altLang="en-US" dirty="0"/>
              <a:t>， </a:t>
            </a:r>
            <a:r>
              <a:rPr lang="en-US" altLang="zh-CN" dirty="0"/>
              <a:t>r8/m8&lt;-r8 </a:t>
            </a:r>
          </a:p>
          <a:p>
            <a:r>
              <a:rPr lang="en-US" altLang="zh-CN" dirty="0"/>
              <a:t>                                          ;</a:t>
            </a:r>
            <a:r>
              <a:rPr lang="zh-CN" altLang="en-US" dirty="0"/>
              <a:t>不等： </a:t>
            </a:r>
            <a:r>
              <a:rPr lang="en-US" altLang="zh-CN" dirty="0" err="1"/>
              <a:t>zf</a:t>
            </a:r>
            <a:r>
              <a:rPr lang="en-US" altLang="zh-CN" dirty="0"/>
              <a:t>=0 ,al&lt;-r8/m8</a:t>
            </a:r>
          </a:p>
          <a:p>
            <a:r>
              <a:rPr lang="en-US" altLang="zh-CN" dirty="0" err="1"/>
              <a:t>cmpxchg</a:t>
            </a:r>
            <a:r>
              <a:rPr lang="en-US" altLang="zh-CN" dirty="0"/>
              <a:t>    r16/m16, r16     ;ax-r16/m16, </a:t>
            </a:r>
            <a:r>
              <a:rPr lang="zh-CN" altLang="en-US" dirty="0"/>
              <a:t>相等：</a:t>
            </a:r>
            <a:r>
              <a:rPr lang="en-US" altLang="zh-CN" dirty="0" err="1"/>
              <a:t>zf</a:t>
            </a:r>
            <a:r>
              <a:rPr lang="en-US" altLang="zh-CN" dirty="0"/>
              <a:t>=1</a:t>
            </a:r>
            <a:r>
              <a:rPr lang="zh-CN" altLang="en-US" dirty="0"/>
              <a:t>， </a:t>
            </a:r>
            <a:r>
              <a:rPr lang="en-US" altLang="zh-CN" dirty="0"/>
              <a:t>r16/m16&lt;-r16</a:t>
            </a:r>
          </a:p>
          <a:p>
            <a:r>
              <a:rPr lang="en-US" altLang="zh-CN" dirty="0"/>
              <a:t>                                          ;</a:t>
            </a:r>
            <a:r>
              <a:rPr lang="zh-CN" altLang="en-US" dirty="0"/>
              <a:t>不等： </a:t>
            </a:r>
            <a:r>
              <a:rPr lang="en-US" altLang="zh-CN" dirty="0" err="1"/>
              <a:t>zf</a:t>
            </a:r>
            <a:r>
              <a:rPr lang="en-US" altLang="zh-CN" dirty="0"/>
              <a:t>=0 ,ax&lt;-r16/m16</a:t>
            </a:r>
          </a:p>
          <a:p>
            <a:r>
              <a:rPr lang="en-US" altLang="zh-CN" dirty="0" err="1"/>
              <a:t>cmpxchg</a:t>
            </a:r>
            <a:r>
              <a:rPr lang="en-US" altLang="zh-CN" dirty="0"/>
              <a:t>    r32/m32, r32     ;eax-r32/m32, </a:t>
            </a:r>
            <a:r>
              <a:rPr lang="zh-CN" altLang="en-US" dirty="0"/>
              <a:t>相等：</a:t>
            </a:r>
            <a:r>
              <a:rPr lang="en-US" altLang="zh-CN" dirty="0" err="1"/>
              <a:t>zf</a:t>
            </a:r>
            <a:r>
              <a:rPr lang="en-US" altLang="zh-CN" dirty="0"/>
              <a:t>=1</a:t>
            </a:r>
            <a:r>
              <a:rPr lang="zh-CN" altLang="en-US" dirty="0"/>
              <a:t>， </a:t>
            </a:r>
            <a:r>
              <a:rPr lang="en-US" altLang="zh-CN" dirty="0"/>
              <a:t>r32/m32&lt;-32</a:t>
            </a:r>
          </a:p>
          <a:p>
            <a:r>
              <a:rPr lang="en-US" altLang="zh-CN" dirty="0"/>
              <a:t>                                          ;</a:t>
            </a:r>
            <a:r>
              <a:rPr lang="zh-CN" altLang="en-US" dirty="0"/>
              <a:t>不等： </a:t>
            </a:r>
            <a:r>
              <a:rPr lang="en-US" altLang="zh-CN" dirty="0" err="1"/>
              <a:t>zf</a:t>
            </a:r>
            <a:r>
              <a:rPr lang="en-US" altLang="zh-CN" dirty="0"/>
              <a:t>=0 ,</a:t>
            </a:r>
            <a:r>
              <a:rPr lang="en-US" altLang="zh-CN" dirty="0" err="1"/>
              <a:t>eax</a:t>
            </a:r>
            <a:r>
              <a:rPr lang="en-US" altLang="zh-CN" dirty="0"/>
              <a:t>&lt;-r32/m32</a:t>
            </a:r>
          </a:p>
          <a:p>
            <a:pPr marL="0" indent="0">
              <a:buNone/>
            </a:pPr>
            <a:r>
              <a:rPr lang="zh-CN" altLang="en-US" dirty="0">
                <a:solidFill>
                  <a:srgbClr val="C00000"/>
                </a:solidFill>
              </a:rPr>
              <a:t>比较交换指令比较累加器</a:t>
            </a:r>
            <a:r>
              <a:rPr lang="en-US" altLang="zh-CN" dirty="0" err="1">
                <a:solidFill>
                  <a:srgbClr val="C00000"/>
                </a:solidFill>
              </a:rPr>
              <a:t>al,ax,eax</a:t>
            </a:r>
            <a:r>
              <a:rPr lang="zh-CN" altLang="en-US" dirty="0">
                <a:solidFill>
                  <a:srgbClr val="C00000"/>
                </a:solidFill>
              </a:rPr>
              <a:t>和目的操作数，如果相等，把源操作数送给目的操作数，并置位标志</a:t>
            </a:r>
            <a:r>
              <a:rPr lang="en-US" altLang="zh-CN" dirty="0">
                <a:solidFill>
                  <a:srgbClr val="C00000"/>
                </a:solidFill>
              </a:rPr>
              <a:t>of</a:t>
            </a:r>
            <a:r>
              <a:rPr lang="zh-CN" altLang="en-US" dirty="0">
                <a:solidFill>
                  <a:srgbClr val="C00000"/>
                </a:solidFill>
              </a:rPr>
              <a:t>、</a:t>
            </a:r>
            <a:r>
              <a:rPr lang="en-US" altLang="zh-CN" dirty="0">
                <a:solidFill>
                  <a:srgbClr val="C00000"/>
                </a:solidFill>
              </a:rPr>
              <a:t>sf</a:t>
            </a:r>
            <a:r>
              <a:rPr lang="zh-CN" altLang="en-US" dirty="0">
                <a:solidFill>
                  <a:srgbClr val="C00000"/>
                </a:solidFill>
              </a:rPr>
              <a:t>、</a:t>
            </a:r>
            <a:r>
              <a:rPr lang="en-US" altLang="zh-CN" dirty="0" err="1">
                <a:solidFill>
                  <a:srgbClr val="C00000"/>
                </a:solidFill>
              </a:rPr>
              <a:t>zf</a:t>
            </a:r>
            <a:r>
              <a:rPr lang="zh-CN" altLang="en-US" dirty="0">
                <a:solidFill>
                  <a:srgbClr val="C00000"/>
                </a:solidFill>
              </a:rPr>
              <a:t>、</a:t>
            </a:r>
            <a:r>
              <a:rPr lang="en-US" altLang="zh-CN" dirty="0" err="1">
                <a:solidFill>
                  <a:srgbClr val="C00000"/>
                </a:solidFill>
              </a:rPr>
              <a:t>af</a:t>
            </a:r>
            <a:r>
              <a:rPr lang="zh-CN" altLang="en-US" dirty="0">
                <a:solidFill>
                  <a:srgbClr val="C00000"/>
                </a:solidFill>
              </a:rPr>
              <a:t>、</a:t>
            </a:r>
            <a:r>
              <a:rPr lang="en-US" altLang="zh-CN" dirty="0">
                <a:solidFill>
                  <a:srgbClr val="C00000"/>
                </a:solidFill>
              </a:rPr>
              <a:t>pf</a:t>
            </a:r>
            <a:r>
              <a:rPr lang="zh-CN" altLang="en-US" dirty="0">
                <a:solidFill>
                  <a:srgbClr val="C00000"/>
                </a:solidFill>
              </a:rPr>
              <a:t>和</a:t>
            </a:r>
            <a:r>
              <a:rPr lang="en-US" altLang="zh-CN" dirty="0" err="1">
                <a:solidFill>
                  <a:srgbClr val="C00000"/>
                </a:solidFill>
              </a:rPr>
              <a:t>cf</a:t>
            </a:r>
            <a:r>
              <a:rPr lang="zh-CN" altLang="en-US" dirty="0">
                <a:solidFill>
                  <a:srgbClr val="C00000"/>
                </a:solidFill>
              </a:rPr>
              <a:t>。</a:t>
            </a:r>
            <a:r>
              <a:rPr lang="zh-CN" altLang="en-US" dirty="0"/>
              <a:t>例如：</a:t>
            </a:r>
            <a:endParaRPr lang="en-US" altLang="zh-CN" dirty="0"/>
          </a:p>
          <a:p>
            <a:r>
              <a:rPr lang="en-US" altLang="zh-CN" dirty="0"/>
              <a:t>mov al, 12h  mov bl, 12h   mov dl,02h   </a:t>
            </a:r>
          </a:p>
          <a:p>
            <a:r>
              <a:rPr lang="en-US" altLang="zh-CN" dirty="0" err="1"/>
              <a:t>cmpxchg</a:t>
            </a:r>
            <a:r>
              <a:rPr lang="en-US" altLang="zh-CN" dirty="0"/>
              <a:t> </a:t>
            </a:r>
            <a:r>
              <a:rPr lang="en-US" altLang="zh-CN" dirty="0" err="1"/>
              <a:t>bl,dl</a:t>
            </a:r>
            <a:r>
              <a:rPr lang="en-US" altLang="zh-CN" dirty="0"/>
              <a:t>  ;    al=12h,bl&lt;-dl=02h ,</a:t>
            </a:r>
            <a:r>
              <a:rPr lang="en-US" altLang="zh-CN" dirty="0" err="1"/>
              <a:t>zf</a:t>
            </a:r>
            <a:r>
              <a:rPr lang="en-US" altLang="zh-CN" dirty="0"/>
              <a:t>=1  </a:t>
            </a:r>
            <a:r>
              <a:rPr lang="en-US" altLang="zh-CN" dirty="0" err="1"/>
              <a:t>cmpxchg</a:t>
            </a:r>
            <a:r>
              <a:rPr lang="en-US" altLang="zh-CN" dirty="0"/>
              <a:t> </a:t>
            </a:r>
            <a:r>
              <a:rPr lang="en-US" altLang="zh-CN" dirty="0" err="1"/>
              <a:t>bl,dl</a:t>
            </a:r>
            <a:r>
              <a:rPr lang="en-US" altLang="zh-CN" dirty="0"/>
              <a:t>  ; al&lt;-bl=02h .dl=02h , </a:t>
            </a:r>
            <a:r>
              <a:rPr lang="en-US" altLang="zh-CN" dirty="0" err="1"/>
              <a:t>zf</a:t>
            </a:r>
            <a:r>
              <a:rPr lang="en-US" altLang="zh-CN" dirty="0"/>
              <a:t>=0</a:t>
            </a:r>
          </a:p>
          <a:p>
            <a:endParaRPr lang="zh-CN" altLang="en-US" dirty="0"/>
          </a:p>
        </p:txBody>
      </p:sp>
    </p:spTree>
    <p:extLst>
      <p:ext uri="{BB962C8B-B14F-4D97-AF65-F5344CB8AC3E}">
        <p14:creationId xmlns:p14="http://schemas.microsoft.com/office/powerpoint/2010/main" val="13424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7D64C-244A-475C-9629-933A9EB60EE4}"/>
              </a:ext>
            </a:extLst>
          </p:cNvPr>
          <p:cNvSpPr>
            <a:spLocks noGrp="1"/>
          </p:cNvSpPr>
          <p:nvPr>
            <p:ph type="title"/>
          </p:nvPr>
        </p:nvSpPr>
        <p:spPr/>
        <p:txBody>
          <a:bodyPr/>
          <a:lstStyle/>
          <a:p>
            <a:r>
              <a:rPr lang="en-US" altLang="zh-CN" dirty="0"/>
              <a:t>6.1 32</a:t>
            </a:r>
            <a:r>
              <a:rPr lang="zh-CN" altLang="en-US" dirty="0"/>
              <a:t>位</a:t>
            </a:r>
            <a:r>
              <a:rPr lang="en-US" altLang="zh-CN" dirty="0"/>
              <a:t>CPU</a:t>
            </a:r>
            <a:r>
              <a:rPr lang="zh-CN" altLang="en-US" dirty="0"/>
              <a:t>的指令运行环境</a:t>
            </a:r>
          </a:p>
        </p:txBody>
      </p:sp>
      <p:sp>
        <p:nvSpPr>
          <p:cNvPr id="3" name="内容占位符 2">
            <a:extLst>
              <a:ext uri="{FF2B5EF4-FFF2-40B4-BE49-F238E27FC236}">
                <a16:creationId xmlns:a16="http://schemas.microsoft.com/office/drawing/2014/main" id="{25E133A2-D9AA-4202-A139-A0B010B86AA5}"/>
              </a:ext>
            </a:extLst>
          </p:cNvPr>
          <p:cNvSpPr>
            <a:spLocks noGrp="1"/>
          </p:cNvSpPr>
          <p:nvPr>
            <p:ph idx="1"/>
          </p:nvPr>
        </p:nvSpPr>
        <p:spPr>
          <a:xfrm>
            <a:off x="1097280" y="1924755"/>
            <a:ext cx="10058400" cy="3945467"/>
          </a:xfrm>
        </p:spPr>
        <p:txBody>
          <a:bodyPr>
            <a:normAutofit/>
          </a:bodyPr>
          <a:lstStyle/>
          <a:p>
            <a:pPr>
              <a:buFont typeface="Wingdings" panose="05000000000000000000" pitchFamily="2" charset="2"/>
              <a:buChar char="ü"/>
            </a:pPr>
            <a:r>
              <a:rPr lang="zh-CN" altLang="en-US" sz="2800" dirty="0"/>
              <a:t> 实地址方式：</a:t>
            </a:r>
            <a:r>
              <a:rPr lang="en-US" altLang="zh-CN" sz="2800" dirty="0"/>
              <a:t>32</a:t>
            </a:r>
            <a:r>
              <a:rPr lang="zh-CN" altLang="en-US" sz="2800" dirty="0"/>
              <a:t>位</a:t>
            </a:r>
            <a:r>
              <a:rPr lang="en-US" altLang="zh-CN" sz="2800" dirty="0"/>
              <a:t>80x86CPU</a:t>
            </a:r>
            <a:r>
              <a:rPr lang="zh-CN" altLang="en-US" sz="2800" dirty="0"/>
              <a:t>只能寻址</a:t>
            </a:r>
            <a:r>
              <a:rPr lang="en-US" altLang="zh-CN" sz="2800" dirty="0"/>
              <a:t>1MB</a:t>
            </a:r>
            <a:r>
              <a:rPr lang="zh-CN" altLang="en-US" sz="2800" dirty="0"/>
              <a:t>物理存储空间，分段</a:t>
            </a:r>
            <a:r>
              <a:rPr lang="en-US" altLang="zh-CN" sz="2800" dirty="0"/>
              <a:t>64KB</a:t>
            </a:r>
            <a:r>
              <a:rPr lang="zh-CN" altLang="en-US" sz="2800" dirty="0"/>
              <a:t>，可使用</a:t>
            </a:r>
            <a:r>
              <a:rPr lang="en-US" altLang="zh-CN" sz="2800" dirty="0"/>
              <a:t>32</a:t>
            </a:r>
            <a:r>
              <a:rPr lang="zh-CN" altLang="en-US" sz="2800" dirty="0"/>
              <a:t>位寄存器和</a:t>
            </a:r>
            <a:r>
              <a:rPr lang="en-US" altLang="zh-CN" sz="2800" dirty="0"/>
              <a:t>32</a:t>
            </a:r>
            <a:r>
              <a:rPr lang="zh-CN" altLang="en-US" sz="2800" dirty="0"/>
              <a:t>位操作数，以及</a:t>
            </a:r>
            <a:r>
              <a:rPr lang="en-US" altLang="zh-CN" sz="2800" dirty="0"/>
              <a:t>32</a:t>
            </a:r>
            <a:r>
              <a:rPr lang="zh-CN" altLang="en-US" sz="2800" dirty="0"/>
              <a:t>位的寻址方式。</a:t>
            </a:r>
          </a:p>
          <a:p>
            <a:pPr>
              <a:buFont typeface="Wingdings" panose="05000000000000000000" pitchFamily="2" charset="2"/>
              <a:buChar char="ü"/>
            </a:pPr>
            <a:r>
              <a:rPr lang="zh-CN" altLang="en-US" sz="2800" dirty="0"/>
              <a:t> 保护方式：可寻址物理存储空间达到</a:t>
            </a:r>
            <a:r>
              <a:rPr lang="en-US" altLang="zh-CN" sz="2800" dirty="0"/>
              <a:t>4GB</a:t>
            </a:r>
            <a:r>
              <a:rPr lang="zh-CN" altLang="en-US" sz="2800" dirty="0"/>
              <a:t>，段地址和段内偏移量都是</a:t>
            </a:r>
            <a:r>
              <a:rPr lang="en-US" altLang="zh-CN" sz="2800" dirty="0"/>
              <a:t>32</a:t>
            </a:r>
            <a:r>
              <a:rPr lang="zh-CN" altLang="en-US" sz="2800" dirty="0"/>
              <a:t>位，称为“</a:t>
            </a:r>
            <a:r>
              <a:rPr lang="en-US" altLang="zh-CN" sz="2800" dirty="0"/>
              <a:t>32</a:t>
            </a:r>
            <a:r>
              <a:rPr lang="zh-CN" altLang="en-US" sz="2800" dirty="0"/>
              <a:t>位段”。</a:t>
            </a:r>
            <a:endParaRPr lang="en-US" altLang="zh-CN" sz="2800" dirty="0"/>
          </a:p>
          <a:p>
            <a:pPr lvl="1">
              <a:buFont typeface="Wingdings" panose="05000000000000000000" pitchFamily="2" charset="2"/>
              <a:buChar char="ü"/>
              <a:defRPr/>
            </a:pPr>
            <a:r>
              <a:rPr lang="zh-CN" altLang="en-US" sz="2600" dirty="0"/>
              <a:t>保护方式</a:t>
            </a:r>
            <a:r>
              <a:rPr lang="zh-CN" altLang="en-US" dirty="0"/>
              <a:t>（</a:t>
            </a:r>
            <a:r>
              <a:rPr lang="en-US" altLang="zh-CN" dirty="0"/>
              <a:t>Protected Mode</a:t>
            </a:r>
            <a:r>
              <a:rPr lang="zh-CN" altLang="en-US" dirty="0"/>
              <a:t>）</a:t>
            </a:r>
            <a:r>
              <a:rPr lang="zh-CN" altLang="en-US" sz="2600" dirty="0"/>
              <a:t>不仅具有段式存储管理功能，还提供页式存储管理功能，可以更好地支持虚拟存储器</a:t>
            </a:r>
          </a:p>
          <a:p>
            <a:pPr lvl="1">
              <a:buFont typeface="Wingdings" panose="05000000000000000000" pitchFamily="2" charset="2"/>
              <a:buChar char="ü"/>
              <a:defRPr/>
            </a:pPr>
            <a:r>
              <a:rPr lang="zh-CN" altLang="en-US" sz="2600" dirty="0"/>
              <a:t>在保护方式下，</a:t>
            </a:r>
            <a:r>
              <a:rPr lang="en-US" altLang="zh-CN" sz="2600" dirty="0"/>
              <a:t>32</a:t>
            </a:r>
            <a:r>
              <a:rPr lang="zh-CN" altLang="en-US" sz="2600" dirty="0"/>
              <a:t>位</a:t>
            </a:r>
            <a:r>
              <a:rPr lang="en-US" altLang="zh-CN" sz="2600" dirty="0"/>
              <a:t>x86 CPU</a:t>
            </a:r>
            <a:r>
              <a:rPr lang="zh-CN" altLang="en-US" sz="2600" dirty="0"/>
              <a:t>才能</a:t>
            </a:r>
            <a:r>
              <a:rPr lang="zh-CN" altLang="en-US" sz="2600" dirty="0">
                <a:solidFill>
                  <a:schemeClr val="tx2"/>
                </a:solidFill>
              </a:rPr>
              <a:t>发挥其全部功能</a:t>
            </a:r>
            <a:r>
              <a:rPr lang="zh-CN" altLang="en-US" sz="2600" dirty="0"/>
              <a:t>，可以充分利用其强大的存储管理和保护能力。</a:t>
            </a:r>
            <a:endParaRPr lang="zh-CN" altLang="en-US" dirty="0"/>
          </a:p>
        </p:txBody>
      </p:sp>
    </p:spTree>
    <p:extLst>
      <p:ext uri="{BB962C8B-B14F-4D97-AF65-F5344CB8AC3E}">
        <p14:creationId xmlns:p14="http://schemas.microsoft.com/office/powerpoint/2010/main" val="385713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7CF5C-988D-4256-B3F3-240A2E1183E4}"/>
              </a:ext>
            </a:extLst>
          </p:cNvPr>
          <p:cNvSpPr>
            <a:spLocks noGrp="1"/>
          </p:cNvSpPr>
          <p:nvPr>
            <p:ph type="title"/>
          </p:nvPr>
        </p:nvSpPr>
        <p:spPr/>
        <p:txBody>
          <a:bodyPr/>
          <a:lstStyle/>
          <a:p>
            <a:r>
              <a:rPr lang="en-US" altLang="zh-CN" dirty="0"/>
              <a:t>6.4.1 80386</a:t>
            </a:r>
            <a:r>
              <a:rPr lang="zh-CN" altLang="en-US" dirty="0"/>
              <a:t>新增指令</a:t>
            </a:r>
          </a:p>
        </p:txBody>
      </p:sp>
      <p:sp>
        <p:nvSpPr>
          <p:cNvPr id="3" name="内容占位符 2">
            <a:extLst>
              <a:ext uri="{FF2B5EF4-FFF2-40B4-BE49-F238E27FC236}">
                <a16:creationId xmlns:a16="http://schemas.microsoft.com/office/drawing/2014/main" id="{83A4D6F1-930B-4A68-974B-A35E5EB9A1DC}"/>
              </a:ext>
            </a:extLst>
          </p:cNvPr>
          <p:cNvSpPr>
            <a:spLocks noGrp="1"/>
          </p:cNvSpPr>
          <p:nvPr>
            <p:ph idx="1"/>
          </p:nvPr>
        </p:nvSpPr>
        <p:spPr>
          <a:xfrm>
            <a:off x="1178923" y="1911049"/>
            <a:ext cx="10058400" cy="4023360"/>
          </a:xfrm>
        </p:spPr>
        <p:txBody>
          <a:bodyPr>
            <a:normAutofit/>
          </a:bodyPr>
          <a:lstStyle/>
          <a:p>
            <a:r>
              <a:rPr lang="en-US" altLang="zh-CN" sz="2800" dirty="0"/>
              <a:t>4. </a:t>
            </a:r>
            <a:r>
              <a:rPr lang="zh-CN" altLang="en-US" sz="2800" dirty="0"/>
              <a:t>高速缓存控制指令</a:t>
            </a:r>
            <a:endParaRPr lang="en-US" altLang="zh-CN" sz="2800" dirty="0"/>
          </a:p>
          <a:p>
            <a:r>
              <a:rPr lang="en-US" altLang="zh-CN" sz="2800" dirty="0"/>
              <a:t>80486</a:t>
            </a:r>
            <a:r>
              <a:rPr lang="zh-CN" altLang="en-US" sz="2800" dirty="0"/>
              <a:t>新增了如下</a:t>
            </a:r>
            <a:r>
              <a:rPr lang="en-US" altLang="zh-CN" sz="2800" dirty="0"/>
              <a:t>3</a:t>
            </a:r>
            <a:r>
              <a:rPr lang="zh-CN" altLang="en-US" sz="2800" dirty="0"/>
              <a:t>条特权指令，用于控制</a:t>
            </a:r>
            <a:r>
              <a:rPr lang="en-US" altLang="zh-CN" sz="2800" dirty="0"/>
              <a:t>cache</a:t>
            </a:r>
          </a:p>
          <a:p>
            <a:pPr lvl="1"/>
            <a:r>
              <a:rPr lang="en-US" altLang="zh-CN" sz="2600" dirty="0" err="1"/>
              <a:t>Invd</a:t>
            </a:r>
            <a:r>
              <a:rPr lang="en-US" altLang="zh-CN" sz="2600" dirty="0"/>
              <a:t>   ; </a:t>
            </a:r>
            <a:r>
              <a:rPr lang="zh-CN" altLang="en-US" sz="2600" dirty="0"/>
              <a:t>高速缓存无效指令</a:t>
            </a:r>
            <a:endParaRPr lang="en-US" altLang="zh-CN" sz="2600" dirty="0"/>
          </a:p>
          <a:p>
            <a:pPr lvl="1"/>
            <a:r>
              <a:rPr lang="en-US" altLang="zh-CN" sz="2600" dirty="0" err="1"/>
              <a:t>Wbinvd</a:t>
            </a:r>
            <a:r>
              <a:rPr lang="en-US" altLang="zh-CN" sz="2600" dirty="0"/>
              <a:t>;  </a:t>
            </a:r>
            <a:r>
              <a:rPr lang="zh-CN" altLang="en-US" sz="2600" dirty="0"/>
              <a:t>回写以及高速缓存无效指令</a:t>
            </a:r>
            <a:endParaRPr lang="en-US" altLang="zh-CN" sz="2600" dirty="0"/>
          </a:p>
          <a:p>
            <a:pPr lvl="1"/>
            <a:r>
              <a:rPr lang="en-US" altLang="zh-CN" sz="2600" dirty="0" err="1"/>
              <a:t>Invlpg</a:t>
            </a:r>
            <a:r>
              <a:rPr lang="en-US" altLang="zh-CN" sz="2600" dirty="0"/>
              <a:t>  mem ; TLB</a:t>
            </a:r>
            <a:r>
              <a:rPr lang="zh-CN" altLang="en-US" sz="2600" dirty="0"/>
              <a:t>无效指令</a:t>
            </a:r>
          </a:p>
        </p:txBody>
      </p:sp>
    </p:spTree>
    <p:extLst>
      <p:ext uri="{BB962C8B-B14F-4D97-AF65-F5344CB8AC3E}">
        <p14:creationId xmlns:p14="http://schemas.microsoft.com/office/powerpoint/2010/main" val="535502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F88A-2810-4DF2-B903-51437F67582E}"/>
              </a:ext>
            </a:extLst>
          </p:cNvPr>
          <p:cNvSpPr>
            <a:spLocks noGrp="1"/>
          </p:cNvSpPr>
          <p:nvPr>
            <p:ph type="title"/>
          </p:nvPr>
        </p:nvSpPr>
        <p:spPr/>
        <p:txBody>
          <a:bodyPr/>
          <a:lstStyle/>
          <a:p>
            <a:r>
              <a:rPr lang="en-US" altLang="zh-CN" dirty="0"/>
              <a:t>6.4.3 Pentium </a:t>
            </a:r>
            <a:r>
              <a:rPr lang="zh-CN" altLang="en-US" dirty="0"/>
              <a:t>新增指令</a:t>
            </a:r>
          </a:p>
        </p:txBody>
      </p:sp>
      <p:sp>
        <p:nvSpPr>
          <p:cNvPr id="3" name="内容占位符 2">
            <a:extLst>
              <a:ext uri="{FF2B5EF4-FFF2-40B4-BE49-F238E27FC236}">
                <a16:creationId xmlns:a16="http://schemas.microsoft.com/office/drawing/2014/main" id="{BB61F626-21A6-487E-A57E-B46A07B0438C}"/>
              </a:ext>
            </a:extLst>
          </p:cNvPr>
          <p:cNvSpPr>
            <a:spLocks noGrp="1"/>
          </p:cNvSpPr>
          <p:nvPr>
            <p:ph idx="1"/>
          </p:nvPr>
        </p:nvSpPr>
        <p:spPr/>
        <p:txBody>
          <a:bodyPr>
            <a:normAutofit lnSpcReduction="10000"/>
          </a:bodyPr>
          <a:lstStyle/>
          <a:p>
            <a:r>
              <a:rPr lang="en-US" altLang="zh-CN" sz="2800" dirty="0"/>
              <a:t>Pentium</a:t>
            </a:r>
            <a:r>
              <a:rPr lang="zh-CN" altLang="en-US" sz="2800" dirty="0"/>
              <a:t>指令系统是</a:t>
            </a:r>
            <a:r>
              <a:rPr lang="en-US" altLang="zh-CN" sz="2800" dirty="0"/>
              <a:t>80486</a:t>
            </a:r>
            <a:r>
              <a:rPr lang="zh-CN" altLang="en-US" sz="2800" dirty="0"/>
              <a:t>指令集的超集，新增了几条非常实用的指令。</a:t>
            </a:r>
            <a:endParaRPr lang="en-US" altLang="zh-CN" sz="2800" dirty="0"/>
          </a:p>
          <a:p>
            <a:r>
              <a:rPr lang="zh-CN" altLang="en-US" sz="2800" dirty="0"/>
              <a:t>源程序中需增加</a:t>
            </a:r>
            <a:r>
              <a:rPr lang="en-US" altLang="zh-CN" sz="2800" dirty="0"/>
              <a:t>.586</a:t>
            </a:r>
            <a:r>
              <a:rPr lang="zh-CN" altLang="en-US" sz="2800" dirty="0"/>
              <a:t>或</a:t>
            </a:r>
            <a:r>
              <a:rPr lang="en-US" altLang="zh-CN" sz="2800" dirty="0"/>
              <a:t>.586P </a:t>
            </a:r>
            <a:r>
              <a:rPr lang="zh-CN" altLang="en-US" sz="2800" dirty="0"/>
              <a:t>伪指令。</a:t>
            </a:r>
            <a:r>
              <a:rPr lang="en-US" altLang="zh-CN" sz="2800" dirty="0"/>
              <a:t>MASM 6.11</a:t>
            </a:r>
            <a:r>
              <a:rPr lang="zh-CN" altLang="en-US" sz="2800" dirty="0"/>
              <a:t>开始支持</a:t>
            </a:r>
            <a:r>
              <a:rPr lang="en-US" altLang="zh-CN" sz="2800" dirty="0" err="1"/>
              <a:t>pentium</a:t>
            </a:r>
            <a:r>
              <a:rPr lang="zh-CN" altLang="en-US" sz="2800" dirty="0"/>
              <a:t>指令系统。若低版本的不能识别，则可定义宏实现。</a:t>
            </a:r>
            <a:endParaRPr lang="en-US" altLang="zh-CN" sz="2800" dirty="0"/>
          </a:p>
          <a:p>
            <a:pPr lvl="1"/>
            <a:r>
              <a:rPr lang="en-US" altLang="zh-CN" sz="2400" dirty="0"/>
              <a:t>CPU_ID  MACRO     ;</a:t>
            </a:r>
            <a:r>
              <a:rPr lang="zh-CN" altLang="en-US" sz="2400" dirty="0"/>
              <a:t>处理器识别指令</a:t>
            </a:r>
            <a:endParaRPr lang="en-US" altLang="zh-CN" sz="2400" dirty="0"/>
          </a:p>
          <a:p>
            <a:pPr lvl="1"/>
            <a:r>
              <a:rPr lang="en-US" altLang="zh-CN" sz="2400" dirty="0"/>
              <a:t>DB  0FH, 0A2H     ;CPUID </a:t>
            </a:r>
            <a:r>
              <a:rPr lang="zh-CN" altLang="en-US" sz="2400" dirty="0"/>
              <a:t>指令的机器代码 ：</a:t>
            </a:r>
            <a:r>
              <a:rPr lang="en-US" altLang="zh-CN" sz="2400" dirty="0"/>
              <a:t>0F A2</a:t>
            </a:r>
          </a:p>
          <a:p>
            <a:pPr lvl="1"/>
            <a:r>
              <a:rPr lang="en-US" altLang="zh-CN" sz="2400" dirty="0"/>
              <a:t>ENDM</a:t>
            </a:r>
          </a:p>
          <a:p>
            <a:r>
              <a:rPr lang="zh-CN" altLang="en-US" sz="2800" dirty="0"/>
              <a:t>或直接在该指令处采用</a:t>
            </a:r>
            <a:endParaRPr lang="en-US" altLang="zh-CN" sz="2800" dirty="0"/>
          </a:p>
          <a:p>
            <a:r>
              <a:rPr lang="en-US" altLang="zh-CN" sz="2800" dirty="0" err="1"/>
              <a:t>db</a:t>
            </a:r>
            <a:r>
              <a:rPr lang="en-US" altLang="zh-CN" sz="2800" dirty="0"/>
              <a:t>  0fh, 0a2h</a:t>
            </a:r>
          </a:p>
          <a:p>
            <a:endParaRPr lang="zh-CN" altLang="en-US" sz="2800" dirty="0"/>
          </a:p>
        </p:txBody>
      </p:sp>
    </p:spTree>
    <p:extLst>
      <p:ext uri="{BB962C8B-B14F-4D97-AF65-F5344CB8AC3E}">
        <p14:creationId xmlns:p14="http://schemas.microsoft.com/office/powerpoint/2010/main" val="3769534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6EFED-E68A-4C74-9165-C0DF6EAE6886}"/>
              </a:ext>
            </a:extLst>
          </p:cNvPr>
          <p:cNvSpPr>
            <a:spLocks noGrp="1"/>
          </p:cNvSpPr>
          <p:nvPr>
            <p:ph type="title"/>
          </p:nvPr>
        </p:nvSpPr>
        <p:spPr/>
        <p:txBody>
          <a:bodyPr/>
          <a:lstStyle/>
          <a:p>
            <a:r>
              <a:rPr lang="en-US" altLang="zh-CN" dirty="0"/>
              <a:t>6.4.3 Pentium </a:t>
            </a:r>
            <a:r>
              <a:rPr lang="zh-CN" altLang="en-US" dirty="0"/>
              <a:t>新增指令</a:t>
            </a:r>
          </a:p>
        </p:txBody>
      </p:sp>
      <p:sp>
        <p:nvSpPr>
          <p:cNvPr id="3" name="内容占位符 2">
            <a:extLst>
              <a:ext uri="{FF2B5EF4-FFF2-40B4-BE49-F238E27FC236}">
                <a16:creationId xmlns:a16="http://schemas.microsoft.com/office/drawing/2014/main" id="{BE60F6A8-62F3-421D-86E1-979FB2FBAEFC}"/>
              </a:ext>
            </a:extLst>
          </p:cNvPr>
          <p:cNvSpPr>
            <a:spLocks noGrp="1"/>
          </p:cNvSpPr>
          <p:nvPr>
            <p:ph idx="1"/>
          </p:nvPr>
        </p:nvSpPr>
        <p:spPr>
          <a:xfrm>
            <a:off x="1097280" y="1845734"/>
            <a:ext cx="10058400" cy="4452196"/>
          </a:xfrm>
        </p:spPr>
        <p:txBody>
          <a:bodyPr>
            <a:normAutofit lnSpcReduction="10000"/>
          </a:bodyPr>
          <a:lstStyle/>
          <a:p>
            <a:r>
              <a:rPr lang="en-US" altLang="zh-CN" sz="2400" dirty="0"/>
              <a:t>1. 8</a:t>
            </a:r>
            <a:r>
              <a:rPr lang="zh-CN" altLang="en-US" sz="2400" dirty="0"/>
              <a:t>字节比较交换指令 </a:t>
            </a:r>
            <a:r>
              <a:rPr lang="en-US" altLang="zh-CN" sz="2400" dirty="0"/>
              <a:t>CMPXCHG8B</a:t>
            </a:r>
          </a:p>
          <a:p>
            <a:r>
              <a:rPr lang="en-US" altLang="zh-CN" sz="2400" dirty="0"/>
              <a:t>CMPXCHG8B  M64   ; EDX.EAX-M64, </a:t>
            </a:r>
            <a:r>
              <a:rPr lang="zh-CN" altLang="en-US" sz="2400" dirty="0"/>
              <a:t>相等： </a:t>
            </a:r>
            <a:r>
              <a:rPr lang="en-US" altLang="zh-CN" sz="2400" dirty="0"/>
              <a:t>ZF=1</a:t>
            </a:r>
            <a:r>
              <a:rPr lang="zh-CN" altLang="en-US" sz="2400" dirty="0"/>
              <a:t>，</a:t>
            </a:r>
            <a:r>
              <a:rPr lang="en-US" altLang="zh-CN" sz="2400" dirty="0"/>
              <a:t>M64&lt;-ECX.EBX  </a:t>
            </a:r>
          </a:p>
          <a:p>
            <a:r>
              <a:rPr lang="en-US" altLang="zh-CN" sz="2400" dirty="0"/>
              <a:t>                             			</a:t>
            </a:r>
            <a:r>
              <a:rPr lang="zh-CN" altLang="en-US" sz="2400" dirty="0"/>
              <a:t>不等：</a:t>
            </a:r>
            <a:r>
              <a:rPr lang="en-US" altLang="zh-CN" sz="2400" dirty="0"/>
              <a:t>ZF=0</a:t>
            </a:r>
            <a:r>
              <a:rPr lang="zh-CN" altLang="en-US" sz="2400" dirty="0"/>
              <a:t>， </a:t>
            </a:r>
            <a:r>
              <a:rPr lang="en-US" altLang="zh-CN" sz="2400" dirty="0"/>
              <a:t>EDX.EAX&lt;-M64</a:t>
            </a:r>
          </a:p>
          <a:p>
            <a:r>
              <a:rPr lang="en-US" altLang="zh-CN" sz="2400" dirty="0"/>
              <a:t>CMPXCHG8B </a:t>
            </a:r>
            <a:r>
              <a:rPr lang="zh-CN" altLang="en-US" sz="2400" dirty="0"/>
              <a:t>是</a:t>
            </a:r>
            <a:r>
              <a:rPr lang="en-US" altLang="zh-CN" sz="2400" dirty="0"/>
              <a:t>CMPXCHG</a:t>
            </a:r>
            <a:r>
              <a:rPr lang="zh-CN" altLang="en-US" sz="2400" dirty="0"/>
              <a:t>的扩展指令，比较</a:t>
            </a:r>
            <a:r>
              <a:rPr lang="en-US" altLang="zh-CN" sz="2400" dirty="0"/>
              <a:t>EDX.EAX</a:t>
            </a:r>
            <a:r>
              <a:rPr lang="zh-CN" altLang="en-US" sz="2400" dirty="0"/>
              <a:t>和</a:t>
            </a:r>
            <a:r>
              <a:rPr lang="en-US" altLang="zh-CN" sz="2400" dirty="0"/>
              <a:t>64</a:t>
            </a:r>
            <a:r>
              <a:rPr lang="zh-CN" altLang="en-US" sz="2400" dirty="0"/>
              <a:t>位存储器操作数</a:t>
            </a:r>
            <a:r>
              <a:rPr lang="en-US" altLang="zh-CN" sz="2400" dirty="0"/>
              <a:t>M64</a:t>
            </a:r>
            <a:r>
              <a:rPr lang="zh-CN" altLang="en-US" sz="2400" dirty="0"/>
              <a:t>。其中，</a:t>
            </a:r>
            <a:r>
              <a:rPr lang="en-US" altLang="zh-CN" sz="2400" dirty="0"/>
              <a:t>EDX</a:t>
            </a:r>
            <a:r>
              <a:rPr lang="zh-CN" altLang="en-US" sz="2400" dirty="0"/>
              <a:t>、</a:t>
            </a:r>
            <a:r>
              <a:rPr lang="en-US" altLang="zh-CN" sz="2400" dirty="0"/>
              <a:t>ECX</a:t>
            </a:r>
            <a:r>
              <a:rPr lang="zh-CN" altLang="en-US" sz="2400" dirty="0"/>
              <a:t>保存</a:t>
            </a:r>
            <a:r>
              <a:rPr lang="en-US" altLang="zh-CN" sz="2400" dirty="0"/>
              <a:t>63</a:t>
            </a:r>
            <a:r>
              <a:rPr lang="zh-CN" altLang="en-US" sz="2400" dirty="0"/>
              <a:t>位数据的高</a:t>
            </a:r>
            <a:r>
              <a:rPr lang="en-US" altLang="zh-CN" sz="2400" dirty="0"/>
              <a:t>32</a:t>
            </a:r>
            <a:r>
              <a:rPr lang="zh-CN" altLang="en-US" sz="2400" dirty="0"/>
              <a:t>位，例如：</a:t>
            </a:r>
            <a:endParaRPr lang="en-US" altLang="zh-CN" sz="2400" dirty="0"/>
          </a:p>
          <a:p>
            <a:r>
              <a:rPr lang="en-US" altLang="zh-CN" sz="2400" dirty="0"/>
              <a:t>CMPXCHG8B  QWORD PTR [SI]</a:t>
            </a:r>
          </a:p>
          <a:p>
            <a:r>
              <a:rPr lang="en-US" altLang="zh-CN" sz="2400" dirty="0"/>
              <a:t>2. </a:t>
            </a:r>
            <a:r>
              <a:rPr lang="zh-CN" altLang="en-US" sz="2400" dirty="0"/>
              <a:t>处理器识别指令 </a:t>
            </a:r>
            <a:r>
              <a:rPr lang="en-US" altLang="zh-CN" sz="2400" dirty="0"/>
              <a:t>CPUID</a:t>
            </a:r>
          </a:p>
          <a:p>
            <a:r>
              <a:rPr lang="en-US" altLang="zh-CN" sz="2400" dirty="0"/>
              <a:t>CPUID               ;</a:t>
            </a:r>
            <a:r>
              <a:rPr lang="zh-CN" altLang="en-US" sz="2400" dirty="0"/>
              <a:t>返回处理器的有关特征信息</a:t>
            </a:r>
            <a:endParaRPr lang="en-US" altLang="zh-CN" sz="2400" dirty="0"/>
          </a:p>
          <a:p>
            <a:r>
              <a:rPr lang="zh-CN" altLang="en-US" sz="2400" dirty="0"/>
              <a:t>执行</a:t>
            </a:r>
            <a:r>
              <a:rPr lang="en-US" altLang="zh-CN" sz="2400" dirty="0"/>
              <a:t>CPUID</a:t>
            </a:r>
            <a:r>
              <a:rPr lang="zh-CN" altLang="en-US" sz="2400" dirty="0"/>
              <a:t>指令前，必须给</a:t>
            </a:r>
            <a:r>
              <a:rPr lang="en-US" altLang="zh-CN" sz="2400" dirty="0"/>
              <a:t>EAX</a:t>
            </a:r>
            <a:r>
              <a:rPr lang="zh-CN" altLang="en-US" sz="2400" dirty="0"/>
              <a:t>赋入口参数，</a:t>
            </a:r>
            <a:r>
              <a:rPr lang="en-US" altLang="zh-CN" sz="2400" dirty="0"/>
              <a:t>EAX</a:t>
            </a:r>
            <a:r>
              <a:rPr lang="zh-CN" altLang="en-US" sz="2400" dirty="0"/>
              <a:t>值不同，</a:t>
            </a:r>
            <a:r>
              <a:rPr lang="en-US" altLang="zh-CN" sz="2400" dirty="0"/>
              <a:t>CPUID</a:t>
            </a:r>
            <a:r>
              <a:rPr lang="zh-CN" altLang="en-US" sz="2400" dirty="0"/>
              <a:t>指令返回的信息不同。</a:t>
            </a:r>
            <a:r>
              <a:rPr lang="en-US" altLang="zh-CN" sz="2400" dirty="0"/>
              <a:t>EAX</a:t>
            </a:r>
            <a:r>
              <a:rPr lang="zh-CN" altLang="en-US" sz="2400" dirty="0"/>
              <a:t>所能赋给的最大值，则由</a:t>
            </a:r>
            <a:r>
              <a:rPr lang="en-US" altLang="zh-CN" sz="2400" dirty="0"/>
              <a:t>EAX=0</a:t>
            </a:r>
            <a:r>
              <a:rPr lang="zh-CN" altLang="en-US" sz="2400" dirty="0"/>
              <a:t>时执行</a:t>
            </a:r>
            <a:r>
              <a:rPr lang="en-US" altLang="zh-CN" sz="2400" dirty="0"/>
              <a:t>CPUID</a:t>
            </a:r>
            <a:r>
              <a:rPr lang="zh-CN" altLang="en-US" sz="2400" dirty="0"/>
              <a:t>指令得到</a:t>
            </a:r>
          </a:p>
        </p:txBody>
      </p:sp>
    </p:spTree>
    <p:extLst>
      <p:ext uri="{BB962C8B-B14F-4D97-AF65-F5344CB8AC3E}">
        <p14:creationId xmlns:p14="http://schemas.microsoft.com/office/powerpoint/2010/main" val="894177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D3D32-3C71-4E13-8B2B-A41FA39B3767}"/>
              </a:ext>
            </a:extLst>
          </p:cNvPr>
          <p:cNvSpPr>
            <a:spLocks noGrp="1"/>
          </p:cNvSpPr>
          <p:nvPr>
            <p:ph type="title"/>
          </p:nvPr>
        </p:nvSpPr>
        <p:spPr/>
        <p:txBody>
          <a:bodyPr/>
          <a:lstStyle/>
          <a:p>
            <a:r>
              <a:rPr lang="en-US" altLang="zh-CN" dirty="0"/>
              <a:t>6.4.3 Pentium </a:t>
            </a:r>
            <a:r>
              <a:rPr lang="zh-CN" altLang="en-US" dirty="0"/>
              <a:t>新增指令</a:t>
            </a:r>
          </a:p>
        </p:txBody>
      </p:sp>
      <p:sp>
        <p:nvSpPr>
          <p:cNvPr id="3" name="内容占位符 2">
            <a:extLst>
              <a:ext uri="{FF2B5EF4-FFF2-40B4-BE49-F238E27FC236}">
                <a16:creationId xmlns:a16="http://schemas.microsoft.com/office/drawing/2014/main" id="{E65B7BD8-1087-4F81-8C6B-B4E2057A2BC7}"/>
              </a:ext>
            </a:extLst>
          </p:cNvPr>
          <p:cNvSpPr>
            <a:spLocks noGrp="1"/>
          </p:cNvSpPr>
          <p:nvPr>
            <p:ph idx="1"/>
          </p:nvPr>
        </p:nvSpPr>
        <p:spPr>
          <a:xfrm>
            <a:off x="1097280" y="1845734"/>
            <a:ext cx="6412230" cy="4120726"/>
          </a:xfrm>
        </p:spPr>
        <p:txBody>
          <a:bodyPr/>
          <a:lstStyle/>
          <a:p>
            <a:pPr marL="457200" indent="-193675">
              <a:buClrTx/>
              <a:buSzPct val="70000"/>
              <a:buFont typeface="+mj-ea"/>
              <a:buAutoNum type="circleNumDbPlain"/>
            </a:pPr>
            <a:r>
              <a:rPr lang="zh-CN" altLang="en-US" dirty="0"/>
              <a:t>当</a:t>
            </a:r>
            <a:r>
              <a:rPr lang="en-US" altLang="zh-CN" dirty="0"/>
              <a:t>EAX=0</a:t>
            </a:r>
            <a:r>
              <a:rPr lang="zh-CN" altLang="en-US" dirty="0"/>
              <a:t>时执行</a:t>
            </a:r>
            <a:r>
              <a:rPr lang="en-US" altLang="zh-CN" dirty="0"/>
              <a:t>CPUID</a:t>
            </a:r>
            <a:r>
              <a:rPr lang="zh-CN" altLang="en-US" dirty="0"/>
              <a:t>指令，则通过</a:t>
            </a:r>
            <a:r>
              <a:rPr lang="en-US" altLang="zh-CN" dirty="0"/>
              <a:t>EAX</a:t>
            </a:r>
            <a:r>
              <a:rPr lang="zh-CN" altLang="en-US" dirty="0"/>
              <a:t>返回处理器能够赋给</a:t>
            </a:r>
            <a:r>
              <a:rPr lang="en-US" altLang="zh-CN" dirty="0"/>
              <a:t>EAX</a:t>
            </a:r>
            <a:r>
              <a:rPr lang="zh-CN" altLang="en-US" dirty="0"/>
              <a:t>的最大值，并通过</a:t>
            </a:r>
            <a:r>
              <a:rPr lang="en-US" altLang="zh-CN" dirty="0"/>
              <a:t>EBX.EDX.ECX</a:t>
            </a:r>
            <a:r>
              <a:rPr lang="zh-CN" altLang="en-US" dirty="0"/>
              <a:t>返回生产厂商的标识符串“</a:t>
            </a:r>
            <a:r>
              <a:rPr lang="en-US" altLang="zh-CN" dirty="0"/>
              <a:t>Genuine Intel</a:t>
            </a:r>
            <a:r>
              <a:rPr lang="zh-CN" altLang="en-US" dirty="0"/>
              <a:t>”，就能确认是</a:t>
            </a:r>
            <a:r>
              <a:rPr lang="en-US" altLang="zh-CN" dirty="0"/>
              <a:t>Intel</a:t>
            </a:r>
            <a:r>
              <a:rPr lang="zh-CN" altLang="en-US" dirty="0"/>
              <a:t>公司的</a:t>
            </a:r>
            <a:r>
              <a:rPr lang="en-US" altLang="zh-CN" dirty="0"/>
              <a:t>80X86</a:t>
            </a:r>
            <a:r>
              <a:rPr lang="zh-CN" altLang="en-US" dirty="0"/>
              <a:t>微处理器。这</a:t>
            </a:r>
            <a:r>
              <a:rPr lang="en-US" altLang="zh-CN" dirty="0"/>
              <a:t>3</a:t>
            </a:r>
            <a:r>
              <a:rPr lang="zh-CN" altLang="en-US" dirty="0"/>
              <a:t>个寄存器依次存放“</a:t>
            </a:r>
            <a:r>
              <a:rPr lang="en-US" altLang="zh-CN" dirty="0"/>
              <a:t>Genu</a:t>
            </a:r>
            <a:r>
              <a:rPr lang="zh-CN" altLang="en-US" dirty="0"/>
              <a:t>”</a:t>
            </a:r>
            <a:r>
              <a:rPr lang="en-US" altLang="zh-CN" dirty="0"/>
              <a:t>,</a:t>
            </a:r>
            <a:r>
              <a:rPr lang="zh-CN" altLang="en-US" dirty="0"/>
              <a:t>“</a:t>
            </a:r>
            <a:r>
              <a:rPr lang="en-US" altLang="zh-CN" dirty="0" err="1"/>
              <a:t>inel</a:t>
            </a:r>
            <a:r>
              <a:rPr lang="zh-CN" altLang="en-US" dirty="0"/>
              <a:t>”</a:t>
            </a:r>
            <a:r>
              <a:rPr lang="en-US" altLang="zh-CN" dirty="0"/>
              <a:t>,</a:t>
            </a:r>
            <a:r>
              <a:rPr lang="zh-CN" altLang="en-US" dirty="0"/>
              <a:t>“</a:t>
            </a:r>
            <a:r>
              <a:rPr lang="en-US" altLang="zh-CN" dirty="0" err="1"/>
              <a:t>ntel</a:t>
            </a:r>
            <a:r>
              <a:rPr lang="zh-CN" altLang="en-US" dirty="0"/>
              <a:t>”的</a:t>
            </a:r>
            <a:r>
              <a:rPr lang="en-US" altLang="zh-CN" dirty="0"/>
              <a:t>ASCII</a:t>
            </a:r>
            <a:r>
              <a:rPr lang="zh-CN" altLang="en-US" dirty="0"/>
              <a:t>码。</a:t>
            </a:r>
            <a:endParaRPr lang="en-US" altLang="zh-CN" dirty="0"/>
          </a:p>
          <a:p>
            <a:pPr marL="263525" indent="0">
              <a:buClrTx/>
              <a:buSzPct val="70000"/>
              <a:buNone/>
            </a:pPr>
            <a:r>
              <a:rPr lang="zh-CN" altLang="en-US" dirty="0"/>
              <a:t>例 </a:t>
            </a:r>
            <a:r>
              <a:rPr lang="en-US" altLang="zh-CN" dirty="0"/>
              <a:t>6.9 </a:t>
            </a:r>
            <a:r>
              <a:rPr lang="zh-CN" altLang="en-US" dirty="0"/>
              <a:t>显示</a:t>
            </a:r>
            <a:r>
              <a:rPr lang="en-US" altLang="zh-CN" dirty="0" err="1"/>
              <a:t>pentium</a:t>
            </a:r>
            <a:r>
              <a:rPr lang="zh-CN" altLang="en-US" dirty="0"/>
              <a:t>处理器的生产厂商的程序</a:t>
            </a:r>
            <a:endParaRPr lang="en-US" altLang="zh-CN" dirty="0"/>
          </a:p>
          <a:p>
            <a:pPr marL="263525" indent="0">
              <a:buClrTx/>
              <a:buSzPct val="70000"/>
              <a:buNone/>
            </a:pPr>
            <a:r>
              <a:rPr lang="zh-CN" altLang="en-US" dirty="0"/>
              <a:t>该程序只能在支持</a:t>
            </a:r>
            <a:r>
              <a:rPr lang="en-US" altLang="zh-CN" dirty="0"/>
              <a:t>CUPID</a:t>
            </a:r>
            <a:r>
              <a:rPr lang="zh-CN" altLang="en-US" dirty="0"/>
              <a:t>指令的</a:t>
            </a:r>
            <a:r>
              <a:rPr lang="en-US" altLang="zh-CN" dirty="0"/>
              <a:t>intel80X86</a:t>
            </a:r>
            <a:r>
              <a:rPr lang="zh-CN" altLang="en-US" dirty="0"/>
              <a:t>处理器上运行，需要实用</a:t>
            </a:r>
            <a:endParaRPr lang="en-US" altLang="zh-CN" dirty="0"/>
          </a:p>
          <a:p>
            <a:pPr marL="263525" indent="0">
              <a:buClrTx/>
              <a:buSzPct val="70000"/>
              <a:buNone/>
            </a:pPr>
            <a:r>
              <a:rPr lang="en-US" altLang="zh-CN" dirty="0"/>
              <a:t>MASM6.11</a:t>
            </a:r>
            <a:r>
              <a:rPr lang="zh-CN" altLang="en-US" dirty="0"/>
              <a:t>以及以上版本汇编连接，生成一个</a:t>
            </a:r>
            <a:r>
              <a:rPr lang="en-US" altLang="zh-CN" dirty="0"/>
              <a:t>COM</a:t>
            </a:r>
            <a:r>
              <a:rPr lang="zh-CN" altLang="en-US" dirty="0"/>
              <a:t>程序</a:t>
            </a:r>
            <a:endParaRPr lang="en-US" altLang="zh-CN" dirty="0"/>
          </a:p>
          <a:p>
            <a:pPr marL="263525" indent="0">
              <a:buClrTx/>
              <a:buSzPct val="70000"/>
              <a:buNone/>
            </a:pPr>
            <a:endParaRPr lang="zh-CN" altLang="en-US" dirty="0"/>
          </a:p>
        </p:txBody>
      </p:sp>
      <p:pic>
        <p:nvPicPr>
          <p:cNvPr id="4" name="图片 3">
            <a:extLst>
              <a:ext uri="{FF2B5EF4-FFF2-40B4-BE49-F238E27FC236}">
                <a16:creationId xmlns:a16="http://schemas.microsoft.com/office/drawing/2014/main" id="{A20313EB-6838-4DEA-9F53-B1477CD092A1}"/>
              </a:ext>
            </a:extLst>
          </p:cNvPr>
          <p:cNvPicPr>
            <a:picLocks noChangeAspect="1"/>
          </p:cNvPicPr>
          <p:nvPr/>
        </p:nvPicPr>
        <p:blipFill>
          <a:blip r:embed="rId2"/>
          <a:stretch>
            <a:fillRect/>
          </a:stretch>
        </p:blipFill>
        <p:spPr>
          <a:xfrm>
            <a:off x="7777020" y="1409968"/>
            <a:ext cx="3702304" cy="4740051"/>
          </a:xfrm>
          <a:prstGeom prst="rect">
            <a:avLst/>
          </a:prstGeom>
        </p:spPr>
      </p:pic>
    </p:spTree>
    <p:extLst>
      <p:ext uri="{BB962C8B-B14F-4D97-AF65-F5344CB8AC3E}">
        <p14:creationId xmlns:p14="http://schemas.microsoft.com/office/powerpoint/2010/main" val="171639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7735B-8DA3-450D-A80B-377A7DC84029}"/>
              </a:ext>
            </a:extLst>
          </p:cNvPr>
          <p:cNvSpPr>
            <a:spLocks noGrp="1"/>
          </p:cNvSpPr>
          <p:nvPr>
            <p:ph type="title"/>
          </p:nvPr>
        </p:nvSpPr>
        <p:spPr/>
        <p:txBody>
          <a:bodyPr/>
          <a:lstStyle/>
          <a:p>
            <a:r>
              <a:rPr lang="en-US" altLang="zh-CN" dirty="0"/>
              <a:t>6.1 32</a:t>
            </a:r>
            <a:r>
              <a:rPr lang="zh-CN" altLang="en-US" dirty="0"/>
              <a:t>位</a:t>
            </a:r>
            <a:r>
              <a:rPr lang="en-US" altLang="zh-CN" dirty="0"/>
              <a:t>CPU</a:t>
            </a:r>
            <a:r>
              <a:rPr lang="zh-CN" altLang="en-US" dirty="0"/>
              <a:t>的指令运行环境</a:t>
            </a:r>
          </a:p>
        </p:txBody>
      </p:sp>
      <p:sp>
        <p:nvSpPr>
          <p:cNvPr id="3" name="内容占位符 2">
            <a:extLst>
              <a:ext uri="{FF2B5EF4-FFF2-40B4-BE49-F238E27FC236}">
                <a16:creationId xmlns:a16="http://schemas.microsoft.com/office/drawing/2014/main" id="{A124BFD9-A4CC-439A-83A8-D304866DF678}"/>
              </a:ext>
            </a:extLst>
          </p:cNvPr>
          <p:cNvSpPr>
            <a:spLocks noGrp="1"/>
          </p:cNvSpPr>
          <p:nvPr>
            <p:ph idx="1"/>
          </p:nvPr>
        </p:nvSpPr>
        <p:spPr/>
        <p:txBody>
          <a:bodyPr>
            <a:normAutofit/>
          </a:bodyPr>
          <a:lstStyle/>
          <a:p>
            <a:pPr>
              <a:lnSpc>
                <a:spcPct val="100000"/>
              </a:lnSpc>
              <a:buFont typeface="Wingdings" panose="05000000000000000000" pitchFamily="2" charset="2"/>
              <a:buChar char="ü"/>
              <a:defRPr/>
            </a:pPr>
            <a:r>
              <a:rPr lang="zh-CN" altLang="en-US" sz="3200" dirty="0"/>
              <a:t>虚拟</a:t>
            </a:r>
            <a:r>
              <a:rPr lang="en-US" altLang="zh-CN" sz="3200" dirty="0"/>
              <a:t>8086</a:t>
            </a:r>
            <a:r>
              <a:rPr lang="zh-CN" altLang="en-US" sz="3200" dirty="0"/>
              <a:t>方式：一种在保护方式下运行的类似实方式的工作环境。</a:t>
            </a:r>
            <a:r>
              <a:rPr lang="en-US" altLang="zh-CN" sz="3200" dirty="0"/>
              <a:t>1MB</a:t>
            </a:r>
            <a:r>
              <a:rPr lang="zh-CN" altLang="en-US" sz="3200" dirty="0"/>
              <a:t>地址空间可转换到</a:t>
            </a:r>
            <a:r>
              <a:rPr lang="en-US" altLang="zh-CN" sz="3200" dirty="0"/>
              <a:t>4GB</a:t>
            </a:r>
            <a:r>
              <a:rPr lang="zh-CN" altLang="en-US" sz="3200" dirty="0"/>
              <a:t>。</a:t>
            </a:r>
            <a:endParaRPr lang="en-US" altLang="zh-CN" sz="3200" dirty="0"/>
          </a:p>
          <a:p>
            <a:pPr lvl="1">
              <a:lnSpc>
                <a:spcPct val="100000"/>
              </a:lnSpc>
              <a:buFont typeface="Wingdings" panose="05000000000000000000" pitchFamily="2" charset="2"/>
              <a:buChar char="ü"/>
              <a:defRPr/>
            </a:pPr>
            <a:r>
              <a:rPr lang="zh-CN" altLang="en-US" sz="2800" dirty="0"/>
              <a:t>虚拟</a:t>
            </a:r>
            <a:r>
              <a:rPr lang="en-US" altLang="zh-CN" sz="2800" dirty="0"/>
              <a:t>8086</a:t>
            </a:r>
            <a:r>
              <a:rPr lang="zh-CN" altLang="en-US" sz="2800" dirty="0"/>
              <a:t>方式下仍然采用</a:t>
            </a:r>
            <a:r>
              <a:rPr lang="en-US" altLang="zh-CN" sz="2800" dirty="0">
                <a:solidFill>
                  <a:schemeClr val="tx2"/>
                </a:solidFill>
              </a:rPr>
              <a:t>16</a:t>
            </a:r>
            <a:r>
              <a:rPr lang="zh-CN" altLang="en-US" sz="2800" dirty="0">
                <a:solidFill>
                  <a:schemeClr val="tx2"/>
                </a:solidFill>
              </a:rPr>
              <a:t>位逻辑段</a:t>
            </a:r>
            <a:r>
              <a:rPr lang="zh-CN" altLang="en-US" sz="2800" dirty="0"/>
              <a:t>：段寄存器的使用与实方式一样，左移</a:t>
            </a:r>
            <a:r>
              <a:rPr lang="en-US" altLang="zh-CN" sz="2800" dirty="0"/>
              <a:t>4</a:t>
            </a:r>
            <a:r>
              <a:rPr lang="zh-CN" altLang="en-US" sz="2800" dirty="0"/>
              <a:t>位加</a:t>
            </a:r>
            <a:r>
              <a:rPr lang="en-US" altLang="zh-CN" sz="2800" dirty="0"/>
              <a:t>16</a:t>
            </a:r>
            <a:r>
              <a:rPr lang="zh-CN" altLang="en-US" sz="2800" dirty="0"/>
              <a:t>位偏移量得到</a:t>
            </a:r>
            <a:r>
              <a:rPr lang="en-US" altLang="zh-CN" sz="2800" dirty="0"/>
              <a:t>20</a:t>
            </a:r>
            <a:r>
              <a:rPr lang="zh-CN" altLang="en-US" sz="2800" dirty="0"/>
              <a:t>位地址</a:t>
            </a:r>
          </a:p>
          <a:p>
            <a:pPr lvl="1">
              <a:lnSpc>
                <a:spcPct val="100000"/>
              </a:lnSpc>
              <a:buFont typeface="Wingdings" panose="05000000000000000000" pitchFamily="2" charset="2"/>
              <a:buChar char="ü"/>
              <a:defRPr/>
            </a:pPr>
            <a:r>
              <a:rPr lang="zh-CN" altLang="en-US" sz="2800" dirty="0"/>
              <a:t>多个</a:t>
            </a:r>
            <a:r>
              <a:rPr lang="en-US" altLang="zh-CN" sz="2800" dirty="0"/>
              <a:t>8086</a:t>
            </a:r>
            <a:r>
              <a:rPr lang="zh-CN" altLang="en-US" sz="2800" dirty="0"/>
              <a:t>程序可以利用分页机构将各自的逻辑</a:t>
            </a:r>
            <a:r>
              <a:rPr lang="en-US" altLang="zh-CN" sz="2800" dirty="0"/>
              <a:t>1MB</a:t>
            </a:r>
            <a:r>
              <a:rPr lang="zh-CN" altLang="en-US" sz="2800" dirty="0"/>
              <a:t>空间映射到不同的物理地址，从而实现共存于主存并行运行</a:t>
            </a:r>
          </a:p>
          <a:p>
            <a:pPr lvl="1">
              <a:lnSpc>
                <a:spcPct val="100000"/>
              </a:lnSpc>
              <a:buFont typeface="Wingdings" panose="05000000000000000000" pitchFamily="2" charset="2"/>
              <a:buChar char="ü"/>
              <a:defRPr/>
            </a:pPr>
            <a:r>
              <a:rPr lang="zh-CN" altLang="en-US" sz="2800" dirty="0"/>
              <a:t>虚拟</a:t>
            </a:r>
            <a:r>
              <a:rPr lang="en-US" altLang="zh-CN" sz="2800" dirty="0"/>
              <a:t>8086</a:t>
            </a:r>
            <a:r>
              <a:rPr lang="zh-CN" altLang="en-US" sz="2800" dirty="0"/>
              <a:t>方式的程序在</a:t>
            </a:r>
            <a:r>
              <a:rPr lang="zh-CN" altLang="en-US" sz="2800" dirty="0">
                <a:solidFill>
                  <a:schemeClr val="tx2"/>
                </a:solidFill>
              </a:rPr>
              <a:t>最低特权层</a:t>
            </a:r>
            <a:r>
              <a:rPr lang="en-US" altLang="zh-CN" sz="2800" dirty="0">
                <a:solidFill>
                  <a:schemeClr val="tx2"/>
                </a:solidFill>
              </a:rPr>
              <a:t>3</a:t>
            </a:r>
            <a:r>
              <a:rPr lang="zh-CN" altLang="en-US" sz="2800" dirty="0"/>
              <a:t>下运行</a:t>
            </a:r>
          </a:p>
          <a:p>
            <a:pPr>
              <a:lnSpc>
                <a:spcPct val="100000"/>
              </a:lnSpc>
            </a:pPr>
            <a:endParaRPr lang="zh-CN" altLang="en-US" sz="3200" dirty="0"/>
          </a:p>
        </p:txBody>
      </p:sp>
    </p:spTree>
    <p:extLst>
      <p:ext uri="{BB962C8B-B14F-4D97-AF65-F5344CB8AC3E}">
        <p14:creationId xmlns:p14="http://schemas.microsoft.com/office/powerpoint/2010/main" val="144461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97F72-986B-4141-84D3-26ED516E8C74}"/>
              </a:ext>
            </a:extLst>
          </p:cNvPr>
          <p:cNvSpPr>
            <a:spLocks noGrp="1"/>
          </p:cNvSpPr>
          <p:nvPr>
            <p:ph type="title"/>
          </p:nvPr>
        </p:nvSpPr>
        <p:spPr/>
        <p:txBody>
          <a:bodyPr/>
          <a:lstStyle/>
          <a:p>
            <a:r>
              <a:rPr lang="en-US" altLang="zh-CN" dirty="0"/>
              <a:t>6.1.1 </a:t>
            </a:r>
            <a:r>
              <a:rPr lang="zh-CN" altLang="en-US" dirty="0"/>
              <a:t>寄存器</a:t>
            </a:r>
          </a:p>
        </p:txBody>
      </p:sp>
      <p:sp>
        <p:nvSpPr>
          <p:cNvPr id="4" name="Rectangle 6">
            <a:extLst>
              <a:ext uri="{FF2B5EF4-FFF2-40B4-BE49-F238E27FC236}">
                <a16:creationId xmlns:a16="http://schemas.microsoft.com/office/drawing/2014/main" id="{CCB10C8E-A294-4536-AAD5-63E0900C8505}"/>
              </a:ext>
            </a:extLst>
          </p:cNvPr>
          <p:cNvSpPr>
            <a:spLocks noGrp="1" noChangeArrowheads="1"/>
          </p:cNvSpPr>
          <p:nvPr>
            <p:ph idx="1"/>
          </p:nvPr>
        </p:nvSpPr>
        <p:spPr>
          <a:xfrm>
            <a:off x="1096964" y="1846263"/>
            <a:ext cx="4794202" cy="4256363"/>
          </a:xfrm>
        </p:spPr>
        <p:txBody>
          <a:bodyPr rtlCol="0">
            <a:normAutofit/>
          </a:bodyPr>
          <a:lstStyle/>
          <a:p>
            <a:pPr fontAlgn="auto">
              <a:buFont typeface="Wingdings" panose="05000000000000000000" pitchFamily="2" charset="2"/>
              <a:buChar char="ü"/>
              <a:defRPr/>
            </a:pPr>
            <a:r>
              <a:rPr lang="en-US" altLang="zh-CN" sz="2800" dirty="0">
                <a:solidFill>
                  <a:schemeClr val="tx1">
                    <a:lumMod val="75000"/>
                    <a:lumOff val="25000"/>
                  </a:schemeClr>
                </a:solidFill>
              </a:rPr>
              <a:t>8</a:t>
            </a:r>
            <a:r>
              <a:rPr lang="zh-CN" altLang="en-US" sz="2800" dirty="0">
                <a:solidFill>
                  <a:schemeClr val="tx1">
                    <a:lumMod val="75000"/>
                    <a:lumOff val="25000"/>
                  </a:schemeClr>
                </a:solidFill>
              </a:rPr>
              <a:t>个</a:t>
            </a:r>
            <a:r>
              <a:rPr lang="en-US" altLang="zh-CN" sz="2800" dirty="0">
                <a:solidFill>
                  <a:schemeClr val="tx1">
                    <a:lumMod val="75000"/>
                    <a:lumOff val="25000"/>
                  </a:schemeClr>
                </a:solidFill>
              </a:rPr>
              <a:t>32</a:t>
            </a:r>
            <a:r>
              <a:rPr lang="zh-CN" altLang="en-US" sz="2800" dirty="0">
                <a:solidFill>
                  <a:schemeClr val="tx1">
                    <a:lumMod val="75000"/>
                    <a:lumOff val="25000"/>
                  </a:schemeClr>
                </a:solidFill>
              </a:rPr>
              <a:t>位通用寄存器：</a:t>
            </a:r>
          </a:p>
          <a:p>
            <a:pPr marL="384048" lvl="1" indent="-182880" fontAlgn="auto">
              <a:buFont typeface="Wingdings" panose="05000000000000000000" pitchFamily="2" charset="2"/>
              <a:buNone/>
              <a:defRPr/>
            </a:pPr>
            <a:r>
              <a:rPr lang="en-US" altLang="zh-CN" sz="2400" dirty="0">
                <a:solidFill>
                  <a:schemeClr val="tx2"/>
                </a:solidFill>
              </a:rPr>
              <a:t>E</a:t>
            </a:r>
            <a:r>
              <a:rPr lang="en-US" altLang="zh-CN" sz="2400" dirty="0">
                <a:solidFill>
                  <a:schemeClr val="tx1">
                    <a:lumMod val="75000"/>
                    <a:lumOff val="25000"/>
                  </a:schemeClr>
                </a:solidFill>
              </a:rPr>
              <a:t>AX    </a:t>
            </a:r>
            <a:r>
              <a:rPr lang="en-US" altLang="zh-CN" sz="2400" dirty="0">
                <a:solidFill>
                  <a:schemeClr val="tx2"/>
                </a:solidFill>
              </a:rPr>
              <a:t>E</a:t>
            </a:r>
            <a:r>
              <a:rPr lang="en-US" altLang="zh-CN" sz="2400" dirty="0">
                <a:solidFill>
                  <a:schemeClr val="tx1">
                    <a:lumMod val="75000"/>
                    <a:lumOff val="25000"/>
                  </a:schemeClr>
                </a:solidFill>
              </a:rPr>
              <a:t>BX    </a:t>
            </a:r>
            <a:r>
              <a:rPr lang="en-US" altLang="zh-CN" sz="2400" dirty="0">
                <a:solidFill>
                  <a:schemeClr val="tx2"/>
                </a:solidFill>
              </a:rPr>
              <a:t>E</a:t>
            </a:r>
            <a:r>
              <a:rPr lang="en-US" altLang="zh-CN" sz="2400" dirty="0">
                <a:solidFill>
                  <a:schemeClr val="tx1">
                    <a:lumMod val="75000"/>
                    <a:lumOff val="25000"/>
                  </a:schemeClr>
                </a:solidFill>
              </a:rPr>
              <a:t>CX    </a:t>
            </a:r>
            <a:r>
              <a:rPr lang="en-US" altLang="zh-CN" sz="2400" dirty="0">
                <a:solidFill>
                  <a:schemeClr val="tx2"/>
                </a:solidFill>
              </a:rPr>
              <a:t>E</a:t>
            </a:r>
            <a:r>
              <a:rPr lang="en-US" altLang="zh-CN" sz="2400" dirty="0">
                <a:solidFill>
                  <a:schemeClr val="tx1">
                    <a:lumMod val="75000"/>
                    <a:lumOff val="25000"/>
                  </a:schemeClr>
                </a:solidFill>
              </a:rPr>
              <a:t>DX</a:t>
            </a:r>
          </a:p>
          <a:p>
            <a:pPr marL="384048" lvl="1" indent="-182880" fontAlgn="auto">
              <a:buFont typeface="Wingdings" panose="05000000000000000000" pitchFamily="2" charset="2"/>
              <a:buNone/>
              <a:defRPr/>
            </a:pPr>
            <a:r>
              <a:rPr lang="en-US" altLang="zh-CN" sz="2400" dirty="0">
                <a:solidFill>
                  <a:schemeClr val="tx2"/>
                </a:solidFill>
              </a:rPr>
              <a:t>E</a:t>
            </a:r>
            <a:r>
              <a:rPr lang="en-US" altLang="zh-CN" sz="2400" dirty="0">
                <a:solidFill>
                  <a:schemeClr val="tx1">
                    <a:lumMod val="75000"/>
                    <a:lumOff val="25000"/>
                  </a:schemeClr>
                </a:solidFill>
              </a:rPr>
              <a:t>SI      </a:t>
            </a:r>
            <a:r>
              <a:rPr lang="en-US" altLang="zh-CN" sz="2400" dirty="0">
                <a:solidFill>
                  <a:schemeClr val="tx2"/>
                </a:solidFill>
              </a:rPr>
              <a:t>E</a:t>
            </a:r>
            <a:r>
              <a:rPr lang="en-US" altLang="zh-CN" sz="2400" dirty="0">
                <a:solidFill>
                  <a:schemeClr val="tx1">
                    <a:lumMod val="75000"/>
                    <a:lumOff val="25000"/>
                  </a:schemeClr>
                </a:solidFill>
              </a:rPr>
              <a:t>DI     </a:t>
            </a:r>
            <a:r>
              <a:rPr lang="en-US" altLang="zh-CN" sz="2400" dirty="0">
                <a:solidFill>
                  <a:schemeClr val="tx2"/>
                </a:solidFill>
              </a:rPr>
              <a:t>E</a:t>
            </a:r>
            <a:r>
              <a:rPr lang="en-US" altLang="zh-CN" sz="2400" dirty="0">
                <a:solidFill>
                  <a:schemeClr val="tx1">
                    <a:lumMod val="75000"/>
                    <a:lumOff val="25000"/>
                  </a:schemeClr>
                </a:solidFill>
              </a:rPr>
              <a:t>BP    </a:t>
            </a:r>
            <a:r>
              <a:rPr lang="en-US" altLang="zh-CN" sz="2400" dirty="0">
                <a:solidFill>
                  <a:schemeClr val="tx2"/>
                </a:solidFill>
              </a:rPr>
              <a:t>E</a:t>
            </a:r>
            <a:r>
              <a:rPr lang="en-US" altLang="zh-CN" sz="2400" dirty="0">
                <a:solidFill>
                  <a:schemeClr val="tx1">
                    <a:lumMod val="75000"/>
                    <a:lumOff val="25000"/>
                  </a:schemeClr>
                </a:solidFill>
              </a:rPr>
              <a:t>SP</a:t>
            </a:r>
          </a:p>
          <a:p>
            <a:pPr fontAlgn="auto">
              <a:buFont typeface="Wingdings" panose="05000000000000000000" pitchFamily="2" charset="2"/>
              <a:buChar char="ü"/>
              <a:defRPr/>
            </a:pPr>
            <a:r>
              <a:rPr lang="en-US" altLang="zh-CN" sz="2800" dirty="0"/>
              <a:t>32</a:t>
            </a:r>
            <a:r>
              <a:rPr lang="zh-CN" altLang="en-US" sz="2800" dirty="0"/>
              <a:t>位指令指针寄存器：</a:t>
            </a:r>
            <a:r>
              <a:rPr lang="en-US" altLang="zh-CN" sz="2800" dirty="0">
                <a:solidFill>
                  <a:schemeClr val="tx2"/>
                </a:solidFill>
              </a:rPr>
              <a:t>E</a:t>
            </a:r>
            <a:r>
              <a:rPr lang="en-US" altLang="zh-CN" sz="2800" dirty="0"/>
              <a:t>IP</a:t>
            </a:r>
          </a:p>
          <a:p>
            <a:pPr fontAlgn="auto">
              <a:buFont typeface="Wingdings" panose="05000000000000000000" pitchFamily="2" charset="2"/>
              <a:buChar char="ü"/>
              <a:defRPr/>
            </a:pPr>
            <a:r>
              <a:rPr lang="en-US" altLang="zh-CN" sz="2800" dirty="0"/>
              <a:t>32</a:t>
            </a:r>
            <a:r>
              <a:rPr lang="zh-CN" altLang="en-US" sz="2800" dirty="0"/>
              <a:t>位标志寄存器：</a:t>
            </a:r>
            <a:r>
              <a:rPr lang="en-US" altLang="zh-CN" sz="2800" dirty="0">
                <a:solidFill>
                  <a:schemeClr val="tx2"/>
                </a:solidFill>
              </a:rPr>
              <a:t>E</a:t>
            </a:r>
            <a:r>
              <a:rPr lang="en-US" altLang="zh-CN" sz="2800" dirty="0"/>
              <a:t>FLAGS</a:t>
            </a:r>
          </a:p>
          <a:p>
            <a:pPr fontAlgn="auto">
              <a:buFont typeface="Wingdings" panose="05000000000000000000" pitchFamily="2" charset="2"/>
              <a:buChar char="ü"/>
              <a:defRPr/>
            </a:pPr>
            <a:r>
              <a:rPr lang="zh-CN" altLang="en-US" sz="2800" dirty="0"/>
              <a:t>其他的</a:t>
            </a:r>
            <a:r>
              <a:rPr lang="en-US" altLang="zh-CN" sz="2800" dirty="0"/>
              <a:t>32</a:t>
            </a:r>
            <a:r>
              <a:rPr lang="zh-CN" altLang="en-US" sz="2800" dirty="0"/>
              <a:t>位系统用寄存器</a:t>
            </a:r>
            <a:endParaRPr lang="en-US" altLang="zh-CN" sz="2800" dirty="0"/>
          </a:p>
          <a:p>
            <a:pPr fontAlgn="auto">
              <a:buFont typeface="Wingdings" panose="05000000000000000000" pitchFamily="2" charset="2"/>
              <a:buChar char="ü"/>
              <a:defRPr/>
            </a:pPr>
            <a:r>
              <a:rPr lang="en-US" altLang="zh-CN" sz="3200" dirty="0"/>
              <a:t>6</a:t>
            </a:r>
            <a:r>
              <a:rPr lang="zh-CN" altLang="en-US" sz="3200" dirty="0"/>
              <a:t>个</a:t>
            </a:r>
            <a:r>
              <a:rPr lang="en-US" altLang="zh-CN" sz="3200" dirty="0"/>
              <a:t>16</a:t>
            </a:r>
            <a:r>
              <a:rPr lang="zh-CN" altLang="en-US" sz="3200" dirty="0"/>
              <a:t>位段寄存器：</a:t>
            </a:r>
          </a:p>
          <a:p>
            <a:pPr lvl="1">
              <a:buNone/>
              <a:defRPr/>
            </a:pPr>
            <a:r>
              <a:rPr lang="en-US" altLang="zh-CN" sz="2800" dirty="0"/>
              <a:t>CS    SS    DS    ES    </a:t>
            </a:r>
            <a:r>
              <a:rPr lang="en-US" altLang="zh-CN" sz="2800" dirty="0">
                <a:solidFill>
                  <a:schemeClr val="accent2"/>
                </a:solidFill>
              </a:rPr>
              <a:t>FS</a:t>
            </a:r>
            <a:r>
              <a:rPr lang="en-US" altLang="zh-CN" sz="2800" dirty="0">
                <a:solidFill>
                  <a:schemeClr val="bg2"/>
                </a:solidFill>
              </a:rPr>
              <a:t>    </a:t>
            </a:r>
            <a:r>
              <a:rPr lang="en-US" altLang="zh-CN" sz="2800" dirty="0">
                <a:solidFill>
                  <a:schemeClr val="accent2"/>
                </a:solidFill>
              </a:rPr>
              <a:t>GS</a:t>
            </a:r>
          </a:p>
          <a:p>
            <a:pPr fontAlgn="auto">
              <a:buFont typeface="Wingdings" panose="05000000000000000000" pitchFamily="2" charset="2"/>
              <a:buChar char="ü"/>
              <a:defRPr/>
            </a:pPr>
            <a:endParaRPr lang="zh-CN" altLang="en-US" sz="2800" dirty="0"/>
          </a:p>
          <a:p>
            <a:pPr marL="384048" lvl="1" indent="-182880" fontAlgn="auto">
              <a:buFont typeface="Wingdings" panose="05000000000000000000" pitchFamily="2" charset="2"/>
              <a:buNone/>
              <a:defRPr/>
            </a:pPr>
            <a:endParaRPr lang="en-US" altLang="zh-CN" sz="2400" dirty="0">
              <a:solidFill>
                <a:schemeClr val="tx1">
                  <a:lumMod val="75000"/>
                  <a:lumOff val="25000"/>
                </a:schemeClr>
              </a:solidFill>
            </a:endParaRPr>
          </a:p>
        </p:txBody>
      </p:sp>
      <p:graphicFrame>
        <p:nvGraphicFramePr>
          <p:cNvPr id="6" name="表格 5">
            <a:extLst>
              <a:ext uri="{FF2B5EF4-FFF2-40B4-BE49-F238E27FC236}">
                <a16:creationId xmlns:a16="http://schemas.microsoft.com/office/drawing/2014/main" id="{0A5B1333-66D1-4633-96EC-2D8FD69E290C}"/>
              </a:ext>
            </a:extLst>
          </p:cNvPr>
          <p:cNvGraphicFramePr>
            <a:graphicFrameLocks noGrp="1"/>
          </p:cNvGraphicFramePr>
          <p:nvPr>
            <p:extLst>
              <p:ext uri="{D42A27DB-BD31-4B8C-83A1-F6EECF244321}">
                <p14:modId xmlns:p14="http://schemas.microsoft.com/office/powerpoint/2010/main" val="1671838881"/>
              </p:ext>
            </p:extLst>
          </p:nvPr>
        </p:nvGraphicFramePr>
        <p:xfrm>
          <a:off x="6853038" y="2167024"/>
          <a:ext cx="3371574" cy="4023360"/>
        </p:xfrm>
        <a:graphic>
          <a:graphicData uri="http://schemas.openxmlformats.org/drawingml/2006/table">
            <a:tbl>
              <a:tblPr firstRow="1" bandRow="1">
                <a:tableStyleId>{5940675A-B579-460E-94D1-54222C63F5DA}</a:tableStyleId>
              </a:tblPr>
              <a:tblGrid>
                <a:gridCol w="1685787">
                  <a:extLst>
                    <a:ext uri="{9D8B030D-6E8A-4147-A177-3AD203B41FA5}">
                      <a16:colId xmlns:a16="http://schemas.microsoft.com/office/drawing/2014/main" val="3582046476"/>
                    </a:ext>
                  </a:extLst>
                </a:gridCol>
                <a:gridCol w="1685787">
                  <a:extLst>
                    <a:ext uri="{9D8B030D-6E8A-4147-A177-3AD203B41FA5}">
                      <a16:colId xmlns:a16="http://schemas.microsoft.com/office/drawing/2014/main" val="2339459534"/>
                    </a:ext>
                  </a:extLst>
                </a:gridCol>
              </a:tblGrid>
              <a:tr h="301363">
                <a:tc>
                  <a:txBody>
                    <a:bodyPr/>
                    <a:lstStyle/>
                    <a:p>
                      <a:endParaRPr lang="zh-CN" altLang="en-US" dirty="0"/>
                    </a:p>
                  </a:txBody>
                  <a:tcPr/>
                </a:tc>
                <a:tc>
                  <a:txBody>
                    <a:bodyPr/>
                    <a:lstStyle/>
                    <a:p>
                      <a:r>
                        <a:rPr lang="en-US" altLang="zh-CN" dirty="0"/>
                        <a:t>AH                   AL</a:t>
                      </a:r>
                      <a:endParaRPr lang="zh-CN" altLang="en-US" dirty="0"/>
                    </a:p>
                  </a:txBody>
                  <a:tcPr/>
                </a:tc>
                <a:extLst>
                  <a:ext uri="{0D108BD9-81ED-4DB2-BD59-A6C34878D82A}">
                    <a16:rowId xmlns:a16="http://schemas.microsoft.com/office/drawing/2014/main" val="4070357512"/>
                  </a:ext>
                </a:extLst>
              </a:tr>
              <a:tr h="301363">
                <a:tc>
                  <a:txBody>
                    <a:bodyPr/>
                    <a:lstStyle/>
                    <a:p>
                      <a:endParaRPr lang="zh-CN" altLang="en-US"/>
                    </a:p>
                  </a:txBody>
                  <a:tcPr/>
                </a:tc>
                <a:tc>
                  <a:txBody>
                    <a:bodyPr/>
                    <a:lstStyle/>
                    <a:p>
                      <a:r>
                        <a:rPr lang="en-US" altLang="zh-CN" dirty="0"/>
                        <a:t>BH                   BL</a:t>
                      </a:r>
                      <a:endParaRPr lang="zh-CN" altLang="en-US" dirty="0"/>
                    </a:p>
                  </a:txBody>
                  <a:tcPr/>
                </a:tc>
                <a:extLst>
                  <a:ext uri="{0D108BD9-81ED-4DB2-BD59-A6C34878D82A}">
                    <a16:rowId xmlns:a16="http://schemas.microsoft.com/office/drawing/2014/main" val="2642276624"/>
                  </a:ext>
                </a:extLst>
              </a:tr>
              <a:tr h="301363">
                <a:tc>
                  <a:txBody>
                    <a:bodyPr/>
                    <a:lstStyle/>
                    <a:p>
                      <a:endParaRPr lang="zh-CN" altLang="en-US" dirty="0"/>
                    </a:p>
                  </a:txBody>
                  <a:tcPr/>
                </a:tc>
                <a:tc>
                  <a:txBody>
                    <a:bodyPr/>
                    <a:lstStyle/>
                    <a:p>
                      <a:r>
                        <a:rPr lang="en-US" altLang="zh-CN" dirty="0"/>
                        <a:t>CH                   CL</a:t>
                      </a:r>
                      <a:endParaRPr lang="zh-CN" altLang="en-US" dirty="0"/>
                    </a:p>
                  </a:txBody>
                  <a:tcPr/>
                </a:tc>
                <a:extLst>
                  <a:ext uri="{0D108BD9-81ED-4DB2-BD59-A6C34878D82A}">
                    <a16:rowId xmlns:a16="http://schemas.microsoft.com/office/drawing/2014/main" val="843999786"/>
                  </a:ext>
                </a:extLst>
              </a:tr>
              <a:tr h="301363">
                <a:tc>
                  <a:txBody>
                    <a:bodyPr/>
                    <a:lstStyle/>
                    <a:p>
                      <a:endParaRPr lang="zh-CN" altLang="en-US"/>
                    </a:p>
                  </a:txBody>
                  <a:tcPr/>
                </a:tc>
                <a:tc>
                  <a:txBody>
                    <a:bodyPr/>
                    <a:lstStyle/>
                    <a:p>
                      <a:r>
                        <a:rPr lang="en-US" altLang="zh-CN" dirty="0"/>
                        <a:t>DH                  DL</a:t>
                      </a:r>
                      <a:endParaRPr lang="zh-CN" altLang="en-US" dirty="0"/>
                    </a:p>
                  </a:txBody>
                  <a:tcPr/>
                </a:tc>
                <a:extLst>
                  <a:ext uri="{0D108BD9-81ED-4DB2-BD59-A6C34878D82A}">
                    <a16:rowId xmlns:a16="http://schemas.microsoft.com/office/drawing/2014/main" val="414899784"/>
                  </a:ext>
                </a:extLst>
              </a:tr>
              <a:tr h="301363">
                <a:tc>
                  <a:txBody>
                    <a:bodyPr/>
                    <a:lstStyle/>
                    <a:p>
                      <a:endParaRPr lang="zh-CN" altLang="en-US"/>
                    </a:p>
                  </a:txBody>
                  <a:tcPr/>
                </a:tc>
                <a:tc>
                  <a:txBody>
                    <a:bodyPr/>
                    <a:lstStyle/>
                    <a:p>
                      <a:pPr algn="ctr"/>
                      <a:r>
                        <a:rPr lang="en-US" altLang="zh-CN" dirty="0"/>
                        <a:t>SI</a:t>
                      </a:r>
                      <a:endParaRPr lang="zh-CN" altLang="en-US" dirty="0"/>
                    </a:p>
                  </a:txBody>
                  <a:tcPr/>
                </a:tc>
                <a:extLst>
                  <a:ext uri="{0D108BD9-81ED-4DB2-BD59-A6C34878D82A}">
                    <a16:rowId xmlns:a16="http://schemas.microsoft.com/office/drawing/2014/main" val="4184274989"/>
                  </a:ext>
                </a:extLst>
              </a:tr>
              <a:tr h="301363">
                <a:tc>
                  <a:txBody>
                    <a:bodyPr/>
                    <a:lstStyle/>
                    <a:p>
                      <a:endParaRPr lang="zh-CN" altLang="en-US"/>
                    </a:p>
                  </a:txBody>
                  <a:tcPr/>
                </a:tc>
                <a:tc>
                  <a:txBody>
                    <a:bodyPr/>
                    <a:lstStyle/>
                    <a:p>
                      <a:pPr algn="ctr"/>
                      <a:r>
                        <a:rPr lang="en-US" altLang="zh-CN" dirty="0"/>
                        <a:t>DI</a:t>
                      </a:r>
                      <a:endParaRPr lang="zh-CN" altLang="en-US" dirty="0"/>
                    </a:p>
                  </a:txBody>
                  <a:tcPr/>
                </a:tc>
                <a:extLst>
                  <a:ext uri="{0D108BD9-81ED-4DB2-BD59-A6C34878D82A}">
                    <a16:rowId xmlns:a16="http://schemas.microsoft.com/office/drawing/2014/main" val="1565253890"/>
                  </a:ext>
                </a:extLst>
              </a:tr>
              <a:tr h="301363">
                <a:tc>
                  <a:txBody>
                    <a:bodyPr/>
                    <a:lstStyle/>
                    <a:p>
                      <a:endParaRPr lang="zh-CN" altLang="en-US"/>
                    </a:p>
                  </a:txBody>
                  <a:tcPr/>
                </a:tc>
                <a:tc>
                  <a:txBody>
                    <a:bodyPr/>
                    <a:lstStyle/>
                    <a:p>
                      <a:pPr algn="ctr"/>
                      <a:r>
                        <a:rPr lang="en-US" altLang="zh-CN" dirty="0"/>
                        <a:t>BP</a:t>
                      </a:r>
                      <a:endParaRPr lang="zh-CN" altLang="en-US" dirty="0"/>
                    </a:p>
                  </a:txBody>
                  <a:tcPr/>
                </a:tc>
                <a:extLst>
                  <a:ext uri="{0D108BD9-81ED-4DB2-BD59-A6C34878D82A}">
                    <a16:rowId xmlns:a16="http://schemas.microsoft.com/office/drawing/2014/main" val="1810029971"/>
                  </a:ext>
                </a:extLst>
              </a:tr>
              <a:tr h="301363">
                <a:tc>
                  <a:txBody>
                    <a:bodyPr/>
                    <a:lstStyle/>
                    <a:p>
                      <a:endParaRPr lang="zh-CN" altLang="en-US"/>
                    </a:p>
                  </a:txBody>
                  <a:tcPr/>
                </a:tc>
                <a:tc>
                  <a:txBody>
                    <a:bodyPr/>
                    <a:lstStyle/>
                    <a:p>
                      <a:pPr algn="ctr"/>
                      <a:r>
                        <a:rPr lang="en-US" altLang="zh-CN" dirty="0"/>
                        <a:t>SP</a:t>
                      </a:r>
                      <a:endParaRPr lang="zh-CN" altLang="en-US" dirty="0"/>
                    </a:p>
                  </a:txBody>
                  <a:tcPr/>
                </a:tc>
                <a:extLst>
                  <a:ext uri="{0D108BD9-81ED-4DB2-BD59-A6C34878D82A}">
                    <a16:rowId xmlns:a16="http://schemas.microsoft.com/office/drawing/2014/main" val="2092080081"/>
                  </a:ext>
                </a:extLst>
              </a:tr>
              <a:tr h="301363">
                <a:tc>
                  <a:txBody>
                    <a:bodyPr/>
                    <a:lstStyle/>
                    <a:p>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17185237"/>
                  </a:ext>
                </a:extLst>
              </a:tr>
              <a:tr h="301363">
                <a:tc>
                  <a:txBody>
                    <a:bodyPr/>
                    <a:lstStyle/>
                    <a:p>
                      <a:endParaRPr lang="zh-CN" altLang="en-US"/>
                    </a:p>
                  </a:txBody>
                  <a:tcPr/>
                </a:tc>
                <a:tc>
                  <a:txBody>
                    <a:bodyPr/>
                    <a:lstStyle/>
                    <a:p>
                      <a:pPr algn="ctr"/>
                      <a:r>
                        <a:rPr lang="en-US" altLang="zh-CN" dirty="0"/>
                        <a:t>FLAGS</a:t>
                      </a:r>
                      <a:endParaRPr lang="zh-CN" altLang="en-US" dirty="0"/>
                    </a:p>
                  </a:txBody>
                  <a:tcPr/>
                </a:tc>
                <a:extLst>
                  <a:ext uri="{0D108BD9-81ED-4DB2-BD59-A6C34878D82A}">
                    <a16:rowId xmlns:a16="http://schemas.microsoft.com/office/drawing/2014/main" val="4141886129"/>
                  </a:ext>
                </a:extLst>
              </a:tr>
              <a:tr h="301363">
                <a:tc>
                  <a:txBody>
                    <a:bodyPr/>
                    <a:lstStyle/>
                    <a:p>
                      <a:endParaRPr lang="zh-CN" altLang="en-US"/>
                    </a:p>
                  </a:txBody>
                  <a:tcPr/>
                </a:tc>
                <a:tc>
                  <a:txBody>
                    <a:bodyPr/>
                    <a:lstStyle/>
                    <a:p>
                      <a:pPr algn="ctr"/>
                      <a:r>
                        <a:rPr lang="en-US" altLang="zh-CN" dirty="0"/>
                        <a:t>IP</a:t>
                      </a:r>
                      <a:endParaRPr lang="zh-CN" altLang="en-US" dirty="0"/>
                    </a:p>
                  </a:txBody>
                  <a:tcPr/>
                </a:tc>
                <a:extLst>
                  <a:ext uri="{0D108BD9-81ED-4DB2-BD59-A6C34878D82A}">
                    <a16:rowId xmlns:a16="http://schemas.microsoft.com/office/drawing/2014/main" val="3782924537"/>
                  </a:ext>
                </a:extLst>
              </a:tr>
            </a:tbl>
          </a:graphicData>
        </a:graphic>
      </p:graphicFrame>
      <p:sp>
        <p:nvSpPr>
          <p:cNvPr id="7" name="文本框 6">
            <a:extLst>
              <a:ext uri="{FF2B5EF4-FFF2-40B4-BE49-F238E27FC236}">
                <a16:creationId xmlns:a16="http://schemas.microsoft.com/office/drawing/2014/main" id="{D9FFAD41-62F7-47C9-9AE0-D895AF1C76DC}"/>
              </a:ext>
            </a:extLst>
          </p:cNvPr>
          <p:cNvSpPr txBox="1"/>
          <p:nvPr/>
        </p:nvSpPr>
        <p:spPr>
          <a:xfrm>
            <a:off x="6718852" y="1846263"/>
            <a:ext cx="3505760" cy="369332"/>
          </a:xfrm>
          <a:prstGeom prst="rect">
            <a:avLst/>
          </a:prstGeom>
          <a:noFill/>
        </p:spPr>
        <p:txBody>
          <a:bodyPr wrap="square" rtlCol="0">
            <a:spAutoFit/>
          </a:bodyPr>
          <a:lstStyle/>
          <a:p>
            <a:r>
              <a:rPr lang="en-US" altLang="zh-CN" dirty="0"/>
              <a:t> 31                       16 15                      0</a:t>
            </a:r>
            <a:endParaRPr lang="zh-CN" altLang="en-US" dirty="0"/>
          </a:p>
        </p:txBody>
      </p:sp>
      <p:sp>
        <p:nvSpPr>
          <p:cNvPr id="8" name="文本框 7">
            <a:extLst>
              <a:ext uri="{FF2B5EF4-FFF2-40B4-BE49-F238E27FC236}">
                <a16:creationId xmlns:a16="http://schemas.microsoft.com/office/drawing/2014/main" id="{41178F70-83F4-4313-B6A8-295FC952F9B4}"/>
              </a:ext>
            </a:extLst>
          </p:cNvPr>
          <p:cNvSpPr txBox="1"/>
          <p:nvPr/>
        </p:nvSpPr>
        <p:spPr>
          <a:xfrm>
            <a:off x="10224612" y="2058121"/>
            <a:ext cx="961872" cy="4398255"/>
          </a:xfrm>
          <a:prstGeom prst="rect">
            <a:avLst/>
          </a:prstGeom>
          <a:noFill/>
        </p:spPr>
        <p:txBody>
          <a:bodyPr wrap="square" rtlCol="0">
            <a:spAutoFit/>
          </a:bodyPr>
          <a:lstStyle/>
          <a:p>
            <a:pPr>
              <a:lnSpc>
                <a:spcPct val="140000"/>
              </a:lnSpc>
            </a:pPr>
            <a:r>
              <a:rPr lang="en-US" altLang="zh-CN" dirty="0"/>
              <a:t>EAX</a:t>
            </a:r>
          </a:p>
          <a:p>
            <a:pPr>
              <a:lnSpc>
                <a:spcPct val="140000"/>
              </a:lnSpc>
            </a:pPr>
            <a:r>
              <a:rPr lang="en-US" altLang="zh-CN" dirty="0"/>
              <a:t>EBX</a:t>
            </a:r>
          </a:p>
          <a:p>
            <a:pPr>
              <a:lnSpc>
                <a:spcPct val="140000"/>
              </a:lnSpc>
            </a:pPr>
            <a:r>
              <a:rPr lang="en-US" altLang="zh-CN" dirty="0"/>
              <a:t>ECX</a:t>
            </a:r>
          </a:p>
          <a:p>
            <a:pPr>
              <a:lnSpc>
                <a:spcPct val="140000"/>
              </a:lnSpc>
            </a:pPr>
            <a:r>
              <a:rPr lang="en-US" altLang="zh-CN" dirty="0"/>
              <a:t>EDX</a:t>
            </a:r>
          </a:p>
          <a:p>
            <a:pPr>
              <a:lnSpc>
                <a:spcPct val="140000"/>
              </a:lnSpc>
            </a:pPr>
            <a:r>
              <a:rPr lang="en-US" altLang="zh-CN" dirty="0"/>
              <a:t>ESI</a:t>
            </a:r>
          </a:p>
          <a:p>
            <a:pPr>
              <a:lnSpc>
                <a:spcPct val="140000"/>
              </a:lnSpc>
            </a:pPr>
            <a:r>
              <a:rPr lang="en-US" altLang="zh-CN" dirty="0"/>
              <a:t>EDI</a:t>
            </a:r>
          </a:p>
          <a:p>
            <a:pPr>
              <a:lnSpc>
                <a:spcPct val="140000"/>
              </a:lnSpc>
            </a:pPr>
            <a:r>
              <a:rPr lang="en-US" altLang="zh-CN" dirty="0"/>
              <a:t>EBP</a:t>
            </a:r>
          </a:p>
          <a:p>
            <a:pPr>
              <a:lnSpc>
                <a:spcPct val="140000"/>
              </a:lnSpc>
            </a:pPr>
            <a:r>
              <a:rPr lang="en-US" altLang="zh-CN" dirty="0"/>
              <a:t>ESP</a:t>
            </a:r>
          </a:p>
          <a:p>
            <a:pPr>
              <a:lnSpc>
                <a:spcPct val="150000"/>
              </a:lnSpc>
            </a:pPr>
            <a:r>
              <a:rPr lang="en-US" altLang="zh-CN" dirty="0"/>
              <a:t>EFLAGS</a:t>
            </a:r>
          </a:p>
          <a:p>
            <a:pPr>
              <a:lnSpc>
                <a:spcPct val="150000"/>
              </a:lnSpc>
            </a:pPr>
            <a:r>
              <a:rPr lang="en-US" altLang="zh-CN" dirty="0"/>
              <a:t>EIP</a:t>
            </a:r>
          </a:p>
          <a:p>
            <a:pPr>
              <a:lnSpc>
                <a:spcPct val="150000"/>
              </a:lnSpc>
            </a:pPr>
            <a:endParaRPr lang="zh-CN" altLang="en-US" dirty="0"/>
          </a:p>
        </p:txBody>
      </p:sp>
    </p:spTree>
    <p:extLst>
      <p:ext uri="{BB962C8B-B14F-4D97-AF65-F5344CB8AC3E}">
        <p14:creationId xmlns:p14="http://schemas.microsoft.com/office/powerpoint/2010/main" val="1843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D897A-86D9-4EEC-9028-3076F0C58720}"/>
              </a:ext>
            </a:extLst>
          </p:cNvPr>
          <p:cNvSpPr>
            <a:spLocks noGrp="1"/>
          </p:cNvSpPr>
          <p:nvPr>
            <p:ph type="title"/>
          </p:nvPr>
        </p:nvSpPr>
        <p:spPr/>
        <p:txBody>
          <a:bodyPr/>
          <a:lstStyle/>
          <a:p>
            <a:r>
              <a:rPr lang="en-US" altLang="zh-CN" dirty="0"/>
              <a:t>6.1.1 </a:t>
            </a:r>
            <a:r>
              <a:rPr lang="zh-CN" altLang="en-US" dirty="0"/>
              <a:t>寄存器</a:t>
            </a:r>
          </a:p>
        </p:txBody>
      </p:sp>
      <p:sp>
        <p:nvSpPr>
          <p:cNvPr id="3" name="内容占位符 2">
            <a:extLst>
              <a:ext uri="{FF2B5EF4-FFF2-40B4-BE49-F238E27FC236}">
                <a16:creationId xmlns:a16="http://schemas.microsoft.com/office/drawing/2014/main" id="{9F5E8495-DEA3-4A2E-84D6-ADD116642D2E}"/>
              </a:ext>
            </a:extLst>
          </p:cNvPr>
          <p:cNvSpPr>
            <a:spLocks noGrp="1"/>
          </p:cNvSpPr>
          <p:nvPr>
            <p:ph idx="1"/>
          </p:nvPr>
        </p:nvSpPr>
        <p:spPr/>
        <p:txBody>
          <a:bodyPr>
            <a:normAutofit/>
          </a:bodyPr>
          <a:lstStyle/>
          <a:p>
            <a:r>
              <a:rPr lang="zh-CN" altLang="en-US" sz="2800" dirty="0"/>
              <a:t>标志寄存器</a:t>
            </a:r>
          </a:p>
        </p:txBody>
      </p:sp>
      <p:pic>
        <p:nvPicPr>
          <p:cNvPr id="4" name="图片 3">
            <a:extLst>
              <a:ext uri="{FF2B5EF4-FFF2-40B4-BE49-F238E27FC236}">
                <a16:creationId xmlns:a16="http://schemas.microsoft.com/office/drawing/2014/main" id="{4B08F5BA-7EFA-4B6F-86AC-50549889E8F7}"/>
              </a:ext>
            </a:extLst>
          </p:cNvPr>
          <p:cNvPicPr>
            <a:picLocks noChangeAspect="1"/>
          </p:cNvPicPr>
          <p:nvPr/>
        </p:nvPicPr>
        <p:blipFill>
          <a:blip r:embed="rId2"/>
          <a:stretch>
            <a:fillRect/>
          </a:stretch>
        </p:blipFill>
        <p:spPr>
          <a:xfrm>
            <a:off x="1688478" y="2314068"/>
            <a:ext cx="9228894" cy="3381053"/>
          </a:xfrm>
          <a:prstGeom prst="rect">
            <a:avLst/>
          </a:prstGeom>
        </p:spPr>
      </p:pic>
      <p:graphicFrame>
        <p:nvGraphicFramePr>
          <p:cNvPr id="5" name="表格 4">
            <a:extLst>
              <a:ext uri="{FF2B5EF4-FFF2-40B4-BE49-F238E27FC236}">
                <a16:creationId xmlns:a16="http://schemas.microsoft.com/office/drawing/2014/main" id="{740C8344-AB45-43DC-9EE1-C56A3CA3C262}"/>
              </a:ext>
            </a:extLst>
          </p:cNvPr>
          <p:cNvGraphicFramePr>
            <a:graphicFrameLocks noGrp="1"/>
          </p:cNvGraphicFramePr>
          <p:nvPr>
            <p:extLst>
              <p:ext uri="{D42A27DB-BD31-4B8C-83A1-F6EECF244321}">
                <p14:modId xmlns:p14="http://schemas.microsoft.com/office/powerpoint/2010/main" val="4287395628"/>
              </p:ext>
            </p:extLst>
          </p:nvPr>
        </p:nvGraphicFramePr>
        <p:xfrm>
          <a:off x="2504661" y="2995023"/>
          <a:ext cx="4104859" cy="328285"/>
        </p:xfrm>
        <a:graphic>
          <a:graphicData uri="http://schemas.openxmlformats.org/drawingml/2006/table">
            <a:tbl>
              <a:tblPr firstRow="1" bandRow="1">
                <a:tableStyleId>{5940675A-B579-460E-94D1-54222C63F5DA}</a:tableStyleId>
              </a:tblPr>
              <a:tblGrid>
                <a:gridCol w="350623">
                  <a:extLst>
                    <a:ext uri="{9D8B030D-6E8A-4147-A177-3AD203B41FA5}">
                      <a16:colId xmlns:a16="http://schemas.microsoft.com/office/drawing/2014/main" val="896740983"/>
                    </a:ext>
                  </a:extLst>
                </a:gridCol>
                <a:gridCol w="516178">
                  <a:extLst>
                    <a:ext uri="{9D8B030D-6E8A-4147-A177-3AD203B41FA5}">
                      <a16:colId xmlns:a16="http://schemas.microsoft.com/office/drawing/2014/main" val="2981684128"/>
                    </a:ext>
                  </a:extLst>
                </a:gridCol>
                <a:gridCol w="458309">
                  <a:extLst>
                    <a:ext uri="{9D8B030D-6E8A-4147-A177-3AD203B41FA5}">
                      <a16:colId xmlns:a16="http://schemas.microsoft.com/office/drawing/2014/main" val="1871025044"/>
                    </a:ext>
                  </a:extLst>
                </a:gridCol>
                <a:gridCol w="468272">
                  <a:extLst>
                    <a:ext uri="{9D8B030D-6E8A-4147-A177-3AD203B41FA5}">
                      <a16:colId xmlns:a16="http://schemas.microsoft.com/office/drawing/2014/main" val="924935763"/>
                    </a:ext>
                  </a:extLst>
                </a:gridCol>
                <a:gridCol w="518091">
                  <a:extLst>
                    <a:ext uri="{9D8B030D-6E8A-4147-A177-3AD203B41FA5}">
                      <a16:colId xmlns:a16="http://schemas.microsoft.com/office/drawing/2014/main" val="2923446148"/>
                    </a:ext>
                  </a:extLst>
                </a:gridCol>
                <a:gridCol w="458309">
                  <a:extLst>
                    <a:ext uri="{9D8B030D-6E8A-4147-A177-3AD203B41FA5}">
                      <a16:colId xmlns:a16="http://schemas.microsoft.com/office/drawing/2014/main" val="4086742341"/>
                    </a:ext>
                  </a:extLst>
                </a:gridCol>
                <a:gridCol w="512868">
                  <a:extLst>
                    <a:ext uri="{9D8B030D-6E8A-4147-A177-3AD203B41FA5}">
                      <a16:colId xmlns:a16="http://schemas.microsoft.com/office/drawing/2014/main" val="2764448572"/>
                    </a:ext>
                  </a:extLst>
                </a:gridCol>
                <a:gridCol w="822209">
                  <a:extLst>
                    <a:ext uri="{9D8B030D-6E8A-4147-A177-3AD203B41FA5}">
                      <a16:colId xmlns:a16="http://schemas.microsoft.com/office/drawing/2014/main" val="1770598205"/>
                    </a:ext>
                  </a:extLst>
                </a:gridCol>
              </a:tblGrid>
              <a:tr h="328285">
                <a:tc>
                  <a:txBody>
                    <a:bodyPr/>
                    <a:lstStyle/>
                    <a:p>
                      <a:pPr algn="ctr"/>
                      <a:r>
                        <a:rPr lang="en-US" altLang="zh-CN" sz="1400" b="1" dirty="0">
                          <a:solidFill>
                            <a:srgbClr val="C00000"/>
                          </a:solidFill>
                        </a:rPr>
                        <a:t>ID</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VIP</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VIF</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AC</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VM</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RF</a:t>
                      </a:r>
                      <a:endParaRPr lang="zh-CN" altLang="en-US" sz="1400" b="1" dirty="0">
                        <a:solidFill>
                          <a:srgbClr val="C00000"/>
                        </a:solidFill>
                      </a:endParaRPr>
                    </a:p>
                  </a:txBody>
                  <a:tcPr>
                    <a:solidFill>
                      <a:schemeClr val="bg1"/>
                    </a:solidFill>
                  </a:tcPr>
                </a:tc>
                <a:tc>
                  <a:txBody>
                    <a:bodyPr/>
                    <a:lstStyle/>
                    <a:p>
                      <a:pPr algn="ctr"/>
                      <a:r>
                        <a:rPr lang="en-US" altLang="zh-CN" sz="1400" b="1" dirty="0">
                          <a:solidFill>
                            <a:srgbClr val="C00000"/>
                          </a:solidFill>
                        </a:rPr>
                        <a:t>NT</a:t>
                      </a:r>
                      <a:endParaRPr lang="zh-CN" altLang="en-US" sz="1400" b="1" dirty="0">
                        <a:solidFill>
                          <a:srgbClr val="C00000"/>
                        </a:solidFill>
                      </a:endParaRPr>
                    </a:p>
                  </a:txBody>
                  <a:tcPr>
                    <a:solidFill>
                      <a:schemeClr val="bg1"/>
                    </a:solidFill>
                  </a:tcPr>
                </a:tc>
                <a:tc>
                  <a:txBody>
                    <a:bodyPr/>
                    <a:lstStyle/>
                    <a:p>
                      <a:pPr marL="0" indent="0" algn="ctr"/>
                      <a:r>
                        <a:rPr lang="en-US" altLang="zh-CN" sz="1400" b="1" dirty="0">
                          <a:solidFill>
                            <a:srgbClr val="C00000"/>
                          </a:solidFill>
                        </a:rPr>
                        <a:t>IOPL</a:t>
                      </a:r>
                      <a:endParaRPr lang="zh-CN" altLang="en-US" sz="1400" b="1" dirty="0">
                        <a:solidFill>
                          <a:srgbClr val="C00000"/>
                        </a:solidFill>
                      </a:endParaRPr>
                    </a:p>
                  </a:txBody>
                  <a:tcPr>
                    <a:solidFill>
                      <a:schemeClr val="bg1"/>
                    </a:solidFill>
                  </a:tcPr>
                </a:tc>
                <a:extLst>
                  <a:ext uri="{0D108BD9-81ED-4DB2-BD59-A6C34878D82A}">
                    <a16:rowId xmlns:a16="http://schemas.microsoft.com/office/drawing/2014/main" val="3789954793"/>
                  </a:ext>
                </a:extLst>
              </a:tr>
            </a:tbl>
          </a:graphicData>
        </a:graphic>
      </p:graphicFrame>
    </p:spTree>
    <p:extLst>
      <p:ext uri="{BB962C8B-B14F-4D97-AF65-F5344CB8AC3E}">
        <p14:creationId xmlns:p14="http://schemas.microsoft.com/office/powerpoint/2010/main" val="265909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3A1E3-2276-42C8-B911-CBB83377F0E3}"/>
              </a:ext>
            </a:extLst>
          </p:cNvPr>
          <p:cNvSpPr>
            <a:spLocks noGrp="1"/>
          </p:cNvSpPr>
          <p:nvPr>
            <p:ph type="title"/>
          </p:nvPr>
        </p:nvSpPr>
        <p:spPr/>
        <p:txBody>
          <a:bodyPr/>
          <a:lstStyle/>
          <a:p>
            <a:r>
              <a:rPr lang="en-US" altLang="zh-CN" dirty="0"/>
              <a:t>6.1.1 </a:t>
            </a:r>
            <a:r>
              <a:rPr lang="zh-CN" altLang="en-US" dirty="0"/>
              <a:t>寄存器</a:t>
            </a:r>
          </a:p>
        </p:txBody>
      </p:sp>
      <p:sp>
        <p:nvSpPr>
          <p:cNvPr id="3" name="内容占位符 2">
            <a:extLst>
              <a:ext uri="{FF2B5EF4-FFF2-40B4-BE49-F238E27FC236}">
                <a16:creationId xmlns:a16="http://schemas.microsoft.com/office/drawing/2014/main" id="{A8E66A05-E8F1-4DD9-8F79-7DE90F8165C6}"/>
              </a:ext>
            </a:extLst>
          </p:cNvPr>
          <p:cNvSpPr>
            <a:spLocks noGrp="1"/>
          </p:cNvSpPr>
          <p:nvPr>
            <p:ph idx="1"/>
          </p:nvPr>
        </p:nvSpPr>
        <p:spPr>
          <a:xfrm>
            <a:off x="1097280" y="1845733"/>
            <a:ext cx="10442050" cy="4485493"/>
          </a:xfrm>
        </p:spPr>
        <p:txBody>
          <a:bodyPr>
            <a:normAutofit fontScale="92500" lnSpcReduction="10000"/>
          </a:bodyPr>
          <a:lstStyle/>
          <a:p>
            <a:pPr>
              <a:lnSpc>
                <a:spcPct val="110000"/>
              </a:lnSpc>
            </a:pPr>
            <a:r>
              <a:rPr lang="zh-CN" altLang="en-US" sz="2400" b="1" dirty="0"/>
              <a:t>新增标志位：</a:t>
            </a:r>
            <a:endParaRPr lang="en-US" altLang="zh-CN" sz="2400" b="1" dirty="0"/>
          </a:p>
          <a:p>
            <a:pPr lvl="1">
              <a:lnSpc>
                <a:spcPct val="110000"/>
              </a:lnSpc>
              <a:spcBef>
                <a:spcPts val="0"/>
              </a:spcBef>
              <a:buFont typeface="Wingdings" panose="05000000000000000000" pitchFamily="2" charset="2"/>
              <a:buChar char="ü"/>
            </a:pPr>
            <a:r>
              <a:rPr lang="en-US" altLang="zh-CN" sz="2000" dirty="0"/>
              <a:t>NT(D14)</a:t>
            </a:r>
            <a:r>
              <a:rPr lang="zh-CN" altLang="en-US" sz="2000" dirty="0"/>
              <a:t>：任务嵌套标志（</a:t>
            </a:r>
            <a:r>
              <a:rPr lang="en-US" altLang="zh-CN" sz="2000" dirty="0"/>
              <a:t>nested task</a:t>
            </a:r>
            <a:r>
              <a:rPr lang="zh-CN" altLang="en-US" sz="2000" dirty="0"/>
              <a:t>），若</a:t>
            </a:r>
            <a:r>
              <a:rPr lang="en-US" altLang="zh-CN" sz="2000" dirty="0"/>
              <a:t>NT=1</a:t>
            </a:r>
            <a:r>
              <a:rPr lang="zh-CN" altLang="en-US" sz="2000" dirty="0"/>
              <a:t>，表示当前执行的任务，嵌套于另一个任务中，待执行完毕时应返回原来的任务。</a:t>
            </a:r>
            <a:endParaRPr lang="en-US" altLang="zh-CN" sz="2000" dirty="0"/>
          </a:p>
          <a:p>
            <a:pPr lvl="1">
              <a:lnSpc>
                <a:spcPct val="110000"/>
              </a:lnSpc>
              <a:spcBef>
                <a:spcPts val="0"/>
              </a:spcBef>
              <a:buFont typeface="Wingdings" panose="05000000000000000000" pitchFamily="2" charset="2"/>
              <a:buChar char="ü"/>
            </a:pPr>
            <a:r>
              <a:rPr lang="en-US" altLang="zh-CN" sz="2000" dirty="0"/>
              <a:t>IOPL(D13D12):I/O</a:t>
            </a:r>
            <a:r>
              <a:rPr lang="zh-CN" altLang="en-US" sz="2000" dirty="0"/>
              <a:t>特权层标志（</a:t>
            </a:r>
            <a:r>
              <a:rPr lang="en-US" altLang="zh-CN" sz="2000" dirty="0"/>
              <a:t>I/Privilege level</a:t>
            </a:r>
            <a:r>
              <a:rPr lang="zh-CN" altLang="en-US" sz="2000" dirty="0"/>
              <a:t>）</a:t>
            </a:r>
            <a:r>
              <a:rPr lang="en-US" altLang="zh-CN" sz="2000" dirty="0"/>
              <a:t>,</a:t>
            </a:r>
            <a:r>
              <a:rPr lang="zh-CN" altLang="en-US" sz="2000" dirty="0"/>
              <a:t>共</a:t>
            </a:r>
            <a:r>
              <a:rPr lang="en-US" altLang="zh-CN" sz="2000" dirty="0"/>
              <a:t>2</a:t>
            </a:r>
            <a:r>
              <a:rPr lang="zh-CN" altLang="en-US" sz="2000" dirty="0"/>
              <a:t>层，编码表示</a:t>
            </a:r>
            <a:r>
              <a:rPr lang="en-US" altLang="zh-CN" sz="2000" dirty="0"/>
              <a:t>4</a:t>
            </a:r>
            <a:r>
              <a:rPr lang="zh-CN" altLang="en-US" sz="2000" dirty="0"/>
              <a:t>个特权级别，用来指定任务的</a:t>
            </a:r>
            <a:r>
              <a:rPr lang="en-US" altLang="zh-CN" sz="2000" dirty="0"/>
              <a:t>I/O</a:t>
            </a:r>
            <a:r>
              <a:rPr lang="zh-CN" altLang="en-US" sz="2000" dirty="0"/>
              <a:t>操作处于</a:t>
            </a:r>
            <a:r>
              <a:rPr lang="en-US" altLang="zh-CN" sz="2000" dirty="0"/>
              <a:t>4</a:t>
            </a:r>
            <a:r>
              <a:rPr lang="zh-CN" altLang="en-US" sz="2000" dirty="0"/>
              <a:t>个特权级别的哪一层。</a:t>
            </a:r>
            <a:endParaRPr lang="en-US" altLang="zh-CN" sz="2000" dirty="0"/>
          </a:p>
          <a:p>
            <a:pPr lvl="1">
              <a:lnSpc>
                <a:spcPct val="110000"/>
              </a:lnSpc>
              <a:spcBef>
                <a:spcPts val="0"/>
              </a:spcBef>
              <a:buFont typeface="Wingdings" panose="05000000000000000000" pitchFamily="2" charset="2"/>
              <a:buChar char="ü"/>
            </a:pPr>
            <a:r>
              <a:rPr lang="en-US" altLang="zh-CN" sz="2000" dirty="0"/>
              <a:t>VM(D17)</a:t>
            </a:r>
            <a:r>
              <a:rPr lang="zh-CN" altLang="en-US" sz="2000" dirty="0"/>
              <a:t>：虚拟</a:t>
            </a:r>
            <a:r>
              <a:rPr lang="en-US" altLang="zh-CN" sz="2000" dirty="0"/>
              <a:t>8086</a:t>
            </a:r>
            <a:r>
              <a:rPr lang="zh-CN" altLang="en-US" sz="2000" dirty="0"/>
              <a:t>方式，当</a:t>
            </a:r>
            <a:r>
              <a:rPr lang="en-US" altLang="zh-CN" sz="2000" dirty="0"/>
              <a:t>32</a:t>
            </a:r>
            <a:r>
              <a:rPr lang="zh-CN" altLang="en-US" sz="2000" dirty="0"/>
              <a:t>位</a:t>
            </a:r>
            <a:r>
              <a:rPr lang="en-US" altLang="zh-CN" sz="2000" dirty="0"/>
              <a:t>80X86CPU</a:t>
            </a:r>
            <a:r>
              <a:rPr lang="zh-CN" altLang="en-US" sz="2000" dirty="0"/>
              <a:t>处于保护方式时，如果使</a:t>
            </a:r>
            <a:r>
              <a:rPr lang="en-US" altLang="zh-CN" sz="2000" dirty="0"/>
              <a:t>VM=1</a:t>
            </a:r>
            <a:r>
              <a:rPr lang="zh-CN" altLang="en-US" sz="2000" dirty="0"/>
              <a:t>置位，则</a:t>
            </a:r>
            <a:r>
              <a:rPr lang="en-US" altLang="zh-CN" sz="2000" dirty="0"/>
              <a:t>32</a:t>
            </a:r>
            <a:r>
              <a:rPr lang="zh-CN" altLang="en-US" sz="2000" dirty="0"/>
              <a:t>位</a:t>
            </a:r>
            <a:r>
              <a:rPr lang="en-US" altLang="zh-CN" sz="2000" dirty="0"/>
              <a:t>80X86CPU</a:t>
            </a:r>
            <a:r>
              <a:rPr lang="zh-CN" altLang="en-US" sz="2000" dirty="0"/>
              <a:t>将进入虚拟</a:t>
            </a:r>
            <a:r>
              <a:rPr lang="en-US" altLang="zh-CN" sz="2000" dirty="0"/>
              <a:t>8086</a:t>
            </a:r>
            <a:r>
              <a:rPr lang="zh-CN" altLang="en-US" sz="2000" dirty="0"/>
              <a:t>方式</a:t>
            </a:r>
            <a:endParaRPr lang="en-US" altLang="zh-CN" sz="2000" dirty="0"/>
          </a:p>
          <a:p>
            <a:pPr lvl="1">
              <a:lnSpc>
                <a:spcPct val="110000"/>
              </a:lnSpc>
              <a:spcBef>
                <a:spcPts val="0"/>
              </a:spcBef>
              <a:buFont typeface="Wingdings" panose="05000000000000000000" pitchFamily="2" charset="2"/>
              <a:buChar char="ü"/>
            </a:pPr>
            <a:r>
              <a:rPr lang="en-US" altLang="zh-CN" sz="2000" dirty="0"/>
              <a:t>RF(D16): </a:t>
            </a:r>
            <a:r>
              <a:rPr lang="zh-CN" altLang="en-US" sz="2000" dirty="0"/>
              <a:t>恢复标志，与调试寄存器一起使用</a:t>
            </a:r>
            <a:endParaRPr lang="en-US" altLang="zh-CN" sz="2000" dirty="0"/>
          </a:p>
          <a:p>
            <a:pPr lvl="1">
              <a:lnSpc>
                <a:spcPct val="110000"/>
              </a:lnSpc>
              <a:spcBef>
                <a:spcPts val="0"/>
              </a:spcBef>
              <a:buFont typeface="Wingdings" panose="05000000000000000000" pitchFamily="2" charset="2"/>
              <a:buChar char="ü"/>
            </a:pPr>
            <a:r>
              <a:rPr lang="en-US" altLang="zh-CN" sz="2000" dirty="0"/>
              <a:t>AC(D18):</a:t>
            </a:r>
            <a:r>
              <a:rPr lang="zh-CN" altLang="en-US" sz="2000" dirty="0"/>
              <a:t>对齐检测标志，设置是否在存储器访问时进行数据对齐检测</a:t>
            </a:r>
            <a:endParaRPr lang="en-US" altLang="zh-CN" sz="2000" dirty="0"/>
          </a:p>
          <a:p>
            <a:pPr lvl="1">
              <a:lnSpc>
                <a:spcPct val="110000"/>
              </a:lnSpc>
              <a:spcBef>
                <a:spcPts val="0"/>
              </a:spcBef>
              <a:buFont typeface="Wingdings" panose="05000000000000000000" pitchFamily="2" charset="2"/>
              <a:buChar char="ü"/>
            </a:pPr>
            <a:r>
              <a:rPr lang="en-US" altLang="zh-CN" sz="2000" dirty="0"/>
              <a:t>VIF(D19):</a:t>
            </a:r>
            <a:r>
              <a:rPr lang="zh-CN" altLang="en-US" sz="2000" dirty="0"/>
              <a:t>虚拟中断标志，</a:t>
            </a:r>
            <a:r>
              <a:rPr lang="en-US" altLang="zh-CN" sz="2000" dirty="0"/>
              <a:t>IF</a:t>
            </a:r>
            <a:r>
              <a:rPr lang="zh-CN" altLang="en-US" sz="2000" dirty="0"/>
              <a:t>中断允许标志的虚拟影像，与</a:t>
            </a:r>
            <a:r>
              <a:rPr lang="en-US" altLang="zh-CN" sz="2000" dirty="0"/>
              <a:t>VIP</a:t>
            </a:r>
            <a:r>
              <a:rPr lang="zh-CN" altLang="en-US" sz="2000" dirty="0"/>
              <a:t>连用</a:t>
            </a:r>
            <a:endParaRPr lang="en-US" altLang="zh-CN" sz="2000" dirty="0"/>
          </a:p>
          <a:p>
            <a:pPr lvl="1">
              <a:lnSpc>
                <a:spcPct val="110000"/>
              </a:lnSpc>
              <a:spcBef>
                <a:spcPts val="0"/>
              </a:spcBef>
              <a:buFont typeface="Wingdings" panose="05000000000000000000" pitchFamily="2" charset="2"/>
              <a:buChar char="ü"/>
            </a:pPr>
            <a:r>
              <a:rPr lang="en-US" altLang="zh-CN" sz="2000" dirty="0"/>
              <a:t>VIF(D20)</a:t>
            </a:r>
            <a:r>
              <a:rPr lang="zh-CN" altLang="en-US" sz="2000" dirty="0"/>
              <a:t>：虚拟中断挂起标志，指示有一个中断被挂起</a:t>
            </a:r>
            <a:endParaRPr lang="en-US" altLang="zh-CN" sz="2000" dirty="0"/>
          </a:p>
          <a:p>
            <a:pPr lvl="1">
              <a:lnSpc>
                <a:spcPct val="110000"/>
              </a:lnSpc>
              <a:spcBef>
                <a:spcPts val="0"/>
              </a:spcBef>
              <a:buFont typeface="Wingdings" panose="05000000000000000000" pitchFamily="2" charset="2"/>
              <a:buChar char="ü"/>
            </a:pPr>
            <a:r>
              <a:rPr lang="en-US" altLang="zh-CN" sz="2000" dirty="0"/>
              <a:t>ID(D21):CPU</a:t>
            </a:r>
            <a:r>
              <a:rPr lang="zh-CN" altLang="en-US" sz="2000" dirty="0"/>
              <a:t>识别标志，程序如果能够置位和复位这个标志位，则表示该微处理器支持</a:t>
            </a:r>
            <a:r>
              <a:rPr lang="en-US" altLang="zh-CN" sz="2000" dirty="0"/>
              <a:t>CPU</a:t>
            </a:r>
            <a:r>
              <a:rPr lang="zh-CN" altLang="en-US" sz="2000" dirty="0"/>
              <a:t>识别指令</a:t>
            </a:r>
            <a:r>
              <a:rPr lang="en-US" altLang="zh-CN" sz="2000" dirty="0"/>
              <a:t>CPUID</a:t>
            </a:r>
            <a:r>
              <a:rPr lang="zh-CN" altLang="en-US" sz="2000" dirty="0"/>
              <a:t>。</a:t>
            </a:r>
            <a:endParaRPr lang="en-US" altLang="zh-CN" sz="2000" dirty="0"/>
          </a:p>
          <a:p>
            <a:pPr>
              <a:lnSpc>
                <a:spcPct val="110000"/>
              </a:lnSpc>
            </a:pPr>
            <a:endParaRPr lang="zh-CN" altLang="en-US" sz="1600" dirty="0"/>
          </a:p>
        </p:txBody>
      </p:sp>
    </p:spTree>
    <p:extLst>
      <p:ext uri="{BB962C8B-B14F-4D97-AF65-F5344CB8AC3E}">
        <p14:creationId xmlns:p14="http://schemas.microsoft.com/office/powerpoint/2010/main" val="184716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9F1D7-1D20-45E0-91DB-5F46D97454A3}"/>
              </a:ext>
            </a:extLst>
          </p:cNvPr>
          <p:cNvSpPr>
            <a:spLocks noGrp="1"/>
          </p:cNvSpPr>
          <p:nvPr>
            <p:ph type="title"/>
          </p:nvPr>
        </p:nvSpPr>
        <p:spPr/>
        <p:txBody>
          <a:bodyPr/>
          <a:lstStyle/>
          <a:p>
            <a:r>
              <a:rPr lang="en-US" altLang="zh-CN" dirty="0"/>
              <a:t>32</a:t>
            </a:r>
            <a:r>
              <a:rPr lang="zh-CN" altLang="en-US" dirty="0"/>
              <a:t>位寻址方式</a:t>
            </a:r>
          </a:p>
        </p:txBody>
      </p:sp>
      <p:sp>
        <p:nvSpPr>
          <p:cNvPr id="4" name="Rectangle 3">
            <a:extLst>
              <a:ext uri="{FF2B5EF4-FFF2-40B4-BE49-F238E27FC236}">
                <a16:creationId xmlns:a16="http://schemas.microsoft.com/office/drawing/2014/main" id="{8E5CD571-C4D4-4386-953E-79339DDF0C36}"/>
              </a:ext>
            </a:extLst>
          </p:cNvPr>
          <p:cNvSpPr>
            <a:spLocks noGrp="1" noChangeArrowheads="1"/>
          </p:cNvSpPr>
          <p:nvPr>
            <p:ph idx="1"/>
          </p:nvPr>
        </p:nvSpPr>
        <p:spPr>
          <a:xfrm>
            <a:off x="1271129" y="1737360"/>
            <a:ext cx="9649741" cy="4448951"/>
          </a:xfrm>
        </p:spPr>
        <p:txBody>
          <a:bodyPr>
            <a:noAutofit/>
          </a:bodyPr>
          <a:lstStyle/>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44332211h</a:t>
            </a:r>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a:t>
            </a:r>
            <a:r>
              <a:rPr lang="en-US" altLang="zh-CN" sz="2800" dirty="0" err="1"/>
              <a:t>ebx</a:t>
            </a:r>
            <a:endParaRPr lang="en-US" altLang="zh-CN" sz="2800" dirty="0"/>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[1234h]</a:t>
            </a:r>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a:t>
            </a:r>
            <a:r>
              <a:rPr lang="en-US" altLang="zh-CN" sz="2800" dirty="0" err="1"/>
              <a:t>ebx</a:t>
            </a:r>
            <a:r>
              <a:rPr lang="en-US" altLang="zh-CN" sz="2800" dirty="0"/>
              <a:t>]</a:t>
            </a:r>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[ebx+80h]</a:t>
            </a:r>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a:t>
            </a:r>
            <a:r>
              <a:rPr lang="en-US" altLang="zh-CN" sz="2800" dirty="0" err="1"/>
              <a:t>ebx+esi</a:t>
            </a:r>
            <a:r>
              <a:rPr lang="en-US" altLang="zh-CN" sz="2800" dirty="0"/>
              <a:t>]</a:t>
            </a:r>
          </a:p>
          <a:p>
            <a:pPr>
              <a:lnSpc>
                <a:spcPct val="100000"/>
              </a:lnSpc>
              <a:spcBef>
                <a:spcPts val="0"/>
              </a:spcBef>
              <a:buFont typeface="Wingdings" panose="05000000000000000000" pitchFamily="2" charset="2"/>
              <a:buChar char="ü"/>
            </a:pPr>
            <a:r>
              <a:rPr lang="en-US" altLang="zh-CN" sz="2800" dirty="0"/>
              <a:t> mov </a:t>
            </a:r>
            <a:r>
              <a:rPr lang="en-US" altLang="zh-CN" sz="2800" dirty="0" err="1"/>
              <a:t>eax</a:t>
            </a:r>
            <a:r>
              <a:rPr lang="en-US" altLang="zh-CN" sz="2800" dirty="0"/>
              <a:t>, [ebx+esi+80h]</a:t>
            </a:r>
          </a:p>
          <a:p>
            <a:pPr>
              <a:lnSpc>
                <a:spcPct val="100000"/>
              </a:lnSpc>
              <a:spcBef>
                <a:spcPts val="0"/>
              </a:spcBef>
              <a:buFont typeface="Wingdings" panose="05000000000000000000" pitchFamily="2" charset="2"/>
              <a:buChar char="ü"/>
            </a:pPr>
            <a:r>
              <a:rPr lang="en-US" altLang="zh-CN" sz="2800" dirty="0">
                <a:solidFill>
                  <a:schemeClr val="tx2"/>
                </a:solidFill>
              </a:rPr>
              <a:t> </a:t>
            </a:r>
            <a:r>
              <a:rPr lang="en-US" altLang="zh-CN" sz="2800" dirty="0"/>
              <a:t>mov </a:t>
            </a:r>
            <a:r>
              <a:rPr lang="en-US" altLang="zh-CN" sz="2800" dirty="0" err="1"/>
              <a:t>eax</a:t>
            </a:r>
            <a:r>
              <a:rPr lang="en-US" altLang="zh-CN" sz="2800" dirty="0"/>
              <a:t>,</a:t>
            </a:r>
            <a:r>
              <a:rPr lang="en-US" altLang="zh-CN" sz="2800" dirty="0">
                <a:solidFill>
                  <a:schemeClr val="bg2"/>
                </a:solidFill>
              </a:rPr>
              <a:t> </a:t>
            </a:r>
            <a:r>
              <a:rPr lang="en-US" altLang="zh-CN" sz="2800" dirty="0">
                <a:solidFill>
                  <a:schemeClr val="tx2"/>
                </a:solidFill>
              </a:rPr>
              <a:t>[</a:t>
            </a:r>
            <a:r>
              <a:rPr lang="en-US" altLang="zh-CN" sz="2800" dirty="0" err="1">
                <a:solidFill>
                  <a:schemeClr val="tx2"/>
                </a:solidFill>
              </a:rPr>
              <a:t>esi</a:t>
            </a:r>
            <a:r>
              <a:rPr lang="en-US" altLang="zh-CN" sz="2800" dirty="0">
                <a:solidFill>
                  <a:schemeClr val="tx2"/>
                </a:solidFill>
              </a:rPr>
              <a:t>*2]</a:t>
            </a:r>
          </a:p>
          <a:p>
            <a:pPr>
              <a:lnSpc>
                <a:spcPct val="100000"/>
              </a:lnSpc>
              <a:spcBef>
                <a:spcPts val="0"/>
              </a:spcBef>
              <a:buFont typeface="Wingdings" panose="05000000000000000000" pitchFamily="2" charset="2"/>
              <a:buChar char="ü"/>
            </a:pPr>
            <a:r>
              <a:rPr lang="en-US" altLang="zh-CN" sz="2800" dirty="0">
                <a:solidFill>
                  <a:schemeClr val="bg2"/>
                </a:solidFill>
              </a:rPr>
              <a:t> </a:t>
            </a:r>
            <a:r>
              <a:rPr lang="en-US" altLang="zh-CN" sz="2800" dirty="0"/>
              <a:t>mov </a:t>
            </a:r>
            <a:r>
              <a:rPr lang="en-US" altLang="zh-CN" sz="2800" dirty="0" err="1"/>
              <a:t>eax</a:t>
            </a:r>
            <a:r>
              <a:rPr lang="en-US" altLang="zh-CN" sz="2800" dirty="0"/>
              <a:t>,</a:t>
            </a:r>
            <a:r>
              <a:rPr lang="en-US" altLang="zh-CN" sz="2800" dirty="0">
                <a:solidFill>
                  <a:schemeClr val="bg2"/>
                </a:solidFill>
              </a:rPr>
              <a:t> </a:t>
            </a:r>
            <a:r>
              <a:rPr lang="en-US" altLang="zh-CN" sz="2800" dirty="0">
                <a:solidFill>
                  <a:schemeClr val="tx2"/>
                </a:solidFill>
              </a:rPr>
              <a:t>[</a:t>
            </a:r>
            <a:r>
              <a:rPr lang="en-US" altLang="zh-CN" sz="2800" dirty="0" err="1">
                <a:solidFill>
                  <a:schemeClr val="tx2"/>
                </a:solidFill>
              </a:rPr>
              <a:t>ebx+esi</a:t>
            </a:r>
            <a:r>
              <a:rPr lang="en-US" altLang="zh-CN" sz="2800" dirty="0">
                <a:solidFill>
                  <a:schemeClr val="tx2"/>
                </a:solidFill>
              </a:rPr>
              <a:t>*4]</a:t>
            </a:r>
          </a:p>
          <a:p>
            <a:pPr>
              <a:lnSpc>
                <a:spcPct val="100000"/>
              </a:lnSpc>
              <a:spcBef>
                <a:spcPts val="0"/>
              </a:spcBef>
              <a:buFont typeface="Wingdings" panose="05000000000000000000" pitchFamily="2" charset="2"/>
              <a:buChar char="ü"/>
            </a:pPr>
            <a:r>
              <a:rPr lang="en-US" altLang="zh-CN" sz="2800" dirty="0">
                <a:solidFill>
                  <a:schemeClr val="bg2"/>
                </a:solidFill>
              </a:rPr>
              <a:t> </a:t>
            </a:r>
            <a:r>
              <a:rPr lang="en-US" altLang="zh-CN" sz="2800" dirty="0"/>
              <a:t>mov </a:t>
            </a:r>
            <a:r>
              <a:rPr lang="en-US" altLang="zh-CN" sz="2800" dirty="0" err="1"/>
              <a:t>eax</a:t>
            </a:r>
            <a:r>
              <a:rPr lang="en-US" altLang="zh-CN" sz="2800" dirty="0"/>
              <a:t>,</a:t>
            </a:r>
            <a:r>
              <a:rPr lang="en-US" altLang="zh-CN" sz="2800" dirty="0">
                <a:solidFill>
                  <a:schemeClr val="bg2"/>
                </a:solidFill>
              </a:rPr>
              <a:t> </a:t>
            </a:r>
            <a:r>
              <a:rPr lang="en-US" altLang="zh-CN" sz="2800" dirty="0">
                <a:solidFill>
                  <a:schemeClr val="tx2"/>
                </a:solidFill>
              </a:rPr>
              <a:t>[</a:t>
            </a:r>
            <a:r>
              <a:rPr lang="en-US" altLang="zh-CN" sz="2800" dirty="0" err="1">
                <a:solidFill>
                  <a:schemeClr val="tx2"/>
                </a:solidFill>
              </a:rPr>
              <a:t>ebx+esi</a:t>
            </a:r>
            <a:r>
              <a:rPr lang="en-US" altLang="zh-CN" sz="2800" dirty="0">
                <a:solidFill>
                  <a:schemeClr val="tx2"/>
                </a:solidFill>
              </a:rPr>
              <a:t>*8+80h]</a:t>
            </a:r>
          </a:p>
        </p:txBody>
      </p:sp>
    </p:spTree>
    <p:extLst>
      <p:ext uri="{BB962C8B-B14F-4D97-AF65-F5344CB8AC3E}">
        <p14:creationId xmlns:p14="http://schemas.microsoft.com/office/powerpoint/2010/main" val="349914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4844</TotalTime>
  <Words>4410</Words>
  <Application>Microsoft Office PowerPoint</Application>
  <PresentationFormat>宽屏</PresentationFormat>
  <Paragraphs>436</Paragraphs>
  <Slides>43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等线</vt:lpstr>
      <vt:lpstr>Calibri</vt:lpstr>
      <vt:lpstr>Calibri Light</vt:lpstr>
      <vt:lpstr>Wingdings</vt:lpstr>
      <vt:lpstr>回顾</vt:lpstr>
      <vt:lpstr>第6章 32位指令及其编程</vt:lpstr>
      <vt:lpstr>教学要求</vt:lpstr>
      <vt:lpstr>6.1 32位CPU的指令运行环境</vt:lpstr>
      <vt:lpstr>6.1 32位CPU的指令运行环境</vt:lpstr>
      <vt:lpstr>6.1 32位CPU的指令运行环境</vt:lpstr>
      <vt:lpstr>6.1.1 寄存器</vt:lpstr>
      <vt:lpstr>6.1.1 寄存器</vt:lpstr>
      <vt:lpstr>6.1.1 寄存器</vt:lpstr>
      <vt:lpstr>32位寻址方式</vt:lpstr>
      <vt:lpstr>6.1.2 寻址方式</vt:lpstr>
      <vt:lpstr>6.1.3 机器代码格式</vt:lpstr>
      <vt:lpstr>6.1.3 机器代码格式</vt:lpstr>
      <vt:lpstr>6.2 32位扩展指令</vt:lpstr>
      <vt:lpstr>6.2.1 数据传送类指令</vt:lpstr>
      <vt:lpstr>6.2.1 数据传送类指令</vt:lpstr>
      <vt:lpstr>6.2.1 数据传送类指令</vt:lpstr>
      <vt:lpstr>6.2.1 数据传送类指令</vt:lpstr>
      <vt:lpstr>6.2.1 数据传送类指令</vt:lpstr>
      <vt:lpstr>6.2.2 算术运算类指令</vt:lpstr>
      <vt:lpstr>6.2.2 算术运算类指令</vt:lpstr>
      <vt:lpstr>6.2.2 算术运算类指令</vt:lpstr>
      <vt:lpstr>6.2.3 位操作类指令</vt:lpstr>
      <vt:lpstr>6.2.4 串操作类指令</vt:lpstr>
      <vt:lpstr>6.2.4 串操作类指令</vt:lpstr>
      <vt:lpstr>6.2.5 控制转移类指令</vt:lpstr>
      <vt:lpstr>6.2.5 控制转移类指令</vt:lpstr>
      <vt:lpstr>6.2.5 控制转移类指令</vt:lpstr>
      <vt:lpstr>3. 高级语言支持</vt:lpstr>
      <vt:lpstr>3. 高级语言支持</vt:lpstr>
      <vt:lpstr>3. 高级语言支持</vt:lpstr>
      <vt:lpstr>6.3 DOS下的32位程序设计</vt:lpstr>
      <vt:lpstr>6.3 DOS下的32位程序设计</vt:lpstr>
      <vt:lpstr>6.3 DOS下的32位程序设计</vt:lpstr>
      <vt:lpstr>6.3 DOS下的32位程序设计</vt:lpstr>
      <vt:lpstr>PowerPoint 演示文稿</vt:lpstr>
      <vt:lpstr>6.3 DOS下的32位程序设计</vt:lpstr>
      <vt:lpstr>6.4 32位新增指令</vt:lpstr>
      <vt:lpstr>6.4 32位新增指令</vt:lpstr>
      <vt:lpstr>6.4 32位新增指令</vt:lpstr>
      <vt:lpstr>6.4.1 80386新增指令</vt:lpstr>
      <vt:lpstr>6.4.3 Pentium 新增指令</vt:lpstr>
      <vt:lpstr>6.4.3 Pentium 新增指令</vt:lpstr>
      <vt:lpstr>6.4.3 Pentium 新增指令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高级汇编语言程序设计</dc:title>
  <dc:creator>haiying2019</dc:creator>
  <cp:lastModifiedBy>Lenovo</cp:lastModifiedBy>
  <cp:revision>258</cp:revision>
  <dcterms:created xsi:type="dcterms:W3CDTF">2023-09-11T02:28:00Z</dcterms:created>
  <dcterms:modified xsi:type="dcterms:W3CDTF">2024-11-30T10:40:15Z</dcterms:modified>
</cp:coreProperties>
</file>