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0"/>
  </p:notesMasterIdLst>
  <p:sldIdLst>
    <p:sldId id="256" r:id="rId2"/>
    <p:sldId id="326" r:id="rId3"/>
    <p:sldId id="327" r:id="rId4"/>
    <p:sldId id="703" r:id="rId5"/>
    <p:sldId id="701" r:id="rId6"/>
    <p:sldId id="704" r:id="rId7"/>
    <p:sldId id="705" r:id="rId8"/>
    <p:sldId id="706" r:id="rId9"/>
    <p:sldId id="708" r:id="rId10"/>
    <p:sldId id="712" r:id="rId11"/>
    <p:sldId id="350" r:id="rId12"/>
    <p:sldId id="707" r:id="rId13"/>
    <p:sldId id="381" r:id="rId14"/>
    <p:sldId id="709" r:id="rId15"/>
    <p:sldId id="711" r:id="rId16"/>
    <p:sldId id="713" r:id="rId17"/>
    <p:sldId id="714" r:id="rId18"/>
    <p:sldId id="692" r:id="rId19"/>
    <p:sldId id="694" r:id="rId20"/>
    <p:sldId id="695" r:id="rId21"/>
    <p:sldId id="696" r:id="rId22"/>
    <p:sldId id="636" r:id="rId23"/>
    <p:sldId id="637" r:id="rId24"/>
    <p:sldId id="638" r:id="rId25"/>
    <p:sldId id="697" r:id="rId26"/>
    <p:sldId id="564" r:id="rId27"/>
    <p:sldId id="640" r:id="rId28"/>
    <p:sldId id="639" r:id="rId29"/>
    <p:sldId id="641" r:id="rId30"/>
    <p:sldId id="646" r:id="rId31"/>
    <p:sldId id="643" r:id="rId32"/>
    <p:sldId id="647" r:id="rId33"/>
    <p:sldId id="699" r:id="rId34"/>
    <p:sldId id="690" r:id="rId35"/>
    <p:sldId id="691" r:id="rId36"/>
    <p:sldId id="684" r:id="rId37"/>
    <p:sldId id="693" r:id="rId38"/>
    <p:sldId id="700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2" clrIdx="0">
    <p:extLst>
      <p:ext uri="{19B8F6BF-5375-455C-9EA6-DF929625EA0E}">
        <p15:presenceInfo xmlns:p15="http://schemas.microsoft.com/office/powerpoint/2012/main" userId="Lenov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9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13D4D-1EFD-4D96-83D1-E14A0AE40270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D3DFF-CA77-4F15-B8F2-6AE5095879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690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ED4B9-B090-452D-87E4-753087B5A211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8152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962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44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795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8481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1404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48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75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23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9306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165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6536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D6E73D-2B9F-41F4-9025-547590B3AB67}" type="datetimeFigureOut">
              <a:rPr lang="zh-CN" altLang="en-US" smtClean="0"/>
              <a:t>2024/12/8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FF8EDA-69A2-48FF-9E8A-19C575C0E94D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511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hyperlink" Target="https://baike.baidu.com/item/using%20namespace%20std/10360651?fr=ge_ala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aike.baidu.com/item/%E6%A0%87%E8%AF%86%E7%AC%A6/7105638?fromModule=lemma_inlink" TargetMode="External"/><Relationship Id="rId5" Type="http://schemas.openxmlformats.org/officeDocument/2006/relationships/hyperlink" Target="https://baike.baidu.com/item/namespace/1700121?fromModule=lemma_inlink" TargetMode="Externa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www.baidu.com/s?ie=utf-8&amp;f=8&amp;rsv_bp=1&amp;rsv_idx=1&amp;tn=15007414_12_dg&amp;wd=AT%26T%E6%B1%87%E7%BC%96%E6%A0%BC%E5%BC%8F&amp;fenlei=256&amp;oq=using%2520namespace%2520std%25E6%259C%2589%25E4%25BB%2580%25E4%25B9%2588%25E7%2594%25A8&amp;rsv_pq=e9e57fbe00145aee&amp;rsv_t=5b6dIDNvm1rSkXihYDfTdjvtYwYDbRd52jfc3c2y5l%2FJoSw2FNVvg7M%2F2sIiGsoG9gM%2B5s0&amp;rqlang=cn&amp;rsv_enter=1&amp;rsv_dl=tb&amp;rsv_btype=t&amp;inputT=8350&amp;rsv_sug3=34&amp;rsv_sug1=20&amp;rsv_sug7=100&amp;rsv_sug2=0&amp;rsv_sug4=8350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www.bilibili.com/video/BV1uw411d7G8/?share_source=copy_web&amp;vd_source=781d14524b2c12b8c1247603645630a7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www.bilibili.com/video/BV1j94y1D7pT/?share_source=copy_web&amp;vd_source=781d14524b2c12b8c1247603645630a7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cpulator.01xz.net/?sys=ar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jianshu.com/p/1b4703410eb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huanlan.zhihu.com/p/602666714" TargetMode="Externa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D646F6-AB49-4367-800A-4380EE65A4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补充：</a:t>
            </a:r>
            <a:r>
              <a:rPr lang="en-US" altLang="zh-CN" dirty="0"/>
              <a:t>ARM</a:t>
            </a:r>
            <a:r>
              <a:rPr lang="zh-CN" altLang="en-US" dirty="0"/>
              <a:t> 汇编语言以及与</a:t>
            </a:r>
            <a:r>
              <a:rPr lang="en-US" altLang="zh-CN" dirty="0"/>
              <a:t>C/C++</a:t>
            </a:r>
            <a:r>
              <a:rPr lang="zh-CN" altLang="en-US" dirty="0"/>
              <a:t>混合编程</a:t>
            </a:r>
          </a:p>
        </p:txBody>
      </p:sp>
    </p:spTree>
    <p:extLst>
      <p:ext uri="{BB962C8B-B14F-4D97-AF65-F5344CB8AC3E}">
        <p14:creationId xmlns:p14="http://schemas.microsoft.com/office/powerpoint/2010/main" val="21587584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EF237A-64FC-4564-B35E-4A50C506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语法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4FFD63F-EA9E-4CC9-9A4F-D6DDF65E2C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032" y="1962811"/>
            <a:ext cx="5352506" cy="357471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E64965A-A6F0-49C4-8941-DA196F7DF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538" y="1976493"/>
            <a:ext cx="5178627" cy="3748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93812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7735B-8DA3-450D-A80B-377A7DC8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39030496-2B56-4603-ADEA-1F0749A17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7.1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A48A03-5D16-448B-BAB3-AA0407037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177" y="1998262"/>
            <a:ext cx="3040643" cy="409229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93A483D-43A4-4025-98C8-E34F382D8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4057" y="4870313"/>
            <a:ext cx="3475021" cy="8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3C31C5-5DC9-4D21-8DBD-F96F1C0823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8599" y="2505035"/>
            <a:ext cx="2240474" cy="307874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13E9A14D-DB7E-47F9-87D8-7D4201A20C0D}"/>
              </a:ext>
            </a:extLst>
          </p:cNvPr>
          <p:cNvSpPr txBox="1"/>
          <p:nvPr/>
        </p:nvSpPr>
        <p:spPr>
          <a:xfrm>
            <a:off x="1834243" y="1850996"/>
            <a:ext cx="164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Intel </a:t>
            </a:r>
            <a:r>
              <a:rPr lang="zh-CN" altLang="en-US" dirty="0"/>
              <a:t>风格</a:t>
            </a:r>
            <a:endParaRPr lang="en-US" altLang="zh-CN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4E08DEB-621C-4936-8EDF-3A092DC33280}"/>
              </a:ext>
            </a:extLst>
          </p:cNvPr>
          <p:cNvSpPr txBox="1"/>
          <p:nvPr/>
        </p:nvSpPr>
        <p:spPr>
          <a:xfrm>
            <a:off x="5018312" y="1673128"/>
            <a:ext cx="1649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AT&amp;T</a:t>
            </a:r>
            <a:r>
              <a:rPr lang="zh-CN" altLang="en-US" dirty="0"/>
              <a:t>风格</a:t>
            </a:r>
            <a:endParaRPr lang="en-US" altLang="zh-CN" dirty="0"/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51E4085D-1641-4DC9-9821-D2765F787439}"/>
              </a:ext>
            </a:extLst>
          </p:cNvPr>
          <p:cNvSpPr/>
          <p:nvPr/>
        </p:nvSpPr>
        <p:spPr>
          <a:xfrm>
            <a:off x="7075028" y="1319906"/>
            <a:ext cx="2480896" cy="1002500"/>
          </a:xfrm>
          <a:prstGeom prst="wedgeRoundRectCallout">
            <a:avLst>
              <a:gd name="adj1" fmla="val -59131"/>
              <a:gd name="adj2" fmla="val 40210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600" dirty="0"/>
              <a:t>iostream</a:t>
            </a:r>
            <a:r>
              <a:rPr lang="zh-CN" altLang="en-US" sz="1600" dirty="0"/>
              <a:t>提供输入输出流的操作功能 </a:t>
            </a:r>
            <a:endParaRPr lang="en-US" altLang="zh-CN" sz="1600" dirty="0"/>
          </a:p>
          <a:p>
            <a:r>
              <a:rPr lang="en-US" altLang="zh-CN" sz="14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5"/>
              </a:rPr>
              <a:t>namespace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是指</a:t>
            </a:r>
            <a:r>
              <a:rPr lang="zh-CN" altLang="en-US" sz="1400" b="0" i="0" u="none" strike="noStrike" dirty="0">
                <a:solidFill>
                  <a:srgbClr val="136EC2"/>
                </a:solidFill>
                <a:effectLst/>
                <a:latin typeface="Helvetica Neue"/>
                <a:hlinkClick r:id="rId6"/>
              </a:rPr>
              <a:t>标识符</a:t>
            </a:r>
            <a:r>
              <a:rPr lang="zh-CN" altLang="en-US" sz="1400" b="0" i="0" dirty="0">
                <a:solidFill>
                  <a:srgbClr val="333333"/>
                </a:solidFill>
                <a:effectLst/>
                <a:latin typeface="Helvetica Neue"/>
              </a:rPr>
              <a:t>的各种可见范围</a:t>
            </a:r>
            <a:endParaRPr lang="zh-CN" altLang="en-US" sz="1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C8C585-C799-4BA7-901B-073CE07EC584}"/>
              </a:ext>
            </a:extLst>
          </p:cNvPr>
          <p:cNvSpPr txBox="1"/>
          <p:nvPr/>
        </p:nvSpPr>
        <p:spPr>
          <a:xfrm>
            <a:off x="6997298" y="582523"/>
            <a:ext cx="40974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2998E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using namespace std_</a:t>
            </a:r>
            <a:r>
              <a:rPr lang="zh-CN" altLang="en-US" dirty="0">
                <a:solidFill>
                  <a:srgbClr val="2998E3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百度百科 </a:t>
            </a:r>
            <a:r>
              <a:rPr lang="en-US" altLang="zh-CN" dirty="0">
                <a:solidFill>
                  <a:srgbClr val="C00000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(baidu.com)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D20E9361-86EF-4583-8D1A-AF3CB8BDC07D}"/>
              </a:ext>
            </a:extLst>
          </p:cNvPr>
          <p:cNvSpPr/>
          <p:nvPr/>
        </p:nvSpPr>
        <p:spPr>
          <a:xfrm>
            <a:off x="7333145" y="2504510"/>
            <a:ext cx="2317041" cy="853514"/>
          </a:xfrm>
          <a:prstGeom prst="wedgeRoundRectCallout">
            <a:avLst>
              <a:gd name="adj1" fmla="val -62578"/>
              <a:gd name="adj2" fmla="val 5266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%0:</a:t>
            </a:r>
            <a:r>
              <a:rPr lang="zh-CN" altLang="en-US" sz="1400" dirty="0"/>
              <a:t>指代输出变量</a:t>
            </a:r>
            <a:r>
              <a:rPr lang="en-US" altLang="zh-CN" sz="1400" dirty="0"/>
              <a:t>result</a:t>
            </a:r>
          </a:p>
          <a:p>
            <a:r>
              <a:rPr lang="en-US" altLang="zh-CN" sz="1400" dirty="0"/>
              <a:t>%1,%2</a:t>
            </a:r>
            <a:r>
              <a:rPr lang="zh-CN" altLang="en-US" sz="1400" dirty="0"/>
              <a:t>分别指代两个输入变量</a:t>
            </a:r>
            <a:r>
              <a:rPr lang="en-US" altLang="zh-CN" sz="1400" dirty="0"/>
              <a:t>var1,var2</a:t>
            </a:r>
          </a:p>
          <a:p>
            <a:r>
              <a:rPr lang="en-US" altLang="zh-CN" sz="1400" dirty="0"/>
              <a:t>\n\t </a:t>
            </a:r>
            <a:r>
              <a:rPr lang="zh-CN" altLang="en-US" sz="1400" dirty="0"/>
              <a:t>格式控制</a:t>
            </a: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1419628E-F3AA-49AA-BB9D-D94294CF1710}"/>
              </a:ext>
            </a:extLst>
          </p:cNvPr>
          <p:cNvSpPr/>
          <p:nvPr/>
        </p:nvSpPr>
        <p:spPr>
          <a:xfrm>
            <a:off x="7494610" y="3617651"/>
            <a:ext cx="2177139" cy="853514"/>
          </a:xfrm>
          <a:prstGeom prst="wedgeRoundRectCallout">
            <a:avLst>
              <a:gd name="adj1" fmla="val -67330"/>
              <a:gd name="adj2" fmla="val 33888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1400" dirty="0"/>
              <a:t>=r  </a:t>
            </a:r>
            <a:r>
              <a:rPr lang="zh-CN" altLang="en-US" sz="1400" dirty="0"/>
              <a:t>输出只写</a:t>
            </a:r>
            <a:endParaRPr lang="en-US" altLang="zh-CN" sz="1400" dirty="0"/>
          </a:p>
          <a:p>
            <a:r>
              <a:rPr lang="en-US" altLang="zh-CN" sz="1400" dirty="0"/>
              <a:t>r</a:t>
            </a:r>
            <a:r>
              <a:rPr lang="zh-CN" altLang="en-US" sz="1400" dirty="0"/>
              <a:t>：可读可写</a:t>
            </a:r>
            <a:endParaRPr lang="en-US" altLang="zh-CN" sz="1400" dirty="0"/>
          </a:p>
          <a:p>
            <a:r>
              <a:rPr lang="zh-CN" altLang="en-US" sz="1400" dirty="0"/>
              <a:t>第三行：表示会改变的寄存器</a:t>
            </a:r>
          </a:p>
        </p:txBody>
      </p:sp>
    </p:spTree>
    <p:extLst>
      <p:ext uri="{BB962C8B-B14F-4D97-AF65-F5344CB8AC3E}">
        <p14:creationId xmlns:p14="http://schemas.microsoft.com/office/powerpoint/2010/main" val="144461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AF4A19-07C6-429F-85FB-BE3B28A72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汇编语法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FF29FAF-8985-4695-AE86-770510F94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116" y="2267378"/>
            <a:ext cx="3307721" cy="409229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67D6F51-E09C-4780-BD75-015ED0B9C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1081" y="5120641"/>
            <a:ext cx="2217612" cy="95258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49DB3B-2FF9-4B15-A52E-F147244AE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9975" y="2277087"/>
            <a:ext cx="3766043" cy="336443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0BCB692-3FB1-4BBF-B316-5E175923D0D1}"/>
              </a:ext>
            </a:extLst>
          </p:cNvPr>
          <p:cNvSpPr txBox="1"/>
          <p:nvPr/>
        </p:nvSpPr>
        <p:spPr>
          <a:xfrm>
            <a:off x="5294971" y="1127165"/>
            <a:ext cx="415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代码不同，功能相同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3713E5-85A6-486F-9D8E-0C829364CFB8}"/>
              </a:ext>
            </a:extLst>
          </p:cNvPr>
          <p:cNvSpPr txBox="1"/>
          <p:nvPr/>
        </p:nvSpPr>
        <p:spPr>
          <a:xfrm>
            <a:off x="1022329" y="1805713"/>
            <a:ext cx="35415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第一段：指定寄存器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9E5837B-FF6A-428F-A0E5-2F5E5DBA8C98}"/>
              </a:ext>
            </a:extLst>
          </p:cNvPr>
          <p:cNvSpPr txBox="1"/>
          <p:nvPr/>
        </p:nvSpPr>
        <p:spPr>
          <a:xfrm>
            <a:off x="4839975" y="1827287"/>
            <a:ext cx="41511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第二段：不指定寄存器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5578A131-20A7-4E62-84F3-E132445EE668}"/>
              </a:ext>
            </a:extLst>
          </p:cNvPr>
          <p:cNvSpPr/>
          <p:nvPr/>
        </p:nvSpPr>
        <p:spPr>
          <a:xfrm>
            <a:off x="7409519" y="3388239"/>
            <a:ext cx="1910064" cy="633114"/>
          </a:xfrm>
          <a:prstGeom prst="wedgeRoundRectCallout">
            <a:avLst>
              <a:gd name="adj1" fmla="val -60768"/>
              <a:gd name="adj2" fmla="val 41172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chemeClr val="tx1"/>
                </a:solidFill>
              </a:rPr>
              <a:t>可改成：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:”r”(var1), “m”(var2)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96276554-8B71-49FA-BF7D-B3B35B250010}"/>
              </a:ext>
            </a:extLst>
          </p:cNvPr>
          <p:cNvSpPr/>
          <p:nvPr/>
        </p:nvSpPr>
        <p:spPr>
          <a:xfrm>
            <a:off x="7313072" y="2378879"/>
            <a:ext cx="1678009" cy="499750"/>
          </a:xfrm>
          <a:prstGeom prst="wedgeRoundRectCallout">
            <a:avLst>
              <a:gd name="adj1" fmla="val -69209"/>
              <a:gd name="adj2" fmla="val 549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var1(200): %1</a:t>
            </a:r>
          </a:p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var2(100): %2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对话气泡: 圆角矩形 15">
            <a:extLst>
              <a:ext uri="{FF2B5EF4-FFF2-40B4-BE49-F238E27FC236}">
                <a16:creationId xmlns:a16="http://schemas.microsoft.com/office/drawing/2014/main" id="{66563915-D56F-438D-8D79-774414EF087E}"/>
              </a:ext>
            </a:extLst>
          </p:cNvPr>
          <p:cNvSpPr/>
          <p:nvPr/>
        </p:nvSpPr>
        <p:spPr>
          <a:xfrm>
            <a:off x="9686976" y="2338248"/>
            <a:ext cx="1678009" cy="1493845"/>
          </a:xfrm>
          <a:prstGeom prst="wedgeRoundRectCallout">
            <a:avLst>
              <a:gd name="adj1" fmla="val -49261"/>
              <a:gd name="adj2" fmla="val 549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chemeClr val="tx1"/>
                </a:solidFill>
              </a:rPr>
              <a:t>注：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 err="1">
                <a:solidFill>
                  <a:schemeClr val="tx1"/>
                </a:solidFill>
              </a:rPr>
              <a:t>cmp</a:t>
            </a:r>
            <a:r>
              <a:rPr lang="en-US" altLang="zh-CN" sz="1400" b="1" dirty="0">
                <a:solidFill>
                  <a:schemeClr val="tx1"/>
                </a:solidFill>
              </a:rPr>
              <a:t> %2,%1</a:t>
            </a:r>
          </a:p>
          <a:p>
            <a:r>
              <a:rPr lang="en-US" altLang="zh-CN" sz="1400" b="1" dirty="0">
                <a:solidFill>
                  <a:schemeClr val="tx1"/>
                </a:solidFill>
              </a:rPr>
              <a:t>%2</a:t>
            </a:r>
            <a:r>
              <a:rPr lang="zh-CN" altLang="en-US" sz="1400" b="1" dirty="0">
                <a:solidFill>
                  <a:schemeClr val="tx1"/>
                </a:solidFill>
              </a:rPr>
              <a:t>是源操作数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en-US" altLang="zh-CN" sz="1400" b="1" dirty="0">
                <a:solidFill>
                  <a:schemeClr val="tx1"/>
                </a:solidFill>
              </a:rPr>
              <a:t>%1</a:t>
            </a:r>
            <a:r>
              <a:rPr lang="zh-CN" altLang="en-US" sz="1400" b="1" dirty="0">
                <a:solidFill>
                  <a:schemeClr val="tx1"/>
                </a:solidFill>
              </a:rPr>
              <a:t>是目的操作数</a:t>
            </a:r>
            <a:endParaRPr lang="en-US" altLang="zh-CN" sz="1400" b="1" dirty="0">
              <a:solidFill>
                <a:schemeClr val="tx1"/>
              </a:solidFill>
            </a:endParaRPr>
          </a:p>
          <a:p>
            <a:r>
              <a:rPr lang="zh-CN" altLang="en-US" sz="1400" b="1" dirty="0">
                <a:solidFill>
                  <a:schemeClr val="tx1"/>
                </a:solidFill>
              </a:rPr>
              <a:t>目的操作数减去源操作数，即：</a:t>
            </a:r>
            <a:r>
              <a:rPr lang="en-US" altLang="zh-CN" sz="1400" b="1" dirty="0">
                <a:solidFill>
                  <a:schemeClr val="tx1"/>
                </a:solidFill>
              </a:rPr>
              <a:t>%1-%2 </a:t>
            </a:r>
            <a:endParaRPr lang="zh-CN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41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0A3873-6000-4271-BF9C-E2C276E21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6A90C5C-3B28-4E4F-A928-AF2334236741}"/>
              </a:ext>
            </a:extLst>
          </p:cNvPr>
          <p:cNvSpPr txBox="1"/>
          <p:nvPr/>
        </p:nvSpPr>
        <p:spPr>
          <a:xfrm>
            <a:off x="5006749" y="1746130"/>
            <a:ext cx="540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9387" indent="0">
              <a:buNone/>
            </a:pPr>
            <a:r>
              <a:rPr lang="zh-CN" altLang="en-US" dirty="0"/>
              <a:t>例</a:t>
            </a:r>
            <a:r>
              <a:rPr lang="en-US" altLang="zh-CN" dirty="0"/>
              <a:t>7.13 </a:t>
            </a:r>
            <a:r>
              <a:rPr lang="zh-CN" altLang="en-US" dirty="0"/>
              <a:t>嵌入式汇编编写函数 （</a:t>
            </a:r>
            <a:r>
              <a:rPr lang="zh-CN" altLang="en-US" dirty="0">
                <a:solidFill>
                  <a:srgbClr val="C00000"/>
                </a:solidFill>
              </a:rPr>
              <a:t>采用</a:t>
            </a:r>
            <a:r>
              <a:rPr lang="en-US" altLang="zh-CN" dirty="0">
                <a:solidFill>
                  <a:srgbClr val="C00000"/>
                </a:solidFill>
                <a:hlinkClick r:id="rId2"/>
              </a:rPr>
              <a:t>AT&amp;T</a:t>
            </a:r>
            <a:r>
              <a:rPr lang="zh-CN" altLang="en-US" dirty="0">
                <a:solidFill>
                  <a:srgbClr val="C00000"/>
                </a:solidFill>
              </a:rPr>
              <a:t>格式</a:t>
            </a:r>
            <a:r>
              <a:rPr lang="zh-CN" altLang="en-US" dirty="0"/>
              <a:t>）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90D1E0-4ED5-4AC4-AC61-445D9E3EF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223" y="2124232"/>
            <a:ext cx="3197676" cy="402466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565AF1B-4303-44D0-BCA1-48D5083066A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97" b="28638"/>
          <a:stretch/>
        </p:blipFill>
        <p:spPr>
          <a:xfrm>
            <a:off x="8621966" y="4053514"/>
            <a:ext cx="3292573" cy="103529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99A6DD7-2BE9-4D44-AD0E-F02A1058D2D7}"/>
              </a:ext>
            </a:extLst>
          </p:cNvPr>
          <p:cNvSpPr txBox="1"/>
          <p:nvPr/>
        </p:nvSpPr>
        <p:spPr>
          <a:xfrm>
            <a:off x="8621966" y="3584121"/>
            <a:ext cx="9339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输出：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8E36420-656E-4A66-B33D-2F634125C2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80" y="2953376"/>
            <a:ext cx="2568163" cy="1630821"/>
          </a:xfrm>
          <a:prstGeom prst="rect">
            <a:avLst/>
          </a:prstGeom>
        </p:spPr>
      </p:pic>
      <p:sp>
        <p:nvSpPr>
          <p:cNvPr id="4" name="箭头: 右 3">
            <a:extLst>
              <a:ext uri="{FF2B5EF4-FFF2-40B4-BE49-F238E27FC236}">
                <a16:creationId xmlns:a16="http://schemas.microsoft.com/office/drawing/2014/main" id="{035F0DA4-8E41-40E1-B529-60A0AD3A04F2}"/>
              </a:ext>
            </a:extLst>
          </p:cNvPr>
          <p:cNvSpPr/>
          <p:nvPr/>
        </p:nvSpPr>
        <p:spPr>
          <a:xfrm>
            <a:off x="4071341" y="3964038"/>
            <a:ext cx="1085182" cy="707283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4D6F6A6-B5CB-4B99-A1D8-654D2C82E0DF}"/>
              </a:ext>
            </a:extLst>
          </p:cNvPr>
          <p:cNvSpPr txBox="1"/>
          <p:nvPr/>
        </p:nvSpPr>
        <p:spPr>
          <a:xfrm>
            <a:off x="4064003" y="3260955"/>
            <a:ext cx="13341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改写成</a:t>
            </a:r>
            <a:r>
              <a:rPr lang="en-US" altLang="zh-CN" dirty="0"/>
              <a:t>AT&amp;T</a:t>
            </a:r>
            <a:r>
              <a:rPr lang="zh-CN" altLang="en-US" dirty="0"/>
              <a:t>格式</a:t>
            </a:r>
          </a:p>
        </p:txBody>
      </p:sp>
    </p:spTree>
    <p:extLst>
      <p:ext uri="{BB962C8B-B14F-4D97-AF65-F5344CB8AC3E}">
        <p14:creationId xmlns:p14="http://schemas.microsoft.com/office/powerpoint/2010/main" val="2233816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15D124-812A-48C1-A50E-7B73540B6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C0A82475-6AC3-472F-94A6-F7483A808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937341"/>
          </a:xfrm>
        </p:spPr>
        <p:txBody>
          <a:bodyPr/>
          <a:lstStyle/>
          <a:p>
            <a:r>
              <a:rPr lang="zh-CN" altLang="en-US" dirty="0"/>
              <a:t>不一定要在内联汇编中指定输出值，一些汇编指令已经假设输入值包含输出值。比如</a:t>
            </a:r>
            <a:r>
              <a:rPr lang="en-US" altLang="zh-CN" dirty="0" err="1"/>
              <a:t>movs</a:t>
            </a:r>
            <a:r>
              <a:rPr lang="zh-CN" altLang="en-US" dirty="0"/>
              <a:t>指令输入值包含输出位置。示例：</a:t>
            </a:r>
          </a:p>
        </p:txBody>
      </p:sp>
      <p:pic>
        <p:nvPicPr>
          <p:cNvPr id="8" name="内容占位符 4">
            <a:extLst>
              <a:ext uri="{FF2B5EF4-FFF2-40B4-BE49-F238E27FC236}">
                <a16:creationId xmlns:a16="http://schemas.microsoft.com/office/drawing/2014/main" id="{CFB74399-6E0D-4BCA-8662-F184366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009" y="5366776"/>
            <a:ext cx="6790008" cy="9373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3B6EAE7-35F8-480C-BE9B-F4F2FAE2F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413" y="2559767"/>
            <a:ext cx="3796937" cy="303031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33A086B-F6B2-4CBF-A690-6A2421ECE5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566" y="2242008"/>
            <a:ext cx="3536363" cy="3124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342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4376B6E5-F818-4BB2-B83C-356C56B93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3801" y="1631251"/>
            <a:ext cx="3977985" cy="461812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54048BE0-206C-497C-9F4E-958AB43C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嵌入式汇编（内联汇编）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32B61-482F-482D-A7CC-15B255CD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6748"/>
            <a:ext cx="6087291" cy="473780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zh-CN" altLang="en-US" sz="3400" dirty="0"/>
              <a:t>例</a:t>
            </a:r>
            <a:r>
              <a:rPr lang="en-US" altLang="zh-CN" sz="3400" dirty="0"/>
              <a:t>7.2 </a:t>
            </a:r>
            <a:r>
              <a:rPr lang="zh-CN" altLang="en-US" sz="3400" dirty="0"/>
              <a:t>将字符串中的小写字母转变成大写字母显示</a:t>
            </a: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17073-2D53-41EB-95FC-1CB8895C7EC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8136"/>
          <a:stretch/>
        </p:blipFill>
        <p:spPr>
          <a:xfrm>
            <a:off x="1187116" y="2067673"/>
            <a:ext cx="4908884" cy="385138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3C325CB-9972-4544-BA88-D8FA2A55A7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143" y="699846"/>
            <a:ext cx="4476750" cy="82303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42D7A8-90C4-46C8-A3F6-098A983980E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7374"/>
          <a:stretch/>
        </p:blipFill>
        <p:spPr>
          <a:xfrm>
            <a:off x="5364134" y="3391623"/>
            <a:ext cx="2343151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887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0E505-E7B3-4BB4-B44B-E8A8E28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AF06D8-ACD9-4C84-A70A-D532902BA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汇编语言基础</a:t>
            </a:r>
            <a:r>
              <a:rPr lang="en-US" altLang="zh-CN" dirty="0"/>
              <a:t>-</a:t>
            </a:r>
            <a:r>
              <a:rPr lang="en-US" altLang="zh-CN" dirty="0">
                <a:hlinkClick r:id="rId2"/>
              </a:rPr>
              <a:t>x64</a:t>
            </a:r>
            <a:r>
              <a:rPr lang="zh-CN" altLang="en-US" dirty="0">
                <a:hlinkClick r:id="rId2"/>
              </a:rPr>
              <a:t>汇编与内联汇编</a:t>
            </a:r>
            <a:r>
              <a:rPr lang="en-US" altLang="zh-CN" dirty="0"/>
              <a:t>-Windows</a:t>
            </a:r>
            <a:r>
              <a:rPr lang="zh-CN" altLang="en-US" dirty="0"/>
              <a:t>安全开发与逆向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6171A6E-A40C-4C54-84C3-7D8063737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629" y="2196023"/>
            <a:ext cx="7553407" cy="3596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08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D53C94-07F6-4575-9243-058786F90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E8D6D-A8D8-4578-87AD-7E5B439B2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5442313" cy="497416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>
                <a:hlinkClick r:id="rId2"/>
              </a:rPr>
              <a:t>masm</a:t>
            </a:r>
            <a:r>
              <a:rPr lang="zh-CN" altLang="en-US" sz="2400" dirty="0">
                <a:hlinkClick r:id="rId2"/>
              </a:rPr>
              <a:t>汇编语言程序设计</a:t>
            </a:r>
            <a:r>
              <a:rPr lang="en-US" altLang="zh-CN" sz="2400" dirty="0"/>
              <a:t>-</a:t>
            </a:r>
            <a:r>
              <a:rPr lang="zh-CN" altLang="en-US" sz="2400" dirty="0"/>
              <a:t>内联汇编与混合编程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5FAA7E2-DD08-4D17-81BD-BE87AF5A0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282" y="2094442"/>
            <a:ext cx="5867908" cy="4176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95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DADBA-615D-4C10-A710-342BF136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ARM-ISA</a:t>
            </a:r>
            <a:r>
              <a:rPr lang="zh-CN" altLang="en-US" dirty="0"/>
              <a:t>架构</a:t>
            </a:r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458C4EDA-BF67-482F-B76E-6DB79DCE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430" y="1737360"/>
            <a:ext cx="10058400" cy="4023360"/>
          </a:xfrm>
        </p:spPr>
        <p:txBody>
          <a:bodyPr/>
          <a:lstStyle/>
          <a:p>
            <a:r>
              <a:rPr lang="zh-CN" altLang="en-US" dirty="0"/>
              <a:t>模拟器：</a:t>
            </a:r>
            <a:r>
              <a:rPr lang="en-US" altLang="zh-CN" dirty="0">
                <a:hlinkClick r:id="rId2"/>
              </a:rPr>
              <a:t>CPUlator ARMv7 System Simulator (01xz.net)</a:t>
            </a:r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9AAF827-5005-47CE-90C9-8CF0FDF5CE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2014130"/>
            <a:ext cx="6662058" cy="4369490"/>
          </a:xfrm>
          <a:prstGeom prst="rect">
            <a:avLst/>
          </a:prstGeom>
        </p:spPr>
      </p:pic>
      <p:sp>
        <p:nvSpPr>
          <p:cNvPr id="11" name="对话气泡: 圆角矩形 10">
            <a:extLst>
              <a:ext uri="{FF2B5EF4-FFF2-40B4-BE49-F238E27FC236}">
                <a16:creationId xmlns:a16="http://schemas.microsoft.com/office/drawing/2014/main" id="{AD3EF120-720E-4DCD-B29A-B0642D567095}"/>
              </a:ext>
            </a:extLst>
          </p:cNvPr>
          <p:cNvSpPr/>
          <p:nvPr/>
        </p:nvSpPr>
        <p:spPr>
          <a:xfrm>
            <a:off x="1249408" y="2832934"/>
            <a:ext cx="946785" cy="661380"/>
          </a:xfrm>
          <a:prstGeom prst="wedgeRoundRectCallout">
            <a:avLst>
              <a:gd name="adj1" fmla="val 72149"/>
              <a:gd name="adj2" fmla="val 55732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</a:rPr>
              <a:t>寄存器</a:t>
            </a:r>
            <a:endParaRPr lang="en-US" altLang="zh-CN" sz="16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600" b="1" dirty="0">
                <a:solidFill>
                  <a:srgbClr val="C00000"/>
                </a:solidFill>
              </a:rPr>
              <a:t>窗口</a:t>
            </a:r>
          </a:p>
        </p:txBody>
      </p:sp>
      <p:sp>
        <p:nvSpPr>
          <p:cNvPr id="12" name="对话气泡: 圆角矩形 11">
            <a:extLst>
              <a:ext uri="{FF2B5EF4-FFF2-40B4-BE49-F238E27FC236}">
                <a16:creationId xmlns:a16="http://schemas.microsoft.com/office/drawing/2014/main" id="{685DA8B6-FCCF-46B9-B531-AC4A8C71CB0A}"/>
              </a:ext>
            </a:extLst>
          </p:cNvPr>
          <p:cNvSpPr/>
          <p:nvPr/>
        </p:nvSpPr>
        <p:spPr>
          <a:xfrm>
            <a:off x="4985658" y="4748820"/>
            <a:ext cx="859972" cy="525309"/>
          </a:xfrm>
          <a:prstGeom prst="wedgeRoundRectCallout">
            <a:avLst>
              <a:gd name="adj1" fmla="val -46661"/>
              <a:gd name="adj2" fmla="val 117879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编辑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窗口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1C61475A-0F42-4325-BB15-F471392AAE7B}"/>
              </a:ext>
            </a:extLst>
          </p:cNvPr>
          <p:cNvSpPr/>
          <p:nvPr/>
        </p:nvSpPr>
        <p:spPr>
          <a:xfrm>
            <a:off x="6033680" y="4775961"/>
            <a:ext cx="859972" cy="525309"/>
          </a:xfrm>
          <a:prstGeom prst="wedgeRoundRectCallout">
            <a:avLst>
              <a:gd name="adj1" fmla="val -46661"/>
              <a:gd name="adj2" fmla="val 117879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反汇编窗口</a:t>
            </a:r>
          </a:p>
        </p:txBody>
      </p:sp>
      <p:sp>
        <p:nvSpPr>
          <p:cNvPr id="14" name="对话气泡: 圆角矩形 13">
            <a:extLst>
              <a:ext uri="{FF2B5EF4-FFF2-40B4-BE49-F238E27FC236}">
                <a16:creationId xmlns:a16="http://schemas.microsoft.com/office/drawing/2014/main" id="{2150C6C6-DF50-4B14-9C4B-B1C64A848ACD}"/>
              </a:ext>
            </a:extLst>
          </p:cNvPr>
          <p:cNvSpPr/>
          <p:nvPr/>
        </p:nvSpPr>
        <p:spPr>
          <a:xfrm>
            <a:off x="7136130" y="4775960"/>
            <a:ext cx="1057820" cy="525309"/>
          </a:xfrm>
          <a:prstGeom prst="wedgeRoundRectCallout">
            <a:avLst>
              <a:gd name="adj1" fmla="val -46661"/>
              <a:gd name="adj2" fmla="val 117879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内存状态</a:t>
            </a:r>
            <a:endParaRPr lang="en-US" altLang="zh-CN" sz="1400" b="1" dirty="0">
              <a:solidFill>
                <a:srgbClr val="C00000"/>
              </a:solidFill>
            </a:endParaRPr>
          </a:p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窗口</a:t>
            </a:r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E2A642F2-1C68-404F-96D9-D30AB38F2F49}"/>
              </a:ext>
            </a:extLst>
          </p:cNvPr>
          <p:cNvSpPr/>
          <p:nvPr/>
        </p:nvSpPr>
        <p:spPr>
          <a:xfrm>
            <a:off x="7171509" y="2925462"/>
            <a:ext cx="1368333" cy="525309"/>
          </a:xfrm>
          <a:prstGeom prst="wedgeRoundRectCallout">
            <a:avLst>
              <a:gd name="adj1" fmla="val -78834"/>
              <a:gd name="adj2" fmla="val -67070"/>
              <a:gd name="adj3" fmla="val 16667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b="1" dirty="0">
                <a:solidFill>
                  <a:srgbClr val="C00000"/>
                </a:solidFill>
              </a:rPr>
              <a:t>可选择</a:t>
            </a:r>
            <a:r>
              <a:rPr lang="en-US" altLang="zh-CN" sz="1400" b="1" dirty="0">
                <a:solidFill>
                  <a:srgbClr val="C00000"/>
                </a:solidFill>
              </a:rPr>
              <a:t>c</a:t>
            </a:r>
            <a:r>
              <a:rPr lang="zh-CN" altLang="en-US" sz="1400" b="1" dirty="0">
                <a:solidFill>
                  <a:srgbClr val="C00000"/>
                </a:solidFill>
              </a:rPr>
              <a:t>语言和</a:t>
            </a:r>
            <a:r>
              <a:rPr lang="en-US" altLang="zh-CN" sz="1400" b="1" dirty="0">
                <a:solidFill>
                  <a:srgbClr val="C00000"/>
                </a:solidFill>
              </a:rPr>
              <a:t>ARM</a:t>
            </a:r>
            <a:r>
              <a:rPr lang="zh-CN" altLang="en-US" sz="1400" b="1" dirty="0">
                <a:solidFill>
                  <a:srgbClr val="C00000"/>
                </a:solidFill>
              </a:rPr>
              <a:t>汇编</a:t>
            </a:r>
          </a:p>
        </p:txBody>
      </p:sp>
    </p:spTree>
    <p:extLst>
      <p:ext uri="{BB962C8B-B14F-4D97-AF65-F5344CB8AC3E}">
        <p14:creationId xmlns:p14="http://schemas.microsoft.com/office/powerpoint/2010/main" val="14300905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62FB65-6189-4E28-B322-1BADB625B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汇编程序结构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49494E-4D0F-4267-A74F-6F08040D2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/>
              <a:t>例程</a:t>
            </a:r>
            <a:r>
              <a:rPr lang="en-US" altLang="zh-CN" b="1" dirty="0"/>
              <a:t>1</a:t>
            </a:r>
            <a:r>
              <a:rPr lang="zh-CN" altLang="en-US" b="1" dirty="0"/>
              <a:t>：用</a:t>
            </a:r>
            <a:r>
              <a:rPr lang="en-US" altLang="zh-CN" b="1" dirty="0"/>
              <a:t>GNU ARM</a:t>
            </a:r>
            <a:r>
              <a:rPr lang="zh-CN" altLang="en-US" b="1" dirty="0"/>
              <a:t>汇编程序设计实现</a:t>
            </a:r>
            <a:r>
              <a:rPr lang="en-US" altLang="zh-CN" b="1" dirty="0"/>
              <a:t>20</a:t>
            </a:r>
            <a:r>
              <a:rPr lang="zh-CN" altLang="en-US" b="1" dirty="0"/>
              <a:t>的阶乘，将其</a:t>
            </a:r>
            <a:r>
              <a:rPr lang="en-US" altLang="zh-CN" b="1" dirty="0"/>
              <a:t>64</a:t>
            </a:r>
            <a:r>
              <a:rPr lang="zh-CN" altLang="en-US" b="1" dirty="0"/>
              <a:t>位结果放在</a:t>
            </a:r>
            <a:r>
              <a:rPr lang="en-US" altLang="zh-CN" b="1" dirty="0"/>
              <a:t>R9</a:t>
            </a:r>
            <a:r>
              <a:rPr lang="zh-CN" altLang="en-US" b="1" dirty="0"/>
              <a:t>（高</a:t>
            </a:r>
            <a:r>
              <a:rPr lang="en-US" altLang="zh-CN" b="1" dirty="0"/>
              <a:t>32</a:t>
            </a:r>
            <a:r>
              <a:rPr lang="zh-CN" altLang="en-US" b="1" dirty="0"/>
              <a:t>）和</a:t>
            </a:r>
            <a:r>
              <a:rPr lang="en-US" altLang="zh-CN" b="1" dirty="0"/>
              <a:t>R8</a:t>
            </a:r>
            <a:r>
              <a:rPr lang="zh-CN" altLang="en-US" b="1" dirty="0"/>
              <a:t>寄存器中（低</a:t>
            </a:r>
            <a:r>
              <a:rPr lang="en-US" altLang="zh-CN" b="1" dirty="0"/>
              <a:t>32</a:t>
            </a:r>
            <a:r>
              <a:rPr lang="zh-CN" altLang="en-US" b="1" dirty="0"/>
              <a:t>）。一个完整的</a:t>
            </a:r>
            <a:r>
              <a:rPr lang="en-US" altLang="zh-CN" b="1" dirty="0"/>
              <a:t>ARM</a:t>
            </a:r>
            <a:r>
              <a:rPr lang="zh-CN" altLang="en-US" b="1" dirty="0"/>
              <a:t>（</a:t>
            </a:r>
            <a:r>
              <a:rPr lang="en-US" altLang="zh-CN" b="1" dirty="0"/>
              <a:t>64</a:t>
            </a:r>
            <a:r>
              <a:rPr lang="zh-CN" altLang="en-US" b="1" dirty="0"/>
              <a:t>位）源程序代码（扩展名</a:t>
            </a:r>
            <a:r>
              <a:rPr lang="en-US" altLang="zh-CN" b="1" dirty="0"/>
              <a:t>.s</a:t>
            </a:r>
            <a:r>
              <a:rPr lang="zh-CN" altLang="en-US" b="1" dirty="0"/>
              <a:t>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8C5568-4685-4D34-A3DE-FDC8DEC16A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2646" y="2799206"/>
            <a:ext cx="4793747" cy="306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754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164F15-6F60-4D5D-893E-92002C1A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教学要求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551057-EEDC-49F8-91B1-0B6C0208FB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 fontAlgn="auto">
              <a:lnSpc>
                <a:spcPct val="120000"/>
              </a:lnSpc>
              <a:buNone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汇编语言与高级语言各有优势，混合编程是优化和有效利用硬件资源的途径。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关键：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/>
              <a:t>建立不同语言之间的接口，即不同模块互相调用、变量的相互传送以及参数和返回值的正确使用；</a:t>
            </a:r>
          </a:p>
          <a:p>
            <a:pPr algn="just" fontAlgn="auto">
              <a:lnSpc>
                <a:spcPct val="120000"/>
              </a:lnSpc>
              <a:buSzTx/>
              <a:buFont typeface="Wingdings" panose="05000000000000000000" pitchFamily="2" charset="2"/>
              <a:buChar char="ü"/>
              <a:defRPr/>
            </a:pPr>
            <a:r>
              <a:rPr lang="en-US" altLang="zh-CN" sz="2800" dirty="0"/>
              <a:t> </a:t>
            </a:r>
            <a:r>
              <a:rPr lang="zh-CN" altLang="en-US" sz="2800" dirty="0"/>
              <a:t>实现方法：</a:t>
            </a:r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600" dirty="0"/>
              <a:t>（</a:t>
            </a:r>
            <a:r>
              <a:rPr lang="en-US" altLang="zh-CN" sz="2600" dirty="0"/>
              <a:t>1</a:t>
            </a:r>
            <a:r>
              <a:rPr lang="zh-CN" altLang="en-US" sz="2600" dirty="0"/>
              <a:t>）在</a:t>
            </a:r>
            <a:r>
              <a:rPr lang="en-US" altLang="zh-CN" sz="2600" dirty="0"/>
              <a:t>C/C++</a:t>
            </a:r>
            <a:r>
              <a:rPr lang="zh-CN" altLang="en-US" sz="2600" dirty="0"/>
              <a:t>中直接使用汇编语句（行内汇编</a:t>
            </a:r>
            <a:r>
              <a:rPr lang="en-US" altLang="zh-CN" sz="2600" dirty="0"/>
              <a:t>inline</a:t>
            </a:r>
            <a:r>
              <a:rPr lang="zh-CN" altLang="en-US" sz="2600" dirty="0"/>
              <a:t>），即：嵌入式汇编</a:t>
            </a:r>
            <a:endParaRPr lang="en-US" altLang="zh-CN" sz="2600" dirty="0"/>
          </a:p>
          <a:p>
            <a:pPr lvl="1" algn="just">
              <a:lnSpc>
                <a:spcPct val="120000"/>
              </a:lnSpc>
              <a:buFont typeface="Wingdings" panose="05000000000000000000" pitchFamily="2" charset="2"/>
              <a:buChar char="ü"/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2</a:t>
            </a:r>
            <a:r>
              <a:rPr lang="zh-CN" altLang="en-US" sz="2800" dirty="0"/>
              <a:t>）分别编写独立模块，编译成</a:t>
            </a:r>
            <a:r>
              <a:rPr lang="en-US" altLang="zh-CN" sz="2800" dirty="0"/>
              <a:t>OBJ</a:t>
            </a:r>
            <a:r>
              <a:rPr lang="zh-CN" altLang="en-US" sz="2800" dirty="0"/>
              <a:t>，之后连接</a:t>
            </a:r>
          </a:p>
        </p:txBody>
      </p:sp>
    </p:spTree>
    <p:extLst>
      <p:ext uri="{BB962C8B-B14F-4D97-AF65-F5344CB8AC3E}">
        <p14:creationId xmlns:p14="http://schemas.microsoft.com/office/powerpoint/2010/main" val="125735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2AECA2-FE3F-433F-951A-9BEEDC3FE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汇编程序结构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709AE5-A654-4A30-8DA4-A69C5C714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36127" cy="402336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b="1" dirty="0"/>
              <a:t>例程</a:t>
            </a:r>
            <a:r>
              <a:rPr lang="en-US" altLang="zh-CN" b="1" dirty="0"/>
              <a:t>2</a:t>
            </a:r>
            <a:r>
              <a:rPr lang="zh-CN" altLang="en-US" dirty="0"/>
              <a:t>：</a:t>
            </a:r>
            <a:r>
              <a:rPr lang="zh-CN" altLang="en-US" sz="2000" b="1" dirty="0"/>
              <a:t>设计一段程序完成</a:t>
            </a:r>
            <a:r>
              <a:rPr lang="zh-CN" altLang="en-US" sz="2000" b="1" dirty="0">
                <a:solidFill>
                  <a:srgbClr val="C00000"/>
                </a:solidFill>
              </a:rPr>
              <a:t>数据块的复制</a:t>
            </a:r>
            <a:r>
              <a:rPr lang="zh-CN" altLang="en-US" sz="2000" b="1" dirty="0"/>
              <a:t>，数据从源数据区复制到目标数据区，要求以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个字为单位进行复制，最后所剩不到</a:t>
            </a:r>
            <a:r>
              <a:rPr lang="en-US" altLang="zh-CN" sz="2000" b="1" dirty="0"/>
              <a:t>4</a:t>
            </a:r>
            <a:r>
              <a:rPr lang="zh-CN" altLang="en-US" sz="2000" b="1" dirty="0"/>
              <a:t>个字的数据，以字为单位进行复制。</a:t>
            </a:r>
            <a:endParaRPr lang="en-US" altLang="zh-CN" sz="2000" b="1" dirty="0"/>
          </a:p>
          <a:p>
            <a:pPr>
              <a:lnSpc>
                <a:spcPct val="100000"/>
              </a:lnSpc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09DB95-33C6-45E0-8394-31237BFBE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0923" y="1331648"/>
            <a:ext cx="2502884" cy="46691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92280A-4AEF-4786-99C8-30A73F2E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916" y="3857414"/>
            <a:ext cx="4656223" cy="159271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CEDC951-4F81-4F20-8D71-E69FF04AC88C}"/>
              </a:ext>
            </a:extLst>
          </p:cNvPr>
          <p:cNvSpPr txBox="1"/>
          <p:nvPr/>
        </p:nvSpPr>
        <p:spPr>
          <a:xfrm>
            <a:off x="1106816" y="3393626"/>
            <a:ext cx="1221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数据区：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80AC165-413E-4719-8B0D-D5C1B3E6C519}"/>
              </a:ext>
            </a:extLst>
          </p:cNvPr>
          <p:cNvSpPr txBox="1"/>
          <p:nvPr/>
        </p:nvSpPr>
        <p:spPr>
          <a:xfrm>
            <a:off x="6316436" y="1237549"/>
            <a:ext cx="1044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代码区：</a:t>
            </a:r>
          </a:p>
        </p:txBody>
      </p:sp>
    </p:spTree>
    <p:extLst>
      <p:ext uri="{BB962C8B-B14F-4D97-AF65-F5344CB8AC3E}">
        <p14:creationId xmlns:p14="http://schemas.microsoft.com/office/powerpoint/2010/main" val="1162195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E194DC-D318-44CC-B1CD-8BE8F85E9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ARM</a:t>
            </a:r>
            <a:r>
              <a:rPr lang="zh-CN" altLang="en-US" dirty="0"/>
              <a:t>汇编程序结构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C68204-2C4B-4303-A832-03C0E8BD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41627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60000"/>
              </a:lnSpc>
            </a:pPr>
            <a:r>
              <a:rPr lang="zh-CN" altLang="en-US" sz="2800" b="1" dirty="0"/>
              <a:t>程序结构：</a:t>
            </a:r>
            <a:endParaRPr lang="en-US" altLang="zh-CN" sz="2800" b="1" dirty="0"/>
          </a:p>
          <a:p>
            <a:pPr lvl="1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zh-CN" altLang="en-US" sz="1900" b="1" dirty="0"/>
              <a:t>在</a:t>
            </a:r>
            <a:r>
              <a:rPr lang="en-US" altLang="zh-CN" sz="1900" b="1" dirty="0"/>
              <a:t>ARM</a:t>
            </a:r>
            <a:r>
              <a:rPr lang="zh-CN" altLang="en-US" sz="1900" b="1" dirty="0"/>
              <a:t>（</a:t>
            </a:r>
            <a:r>
              <a:rPr lang="en-US" altLang="zh-CN" sz="1900" b="1" dirty="0"/>
              <a:t>Thumb</a:t>
            </a:r>
            <a:r>
              <a:rPr lang="zh-CN" altLang="en-US" sz="1900" b="1" dirty="0"/>
              <a:t>）汇编语言程序中可以使用</a:t>
            </a:r>
            <a:r>
              <a:rPr lang="en-US" altLang="zh-CN" sz="1900" b="1" dirty="0"/>
              <a:t>.section </a:t>
            </a:r>
            <a:r>
              <a:rPr lang="zh-CN" altLang="en-US" sz="1900" b="1" dirty="0"/>
              <a:t>来进行分段，其中每一个段用段名或者文件结尾为结束，这些段使用默认的标志，如 </a:t>
            </a:r>
            <a:r>
              <a:rPr lang="en-US" altLang="zh-CN" sz="1900" b="1" dirty="0"/>
              <a:t>a </a:t>
            </a:r>
            <a:r>
              <a:rPr lang="zh-CN" altLang="en-US" sz="1900" b="1" dirty="0"/>
              <a:t>为允许段， </a:t>
            </a:r>
            <a:r>
              <a:rPr lang="en-US" altLang="zh-CN" sz="1900" b="1" dirty="0"/>
              <a:t>w </a:t>
            </a:r>
            <a:r>
              <a:rPr lang="zh-CN" altLang="en-US" sz="1900" b="1" dirty="0"/>
              <a:t>为可写段， </a:t>
            </a:r>
            <a:r>
              <a:rPr lang="en-US" altLang="zh-CN" sz="1900" b="1" dirty="0"/>
              <a:t>x </a:t>
            </a:r>
            <a:r>
              <a:rPr lang="zh-CN" altLang="en-US" sz="1900" b="1" dirty="0"/>
              <a:t>为执行段 </a:t>
            </a:r>
            <a:endParaRPr lang="en-US" altLang="zh-CN" sz="1900" b="1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en-US" altLang="zh-CN" sz="1900" b="1" dirty="0"/>
              <a:t>.text: </a:t>
            </a:r>
            <a:r>
              <a:rPr lang="zh-CN" altLang="en-US" sz="1900" b="1" dirty="0"/>
              <a:t> 指令代码</a:t>
            </a:r>
            <a:endParaRPr lang="en-US" altLang="zh-CN" sz="1900" b="1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en-US" altLang="zh-CN" sz="1900" b="1" dirty="0"/>
              <a:t>.data</a:t>
            </a:r>
            <a:r>
              <a:rPr lang="zh-CN" altLang="en-US" sz="1900" b="1" dirty="0"/>
              <a:t>：固定的数据，如常数，字符串</a:t>
            </a:r>
            <a:endParaRPr lang="en-US" altLang="zh-CN" sz="1900" b="1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en-US" altLang="zh-CN" sz="1900" b="1" dirty="0"/>
              <a:t>.</a:t>
            </a:r>
            <a:r>
              <a:rPr lang="en-US" altLang="zh-CN" sz="1900" b="1" dirty="0" err="1"/>
              <a:t>bss</a:t>
            </a:r>
            <a:r>
              <a:rPr lang="zh-CN" altLang="en-US" sz="1900" b="1" dirty="0"/>
              <a:t>：未初始化的数据段，如：未初始化的变量，数组等</a:t>
            </a:r>
            <a:endParaRPr lang="en-US" altLang="zh-CN" sz="1900" b="1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en-US" altLang="zh-CN" sz="1900" b="1" dirty="0"/>
              <a:t>.</a:t>
            </a:r>
            <a:r>
              <a:rPr lang="en-US" altLang="zh-CN" sz="1900" b="1" dirty="0" err="1"/>
              <a:t>sdata</a:t>
            </a:r>
            <a:r>
              <a:rPr lang="zh-CN" altLang="en-US" sz="1900" b="1" dirty="0"/>
              <a:t>：短数据的初始化数据段</a:t>
            </a:r>
            <a:endParaRPr lang="en-US" altLang="zh-CN" sz="1900" b="1" dirty="0"/>
          </a:p>
          <a:p>
            <a:pPr lvl="2">
              <a:lnSpc>
                <a:spcPct val="160000"/>
              </a:lnSpc>
              <a:buFont typeface="Wingdings" panose="05000000000000000000" pitchFamily="2" charset="2"/>
              <a:buChar char="n"/>
            </a:pPr>
            <a:r>
              <a:rPr lang="en-US" altLang="zh-CN" sz="1900" b="1" dirty="0"/>
              <a:t>.</a:t>
            </a:r>
            <a:r>
              <a:rPr lang="en-US" altLang="zh-CN" sz="1900" b="1" dirty="0" err="1"/>
              <a:t>sbss</a:t>
            </a:r>
            <a:r>
              <a:rPr lang="zh-CN" altLang="en-US" sz="1900" b="1" dirty="0"/>
              <a:t>： 短数据的未初始化数据段</a:t>
            </a:r>
            <a:br>
              <a:rPr lang="zh-CN" altLang="en-US" sz="700" b="1" spc="-50" dirty="0">
                <a:latin typeface="+mj-lt"/>
                <a:ea typeface="+mj-ea"/>
                <a:cs typeface="+mj-cs"/>
              </a:rPr>
            </a:br>
            <a:endParaRPr lang="zh-CN" altLang="en-US" sz="1800" b="1" spc="-5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699158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DB890-CCEE-4621-8F87-48A721F73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72939" y="1644317"/>
            <a:ext cx="9587590" cy="4707497"/>
          </a:xfrm>
        </p:spPr>
        <p:txBody>
          <a:bodyPr>
            <a:normAutofit fontScale="92500" lnSpcReduction="10000"/>
          </a:bodyPr>
          <a:lstStyle/>
          <a:p>
            <a:pPr marL="201168" lvl="1" indent="0">
              <a:lnSpc>
                <a:spcPct val="120000"/>
              </a:lnSpc>
              <a:buNone/>
            </a:pPr>
            <a:r>
              <a:rPr lang="en-US" altLang="zh-CN" sz="2400" b="1" dirty="0"/>
              <a:t>GNU</a:t>
            </a:r>
            <a:r>
              <a:rPr lang="zh-CN" altLang="en-US" sz="2400" b="1" dirty="0"/>
              <a:t>汇编语言定义入口点</a:t>
            </a:r>
          </a:p>
          <a:p>
            <a:pPr lvl="2">
              <a:lnSpc>
                <a:spcPct val="120000"/>
              </a:lnSpc>
            </a:pPr>
            <a:r>
              <a:rPr lang="zh-CN" altLang="en-US" sz="1900" b="1" dirty="0"/>
              <a:t>汇编程序的缺省入口</a:t>
            </a:r>
            <a:r>
              <a:rPr lang="zh-CN" altLang="en-US" sz="1900" b="1" dirty="0">
                <a:solidFill>
                  <a:srgbClr val="C00000"/>
                </a:solidFill>
              </a:rPr>
              <a:t>是 </a:t>
            </a:r>
            <a:r>
              <a:rPr lang="en-US" altLang="zh-CN" sz="1900" b="1" dirty="0">
                <a:solidFill>
                  <a:srgbClr val="C00000"/>
                </a:solidFill>
              </a:rPr>
              <a:t>_start </a:t>
            </a:r>
            <a:r>
              <a:rPr lang="zh-CN" altLang="en-US" sz="1900" b="1" dirty="0"/>
              <a:t>标号，用户也可以在连接脚本文件中用</a:t>
            </a:r>
            <a:r>
              <a:rPr lang="en-US" altLang="zh-CN" sz="1900" b="1" dirty="0"/>
              <a:t>ENTRY</a:t>
            </a:r>
            <a:r>
              <a:rPr lang="zh-CN" altLang="en-US" sz="1900" b="1" dirty="0"/>
              <a:t>标志指明其它入口点。</a:t>
            </a:r>
          </a:p>
          <a:p>
            <a:pPr lvl="2">
              <a:lnSpc>
                <a:spcPct val="120000"/>
              </a:lnSpc>
            </a:pPr>
            <a:r>
              <a:rPr lang="zh-CN" altLang="en-US" sz="1900" b="1" dirty="0"/>
              <a:t>例如，定义入口点：</a:t>
            </a:r>
            <a:endParaRPr lang="en-US" altLang="zh-CN" sz="1900" b="1" dirty="0"/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.section .data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         &lt; initialized data here           </a:t>
            </a:r>
            <a:r>
              <a:rPr lang="zh-CN" altLang="en-US" sz="1500" b="1" dirty="0">
                <a:solidFill>
                  <a:srgbClr val="7030A0"/>
                </a:solidFill>
              </a:rPr>
              <a:t>初始化数据段</a:t>
            </a:r>
            <a:r>
              <a:rPr lang="en-US" altLang="zh-CN" sz="1900" b="1" dirty="0"/>
              <a:t>&gt;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.section .</a:t>
            </a:r>
            <a:r>
              <a:rPr lang="en-US" altLang="zh-CN" sz="1900" b="1" dirty="0" err="1"/>
              <a:t>bss</a:t>
            </a:r>
            <a:endParaRPr lang="en-US" altLang="zh-CN" sz="1900" b="1" dirty="0"/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         &lt; uninitialized data here      </a:t>
            </a:r>
            <a:r>
              <a:rPr lang="zh-CN" altLang="en-US" sz="1500" b="1" dirty="0">
                <a:solidFill>
                  <a:srgbClr val="7030A0"/>
                </a:solidFill>
              </a:rPr>
              <a:t>未初始化数据段</a:t>
            </a:r>
            <a:r>
              <a:rPr lang="en-US" altLang="zh-CN" sz="1900" b="1" dirty="0"/>
              <a:t>&gt;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.section .text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/>
              <a:t>.</a:t>
            </a:r>
            <a:r>
              <a:rPr lang="en-US" altLang="zh-CN" sz="1900" b="1" dirty="0" err="1"/>
              <a:t>globl</a:t>
            </a:r>
            <a:r>
              <a:rPr lang="en-US" altLang="zh-CN" sz="1900" b="1" dirty="0"/>
              <a:t>  </a:t>
            </a:r>
            <a:r>
              <a:rPr lang="en-US" altLang="zh-CN" sz="1900" b="1" dirty="0">
                <a:solidFill>
                  <a:srgbClr val="C00000"/>
                </a:solidFill>
              </a:rPr>
              <a:t>_start</a:t>
            </a:r>
          </a:p>
          <a:p>
            <a:pPr marL="1371600" lvl="3" indent="0">
              <a:lnSpc>
                <a:spcPct val="120000"/>
              </a:lnSpc>
              <a:buNone/>
            </a:pPr>
            <a:r>
              <a:rPr lang="en-US" altLang="zh-CN" sz="1900" b="1" dirty="0">
                <a:solidFill>
                  <a:srgbClr val="C00000"/>
                </a:solidFill>
              </a:rPr>
              <a:t>_start</a:t>
            </a:r>
            <a:r>
              <a:rPr lang="en-US" altLang="zh-CN" sz="1900" b="1" dirty="0"/>
              <a:t>:</a:t>
            </a:r>
          </a:p>
          <a:p>
            <a:pPr marL="857250" lvl="2" indent="0">
              <a:lnSpc>
                <a:spcPct val="120000"/>
              </a:lnSpc>
              <a:buNone/>
            </a:pPr>
            <a:r>
              <a:rPr lang="en-US" altLang="zh-CN" sz="1900" b="1" dirty="0"/>
              <a:t>        	 &lt;instruction code goes here      </a:t>
            </a:r>
            <a:r>
              <a:rPr lang="zh-CN" altLang="en-US" sz="1900" b="1" dirty="0">
                <a:solidFill>
                  <a:srgbClr val="7030A0"/>
                </a:solidFill>
              </a:rPr>
              <a:t>代码段</a:t>
            </a:r>
            <a:r>
              <a:rPr lang="en-US" altLang="zh-CN" sz="1900" b="1" dirty="0"/>
              <a:t>&gt;</a:t>
            </a:r>
            <a:endParaRPr lang="zh-CN" altLang="en-US" sz="1900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76633DD-ECC7-4123-9132-0D1837A0B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88" y="3998065"/>
            <a:ext cx="3934807" cy="193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58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1908DB-84E6-4676-8F58-13AE1FF1D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55236" y="1809525"/>
            <a:ext cx="10300443" cy="4517796"/>
          </a:xfrm>
        </p:spPr>
        <p:txBody>
          <a:bodyPr>
            <a:normAutofit/>
          </a:bodyPr>
          <a:lstStyle/>
          <a:p>
            <a:pPr marL="201168" lvl="1" indent="0">
              <a:lnSpc>
                <a:spcPct val="100000"/>
              </a:lnSpc>
              <a:buNone/>
            </a:pPr>
            <a:r>
              <a:rPr lang="en-US" altLang="zh-CN" b="1" dirty="0"/>
              <a:t>    </a:t>
            </a:r>
            <a:r>
              <a:rPr lang="en-US" altLang="zh-CN" sz="2000" b="1" dirty="0"/>
              <a:t>GNU</a:t>
            </a:r>
            <a:r>
              <a:rPr lang="zh-CN" altLang="en-US" sz="2000" b="1" dirty="0"/>
              <a:t>汇编程序中的常数</a:t>
            </a:r>
            <a:endParaRPr lang="en-US" altLang="zh-CN" b="1" dirty="0"/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十进制数以非</a:t>
            </a:r>
            <a:r>
              <a:rPr lang="en-US" altLang="zh-CN" sz="2000" dirty="0"/>
              <a:t>0</a:t>
            </a:r>
            <a:r>
              <a:rPr lang="zh-CN" altLang="en-US" sz="2000" dirty="0"/>
              <a:t>数字开头，如：</a:t>
            </a:r>
            <a:r>
              <a:rPr lang="en-US" altLang="zh-CN" sz="2000" dirty="0"/>
              <a:t>123</a:t>
            </a:r>
            <a:r>
              <a:rPr lang="zh-CN" altLang="en-US" sz="2000" dirty="0"/>
              <a:t>和</a:t>
            </a:r>
            <a:r>
              <a:rPr lang="en-US" altLang="zh-CN" sz="2000" dirty="0"/>
              <a:t>9876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二进制数以</a:t>
            </a:r>
            <a:r>
              <a:rPr lang="en-US" altLang="zh-CN" sz="2000" dirty="0">
                <a:solidFill>
                  <a:srgbClr val="C00000"/>
                </a:solidFill>
              </a:rPr>
              <a:t>0b</a:t>
            </a:r>
            <a:r>
              <a:rPr lang="zh-CN" altLang="en-US" sz="2000" dirty="0"/>
              <a:t>开头，其中字母也可以为大写；</a:t>
            </a:r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八进制数以</a:t>
            </a:r>
            <a:r>
              <a:rPr lang="en-US" altLang="zh-CN" sz="2000" dirty="0">
                <a:solidFill>
                  <a:srgbClr val="C00000"/>
                </a:solidFill>
              </a:rPr>
              <a:t>0</a:t>
            </a:r>
            <a:r>
              <a:rPr lang="zh-CN" altLang="en-US" sz="2000" dirty="0"/>
              <a:t>开始，如：</a:t>
            </a:r>
            <a:r>
              <a:rPr lang="en-US" altLang="zh-CN" sz="2000" dirty="0"/>
              <a:t>0456</a:t>
            </a:r>
            <a:r>
              <a:rPr lang="zh-CN" altLang="en-US" sz="2000" dirty="0"/>
              <a:t>，</a:t>
            </a:r>
            <a:r>
              <a:rPr lang="en-US" altLang="zh-CN" sz="2000" dirty="0"/>
              <a:t>0123</a:t>
            </a:r>
            <a:r>
              <a:rPr lang="zh-CN" altLang="en-US" sz="2000" dirty="0"/>
              <a:t>；</a:t>
            </a:r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十六进制数以</a:t>
            </a:r>
            <a:r>
              <a:rPr lang="en-US" altLang="zh-CN" sz="2000" dirty="0"/>
              <a:t>0x</a:t>
            </a:r>
            <a:r>
              <a:rPr lang="zh-CN" altLang="en-US" sz="2000" dirty="0"/>
              <a:t>开头，如：</a:t>
            </a:r>
            <a:r>
              <a:rPr lang="en-US" altLang="zh-CN" sz="2000" dirty="0"/>
              <a:t>0xabcd</a:t>
            </a:r>
            <a:r>
              <a:rPr lang="zh-CN" altLang="en-US" sz="2000" dirty="0"/>
              <a:t>，</a:t>
            </a:r>
            <a:r>
              <a:rPr lang="en-US" altLang="zh-CN" sz="2000" dirty="0"/>
              <a:t>0X123f</a:t>
            </a:r>
            <a:r>
              <a:rPr lang="zh-CN" altLang="en-US" sz="2000" dirty="0"/>
              <a:t>；</a:t>
            </a:r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字符串常量需要用引号括起来，中间也可以使用转义字符，如：“</a:t>
            </a:r>
            <a:r>
              <a:rPr lang="en-US" altLang="zh-CN" sz="2000" dirty="0"/>
              <a:t>You are welcome!\n</a:t>
            </a:r>
            <a:r>
              <a:rPr lang="zh-CN" altLang="en-US" sz="2000" dirty="0"/>
              <a:t>”；</a:t>
            </a:r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当前地址以“</a:t>
            </a:r>
            <a:r>
              <a:rPr lang="en-US" altLang="zh-CN" sz="2000" dirty="0"/>
              <a:t>.</a:t>
            </a:r>
            <a:r>
              <a:rPr lang="zh-CN" altLang="en-US" sz="2000" dirty="0"/>
              <a:t>”表示，在</a:t>
            </a:r>
            <a:r>
              <a:rPr lang="en-US" altLang="zh-CN" sz="2000" dirty="0"/>
              <a:t>GNU</a:t>
            </a:r>
            <a:r>
              <a:rPr lang="zh-CN" altLang="en-US" sz="2000" dirty="0"/>
              <a:t>汇编程序中可以使用这个符号代表当前指令的地址；</a:t>
            </a:r>
          </a:p>
          <a:p>
            <a:pPr marL="1077913" lvl="2" indent="-457200">
              <a:lnSpc>
                <a:spcPct val="100000"/>
              </a:lnSpc>
              <a:buFont typeface="+mj-ea"/>
              <a:buAutoNum type="circleNumDbPlain"/>
            </a:pPr>
            <a:r>
              <a:rPr lang="zh-CN" altLang="en-US" sz="2000" dirty="0"/>
              <a:t>表达式：在汇编程序中的表达式可以使用常数或者数值，“</a:t>
            </a:r>
            <a:r>
              <a:rPr lang="en-US" altLang="zh-CN" sz="2000" dirty="0"/>
              <a:t>-</a:t>
            </a:r>
            <a:r>
              <a:rPr lang="zh-CN" altLang="en-US" sz="2000" dirty="0"/>
              <a:t>”表示取负数，“</a:t>
            </a:r>
            <a:r>
              <a:rPr lang="en-US" altLang="zh-CN" sz="2000" dirty="0"/>
              <a:t>~</a:t>
            </a:r>
            <a:r>
              <a:rPr lang="zh-CN" altLang="en-US" sz="2000" dirty="0"/>
              <a:t>”表示取补，“</a:t>
            </a:r>
            <a:r>
              <a:rPr lang="en-US" altLang="zh-CN" sz="2000" dirty="0"/>
              <a:t>&lt;&gt;</a:t>
            </a:r>
            <a:r>
              <a:rPr lang="zh-CN" altLang="en-US" sz="2000" dirty="0"/>
              <a:t>”表示不相等，其他的符号如：</a:t>
            </a:r>
            <a:r>
              <a:rPr lang="en-US" altLang="zh-CN" sz="2000" dirty="0"/>
              <a:t>+</a:t>
            </a:r>
            <a:r>
              <a:rPr lang="zh-CN" altLang="en-US" sz="2000" dirty="0"/>
              <a:t>、</a:t>
            </a:r>
            <a:r>
              <a:rPr lang="en-US" altLang="zh-CN" sz="2000" dirty="0"/>
              <a:t>-</a:t>
            </a:r>
            <a:r>
              <a:rPr lang="zh-CN" altLang="en-US" sz="2000" dirty="0"/>
              <a:t>、*、 </a:t>
            </a:r>
            <a:r>
              <a:rPr lang="en-US" altLang="zh-CN" sz="2000" dirty="0"/>
              <a:t>/</a:t>
            </a:r>
            <a:r>
              <a:rPr lang="zh-CN" altLang="en-US" sz="2000" dirty="0"/>
              <a:t>、</a:t>
            </a:r>
            <a:r>
              <a:rPr lang="en-US" altLang="zh-CN" sz="2000" dirty="0"/>
              <a:t>%</a:t>
            </a:r>
            <a:r>
              <a:rPr lang="zh-CN" altLang="en-US" sz="2000" dirty="0"/>
              <a:t>、</a:t>
            </a:r>
            <a:r>
              <a:rPr lang="en-US" altLang="zh-CN" sz="2000" dirty="0"/>
              <a:t>&lt;</a:t>
            </a:r>
            <a:r>
              <a:rPr lang="zh-CN" altLang="en-US" sz="2000" dirty="0"/>
              <a:t>、</a:t>
            </a:r>
            <a:r>
              <a:rPr lang="en-US" altLang="zh-CN" sz="2000" dirty="0"/>
              <a:t>&lt;&lt;</a:t>
            </a:r>
            <a:r>
              <a:rPr lang="zh-CN" altLang="en-US" sz="2000" dirty="0"/>
              <a:t>、</a:t>
            </a:r>
            <a:r>
              <a:rPr lang="en-US" altLang="zh-CN" sz="2000" dirty="0"/>
              <a:t>&gt;</a:t>
            </a:r>
            <a:r>
              <a:rPr lang="zh-CN" altLang="en-US" sz="2000" dirty="0"/>
              <a:t>、</a:t>
            </a:r>
            <a:r>
              <a:rPr lang="en-US" altLang="zh-CN" sz="2000" dirty="0"/>
              <a:t>&gt;&gt;</a:t>
            </a:r>
            <a:r>
              <a:rPr lang="zh-CN" altLang="en-US" sz="2000" dirty="0"/>
              <a:t>、</a:t>
            </a:r>
            <a:r>
              <a:rPr lang="en-US" altLang="zh-CN" sz="2000" dirty="0"/>
              <a:t>|</a:t>
            </a:r>
            <a:r>
              <a:rPr lang="zh-CN" altLang="en-US" sz="2000" dirty="0"/>
              <a:t>、</a:t>
            </a:r>
            <a:r>
              <a:rPr lang="en-US" altLang="zh-CN" sz="2000" dirty="0"/>
              <a:t>&amp;</a:t>
            </a:r>
            <a:r>
              <a:rPr lang="zh-CN" altLang="en-US" sz="2000" dirty="0"/>
              <a:t>、</a:t>
            </a:r>
            <a:r>
              <a:rPr lang="en-US" altLang="zh-CN" sz="2000" dirty="0"/>
              <a:t>^</a:t>
            </a:r>
            <a:r>
              <a:rPr lang="zh-CN" altLang="en-US" sz="2000" dirty="0"/>
              <a:t>、</a:t>
            </a:r>
            <a:r>
              <a:rPr lang="en-US" altLang="zh-CN" sz="2000" dirty="0"/>
              <a:t>!</a:t>
            </a:r>
            <a:r>
              <a:rPr lang="zh-CN" altLang="en-US" sz="2000" dirty="0"/>
              <a:t>、</a:t>
            </a:r>
            <a:r>
              <a:rPr lang="en-US" altLang="zh-CN" sz="2000" dirty="0"/>
              <a:t>==</a:t>
            </a:r>
            <a:r>
              <a:rPr lang="zh-CN" altLang="en-US" sz="2000" dirty="0"/>
              <a:t>、</a:t>
            </a:r>
            <a:r>
              <a:rPr lang="en-US" altLang="zh-CN" sz="2000" dirty="0"/>
              <a:t>&gt;=</a:t>
            </a:r>
            <a:r>
              <a:rPr lang="zh-CN" altLang="en-US" sz="2000" dirty="0"/>
              <a:t>、</a:t>
            </a:r>
            <a:r>
              <a:rPr lang="en-US" altLang="zh-CN" sz="2000" dirty="0"/>
              <a:t>&lt;=</a:t>
            </a:r>
            <a:r>
              <a:rPr lang="zh-CN" altLang="en-US" sz="2000" dirty="0"/>
              <a:t>、</a:t>
            </a:r>
            <a:r>
              <a:rPr lang="en-US" altLang="zh-CN" sz="2000" dirty="0"/>
              <a:t>&amp;&amp;</a:t>
            </a:r>
            <a:r>
              <a:rPr lang="zh-CN" altLang="en-US" sz="2000" dirty="0"/>
              <a:t>、</a:t>
            </a:r>
            <a:r>
              <a:rPr lang="en-US" altLang="zh-CN" sz="2000" dirty="0"/>
              <a:t>||</a:t>
            </a:r>
            <a:r>
              <a:rPr lang="zh-CN" altLang="en-US" sz="2000" dirty="0"/>
              <a:t>，跟</a:t>
            </a:r>
            <a:r>
              <a:rPr lang="en-US" altLang="zh-CN" sz="2000" dirty="0"/>
              <a:t>C</a:t>
            </a:r>
            <a:r>
              <a:rPr lang="zh-CN" altLang="en-US" sz="2000" dirty="0"/>
              <a:t>语言中的用法相似。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33868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A3DA12B-B9EB-4073-B162-9691F72E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985" y="621347"/>
            <a:ext cx="8229600" cy="1012974"/>
          </a:xfrm>
        </p:spPr>
        <p:txBody>
          <a:bodyPr/>
          <a:lstStyle/>
          <a:p>
            <a:r>
              <a:rPr lang="zh-CN" altLang="en-US" b="1" dirty="0"/>
              <a:t>基本语法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50012" y="1843201"/>
            <a:ext cx="10359601" cy="5544616"/>
          </a:xfrm>
        </p:spPr>
        <p:txBody>
          <a:bodyPr>
            <a:normAutofit/>
          </a:bodyPr>
          <a:lstStyle/>
          <a:p>
            <a:pPr marL="201168" lvl="1" indent="0">
              <a:buNone/>
            </a:pPr>
            <a:r>
              <a:rPr lang="en-US" altLang="zh-CN" sz="2600" b="1" dirty="0"/>
              <a:t>GNU ARM</a:t>
            </a:r>
            <a:r>
              <a:rPr lang="zh-CN" altLang="en-US" sz="2600" b="1" dirty="0"/>
              <a:t>汇编的常用伪操作</a:t>
            </a:r>
          </a:p>
          <a:p>
            <a:pPr lvl="2"/>
            <a:r>
              <a:rPr lang="zh-CN" altLang="en-US" sz="2900" dirty="0"/>
              <a:t>数据定义伪操作：</a:t>
            </a:r>
            <a:endParaRPr lang="en-US" altLang="zh-CN" sz="29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.byte</a:t>
            </a:r>
            <a:r>
              <a:rPr lang="zh-CN" altLang="en-US" sz="2200" dirty="0"/>
              <a:t>：定义一个字节，并为之分配空间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.short</a:t>
            </a:r>
            <a:r>
              <a:rPr lang="zh-CN" altLang="en-US" sz="2200" dirty="0"/>
              <a:t>：定义一个短整型，并为之分配空间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.long</a:t>
            </a:r>
            <a:r>
              <a:rPr lang="zh-CN" altLang="en-US" sz="2200" dirty="0"/>
              <a:t>：定义一个长整型，并为之分配空间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.quad</a:t>
            </a:r>
            <a:r>
              <a:rPr lang="zh-CN" altLang="en-US" sz="2200" dirty="0"/>
              <a:t>：定义</a:t>
            </a:r>
            <a:r>
              <a:rPr lang="en-US" altLang="zh-CN" sz="2200" dirty="0"/>
              <a:t>1~8</a:t>
            </a:r>
            <a:r>
              <a:rPr lang="zh-CN" altLang="en-US" sz="2200" dirty="0"/>
              <a:t>字节的长整数并为之分配空间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.float</a:t>
            </a:r>
            <a:r>
              <a:rPr lang="zh-CN" altLang="en-US" sz="2200" dirty="0"/>
              <a:t>：分配一段内存单元，并用</a:t>
            </a:r>
            <a:r>
              <a:rPr lang="en-US" altLang="zh-CN" sz="2200" dirty="0"/>
              <a:t>32</a:t>
            </a:r>
            <a:r>
              <a:rPr lang="zh-CN" altLang="en-US" sz="2200" dirty="0"/>
              <a:t>位</a:t>
            </a:r>
            <a:r>
              <a:rPr lang="en-US" altLang="zh-CN" sz="2200" dirty="0"/>
              <a:t>IEEE</a:t>
            </a:r>
            <a:r>
              <a:rPr lang="zh-CN" altLang="en-US" sz="2200" dirty="0"/>
              <a:t>单精度浮点数</a:t>
            </a:r>
            <a:r>
              <a:rPr lang="en-US" altLang="zh-CN" sz="2200" dirty="0"/>
              <a:t>expr</a:t>
            </a:r>
            <a:r>
              <a:rPr lang="zh-CN" altLang="en-US" sz="2200" dirty="0"/>
              <a:t>初始化内存单元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.string </a:t>
            </a:r>
            <a:r>
              <a:rPr lang="zh-CN" altLang="en-US" sz="2200" dirty="0"/>
              <a:t>：将字符串拷贝到目标文件中，以</a:t>
            </a:r>
            <a:r>
              <a:rPr lang="en-US" altLang="zh-CN" sz="2200" dirty="0"/>
              <a:t>0</a:t>
            </a:r>
            <a:r>
              <a:rPr lang="zh-CN" altLang="en-US" sz="2200" dirty="0"/>
              <a:t>结尾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</a:t>
            </a:r>
            <a:r>
              <a:rPr lang="en-US" altLang="zh-CN" sz="2200" dirty="0" err="1"/>
              <a:t>asciz</a:t>
            </a:r>
            <a:r>
              <a:rPr lang="en-US" altLang="zh-CN" sz="2200" dirty="0"/>
              <a:t> </a:t>
            </a:r>
            <a:r>
              <a:rPr lang="zh-CN" altLang="en-US" sz="2200" dirty="0"/>
              <a:t>：定义一个到多个字符串并为之分配空间，</a:t>
            </a:r>
            <a:r>
              <a:rPr lang="en-US" altLang="zh-CN" sz="2200" dirty="0"/>
              <a:t>0</a:t>
            </a:r>
            <a:r>
              <a:rPr lang="zh-CN" altLang="en-US" sz="2200" dirty="0"/>
              <a:t>结尾</a:t>
            </a:r>
            <a:endParaRPr lang="en-US" altLang="zh-CN" sz="2200" dirty="0"/>
          </a:p>
          <a:p>
            <a:pPr marL="1436688" lvl="3" indent="-538163">
              <a:buFont typeface="+mj-ea"/>
              <a:buAutoNum type="circleNumDbPlain"/>
            </a:pPr>
            <a:r>
              <a:rPr lang="en-US" altLang="zh-CN" sz="2200" dirty="0"/>
              <a:t>.ascii</a:t>
            </a:r>
            <a:r>
              <a:rPr lang="zh-CN" altLang="en-US" sz="2200" dirty="0"/>
              <a:t>：定义一个到多个字符串并为之分配空间，不自动加</a:t>
            </a:r>
            <a:r>
              <a:rPr lang="en-US" altLang="zh-CN" sz="2200" dirty="0"/>
              <a:t>0</a:t>
            </a:r>
            <a:r>
              <a:rPr lang="zh-CN" altLang="en-US" sz="2200" dirty="0"/>
              <a:t>结尾</a:t>
            </a:r>
            <a:endParaRPr lang="en-US" altLang="zh-CN" sz="2200" dirty="0"/>
          </a:p>
          <a:p>
            <a:pPr lvl="2"/>
            <a:endParaRPr lang="en-US" altLang="zh-CN" sz="2200" b="1" dirty="0"/>
          </a:p>
          <a:p>
            <a:pPr marL="1371600" lvl="3" indent="0">
              <a:buNone/>
            </a:pP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663151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C77D6-C7AE-479B-8C05-D17889FFB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基本语法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AF2E44-2368-4D80-AC31-DEF942E97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57095"/>
          </a:xfrm>
        </p:spPr>
        <p:txBody>
          <a:bodyPr>
            <a:normAutofit lnSpcReduction="10000"/>
          </a:bodyPr>
          <a:lstStyle/>
          <a:p>
            <a:pPr lvl="2"/>
            <a:r>
              <a:rPr lang="zh-CN" altLang="en-US" sz="2200" b="1" dirty="0"/>
              <a:t>函数的定义伪操作</a:t>
            </a:r>
            <a:endParaRPr lang="en-US" altLang="zh-CN" sz="2200" b="1" dirty="0"/>
          </a:p>
          <a:p>
            <a:pPr lvl="3"/>
            <a:r>
              <a:rPr lang="zh-CN" altLang="en-US" sz="1900" b="1" dirty="0"/>
              <a:t>函数名：</a:t>
            </a:r>
            <a:endParaRPr lang="en-US" altLang="zh-CN" sz="1900" b="1" dirty="0"/>
          </a:p>
          <a:p>
            <a:pPr lvl="3"/>
            <a:r>
              <a:rPr lang="zh-CN" altLang="en-US" sz="1900" b="1" dirty="0"/>
              <a:t>函数体</a:t>
            </a:r>
            <a:endParaRPr lang="en-US" altLang="zh-CN" sz="1900" b="1" dirty="0"/>
          </a:p>
          <a:p>
            <a:pPr lvl="3"/>
            <a:r>
              <a:rPr lang="zh-CN" altLang="en-US" sz="1900" b="1" dirty="0"/>
              <a:t>返回语句</a:t>
            </a:r>
            <a:endParaRPr lang="en-US" altLang="zh-CN" sz="1900" b="1" dirty="0"/>
          </a:p>
          <a:p>
            <a:pPr lvl="2"/>
            <a:r>
              <a:rPr lang="zh-CN" altLang="en-US" sz="2200" b="1" dirty="0">
                <a:solidFill>
                  <a:srgbClr val="C00000"/>
                </a:solidFill>
              </a:rPr>
              <a:t>若在其他文件中调用，需使用</a:t>
            </a:r>
            <a:r>
              <a:rPr lang="en-US" altLang="zh-CN" sz="2200" b="1" dirty="0">
                <a:solidFill>
                  <a:srgbClr val="C00000"/>
                </a:solidFill>
              </a:rPr>
              <a:t>.global</a:t>
            </a:r>
            <a:r>
              <a:rPr lang="zh-CN" altLang="en-US" sz="2200" b="1" dirty="0">
                <a:solidFill>
                  <a:srgbClr val="C00000"/>
                </a:solidFill>
              </a:rPr>
              <a:t>将之声明为全局函数</a:t>
            </a:r>
            <a:endParaRPr lang="en-US" altLang="zh-CN" sz="2200" b="1" dirty="0">
              <a:solidFill>
                <a:srgbClr val="C00000"/>
              </a:solidFill>
            </a:endParaRPr>
          </a:p>
          <a:p>
            <a:pPr lvl="2"/>
            <a:r>
              <a:rPr lang="zh-CN" altLang="en-US" sz="2200" b="1" dirty="0"/>
              <a:t>其他常用伪操作：</a:t>
            </a:r>
            <a:endParaRPr lang="en-US" altLang="zh-CN" sz="2200" b="1" dirty="0"/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.align</a:t>
            </a:r>
            <a:r>
              <a:rPr lang="zh-CN" altLang="en-US" sz="2200" b="1" dirty="0"/>
              <a:t>：对齐方式伪操作</a:t>
            </a:r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.end</a:t>
            </a:r>
            <a:r>
              <a:rPr lang="zh-CN" altLang="en-US" sz="2200" b="1" dirty="0"/>
              <a:t>：源文件结束伪操作</a:t>
            </a:r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.include</a:t>
            </a:r>
            <a:r>
              <a:rPr lang="zh-CN" altLang="en-US" sz="2200" b="1" dirty="0"/>
              <a:t>：可以将指定的文件在使用</a:t>
            </a:r>
            <a:r>
              <a:rPr lang="en-US" altLang="zh-CN" sz="2200" b="1" dirty="0"/>
              <a:t>.include </a:t>
            </a:r>
            <a:r>
              <a:rPr lang="zh-CN" altLang="en-US" sz="2200" b="1" dirty="0"/>
              <a:t>的地方展开，一般是头文件</a:t>
            </a:r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</a:t>
            </a:r>
            <a:r>
              <a:rPr lang="en-US" altLang="zh-CN" sz="2200" b="1" dirty="0" err="1"/>
              <a:t>incbin</a:t>
            </a:r>
            <a:r>
              <a:rPr lang="zh-CN" altLang="en-US" sz="2200" b="1" dirty="0"/>
              <a:t>：将原封不动的一个二进制文件编译到当前文件中</a:t>
            </a:r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.global/.</a:t>
            </a:r>
            <a:r>
              <a:rPr lang="en-US" altLang="zh-CN" sz="2200" b="1" dirty="0" err="1"/>
              <a:t>globl</a:t>
            </a:r>
            <a:r>
              <a:rPr lang="zh-CN" altLang="en-US" sz="2200" b="1" dirty="0"/>
              <a:t>：用来定义一个全局的符号</a:t>
            </a:r>
          </a:p>
          <a:p>
            <a:pPr marL="1166813" lvl="3" indent="-447675">
              <a:buFont typeface="+mj-ea"/>
              <a:buAutoNum type="circleNumDbPlain"/>
            </a:pPr>
            <a:r>
              <a:rPr lang="en-US" altLang="zh-CN" sz="2200" b="1" dirty="0"/>
              <a:t>.type</a:t>
            </a:r>
            <a:r>
              <a:rPr lang="zh-CN" altLang="en-US" sz="2200" b="1" dirty="0"/>
              <a:t>：用来指定一个符号的类型是函数类型或者是对象类型</a:t>
            </a:r>
            <a:endParaRPr lang="en-US" altLang="zh-CN" sz="2200" b="1" dirty="0"/>
          </a:p>
          <a:p>
            <a:pPr marL="1166813" lvl="4" indent="-447675">
              <a:buNone/>
            </a:pPr>
            <a:r>
              <a:rPr lang="en-US" altLang="zh-CN" sz="1800" b="1" dirty="0">
                <a:solidFill>
                  <a:srgbClr val="C00000"/>
                </a:solidFill>
              </a:rPr>
              <a:t>        .type </a:t>
            </a:r>
            <a:r>
              <a:rPr lang="zh-CN" altLang="en-US" sz="1800" b="1" dirty="0">
                <a:solidFill>
                  <a:srgbClr val="C00000"/>
                </a:solidFill>
              </a:rPr>
              <a:t>符号，类型描述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61777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B1DE053-65C1-4243-B152-CB9231C2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921" y="537879"/>
            <a:ext cx="8229600" cy="1111306"/>
          </a:xfrm>
        </p:spPr>
        <p:txBody>
          <a:bodyPr>
            <a:normAutofit/>
          </a:bodyPr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319789" y="1903293"/>
            <a:ext cx="9628517" cy="4416828"/>
          </a:xfrm>
        </p:spPr>
        <p:txBody>
          <a:bodyPr>
            <a:normAutofit/>
          </a:bodyPr>
          <a:lstStyle/>
          <a:p>
            <a:pPr lvl="1"/>
            <a:r>
              <a:rPr lang="zh-CN" altLang="en-US" sz="2400" b="1" dirty="0"/>
              <a:t>例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：用</a:t>
            </a:r>
            <a:r>
              <a:rPr lang="en-US" altLang="zh-CN" sz="2400" b="1" dirty="0"/>
              <a:t>GNU ARM</a:t>
            </a:r>
            <a:r>
              <a:rPr lang="zh-CN" altLang="en-US" sz="2400" b="1" dirty="0"/>
              <a:t>汇编程序设计实现</a:t>
            </a:r>
            <a:r>
              <a:rPr lang="en-US" altLang="zh-CN" sz="2400" b="1" dirty="0"/>
              <a:t>20</a:t>
            </a:r>
            <a:r>
              <a:rPr lang="zh-CN" altLang="en-US" sz="2400" b="1" dirty="0"/>
              <a:t>的阶乘，将其</a:t>
            </a:r>
            <a:r>
              <a:rPr lang="en-US" altLang="zh-CN" sz="2400" b="1" dirty="0"/>
              <a:t>64</a:t>
            </a:r>
            <a:r>
              <a:rPr lang="zh-CN" altLang="en-US" sz="2400" b="1" dirty="0"/>
              <a:t>位结果放在</a:t>
            </a:r>
            <a:r>
              <a:rPr lang="en-US" altLang="zh-CN" sz="2400" b="1" dirty="0"/>
              <a:t>R9</a:t>
            </a:r>
            <a:r>
              <a:rPr lang="zh-CN" altLang="en-US" sz="2400" b="1" dirty="0"/>
              <a:t>（高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）和</a:t>
            </a:r>
            <a:r>
              <a:rPr lang="en-US" altLang="zh-CN" sz="2400" b="1" dirty="0"/>
              <a:t>R8</a:t>
            </a:r>
            <a:r>
              <a:rPr lang="zh-CN" altLang="en-US" sz="2400" b="1" dirty="0"/>
              <a:t>寄存器中（低</a:t>
            </a:r>
            <a:r>
              <a:rPr lang="en-US" altLang="zh-CN" sz="2400" b="1" dirty="0"/>
              <a:t>32</a:t>
            </a:r>
            <a:r>
              <a:rPr lang="zh-CN" altLang="en-US" sz="2400" b="1" dirty="0"/>
              <a:t>）。</a:t>
            </a:r>
            <a:endParaRPr lang="en-US" altLang="zh-CN" sz="2400" b="1" dirty="0"/>
          </a:p>
          <a:p>
            <a:pPr marL="457200" lvl="1" indent="0">
              <a:buNone/>
            </a:pPr>
            <a:endParaRPr lang="en-US" altLang="zh-CN" b="1" dirty="0"/>
          </a:p>
          <a:p>
            <a:pPr lvl="2"/>
            <a:r>
              <a:rPr lang="en-US" altLang="zh-CN" sz="1800" b="1" dirty="0"/>
              <a:t>20 X 19 X 18 X ……X 2 X 1 = </a:t>
            </a:r>
            <a:r>
              <a:rPr lang="en-US" altLang="zh-CN" sz="1800" b="1" dirty="0">
                <a:solidFill>
                  <a:srgbClr val="7030A0"/>
                </a:solidFill>
              </a:rPr>
              <a:t>2,432,902,008,176,640,000</a:t>
            </a:r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用</a:t>
            </a:r>
            <a:r>
              <a:rPr lang="en-US" altLang="zh-CN" sz="1800" b="1" dirty="0"/>
              <a:t>ARM</a:t>
            </a:r>
            <a:r>
              <a:rPr lang="zh-CN" altLang="en-US" sz="1800" b="1" dirty="0"/>
              <a:t>汇编语言设计程序实现求 </a:t>
            </a:r>
            <a:r>
              <a:rPr lang="en-US" altLang="zh-CN" sz="1800" b="1" dirty="0"/>
              <a:t>20</a:t>
            </a:r>
            <a:r>
              <a:rPr lang="zh-CN" altLang="en-US" sz="1800" b="1" dirty="0"/>
              <a:t>！（</a:t>
            </a:r>
            <a:r>
              <a:rPr lang="en-US" altLang="zh-CN" sz="1800" b="1" dirty="0"/>
              <a:t>20</a:t>
            </a:r>
            <a:r>
              <a:rPr lang="zh-CN" altLang="en-US" sz="1800" b="1" dirty="0"/>
              <a:t>的阶乘），并将其</a:t>
            </a:r>
            <a:r>
              <a:rPr lang="en-US" altLang="zh-CN" sz="1800" b="1" dirty="0"/>
              <a:t>64</a:t>
            </a:r>
            <a:r>
              <a:rPr lang="zh-CN" altLang="en-US" sz="1800" b="1" dirty="0"/>
              <a:t>位的结果放在</a:t>
            </a:r>
            <a:r>
              <a:rPr lang="en-US" altLang="zh-CN" sz="1800" b="1" dirty="0"/>
              <a:t>[R9:R8]</a:t>
            </a:r>
            <a:r>
              <a:rPr lang="zh-CN" altLang="en-US" sz="1800" b="1" dirty="0"/>
              <a:t>中（</a:t>
            </a:r>
            <a:r>
              <a:rPr lang="en-US" altLang="zh-CN" sz="1800" b="1" dirty="0"/>
              <a:t>R9</a:t>
            </a:r>
            <a:r>
              <a:rPr lang="zh-CN" altLang="en-US" sz="1800" b="1" dirty="0"/>
              <a:t>中放置高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位，</a:t>
            </a:r>
            <a:r>
              <a:rPr lang="en-US" altLang="zh-CN" sz="1800" b="1" dirty="0"/>
              <a:t>R8</a:t>
            </a:r>
            <a:r>
              <a:rPr lang="zh-CN" altLang="en-US" sz="1800" b="1" dirty="0"/>
              <a:t>中放置低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位）</a:t>
            </a:r>
            <a:endParaRPr lang="en-US" altLang="zh-CN" sz="1800" b="1" dirty="0"/>
          </a:p>
          <a:p>
            <a:pPr lvl="2"/>
            <a:endParaRPr lang="zh-CN" altLang="en-US" sz="1800" b="1" dirty="0"/>
          </a:p>
          <a:p>
            <a:pPr lvl="2"/>
            <a:endParaRPr lang="en-US" altLang="zh-CN" sz="1800" b="1" dirty="0"/>
          </a:p>
          <a:p>
            <a:pPr lvl="2"/>
            <a:endParaRPr lang="en-US" altLang="zh-CN" sz="1800" b="1" dirty="0"/>
          </a:p>
          <a:p>
            <a:pPr lvl="2"/>
            <a:r>
              <a:rPr lang="zh-CN" altLang="en-US" sz="1800" b="1" dirty="0"/>
              <a:t>程序设计思路：</a:t>
            </a:r>
            <a:r>
              <a:rPr lang="en-US" altLang="zh-CN" sz="1800" b="1" dirty="0"/>
              <a:t>64</a:t>
            </a:r>
            <a:r>
              <a:rPr lang="zh-CN" altLang="en-US" sz="1800" b="1" dirty="0"/>
              <a:t>位结果的乘法指令通过两个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位的寄存器相乘，可以得到</a:t>
            </a:r>
            <a:r>
              <a:rPr lang="en-US" altLang="zh-CN" sz="1800" b="1" dirty="0"/>
              <a:t>64</a:t>
            </a:r>
            <a:r>
              <a:rPr lang="zh-CN" altLang="en-US" sz="1800" b="1" dirty="0"/>
              <a:t>位的结果，在每次循环相乘中，我们可以将存放</a:t>
            </a:r>
            <a:r>
              <a:rPr lang="en-US" altLang="zh-CN" sz="1800" b="1" dirty="0"/>
              <a:t>64</a:t>
            </a:r>
            <a:r>
              <a:rPr lang="zh-CN" altLang="en-US" sz="1800" b="1" dirty="0"/>
              <a:t>位结果两个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位寄存器分别与递增量相乘，最后将得到的高</a:t>
            </a:r>
            <a:r>
              <a:rPr lang="en-US" altLang="zh-CN" sz="1800" b="1" dirty="0"/>
              <a:t>32</a:t>
            </a:r>
            <a:r>
              <a:rPr lang="zh-CN" altLang="en-US" sz="1800" b="1" dirty="0"/>
              <a:t>位结果相加。</a:t>
            </a:r>
            <a:endParaRPr lang="en-US" altLang="zh-CN" sz="1800" b="1" dirty="0"/>
          </a:p>
          <a:p>
            <a:pPr lvl="2"/>
            <a:endParaRPr lang="zh-CN" altLang="en-US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852D2D9-B0B8-4DC6-A72C-CA1F5397B0C1}"/>
              </a:ext>
            </a:extLst>
          </p:cNvPr>
          <p:cNvSpPr/>
          <p:nvPr/>
        </p:nvSpPr>
        <p:spPr>
          <a:xfrm>
            <a:off x="1981200" y="4282064"/>
            <a:ext cx="2765501" cy="276999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</a:t>
            </a:r>
            <a:r>
              <a:rPr lang="en-US" altLang="zh-CN" sz="1200" b="1" baseline="30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64</a:t>
            </a:r>
            <a:r>
              <a:rPr lang="en-US" altLang="zh-CN" sz="12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= 18,446,744,073,709,551,616</a:t>
            </a:r>
            <a:endParaRPr lang="zh-CN" altLang="en-US" sz="1200" b="1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F63DCE9-D36E-48AE-9599-FC1F74DCE9F8}"/>
              </a:ext>
            </a:extLst>
          </p:cNvPr>
          <p:cNvSpPr txBox="1"/>
          <p:nvPr/>
        </p:nvSpPr>
        <p:spPr>
          <a:xfrm>
            <a:off x="1981200" y="4639597"/>
            <a:ext cx="4536504" cy="276999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-9,223,372,036,854,775,808    </a:t>
            </a:r>
            <a:r>
              <a:rPr lang="zh-CN" altLang="en-US" sz="1200" b="1" dirty="0">
                <a:solidFill>
                  <a:srgbClr val="333333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～</a:t>
            </a:r>
            <a:r>
              <a:rPr lang="en-US" altLang="zh-CN" sz="1200" b="1" dirty="0">
                <a:solidFill>
                  <a:srgbClr val="333333"/>
                </a:solidFill>
                <a:latin typeface="arial" panose="020B0604020202020204" pitchFamily="34" charset="0"/>
              </a:rPr>
              <a:t>   +9,223,372,036,854,775,807</a:t>
            </a:r>
            <a:endParaRPr lang="zh-CN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9012356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754097A-45AF-4643-8A19-5D5AD44E6745}"/>
              </a:ext>
            </a:extLst>
          </p:cNvPr>
          <p:cNvSpPr/>
          <p:nvPr/>
        </p:nvSpPr>
        <p:spPr>
          <a:xfrm>
            <a:off x="2112199" y="5401075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伪操作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80FF0E-F43A-41A2-97D0-9E7298F8DF4F}"/>
              </a:ext>
            </a:extLst>
          </p:cNvPr>
          <p:cNvSpPr/>
          <p:nvPr/>
        </p:nvSpPr>
        <p:spPr>
          <a:xfrm>
            <a:off x="2154196" y="2320005"/>
            <a:ext cx="881973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zh-CN" altLang="en-US" b="1" dirty="0"/>
              <a:t>伪操作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60A43E4-EF78-4562-8C15-BD2645DF128E}"/>
              </a:ext>
            </a:extLst>
          </p:cNvPr>
          <p:cNvSpPr/>
          <p:nvPr/>
        </p:nvSpPr>
        <p:spPr>
          <a:xfrm>
            <a:off x="2246997" y="3135220"/>
            <a:ext cx="1120820" cy="36933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r>
              <a:rPr lang="en-US" altLang="zh-CN" b="1" dirty="0"/>
              <a:t>ARM</a:t>
            </a:r>
            <a:r>
              <a:rPr lang="zh-CN" altLang="en-US" b="1" dirty="0"/>
              <a:t>指令</a:t>
            </a:r>
            <a:endParaRPr lang="zh-CN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9CCE76C-4B93-7A3A-0180-20203232A0E9}"/>
              </a:ext>
            </a:extLst>
          </p:cNvPr>
          <p:cNvCxnSpPr/>
          <p:nvPr/>
        </p:nvCxnSpPr>
        <p:spPr>
          <a:xfrm flipV="1">
            <a:off x="2891273" y="2414275"/>
            <a:ext cx="558187" cy="144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A8BF4BE-FA1E-3B7B-E15D-2B1D5AE54728}"/>
              </a:ext>
            </a:extLst>
          </p:cNvPr>
          <p:cNvCxnSpPr/>
          <p:nvPr/>
        </p:nvCxnSpPr>
        <p:spPr>
          <a:xfrm>
            <a:off x="2900908" y="2558291"/>
            <a:ext cx="630195" cy="1533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59F2874-FD48-B88A-82A6-112139EEE96D}"/>
              </a:ext>
            </a:extLst>
          </p:cNvPr>
          <p:cNvCxnSpPr>
            <a:cxnSpLocks/>
          </p:cNvCxnSpPr>
          <p:nvPr/>
        </p:nvCxnSpPr>
        <p:spPr>
          <a:xfrm flipV="1">
            <a:off x="2891273" y="5549737"/>
            <a:ext cx="630195" cy="720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图片 7">
            <a:extLst>
              <a:ext uri="{FF2B5EF4-FFF2-40B4-BE49-F238E27FC236}">
                <a16:creationId xmlns:a16="http://schemas.microsoft.com/office/drawing/2014/main" id="{8B7A8FCC-000E-4F5E-8B59-289FAA4EF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104" y="2235734"/>
            <a:ext cx="5608503" cy="3591653"/>
          </a:xfrm>
          <a:prstGeom prst="rect">
            <a:avLst/>
          </a:prstGeom>
        </p:spPr>
      </p:pic>
      <p:sp>
        <p:nvSpPr>
          <p:cNvPr id="14" name="标题 13">
            <a:extLst>
              <a:ext uri="{FF2B5EF4-FFF2-40B4-BE49-F238E27FC236}">
                <a16:creationId xmlns:a16="http://schemas.microsoft.com/office/drawing/2014/main" id="{E1CA76D2-211B-4D23-A51E-B46D758B5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9856"/>
            <a:ext cx="10058400" cy="1450757"/>
          </a:xfrm>
        </p:spPr>
        <p:txBody>
          <a:bodyPr/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03035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10BC18-415F-4DB7-B73A-C0FDFCA4D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3697816"/>
          </a:xfrm>
        </p:spPr>
        <p:txBody>
          <a:bodyPr>
            <a:normAutofit fontScale="92500" lnSpcReduction="10000"/>
          </a:bodyPr>
          <a:lstStyle/>
          <a:p>
            <a:pPr lvl="1">
              <a:lnSpc>
                <a:spcPct val="110000"/>
              </a:lnSpc>
            </a:pPr>
            <a:r>
              <a:rPr lang="zh-CN" altLang="en-US" sz="2600" b="1" dirty="0"/>
              <a:t>例</a:t>
            </a:r>
            <a:r>
              <a:rPr lang="en-US" altLang="zh-CN" sz="2600" b="1" dirty="0"/>
              <a:t>2</a:t>
            </a:r>
            <a:r>
              <a:rPr lang="zh-CN" altLang="en-US" sz="2600" b="1" dirty="0"/>
              <a:t>：设计一段程序完成</a:t>
            </a:r>
            <a:r>
              <a:rPr lang="zh-CN" altLang="en-US" sz="2600" b="1" dirty="0">
                <a:solidFill>
                  <a:srgbClr val="C00000"/>
                </a:solidFill>
              </a:rPr>
              <a:t>数据块的复制</a:t>
            </a:r>
            <a:r>
              <a:rPr lang="zh-CN" altLang="en-US" sz="2600" b="1" dirty="0"/>
              <a:t>，数据从源数据区复制到目标数据区，要求以</a:t>
            </a:r>
            <a:r>
              <a:rPr lang="en-US" altLang="zh-CN" sz="2600" b="1" dirty="0"/>
              <a:t>4</a:t>
            </a:r>
            <a:r>
              <a:rPr lang="zh-CN" altLang="en-US" sz="2600" b="1" dirty="0"/>
              <a:t>个字为单位进行复制，最后所剩不到</a:t>
            </a:r>
            <a:r>
              <a:rPr lang="en-US" altLang="zh-CN" sz="2600" b="1" dirty="0"/>
              <a:t>4</a:t>
            </a:r>
            <a:r>
              <a:rPr lang="zh-CN" altLang="en-US" sz="2600" b="1" dirty="0"/>
              <a:t>个字的数据，以字为单位进行复制。</a:t>
            </a:r>
            <a:endParaRPr lang="en-US" altLang="zh-CN" sz="2600" b="1" dirty="0"/>
          </a:p>
          <a:p>
            <a:pPr lvl="1"/>
            <a:endParaRPr lang="en-US" altLang="zh-CN" sz="2400" b="1" dirty="0"/>
          </a:p>
          <a:p>
            <a:pPr lvl="2"/>
            <a:r>
              <a:rPr lang="zh-CN" altLang="en-US" sz="2400" b="1" dirty="0"/>
              <a:t>程序代码如下：</a:t>
            </a:r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marL="1371600" lvl="3" indent="0">
              <a:buNone/>
            </a:pPr>
            <a:r>
              <a:rPr lang="en-US" altLang="zh-CN" sz="1800" b="1" dirty="0"/>
              <a:t>.global _start                         @</a:t>
            </a:r>
            <a:r>
              <a:rPr lang="zh-CN" altLang="en-US" sz="1800" b="1" dirty="0"/>
              <a:t>声明全局变量“</a:t>
            </a:r>
            <a:r>
              <a:rPr lang="en-US" altLang="zh-CN" sz="1800" b="1" dirty="0"/>
              <a:t>_start</a:t>
            </a:r>
            <a:r>
              <a:rPr lang="zh-CN" altLang="en-US" sz="1800" b="1" dirty="0"/>
              <a:t>”</a:t>
            </a:r>
            <a:endParaRPr lang="en-US" altLang="zh-CN" sz="1800" b="1" dirty="0"/>
          </a:p>
          <a:p>
            <a:pPr marL="1371600" lvl="3" indent="0">
              <a:buNone/>
            </a:pPr>
            <a:r>
              <a:rPr lang="en-US" altLang="zh-CN" sz="1800" b="1" dirty="0" err="1"/>
              <a:t>equ</a:t>
            </a:r>
            <a:r>
              <a:rPr lang="en-US" altLang="zh-CN" sz="1800" b="1" dirty="0"/>
              <a:t> NUM, 18                         @</a:t>
            </a:r>
            <a:r>
              <a:rPr lang="zh-CN" altLang="en-US" sz="1800" b="1" dirty="0"/>
              <a:t>设置要拷贝的字数</a:t>
            </a:r>
            <a:endParaRPr lang="en-US" altLang="zh-CN" sz="1800" b="1" dirty="0"/>
          </a:p>
          <a:p>
            <a:pPr marL="1371600" lvl="3" indent="0">
              <a:buNone/>
            </a:pPr>
            <a:r>
              <a:rPr lang="en-US" altLang="zh-CN" sz="1800" b="1" dirty="0"/>
              <a:t>.text                                         @</a:t>
            </a:r>
            <a:r>
              <a:rPr lang="zh-CN" altLang="en-US" sz="1800" b="1" dirty="0"/>
              <a:t>代码段</a:t>
            </a:r>
            <a:endParaRPr lang="en-US" altLang="zh-CN" sz="1800" b="1" dirty="0"/>
          </a:p>
          <a:p>
            <a:pPr marL="1371600" lvl="3" indent="0">
              <a:buNone/>
            </a:pPr>
            <a:r>
              <a:rPr lang="en-US" altLang="zh-CN" sz="1800" b="1" dirty="0"/>
              <a:t>.arm                                         @ARM</a:t>
            </a:r>
            <a:r>
              <a:rPr lang="zh-CN" altLang="en-US" sz="1800" b="1" dirty="0"/>
              <a:t>程序</a:t>
            </a:r>
            <a:endParaRPr lang="en-US" altLang="zh-CN" sz="1800" b="1" dirty="0"/>
          </a:p>
          <a:p>
            <a:pPr marL="1371600" lvl="3" indent="0">
              <a:buNone/>
            </a:pPr>
            <a:r>
              <a:rPr lang="en-US" altLang="zh-CN" sz="1800" b="1" dirty="0"/>
              <a:t>_start:</a:t>
            </a:r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  <a:p>
            <a:pPr lvl="1"/>
            <a:endParaRPr lang="en-US" altLang="zh-CN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52DD885-E810-40A8-A960-F8C4506D1A2D}"/>
              </a:ext>
            </a:extLst>
          </p:cNvPr>
          <p:cNvSpPr/>
          <p:nvPr/>
        </p:nvSpPr>
        <p:spPr>
          <a:xfrm>
            <a:off x="6794094" y="4278239"/>
            <a:ext cx="970137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US" altLang="zh-CN" sz="1400" b="1" dirty="0"/>
              <a:t>NUM = 18 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9CFEC56-83F6-4266-8FF2-0383FE1D3667}"/>
              </a:ext>
            </a:extLst>
          </p:cNvPr>
          <p:cNvSpPr/>
          <p:nvPr/>
        </p:nvSpPr>
        <p:spPr>
          <a:xfrm>
            <a:off x="1394003" y="4528866"/>
            <a:ext cx="881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伪操作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194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70520-5543-4636-B6B4-B62C9E9C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00050" lvl="1" indent="0">
              <a:buNone/>
            </a:pPr>
            <a:r>
              <a:rPr lang="en-US" altLang="zh-CN" b="1" dirty="0"/>
              <a:t>LDR    R0,    =SRC                         @R0</a:t>
            </a:r>
            <a:r>
              <a:rPr lang="zh-CN" altLang="en-US" b="1" dirty="0"/>
              <a:t>指向源数据区起始地址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LDR    R1,    =DST                         @R1</a:t>
            </a:r>
            <a:r>
              <a:rPr lang="zh-CN" altLang="en-US" b="1" dirty="0"/>
              <a:t>指向目的数据区起始地址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MOV    R2,    #NUM                    @ R2</a:t>
            </a:r>
            <a:r>
              <a:rPr lang="zh-CN" altLang="en-US" b="1" dirty="0"/>
              <a:t>存放待复制数据量大小，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</a:t>
            </a:r>
            <a:r>
              <a:rPr lang="zh-CN" altLang="en-US" b="1" dirty="0"/>
              <a:t>以字为单位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MOV    SP, #0X9000                     @</a:t>
            </a:r>
            <a:r>
              <a:rPr lang="zh-CN" altLang="en-US" b="1" dirty="0"/>
              <a:t>堆栈指针指向</a:t>
            </a:r>
            <a:r>
              <a:rPr lang="en-US" altLang="zh-CN" b="1" dirty="0"/>
              <a:t>0X9000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</a:t>
            </a:r>
            <a:r>
              <a:rPr lang="zh-CN" altLang="en-US" b="1" dirty="0"/>
              <a:t>堆栈增长模式由装载指令的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 </a:t>
            </a:r>
            <a:r>
              <a:rPr lang="zh-CN" altLang="en-US" b="1" dirty="0"/>
              <a:t>类型域确定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MOV    R3,    R2,    LSR    #2        @ </a:t>
            </a:r>
            <a:r>
              <a:rPr lang="zh-CN" altLang="en-US" b="1" dirty="0"/>
              <a:t>将</a:t>
            </a:r>
            <a:r>
              <a:rPr lang="en-US" altLang="zh-CN" b="1" dirty="0"/>
              <a:t>R2</a:t>
            </a:r>
            <a:r>
              <a:rPr lang="zh-CN" altLang="en-US" b="1" dirty="0"/>
              <a:t>中值除以</a:t>
            </a:r>
            <a:r>
              <a:rPr lang="en-US" altLang="zh-CN" b="1" dirty="0"/>
              <a:t>4</a:t>
            </a:r>
            <a:r>
              <a:rPr lang="zh-CN" altLang="en-US" b="1" dirty="0"/>
              <a:t>后的结果存放在</a:t>
            </a:r>
            <a:r>
              <a:rPr lang="en-US" altLang="zh-CN" b="1" dirty="0"/>
              <a:t>R3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 R3</a:t>
            </a:r>
            <a:r>
              <a:rPr lang="zh-CN" altLang="en-US" b="1" dirty="0"/>
              <a:t>中值表示</a:t>
            </a:r>
            <a:r>
              <a:rPr lang="en-US" altLang="zh-CN" b="1" dirty="0"/>
              <a:t>NUM</a:t>
            </a:r>
            <a:r>
              <a:rPr lang="zh-CN" altLang="en-US" b="1" dirty="0"/>
              <a:t>中有多少个</a:t>
            </a:r>
            <a:r>
              <a:rPr lang="en-US" altLang="zh-CN" b="1" dirty="0"/>
              <a:t>4</a:t>
            </a:r>
            <a:r>
              <a:rPr lang="zh-CN" altLang="en-US" b="1" dirty="0"/>
              <a:t>字单元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BEQ    COPY_WORDS                     @ </a:t>
            </a:r>
            <a:r>
              <a:rPr lang="zh-CN" altLang="en-US" b="1" dirty="0"/>
              <a:t>若</a:t>
            </a:r>
            <a:r>
              <a:rPr lang="en-US" altLang="zh-CN" b="1" dirty="0"/>
              <a:t>Z=1(R3=0</a:t>
            </a:r>
            <a:r>
              <a:rPr lang="zh-CN" altLang="en-US" b="1" dirty="0"/>
              <a:t>，数据少于</a:t>
            </a:r>
            <a:r>
              <a:rPr lang="en-US" altLang="zh-CN" b="1" dirty="0"/>
              <a:t>1</a:t>
            </a:r>
            <a:r>
              <a:rPr lang="zh-CN" altLang="en-US" b="1" dirty="0"/>
              <a:t>个</a:t>
            </a:r>
            <a:r>
              <a:rPr lang="en-US" altLang="zh-CN" b="1" dirty="0"/>
              <a:t>4</a:t>
            </a:r>
            <a:r>
              <a:rPr lang="zh-CN" altLang="en-US" b="1" dirty="0"/>
              <a:t>字单元</a:t>
            </a:r>
            <a:r>
              <a:rPr lang="en-US" altLang="zh-CN" b="1" dirty="0"/>
              <a:t>)</a:t>
            </a:r>
            <a:r>
              <a:rPr lang="zh-CN" altLang="en-US" b="1" dirty="0"/>
              <a:t>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     </a:t>
            </a:r>
            <a:r>
              <a:rPr lang="zh-CN" altLang="en-US" b="1" dirty="0"/>
              <a:t>则跳转到</a:t>
            </a:r>
            <a:r>
              <a:rPr lang="en-US" altLang="zh-CN" b="1" dirty="0"/>
              <a:t>COPY_WORDS</a:t>
            </a:r>
            <a:r>
              <a:rPr lang="zh-CN" altLang="en-US" b="1" dirty="0"/>
              <a:t>处，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     </a:t>
            </a:r>
            <a:r>
              <a:rPr lang="zh-CN" altLang="en-US" b="1" dirty="0"/>
              <a:t>运行少于</a:t>
            </a:r>
            <a:r>
              <a:rPr lang="en-US" altLang="zh-CN" b="1" dirty="0"/>
              <a:t>4</a:t>
            </a:r>
            <a:r>
              <a:rPr lang="zh-CN" altLang="en-US" b="1" dirty="0"/>
              <a:t>字单元数据处理程序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STMFD    SP!,    {R5-R8}                  @</a:t>
            </a:r>
            <a:r>
              <a:rPr lang="zh-CN" altLang="en-US" b="1" dirty="0"/>
              <a:t>保存</a:t>
            </a:r>
            <a:r>
              <a:rPr lang="en-US" altLang="zh-CN" b="1" dirty="0"/>
              <a:t>R5-R8</a:t>
            </a:r>
            <a:r>
              <a:rPr lang="zh-CN" altLang="en-US" b="1" dirty="0"/>
              <a:t>的内容到堆栈，并更新栈指针，</a:t>
            </a:r>
            <a:endParaRPr lang="en-US" altLang="zh-CN" b="1" dirty="0"/>
          </a:p>
          <a:p>
            <a:pPr marL="400050" lvl="1" indent="0">
              <a:buNone/>
            </a:pPr>
            <a:r>
              <a:rPr lang="en-US" altLang="zh-CN" b="1" dirty="0"/>
              <a:t>                                                               FD:</a:t>
            </a:r>
            <a:r>
              <a:rPr lang="zh-CN" altLang="en-US" b="1" dirty="0"/>
              <a:t>满递减堆栈，由此可知堆栈长向</a:t>
            </a:r>
            <a:endParaRPr lang="en-US" altLang="zh-CN" sz="16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C2CC7DC-0239-49CF-9E7C-1127F152FA31}"/>
              </a:ext>
            </a:extLst>
          </p:cNvPr>
          <p:cNvSpPr/>
          <p:nvPr/>
        </p:nvSpPr>
        <p:spPr>
          <a:xfrm>
            <a:off x="2965623" y="5908950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/>
              <a:t>批量存数指令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179876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0D303-4FB0-4272-A0FC-EA831853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嵌入式汇编（内联汇编）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B62A555B-7486-4BBD-8E02-6470EB3CDD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975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400" dirty="0">
                <a:solidFill>
                  <a:schemeClr val="tx1"/>
                </a:solidFill>
              </a:rPr>
              <a:t>  例</a:t>
            </a:r>
            <a:r>
              <a:rPr lang="en-US" altLang="zh-CN" sz="2400" dirty="0">
                <a:solidFill>
                  <a:schemeClr val="tx1"/>
                </a:solidFill>
              </a:rPr>
              <a:t>7.1 </a:t>
            </a:r>
            <a:r>
              <a:rPr lang="zh-CN" altLang="en-US" sz="2400" dirty="0">
                <a:solidFill>
                  <a:schemeClr val="tx1"/>
                </a:solidFill>
              </a:rPr>
              <a:t>用嵌入汇编方式实现取两数中较小值的函数</a:t>
            </a:r>
            <a:r>
              <a:rPr lang="en-US" altLang="zh-CN" sz="2400" dirty="0">
                <a:solidFill>
                  <a:schemeClr val="tx1"/>
                </a:solidFill>
              </a:rPr>
              <a:t>min()</a:t>
            </a:r>
          </a:p>
          <a:p>
            <a:endParaRPr lang="zh-CN" altLang="en-US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83EA10C-C7C8-43B7-9B42-591333829B35}"/>
              </a:ext>
            </a:extLst>
          </p:cNvPr>
          <p:cNvSpPr txBox="1"/>
          <p:nvPr/>
        </p:nvSpPr>
        <p:spPr>
          <a:xfrm>
            <a:off x="1725045" y="2239621"/>
            <a:ext cx="8284709" cy="4095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n-US" altLang="zh-CN" sz="2000" dirty="0">
                <a:solidFill>
                  <a:schemeClr val="tx1"/>
                </a:solidFill>
              </a:rPr>
              <a:t>int min(int var1, int var2)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{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asm</a:t>
            </a:r>
            <a:r>
              <a:rPr lang="en-US" altLang="zh-CN" dirty="0">
                <a:solidFill>
                  <a:schemeClr val="tx1"/>
                </a:solidFill>
              </a:rPr>
              <a:t> mov ax, var1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asm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cmp</a:t>
            </a:r>
            <a:r>
              <a:rPr lang="en-US" altLang="zh-CN" dirty="0">
                <a:solidFill>
                  <a:schemeClr val="tx1"/>
                </a:solidFill>
              </a:rPr>
              <a:t> ax, var2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asm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jle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minexit</a:t>
            </a:r>
            <a:endParaRPr lang="en-US" altLang="zh-CN" dirty="0">
              <a:solidFill>
                <a:schemeClr val="tx1"/>
              </a:solidFill>
            </a:endParaRP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asm</a:t>
            </a:r>
            <a:r>
              <a:rPr lang="en-US" altLang="zh-CN" dirty="0">
                <a:solidFill>
                  <a:schemeClr val="tx1"/>
                </a:solidFill>
              </a:rPr>
              <a:t> mov ax, var2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 err="1">
                <a:solidFill>
                  <a:schemeClr val="tx1"/>
                </a:solidFill>
              </a:rPr>
              <a:t>minexit</a:t>
            </a:r>
            <a:r>
              <a:rPr lang="en-US" altLang="zh-CN" dirty="0">
                <a:solidFill>
                  <a:schemeClr val="tx1"/>
                </a:solidFill>
              </a:rPr>
              <a:t>: </a:t>
            </a:r>
            <a:r>
              <a:rPr lang="en-US" altLang="zh-CN" dirty="0">
                <a:solidFill>
                  <a:schemeClr val="tx1"/>
                </a:solidFill>
                <a:highlight>
                  <a:srgbClr val="FFFF00"/>
                </a:highlight>
              </a:rPr>
              <a:t>return (_ax</a:t>
            </a:r>
            <a:r>
              <a:rPr lang="en-US" altLang="zh-CN" dirty="0">
                <a:solidFill>
                  <a:schemeClr val="tx1"/>
                </a:solidFill>
              </a:rPr>
              <a:t>);     /*</a:t>
            </a:r>
            <a:r>
              <a:rPr lang="zh-CN" altLang="en-US" dirty="0">
                <a:solidFill>
                  <a:schemeClr val="tx1"/>
                </a:solidFill>
              </a:rPr>
              <a:t>将寄存器</a:t>
            </a:r>
            <a:r>
              <a:rPr lang="en-US" altLang="zh-CN" dirty="0">
                <a:solidFill>
                  <a:schemeClr val="tx1"/>
                </a:solidFill>
              </a:rPr>
              <a:t>AX</a:t>
            </a:r>
            <a:r>
              <a:rPr lang="zh-CN" altLang="en-US" dirty="0">
                <a:solidFill>
                  <a:schemeClr val="tx1"/>
                </a:solidFill>
              </a:rPr>
              <a:t>的内容作为函数的返回值</a:t>
            </a:r>
            <a:r>
              <a:rPr lang="zh-CN" altLang="en-US" dirty="0"/>
              <a:t>，前面需加</a:t>
            </a:r>
            <a:r>
              <a:rPr lang="en-US" altLang="zh-CN" dirty="0"/>
              <a:t>_</a:t>
            </a:r>
            <a:r>
              <a:rPr lang="en-US" altLang="zh-CN" dirty="0">
                <a:solidFill>
                  <a:schemeClr val="tx1"/>
                </a:solidFill>
              </a:rPr>
              <a:t>*/</a:t>
            </a:r>
            <a:br>
              <a:rPr lang="en-US" altLang="zh-CN" dirty="0">
                <a:solidFill>
                  <a:schemeClr val="tx1"/>
                </a:solidFill>
              </a:rPr>
            </a:br>
            <a:r>
              <a:rPr lang="en-US" altLang="zh-CN" dirty="0">
                <a:solidFill>
                  <a:schemeClr val="tx1"/>
                </a:solidFill>
              </a:rPr>
              <a:t>}</a:t>
            </a: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main() {</a:t>
            </a:r>
          </a:p>
          <a:p>
            <a:pPr marL="749808" lvl="4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min(100,200);  return 0;</a:t>
            </a:r>
          </a:p>
          <a:p>
            <a:pPr marL="201168" lvl="1" indent="0">
              <a:lnSpc>
                <a:spcPct val="120000"/>
              </a:lnSpc>
              <a:buNone/>
              <a:defRPr/>
            </a:pPr>
            <a:r>
              <a:rPr lang="en-US" altLang="zh-CN" dirty="0">
                <a:solidFill>
                  <a:schemeClr val="tx1"/>
                </a:solidFill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253689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A86-8877-4210-AC5C-3C853CE38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41627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altLang="zh-CN" sz="4900" b="1" dirty="0"/>
              <a:t>COPY_4WORD:</a:t>
            </a:r>
          </a:p>
          <a:p>
            <a:pPr marL="400050" lvl="1" indent="0">
              <a:buNone/>
            </a:pPr>
            <a:r>
              <a:rPr lang="en-US" altLang="zh-CN" sz="4500" b="1" dirty="0"/>
              <a:t>LDMIA    R0!,    {R5-R8}             @</a:t>
            </a:r>
            <a:r>
              <a:rPr lang="zh-CN" altLang="en-US" sz="4500" b="1" dirty="0"/>
              <a:t>从</a:t>
            </a:r>
            <a:r>
              <a:rPr lang="en-US" altLang="zh-CN" sz="4500" b="1" dirty="0"/>
              <a:t>R0</a:t>
            </a:r>
            <a:r>
              <a:rPr lang="zh-CN" altLang="en-US" sz="4500" b="1" dirty="0"/>
              <a:t>所指的源数据区装载</a:t>
            </a:r>
            <a:r>
              <a:rPr lang="en-US" altLang="zh-CN" sz="4500" b="1" dirty="0"/>
              <a:t>4</a:t>
            </a:r>
            <a:r>
              <a:rPr lang="zh-CN" altLang="en-US" sz="4500" b="1" dirty="0"/>
              <a:t>个字数据到</a:t>
            </a:r>
            <a:r>
              <a:rPr lang="en-US" altLang="zh-CN" sz="4500" b="1" dirty="0"/>
              <a:t>R5-R8</a:t>
            </a:r>
            <a:r>
              <a:rPr lang="zh-CN" altLang="en-US" sz="4500" b="1" dirty="0"/>
              <a:t>中，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</a:t>
            </a:r>
            <a:r>
              <a:rPr lang="zh-CN" altLang="en-US" sz="4500" b="1" dirty="0"/>
              <a:t>每次装载</a:t>
            </a:r>
            <a:r>
              <a:rPr lang="en-US" altLang="zh-CN" sz="4500" b="1" dirty="0"/>
              <a:t>1</a:t>
            </a:r>
            <a:r>
              <a:rPr lang="zh-CN" altLang="en-US" sz="4500" b="1" dirty="0"/>
              <a:t>个字后</a:t>
            </a:r>
            <a:r>
              <a:rPr lang="en-US" altLang="zh-CN" sz="4500" b="1" dirty="0"/>
              <a:t>R0</a:t>
            </a:r>
            <a:r>
              <a:rPr lang="zh-CN" altLang="en-US" sz="4500" b="1" dirty="0"/>
              <a:t>中地址加</a:t>
            </a:r>
            <a:r>
              <a:rPr lang="en-US" altLang="zh-CN" sz="4500" b="1" dirty="0"/>
              <a:t>1</a:t>
            </a:r>
            <a:r>
              <a:rPr lang="zh-CN" altLang="en-US" sz="4500" b="1" dirty="0"/>
              <a:t>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 </a:t>
            </a:r>
            <a:r>
              <a:rPr lang="zh-CN" altLang="en-US" sz="4500" b="1" dirty="0"/>
              <a:t>最后更新</a:t>
            </a:r>
            <a:r>
              <a:rPr lang="en-US" altLang="zh-CN" sz="4500" b="1" dirty="0"/>
              <a:t>R0</a:t>
            </a:r>
            <a:r>
              <a:rPr lang="zh-CN" altLang="en-US" sz="4500" b="1" dirty="0"/>
              <a:t>中地址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STMIA    R1!,    {R5-R8}             @</a:t>
            </a:r>
            <a:r>
              <a:rPr lang="zh-CN" altLang="en-US" sz="4500" b="1" dirty="0"/>
              <a:t>将</a:t>
            </a:r>
            <a:r>
              <a:rPr lang="en-US" altLang="zh-CN" sz="4500" b="1" dirty="0"/>
              <a:t>R5-R8</a:t>
            </a:r>
            <a:r>
              <a:rPr lang="zh-CN" altLang="en-US" sz="4500" b="1" dirty="0"/>
              <a:t>的</a:t>
            </a:r>
            <a:r>
              <a:rPr lang="en-US" altLang="zh-CN" sz="4500" b="1" dirty="0"/>
              <a:t>4</a:t>
            </a:r>
            <a:r>
              <a:rPr lang="zh-CN" altLang="en-US" sz="4500" b="1" dirty="0"/>
              <a:t>个字数据存入</a:t>
            </a:r>
            <a:r>
              <a:rPr lang="en-US" altLang="zh-CN" sz="4500" b="1" dirty="0"/>
              <a:t>R1</a:t>
            </a:r>
            <a:r>
              <a:rPr lang="zh-CN" altLang="en-US" sz="4500" b="1" dirty="0"/>
              <a:t>所指的目的数据区，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</a:t>
            </a:r>
            <a:r>
              <a:rPr lang="zh-CN" altLang="en-US" sz="4500" b="1" dirty="0"/>
              <a:t>每次装载</a:t>
            </a:r>
            <a:r>
              <a:rPr lang="en-US" altLang="zh-CN" sz="4500" b="1" dirty="0"/>
              <a:t>1</a:t>
            </a:r>
            <a:r>
              <a:rPr lang="zh-CN" altLang="en-US" sz="4500" b="1" dirty="0"/>
              <a:t>个字后</a:t>
            </a:r>
            <a:r>
              <a:rPr lang="en-US" altLang="zh-CN" sz="4500" b="1" dirty="0"/>
              <a:t>R1</a:t>
            </a:r>
            <a:r>
              <a:rPr lang="zh-CN" altLang="en-US" sz="4500" b="1" dirty="0"/>
              <a:t>中地址加</a:t>
            </a:r>
            <a:r>
              <a:rPr lang="en-US" altLang="zh-CN" sz="4500" b="1" dirty="0"/>
              <a:t>1</a:t>
            </a:r>
            <a:r>
              <a:rPr lang="zh-CN" altLang="en-US" sz="4500" b="1" dirty="0"/>
              <a:t>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</a:t>
            </a:r>
            <a:r>
              <a:rPr lang="zh-CN" altLang="en-US" sz="4500" b="1" dirty="0"/>
              <a:t>最后更新</a:t>
            </a:r>
            <a:r>
              <a:rPr lang="en-US" altLang="zh-CN" sz="4500" b="1" dirty="0"/>
              <a:t>R1</a:t>
            </a:r>
            <a:r>
              <a:rPr lang="zh-CN" altLang="en-US" sz="4500" b="1" dirty="0"/>
              <a:t>中地址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SUBS    R3,    R3,    #1                 @</a:t>
            </a:r>
            <a:r>
              <a:rPr lang="zh-CN" altLang="en-US" sz="4500" b="1" dirty="0"/>
              <a:t>每复制一次，则</a:t>
            </a:r>
            <a:r>
              <a:rPr lang="en-US" altLang="zh-CN" sz="4500" b="1" dirty="0"/>
              <a:t>R3=R3-1</a:t>
            </a:r>
            <a:r>
              <a:rPr lang="zh-CN" altLang="en-US" sz="4500" b="1" dirty="0"/>
              <a:t>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</a:t>
            </a:r>
            <a:r>
              <a:rPr lang="zh-CN" altLang="en-US" sz="4500" b="1" dirty="0"/>
              <a:t>表示已经复制了</a:t>
            </a:r>
            <a:r>
              <a:rPr lang="en-US" altLang="zh-CN" sz="4500" b="1" dirty="0"/>
              <a:t>1</a:t>
            </a:r>
            <a:r>
              <a:rPr lang="zh-CN" altLang="en-US" sz="4500" b="1" dirty="0"/>
              <a:t>个</a:t>
            </a:r>
            <a:r>
              <a:rPr lang="en-US" altLang="zh-CN" sz="4500" b="1" dirty="0"/>
              <a:t>4</a:t>
            </a:r>
            <a:r>
              <a:rPr lang="zh-CN" altLang="en-US" sz="4500" b="1" dirty="0"/>
              <a:t>字单元，结果影响</a:t>
            </a:r>
            <a:r>
              <a:rPr lang="en-US" altLang="zh-CN" sz="4500" b="1" dirty="0"/>
              <a:t>CPSR</a:t>
            </a:r>
          </a:p>
          <a:p>
            <a:pPr marL="400050" lvl="1" indent="0">
              <a:buNone/>
            </a:pPr>
            <a:r>
              <a:rPr lang="en-US" altLang="zh-CN" sz="4500" b="1" dirty="0"/>
              <a:t>BNE COPY_4WORD                     @ </a:t>
            </a:r>
            <a:r>
              <a:rPr lang="zh-CN" altLang="en-US" sz="4500" b="1" dirty="0"/>
              <a:t>若</a:t>
            </a:r>
            <a:r>
              <a:rPr lang="en-US" altLang="zh-CN" sz="4500" b="1" dirty="0"/>
              <a:t>CPSR</a:t>
            </a:r>
            <a:r>
              <a:rPr lang="zh-CN" altLang="en-US" sz="4500" b="1" dirty="0"/>
              <a:t>的</a:t>
            </a:r>
            <a:r>
              <a:rPr lang="en-US" altLang="zh-CN" sz="4500" b="1" dirty="0"/>
              <a:t>Z=0(</a:t>
            </a:r>
            <a:r>
              <a:rPr lang="zh-CN" altLang="en-US" sz="4500" b="1" dirty="0"/>
              <a:t>即运算结果</a:t>
            </a:r>
            <a:r>
              <a:rPr lang="en-US" altLang="zh-CN" sz="4500" b="1" dirty="0"/>
              <a:t>R3</a:t>
            </a:r>
            <a:r>
              <a:rPr lang="zh-CN" altLang="en-US" sz="4500" b="1" dirty="0"/>
              <a:t>不等于</a:t>
            </a:r>
            <a:r>
              <a:rPr lang="en-US" altLang="zh-CN" sz="4500" b="1" dirty="0"/>
              <a:t>0)</a:t>
            </a:r>
            <a:r>
              <a:rPr lang="zh-CN" altLang="en-US" sz="4500" b="1" dirty="0"/>
              <a:t>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 </a:t>
            </a:r>
            <a:r>
              <a:rPr lang="zh-CN" altLang="en-US" sz="4500" b="1" dirty="0"/>
              <a:t>跳转到</a:t>
            </a:r>
            <a:r>
              <a:rPr lang="en-US" altLang="zh-CN" sz="4500" b="1" dirty="0"/>
              <a:t>COPY_4WORD</a:t>
            </a:r>
            <a:r>
              <a:rPr lang="zh-CN" altLang="en-US" sz="4500" b="1" dirty="0"/>
              <a:t>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</a:t>
            </a:r>
            <a:r>
              <a:rPr lang="zh-CN" altLang="en-US" sz="4500" b="1" dirty="0"/>
              <a:t>继续复制下一个</a:t>
            </a:r>
            <a:r>
              <a:rPr lang="en-US" altLang="zh-CN" sz="4500" b="1" dirty="0"/>
              <a:t>4</a:t>
            </a:r>
            <a:r>
              <a:rPr lang="zh-CN" altLang="en-US" sz="4500" b="1" dirty="0"/>
              <a:t>字单元数据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LDMFD    SP!,    {R5-R8}             @ </a:t>
            </a:r>
            <a:r>
              <a:rPr lang="zh-CN" altLang="en-US" sz="4500" b="1" dirty="0"/>
              <a:t>将堆栈内容恢复到</a:t>
            </a:r>
            <a:r>
              <a:rPr lang="en-US" altLang="zh-CN" sz="4500" b="1" dirty="0"/>
              <a:t>R5-R8</a:t>
            </a:r>
            <a:r>
              <a:rPr lang="zh-CN" altLang="en-US" sz="4500" b="1" dirty="0"/>
              <a:t>中，并更新堆栈指针，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</a:t>
            </a:r>
            <a:r>
              <a:rPr lang="zh-CN" altLang="en-US" sz="4500" b="1" dirty="0"/>
              <a:t>此时整</a:t>
            </a:r>
            <a:r>
              <a:rPr lang="en-US" altLang="zh-CN" sz="4500" b="1" dirty="0"/>
              <a:t>4</a:t>
            </a:r>
            <a:r>
              <a:rPr lang="zh-CN" altLang="en-US" sz="4500" b="1" dirty="0"/>
              <a:t>字单元数据已经复制完成，</a:t>
            </a:r>
            <a:endParaRPr lang="en-US" altLang="zh-CN" sz="4500" b="1" dirty="0"/>
          </a:p>
          <a:p>
            <a:pPr marL="400050" lvl="1" indent="0">
              <a:buNone/>
            </a:pPr>
            <a:r>
              <a:rPr lang="en-US" altLang="zh-CN" sz="4500" b="1" dirty="0"/>
              <a:t>                                                            </a:t>
            </a:r>
            <a:r>
              <a:rPr lang="zh-CN" altLang="en-US" sz="4500" b="1" dirty="0"/>
              <a:t>且出栈模式应和入栈模式一样</a:t>
            </a:r>
          </a:p>
          <a:p>
            <a:pPr marL="400050" lvl="1" indent="0">
              <a:buNone/>
            </a:pPr>
            <a:endParaRPr lang="zh-CN" altLang="en-US" b="1" dirty="0"/>
          </a:p>
          <a:p>
            <a:pPr marL="0" indent="0">
              <a:buNone/>
            </a:pPr>
            <a:endParaRPr lang="en-US" altLang="zh-CN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105D30-C62C-4BE9-AC9A-D1E94336E61E}"/>
              </a:ext>
            </a:extLst>
          </p:cNvPr>
          <p:cNvSpPr/>
          <p:nvPr/>
        </p:nvSpPr>
        <p:spPr>
          <a:xfrm>
            <a:off x="2092045" y="2487800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/>
              <a:t>批量取数指令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A06E259-90C8-4709-A16D-0FCA1E155507}"/>
              </a:ext>
            </a:extLst>
          </p:cNvPr>
          <p:cNvSpPr/>
          <p:nvPr/>
        </p:nvSpPr>
        <p:spPr>
          <a:xfrm>
            <a:off x="2204753" y="3275111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/>
              <a:t>批量存数指令</a:t>
            </a:r>
            <a:endParaRPr lang="zh-CN" altLang="en-US" sz="14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A899F5-54B6-4103-9278-DF8F0E49A43A}"/>
              </a:ext>
            </a:extLst>
          </p:cNvPr>
          <p:cNvSpPr/>
          <p:nvPr/>
        </p:nvSpPr>
        <p:spPr>
          <a:xfrm>
            <a:off x="2092045" y="5450982"/>
            <a:ext cx="1261884" cy="307777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400" b="1" dirty="0"/>
              <a:t>批量取数指令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28300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DD4E68-B49C-46AB-BA8D-23423EC11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汇编语言程序设计案例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altLang="zh-CN" sz="3400" b="1" dirty="0"/>
              <a:t>COPY_WORDS:</a:t>
            </a:r>
          </a:p>
          <a:p>
            <a:pPr marL="400050" lvl="1" indent="0">
              <a:buNone/>
            </a:pPr>
            <a:r>
              <a:rPr lang="en-US" altLang="zh-CN" sz="3400" b="1" dirty="0"/>
              <a:t>ANDS    R2, R2,  #3                  @</a:t>
            </a:r>
            <a:r>
              <a:rPr lang="zh-CN" altLang="en-US" sz="3400" b="1" dirty="0"/>
              <a:t>得到</a:t>
            </a:r>
            <a:r>
              <a:rPr lang="en-US" altLang="zh-CN" sz="3400" b="1" dirty="0"/>
              <a:t>NUM</a:t>
            </a:r>
            <a:r>
              <a:rPr lang="zh-CN" altLang="en-US" sz="3400" b="1" dirty="0"/>
              <a:t>除以</a:t>
            </a:r>
            <a:r>
              <a:rPr lang="en-US" altLang="zh-CN" sz="3400" b="1" dirty="0"/>
              <a:t>4</a:t>
            </a:r>
            <a:r>
              <a:rPr lang="zh-CN" altLang="en-US" sz="3400" b="1" dirty="0"/>
              <a:t>后余数，</a:t>
            </a:r>
            <a:endParaRPr lang="en-US" altLang="zh-CN" sz="3400" b="1" dirty="0"/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</a:t>
            </a:r>
            <a:r>
              <a:rPr lang="zh-CN" altLang="en-US" sz="3400" b="1" dirty="0"/>
              <a:t>即未满</a:t>
            </a:r>
            <a:r>
              <a:rPr lang="en-US" altLang="zh-CN" sz="3400" b="1" dirty="0"/>
              <a:t>4</a:t>
            </a:r>
            <a:r>
              <a:rPr lang="zh-CN" altLang="en-US" sz="3400" b="1" dirty="0"/>
              <a:t>字单元数据的字数</a:t>
            </a:r>
            <a:r>
              <a:rPr lang="en-US" altLang="zh-CN" sz="3400" b="1" dirty="0"/>
              <a:t>(1</a:t>
            </a:r>
            <a:r>
              <a:rPr lang="zh-CN" altLang="en-US" sz="3400" b="1" dirty="0"/>
              <a:t>个字</a:t>
            </a:r>
            <a:r>
              <a:rPr lang="en-US" altLang="zh-CN" sz="3400" b="1" dirty="0"/>
              <a:t>=4</a:t>
            </a:r>
            <a:r>
              <a:rPr lang="zh-CN" altLang="en-US" sz="3400" b="1" dirty="0"/>
              <a:t>个字节</a:t>
            </a:r>
            <a:r>
              <a:rPr lang="en-US" altLang="zh-CN" sz="3400" b="1" dirty="0"/>
              <a:t>)</a:t>
            </a:r>
          </a:p>
          <a:p>
            <a:pPr marL="400050" lvl="1" indent="0">
              <a:buNone/>
            </a:pPr>
            <a:r>
              <a:rPr lang="en-US" altLang="zh-CN" sz="3400" b="1" dirty="0"/>
              <a:t>BEQ    STOP                                @</a:t>
            </a:r>
            <a:r>
              <a:rPr lang="zh-CN" altLang="en-US" sz="3400" b="1" dirty="0"/>
              <a:t>若</a:t>
            </a:r>
            <a:r>
              <a:rPr lang="en-US" altLang="zh-CN" sz="3400" b="1" dirty="0"/>
              <a:t>R2=0(NUM</a:t>
            </a:r>
            <a:r>
              <a:rPr lang="zh-CN" altLang="en-US" sz="3400" b="1" dirty="0"/>
              <a:t>有整数个</a:t>
            </a:r>
            <a:r>
              <a:rPr lang="en-US" altLang="zh-CN" sz="3400" b="1" dirty="0"/>
              <a:t>4</a:t>
            </a:r>
            <a:r>
              <a:rPr lang="zh-CN" altLang="en-US" sz="3400" b="1" dirty="0"/>
              <a:t>字单元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，</a:t>
            </a:r>
            <a:endParaRPr lang="en-US" altLang="zh-CN" sz="3400" b="1" dirty="0"/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  </a:t>
            </a:r>
            <a:r>
              <a:rPr lang="zh-CN" altLang="en-US" sz="3400" b="1" dirty="0"/>
              <a:t>则停止复制</a:t>
            </a:r>
          </a:p>
          <a:p>
            <a:pPr marL="0" indent="0">
              <a:buNone/>
            </a:pPr>
            <a:r>
              <a:rPr lang="en-US" altLang="zh-CN" sz="3400" b="1" dirty="0"/>
              <a:t>COPY_WORD:</a:t>
            </a:r>
          </a:p>
          <a:p>
            <a:pPr marL="400050" lvl="1" indent="0">
              <a:buNone/>
            </a:pPr>
            <a:r>
              <a:rPr lang="en-US" altLang="zh-CN" sz="3400" b="1" dirty="0"/>
              <a:t>LDR    R3,    [R0],    #4               @</a:t>
            </a:r>
            <a:r>
              <a:rPr lang="zh-CN" altLang="en-US" sz="3400" b="1" dirty="0"/>
              <a:t>将</a:t>
            </a:r>
            <a:r>
              <a:rPr lang="en-US" altLang="zh-CN" sz="3400" b="1" dirty="0"/>
              <a:t>R0</a:t>
            </a:r>
            <a:r>
              <a:rPr lang="zh-CN" altLang="en-US" sz="3400" b="1" dirty="0"/>
              <a:t>所指源数据区的</a:t>
            </a:r>
            <a:r>
              <a:rPr lang="en-US" altLang="zh-CN" sz="3400" b="1" dirty="0"/>
              <a:t>4</a:t>
            </a:r>
            <a:r>
              <a:rPr lang="zh-CN" altLang="en-US" sz="3400" b="1" dirty="0"/>
              <a:t>个字节</a:t>
            </a:r>
            <a:r>
              <a:rPr lang="en-US" altLang="zh-CN" sz="3400" b="1" dirty="0"/>
              <a:t>(1</a:t>
            </a:r>
            <a:r>
              <a:rPr lang="zh-CN" altLang="en-US" sz="3400" b="1" dirty="0"/>
              <a:t>个字</a:t>
            </a:r>
            <a:r>
              <a:rPr lang="en-US" altLang="zh-CN" sz="3400" b="1" dirty="0"/>
              <a:t>)</a:t>
            </a:r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   </a:t>
            </a:r>
            <a:r>
              <a:rPr lang="zh-CN" altLang="en-US" sz="3400" b="1" dirty="0"/>
              <a:t>数据装载至</a:t>
            </a:r>
            <a:r>
              <a:rPr lang="en-US" altLang="zh-CN" sz="3400" b="1" dirty="0"/>
              <a:t>R3</a:t>
            </a:r>
            <a:r>
              <a:rPr lang="zh-CN" altLang="en-US" sz="3400" b="1" dirty="0"/>
              <a:t>，然后</a:t>
            </a:r>
            <a:r>
              <a:rPr lang="en-US" altLang="zh-CN" sz="3400" b="1" dirty="0"/>
              <a:t>R0=R0+4</a:t>
            </a:r>
          </a:p>
          <a:p>
            <a:pPr marL="400050" lvl="1" indent="0">
              <a:buNone/>
            </a:pPr>
            <a:r>
              <a:rPr lang="en-US" altLang="zh-CN" sz="3400" b="1" dirty="0"/>
              <a:t>STR    R3,    [R1],    #4                @</a:t>
            </a:r>
            <a:r>
              <a:rPr lang="zh-CN" altLang="en-US" sz="3400" b="1" dirty="0"/>
              <a:t>将</a:t>
            </a:r>
            <a:r>
              <a:rPr lang="en-US" altLang="zh-CN" sz="3400" b="1" dirty="0"/>
              <a:t>R3</a:t>
            </a:r>
            <a:r>
              <a:rPr lang="zh-CN" altLang="en-US" sz="3400" b="1" dirty="0"/>
              <a:t>中</a:t>
            </a:r>
            <a:r>
              <a:rPr lang="en-US" altLang="zh-CN" sz="3400" b="1" dirty="0"/>
              <a:t>4</a:t>
            </a:r>
            <a:r>
              <a:rPr lang="zh-CN" altLang="en-US" sz="3400" b="1" dirty="0"/>
              <a:t>个字节</a:t>
            </a:r>
            <a:r>
              <a:rPr lang="en-US" altLang="zh-CN" sz="3400" b="1" dirty="0"/>
              <a:t>(1</a:t>
            </a:r>
            <a:r>
              <a:rPr lang="zh-CN" altLang="en-US" sz="3400" b="1" dirty="0"/>
              <a:t>个字</a:t>
            </a:r>
            <a:r>
              <a:rPr lang="en-US" altLang="zh-CN" sz="3400" b="1" dirty="0"/>
              <a:t>)</a:t>
            </a:r>
            <a:r>
              <a:rPr lang="zh-CN" altLang="en-US" sz="3400" b="1" dirty="0"/>
              <a:t>数据存到</a:t>
            </a:r>
            <a:endParaRPr lang="en-US" altLang="zh-CN" sz="3400" b="1" dirty="0"/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     R1</a:t>
            </a:r>
            <a:r>
              <a:rPr lang="zh-CN" altLang="en-US" sz="3400" b="1" dirty="0"/>
              <a:t>所指目的数据区，然后</a:t>
            </a:r>
            <a:r>
              <a:rPr lang="en-US" altLang="zh-CN" sz="3400" b="1" dirty="0"/>
              <a:t>R1=R1+4</a:t>
            </a:r>
          </a:p>
          <a:p>
            <a:pPr marL="400050" lvl="1" indent="0">
              <a:buNone/>
            </a:pPr>
            <a:r>
              <a:rPr lang="en-US" altLang="zh-CN" sz="3400" b="1" dirty="0"/>
              <a:t>SUBS    R2,    R2,    #1                 @</a:t>
            </a:r>
            <a:r>
              <a:rPr lang="zh-CN" altLang="en-US" sz="3400" b="1" dirty="0"/>
              <a:t>数据传输控制计数器减</a:t>
            </a:r>
            <a:r>
              <a:rPr lang="en-US" altLang="zh-CN" sz="3400" b="1" dirty="0"/>
              <a:t>1(</a:t>
            </a:r>
            <a:r>
              <a:rPr lang="zh-CN" altLang="en-US" sz="3400" b="1" dirty="0"/>
              <a:t>其总是小于</a:t>
            </a:r>
            <a:r>
              <a:rPr lang="en-US" altLang="zh-CN" sz="3400" b="1" dirty="0"/>
              <a:t>4)</a:t>
            </a:r>
            <a:r>
              <a:rPr lang="zh-CN" altLang="en-US" sz="3400" b="1" dirty="0"/>
              <a:t>，</a:t>
            </a:r>
            <a:endParaRPr lang="en-US" altLang="zh-CN" sz="3400" b="1" dirty="0"/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     </a:t>
            </a:r>
            <a:r>
              <a:rPr lang="zh-CN" altLang="en-US" sz="3400" b="1" dirty="0"/>
              <a:t>成功复制一个字数据</a:t>
            </a:r>
          </a:p>
          <a:p>
            <a:pPr marL="400050" lvl="1" indent="0">
              <a:buNone/>
            </a:pPr>
            <a:r>
              <a:rPr lang="en-US" altLang="zh-CN" sz="3400" b="1" dirty="0"/>
              <a:t>BNE    COPY_WORD                   @ </a:t>
            </a:r>
            <a:r>
              <a:rPr lang="zh-CN" altLang="en-US" sz="3400" b="1" dirty="0"/>
              <a:t>若</a:t>
            </a:r>
            <a:r>
              <a:rPr lang="en-US" altLang="zh-CN" sz="3400" b="1" dirty="0"/>
              <a:t>R2</a:t>
            </a:r>
            <a:r>
              <a:rPr lang="zh-CN" altLang="en-US" sz="3400" b="1" dirty="0"/>
              <a:t>不等于</a:t>
            </a:r>
            <a:r>
              <a:rPr lang="en-US" altLang="zh-CN" sz="3400" b="1" dirty="0"/>
              <a:t>0</a:t>
            </a:r>
            <a:r>
              <a:rPr lang="zh-CN" altLang="en-US" sz="3400" b="1" dirty="0"/>
              <a:t>，则转到</a:t>
            </a:r>
            <a:r>
              <a:rPr lang="en-US" altLang="zh-CN" sz="3400" b="1" dirty="0"/>
              <a:t>WORDCOPY</a:t>
            </a:r>
            <a:r>
              <a:rPr lang="zh-CN" altLang="en-US" sz="3400" b="1" dirty="0"/>
              <a:t>，</a:t>
            </a:r>
            <a:endParaRPr lang="en-US" altLang="zh-CN" sz="3400" b="1" dirty="0"/>
          </a:p>
          <a:p>
            <a:pPr marL="400050" lvl="1" indent="0">
              <a:buNone/>
            </a:pPr>
            <a:r>
              <a:rPr lang="en-US" altLang="zh-CN" sz="3400" b="1" dirty="0"/>
              <a:t>                                                             </a:t>
            </a:r>
            <a:r>
              <a:rPr lang="zh-CN" altLang="en-US" sz="3400" b="1" dirty="0"/>
              <a:t>继续复制下一个字数据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203621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46920" y="1600201"/>
            <a:ext cx="82296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STOP:</a:t>
            </a:r>
          </a:p>
          <a:p>
            <a:pPr marL="400050" lvl="1" indent="0">
              <a:buNone/>
            </a:pPr>
            <a:r>
              <a:rPr lang="en-US" altLang="zh-CN" sz="2000" b="1" dirty="0"/>
              <a:t>B    STOP</a:t>
            </a:r>
          </a:p>
          <a:p>
            <a:pPr marL="400050" lvl="1" indent="0">
              <a:buNone/>
            </a:pPr>
            <a:endParaRPr lang="en-US" altLang="zh-CN" sz="2000" b="1" dirty="0"/>
          </a:p>
          <a:p>
            <a:pPr marL="0" indent="0">
              <a:buNone/>
            </a:pPr>
            <a:r>
              <a:rPr lang="en-US" altLang="zh-CN" b="1" dirty="0"/>
              <a:t>.</a:t>
            </a:r>
            <a:r>
              <a:rPr lang="en-US" altLang="zh-CN" b="1" dirty="0" err="1"/>
              <a:t>ltorg</a:t>
            </a:r>
            <a:r>
              <a:rPr lang="en-US" altLang="zh-CN" b="1" dirty="0"/>
              <a:t>                                     @</a:t>
            </a:r>
            <a:r>
              <a:rPr lang="zh-CN" altLang="en-US" b="1" dirty="0"/>
              <a:t>声明一个数据缓冲池的开始，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                                                   </a:t>
            </a:r>
            <a:r>
              <a:rPr lang="zh-CN" altLang="en-US" b="1" dirty="0"/>
              <a:t>一般在代码的最后面</a:t>
            </a:r>
          </a:p>
          <a:p>
            <a:pPr marL="0" indent="0">
              <a:buNone/>
            </a:pPr>
            <a:r>
              <a:rPr lang="en-US" altLang="zh-CN" b="1" dirty="0"/>
              <a:t>SRC:</a:t>
            </a:r>
          </a:p>
          <a:p>
            <a:pPr marL="0" indent="0">
              <a:buNone/>
            </a:pPr>
            <a:r>
              <a:rPr lang="en-US" altLang="zh-CN" b="1" dirty="0"/>
              <a:t>	.long    1,2,3,4,5,6,7,8,9,0xa,0xb,0xc,</a:t>
            </a:r>
          </a:p>
          <a:p>
            <a:pPr marL="0" indent="0">
              <a:buNone/>
            </a:pPr>
            <a:r>
              <a:rPr lang="en-US" altLang="zh-CN" b="1" dirty="0"/>
              <a:t>                                  0xd,0xe,0xf,0x10,0x11,0x12             @18</a:t>
            </a:r>
            <a:r>
              <a:rPr lang="zh-CN" altLang="en-US" b="1" dirty="0"/>
              <a:t>个源数据</a:t>
            </a: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DST:</a:t>
            </a:r>
          </a:p>
          <a:p>
            <a:pPr marL="0" indent="0">
              <a:buNone/>
            </a:pPr>
            <a:r>
              <a:rPr lang="en-US" altLang="zh-CN" b="1" dirty="0"/>
              <a:t>	.long    0,0,0,0,0,0,0,0,0,0,0,0,0,0,0,0,0,0          @18</a:t>
            </a:r>
            <a:r>
              <a:rPr lang="zh-CN" altLang="en-US" b="1" dirty="0"/>
              <a:t>个目的数据</a:t>
            </a:r>
            <a:endParaRPr lang="en-US" altLang="zh-CN" b="1" dirty="0"/>
          </a:p>
          <a:p>
            <a:pPr marL="0" indent="0">
              <a:buNone/>
            </a:pPr>
            <a:endParaRPr lang="en-US" altLang="zh-CN" b="1" dirty="0"/>
          </a:p>
          <a:p>
            <a:pPr marL="0" indent="0">
              <a:buNone/>
            </a:pPr>
            <a:r>
              <a:rPr lang="en-US" altLang="zh-CN" b="1" dirty="0"/>
              <a:t>.end                                          @</a:t>
            </a:r>
            <a:r>
              <a:rPr lang="zh-CN" altLang="en-US" b="1" dirty="0"/>
              <a:t>程序结束</a:t>
            </a:r>
            <a:endParaRPr lang="zh-CN" altLang="en-US" sz="1800" b="1" dirty="0"/>
          </a:p>
        </p:txBody>
      </p:sp>
      <p:sp>
        <p:nvSpPr>
          <p:cNvPr id="4" name="矩形 3"/>
          <p:cNvSpPr/>
          <p:nvPr/>
        </p:nvSpPr>
        <p:spPr>
          <a:xfrm>
            <a:off x="2279576" y="1268760"/>
            <a:ext cx="7848872" cy="476182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1A406A5-B3F2-415D-8135-CD45D29429A8}"/>
              </a:ext>
            </a:extLst>
          </p:cNvPr>
          <p:cNvSpPr/>
          <p:nvPr/>
        </p:nvSpPr>
        <p:spPr>
          <a:xfrm>
            <a:off x="1559497" y="2699628"/>
            <a:ext cx="881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伪操作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C4B50D-2169-48B9-A562-F4FA50B0EF4B}"/>
              </a:ext>
            </a:extLst>
          </p:cNvPr>
          <p:cNvSpPr/>
          <p:nvPr/>
        </p:nvSpPr>
        <p:spPr>
          <a:xfrm>
            <a:off x="2778149" y="332656"/>
            <a:ext cx="1374094" cy="25391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第一次复制：</a:t>
            </a:r>
            <a:r>
              <a:rPr lang="en-US" altLang="zh-CN" sz="1050" b="1" dirty="0"/>
              <a:t>1,2,3,4</a:t>
            </a:r>
            <a:endParaRPr lang="zh-CN" altLang="en-US" sz="105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97A916B-C638-402F-AB6E-657B110292AA}"/>
              </a:ext>
            </a:extLst>
          </p:cNvPr>
          <p:cNvSpPr/>
          <p:nvPr/>
        </p:nvSpPr>
        <p:spPr>
          <a:xfrm>
            <a:off x="4290317" y="332656"/>
            <a:ext cx="1374094" cy="25391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第二次复制：</a:t>
            </a:r>
            <a:r>
              <a:rPr lang="en-US" altLang="zh-CN" sz="1050" b="1" dirty="0"/>
              <a:t>5,6,7,8</a:t>
            </a:r>
            <a:endParaRPr lang="zh-CN" altLang="en-US" sz="105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62E0DC9-CD5B-4C53-AEAE-1F3E29040C93}"/>
              </a:ext>
            </a:extLst>
          </p:cNvPr>
          <p:cNvSpPr/>
          <p:nvPr/>
        </p:nvSpPr>
        <p:spPr>
          <a:xfrm>
            <a:off x="5802485" y="332656"/>
            <a:ext cx="1786066" cy="25391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第三次复制：</a:t>
            </a:r>
            <a:r>
              <a:rPr lang="en-US" altLang="zh-CN" sz="1050" b="1" dirty="0"/>
              <a:t>9, 0xa,0xb,0xc</a:t>
            </a:r>
            <a:endParaRPr lang="zh-CN" altLang="en-US" sz="105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1D92065-490A-4609-B8D3-15FF2EA76E78}"/>
              </a:ext>
            </a:extLst>
          </p:cNvPr>
          <p:cNvSpPr/>
          <p:nvPr/>
        </p:nvSpPr>
        <p:spPr>
          <a:xfrm>
            <a:off x="7746702" y="332656"/>
            <a:ext cx="2021707" cy="261610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第四次复制：</a:t>
            </a:r>
            <a:r>
              <a:rPr lang="en-US" altLang="zh-CN" sz="1050" b="1" dirty="0"/>
              <a:t>0xd,0xe,0xf,0x10</a:t>
            </a:r>
            <a:endParaRPr lang="zh-CN" altLang="en-US" sz="105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9C0256A-D271-4366-A474-2026CAC443FB}"/>
              </a:ext>
            </a:extLst>
          </p:cNvPr>
          <p:cNvSpPr/>
          <p:nvPr/>
        </p:nvSpPr>
        <p:spPr>
          <a:xfrm>
            <a:off x="2783632" y="849124"/>
            <a:ext cx="1297150" cy="25391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第五次复制：</a:t>
            </a:r>
            <a:r>
              <a:rPr lang="en-US" altLang="zh-CN" sz="1050" b="1" dirty="0"/>
              <a:t>0x11</a:t>
            </a:r>
            <a:endParaRPr lang="zh-CN" altLang="en-US" sz="1050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CB0CE43-2287-4133-AFB0-B78BF4C09610}"/>
              </a:ext>
            </a:extLst>
          </p:cNvPr>
          <p:cNvSpPr/>
          <p:nvPr/>
        </p:nvSpPr>
        <p:spPr>
          <a:xfrm>
            <a:off x="4367808" y="849124"/>
            <a:ext cx="1261884" cy="253916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sz="1050" b="1" dirty="0"/>
              <a:t>第六次复制：</a:t>
            </a:r>
            <a:r>
              <a:rPr lang="en-US" altLang="zh-CN" sz="1050" b="1" dirty="0"/>
              <a:t>0x12</a:t>
            </a:r>
            <a:endParaRPr lang="zh-CN" altLang="en-US" sz="1050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9A03BE-F2A6-4E17-8601-6D1D3D97B259}"/>
              </a:ext>
            </a:extLst>
          </p:cNvPr>
          <p:cNvSpPr/>
          <p:nvPr/>
        </p:nvSpPr>
        <p:spPr>
          <a:xfrm>
            <a:off x="1559497" y="5661248"/>
            <a:ext cx="881973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zh-CN" altLang="en-US" b="1" dirty="0"/>
              <a:t>伪操作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83463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A6D2E779-E39F-4E8D-8BE7-E0BDC3B5E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1" y="188640"/>
            <a:ext cx="5330345" cy="606729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36008B4-2877-4AA2-89F6-7C98B3BD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462" y="1549988"/>
            <a:ext cx="2088232" cy="271009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7939A4C-DC07-4B45-A454-6D867D488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040" y="1549987"/>
            <a:ext cx="3718882" cy="31625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BDDB9DD3-CB56-4B73-AB56-F46C785B0D00}"/>
              </a:ext>
            </a:extLst>
          </p:cNvPr>
          <p:cNvSpPr txBox="1"/>
          <p:nvPr/>
        </p:nvSpPr>
        <p:spPr>
          <a:xfrm>
            <a:off x="4169020" y="766418"/>
            <a:ext cx="4345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运行结束后内存状态：</a:t>
            </a:r>
            <a:r>
              <a:rPr lang="en-US" altLang="zh-CN" dirty="0">
                <a:solidFill>
                  <a:srgbClr val="C00000"/>
                </a:solidFill>
              </a:rPr>
              <a:t>r0</a:t>
            </a:r>
            <a:r>
              <a:rPr lang="zh-CN" altLang="en-US" dirty="0">
                <a:solidFill>
                  <a:srgbClr val="C00000"/>
                </a:solidFill>
              </a:rPr>
              <a:t>标记源数据区末地址；</a:t>
            </a:r>
            <a:r>
              <a:rPr lang="en-US" altLang="zh-CN" dirty="0">
                <a:solidFill>
                  <a:srgbClr val="C00000"/>
                </a:solidFill>
              </a:rPr>
              <a:t>r1</a:t>
            </a:r>
            <a:r>
              <a:rPr lang="zh-CN" altLang="en-US" dirty="0">
                <a:solidFill>
                  <a:srgbClr val="C00000"/>
                </a:solidFill>
              </a:rPr>
              <a:t>标记目的数据区末地址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0C555A5C-B6D0-47E2-958E-4EE215714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1584" y="4869161"/>
            <a:ext cx="1540500" cy="97656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37C2CA21-78EF-442F-B790-8E04828AA0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31585" y="5988761"/>
            <a:ext cx="1562235" cy="449619"/>
          </a:xfrm>
          <a:prstGeom prst="rect">
            <a:avLst/>
          </a:prstGeom>
        </p:spPr>
      </p:pic>
      <p:sp>
        <p:nvSpPr>
          <p:cNvPr id="24" name="对话气泡: 圆角矩形 23">
            <a:extLst>
              <a:ext uri="{FF2B5EF4-FFF2-40B4-BE49-F238E27FC236}">
                <a16:creationId xmlns:a16="http://schemas.microsoft.com/office/drawing/2014/main" id="{04716629-4397-420C-AD0D-87493725637F}"/>
              </a:ext>
            </a:extLst>
          </p:cNvPr>
          <p:cNvSpPr/>
          <p:nvPr/>
        </p:nvSpPr>
        <p:spPr>
          <a:xfrm>
            <a:off x="8904312" y="4815514"/>
            <a:ext cx="1270610" cy="917742"/>
          </a:xfrm>
          <a:prstGeom prst="wedgeRoundRectCallout">
            <a:avLst>
              <a:gd name="adj1" fmla="val -74139"/>
              <a:gd name="adj2" fmla="val -46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>
                <a:solidFill>
                  <a:srgbClr val="C00000"/>
                </a:solidFill>
              </a:rPr>
              <a:t>若采用</a:t>
            </a:r>
            <a:r>
              <a:rPr lang="en-US" altLang="zh-CN" sz="1400" b="1" dirty="0" err="1">
                <a:solidFill>
                  <a:srgbClr val="C00000"/>
                </a:solidFill>
              </a:rPr>
              <a:t>equ</a:t>
            </a:r>
            <a:r>
              <a:rPr lang="zh-CN" altLang="en-US" sz="1400" b="1" dirty="0">
                <a:solidFill>
                  <a:srgbClr val="C00000"/>
                </a:solidFill>
              </a:rPr>
              <a:t>伪指令，需做如下修改</a:t>
            </a:r>
          </a:p>
        </p:txBody>
      </p:sp>
    </p:spTree>
    <p:extLst>
      <p:ext uri="{BB962C8B-B14F-4D97-AF65-F5344CB8AC3E}">
        <p14:creationId xmlns:p14="http://schemas.microsoft.com/office/powerpoint/2010/main" val="22776136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CF5A-C4DE-19F2-BA3C-734B30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1</a:t>
            </a:r>
            <a:r>
              <a:rPr lang="zh-CN" altLang="en-US" b="1" dirty="0"/>
              <a:t>次实验的汇编程序调用</a:t>
            </a:r>
            <a:r>
              <a:rPr lang="en-US" altLang="zh-CN" b="1" dirty="0"/>
              <a:t>C</a:t>
            </a:r>
            <a:r>
              <a:rPr lang="zh-CN" altLang="en-US" b="1" dirty="0"/>
              <a:t>程序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4DC31A8-B378-7490-AF86-DF7720937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0258" y="1738592"/>
            <a:ext cx="3965042" cy="291681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50DD8BB-473F-5D8E-EBB9-93A559CA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499" y="4696085"/>
            <a:ext cx="3811932" cy="1587235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FC27F27-B18E-9B0B-A2D1-3A2423CFB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5258" y="4653971"/>
            <a:ext cx="3811933" cy="1478434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63C1FA6-CE07-9588-84A8-B73701288DB2}"/>
              </a:ext>
            </a:extLst>
          </p:cNvPr>
          <p:cNvSpPr txBox="1"/>
          <p:nvPr/>
        </p:nvSpPr>
        <p:spPr>
          <a:xfrm>
            <a:off x="1524000" y="2488290"/>
            <a:ext cx="227459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按</a:t>
            </a:r>
            <a:r>
              <a:rPr lang="en-US" altLang="zh-CN" sz="1200" b="1" dirty="0"/>
              <a:t>Reset</a:t>
            </a:r>
            <a:r>
              <a:rPr lang="zh-CN" altLang="en-US" sz="1200" b="1" dirty="0"/>
              <a:t>键后，从这里开始执行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34DA497-D457-D8C6-0831-3908CB800768}"/>
              </a:ext>
            </a:extLst>
          </p:cNvPr>
          <p:cNvCxnSpPr/>
          <p:nvPr/>
        </p:nvCxnSpPr>
        <p:spPr>
          <a:xfrm>
            <a:off x="3798598" y="2671576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B0AC87-8CA8-EA25-FA9E-E1B2A838A231}"/>
              </a:ext>
            </a:extLst>
          </p:cNvPr>
          <p:cNvCxnSpPr/>
          <p:nvPr/>
        </p:nvCxnSpPr>
        <p:spPr>
          <a:xfrm>
            <a:off x="3906610" y="4113602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C6532E3-8B37-FBBA-71C9-3D568AD327FC}"/>
              </a:ext>
            </a:extLst>
          </p:cNvPr>
          <p:cNvCxnSpPr/>
          <p:nvPr/>
        </p:nvCxnSpPr>
        <p:spPr>
          <a:xfrm>
            <a:off x="6672064" y="6053039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73BB2F3-41AC-D3FF-0574-C3F16CC9641C}"/>
              </a:ext>
            </a:extLst>
          </p:cNvPr>
          <p:cNvCxnSpPr/>
          <p:nvPr/>
        </p:nvCxnSpPr>
        <p:spPr>
          <a:xfrm>
            <a:off x="2334860" y="6631858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09D557E-D643-87A7-248E-8A5BB1BC7C5D}"/>
              </a:ext>
            </a:extLst>
          </p:cNvPr>
          <p:cNvSpPr txBox="1"/>
          <p:nvPr/>
        </p:nvSpPr>
        <p:spPr>
          <a:xfrm>
            <a:off x="2106410" y="3925515"/>
            <a:ext cx="1692188" cy="27699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200" b="1" dirty="0"/>
              <a:t>调用</a:t>
            </a:r>
            <a:r>
              <a:rPr lang="en-US" altLang="zh-CN" sz="1200" b="1" dirty="0"/>
              <a:t>C</a:t>
            </a:r>
            <a:r>
              <a:rPr lang="zh-CN" altLang="en-US" sz="1200" b="1" dirty="0"/>
              <a:t>语言的</a:t>
            </a:r>
            <a:r>
              <a:rPr lang="en-US" altLang="zh-CN" sz="1200" b="1" dirty="0"/>
              <a:t>main</a:t>
            </a:r>
            <a:r>
              <a:rPr lang="zh-CN" altLang="en-US" sz="1200" b="1" dirty="0"/>
              <a:t>函数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AE3F7DD-C00A-498C-953E-EE46B1AF8130}"/>
              </a:ext>
            </a:extLst>
          </p:cNvPr>
          <p:cNvSpPr txBox="1"/>
          <p:nvPr/>
        </p:nvSpPr>
        <p:spPr>
          <a:xfrm>
            <a:off x="8250936" y="1738592"/>
            <a:ext cx="2627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solidFill>
                  <a:srgbClr val="C00000"/>
                </a:solidFill>
              </a:rPr>
              <a:t>IMPORT</a:t>
            </a:r>
            <a:r>
              <a:rPr lang="zh-CN" altLang="en-US" sz="1800" b="1" dirty="0">
                <a:solidFill>
                  <a:srgbClr val="C00000"/>
                </a:solidFill>
              </a:rPr>
              <a:t>伪操作</a:t>
            </a:r>
            <a:r>
              <a:rPr lang="zh-CN" altLang="en-US" sz="1800" b="1" dirty="0"/>
              <a:t>告诉编译器当前的符号不是在本源文件中定义的，而是在其他源文件中定义的</a:t>
            </a:r>
            <a:endParaRPr lang="zh-CN" altLang="en-US" sz="18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72213A-CF28-4DDD-90D1-DF5D27769E2C}"/>
              </a:ext>
            </a:extLst>
          </p:cNvPr>
          <p:cNvSpPr txBox="1"/>
          <p:nvPr/>
        </p:nvSpPr>
        <p:spPr>
          <a:xfrm>
            <a:off x="8250936" y="2938921"/>
            <a:ext cx="26271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在汇编程序中使用</a:t>
            </a:r>
            <a:r>
              <a:rPr lang="en-US" altLang="zh-CN" b="1" dirty="0">
                <a:solidFill>
                  <a:srgbClr val="C00000"/>
                </a:solidFill>
              </a:rPr>
              <a:t>EXPORT</a:t>
            </a:r>
            <a:r>
              <a:rPr lang="zh-CN" altLang="en-US" b="1" dirty="0">
                <a:solidFill>
                  <a:srgbClr val="C00000"/>
                </a:solidFill>
              </a:rPr>
              <a:t>伪指令</a:t>
            </a:r>
            <a:r>
              <a:rPr lang="zh-CN" altLang="en-US" b="1" dirty="0"/>
              <a:t>声明被调用的子程序，表明该子程序将在其他文件中被调用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430596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CF5A-C4DE-19F2-BA3C-734B308F3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74638"/>
            <a:ext cx="9144000" cy="11430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第</a:t>
            </a:r>
            <a:r>
              <a:rPr lang="en-US" altLang="zh-CN" b="1" dirty="0"/>
              <a:t>2</a:t>
            </a:r>
            <a:r>
              <a:rPr lang="zh-CN" altLang="en-US" b="1" dirty="0"/>
              <a:t>次实验的汇编程序调用</a:t>
            </a:r>
            <a:r>
              <a:rPr lang="en-US" altLang="zh-CN" b="1" dirty="0"/>
              <a:t>C</a:t>
            </a:r>
            <a:r>
              <a:rPr lang="zh-CN" altLang="en-US" b="1" dirty="0"/>
              <a:t>程序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63C1FA6-CE07-9588-84A8-B73701288DB2}"/>
              </a:ext>
            </a:extLst>
          </p:cNvPr>
          <p:cNvSpPr txBox="1"/>
          <p:nvPr/>
        </p:nvSpPr>
        <p:spPr>
          <a:xfrm>
            <a:off x="1999728" y="5756277"/>
            <a:ext cx="1502751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调用</a:t>
            </a:r>
            <a:r>
              <a:rPr lang="en-US" altLang="zh-CN" sz="1400" b="1" dirty="0"/>
              <a:t>C</a:t>
            </a:r>
            <a:r>
              <a:rPr lang="zh-CN" altLang="en-US" sz="1400" b="1" dirty="0"/>
              <a:t>语言的</a:t>
            </a:r>
            <a:r>
              <a:rPr lang="en-US" altLang="zh-CN" sz="1400" b="1" dirty="0"/>
              <a:t>main</a:t>
            </a:r>
            <a:r>
              <a:rPr lang="zh-CN" altLang="en-US" sz="1400" b="1" dirty="0"/>
              <a:t>函数</a:t>
            </a:r>
            <a:r>
              <a:rPr lang="en-US" altLang="zh-CN" sz="1400" b="1" dirty="0" err="1"/>
              <a:t>main.c</a:t>
            </a:r>
            <a:endParaRPr lang="zh-CN" altLang="en-US" sz="1400" b="1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92D5FA7A-EF02-BF29-A439-899FF71D7BC7}"/>
              </a:ext>
            </a:extLst>
          </p:cNvPr>
          <p:cNvCxnSpPr/>
          <p:nvPr/>
        </p:nvCxnSpPr>
        <p:spPr>
          <a:xfrm>
            <a:off x="4727848" y="3186976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6B0AC87-8CA8-EA25-FA9E-E1B2A838A231}"/>
              </a:ext>
            </a:extLst>
          </p:cNvPr>
          <p:cNvCxnSpPr/>
          <p:nvPr/>
        </p:nvCxnSpPr>
        <p:spPr>
          <a:xfrm>
            <a:off x="4727848" y="4033819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C34DA497-D457-D8C6-0831-3908CB800768}"/>
              </a:ext>
            </a:extLst>
          </p:cNvPr>
          <p:cNvCxnSpPr/>
          <p:nvPr/>
        </p:nvCxnSpPr>
        <p:spPr>
          <a:xfrm>
            <a:off x="4511824" y="4045538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477EE2B1-E1FC-7681-B6CB-B45E54E65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164" y="1428039"/>
            <a:ext cx="5067103" cy="5234998"/>
          </a:xfrm>
          <a:prstGeom prst="rect">
            <a:avLst/>
          </a:prstGeom>
          <a:ln>
            <a:solidFill>
              <a:srgbClr val="FF0000"/>
            </a:solidFill>
          </a:ln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34F6179-56C9-4BF4-3BCF-429D2668006D}"/>
              </a:ext>
            </a:extLst>
          </p:cNvPr>
          <p:cNvCxnSpPr/>
          <p:nvPr/>
        </p:nvCxnSpPr>
        <p:spPr>
          <a:xfrm>
            <a:off x="3765324" y="6165304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632DC5B-C5C3-9B9D-D0C1-F5BD7D68BA03}"/>
              </a:ext>
            </a:extLst>
          </p:cNvPr>
          <p:cNvCxnSpPr/>
          <p:nvPr/>
        </p:nvCxnSpPr>
        <p:spPr>
          <a:xfrm>
            <a:off x="3912140" y="2016205"/>
            <a:ext cx="216024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BCB54FFC-8E06-4A03-8BE4-BD384742AF84}"/>
              </a:ext>
            </a:extLst>
          </p:cNvPr>
          <p:cNvSpPr txBox="1"/>
          <p:nvPr/>
        </p:nvSpPr>
        <p:spPr>
          <a:xfrm>
            <a:off x="2527724" y="1852566"/>
            <a:ext cx="1288154" cy="52322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1400" b="1" dirty="0"/>
              <a:t>汇编程序</a:t>
            </a:r>
            <a:r>
              <a:rPr lang="en-US" altLang="zh-CN" sz="1400" b="1" dirty="0" err="1"/>
              <a:t>start.s</a:t>
            </a:r>
            <a:r>
              <a:rPr lang="zh-CN" altLang="en-US" sz="1400" b="1" dirty="0"/>
              <a:t>的开始</a:t>
            </a:r>
          </a:p>
        </p:txBody>
      </p:sp>
    </p:spTree>
    <p:extLst>
      <p:ext uri="{BB962C8B-B14F-4D97-AF65-F5344CB8AC3E}">
        <p14:creationId xmlns:p14="http://schemas.microsoft.com/office/powerpoint/2010/main" val="31269712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FDB816-E945-433F-B5F1-E368FE2B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程序调用汇编程序（</a:t>
            </a:r>
            <a:r>
              <a:rPr lang="en-US" altLang="zh-CN" b="1" dirty="0"/>
              <a:t>inline</a:t>
            </a:r>
            <a:r>
              <a:rPr lang="zh-CN" altLang="en-US" b="1" dirty="0"/>
              <a:t>内联汇编）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E556959-41DC-4A1C-B718-56304BCB2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104" y="2060848"/>
            <a:ext cx="4978896" cy="273630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AB79E19-1125-42C6-8250-52B0E425E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356" y="5454336"/>
            <a:ext cx="2232248" cy="41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1A77F53-2ADF-450A-A7F6-68446963C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001" y="5058196"/>
            <a:ext cx="5400600" cy="343328"/>
          </a:xfrm>
          <a:prstGeom prst="rect">
            <a:avLst/>
          </a:prstGeom>
        </p:spPr>
      </p:pic>
      <p:sp>
        <p:nvSpPr>
          <p:cNvPr id="14" name="椭圆 13">
            <a:extLst>
              <a:ext uri="{FF2B5EF4-FFF2-40B4-BE49-F238E27FC236}">
                <a16:creationId xmlns:a16="http://schemas.microsoft.com/office/drawing/2014/main" id="{8E3B5451-8CC1-405B-A44E-B12BDF9BDAC3}"/>
              </a:ext>
            </a:extLst>
          </p:cNvPr>
          <p:cNvSpPr/>
          <p:nvPr/>
        </p:nvSpPr>
        <p:spPr>
          <a:xfrm>
            <a:off x="4920038" y="3502479"/>
            <a:ext cx="720080" cy="28575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对话气泡: 圆角矩形 14">
            <a:extLst>
              <a:ext uri="{FF2B5EF4-FFF2-40B4-BE49-F238E27FC236}">
                <a16:creationId xmlns:a16="http://schemas.microsoft.com/office/drawing/2014/main" id="{FBBBC7CC-BC06-4229-B98B-268FD6EECC14}"/>
              </a:ext>
            </a:extLst>
          </p:cNvPr>
          <p:cNvSpPr/>
          <p:nvPr/>
        </p:nvSpPr>
        <p:spPr>
          <a:xfrm>
            <a:off x="2589769" y="3032145"/>
            <a:ext cx="1872208" cy="1512168"/>
          </a:xfrm>
          <a:prstGeom prst="wedgeRoundRectCallout">
            <a:avLst>
              <a:gd name="adj1" fmla="val 75074"/>
              <a:gd name="adj2" fmla="val -4986"/>
              <a:gd name="adj3" fmla="val 16667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400" b="1" dirty="0"/>
              <a:t>实际编译时候</a:t>
            </a:r>
            <a:r>
              <a:rPr lang="en-US" altLang="zh-CN" sz="1400" b="1" dirty="0" err="1"/>
              <a:t>asm</a:t>
            </a:r>
            <a:r>
              <a:rPr lang="zh-CN" altLang="en-US" sz="1400" b="1" dirty="0"/>
              <a:t>后面的下划线如果没有，也可以编译通过。即：</a:t>
            </a:r>
            <a:endParaRPr lang="en-US" altLang="zh-CN" sz="1400" b="1" dirty="0"/>
          </a:p>
          <a:p>
            <a:r>
              <a:rPr lang="en-US" altLang="zh-CN" sz="1400" b="1" dirty="0"/>
              <a:t>__</a:t>
            </a:r>
            <a:r>
              <a:rPr lang="en-US" altLang="zh-CN" sz="1400" b="1" dirty="0" err="1"/>
              <a:t>asm</a:t>
            </a:r>
            <a:r>
              <a:rPr lang="en-US" altLang="zh-CN" sz="1400" b="1" dirty="0"/>
              <a:t>__</a:t>
            </a:r>
            <a:r>
              <a:rPr lang="en-US" altLang="zh-CN" sz="1400" b="1" dirty="0">
                <a:sym typeface="Wingdings" panose="05000000000000000000" pitchFamily="2" charset="2"/>
              </a:rPr>
              <a:t>__</a:t>
            </a:r>
            <a:r>
              <a:rPr lang="en-US" altLang="zh-CN" sz="1400" b="1" dirty="0" err="1">
                <a:sym typeface="Wingdings" panose="05000000000000000000" pitchFamily="2" charset="2"/>
              </a:rPr>
              <a:t>asm</a:t>
            </a:r>
            <a:endParaRPr lang="zh-CN" altLang="en-US" sz="1400" b="1" dirty="0"/>
          </a:p>
        </p:txBody>
      </p:sp>
      <p:sp>
        <p:nvSpPr>
          <p:cNvPr id="10" name="内容占位符 5">
            <a:extLst>
              <a:ext uri="{FF2B5EF4-FFF2-40B4-BE49-F238E27FC236}">
                <a16:creationId xmlns:a16="http://schemas.microsoft.com/office/drawing/2014/main" id="{568A9F14-C40B-4650-89CC-1DC289A7F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5251" y="1860154"/>
            <a:ext cx="3548199" cy="981018"/>
          </a:xfrm>
        </p:spPr>
        <p:txBody>
          <a:bodyPr/>
          <a:lstStyle/>
          <a:p>
            <a:r>
              <a:rPr lang="zh-CN" altLang="en-US" dirty="0"/>
              <a:t>例</a:t>
            </a:r>
            <a:r>
              <a:rPr lang="en-US" altLang="zh-CN" dirty="0"/>
              <a:t>1</a:t>
            </a:r>
            <a:r>
              <a:rPr lang="zh-CN" altLang="en-US" dirty="0"/>
              <a:t>：将</a:t>
            </a:r>
            <a:r>
              <a:rPr lang="en-US" altLang="zh-CN" dirty="0"/>
              <a:t>value</a:t>
            </a:r>
            <a:r>
              <a:rPr lang="zh-CN" altLang="en-US" dirty="0"/>
              <a:t>中的数值不带进位循环右移</a:t>
            </a:r>
            <a:r>
              <a:rPr lang="en-US" altLang="zh-CN" dirty="0"/>
              <a:t>1</a:t>
            </a:r>
            <a:r>
              <a:rPr lang="zh-CN" altLang="en-US" dirty="0"/>
              <a:t>位，输出保存到变量</a:t>
            </a:r>
            <a:r>
              <a:rPr lang="en-US" altLang="zh-CN" dirty="0"/>
              <a:t>result</a:t>
            </a:r>
            <a:r>
              <a:rPr lang="zh-CN" altLang="en-US" dirty="0"/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14094075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A8A71-AE9B-49F5-98C6-8F6B7C207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程序调用汇编程序（</a:t>
            </a:r>
            <a:r>
              <a:rPr lang="en-US" altLang="zh-CN" b="1" dirty="0"/>
              <a:t>inline</a:t>
            </a:r>
            <a:r>
              <a:rPr lang="zh-CN" altLang="en-US" b="1" dirty="0"/>
              <a:t>内联汇编）</a:t>
            </a:r>
            <a:endParaRPr lang="zh-CN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4D0C8F0-9AC7-447E-96A9-611C93EAB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2056096"/>
            <a:ext cx="2658291" cy="727925"/>
          </a:xfrm>
        </p:spPr>
        <p:txBody>
          <a:bodyPr>
            <a:normAutofit/>
          </a:bodyPr>
          <a:lstStyle/>
          <a:p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：计算</a:t>
            </a:r>
            <a:r>
              <a:rPr lang="en-US" altLang="zh-CN" dirty="0"/>
              <a:t>1+2+…100=</a:t>
            </a:r>
            <a:r>
              <a:rPr lang="zh-CN" altLang="en-US" dirty="0"/>
              <a:t>？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AABC02-05C8-4081-BFD4-06604F8C9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0073" y="5173976"/>
            <a:ext cx="2179509" cy="25910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5A3D514-03FF-40B2-812A-922500DC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146" y="2056096"/>
            <a:ext cx="3639911" cy="3932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2303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92230D-BD79-4A0D-96C6-790A38A7A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C</a:t>
            </a:r>
            <a:r>
              <a:rPr lang="zh-CN" altLang="en-US" b="1" dirty="0"/>
              <a:t>程序调用汇编程序（</a:t>
            </a:r>
            <a:r>
              <a:rPr lang="en-US" altLang="zh-CN" b="1" dirty="0"/>
              <a:t>inline</a:t>
            </a:r>
            <a:r>
              <a:rPr lang="zh-CN" altLang="en-US" b="1" dirty="0"/>
              <a:t>内联汇编）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5DA4AE0-D3AE-408E-96F5-78A1CA569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690" y="2153911"/>
            <a:ext cx="5101612" cy="365115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46DF226-018E-490D-B15D-2AB4EE24D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2272" y="5649204"/>
            <a:ext cx="2354784" cy="449619"/>
          </a:xfrm>
          <a:prstGeom prst="rect">
            <a:avLst/>
          </a:prstGeom>
        </p:spPr>
      </p:pic>
      <p:sp>
        <p:nvSpPr>
          <p:cNvPr id="8" name="内容占位符 5">
            <a:extLst>
              <a:ext uri="{FF2B5EF4-FFF2-40B4-BE49-F238E27FC236}">
                <a16:creationId xmlns:a16="http://schemas.microsoft.com/office/drawing/2014/main" id="{C0434C89-CF97-41E6-87E4-E74A51C8AC3B}"/>
              </a:ext>
            </a:extLst>
          </p:cNvPr>
          <p:cNvSpPr txBox="1">
            <a:spLocks/>
          </p:cNvSpPr>
          <p:nvPr/>
        </p:nvSpPr>
        <p:spPr>
          <a:xfrm>
            <a:off x="1146266" y="1747736"/>
            <a:ext cx="2511334" cy="47483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例</a:t>
            </a:r>
            <a:r>
              <a:rPr lang="en-US" altLang="zh-CN" dirty="0"/>
              <a:t>3</a:t>
            </a:r>
            <a:r>
              <a:rPr lang="zh-CN" altLang="en-US" dirty="0"/>
              <a:t>：计算：</a:t>
            </a:r>
            <a:r>
              <a:rPr lang="en-US" altLang="zh-CN" dirty="0"/>
              <a:t>11*12=</a:t>
            </a:r>
            <a:r>
              <a:rPr lang="zh-CN" altLang="en-US" dirty="0"/>
              <a:t>？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742F06-F2F7-4B29-8339-24189AC66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0565" y="2143535"/>
            <a:ext cx="3010161" cy="332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900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48BE0-206C-497C-9F4E-958AB43C1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嵌入式汇编（内联汇编）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032B61-482F-482D-A7CC-15B255CDA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96748"/>
            <a:ext cx="8495756" cy="473780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l"/>
            </a:pPr>
            <a:r>
              <a:rPr lang="zh-CN" altLang="en-US" sz="2800" dirty="0"/>
              <a:t> </a:t>
            </a:r>
            <a:r>
              <a:rPr lang="zh-CN" altLang="en-US" sz="3400" dirty="0"/>
              <a:t>例</a:t>
            </a:r>
            <a:r>
              <a:rPr lang="en-US" altLang="zh-CN" sz="3400" dirty="0"/>
              <a:t>7.2 </a:t>
            </a:r>
            <a:r>
              <a:rPr lang="zh-CN" altLang="en-US" sz="3400" dirty="0"/>
              <a:t>将字符串中的小写字母转变成大写字母显示</a:t>
            </a:r>
          </a:p>
          <a:p>
            <a:endParaRPr lang="zh-CN" altLang="en-US" sz="28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217073-2D53-41EB-95FC-1CB8895C7E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8136"/>
          <a:stretch/>
        </p:blipFill>
        <p:spPr>
          <a:xfrm>
            <a:off x="2673016" y="2329916"/>
            <a:ext cx="4908884" cy="3851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417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72772-73BD-412C-8789-3B38C71A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28649"/>
            <a:ext cx="5029200" cy="953589"/>
          </a:xfrm>
        </p:spPr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与</a:t>
            </a:r>
            <a:r>
              <a:rPr lang="en-US" altLang="zh-CN" dirty="0"/>
              <a:t>Intel</a:t>
            </a:r>
            <a:r>
              <a:rPr lang="zh-CN" altLang="en-US" dirty="0"/>
              <a:t>汇编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6933626-C294-4D57-A114-9EB4757A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400" y="1760144"/>
            <a:ext cx="9640786" cy="183022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56A1DF04-6904-4121-938E-5600E4A59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814" y="3533219"/>
            <a:ext cx="8919260" cy="295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48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86B8D6-8B86-4921-817D-6BB36E4F4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3158FC-E500-4027-9883-5CD8A083A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37569"/>
            <a:ext cx="5216471" cy="4416273"/>
          </a:xfrm>
        </p:spPr>
        <p:txBody>
          <a:bodyPr>
            <a:normAutofit/>
          </a:bodyPr>
          <a:lstStyle/>
          <a:p>
            <a:r>
              <a:rPr lang="zh-CN" altLang="en-US" sz="2800" b="1" dirty="0">
                <a:solidFill>
                  <a:schemeClr val="tx1"/>
                </a:solidFill>
              </a:rPr>
              <a:t>示例：</a:t>
            </a:r>
            <a:r>
              <a:rPr lang="en-US" altLang="zh-CN" sz="2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AT&amp;T</a:t>
            </a:r>
            <a:r>
              <a:rPr lang="zh-CN" altLang="en-US" sz="2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汇编 </a:t>
            </a:r>
            <a:r>
              <a:rPr lang="en-US" altLang="zh-CN" sz="2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sz="2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简书 </a:t>
            </a:r>
            <a:r>
              <a:rPr lang="en-US" altLang="zh-CN" sz="2800" dirty="0">
                <a:solidFill>
                  <a:srgbClr val="2998E3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(jianshu.com)</a:t>
            </a:r>
            <a:endParaRPr lang="zh-CN" altLang="en-US" sz="2800" dirty="0"/>
          </a:p>
          <a:p>
            <a:endParaRPr lang="en-US" altLang="zh-CN" sz="2800" b="1" dirty="0">
              <a:solidFill>
                <a:schemeClr val="tx1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altLang="zh-CN" sz="1600" dirty="0">
              <a:solidFill>
                <a:srgbClr val="2998E3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6B9A41D-23B3-410C-9C60-90A31E6B9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2660051"/>
            <a:ext cx="5433531" cy="236240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818EDD2-E297-44BA-A15E-E6A80F706011}"/>
              </a:ext>
            </a:extLst>
          </p:cNvPr>
          <p:cNvSpPr txBox="1"/>
          <p:nvPr/>
        </p:nvSpPr>
        <p:spPr>
          <a:xfrm>
            <a:off x="6081538" y="412341"/>
            <a:ext cx="5977112" cy="575631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2400" dirty="0"/>
              <a:t>语法说明：</a:t>
            </a:r>
            <a:endParaRPr lang="en-US" altLang="zh-CN" sz="2400" dirty="0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变量</a:t>
            </a:r>
            <a:r>
              <a:rPr lang="en-US" altLang="zh-CN" sz="1600" dirty="0"/>
              <a:t>b</a:t>
            </a:r>
            <a:r>
              <a:rPr lang="zh-CN" altLang="en-US" sz="1600" dirty="0"/>
              <a:t>是输出操作数，通过</a:t>
            </a:r>
            <a:r>
              <a:rPr lang="en-US" altLang="zh-CN" sz="1600" dirty="0"/>
              <a:t>%0</a:t>
            </a:r>
            <a:r>
              <a:rPr lang="zh-CN" altLang="en-US" sz="1600" dirty="0"/>
              <a:t>来引用，而变量</a:t>
            </a:r>
            <a:r>
              <a:rPr lang="en-US" altLang="zh-CN" sz="1600" dirty="0"/>
              <a:t>a</a:t>
            </a:r>
            <a:r>
              <a:rPr lang="zh-CN" altLang="en-US" sz="1600" dirty="0"/>
              <a:t>是输入操作数，通过</a:t>
            </a:r>
            <a:r>
              <a:rPr lang="en-US" altLang="zh-CN" sz="1600" dirty="0"/>
              <a:t>%1</a:t>
            </a:r>
            <a:r>
              <a:rPr lang="zh-CN" altLang="en-US" sz="1600" dirty="0"/>
              <a:t>来引用。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输入操作数和输出操作数都使用</a:t>
            </a:r>
            <a:r>
              <a:rPr lang="en-US" altLang="zh-CN" sz="1600" dirty="0">
                <a:solidFill>
                  <a:srgbClr val="C00000"/>
                </a:solidFill>
              </a:rPr>
              <a:t>r</a:t>
            </a:r>
            <a:r>
              <a:rPr lang="zh-CN" altLang="en-US" sz="1600" dirty="0"/>
              <a:t>进行约束，表示将变量</a:t>
            </a:r>
            <a:r>
              <a:rPr lang="en-US" altLang="zh-CN" sz="1600" dirty="0"/>
              <a:t>a</a:t>
            </a:r>
            <a:r>
              <a:rPr lang="zh-CN" altLang="en-US" sz="1600" dirty="0"/>
              <a:t>和变量</a:t>
            </a:r>
            <a:r>
              <a:rPr lang="en-US" altLang="zh-CN" sz="1600" dirty="0"/>
              <a:t>b</a:t>
            </a:r>
            <a:r>
              <a:rPr lang="zh-CN" altLang="en-US" sz="1600" dirty="0"/>
              <a:t>存储在寄存器中。输入约束和输出约束的不同点在于输出约束多一个约束修饰符</a:t>
            </a:r>
            <a:r>
              <a:rPr lang="en-US" altLang="zh-CN" sz="1600" dirty="0">
                <a:solidFill>
                  <a:srgbClr val="C00000"/>
                </a:solidFill>
              </a:rPr>
              <a:t>'='</a:t>
            </a:r>
            <a:r>
              <a:rPr lang="zh-CN" altLang="en-US" sz="1600" dirty="0"/>
              <a:t>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在内联汇编语句中使用寄存器</a:t>
            </a:r>
            <a:r>
              <a:rPr lang="en-US" altLang="zh-CN" sz="1600" dirty="0" err="1"/>
              <a:t>eax</a:t>
            </a:r>
            <a:r>
              <a:rPr lang="zh-CN" altLang="en-US" sz="1600" dirty="0"/>
              <a:t>时，寄存器名前应该</a:t>
            </a:r>
            <a:r>
              <a:rPr lang="zh-CN" altLang="en-US" sz="1600" dirty="0">
                <a:solidFill>
                  <a:srgbClr val="C00000"/>
                </a:solidFill>
              </a:rPr>
              <a:t>加两个</a:t>
            </a:r>
            <a:r>
              <a:rPr lang="en-US" altLang="zh-CN" sz="1600" dirty="0">
                <a:solidFill>
                  <a:srgbClr val="C00000"/>
                </a:solidFill>
              </a:rPr>
              <a:t>'%'</a:t>
            </a:r>
            <a:r>
              <a:rPr lang="zh-CN" altLang="en-US" sz="1600" dirty="0"/>
              <a:t>，即</a:t>
            </a:r>
            <a:r>
              <a:rPr lang="en-US" altLang="zh-CN" sz="1600" dirty="0"/>
              <a:t>%%</a:t>
            </a:r>
            <a:r>
              <a:rPr lang="en-US" altLang="zh-CN" sz="1600" dirty="0" err="1"/>
              <a:t>eax</a:t>
            </a:r>
            <a:r>
              <a:rPr lang="zh-CN" altLang="en-US" sz="1600" dirty="0"/>
              <a:t>。内联汇编中使用</a:t>
            </a:r>
            <a:r>
              <a:rPr lang="en-US" altLang="zh-CN" sz="1600" dirty="0">
                <a:solidFill>
                  <a:srgbClr val="C00000"/>
                </a:solidFill>
              </a:rPr>
              <a:t>%0</a:t>
            </a:r>
            <a:r>
              <a:rPr lang="zh-CN" altLang="en-US" sz="1600" dirty="0">
                <a:solidFill>
                  <a:srgbClr val="C00000"/>
                </a:solidFill>
              </a:rPr>
              <a:t>、</a:t>
            </a:r>
            <a:r>
              <a:rPr lang="en-US" altLang="zh-CN" sz="1600" dirty="0">
                <a:solidFill>
                  <a:srgbClr val="C00000"/>
                </a:solidFill>
              </a:rPr>
              <a:t>%1</a:t>
            </a:r>
            <a:r>
              <a:rPr lang="zh-CN" altLang="en-US" sz="1600" dirty="0">
                <a:solidFill>
                  <a:srgbClr val="C00000"/>
                </a:solidFill>
              </a:rPr>
              <a:t>等来标识变量</a:t>
            </a:r>
            <a:r>
              <a:rPr lang="zh-CN" altLang="en-US" sz="1600" dirty="0"/>
              <a:t>，任何只带一个</a:t>
            </a:r>
            <a:r>
              <a:rPr lang="en-US" altLang="zh-CN" sz="1600" dirty="0"/>
              <a:t>'%'</a:t>
            </a:r>
            <a:r>
              <a:rPr lang="zh-CN" altLang="en-US" sz="1600" dirty="0"/>
              <a:t>的标识符都看成是操作数，而不是寄存器。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内联汇编语句的最后一个部分告诉</a:t>
            </a:r>
            <a:r>
              <a:rPr lang="en-US" altLang="zh-CN" sz="1600" dirty="0"/>
              <a:t>GCC</a:t>
            </a:r>
            <a:r>
              <a:rPr lang="zh-CN" altLang="en-US" sz="1600" dirty="0"/>
              <a:t>它将改变寄存器</a:t>
            </a:r>
            <a:r>
              <a:rPr lang="en-US" altLang="zh-CN" sz="1600" dirty="0" err="1"/>
              <a:t>eax</a:t>
            </a:r>
            <a:r>
              <a:rPr lang="zh-CN" altLang="en-US" sz="1600" dirty="0"/>
              <a:t>中的值，</a:t>
            </a:r>
            <a:r>
              <a:rPr lang="en-US" altLang="zh-CN" sz="1600" dirty="0"/>
              <a:t>GCC</a:t>
            </a:r>
            <a:r>
              <a:rPr lang="zh-CN" altLang="en-US" sz="1600" dirty="0"/>
              <a:t>在处理时不应使用该寄存器来存储任何其它的值。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由于变量</a:t>
            </a:r>
            <a:r>
              <a:rPr lang="en-US" altLang="zh-CN" sz="1600" dirty="0"/>
              <a:t>b</a:t>
            </a:r>
            <a:r>
              <a:rPr lang="zh-CN" altLang="en-US" sz="1600" dirty="0"/>
              <a:t>被指定成输出操作数，当内联汇编语句执行完毕后，它所保存的值将被更新。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1600" dirty="0"/>
              <a:t>在内联汇编中用到的操作数从输出部的第一个约束开始编号，</a:t>
            </a:r>
            <a:r>
              <a:rPr lang="zh-CN" altLang="en-US" sz="1600" dirty="0">
                <a:solidFill>
                  <a:srgbClr val="C00000"/>
                </a:solidFill>
              </a:rPr>
              <a:t>序号从</a:t>
            </a:r>
            <a:r>
              <a:rPr lang="en-US" altLang="zh-CN" sz="1600" dirty="0">
                <a:solidFill>
                  <a:srgbClr val="C00000"/>
                </a:solidFill>
              </a:rPr>
              <a:t>0</a:t>
            </a:r>
            <a:r>
              <a:rPr lang="zh-CN" altLang="en-US" sz="1600" dirty="0">
                <a:solidFill>
                  <a:srgbClr val="C00000"/>
                </a:solidFill>
              </a:rPr>
              <a:t>开始，每个约束记数一次，指令部要引用这些操作数时，只需在序号前加上</a:t>
            </a:r>
            <a:r>
              <a:rPr lang="en-US" altLang="zh-CN" sz="1600" dirty="0">
                <a:solidFill>
                  <a:srgbClr val="C00000"/>
                </a:solidFill>
              </a:rPr>
              <a:t>'%'</a:t>
            </a:r>
            <a:r>
              <a:rPr lang="zh-CN" altLang="en-US" sz="1600" dirty="0">
                <a:solidFill>
                  <a:srgbClr val="C00000"/>
                </a:solidFill>
              </a:rPr>
              <a:t>作为前缀就可以了</a:t>
            </a:r>
            <a:r>
              <a:rPr lang="zh-CN" altLang="en-US" sz="1600" dirty="0"/>
              <a:t>。需要注意的是，内联汇编语句的指令在引用一个操作数时总是将其作为</a:t>
            </a:r>
            <a:r>
              <a:rPr lang="en-US" altLang="zh-CN" sz="1600" dirty="0"/>
              <a:t>32</a:t>
            </a:r>
            <a:r>
              <a:rPr lang="zh-CN" altLang="en-US" sz="1600" dirty="0"/>
              <a:t>位的长字使用，但实际情况可能需要的是字或字节，因此应该在约束中指明正确的限定符</a:t>
            </a:r>
            <a:endParaRPr lang="zh-CN" altLang="en-US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484818F7-9247-4ECC-9DBC-620F802F00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5445" y="5619220"/>
            <a:ext cx="5021035" cy="269268"/>
          </a:xfrm>
          <a:prstGeom prst="rect">
            <a:avLst/>
          </a:prstGeom>
          <a:solidFill>
            <a:srgbClr val="2D2D2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11426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000" b="0" i="0" u="none" strike="noStrike" cap="none" normalizeH="0" baseline="0" dirty="0">
                <a:ln>
                  <a:noFill/>
                </a:ln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`__asm__("asm statements" : outputs : inputs : registers-modified);`</a:t>
            </a:r>
            <a:r>
              <a:rPr kumimoji="0" lang="zh-CN" altLang="zh-CN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462C9C4-0C9F-40D7-9A4C-29AE716F21D7}"/>
              </a:ext>
            </a:extLst>
          </p:cNvPr>
          <p:cNvSpPr txBox="1"/>
          <p:nvPr/>
        </p:nvSpPr>
        <p:spPr>
          <a:xfrm>
            <a:off x="783773" y="5129882"/>
            <a:ext cx="1436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基本格式：</a:t>
            </a:r>
          </a:p>
        </p:txBody>
      </p:sp>
    </p:spTree>
    <p:extLst>
      <p:ext uri="{BB962C8B-B14F-4D97-AF65-F5344CB8AC3E}">
        <p14:creationId xmlns:p14="http://schemas.microsoft.com/office/powerpoint/2010/main" val="338621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DF3AC-B504-4FA4-8931-650CFDACD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B0D6CE-60D3-49C6-994E-416168FCF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433" y="2867395"/>
            <a:ext cx="1784818" cy="351064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采用</a:t>
            </a:r>
            <a:r>
              <a:rPr lang="en-US" altLang="zh-CN" dirty="0"/>
              <a:t>DEVC++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F4C2EE-06B6-483C-8004-42E65C7B8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548" y="2457335"/>
            <a:ext cx="4646023" cy="23624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CC5A736-EA6D-4725-B292-58BCAC67E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1527" y="4928784"/>
            <a:ext cx="3269263" cy="113547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45169D2-3BE9-4548-BAA6-3264170409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5251" y="2035491"/>
            <a:ext cx="2362405" cy="262912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E1F45D51-7E03-4106-B724-499C2C11DB14}"/>
              </a:ext>
            </a:extLst>
          </p:cNvPr>
          <p:cNvSpPr/>
          <p:nvPr/>
        </p:nvSpPr>
        <p:spPr>
          <a:xfrm>
            <a:off x="6228371" y="3308577"/>
            <a:ext cx="1173156" cy="506186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C1F1C8AE-976C-4919-A031-49755AA0F059}"/>
              </a:ext>
            </a:extLst>
          </p:cNvPr>
          <p:cNvSpPr/>
          <p:nvPr/>
        </p:nvSpPr>
        <p:spPr>
          <a:xfrm>
            <a:off x="9290956" y="2035491"/>
            <a:ext cx="1379833" cy="653257"/>
          </a:xfrm>
          <a:prstGeom prst="wedgeRoundRectCallout">
            <a:avLst>
              <a:gd name="adj1" fmla="val -58552"/>
              <a:gd name="adj2" fmla="val 76871"/>
              <a:gd name="adj3" fmla="val 1666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asm</a:t>
            </a:r>
            <a:r>
              <a:rPr lang="zh-CN" altLang="en-US" dirty="0"/>
              <a:t>或者</a:t>
            </a:r>
            <a:r>
              <a:rPr lang="en-US" altLang="zh-CN" dirty="0"/>
              <a:t>__</a:t>
            </a:r>
            <a:r>
              <a:rPr lang="en-US" altLang="zh-CN" dirty="0" err="1"/>
              <a:t>asm</a:t>
            </a:r>
            <a:r>
              <a:rPr lang="en-US" altLang="zh-CN" dirty="0"/>
              <a:t>__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48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5FA5E1-3D69-4DE9-91F1-AF61542A1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汇编语法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C1C24B51-B410-4588-87EA-9B49E59D4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320" y="1547410"/>
            <a:ext cx="4633362" cy="3314987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FCF2A58-DBE7-4786-B458-99E7CCEB9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4397" y="5115145"/>
            <a:ext cx="2430991" cy="103641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67C0D38-CC66-4E14-8287-9842E5152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874" y="1867477"/>
            <a:ext cx="2591025" cy="2994920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20E6345D-A06C-4CFF-8708-68D0FC7EE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459" y="4992515"/>
            <a:ext cx="5884472" cy="1292662"/>
          </a:xfrm>
          <a:prstGeom prst="rect">
            <a:avLst/>
          </a:prstGeom>
          <a:solidFill>
            <a:srgbClr val="F8F8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2696" tIns="0" rIns="12696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91B1F"/>
                </a:solidFill>
                <a:effectLst/>
                <a:latin typeface="Arial" panose="020B0604020202020204" pitchFamily="34" charset="0"/>
                <a:ea typeface="-apple-system"/>
              </a:rPr>
              <a:t>内联汇编中使用标签的限制：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91B1F"/>
                </a:solidFill>
                <a:effectLst/>
                <a:latin typeface="Arial" panose="020B0604020202020204" pitchFamily="34" charset="0"/>
                <a:ea typeface="-apple-system"/>
              </a:rPr>
              <a:t>只能跳转到相同的asm段内的标签；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91B1F"/>
                </a:solidFill>
                <a:effectLst/>
                <a:latin typeface="Arial" panose="020B0604020202020204" pitchFamily="34" charset="0"/>
                <a:ea typeface="-apple-system"/>
              </a:rPr>
              <a:t>不同</a:t>
            </a:r>
            <a:r>
              <a:rPr kumimoji="0" lang="en-US" altLang="zh-CN" sz="1400" b="0" i="0" u="none" strike="noStrike" cap="none" normalizeH="0" baseline="0" dirty="0" err="1">
                <a:ln>
                  <a:noFill/>
                </a:ln>
                <a:solidFill>
                  <a:srgbClr val="191B1F"/>
                </a:solidFill>
                <a:effectLst/>
                <a:latin typeface="Arial" panose="020B0604020202020204" pitchFamily="34" charset="0"/>
                <a:ea typeface="-apple-system"/>
              </a:rPr>
              <a:t>asm</a:t>
            </a:r>
            <a:r>
              <a:rPr lang="zh-CN" altLang="en-US" sz="1400" dirty="0">
                <a:solidFill>
                  <a:srgbClr val="191B1F"/>
                </a:solidFill>
                <a:latin typeface="Arial" panose="020B0604020202020204" pitchFamily="34" charset="0"/>
              </a:rPr>
              <a:t>段</a:t>
            </a:r>
            <a:r>
              <a:rPr lang="zh-CN" altLang="zh-CN" sz="1400" dirty="0">
                <a:solidFill>
                  <a:srgbClr val="191B1F"/>
                </a:solidFill>
                <a:latin typeface="Arial" panose="020B0604020202020204" pitchFamily="34" charset="0"/>
              </a:rPr>
              <a:t>不能再次使用相同的标签(内联汇编也被编码到最终的汇编代码中)</a:t>
            </a:r>
          </a:p>
          <a:p>
            <a:pPr marL="34290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rgbClr val="191B1F"/>
                </a:solidFill>
                <a:effectLst/>
                <a:latin typeface="Arial" panose="020B0604020202020204" pitchFamily="34" charset="0"/>
                <a:ea typeface="-apple-system"/>
              </a:rPr>
              <a:t>另外如果试图整合使用C关键字（如函数名称或全局变量）的标签，也会出错。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47E50B-0706-4EB9-9553-CEF423783534}"/>
              </a:ext>
            </a:extLst>
          </p:cNvPr>
          <p:cNvSpPr txBox="1"/>
          <p:nvPr/>
        </p:nvSpPr>
        <p:spPr>
          <a:xfrm>
            <a:off x="6096000" y="1187105"/>
            <a:ext cx="48359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GNU C</a:t>
            </a:r>
            <a:r>
              <a:rPr lang="zh-CN" alt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内联汇编</a:t>
            </a:r>
            <a:r>
              <a:rPr lang="en-US" altLang="zh-CN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(AT&amp;T</a:t>
            </a:r>
            <a:r>
              <a:rPr lang="zh-CN" altLang="en-US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语法</a:t>
            </a:r>
            <a:r>
              <a:rPr lang="en-US" altLang="zh-CN" dirty="0">
                <a:solidFill>
                  <a:srgbClr val="C0000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 </a:t>
            </a:r>
            <a:r>
              <a:rPr lang="en-US" altLang="zh-CN" dirty="0">
                <a:solidFill>
                  <a:srgbClr val="2998E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</a:t>
            </a:r>
            <a:r>
              <a:rPr lang="zh-CN" altLang="en-US" dirty="0">
                <a:solidFill>
                  <a:srgbClr val="2998E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知乎 </a:t>
            </a:r>
            <a:r>
              <a:rPr lang="en-US" altLang="zh-CN" dirty="0">
                <a:solidFill>
                  <a:srgbClr val="2998E3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(zhihu.com)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985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AD61D-05D5-49EA-80CE-592BAC87F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AT&amp;T</a:t>
            </a:r>
            <a:r>
              <a:rPr lang="zh-CN" altLang="en-US" dirty="0"/>
              <a:t>语法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187E1A-1097-4C75-BF74-6C0E67520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指定输入和输出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EB8E9A4-20C1-4670-8DD9-7C881BAFA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608" y="2999373"/>
            <a:ext cx="4902463" cy="20593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4589615-58BC-46BD-B2FD-E0BEC81291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4839" y="1827957"/>
            <a:ext cx="4930567" cy="99830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02EFC21-3230-4A9F-81D5-A76A69B69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4716" y="3068413"/>
            <a:ext cx="4761284" cy="20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339741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7211</TotalTime>
  <Words>2893</Words>
  <Application>Microsoft Office PowerPoint</Application>
  <PresentationFormat>宽屏</PresentationFormat>
  <Paragraphs>281</Paragraphs>
  <Slides>38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Helvetica Neue</vt:lpstr>
      <vt:lpstr>等线</vt:lpstr>
      <vt:lpstr>Microsoft YaHei</vt:lpstr>
      <vt:lpstr>Arial</vt:lpstr>
      <vt:lpstr>Arial</vt:lpstr>
      <vt:lpstr>Calibri</vt:lpstr>
      <vt:lpstr>Calibri Light</vt:lpstr>
      <vt:lpstr>Consolas</vt:lpstr>
      <vt:lpstr>Wingdings</vt:lpstr>
      <vt:lpstr>回顾</vt:lpstr>
      <vt:lpstr>补充：ARM 汇编语言以及与C/C++混合编程</vt:lpstr>
      <vt:lpstr>教学要求</vt:lpstr>
      <vt:lpstr>嵌入式汇编（内联汇编）</vt:lpstr>
      <vt:lpstr>嵌入式汇编（内联汇编）</vt:lpstr>
      <vt:lpstr>AT&amp;T与Intel汇编</vt:lpstr>
      <vt:lpstr>AT&amp;T汇编语法</vt:lpstr>
      <vt:lpstr>AT&amp;T汇编语法</vt:lpstr>
      <vt:lpstr>AT&amp;T汇编语法</vt:lpstr>
      <vt:lpstr>AT&amp;T语法</vt:lpstr>
      <vt:lpstr>AT&amp;T语法</vt:lpstr>
      <vt:lpstr>AT&amp;T汇编</vt:lpstr>
      <vt:lpstr>AT&amp;T汇编语法</vt:lpstr>
      <vt:lpstr>AT&amp;T汇编</vt:lpstr>
      <vt:lpstr>AT&amp;T汇编</vt:lpstr>
      <vt:lpstr>嵌入式汇编（内联汇编）</vt:lpstr>
      <vt:lpstr>补充材料</vt:lpstr>
      <vt:lpstr>补充材料</vt:lpstr>
      <vt:lpstr>ARM-ISA架构</vt:lpstr>
      <vt:lpstr>ARM汇编程序结构</vt:lpstr>
      <vt:lpstr>ARM汇编程序结构</vt:lpstr>
      <vt:lpstr>ARM汇编程序结构</vt:lpstr>
      <vt:lpstr>基本语法</vt:lpstr>
      <vt:lpstr>基本语法</vt:lpstr>
      <vt:lpstr>基本语法</vt:lpstr>
      <vt:lpstr>基本语法</vt:lpstr>
      <vt:lpstr>汇编语言程序设计案例</vt:lpstr>
      <vt:lpstr>汇编语言程序设计案例</vt:lpstr>
      <vt:lpstr>汇编语言程序设计案例</vt:lpstr>
      <vt:lpstr>汇编语言程序设计案例</vt:lpstr>
      <vt:lpstr>汇编语言程序设计案例</vt:lpstr>
      <vt:lpstr>汇编语言程序设计案例</vt:lpstr>
      <vt:lpstr>PowerPoint 演示文稿</vt:lpstr>
      <vt:lpstr>PowerPoint 演示文稿</vt:lpstr>
      <vt:lpstr>第1次实验的汇编程序调用C程序</vt:lpstr>
      <vt:lpstr>第2次实验的汇编程序调用C程序</vt:lpstr>
      <vt:lpstr>C程序调用汇编程序（inline内联汇编）</vt:lpstr>
      <vt:lpstr>C程序调用汇编程序（inline内联汇编）</vt:lpstr>
      <vt:lpstr>C程序调用汇编程序（inline内联汇编）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第5章 高级汇编语言程序设计</dc:title>
  <dc:creator>haiying2019</dc:creator>
  <cp:lastModifiedBy>Lenovo</cp:lastModifiedBy>
  <cp:revision>391</cp:revision>
  <dcterms:created xsi:type="dcterms:W3CDTF">2023-09-11T02:28:00Z</dcterms:created>
  <dcterms:modified xsi:type="dcterms:W3CDTF">2024-12-08T03:14:38Z</dcterms:modified>
</cp:coreProperties>
</file>