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308" r:id="rId3"/>
    <p:sldId id="257" r:id="rId4"/>
    <p:sldId id="309" r:id="rId5"/>
    <p:sldId id="335" r:id="rId6"/>
    <p:sldId id="336" r:id="rId7"/>
    <p:sldId id="337" r:id="rId8"/>
    <p:sldId id="296" r:id="rId9"/>
    <p:sldId id="339" r:id="rId10"/>
    <p:sldId id="338" r:id="rId11"/>
    <p:sldId id="302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FF"/>
    <a:srgbClr val="FF66CC"/>
    <a:srgbClr val="99FF66"/>
    <a:srgbClr val="CC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2C8-DD86-4BF5-AAB0-3B856FABE533}" type="datetimeFigureOut">
              <a:rPr lang="zh-CN" altLang="en-US" smtClean="0"/>
              <a:pPr/>
              <a:t>2016-11-29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33CB-0869-4590-8209-22EEB8ECD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0656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2C8-DD86-4BF5-AAB0-3B856FABE533}" type="datetimeFigureOut">
              <a:rPr lang="zh-CN" altLang="en-US" smtClean="0"/>
              <a:pPr/>
              <a:t>2016-11-29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33CB-0869-4590-8209-22EEB8ECD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278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2C8-DD86-4BF5-AAB0-3B856FABE533}" type="datetimeFigureOut">
              <a:rPr lang="zh-CN" altLang="en-US" smtClean="0"/>
              <a:pPr/>
              <a:t>2016-11-29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33CB-0869-4590-8209-22EEB8ECD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1995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2C8-DD86-4BF5-AAB0-3B856FABE533}" type="datetimeFigureOut">
              <a:rPr lang="zh-CN" altLang="en-US" smtClean="0"/>
              <a:pPr/>
              <a:t>2016-11-29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33CB-0869-4590-8209-22EEB8ECD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166864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2C8-DD86-4BF5-AAB0-3B856FABE533}" type="datetimeFigureOut">
              <a:rPr lang="zh-CN" altLang="en-US" smtClean="0"/>
              <a:pPr/>
              <a:t>2016-11-29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33CB-0869-4590-8209-22EEB8ECD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76843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2C8-DD86-4BF5-AAB0-3B856FABE533}" type="datetimeFigureOut">
              <a:rPr lang="zh-CN" altLang="en-US" smtClean="0"/>
              <a:pPr/>
              <a:t>2016-11-29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33CB-0869-4590-8209-22EEB8ECD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93378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2C8-DD86-4BF5-AAB0-3B856FABE533}" type="datetimeFigureOut">
              <a:rPr lang="zh-CN" altLang="en-US" smtClean="0"/>
              <a:pPr/>
              <a:t>2016-11-29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33CB-0869-4590-8209-22EEB8ECD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37514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2C8-DD86-4BF5-AAB0-3B856FABE533}" type="datetimeFigureOut">
              <a:rPr lang="zh-CN" altLang="en-US" smtClean="0"/>
              <a:pPr/>
              <a:t>2016-11-29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33CB-0869-4590-8209-22EEB8ECD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335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2C8-DD86-4BF5-AAB0-3B856FABE533}" type="datetimeFigureOut">
              <a:rPr lang="zh-CN" altLang="en-US" smtClean="0"/>
              <a:pPr/>
              <a:t>2016-11-29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33CB-0869-4590-8209-22EEB8ECD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121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2749"/>
            <a:ext cx="7765322" cy="60435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7101"/>
            <a:ext cx="8526414" cy="56694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2C8-DD86-4BF5-AAB0-3B856FABE533}" type="datetimeFigureOut">
              <a:rPr lang="zh-CN" altLang="en-US" smtClean="0"/>
              <a:pPr/>
              <a:t>2016-11-29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33CB-0869-4590-8209-22EEB8ECD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101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2C8-DD86-4BF5-AAB0-3B856FABE533}" type="datetimeFigureOut">
              <a:rPr lang="zh-CN" altLang="en-US" smtClean="0"/>
              <a:pPr/>
              <a:t>2016-11-29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33CB-0869-4590-8209-22EEB8ECD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1054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2C8-DD86-4BF5-AAB0-3B856FABE533}" type="datetimeFigureOut">
              <a:rPr lang="zh-CN" altLang="en-US" smtClean="0"/>
              <a:pPr/>
              <a:t>2016-11-29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33CB-0869-4590-8209-22EEB8ECD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137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2C8-DD86-4BF5-AAB0-3B856FABE533}" type="datetimeFigureOut">
              <a:rPr lang="zh-CN" altLang="en-US" smtClean="0"/>
              <a:pPr/>
              <a:t>2016-11-29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33CB-0869-4590-8209-22EEB8ECD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4598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2C8-DD86-4BF5-AAB0-3B856FABE533}" type="datetimeFigureOut">
              <a:rPr lang="zh-CN" altLang="en-US" smtClean="0"/>
              <a:pPr/>
              <a:t>2016-11-29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33CB-0869-4590-8209-22EEB8ECD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4175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2C8-DD86-4BF5-AAB0-3B856FABE533}" type="datetimeFigureOut">
              <a:rPr lang="zh-CN" altLang="en-US" smtClean="0"/>
              <a:pPr/>
              <a:t>2016-11-29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33CB-0869-4590-8209-22EEB8ECD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3392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2C8-DD86-4BF5-AAB0-3B856FABE533}" type="datetimeFigureOut">
              <a:rPr lang="zh-CN" altLang="en-US" smtClean="0"/>
              <a:pPr/>
              <a:t>2016-11-29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33CB-0869-4590-8209-22EEB8ECD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5101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52C8-DD86-4BF5-AAB0-3B856FABE533}" type="datetimeFigureOut">
              <a:rPr lang="zh-CN" altLang="en-US" smtClean="0"/>
              <a:pPr/>
              <a:t>2016-11-29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33CB-0869-4590-8209-22EEB8ECD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1784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D052C8-DD86-4BF5-AAB0-3B856FABE533}" type="datetimeFigureOut">
              <a:rPr lang="zh-CN" altLang="en-US" smtClean="0"/>
              <a:pPr/>
              <a:t>2016-11-29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E433CB-0869-4590-8209-22EEB8ECD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84694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600" b="1" dirty="0" smtClean="0">
                <a:effectLst/>
              </a:rPr>
              <a:t>《</a:t>
            </a:r>
            <a:r>
              <a:rPr lang="zh-CN" altLang="en-US" sz="6600" b="1" dirty="0" smtClean="0">
                <a:effectLst/>
              </a:rPr>
              <a:t>数据结构</a:t>
            </a:r>
            <a:r>
              <a:rPr lang="en-US" altLang="zh-CN" sz="6600" b="1" dirty="0" smtClean="0">
                <a:effectLst/>
              </a:rPr>
              <a:t>》</a:t>
            </a:r>
            <a:r>
              <a:rPr lang="en-US" altLang="zh-CN" b="1" u="sng" dirty="0" smtClean="0">
                <a:effectLst/>
              </a:rPr>
              <a:t/>
            </a:r>
            <a:br>
              <a:rPr lang="en-US" altLang="zh-CN" b="1" u="sng" dirty="0" smtClean="0">
                <a:effectLst/>
              </a:rPr>
            </a:br>
            <a:r>
              <a:rPr lang="zh-CN" altLang="zh-CN" b="1" dirty="0" smtClean="0">
                <a:effectLst/>
              </a:rPr>
              <a:t>期</a:t>
            </a:r>
            <a:r>
              <a:rPr lang="zh-CN" altLang="zh-CN" b="1" dirty="0">
                <a:effectLst/>
              </a:rPr>
              <a:t>中</a:t>
            </a:r>
            <a:r>
              <a:rPr lang="zh-CN" altLang="zh-CN" b="1" dirty="0" smtClean="0">
                <a:effectLst/>
              </a:rPr>
              <a:t>试卷</a:t>
            </a:r>
            <a:r>
              <a:rPr lang="zh-CN" altLang="en-US" b="1" dirty="0">
                <a:effectLst/>
              </a:rPr>
              <a:t>讲评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020" y="4176215"/>
            <a:ext cx="7080026" cy="47199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 smtClean="0"/>
              <a:t>2015</a:t>
            </a:r>
            <a:r>
              <a:rPr lang="zh-CN" altLang="en-US" sz="3200" dirty="0" smtClean="0"/>
              <a:t>级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9808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4940" y="1088572"/>
            <a:ext cx="79749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1800"/>
              </a:spcBef>
              <a:buFont typeface="+mj-lt"/>
              <a:buAutoNum type="arabicPeriod" startAt="6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S=’software’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，则其子串的数目为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________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457200" lvl="0" indent="-457200">
              <a:spcBef>
                <a:spcPts val="1800"/>
              </a:spcBef>
              <a:buFont typeface="+mj-lt"/>
              <a:buAutoNum type="arabicPeriod" startAt="6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可以看成一种特殊的线性表，但串的基本操作和线性表有很大差别，主要体现在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________________________________________________________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457200" lvl="0" indent="-457200">
              <a:spcBef>
                <a:spcPts val="1800"/>
              </a:spcBef>
              <a:buFont typeface="+mj-lt"/>
              <a:buAutoNum type="arabicPeriod" startAt="6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广义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 = ((( ),(a,(b),c)))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，运算式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head(tail(head(tail(head(A))))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的结果为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________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99" y="927101"/>
            <a:ext cx="8526414" cy="5669450"/>
          </a:xfrm>
        </p:spPr>
        <p:txBody>
          <a:bodyPr/>
          <a:lstStyle/>
          <a:p>
            <a:pPr marL="36900" indent="0">
              <a:buNone/>
            </a:pPr>
            <a:endParaRPr lang="es-ES" altLang="zh-CN" b="1" dirty="0"/>
          </a:p>
          <a:p>
            <a:pPr marL="36900" indent="0">
              <a:buNone/>
            </a:pP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6966856" y="1008234"/>
            <a:ext cx="5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10700" y="2363672"/>
            <a:ext cx="7339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线性表的基本操作大多以“单个元素”作为操作对象，而串的基本操作通常是以“串的整体”作为操作对象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54755" y="3594168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340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28020" y="1508279"/>
            <a:ext cx="7080026" cy="1828801"/>
          </a:xfrm>
        </p:spPr>
        <p:txBody>
          <a:bodyPr/>
          <a:lstStyle/>
          <a:p>
            <a:pPr lvl="0"/>
            <a:r>
              <a:rPr lang="zh-CN" altLang="en-US" dirty="0">
                <a:effectLst/>
              </a:rPr>
              <a:t>三</a:t>
            </a:r>
            <a:r>
              <a:rPr lang="zh-CN" altLang="en-US" dirty="0" smtClean="0">
                <a:effectLst/>
              </a:rPr>
              <a:t>、判断</a:t>
            </a:r>
            <a:r>
              <a:rPr lang="zh-CN" altLang="zh-CN" dirty="0" smtClean="0">
                <a:effectLst/>
              </a:rPr>
              <a:t>（</a:t>
            </a:r>
            <a:r>
              <a:rPr lang="zh-CN" altLang="zh-CN" b="1" dirty="0">
                <a:effectLst/>
              </a:rPr>
              <a:t>共</a:t>
            </a:r>
            <a:r>
              <a:rPr lang="en-US" altLang="zh-CN" b="1" dirty="0">
                <a:effectLst/>
              </a:rPr>
              <a:t>10</a:t>
            </a:r>
            <a:r>
              <a:rPr lang="zh-CN" altLang="zh-CN" b="1" dirty="0">
                <a:effectLst/>
              </a:rPr>
              <a:t>分，每小题</a:t>
            </a:r>
            <a:r>
              <a:rPr lang="en-US" altLang="zh-CN" b="1" dirty="0">
                <a:effectLst/>
              </a:rPr>
              <a:t>2</a:t>
            </a:r>
            <a:r>
              <a:rPr lang="zh-CN" altLang="zh-CN" b="1" dirty="0">
                <a:effectLst/>
              </a:rPr>
              <a:t>分</a:t>
            </a:r>
            <a:r>
              <a:rPr lang="zh-CN" altLang="zh-CN" dirty="0" smtClean="0">
                <a:effectLst/>
              </a:rPr>
              <a:t>）</a:t>
            </a:r>
            <a:endParaRPr lang="zh-CN" altLang="zh-CN" dirty="0">
              <a:effectLst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5667473"/>
              </p:ext>
            </p:extLst>
          </p:nvPr>
        </p:nvGraphicFramePr>
        <p:xfrm>
          <a:off x="2615036" y="3666559"/>
          <a:ext cx="3767898" cy="22326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19250"/>
                <a:gridCol w="2148648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 dirty="0">
                          <a:effectLst/>
                        </a:rPr>
                        <a:t>最高分</a:t>
                      </a:r>
                      <a:endParaRPr lang="zh-CN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10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>
                          <a:effectLst/>
                        </a:rPr>
                        <a:t>最低分</a:t>
                      </a:r>
                      <a:endParaRPr lang="zh-CN" altLang="en-US" sz="36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2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>
                          <a:effectLst/>
                        </a:rPr>
                        <a:t>平均分</a:t>
                      </a:r>
                      <a:endParaRPr lang="zh-CN" altLang="en-US" sz="36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6.3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 dirty="0">
                          <a:effectLst/>
                        </a:rPr>
                        <a:t>得分率</a:t>
                      </a:r>
                      <a:endParaRPr lang="zh-CN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62.6%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6132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453352" y="1210492"/>
            <a:ext cx="84990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4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静态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链表在创建时确定了能容纳的元素个数的最大数。</a:t>
            </a:r>
          </a:p>
          <a:p>
            <a:pPr lvl="0">
              <a:spcBef>
                <a:spcPts val="24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	只有表头指针没有表尾指针的双向循环链表不适合用作链栈的链表。</a:t>
            </a:r>
          </a:p>
          <a:p>
            <a:pPr lvl="0">
              <a:spcBef>
                <a:spcPts val="24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仅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判断头尾指针相等无法区分循环队列是满还是空。</a:t>
            </a:r>
          </a:p>
          <a:p>
            <a:pPr lvl="0">
              <a:spcBef>
                <a:spcPts val="24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是一种数据对象和操作都特殊的线性表。</a:t>
            </a:r>
          </a:p>
          <a:p>
            <a:pPr lvl="0">
              <a:spcBef>
                <a:spcPts val="24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稀疏矩阵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压缩存储后，必会失去随机存取功能。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99" y="927101"/>
            <a:ext cx="8526414" cy="5669450"/>
          </a:xfrm>
        </p:spPr>
        <p:txBody>
          <a:bodyPr/>
          <a:lstStyle/>
          <a:p>
            <a:pPr marL="36900" indent="0">
              <a:buNone/>
            </a:pPr>
            <a:endParaRPr lang="es-ES" altLang="zh-CN" b="1" dirty="0"/>
          </a:p>
          <a:p>
            <a:pPr marL="36900" indent="0">
              <a:buNone/>
            </a:pP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893873" y="1210492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2727" y="1872196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zh-CN" sz="28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3873" y="2930080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2727" y="3591784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2727" y="4256837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900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28020" y="1508279"/>
            <a:ext cx="7080026" cy="1828801"/>
          </a:xfrm>
        </p:spPr>
        <p:txBody>
          <a:bodyPr/>
          <a:lstStyle/>
          <a:p>
            <a:pPr lvl="0"/>
            <a:r>
              <a:rPr lang="zh-CN" altLang="en-US" dirty="0" smtClean="0">
                <a:effectLst/>
              </a:rPr>
              <a:t>四、递归算法</a:t>
            </a:r>
            <a:r>
              <a:rPr lang="zh-CN" altLang="zh-CN" dirty="0" smtClean="0">
                <a:effectLst/>
              </a:rPr>
              <a:t>（</a:t>
            </a:r>
            <a:r>
              <a:rPr lang="en-US" altLang="zh-CN" b="1" dirty="0" smtClean="0">
                <a:effectLst/>
              </a:rPr>
              <a:t>10</a:t>
            </a:r>
            <a:r>
              <a:rPr lang="zh-CN" altLang="zh-CN" b="1" dirty="0" smtClean="0">
                <a:effectLst/>
              </a:rPr>
              <a:t>分</a:t>
            </a:r>
            <a:r>
              <a:rPr lang="zh-CN" altLang="zh-CN" dirty="0" smtClean="0">
                <a:effectLst/>
              </a:rPr>
              <a:t>）</a:t>
            </a:r>
            <a:endParaRPr lang="zh-CN" altLang="zh-CN" dirty="0">
              <a:effectLst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215911"/>
              </p:ext>
            </p:extLst>
          </p:nvPr>
        </p:nvGraphicFramePr>
        <p:xfrm>
          <a:off x="2615036" y="3666559"/>
          <a:ext cx="3767898" cy="22326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19250"/>
                <a:gridCol w="2148648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 dirty="0">
                          <a:effectLst/>
                        </a:rPr>
                        <a:t>最高分</a:t>
                      </a:r>
                      <a:endParaRPr lang="zh-CN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10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>
                          <a:effectLst/>
                        </a:rPr>
                        <a:t>最低分</a:t>
                      </a:r>
                      <a:endParaRPr lang="zh-CN" altLang="en-US" sz="36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0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 dirty="0">
                          <a:effectLst/>
                        </a:rPr>
                        <a:t>平均分</a:t>
                      </a:r>
                      <a:endParaRPr lang="zh-CN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7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 dirty="0">
                          <a:effectLst/>
                        </a:rPr>
                        <a:t>得分率</a:t>
                      </a:r>
                      <a:endParaRPr lang="zh-CN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69.7%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98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4940" y="409303"/>
            <a:ext cx="71666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400"/>
              </a:spcBef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zh-CN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本题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分）有如下递归算法：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void  print 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w)</a:t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{ 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if  (w != 0)  {</a:t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print(w-1);</a:t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for  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=1; 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&lt;=w; 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++)</a:t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printf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(“%3d”,  w);</a:t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printf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(“\n”);</a:t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}</a:t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}</a:t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）请说明该算法的递归出口；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）请写出调用算法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print(4)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的输出结果。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99" y="927101"/>
            <a:ext cx="8526414" cy="5669450"/>
          </a:xfrm>
        </p:spPr>
        <p:txBody>
          <a:bodyPr/>
          <a:lstStyle/>
          <a:p>
            <a:pPr marL="36900" indent="0">
              <a:buNone/>
            </a:pPr>
            <a:endParaRPr lang="es-ES" altLang="zh-CN" b="1" dirty="0"/>
          </a:p>
          <a:p>
            <a:pPr marL="36900" indent="0">
              <a:buNone/>
            </a:pP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184365" y="4180344"/>
            <a:ext cx="80561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【参考答案】</a:t>
            </a:r>
          </a:p>
          <a:p>
            <a:r>
              <a:rPr lang="zh-CN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）（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分）递归出口是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print(0)</a:t>
            </a:r>
            <a:r>
              <a:rPr lang="zh-CN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（即当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w=0</a:t>
            </a:r>
            <a:r>
              <a:rPr lang="zh-CN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时）；</a:t>
            </a:r>
          </a:p>
          <a:p>
            <a:r>
              <a:rPr lang="zh-CN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）（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分，每行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分）输出如下：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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b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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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b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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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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b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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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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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zh-CN" sz="2000" dirty="0">
              <a:solidFill>
                <a:srgbClr val="FFFF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354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28020" y="1508279"/>
            <a:ext cx="7080026" cy="1828801"/>
          </a:xfrm>
        </p:spPr>
        <p:txBody>
          <a:bodyPr/>
          <a:lstStyle/>
          <a:p>
            <a:pPr lvl="0"/>
            <a:r>
              <a:rPr lang="zh-CN" altLang="en-US" dirty="0">
                <a:effectLst/>
              </a:rPr>
              <a:t>五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KMP</a:t>
            </a:r>
            <a:r>
              <a:rPr lang="zh-CN" altLang="zh-CN" dirty="0" smtClean="0">
                <a:effectLst/>
              </a:rPr>
              <a:t>（</a:t>
            </a:r>
            <a:r>
              <a:rPr lang="en-US" altLang="zh-CN" b="1" dirty="0" smtClean="0">
                <a:effectLst/>
              </a:rPr>
              <a:t>10</a:t>
            </a:r>
            <a:r>
              <a:rPr lang="zh-CN" altLang="zh-CN" b="1" dirty="0" smtClean="0">
                <a:effectLst/>
              </a:rPr>
              <a:t>分</a:t>
            </a:r>
            <a:r>
              <a:rPr lang="zh-CN" altLang="zh-CN" dirty="0" smtClean="0">
                <a:effectLst/>
              </a:rPr>
              <a:t>）</a:t>
            </a:r>
            <a:endParaRPr lang="zh-CN" altLang="zh-CN" dirty="0">
              <a:effectLst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88829761"/>
              </p:ext>
            </p:extLst>
          </p:nvPr>
        </p:nvGraphicFramePr>
        <p:xfrm>
          <a:off x="2615036" y="3666559"/>
          <a:ext cx="3767898" cy="22326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19250"/>
                <a:gridCol w="2148648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 dirty="0">
                          <a:effectLst/>
                        </a:rPr>
                        <a:t>最高分</a:t>
                      </a:r>
                      <a:endParaRPr lang="zh-CN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10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 dirty="0">
                          <a:effectLst/>
                        </a:rPr>
                        <a:t>最低分</a:t>
                      </a:r>
                      <a:endParaRPr lang="zh-CN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0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 dirty="0">
                          <a:effectLst/>
                        </a:rPr>
                        <a:t>平均分</a:t>
                      </a:r>
                      <a:endParaRPr lang="zh-CN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3.8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 dirty="0">
                          <a:effectLst/>
                        </a:rPr>
                        <a:t>得分率</a:t>
                      </a:r>
                      <a:endParaRPr lang="zh-CN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37.7%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372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49146" y="217714"/>
            <a:ext cx="8028797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2400"/>
              </a:spcBef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五、（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本题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分）已知主串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＝“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ADBADABBAABADABBADADA”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和模式串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pat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＝“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ADABBADADA”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，写出模式串的失配函数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的值，并根据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画出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算法匹配的全过程。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4675" y="1533465"/>
            <a:ext cx="8056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参考答案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）（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分，每错一个扣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pat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函数值为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0112112343</a:t>
            </a:r>
          </a:p>
          <a:p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）（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分，每趟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分）利用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算法，每趟匹配过程如下</a:t>
            </a:r>
            <a:r>
              <a:rPr lang="zh-CN" altLang="en-US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dirty="0">
              <a:solidFill>
                <a:srgbClr val="FFFF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900" y="2557731"/>
            <a:ext cx="6634162" cy="421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55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28020" y="1508279"/>
            <a:ext cx="7080026" cy="1828801"/>
          </a:xfrm>
        </p:spPr>
        <p:txBody>
          <a:bodyPr/>
          <a:lstStyle/>
          <a:p>
            <a:pPr lvl="0"/>
            <a:r>
              <a:rPr lang="zh-CN" altLang="en-US" dirty="0">
                <a:effectLst/>
              </a:rPr>
              <a:t>六</a:t>
            </a:r>
            <a:r>
              <a:rPr lang="zh-CN" altLang="en-US" dirty="0" smtClean="0">
                <a:effectLst/>
              </a:rPr>
              <a:t>、稀疏矩阵存储</a:t>
            </a:r>
            <a:r>
              <a:rPr lang="zh-CN" altLang="zh-CN" dirty="0" smtClean="0">
                <a:effectLst/>
              </a:rPr>
              <a:t>（</a:t>
            </a:r>
            <a:r>
              <a:rPr lang="en-US" altLang="zh-CN" b="1" dirty="0" smtClean="0">
                <a:effectLst/>
              </a:rPr>
              <a:t>10</a:t>
            </a:r>
            <a:r>
              <a:rPr lang="zh-CN" altLang="zh-CN" b="1" dirty="0" smtClean="0">
                <a:effectLst/>
              </a:rPr>
              <a:t>分</a:t>
            </a:r>
            <a:r>
              <a:rPr lang="zh-CN" altLang="zh-CN" dirty="0" smtClean="0">
                <a:effectLst/>
              </a:rPr>
              <a:t>）</a:t>
            </a:r>
            <a:endParaRPr lang="zh-CN" altLang="zh-CN" dirty="0">
              <a:effectLst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317529"/>
              </p:ext>
            </p:extLst>
          </p:nvPr>
        </p:nvGraphicFramePr>
        <p:xfrm>
          <a:off x="2615036" y="3666559"/>
          <a:ext cx="3767898" cy="22326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19250"/>
                <a:gridCol w="2148648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 dirty="0">
                          <a:effectLst/>
                        </a:rPr>
                        <a:t>最高分</a:t>
                      </a:r>
                      <a:endParaRPr lang="zh-CN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10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>
                          <a:effectLst/>
                        </a:rPr>
                        <a:t>最低分</a:t>
                      </a:r>
                      <a:endParaRPr lang="zh-CN" altLang="en-US" sz="36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0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 dirty="0">
                          <a:effectLst/>
                        </a:rPr>
                        <a:t>平均分</a:t>
                      </a:r>
                      <a:endParaRPr lang="zh-CN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2.1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 dirty="0">
                          <a:effectLst/>
                        </a:rPr>
                        <a:t>得分率</a:t>
                      </a:r>
                      <a:endParaRPr lang="zh-CN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21.0%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999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99" y="927101"/>
            <a:ext cx="8526414" cy="5669450"/>
          </a:xfrm>
        </p:spPr>
        <p:txBody>
          <a:bodyPr/>
          <a:lstStyle/>
          <a:p>
            <a:pPr marL="36900" indent="0">
              <a:buNone/>
            </a:pPr>
            <a:endParaRPr lang="es-ES" altLang="zh-CN" b="1" dirty="0"/>
          </a:p>
          <a:p>
            <a:pPr marL="36900" indent="0">
              <a:buNone/>
            </a:pP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261256" y="3089002"/>
            <a:ext cx="8056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【参考答案】</a:t>
            </a:r>
          </a:p>
          <a:p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）（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分，每个结构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分）十字链表的存储表示：</a:t>
            </a:r>
            <a:endParaRPr lang="zh-CN" altLang="zh-CN" sz="2000" dirty="0">
              <a:solidFill>
                <a:srgbClr val="FFFF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88" y="252412"/>
            <a:ext cx="8323412" cy="281300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8673"/>
          <a:stretch/>
        </p:blipFill>
        <p:spPr bwMode="auto">
          <a:xfrm>
            <a:off x="1187909" y="3796888"/>
            <a:ext cx="3627931" cy="29624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232437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5346" y="927101"/>
            <a:ext cx="77573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pt-BR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）（</a:t>
            </a:r>
            <a:r>
              <a:rPr lang="pt-BR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分，每个结点</a:t>
            </a:r>
            <a:r>
              <a:rPr lang="pt-BR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  <a:r>
              <a:rPr lang="zh-CN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分，两个头指针数组各</a:t>
            </a:r>
            <a:r>
              <a:rPr lang="pt-BR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分）矩阵</a:t>
            </a:r>
            <a:r>
              <a:rPr lang="pt-BR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的十字链表存储示意图：</a:t>
            </a:r>
            <a:endParaRPr lang="zh-CN" altLang="en-US" sz="2000" dirty="0">
              <a:solidFill>
                <a:srgbClr val="FFFF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04086" y="1704656"/>
            <a:ext cx="6119856" cy="48621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95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46" y="322748"/>
            <a:ext cx="7765322" cy="796367"/>
          </a:xfrm>
        </p:spPr>
        <p:txBody>
          <a:bodyPr>
            <a:noAutofit/>
          </a:bodyPr>
          <a:lstStyle/>
          <a:p>
            <a:r>
              <a:rPr lang="zh-CN" altLang="en-US" sz="4800" dirty="0" smtClean="0"/>
              <a:t>概  况</a:t>
            </a:r>
            <a:endParaRPr lang="zh-CN" altLang="en-US" sz="48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6108387"/>
              </p:ext>
            </p:extLst>
          </p:nvPr>
        </p:nvGraphicFramePr>
        <p:xfrm>
          <a:off x="1079442" y="1378427"/>
          <a:ext cx="3385964" cy="38392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5950"/>
                <a:gridCol w="1500014"/>
              </a:tblGrid>
              <a:tr h="4863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CN" alt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2015</a:t>
                      </a:r>
                      <a:r>
                        <a:rPr lang="zh-CN" altLang="en-US" sz="28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级</a:t>
                      </a:r>
                      <a:endParaRPr lang="zh-CN" altLang="en-US" sz="28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  <a:latin typeface="+mj-ea"/>
                          <a:ea typeface="+mj-ea"/>
                        </a:rPr>
                        <a:t>实考人数</a:t>
                      </a:r>
                      <a:endParaRPr lang="zh-CN" alt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 smtClean="0">
                          <a:solidFill>
                            <a:srgbClr val="CCFFFF"/>
                          </a:solidFill>
                          <a:effectLst/>
                          <a:latin typeface="+mj-ea"/>
                          <a:ea typeface="+mj-ea"/>
                        </a:rPr>
                        <a:t>31</a:t>
                      </a:r>
                      <a:endParaRPr lang="en-US" altLang="zh-CN" sz="2800" b="1" i="0" u="none" strike="noStrike" dirty="0">
                        <a:solidFill>
                          <a:srgbClr val="CCFFF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>
                          <a:effectLst/>
                          <a:latin typeface="+mj-ea"/>
                          <a:ea typeface="+mj-ea"/>
                        </a:rPr>
                        <a:t>及格人数</a:t>
                      </a:r>
                      <a:endParaRPr lang="zh-CN" altLang="en-US" sz="28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 smtClean="0">
                          <a:solidFill>
                            <a:srgbClr val="CCFFFF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  <a:endParaRPr lang="en-US" altLang="zh-CN" sz="2800" b="1" i="0" u="none" strike="noStrike" dirty="0">
                        <a:solidFill>
                          <a:srgbClr val="CCFFF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</a:rPr>
                        <a:t>不及格人数</a:t>
                      </a:r>
                      <a:endParaRPr lang="zh-CN" altLang="en-US" sz="2800" b="0" i="0" u="none" strike="noStrike" dirty="0">
                        <a:solidFill>
                          <a:srgbClr val="FF66CC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 smtClean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</a:rPr>
                        <a:t>22</a:t>
                      </a:r>
                      <a:endParaRPr lang="en-US" altLang="zh-CN" sz="2800" b="1" i="0" u="none" strike="noStrike" dirty="0">
                        <a:solidFill>
                          <a:srgbClr val="FF66CC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63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</a:rPr>
                        <a:t>及格率</a:t>
                      </a:r>
                      <a:endParaRPr lang="zh-CN" altLang="en-US" sz="2800" b="0" i="0" u="none" strike="noStrike" dirty="0">
                        <a:solidFill>
                          <a:srgbClr val="FF66CC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 smtClean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</a:rPr>
                        <a:t>29%</a:t>
                      </a:r>
                      <a:endParaRPr lang="en-US" altLang="zh-CN" sz="2800" b="1" i="0" u="none" strike="noStrike" dirty="0">
                        <a:solidFill>
                          <a:srgbClr val="FF66CC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  <a:latin typeface="+mj-ea"/>
                          <a:ea typeface="+mj-ea"/>
                        </a:rPr>
                        <a:t>最高分</a:t>
                      </a:r>
                      <a:endParaRPr lang="zh-CN" alt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 smtClean="0">
                          <a:solidFill>
                            <a:srgbClr val="CCFFFF"/>
                          </a:solidFill>
                          <a:effectLst/>
                          <a:latin typeface="+mj-ea"/>
                          <a:ea typeface="+mj-ea"/>
                        </a:rPr>
                        <a:t>75</a:t>
                      </a:r>
                      <a:endParaRPr lang="en-US" altLang="zh-CN" sz="2800" b="1" i="0" u="none" strike="noStrike" dirty="0">
                        <a:solidFill>
                          <a:srgbClr val="CCFFFF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</a:rPr>
                        <a:t>最低分</a:t>
                      </a:r>
                      <a:endParaRPr lang="zh-CN" altLang="en-US" sz="2800" b="0" i="0" u="none" strike="noStrike" dirty="0">
                        <a:solidFill>
                          <a:srgbClr val="FF66CC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 smtClean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</a:rPr>
                        <a:t>16</a:t>
                      </a:r>
                      <a:endParaRPr lang="en-US" altLang="zh-CN" sz="2800" b="1" i="0" u="none" strike="noStrike" dirty="0">
                        <a:solidFill>
                          <a:srgbClr val="FF66CC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3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</a:rPr>
                        <a:t>平均分</a:t>
                      </a:r>
                      <a:endParaRPr lang="zh-CN" altLang="en-US" sz="2800" b="0" i="0" u="none" strike="noStrike" dirty="0">
                        <a:solidFill>
                          <a:srgbClr val="FF66CC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 smtClean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</a:rPr>
                        <a:t>48</a:t>
                      </a:r>
                      <a:endParaRPr lang="en-US" altLang="zh-CN" sz="2800" b="1" i="0" u="none" strike="noStrike" dirty="0">
                        <a:solidFill>
                          <a:srgbClr val="FF66CC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74201200"/>
              </p:ext>
            </p:extLst>
          </p:nvPr>
        </p:nvGraphicFramePr>
        <p:xfrm>
          <a:off x="5503086" y="1378430"/>
          <a:ext cx="2265501" cy="48016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7450"/>
                <a:gridCol w="1078051"/>
              </a:tblGrid>
              <a:tr h="48630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280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2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2015</a:t>
                      </a:r>
                      <a:r>
                        <a:rPr lang="zh-CN" altLang="en-US" sz="2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级</a:t>
                      </a:r>
                      <a:endParaRPr lang="zh-CN" altLang="en-US" sz="280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76071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u="none" strike="noStrike" kern="1200" dirty="0" smtClean="0">
                          <a:solidFill>
                            <a:srgbClr val="FFFF66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90</a:t>
                      </a:r>
                      <a:r>
                        <a:rPr lang="zh-CN" altLang="en-US" sz="2800" u="none" strike="noStrike" kern="1200" dirty="0" smtClean="0">
                          <a:solidFill>
                            <a:srgbClr val="FFFF66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分段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2800" u="none" strike="noStrike" kern="1200" dirty="0" smtClean="0">
                          <a:solidFill>
                            <a:srgbClr val="FFFF66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en-US" altLang="zh-CN" sz="2800" u="none" strike="noStrike" kern="1200" dirty="0">
                        <a:solidFill>
                          <a:srgbClr val="FFFF66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76071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2800" u="none" strike="noStrike" kern="1200" dirty="0">
                          <a:solidFill>
                            <a:srgbClr val="FFFF66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80</a:t>
                      </a:r>
                      <a:r>
                        <a:rPr lang="zh-CN" altLang="en-US" sz="2800" u="none" strike="noStrike" kern="1200" dirty="0">
                          <a:solidFill>
                            <a:srgbClr val="FFFF66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分段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2800" u="none" strike="noStrike" kern="1200" dirty="0" smtClean="0">
                          <a:solidFill>
                            <a:srgbClr val="FFFF66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en-US" altLang="zh-CN" sz="2800" u="none" strike="noStrike" kern="1200" dirty="0">
                        <a:solidFill>
                          <a:srgbClr val="FFFF66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76071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2800" u="none" strike="noStrike" kern="1200" dirty="0">
                          <a:solidFill>
                            <a:srgbClr val="FFFF66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70</a:t>
                      </a:r>
                      <a:r>
                        <a:rPr lang="zh-CN" altLang="en-US" sz="2800" u="none" strike="noStrike" kern="1200" dirty="0">
                          <a:solidFill>
                            <a:srgbClr val="FFFF66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分段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2800" u="none" strike="noStrike" kern="1200" dirty="0" smtClean="0">
                          <a:solidFill>
                            <a:srgbClr val="FFFF66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en-US" altLang="zh-CN" sz="2800" u="none" strike="noStrike" kern="1200" dirty="0">
                        <a:solidFill>
                          <a:srgbClr val="FFFF66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76071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2800" u="none" strike="noStrike" kern="1200" dirty="0">
                          <a:solidFill>
                            <a:srgbClr val="FFFF66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60</a:t>
                      </a:r>
                      <a:r>
                        <a:rPr lang="zh-CN" altLang="en-US" sz="2800" u="none" strike="noStrike" kern="1200">
                          <a:solidFill>
                            <a:srgbClr val="FFFF66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分段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2800" u="none" strike="noStrike" kern="1200" dirty="0" smtClean="0">
                          <a:solidFill>
                            <a:srgbClr val="FFFF66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en-US" altLang="zh-CN" sz="2800" u="none" strike="noStrike" kern="1200" dirty="0">
                        <a:solidFill>
                          <a:srgbClr val="FFFF66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8630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2800" u="none" strike="noStrike" kern="1200" dirty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50</a:t>
                      </a:r>
                      <a:r>
                        <a:rPr lang="zh-CN" altLang="en-US" sz="2800" u="none" strike="noStrike" kern="1200" dirty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分段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2800" u="none" strike="noStrike" kern="1200" dirty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476071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2800" u="none" strike="noStrike" kern="1200" dirty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40</a:t>
                      </a:r>
                      <a:r>
                        <a:rPr lang="zh-CN" altLang="en-US" sz="2800" u="none" strike="noStrike" kern="1200" dirty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分段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2800" u="none" strike="noStrike" kern="1200" dirty="0" smtClean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zh-CN" altLang="en-US" sz="2800" u="none" strike="noStrike" kern="1200" dirty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476071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2800" u="none" strike="noStrike" kern="1200" dirty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r>
                        <a:rPr lang="zh-CN" altLang="en-US" sz="2800" u="none" strike="noStrike" kern="120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分段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2800" u="none" strike="noStrike" kern="1200" dirty="0" smtClean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en-US" altLang="zh-CN" sz="2800" u="none" strike="noStrike" kern="1200" dirty="0">
                        <a:solidFill>
                          <a:srgbClr val="FF66CC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8630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2800" u="none" strike="noStrike" kern="1200" dirty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r>
                        <a:rPr lang="zh-CN" altLang="en-US" sz="2800" u="none" strike="noStrike" kern="1200" dirty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分段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2800" u="none" strike="noStrike" kern="1200" dirty="0" smtClean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r>
                        <a:rPr lang="zh-CN" altLang="en-US" sz="2800" u="none" strike="noStrike" kern="1200" dirty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48630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2800" u="none" strike="noStrike" kern="1200" dirty="0" smtClean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r>
                        <a:rPr lang="zh-CN" altLang="en-US" sz="2800" u="none" strike="noStrike" kern="1200" dirty="0" smtClean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分段</a:t>
                      </a:r>
                      <a:endParaRPr lang="zh-CN" altLang="en-US" sz="2800" u="none" strike="noStrike" kern="1200" dirty="0">
                        <a:solidFill>
                          <a:srgbClr val="FF66CC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2800" u="none" strike="noStrike" kern="1200" dirty="0" smtClean="0">
                          <a:solidFill>
                            <a:srgbClr val="FF66CC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zh-CN" altLang="en-US" sz="2800" u="none" strike="noStrike" kern="1200" dirty="0">
                        <a:solidFill>
                          <a:srgbClr val="FF66CC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2288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28020" y="1508279"/>
            <a:ext cx="7080026" cy="1828801"/>
          </a:xfrm>
        </p:spPr>
        <p:txBody>
          <a:bodyPr/>
          <a:lstStyle/>
          <a:p>
            <a:pPr lvl="0"/>
            <a:r>
              <a:rPr lang="zh-CN" altLang="en-US" dirty="0" smtClean="0">
                <a:effectLst/>
              </a:rPr>
              <a:t>七、交集</a:t>
            </a:r>
            <a:r>
              <a:rPr lang="zh-CN" altLang="zh-CN" dirty="0" smtClean="0">
                <a:effectLst/>
              </a:rPr>
              <a:t>（</a:t>
            </a:r>
            <a:r>
              <a:rPr lang="en-US" altLang="zh-CN" b="1" dirty="0" smtClean="0">
                <a:effectLst/>
              </a:rPr>
              <a:t>20</a:t>
            </a:r>
            <a:r>
              <a:rPr lang="zh-CN" altLang="zh-CN" b="1" dirty="0" smtClean="0">
                <a:effectLst/>
              </a:rPr>
              <a:t>分</a:t>
            </a:r>
            <a:r>
              <a:rPr lang="zh-CN" altLang="zh-CN" dirty="0" smtClean="0">
                <a:effectLst/>
              </a:rPr>
              <a:t>）</a:t>
            </a:r>
            <a:endParaRPr lang="zh-CN" altLang="zh-CN" dirty="0">
              <a:effectLst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80178171"/>
              </p:ext>
            </p:extLst>
          </p:nvPr>
        </p:nvGraphicFramePr>
        <p:xfrm>
          <a:off x="2615036" y="3666559"/>
          <a:ext cx="3767898" cy="22326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19250"/>
                <a:gridCol w="2148648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 dirty="0">
                          <a:effectLst/>
                        </a:rPr>
                        <a:t>最高分</a:t>
                      </a:r>
                      <a:endParaRPr lang="zh-CN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17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 dirty="0">
                          <a:effectLst/>
                        </a:rPr>
                        <a:t>最低分</a:t>
                      </a:r>
                      <a:endParaRPr lang="zh-CN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0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 dirty="0">
                          <a:effectLst/>
                        </a:rPr>
                        <a:t>平均分</a:t>
                      </a:r>
                      <a:endParaRPr lang="zh-CN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8.4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 dirty="0">
                          <a:effectLst/>
                        </a:rPr>
                        <a:t>得分率</a:t>
                      </a:r>
                      <a:endParaRPr lang="zh-CN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42.2%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629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49146" y="217714"/>
            <a:ext cx="8028797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2400"/>
              </a:spcBef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七、（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本题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分）假设以依值递增有序排列的线性表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分别表示两个集合，现要求另辟空间（不得破坏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）构造一个线性表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，其元素为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中元素的交集，且表中的元素也值递增有序排列。请先用类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语言分别给出顺序表和单链表的存储结构形式说明，再分别基于这两种存储结构来设计实现上述操作的算法。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2459" y="2772660"/>
            <a:ext cx="85177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参考答案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  <a:p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dirty="0" smtClean="0">
              <a:solidFill>
                <a:srgbClr val="FFFF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分）顺序表的存储结构形式说明</a:t>
            </a:r>
          </a:p>
          <a:p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define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List_Init_Size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100//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线性表存储空间的初始分配量</a:t>
            </a:r>
          </a:p>
          <a:p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 define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ListIncrement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10	</a:t>
            </a:r>
            <a:r>
              <a:rPr lang="en-US" altLang="zh-CN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线性表存储空间的分配增量</a:t>
            </a:r>
          </a:p>
          <a:p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{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ElemType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*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elem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	//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存储空间基址 </a:t>
            </a:r>
          </a:p>
          <a:p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length;		//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当前长度 </a:t>
            </a:r>
          </a:p>
          <a:p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listsize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  //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当前分配的</a:t>
            </a:r>
            <a:r>
              <a:rPr lang="zh-CN" altLang="en-US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存储容量</a:t>
            </a:r>
            <a:r>
              <a:rPr lang="en-US" altLang="zh-CN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		//(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sizeof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ElemType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为单位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}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SqList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31681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5346" y="856774"/>
            <a:ext cx="800580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dirty="0" smtClean="0">
              <a:solidFill>
                <a:srgbClr val="FFFF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分）顺序表上的交集算法：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Status Interest(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SqList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LA, 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SqList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LB, 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SqList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&amp;LC)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  if  (!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InitList_Sq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(LC))  return  ERROR;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pa 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LA.elem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LB.elem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pc =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LC.elem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000" dirty="0" err="1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pa_last</a:t>
            </a:r>
            <a:r>
              <a:rPr lang="en-US" altLang="zh-CN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pa +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LA.length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-1;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pb_last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pa +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LB.length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-1;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while  ( pa &lt;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pa_last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pb_last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if  (*pa==*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{   *pc++=*pa++;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++;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LC.length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++;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else if  (*pa &lt; *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 pa++;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else 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++;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return OK;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endParaRPr lang="en-US" altLang="zh-CN" sz="2000" dirty="0">
              <a:solidFill>
                <a:srgbClr val="FFFF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929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5346" y="856774"/>
            <a:ext cx="8005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dirty="0" smtClean="0">
              <a:solidFill>
                <a:srgbClr val="FFFF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分）单链表的存储结构形式说明：</a:t>
            </a:r>
          </a:p>
          <a:p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LNode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ElemType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data;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struct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LNode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*next;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LNode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，*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LinkList</a:t>
            </a:r>
            <a:r>
              <a:rPr lang="en-US" altLang="zh-CN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000" dirty="0">
              <a:solidFill>
                <a:srgbClr val="FFFF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176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5102" y="778397"/>
            <a:ext cx="80058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）（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  单链表上的交集算法：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Status Interest(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LinkList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LA, 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LinkList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LB, 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LinkList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&amp;LC)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  if  (! (LC = (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LinkList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malloc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(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sizeof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LNode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)))  </a:t>
            </a:r>
            <a:endParaRPr lang="en-US" altLang="zh-CN" sz="2000" dirty="0" smtClean="0">
              <a:solidFill>
                <a:srgbClr val="FFFF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  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ERROR;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LC-&gt;next = NULL;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pa = LA-&gt;next;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LB-&gt;next; pc = LC;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while  (pa &amp;&amp;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if  (pa-&gt;data ==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-&gt;data)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{   if  (! (q = (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LinkList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malloc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(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sizeof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LNode</a:t>
            </a:r>
            <a:r>
              <a:rPr lang="en-US" altLang="zh-CN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)))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  ERROR;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q-&gt;data = pa-&gt;data; q-&gt;next = NULL;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pc-&gt;next = q; pc = q;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pa=pa-&gt;next;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-&gt;next;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}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else if  (pa-&gt;data &gt;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-&gt;data) 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000" dirty="0" err="1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-&gt;next;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else  pa = pa-&gt;next;</a:t>
            </a:r>
          </a:p>
          <a:p>
            <a:r>
              <a:rPr lang="en-US" altLang="zh-CN" sz="20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return OK;</a:t>
            </a:r>
          </a:p>
          <a:p>
            <a:r>
              <a:rPr lang="en-US" altLang="zh-CN" sz="2000" dirty="0" smtClean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2000" dirty="0">
              <a:solidFill>
                <a:srgbClr val="FFFF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306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68963" y="1278222"/>
            <a:ext cx="7080026" cy="1828801"/>
          </a:xfrm>
        </p:spPr>
        <p:txBody>
          <a:bodyPr/>
          <a:lstStyle/>
          <a:p>
            <a:r>
              <a:rPr lang="zh-CN" altLang="en-US" dirty="0"/>
              <a:t>一、	</a:t>
            </a:r>
            <a:r>
              <a:rPr lang="zh-CN" altLang="en-US" dirty="0" smtClean="0"/>
              <a:t>选择（</a:t>
            </a:r>
            <a:r>
              <a:rPr lang="zh-CN" altLang="zh-CN" b="1" dirty="0">
                <a:effectLst/>
              </a:rPr>
              <a:t>共</a:t>
            </a:r>
            <a:r>
              <a:rPr lang="en-US" altLang="zh-CN" b="1" dirty="0">
                <a:effectLst/>
              </a:rPr>
              <a:t>20</a:t>
            </a:r>
            <a:r>
              <a:rPr lang="zh-CN" altLang="zh-CN" b="1" dirty="0">
                <a:effectLst/>
              </a:rPr>
              <a:t>分，每小题</a:t>
            </a:r>
            <a:r>
              <a:rPr lang="en-US" altLang="zh-CN" b="1" dirty="0">
                <a:effectLst/>
              </a:rPr>
              <a:t>2</a:t>
            </a:r>
            <a:r>
              <a:rPr lang="zh-CN" altLang="zh-CN" b="1" dirty="0">
                <a:effectLst/>
              </a:rPr>
              <a:t>分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03710204"/>
              </p:ext>
            </p:extLst>
          </p:nvPr>
        </p:nvGraphicFramePr>
        <p:xfrm>
          <a:off x="2615036" y="3666559"/>
          <a:ext cx="3767898" cy="22326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19250"/>
                <a:gridCol w="2148648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 dirty="0">
                          <a:effectLst/>
                        </a:rPr>
                        <a:t>最高分</a:t>
                      </a:r>
                      <a:endParaRPr lang="zh-CN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18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>
                          <a:effectLst/>
                        </a:rPr>
                        <a:t>最低分</a:t>
                      </a:r>
                      <a:endParaRPr lang="zh-CN" altLang="en-US" sz="36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6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>
                          <a:effectLst/>
                        </a:rPr>
                        <a:t>平均分</a:t>
                      </a:r>
                      <a:endParaRPr lang="zh-CN" altLang="en-US" sz="36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13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>
                          <a:effectLst/>
                        </a:rPr>
                        <a:t>得分率</a:t>
                      </a:r>
                      <a:endParaRPr lang="zh-CN" altLang="en-US" sz="36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64.8%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141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99" y="927101"/>
            <a:ext cx="8526414" cy="5669450"/>
          </a:xfrm>
        </p:spPr>
        <p:txBody>
          <a:bodyPr/>
          <a:lstStyle/>
          <a:p>
            <a:pPr marL="36900" indent="0">
              <a:buNone/>
            </a:pPr>
            <a:endParaRPr lang="es-ES" altLang="zh-CN" b="1" dirty="0"/>
          </a:p>
          <a:p>
            <a:pPr marL="36900" indent="0">
              <a:buNone/>
            </a:pPr>
            <a:endParaRPr lang="zh-CN" altLang="en-US" b="1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/>
          <a:srcRect b="63202"/>
          <a:stretch/>
        </p:blipFill>
        <p:spPr>
          <a:xfrm>
            <a:off x="685346" y="1088572"/>
            <a:ext cx="7759824" cy="1541417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432662" y="108857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04323" y="331290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7802" y="3402111"/>
            <a:ext cx="79749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 startAt="2"/>
            </a:pP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设线性表有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歌元素，以下操作中，（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）在顺序表上实现比在链表上实现效率更高。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A.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输出第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）个元素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B.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交换地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个元素与第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个元素的值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C.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顺序输出这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个元素的值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D.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输出与给定值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相等的元素在线性表中的序号</a:t>
            </a:r>
          </a:p>
          <a:p>
            <a:pPr marL="457200" indent="-457200">
              <a:buFont typeface="+mj-lt"/>
              <a:buAutoNum type="arabicPeriod" startAt="2"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633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27101"/>
            <a:ext cx="8630194" cy="566945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50000"/>
              </a:lnSpc>
              <a:spcAft>
                <a:spcPts val="0"/>
              </a:spcAft>
              <a:buSzPct val="100000"/>
              <a:buFont typeface="+mj-lt"/>
              <a:buAutoNum type="arabicPeriod" startAt="3"/>
              <a:tabLst>
                <a:tab pos="228600" algn="l"/>
              </a:tabLst>
            </a:pPr>
            <a:r>
              <a:rPr lang="zh-CN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在双向循环链表中，节点的两个指针域</a:t>
            </a: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prior</a:t>
            </a:r>
            <a:r>
              <a:rPr lang="zh-CN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分别指向前趋和后继节点，若要在</a:t>
            </a: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指针所指向的节点前插入指针</a:t>
            </a: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所指向的节点，则其修改指针的操作是（</a:t>
            </a: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A. p-&gt;prior=s; p-&gt;prior-&gt;next=s; s-&gt;prior=p-&gt;prior; s-&gt;next=p;</a:t>
            </a:r>
            <a:b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B. p-&gt;prior=s; s-&gt;prior=p-&gt;prior; p-&gt;prior-&gt;next=s; s-&gt;next=p;</a:t>
            </a:r>
            <a:b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C. s-&gt;prior=p-&gt;prior; p-&gt;prior-&gt;next=s; s-&gt;next=p; p-&gt;prior=s. </a:t>
            </a:r>
            <a:b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D. </a:t>
            </a:r>
            <a:r>
              <a:rPr lang="zh-CN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以上都不是。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SzPct val="100000"/>
              <a:buFont typeface="+mj-lt"/>
              <a:buAutoNum type="arabicPeriod" startAt="3"/>
              <a:tabLst>
                <a:tab pos="228600" algn="l"/>
              </a:tabLst>
            </a:pPr>
            <a:r>
              <a:rPr lang="zh-CN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经过下列栈运算后，</a:t>
            </a: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的值是（</a:t>
            </a: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b="1" kern="1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InitStack</a:t>
            </a: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(s); Push(</a:t>
            </a:r>
            <a:r>
              <a:rPr lang="en-US" altLang="zh-CN" sz="2000" b="1" kern="1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s,a</a:t>
            </a: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); </a:t>
            </a:r>
            <a:r>
              <a:rPr lang="en-US" altLang="zh-CN" sz="2000" b="1" kern="1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GetTop</a:t>
            </a: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b="1" kern="1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s,x</a:t>
            </a: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); Push(</a:t>
            </a:r>
            <a:r>
              <a:rPr lang="en-US" altLang="zh-CN" sz="2000" b="1" kern="1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s,b</a:t>
            </a: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); Pop(</a:t>
            </a:r>
            <a:r>
              <a:rPr lang="en-US" altLang="zh-CN" sz="2000" b="1" kern="1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s,x</a:t>
            </a: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); Push(</a:t>
            </a:r>
            <a:r>
              <a:rPr lang="en-US" altLang="zh-CN" sz="2000" b="1" kern="1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s,c</a:t>
            </a: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); </a:t>
            </a:r>
            <a:r>
              <a:rPr lang="en-US" altLang="zh-CN" sz="2000" b="1" kern="1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GetTop</a:t>
            </a: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b="1" kern="1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s,x</a:t>
            </a: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); Pop(</a:t>
            </a:r>
            <a:r>
              <a:rPr lang="en-US" altLang="zh-CN" sz="2000" b="1" kern="1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s,x</a:t>
            </a: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b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A. a			B. b				C. c			D. </a:t>
            </a:r>
            <a:r>
              <a:rPr lang="zh-CN" altLang="zh-CN" sz="2000" b="1" kern="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以上都不对</a:t>
            </a:r>
          </a:p>
          <a:p>
            <a:pPr marL="494100" indent="-457200">
              <a:buSzPct val="100000"/>
              <a:buFont typeface="+mj-lt"/>
              <a:buAutoNum type="arabicPeriod" startAt="3"/>
            </a:pPr>
            <a:endParaRPr lang="zh-CN" altLang="en-US" sz="24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96045" y="187234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68007" y="4218597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818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27101"/>
            <a:ext cx="8630194" cy="5669450"/>
          </a:xfrm>
        </p:spPr>
        <p:txBody>
          <a:bodyPr>
            <a:noAutofit/>
          </a:bodyPr>
          <a:lstStyle/>
          <a:p>
            <a:pPr marL="494100" lvl="0" indent="-457200">
              <a:buSzPct val="100000"/>
              <a:buFont typeface="+mj-lt"/>
              <a:buAutoNum type="arabicPeriod" startAt="5"/>
            </a:pPr>
            <a:r>
              <a:rPr lang="zh-CN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设有算术表达式</a:t>
            </a:r>
            <a:r>
              <a:rPr lang="en-US" altLang="zh-CN" sz="2000" dirty="0" err="1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x+a</a:t>
            </a:r>
            <a:r>
              <a:rPr lang="en-US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*(y-b)-c/d</a:t>
            </a:r>
            <a:r>
              <a:rPr lang="zh-CN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，该表达式的后缀表示为（</a:t>
            </a:r>
            <a:r>
              <a:rPr lang="en-US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r>
              <a:rPr lang="en-US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A. -+x*a-</a:t>
            </a:r>
            <a:r>
              <a:rPr lang="en-US" altLang="zh-CN" sz="2000" dirty="0" err="1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yb</a:t>
            </a:r>
            <a:r>
              <a:rPr lang="en-US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/cd		B. </a:t>
            </a:r>
            <a:r>
              <a:rPr lang="en-US" altLang="zh-CN" sz="2000" dirty="0" err="1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xayb</a:t>
            </a:r>
            <a:r>
              <a:rPr lang="en-US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-*+cd/-		</a:t>
            </a:r>
            <a:br>
              <a:rPr lang="en-US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 smtClean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en-US" altLang="zh-CN" sz="2000" dirty="0" err="1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xaybcd</a:t>
            </a:r>
            <a:r>
              <a:rPr lang="en-US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/-*-+		D. </a:t>
            </a:r>
            <a:r>
              <a:rPr lang="en-US" altLang="zh-CN" sz="2000" dirty="0" err="1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xa+yb</a:t>
            </a:r>
            <a:r>
              <a:rPr lang="en-US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-*cd/-</a:t>
            </a:r>
            <a:endParaRPr lang="zh-CN" altLang="zh-CN" sz="2000" dirty="0"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94100" indent="-457200">
              <a:buSzPct val="100000"/>
              <a:buFont typeface="+mj-lt"/>
              <a:buAutoNum type="arabicPeriod" startAt="5"/>
            </a:pPr>
            <a:endParaRPr lang="zh-CN" altLang="zh-CN" sz="2000" dirty="0"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94100" lvl="0" indent="-457200">
              <a:buSzPct val="100000"/>
              <a:buFont typeface="+mj-lt"/>
              <a:buAutoNum type="arabicPeriod" startAt="5"/>
            </a:pPr>
            <a: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最不适合用作链栈的链表是（        ）。</a:t>
            </a:r>
            <a:b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A. 只有表头指针没有表尾指针的循环单链表</a:t>
            </a:r>
            <a:b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B. 只有表尾指针没有表头指针的循环单链表</a:t>
            </a:r>
            <a:b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C. 只有表头指针没有表尾指针的循环双链表</a:t>
            </a:r>
            <a:b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D. </a:t>
            </a:r>
            <a:r>
              <a:rPr lang="x-none" altLang="zh-CN" sz="2000" dirty="0" smtClean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只有表尾指针没有表头指针的循环双链表</a:t>
            </a:r>
            <a:endParaRPr lang="en-US" altLang="zh-CN" sz="2000" dirty="0" smtClean="0"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94100" lvl="0" indent="-457200">
              <a:buSzPct val="100000"/>
              <a:buFont typeface="+mj-lt"/>
              <a:buAutoNum type="arabicPeriod" startAt="5"/>
            </a:pPr>
            <a:endParaRPr lang="en-US" altLang="zh-CN" sz="2000" dirty="0" smtClean="0"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94100" lvl="0" indent="-457200">
              <a:buSzPct val="100000"/>
              <a:buFont typeface="+mj-lt"/>
              <a:buAutoNum type="arabicPeriod" startAt="5"/>
            </a:pPr>
            <a:r>
              <a:rPr lang="en-US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	某队列允许在其两端进行入队操作</a:t>
            </a:r>
            <a:r>
              <a:rPr lang="en-US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但仅允许在一端进行出队操作</a:t>
            </a:r>
            <a:r>
              <a:rPr lang="en-US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若元素</a:t>
            </a:r>
            <a:r>
              <a:rPr lang="en-US" altLang="zh-CN" sz="2000" dirty="0" err="1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a,b,c,d,e</a:t>
            </a:r>
            <a:r>
              <a:rPr lang="zh-CN" altLang="en-US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依次入此队列后再进行出队操作，则不可能得到的出队序列是</a:t>
            </a:r>
            <a:r>
              <a:rPr lang="zh-CN" altLang="en-US" sz="2000" dirty="0" smtClean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        </a:t>
            </a:r>
            <a:r>
              <a:rPr lang="zh-CN" altLang="en-US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000" dirty="0" smtClean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000" dirty="0" smtClean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 smtClean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en-US" altLang="zh-CN" sz="2000" dirty="0" err="1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b,a,c,d,e</a:t>
            </a:r>
            <a:r>
              <a:rPr lang="en-US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			B. </a:t>
            </a:r>
            <a:r>
              <a:rPr lang="en-US" altLang="zh-CN" sz="2000" dirty="0" err="1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d,b,a,c,e</a:t>
            </a:r>
            <a:r>
              <a:rPr lang="en-US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en-US" altLang="zh-CN" sz="2000" dirty="0" smtClean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000" dirty="0" smtClean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000" dirty="0" smtClean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en-US" altLang="zh-CN" sz="2000" dirty="0" err="1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d,b,c,a,e</a:t>
            </a:r>
            <a:r>
              <a:rPr lang="en-US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			D. </a:t>
            </a:r>
            <a:r>
              <a:rPr lang="en-US" altLang="zh-CN" sz="2000" dirty="0" err="1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e,c,b,a,d</a:t>
            </a:r>
            <a:endParaRPr lang="en-US" altLang="zh-CN" sz="2000" dirty="0"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94100" lvl="0" indent="-457200">
              <a:buSzPct val="100000"/>
              <a:buFont typeface="+mj-lt"/>
              <a:buAutoNum type="arabicPeriod" startAt="5"/>
            </a:pPr>
            <a:endParaRPr lang="zh-CN" altLang="zh-CN" sz="2000" dirty="0"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63542" y="8343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04076" y="507203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7167" y="231123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688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910" y="752930"/>
            <a:ext cx="8630194" cy="5669450"/>
          </a:xfrm>
        </p:spPr>
        <p:txBody>
          <a:bodyPr>
            <a:noAutofit/>
          </a:bodyPr>
          <a:lstStyle/>
          <a:p>
            <a:pPr marL="494100" lvl="0" indent="-457200">
              <a:buSzPct val="100000"/>
              <a:buFont typeface="+mj-lt"/>
              <a:buAutoNum type="arabicPeriod" startAt="8"/>
            </a:pPr>
            <a: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数组B[7][6][5]的每个元素占8个字节，将其按行优先次序存储在起始地址为100（即LOC( B[0][0][0] )=100）的内存单元中，则元素B[4][3][2]的地址为（ </a:t>
            </a:r>
            <a:r>
              <a:rPr lang="en-US" altLang="zh-CN" sz="2000" dirty="0" smtClean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x-none" altLang="zh-CN" sz="2000" dirty="0" smtClean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A. 908				B. 972				C. 1196				D. </a:t>
            </a:r>
            <a:r>
              <a:rPr lang="x-none" altLang="zh-CN" sz="2000" dirty="0" smtClean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1580</a:t>
            </a:r>
            <a:endParaRPr lang="en-US" altLang="zh-CN" sz="2000" dirty="0" smtClean="0"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94100" lvl="0" indent="-457200">
              <a:buSzPct val="100000"/>
              <a:buFont typeface="+mj-lt"/>
              <a:buAutoNum type="arabicPeriod" startAt="8"/>
            </a:pPr>
            <a:endParaRPr lang="zh-CN" altLang="zh-CN" sz="2000" dirty="0"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94100" lvl="0" indent="-457200">
              <a:buSzPct val="100000"/>
              <a:buFont typeface="+mj-lt"/>
              <a:buAutoNum type="arabicPeriod" startAt="8"/>
            </a:pPr>
            <a: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下列关于矩阵压缩存储的说法中，不正确的是（        ）。</a:t>
            </a:r>
            <a:b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A. 对称矩阵只须存放包括主对角线元素在内的下（或上）三角的元素即可。</a:t>
            </a:r>
            <a:b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B. 对角矩阵只须存放对角线上的元素即可。</a:t>
            </a:r>
            <a:b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C. 矩阵中有大量值为某个常量值c的元素且分布无规律，可以采用三元组顺序表来存储。</a:t>
            </a:r>
            <a:b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D. 稀疏矩阵中大量值为零的元素且分布有规律，可以采用三元组顺序表来存储</a:t>
            </a:r>
            <a:r>
              <a:rPr lang="x-none" altLang="zh-CN" sz="2000" dirty="0" smtClean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94100" lvl="0" indent="-457200">
              <a:buSzPct val="100000"/>
              <a:buFont typeface="+mj-lt"/>
              <a:buAutoNum type="arabicPeriod" startAt="8"/>
            </a:pPr>
            <a:endParaRPr lang="zh-CN" altLang="zh-CN" sz="2000" dirty="0"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94100" lvl="0" indent="-457200">
              <a:buSzPct val="100000"/>
              <a:buFont typeface="+mj-lt"/>
              <a:buAutoNum type="arabicPeriod" startAt="8"/>
            </a:pPr>
            <a: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在稀疏矩阵的相乘算法中，稀疏矩阵最合适的存储结构是（        ）。</a:t>
            </a:r>
            <a:b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A. 二维数组							</a:t>
            </a:r>
            <a:r>
              <a:rPr lang="x-none" altLang="zh-CN" sz="2000" dirty="0" smtClean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. 十字链表</a:t>
            </a:r>
            <a:b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x-none" altLang="zh-CN" sz="2000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C. 三元组顺序表						D. 行逻辑链接的顺序表</a:t>
            </a:r>
            <a:endParaRPr lang="zh-CN" altLang="zh-CN" sz="2000" dirty="0"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70513" y="128718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1470" y="5516173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80470" y="2476348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201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28020" y="1125106"/>
            <a:ext cx="7080026" cy="1828801"/>
          </a:xfrm>
        </p:spPr>
        <p:txBody>
          <a:bodyPr/>
          <a:lstStyle/>
          <a:p>
            <a:pPr lvl="0"/>
            <a:r>
              <a:rPr lang="zh-CN" altLang="en-US" dirty="0" smtClean="0">
                <a:effectLst/>
              </a:rPr>
              <a:t>二、填空</a:t>
            </a:r>
            <a:r>
              <a:rPr lang="zh-CN" altLang="zh-CN" dirty="0" smtClean="0">
                <a:effectLst/>
              </a:rPr>
              <a:t>（</a:t>
            </a:r>
            <a:r>
              <a:rPr lang="zh-CN" altLang="zh-CN" dirty="0">
                <a:effectLst/>
              </a:rPr>
              <a:t>共</a:t>
            </a:r>
            <a:r>
              <a:rPr lang="en-US" altLang="zh-CN" dirty="0">
                <a:effectLst/>
              </a:rPr>
              <a:t>20</a:t>
            </a:r>
            <a:r>
              <a:rPr lang="zh-CN" altLang="zh-CN" dirty="0">
                <a:effectLst/>
              </a:rPr>
              <a:t>分，每个空格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分</a:t>
            </a:r>
            <a:r>
              <a:rPr lang="zh-CN" altLang="zh-CN" dirty="0" smtClean="0">
                <a:effectLst/>
              </a:rPr>
              <a:t>）</a:t>
            </a:r>
            <a:endParaRPr lang="zh-CN" altLang="zh-CN" dirty="0">
              <a:effectLst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8732740"/>
              </p:ext>
            </p:extLst>
          </p:nvPr>
        </p:nvGraphicFramePr>
        <p:xfrm>
          <a:off x="2615036" y="3666559"/>
          <a:ext cx="3767898" cy="22326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19250"/>
                <a:gridCol w="2148648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 dirty="0">
                          <a:effectLst/>
                        </a:rPr>
                        <a:t>最高分</a:t>
                      </a:r>
                      <a:endParaRPr lang="zh-CN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16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>
                          <a:effectLst/>
                        </a:rPr>
                        <a:t>最低分</a:t>
                      </a:r>
                      <a:endParaRPr lang="zh-CN" altLang="en-US" sz="36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2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>
                          <a:effectLst/>
                        </a:rPr>
                        <a:t>平均分</a:t>
                      </a:r>
                      <a:endParaRPr lang="zh-CN" altLang="en-US" sz="3600" b="0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7.4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600" u="none" strike="noStrike" dirty="0">
                          <a:effectLst/>
                        </a:rPr>
                        <a:t>得分率</a:t>
                      </a:r>
                      <a:endParaRPr lang="zh-CN" alt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600" u="none" strike="noStrike" dirty="0" smtClean="0">
                          <a:effectLst/>
                        </a:rPr>
                        <a:t>37.1%</a:t>
                      </a:r>
                      <a:endParaRPr lang="en-US" altLang="zh-CN" sz="3600" b="0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145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44940" y="1088572"/>
            <a:ext cx="79749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1800"/>
              </a:spcBef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算法具有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个特性：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________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________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________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，有零个或多个输入、有一个或多个输出。</a:t>
            </a:r>
          </a:p>
          <a:p>
            <a:pPr marL="457200" lvl="0" indent="-457200">
              <a:spcBef>
                <a:spcPts val="18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存储的特点是利用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________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来表示数据元素之间的逻辑关系。</a:t>
            </a:r>
          </a:p>
          <a:p>
            <a:pPr marL="457200" lvl="0" indent="-457200">
              <a:spcBef>
                <a:spcPts val="18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带头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结点的双循环链表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中只有一个元素结点的条件是：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_______________________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</a:p>
          <a:p>
            <a:pPr marL="457200" lvl="0" indent="-457200">
              <a:spcBef>
                <a:spcPts val="18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栈与链栈的主要区别在于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___________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不同。</a:t>
            </a:r>
          </a:p>
          <a:p>
            <a:pPr marL="457200" lvl="0" indent="-457200">
              <a:spcBef>
                <a:spcPts val="18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SQ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采用数组空间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SQ.base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[0, n-1]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存放其元素值，已知头指针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front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指向队列头元素，尾指针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rear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指向队列尾元素的下一个位置，则当前队列中的元素个数是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________________________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99" y="927101"/>
            <a:ext cx="8526414" cy="5669450"/>
          </a:xfrm>
        </p:spPr>
        <p:txBody>
          <a:bodyPr/>
          <a:lstStyle/>
          <a:p>
            <a:pPr marL="36900" indent="0">
              <a:buNone/>
            </a:pPr>
            <a:endParaRPr lang="es-ES" altLang="zh-CN" b="1" dirty="0"/>
          </a:p>
          <a:p>
            <a:pPr marL="36900" indent="0">
              <a:buNone/>
            </a:pP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3747830" y="951305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有穷</a:t>
            </a:r>
            <a:r>
              <a:rPr lang="zh-CN" altLang="en-US" sz="28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     确定性      可行性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85123" y="194566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80517" y="3299844"/>
            <a:ext cx="3311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L-&gt;next-&gt;next == L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94781" y="383177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存储结构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6455" y="5596888"/>
            <a:ext cx="3619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rear – front + n ) % n</a:t>
            </a:r>
            <a:endParaRPr lang="zh-CN" altLang="en-US" sz="2800" b="1" dirty="0">
              <a:solidFill>
                <a:srgbClr val="FF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31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7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TC104033929[[fn=石板]]</Template>
  <TotalTime>688</TotalTime>
  <Words>1073</Words>
  <Application>Microsoft Office PowerPoint</Application>
  <PresentationFormat>全屏显示(4:3)</PresentationFormat>
  <Paragraphs>214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石板</vt:lpstr>
      <vt:lpstr>《数据结构》 期中试卷讲评</vt:lpstr>
      <vt:lpstr>概  况</vt:lpstr>
      <vt:lpstr>一、 选择（共20分，每小题2分）</vt:lpstr>
      <vt:lpstr>幻灯片 4</vt:lpstr>
      <vt:lpstr>幻灯片 5</vt:lpstr>
      <vt:lpstr>幻灯片 6</vt:lpstr>
      <vt:lpstr>幻灯片 7</vt:lpstr>
      <vt:lpstr>二、填空（共20分，每个空格2分）</vt:lpstr>
      <vt:lpstr>幻灯片 9</vt:lpstr>
      <vt:lpstr>幻灯片 10</vt:lpstr>
      <vt:lpstr>三、判断（共10分，每小题2分）</vt:lpstr>
      <vt:lpstr>幻灯片 12</vt:lpstr>
      <vt:lpstr>四、递归算法（10分）</vt:lpstr>
      <vt:lpstr>幻灯片 14</vt:lpstr>
      <vt:lpstr>五、KMP（10分）</vt:lpstr>
      <vt:lpstr>幻灯片 16</vt:lpstr>
      <vt:lpstr>六、稀疏矩阵存储（10分）</vt:lpstr>
      <vt:lpstr>幻灯片 18</vt:lpstr>
      <vt:lpstr>幻灯片 19</vt:lpstr>
      <vt:lpstr>七、交集（20分）</vt:lpstr>
      <vt:lpstr>幻灯片 21</vt:lpstr>
      <vt:lpstr>幻灯片 22</vt:lpstr>
      <vt:lpstr>幻灯片 23</vt:lpstr>
      <vt:lpstr>幻灯片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《C语言程序设计》 期中试卷讲评</dc:title>
  <dc:creator>xlzheng</dc:creator>
  <cp:lastModifiedBy>EIETC</cp:lastModifiedBy>
  <cp:revision>102</cp:revision>
  <dcterms:created xsi:type="dcterms:W3CDTF">2014-11-12T13:14:56Z</dcterms:created>
  <dcterms:modified xsi:type="dcterms:W3CDTF">2016-11-29T08:47:20Z</dcterms:modified>
</cp:coreProperties>
</file>