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61" r:id="rId4"/>
    <p:sldId id="262" r:id="rId5"/>
    <p:sldId id="263" r:id="rId6"/>
    <p:sldId id="264" r:id="rId7"/>
    <p:sldId id="265" r:id="rId8"/>
    <p:sldId id="27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/>
  <p:notesSz cx="9144000" cy="6858000"/>
  <p:custDataLst>
    <p:tags r:id="rId22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5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7382" y="472566"/>
            <a:ext cx="226885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7019" y="1978322"/>
            <a:ext cx="4853940" cy="298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369" y="1218946"/>
            <a:ext cx="5521960" cy="286194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7200" spc="-10" dirty="0">
                <a:solidFill>
                  <a:schemeClr val="tx1"/>
                </a:solidFill>
              </a:rPr>
              <a:t>《数字逻辑》</a:t>
            </a:r>
            <a:r>
              <a:rPr lang="zh-CN" sz="7200" spc="-10" dirty="0">
                <a:solidFill>
                  <a:schemeClr val="tx1"/>
                </a:solidFill>
              </a:rPr>
              <a:t>第一次作业</a:t>
            </a:r>
            <a:endParaRPr sz="7200">
              <a:solidFill>
                <a:schemeClr val="tx1"/>
              </a:solidFill>
            </a:endParaRPr>
          </a:p>
          <a:p>
            <a:pPr marL="3810" algn="ctr">
              <a:lnSpc>
                <a:spcPct val="100000"/>
              </a:lnSpc>
              <a:spcBef>
                <a:spcPts val="140"/>
              </a:spcBef>
            </a:pPr>
            <a:endParaRPr sz="7200">
              <a:solidFill>
                <a:schemeClr val="tx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52800" y="3657600"/>
            <a:ext cx="538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/>
              <a:t>汇报人：宋浩</a:t>
            </a:r>
            <a:r>
              <a:rPr lang="zh-CN" altLang="en-US"/>
              <a:t>元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5140" y="1622501"/>
            <a:ext cx="7291705" cy="87439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0" tIns="12700" rIns="0" bIns="0" rtlCol="0">
            <a:spAutoFit/>
          </a:bodyPr>
          <a:lstStyle/>
          <a:p>
            <a:pPr marL="63500" indent="0">
              <a:lnSpc>
                <a:spcPct val="100000"/>
              </a:lnSpc>
              <a:spcBef>
                <a:spcPts val="100"/>
              </a:spcBef>
              <a:buFont typeface="Arial MT"/>
              <a:buNone/>
              <a:tabLst>
                <a:tab pos="406400" algn="l"/>
              </a:tabLst>
            </a:pPr>
            <a:r>
              <a:rPr sz="1800" b="0" dirty="0">
                <a:latin typeface="Calibri" panose="020F0502020204030204"/>
                <a:cs typeface="Calibri" panose="020F0502020204030204"/>
              </a:rPr>
              <a:t>1.8</a:t>
            </a:r>
            <a:r>
              <a:rPr sz="1800" b="0" spc="4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0" spc="-40" dirty="0">
                <a:latin typeface="宋体" panose="02010600030101010101" pitchFamily="2" charset="-122"/>
                <a:cs typeface="宋体" panose="02010600030101010101" pitchFamily="2" charset="-122"/>
              </a:rPr>
              <a:t>如何判断一个二进制正整数 </a:t>
            </a:r>
            <a:r>
              <a:rPr sz="1800" b="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b="0" spc="5" dirty="0">
                <a:latin typeface="Calibri" panose="020F0502020204030204"/>
                <a:cs typeface="Calibri" panose="020F0502020204030204"/>
              </a:rPr>
              <a:t> = </a:t>
            </a:r>
            <a:r>
              <a:rPr sz="1800" b="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b="0" baseline="-21000" dirty="0">
                <a:latin typeface="Calibri" panose="020F0502020204030204"/>
                <a:cs typeface="Calibri" panose="020F0502020204030204"/>
              </a:rPr>
              <a:t>6</a:t>
            </a:r>
            <a:r>
              <a:rPr sz="1800" b="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b="0" baseline="-21000" dirty="0">
                <a:latin typeface="Calibri" panose="020F0502020204030204"/>
                <a:cs typeface="Calibri" panose="020F0502020204030204"/>
              </a:rPr>
              <a:t>5</a:t>
            </a:r>
            <a:r>
              <a:rPr sz="1800" b="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b="0" baseline="-21000" dirty="0">
                <a:latin typeface="Calibri" panose="020F0502020204030204"/>
                <a:cs typeface="Calibri" panose="020F0502020204030204"/>
              </a:rPr>
              <a:t>4</a:t>
            </a:r>
            <a:r>
              <a:rPr sz="1800" b="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b="0" baseline="-21000" dirty="0">
                <a:latin typeface="Calibri" panose="020F0502020204030204"/>
                <a:cs typeface="Calibri" panose="020F0502020204030204"/>
              </a:rPr>
              <a:t>3</a:t>
            </a:r>
            <a:r>
              <a:rPr sz="1800" b="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b="0" baseline="-21000" dirty="0">
                <a:latin typeface="Calibri" panose="020F0502020204030204"/>
                <a:cs typeface="Calibri" panose="020F0502020204030204"/>
              </a:rPr>
              <a:t>2</a:t>
            </a:r>
            <a:r>
              <a:rPr sz="1800" b="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b="0" baseline="-21000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b="0" dirty="0">
                <a:latin typeface="Calibri" panose="020F0502020204030204"/>
                <a:cs typeface="Calibri" panose="020F0502020204030204"/>
              </a:rPr>
              <a:t>b</a:t>
            </a:r>
            <a:r>
              <a:rPr sz="1800" b="0" baseline="-21000" dirty="0">
                <a:latin typeface="Calibri" panose="020F0502020204030204"/>
                <a:cs typeface="Calibri" panose="020F0502020204030204"/>
              </a:rPr>
              <a:t>0</a:t>
            </a:r>
            <a:r>
              <a:rPr sz="1800" b="0" spc="187" baseline="-210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0" dirty="0">
                <a:latin typeface="宋体" panose="02010600030101010101" pitchFamily="2" charset="-122"/>
                <a:cs typeface="宋体" panose="02010600030101010101" pitchFamily="2" charset="-122"/>
              </a:rPr>
              <a:t>能否被</a:t>
            </a:r>
            <a:r>
              <a:rPr sz="1800" b="0" spc="-10" dirty="0">
                <a:latin typeface="Calibri" panose="020F0502020204030204"/>
                <a:cs typeface="Calibri" panose="020F0502020204030204"/>
              </a:rPr>
              <a:t>(4)</a:t>
            </a:r>
            <a:r>
              <a:rPr sz="1800" b="0" spc="-15" baseline="-21000" dirty="0">
                <a:latin typeface="Calibri" panose="020F0502020204030204"/>
                <a:cs typeface="Calibri" panose="020F0502020204030204"/>
              </a:rPr>
              <a:t>10</a:t>
            </a:r>
            <a:r>
              <a:rPr sz="1800" b="0" spc="-20" dirty="0">
                <a:latin typeface="宋体" panose="02010600030101010101" pitchFamily="2" charset="-122"/>
                <a:cs typeface="宋体" panose="02010600030101010101" pitchFamily="2" charset="-122"/>
              </a:rPr>
              <a:t>整除？</a:t>
            </a:r>
            <a:endParaRPr sz="1800" b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Font typeface="Arial MT"/>
              <a:buChar char="•"/>
            </a:pPr>
            <a:endParaRPr sz="1800" b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63500" indent="0">
              <a:lnSpc>
                <a:spcPct val="100000"/>
              </a:lnSpc>
              <a:buFont typeface="Arial MT"/>
              <a:buNone/>
              <a:tabLst>
                <a:tab pos="406400" algn="l"/>
              </a:tabLst>
            </a:pPr>
            <a:r>
              <a:rPr sz="1400" b="0" spc="-25" dirty="0">
                <a:latin typeface="+mn-ea"/>
                <a:ea typeface="+mn-ea"/>
                <a:cs typeface="+mn-ea"/>
              </a:rPr>
              <a:t>答：</a:t>
            </a:r>
            <a:r>
              <a:rPr lang="zh-CN" altLang="" sz="1400" b="0" spc="-25" dirty="0">
                <a:latin typeface="+mn-ea"/>
                <a:ea typeface="+mn-ea"/>
                <a:cs typeface="+mn-ea"/>
              </a:rPr>
              <a:t>如果</a:t>
            </a:r>
            <a:r>
              <a:rPr sz="1400" b="0" spc="-10" dirty="0">
                <a:latin typeface="+mn-ea"/>
                <a:ea typeface="+mn-ea"/>
                <a:cs typeface="+mn-ea"/>
              </a:rPr>
              <a:t>b</a:t>
            </a:r>
            <a:r>
              <a:rPr sz="1400" b="0" spc="-15" baseline="-21000" dirty="0">
                <a:latin typeface="+mn-ea"/>
                <a:ea typeface="+mn-ea"/>
                <a:cs typeface="+mn-ea"/>
              </a:rPr>
              <a:t>1</a:t>
            </a:r>
            <a:r>
              <a:rPr sz="1400" b="0" spc="-10" dirty="0">
                <a:latin typeface="+mn-ea"/>
                <a:ea typeface="+mn-ea"/>
                <a:cs typeface="+mn-ea"/>
              </a:rPr>
              <a:t>b</a:t>
            </a:r>
            <a:r>
              <a:rPr sz="1400" b="0" spc="-15" baseline="-21000" dirty="0">
                <a:latin typeface="+mn-ea"/>
                <a:ea typeface="+mn-ea"/>
                <a:cs typeface="+mn-ea"/>
              </a:rPr>
              <a:t>0</a:t>
            </a:r>
            <a:r>
              <a:rPr sz="1400" b="0" spc="-10" dirty="0">
                <a:latin typeface="+mn-ea"/>
                <a:ea typeface="+mn-ea"/>
                <a:cs typeface="+mn-ea"/>
              </a:rPr>
              <a:t>=00</a:t>
            </a:r>
            <a:r>
              <a:rPr sz="1400" b="0" spc="-5" dirty="0">
                <a:latin typeface="+mn-ea"/>
                <a:ea typeface="+mn-ea"/>
                <a:cs typeface="+mn-ea"/>
              </a:rPr>
              <a:t>时，</a:t>
            </a:r>
            <a:r>
              <a:rPr sz="1400" b="0" spc="-10" dirty="0">
                <a:latin typeface="+mn-ea"/>
                <a:ea typeface="+mn-ea"/>
                <a:cs typeface="+mn-ea"/>
              </a:rPr>
              <a:t>B</a:t>
            </a:r>
            <a:r>
              <a:rPr sz="1400" b="0" spc="-5" dirty="0">
                <a:latin typeface="+mn-ea"/>
                <a:ea typeface="+mn-ea"/>
                <a:cs typeface="+mn-ea"/>
              </a:rPr>
              <a:t>可以被</a:t>
            </a:r>
            <a:r>
              <a:rPr sz="1400" b="0" spc="-10" dirty="0">
                <a:latin typeface="+mn-ea"/>
                <a:ea typeface="+mn-ea"/>
                <a:cs typeface="+mn-ea"/>
              </a:rPr>
              <a:t>4</a:t>
            </a:r>
            <a:r>
              <a:rPr sz="1400" b="0" spc="-20" dirty="0">
                <a:latin typeface="+mn-ea"/>
                <a:ea typeface="+mn-ea"/>
                <a:cs typeface="+mn-ea"/>
              </a:rPr>
              <a:t>整除。</a:t>
            </a:r>
            <a:endParaRPr sz="1400" b="0"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840" y="1565353"/>
            <a:ext cx="4471670" cy="399605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0" tIns="6985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393700" algn="l"/>
              </a:tabLst>
            </a:pPr>
            <a:r>
              <a:rPr sz="1800" b="0" dirty="0">
                <a:latin typeface="Calibri" panose="020F0502020204030204"/>
                <a:cs typeface="Calibri" panose="020F0502020204030204"/>
              </a:rPr>
              <a:t>1.9</a:t>
            </a:r>
            <a:r>
              <a:rPr sz="1800" b="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0" spc="-5" dirty="0">
                <a:latin typeface="宋体" panose="02010600030101010101" pitchFamily="2" charset="-122"/>
                <a:cs typeface="宋体" panose="02010600030101010101" pitchFamily="2" charset="-122"/>
              </a:rPr>
              <a:t>写成下列各数的原码、反码和补码：</a:t>
            </a:r>
            <a:endParaRPr sz="1800" b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08000">
              <a:lnSpc>
                <a:spcPct val="100000"/>
              </a:lnSpc>
              <a:spcBef>
                <a:spcPts val="355"/>
              </a:spcBef>
            </a:pP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1</a:t>
            </a: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0.1011</a:t>
            </a:r>
            <a:endParaRPr sz="1400" b="0">
              <a:latin typeface="Calibri" panose="020F0502020204030204"/>
              <a:cs typeface="Calibri" panose="020F0502020204030204"/>
            </a:endParaRPr>
          </a:p>
          <a:p>
            <a:pPr marL="508000">
              <a:lnSpc>
                <a:spcPct val="100000"/>
              </a:lnSpc>
              <a:spcBef>
                <a:spcPts val="335"/>
              </a:spcBef>
            </a:pPr>
            <a:r>
              <a:rPr sz="1400" b="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400" b="0" dirty="0">
                <a:latin typeface="Calibri" panose="020F0502020204030204"/>
                <a:cs typeface="Calibri" panose="020F0502020204030204"/>
              </a:rPr>
              <a:t>2</a:t>
            </a:r>
            <a:r>
              <a:rPr sz="1400" b="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1400" b="0" dirty="0">
                <a:latin typeface="Calibri" panose="020F0502020204030204"/>
                <a:cs typeface="Calibri" panose="020F0502020204030204"/>
              </a:rPr>
              <a:t>-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10110</a:t>
            </a:r>
            <a:endParaRPr sz="1400" b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1400" b="0">
              <a:latin typeface="Calibri" panose="020F0502020204030204"/>
              <a:cs typeface="Calibri" panose="020F0502020204030204"/>
            </a:endParaRPr>
          </a:p>
          <a:p>
            <a:pPr marL="393700" indent="-342900">
              <a:lnSpc>
                <a:spcPct val="100000"/>
              </a:lnSpc>
              <a:buFont typeface="Arial MT"/>
              <a:buChar char="•"/>
              <a:tabLst>
                <a:tab pos="393700" algn="l"/>
              </a:tabLst>
            </a:pPr>
            <a:r>
              <a:rPr sz="1800" b="0" spc="-25" dirty="0">
                <a:latin typeface="宋体" panose="02010600030101010101" pitchFamily="2" charset="-122"/>
                <a:cs typeface="宋体" panose="02010600030101010101" pitchFamily="2" charset="-122"/>
              </a:rPr>
              <a:t>答：</a:t>
            </a:r>
            <a:endParaRPr sz="1800" b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08000">
              <a:lnSpc>
                <a:spcPct val="100000"/>
              </a:lnSpc>
              <a:spcBef>
                <a:spcPts val="1505"/>
              </a:spcBef>
              <a:tabLst>
                <a:tab pos="794385" algn="l"/>
              </a:tabLst>
            </a:pPr>
            <a:r>
              <a:rPr sz="1400" b="0" spc="-50" dirty="0">
                <a:latin typeface="Arial MT"/>
                <a:cs typeface="Arial MT"/>
              </a:rPr>
              <a:t>–</a:t>
            </a:r>
            <a:r>
              <a:rPr sz="1400" b="0" dirty="0">
                <a:latin typeface="Arial MT"/>
                <a:cs typeface="Arial MT"/>
              </a:rPr>
              <a:t>	</a:t>
            </a:r>
            <a:r>
              <a:rPr sz="1400" b="0" spc="-25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400" b="0" spc="-25" dirty="0">
                <a:latin typeface="Calibri" panose="020F0502020204030204"/>
                <a:cs typeface="Calibri" panose="020F0502020204030204"/>
              </a:rPr>
              <a:t>1</a:t>
            </a:r>
            <a:r>
              <a:rPr sz="1400" b="0" spc="-25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1400" b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65200" lvl="1" indent="0">
              <a:lnSpc>
                <a:spcPct val="100000"/>
              </a:lnSpc>
              <a:spcBef>
                <a:spcPts val="315"/>
              </a:spcBef>
              <a:buFont typeface="Arial MT"/>
              <a:buNone/>
              <a:tabLst>
                <a:tab pos="1193800" algn="l"/>
              </a:tabLst>
            </a:pPr>
            <a:r>
              <a:rPr lang="zh-CN" altLang="" sz="1400" b="0" spc="-20" dirty="0">
                <a:latin typeface="Calibri" panose="020F0502020204030204"/>
                <a:cs typeface="Calibri" panose="020F0502020204030204"/>
              </a:rPr>
              <a:t>原码：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0.1011</a:t>
            </a:r>
            <a:endParaRPr sz="1400" b="0">
              <a:latin typeface="Calibri" panose="020F0502020204030204"/>
              <a:cs typeface="Calibri" panose="020F0502020204030204"/>
            </a:endParaRPr>
          </a:p>
          <a:p>
            <a:pPr marL="965200" lvl="1" indent="0">
              <a:lnSpc>
                <a:spcPct val="100000"/>
              </a:lnSpc>
              <a:spcBef>
                <a:spcPts val="335"/>
              </a:spcBef>
              <a:buFont typeface="Arial MT"/>
              <a:buNone/>
              <a:tabLst>
                <a:tab pos="1193800" algn="l"/>
              </a:tabLst>
            </a:pPr>
            <a:r>
              <a:rPr lang="zh-CN" altLang="" sz="1400" b="0" spc="-10" dirty="0">
                <a:latin typeface="Calibri" panose="020F0502020204030204"/>
                <a:cs typeface="Calibri" panose="020F0502020204030204"/>
              </a:rPr>
              <a:t>反码：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0.1011</a:t>
            </a:r>
            <a:endParaRPr sz="1400" b="0">
              <a:latin typeface="Calibri" panose="020F0502020204030204"/>
              <a:cs typeface="Calibri" panose="020F0502020204030204"/>
            </a:endParaRPr>
          </a:p>
          <a:p>
            <a:pPr marL="965200" lvl="1" indent="0">
              <a:lnSpc>
                <a:spcPct val="100000"/>
              </a:lnSpc>
              <a:spcBef>
                <a:spcPts val="335"/>
              </a:spcBef>
              <a:buFont typeface="Arial MT"/>
              <a:buNone/>
              <a:tabLst>
                <a:tab pos="1193800" algn="l"/>
              </a:tabLst>
            </a:pPr>
            <a:r>
              <a:rPr lang="zh-CN" altLang="" sz="1400" b="0" spc="-10" dirty="0">
                <a:latin typeface="Calibri" panose="020F0502020204030204"/>
                <a:cs typeface="Calibri" panose="020F0502020204030204"/>
              </a:rPr>
              <a:t>补码：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0.1011</a:t>
            </a:r>
            <a:endParaRPr sz="1400" b="0">
              <a:latin typeface="Calibri" panose="020F0502020204030204"/>
              <a:cs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670"/>
              </a:spcBef>
              <a:buFont typeface="Arial MT"/>
              <a:buChar char="•"/>
            </a:pPr>
            <a:endParaRPr sz="1400" b="0">
              <a:latin typeface="Calibri" panose="020F0502020204030204"/>
              <a:cs typeface="Calibri" panose="020F0502020204030204"/>
            </a:endParaRPr>
          </a:p>
          <a:p>
            <a:pPr marL="508000">
              <a:lnSpc>
                <a:spcPct val="100000"/>
              </a:lnSpc>
              <a:tabLst>
                <a:tab pos="794385" algn="l"/>
              </a:tabLst>
            </a:pPr>
            <a:r>
              <a:rPr sz="1400" b="0" spc="-50" dirty="0">
                <a:latin typeface="Arial MT"/>
                <a:cs typeface="Arial MT"/>
              </a:rPr>
              <a:t>–</a:t>
            </a:r>
            <a:r>
              <a:rPr sz="1400" b="0" dirty="0">
                <a:latin typeface="Arial MT"/>
                <a:cs typeface="Arial MT"/>
              </a:rPr>
              <a:t>	</a:t>
            </a:r>
            <a:r>
              <a:rPr sz="1400" b="0" spc="-25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400" b="0" spc="-25" dirty="0">
                <a:latin typeface="Calibri" panose="020F0502020204030204"/>
                <a:cs typeface="Calibri" panose="020F0502020204030204"/>
              </a:rPr>
              <a:t>2</a:t>
            </a:r>
            <a:r>
              <a:rPr sz="1400" b="0" spc="-25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sz="1400" b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965200" lvl="1" indent="0">
              <a:lnSpc>
                <a:spcPct val="100000"/>
              </a:lnSpc>
              <a:spcBef>
                <a:spcPts val="315"/>
              </a:spcBef>
              <a:buFont typeface="Arial MT"/>
              <a:buNone/>
              <a:tabLst>
                <a:tab pos="1193800" algn="l"/>
              </a:tabLst>
            </a:pPr>
            <a:r>
              <a:rPr lang="zh-CN" altLang="en-US" sz="1400" b="0" spc="-20" dirty="0">
                <a:latin typeface="Calibri" panose="020F0502020204030204"/>
                <a:cs typeface="Calibri" panose="020F0502020204030204"/>
                <a:sym typeface="+mn-ea"/>
              </a:rPr>
              <a:t>原码：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110110</a:t>
            </a:r>
            <a:endParaRPr sz="1400" b="0">
              <a:latin typeface="Calibri" panose="020F0502020204030204"/>
              <a:cs typeface="Calibri" panose="020F0502020204030204"/>
            </a:endParaRPr>
          </a:p>
          <a:p>
            <a:pPr marL="965200" lvl="1" indent="0">
              <a:lnSpc>
                <a:spcPct val="100000"/>
              </a:lnSpc>
              <a:spcBef>
                <a:spcPts val="335"/>
              </a:spcBef>
              <a:buFont typeface="Arial MT"/>
              <a:buNone/>
              <a:tabLst>
                <a:tab pos="1193800" algn="l"/>
              </a:tabLst>
            </a:pPr>
            <a:r>
              <a:rPr lang="zh-CN" altLang="en-US" sz="1400" b="0" spc="-10" dirty="0">
                <a:latin typeface="Calibri" panose="020F0502020204030204"/>
                <a:cs typeface="Calibri" panose="020F0502020204030204"/>
                <a:sym typeface="+mn-ea"/>
              </a:rPr>
              <a:t>反码：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101001</a:t>
            </a:r>
            <a:endParaRPr sz="1400" b="0">
              <a:latin typeface="Calibri" panose="020F0502020204030204"/>
              <a:cs typeface="Calibri" panose="020F0502020204030204"/>
            </a:endParaRPr>
          </a:p>
          <a:p>
            <a:pPr marL="965200" lvl="1" indent="0">
              <a:lnSpc>
                <a:spcPct val="100000"/>
              </a:lnSpc>
              <a:spcBef>
                <a:spcPts val="335"/>
              </a:spcBef>
              <a:buFont typeface="Arial MT"/>
              <a:buNone/>
              <a:tabLst>
                <a:tab pos="1193800" algn="l"/>
              </a:tabLst>
            </a:pPr>
            <a:r>
              <a:rPr lang="zh-CN" altLang="en-US" sz="1400" b="0" spc="-10" dirty="0">
                <a:latin typeface="Calibri" panose="020F0502020204030204"/>
                <a:cs typeface="Calibri" panose="020F0502020204030204"/>
                <a:sym typeface="+mn-ea"/>
              </a:rPr>
              <a:t>补码：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101010</a:t>
            </a:r>
            <a:endParaRPr sz="1400" b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840" y="1622501"/>
            <a:ext cx="4847590" cy="255079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70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1.10</a:t>
            </a:r>
            <a:r>
              <a:rPr sz="1800" spc="75" dirty="0">
                <a:latin typeface="Calibri" panose="020F0502020204030204"/>
                <a:cs typeface="Calibri" panose="020F0502020204030204"/>
              </a:rPr>
              <a:t>  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已知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[N]</a:t>
            </a:r>
            <a:r>
              <a:rPr sz="1800" baseline="-21000" dirty="0">
                <a:latin typeface="宋体" panose="02010600030101010101" pitchFamily="2" charset="-122"/>
                <a:cs typeface="宋体" panose="02010600030101010101" pitchFamily="2" charset="-122"/>
              </a:rPr>
              <a:t>补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=1.0110</a:t>
            </a: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，求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[N]</a:t>
            </a:r>
            <a:r>
              <a:rPr sz="1800" baseline="-21000" dirty="0">
                <a:latin typeface="宋体" panose="02010600030101010101" pitchFamily="2" charset="-122"/>
                <a:cs typeface="宋体" panose="02010600030101010101" pitchFamily="2" charset="-122"/>
              </a:rPr>
              <a:t>原</a:t>
            </a:r>
            <a:r>
              <a:rPr sz="1800" spc="-1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[N]</a:t>
            </a:r>
            <a:r>
              <a:rPr sz="1800" baseline="-21000" dirty="0">
                <a:latin typeface="宋体" panose="02010600030101010101" pitchFamily="2" charset="-122"/>
                <a:cs typeface="宋体" panose="02010600030101010101" pitchFamily="2" charset="-122"/>
              </a:rPr>
              <a:t>反</a:t>
            </a:r>
            <a:r>
              <a:rPr sz="1800" spc="-1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N</a:t>
            </a:r>
            <a:r>
              <a:rPr sz="1800" spc="-5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Font typeface="Arial MT"/>
              <a:buChar char="•"/>
            </a:pP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93700" indent="-342900">
              <a:lnSpc>
                <a:spcPct val="100000"/>
              </a:lnSpc>
              <a:buFont typeface="Arial MT"/>
              <a:buChar char="•"/>
              <a:tabLst>
                <a:tab pos="393700" algn="l"/>
              </a:tabLst>
            </a:pPr>
            <a:r>
              <a:rPr sz="1800" spc="-25" dirty="0">
                <a:latin typeface="宋体" panose="02010600030101010101" pitchFamily="2" charset="-122"/>
                <a:cs typeface="宋体" panose="02010600030101010101" pitchFamily="2" charset="-122"/>
              </a:rPr>
              <a:t>答：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08000">
              <a:lnSpc>
                <a:spcPct val="100000"/>
              </a:lnSpc>
              <a:spcBef>
                <a:spcPts val="1520"/>
              </a:spcBef>
              <a:tabLst>
                <a:tab pos="794385" algn="l"/>
              </a:tabLst>
            </a:pPr>
            <a:r>
              <a:rPr lang="zh-CN" altLang="en-US" sz="1600" spc="-20" dirty="0">
                <a:latin typeface="Calibri" panose="020F0502020204030204"/>
                <a:cs typeface="Calibri" panose="020F0502020204030204"/>
                <a:sym typeface="+mn-ea"/>
              </a:rPr>
              <a:t>原码：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1.1010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600">
              <a:latin typeface="Calibri" panose="020F0502020204030204"/>
              <a:cs typeface="Calibri" panose="020F0502020204030204"/>
            </a:endParaRPr>
          </a:p>
          <a:p>
            <a:pPr marL="508000">
              <a:lnSpc>
                <a:spcPct val="100000"/>
              </a:lnSpc>
              <a:tabLst>
                <a:tab pos="794385" algn="l"/>
              </a:tabLst>
            </a:pPr>
            <a:r>
              <a:rPr lang="zh-CN" altLang="en-US" sz="1600" spc="-20" dirty="0">
                <a:latin typeface="Calibri" panose="020F0502020204030204"/>
                <a:cs typeface="Calibri" panose="020F0502020204030204"/>
                <a:sym typeface="+mn-ea"/>
              </a:rPr>
              <a:t>反码：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1.0101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600">
              <a:latin typeface="Calibri" panose="020F0502020204030204"/>
              <a:cs typeface="Calibri" panose="020F0502020204030204"/>
            </a:endParaRPr>
          </a:p>
          <a:p>
            <a:pPr marL="508000">
              <a:lnSpc>
                <a:spcPct val="100000"/>
              </a:lnSpc>
              <a:spcBef>
                <a:spcPts val="5"/>
              </a:spcBef>
              <a:tabLst>
                <a:tab pos="794385" algn="l"/>
              </a:tabLst>
            </a:pPr>
            <a:r>
              <a:rPr lang="zh-CN" altLang="" sz="1600" spc="-50" dirty="0">
                <a:latin typeface="Arial MT"/>
                <a:cs typeface="Arial MT"/>
              </a:rPr>
              <a:t>真实值：</a:t>
            </a:r>
            <a:r>
              <a:rPr sz="16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600" dirty="0">
                <a:latin typeface="Calibri" panose="020F0502020204030204"/>
                <a:cs typeface="Calibri" panose="020F0502020204030204"/>
              </a:rPr>
              <a:t>-</a:t>
            </a:r>
            <a:r>
              <a:rPr sz="1600" spc="-10" dirty="0">
                <a:latin typeface="Calibri" panose="020F0502020204030204"/>
                <a:cs typeface="Calibri" panose="020F0502020204030204"/>
              </a:rPr>
              <a:t>0.1010</a:t>
            </a:r>
            <a:endParaRPr sz="16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565353"/>
            <a:ext cx="8036559" cy="292798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0" tIns="698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b="0" dirty="0">
                <a:latin typeface="Calibri" panose="020F0502020204030204"/>
                <a:cs typeface="Calibri" panose="020F0502020204030204"/>
              </a:rPr>
              <a:t>1.11</a:t>
            </a:r>
            <a:r>
              <a:rPr sz="1800" b="0" spc="45" dirty="0">
                <a:latin typeface="Calibri" panose="020F0502020204030204"/>
                <a:cs typeface="Calibri" panose="020F0502020204030204"/>
              </a:rPr>
              <a:t>  </a:t>
            </a:r>
            <a:r>
              <a:rPr sz="1800" b="0" dirty="0">
                <a:latin typeface="宋体" panose="02010600030101010101" pitchFamily="2" charset="-122"/>
                <a:cs typeface="宋体" panose="02010600030101010101" pitchFamily="2" charset="-122"/>
              </a:rPr>
              <a:t>将下列余</a:t>
            </a:r>
            <a:r>
              <a:rPr sz="1800" b="0" spc="-10" dirty="0">
                <a:latin typeface="Calibri" panose="020F0502020204030204"/>
                <a:cs typeface="Calibri" panose="020F0502020204030204"/>
              </a:rPr>
              <a:t>3</a:t>
            </a:r>
            <a:r>
              <a:rPr sz="1800" b="0" dirty="0">
                <a:latin typeface="宋体" panose="02010600030101010101" pitchFamily="2" charset="-122"/>
                <a:cs typeface="宋体" panose="02010600030101010101" pitchFamily="2" charset="-122"/>
              </a:rPr>
              <a:t>码转换成十进制数和</a:t>
            </a:r>
            <a:r>
              <a:rPr sz="1800" b="0" spc="-10" dirty="0">
                <a:latin typeface="Calibri" panose="020F0502020204030204"/>
                <a:cs typeface="Calibri" panose="020F0502020204030204"/>
              </a:rPr>
              <a:t>2421</a:t>
            </a:r>
            <a:r>
              <a:rPr sz="1800" b="0" spc="-25" dirty="0">
                <a:latin typeface="宋体" panose="02010600030101010101" pitchFamily="2" charset="-122"/>
                <a:cs typeface="宋体" panose="02010600030101010101" pitchFamily="2" charset="-122"/>
              </a:rPr>
              <a:t>码：</a:t>
            </a:r>
            <a:endParaRPr sz="1800" b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>
              <a:lnSpc>
                <a:spcPct val="100000"/>
              </a:lnSpc>
              <a:spcBef>
                <a:spcPts val="355"/>
              </a:spcBef>
            </a:pP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1</a:t>
            </a: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011010000011</a:t>
            </a:r>
            <a:endParaRPr sz="1400" b="0">
              <a:latin typeface="Calibri" panose="020F0502020204030204"/>
              <a:cs typeface="Calibri" panose="020F0502020204030204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2</a:t>
            </a: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01000101.1001</a:t>
            </a:r>
            <a:endParaRPr sz="1400" b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1400" b="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1800" b="0" spc="-25" dirty="0">
                <a:latin typeface="宋体" panose="02010600030101010101" pitchFamily="2" charset="-122"/>
                <a:cs typeface="宋体" panose="02010600030101010101" pitchFamily="2" charset="-122"/>
              </a:rPr>
              <a:t>答：</a:t>
            </a:r>
            <a:endParaRPr sz="1800" b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337185" algn="l"/>
              </a:tabLst>
            </a:pPr>
            <a:endParaRPr sz="1400" b="0" dirty="0">
              <a:latin typeface="Calibri" panose="020F0502020204030204"/>
              <a:cs typeface="Calibri" panose="020F0502020204030204"/>
              <a:sym typeface="+mn-ea"/>
            </a:endParaRPr>
          </a:p>
          <a:p>
            <a:pPr marL="457200" lvl="1" indent="457200">
              <a:lnSpc>
                <a:spcPct val="100000"/>
              </a:lnSpc>
              <a:spcBef>
                <a:spcPts val="100"/>
              </a:spcBef>
              <a:tabLst>
                <a:tab pos="337185" algn="l"/>
              </a:tabLst>
            </a:pPr>
            <a:r>
              <a:rPr lang="zh-CN" altLang="" sz="1400" b="0" dirty="0">
                <a:latin typeface="Calibri" panose="020F0502020204030204"/>
                <a:cs typeface="Calibri" panose="020F0502020204030204"/>
                <a:sym typeface="+mn-ea"/>
              </a:rPr>
              <a:t>十进制</a:t>
            </a:r>
            <a:r>
              <a:rPr lang="en-US" altLang="zh-CN" sz="1400" b="0" dirty="0">
                <a:latin typeface="Calibri" panose="020F0502020204030204"/>
                <a:cs typeface="Calibri" panose="020F0502020204030204"/>
                <a:sym typeface="+mn-ea"/>
              </a:rPr>
              <a:t>        2421</a:t>
            </a:r>
            <a:r>
              <a:rPr lang="zh-CN" altLang="en-US" sz="1400" b="0" dirty="0">
                <a:latin typeface="Calibri" panose="020F0502020204030204"/>
                <a:cs typeface="Calibri" panose="020F0502020204030204"/>
                <a:sym typeface="+mn-ea"/>
              </a:rPr>
              <a:t>码</a:t>
            </a:r>
            <a:endParaRPr sz="1400" b="0" dirty="0">
              <a:latin typeface="Calibri" panose="020F0502020204030204"/>
              <a:cs typeface="Calibri" panose="020F0502020204030204"/>
              <a:sym typeface="+mn-ea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337185" algn="l"/>
              </a:tabLst>
            </a:pPr>
            <a:r>
              <a:rPr lang="zh-CN" altLang="" sz="1400" b="0" spc="-5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（</a:t>
            </a:r>
            <a:r>
              <a:rPr lang="en-US" altLang="zh-CN" sz="1400" b="0" spc="-5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1</a:t>
            </a:r>
            <a:r>
              <a:rPr lang="zh-CN" altLang="" sz="1400" b="0" spc="-5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）</a:t>
            </a:r>
            <a:r>
              <a:rPr lang="en-US" altLang="zh-CN" sz="1400" b="0" spc="-5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               </a:t>
            </a:r>
            <a:r>
              <a:rPr sz="1400" b="0" dirty="0">
                <a:latin typeface="Calibri" panose="020F0502020204030204"/>
                <a:cs typeface="Calibri" panose="020F0502020204030204"/>
                <a:sym typeface="+mn-ea"/>
              </a:rPr>
              <a:t>350 </a:t>
            </a:r>
            <a:r>
              <a:rPr lang="en-US" altLang="" sz="1400" b="0" dirty="0">
                <a:latin typeface="Calibri" panose="020F0502020204030204"/>
                <a:cs typeface="Calibri" panose="020F0502020204030204"/>
                <a:sym typeface="+mn-ea"/>
              </a:rPr>
              <a:t>        </a:t>
            </a:r>
            <a:r>
              <a:rPr sz="1400" b="0" dirty="0">
                <a:latin typeface="Calibri" panose="020F0502020204030204"/>
                <a:cs typeface="Calibri" panose="020F0502020204030204"/>
                <a:sym typeface="+mn-ea"/>
              </a:rPr>
              <a:t>0011</a:t>
            </a:r>
            <a:r>
              <a:rPr sz="1400" b="0" spc="15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400" b="0" dirty="0">
                <a:latin typeface="Calibri" panose="020F0502020204030204"/>
                <a:cs typeface="Calibri" panose="020F0502020204030204"/>
                <a:sym typeface="+mn-ea"/>
              </a:rPr>
              <a:t>1011</a:t>
            </a:r>
            <a:r>
              <a:rPr sz="1400" b="0" spc="-5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400" b="0" dirty="0">
                <a:latin typeface="Calibri" panose="020F0502020204030204"/>
                <a:cs typeface="Calibri" panose="020F0502020204030204"/>
                <a:sym typeface="+mn-ea"/>
              </a:rPr>
              <a:t>0000</a:t>
            </a:r>
            <a:endParaRPr sz="1400" b="0" baseline="-2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400" b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tabLst>
                <a:tab pos="337185" algn="l"/>
              </a:tabLst>
            </a:pPr>
            <a:r>
              <a:rPr lang="zh-CN" altLang="" sz="1400" b="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（</a:t>
            </a:r>
            <a:r>
              <a:rPr lang="en-US" altLang="zh-CN" sz="1400" b="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2</a:t>
            </a:r>
            <a:r>
              <a:rPr lang="zh-CN" altLang="" sz="1400" b="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）</a:t>
            </a:r>
            <a:r>
              <a:rPr lang="en-US" altLang="zh-CN" sz="1400" b="0" dirty="0">
                <a:latin typeface="Calibri" panose="020F0502020204030204"/>
                <a:ea typeface="宋体" panose="02010600030101010101" pitchFamily="2" charset="-122"/>
                <a:cs typeface="Calibri" panose="020F0502020204030204"/>
                <a:sym typeface="+mn-ea"/>
              </a:rPr>
              <a:t>              </a:t>
            </a:r>
            <a:r>
              <a:rPr sz="1400" b="0" dirty="0">
                <a:latin typeface="Calibri" panose="020F0502020204030204"/>
                <a:cs typeface="Calibri" panose="020F0502020204030204"/>
                <a:sym typeface="+mn-ea"/>
              </a:rPr>
              <a:t>12.6</a:t>
            </a:r>
            <a:r>
              <a:rPr lang="en-US" altLang="" sz="1400" b="0" dirty="0">
                <a:latin typeface="Calibri" panose="020F0502020204030204"/>
                <a:cs typeface="Calibri" panose="020F0502020204030204"/>
                <a:sym typeface="+mn-ea"/>
              </a:rPr>
              <a:t>        </a:t>
            </a:r>
            <a:r>
              <a:rPr sz="1400" b="0" dirty="0">
                <a:latin typeface="Calibri" panose="020F0502020204030204"/>
                <a:cs typeface="Calibri" panose="020F0502020204030204"/>
                <a:sym typeface="+mn-ea"/>
              </a:rPr>
              <a:t>0001</a:t>
            </a:r>
            <a:r>
              <a:rPr sz="1400" b="0" spc="2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400" b="0" dirty="0">
                <a:latin typeface="Calibri" panose="020F0502020204030204"/>
                <a:cs typeface="Calibri" panose="020F0502020204030204"/>
                <a:sym typeface="+mn-ea"/>
              </a:rPr>
              <a:t>0010</a:t>
            </a:r>
            <a:r>
              <a:rPr sz="1400" b="0" spc="25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400" b="0" dirty="0">
                <a:latin typeface="Calibri" panose="020F0502020204030204"/>
                <a:cs typeface="Calibri" panose="020F0502020204030204"/>
                <a:sym typeface="+mn-ea"/>
              </a:rPr>
              <a:t>1100</a:t>
            </a:r>
            <a:endParaRPr sz="1400" b="0" baseline="-2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6285" marR="40005" indent="-287020">
              <a:lnSpc>
                <a:spcPct val="100000"/>
              </a:lnSpc>
              <a:tabLst>
                <a:tab pos="756285" algn="l"/>
              </a:tabLst>
            </a:pPr>
            <a:endParaRPr sz="1400" b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5140" y="1565353"/>
            <a:ext cx="5140325" cy="220218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0" tIns="6985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406400" algn="l"/>
              </a:tabLst>
            </a:pPr>
            <a:r>
              <a:rPr sz="1800" b="0" dirty="0">
                <a:latin typeface="Calibri" panose="020F0502020204030204"/>
                <a:cs typeface="Calibri" panose="020F0502020204030204"/>
              </a:rPr>
              <a:t>1.12</a:t>
            </a:r>
            <a:r>
              <a:rPr sz="1800" b="0" spc="4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0" dirty="0">
                <a:latin typeface="宋体" panose="02010600030101010101" pitchFamily="2" charset="-122"/>
                <a:cs typeface="宋体" panose="02010600030101010101" pitchFamily="2" charset="-122"/>
              </a:rPr>
              <a:t>试用</a:t>
            </a:r>
            <a:r>
              <a:rPr sz="1800" b="0" spc="-10" dirty="0">
                <a:latin typeface="Calibri" panose="020F0502020204030204"/>
                <a:cs typeface="Calibri" panose="020F0502020204030204"/>
              </a:rPr>
              <a:t>8421</a:t>
            </a:r>
            <a:r>
              <a:rPr sz="1800" b="0" spc="-5" dirty="0">
                <a:latin typeface="宋体" panose="02010600030101010101" pitchFamily="2" charset="-122"/>
                <a:cs typeface="宋体" panose="02010600030101010101" pitchFamily="2" charset="-122"/>
              </a:rPr>
              <a:t>码和格雷码分别表示下列各数：</a:t>
            </a:r>
            <a:endParaRPr sz="1800" b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20700">
              <a:lnSpc>
                <a:spcPct val="100000"/>
              </a:lnSpc>
              <a:spcBef>
                <a:spcPts val="355"/>
              </a:spcBef>
            </a:pP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1</a:t>
            </a: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(111110)</a:t>
            </a:r>
            <a:r>
              <a:rPr sz="1350" b="0" spc="-15" baseline="-22000" dirty="0">
                <a:latin typeface="Calibri" panose="020F0502020204030204"/>
                <a:cs typeface="Calibri" panose="020F0502020204030204"/>
              </a:rPr>
              <a:t>2</a:t>
            </a:r>
            <a:endParaRPr sz="1350" b="0" baseline="-22000">
              <a:latin typeface="Calibri" panose="020F0502020204030204"/>
              <a:cs typeface="Calibri" panose="020F0502020204030204"/>
            </a:endParaRPr>
          </a:p>
          <a:p>
            <a:pPr marL="520700">
              <a:lnSpc>
                <a:spcPct val="100000"/>
              </a:lnSpc>
              <a:spcBef>
                <a:spcPts val="335"/>
              </a:spcBef>
            </a:pP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2</a:t>
            </a: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(1100110)</a:t>
            </a:r>
            <a:r>
              <a:rPr sz="1350" b="0" spc="-15" baseline="-22000" dirty="0">
                <a:latin typeface="Calibri" panose="020F0502020204030204"/>
                <a:cs typeface="Calibri" panose="020F0502020204030204"/>
              </a:rPr>
              <a:t>2</a:t>
            </a:r>
            <a:endParaRPr sz="1350" b="0" baseline="-2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1600" b="0">
              <a:latin typeface="Calibri" panose="020F0502020204030204"/>
              <a:cs typeface="Calibri" panose="020F0502020204030204"/>
            </a:endParaRPr>
          </a:p>
          <a:p>
            <a:pPr marL="406400" indent="-342900">
              <a:lnSpc>
                <a:spcPct val="100000"/>
              </a:lnSpc>
              <a:buFont typeface="Arial MT"/>
              <a:buChar char="•"/>
              <a:tabLst>
                <a:tab pos="406400" algn="l"/>
              </a:tabLst>
            </a:pPr>
            <a:r>
              <a:rPr sz="1600" b="0" spc="-25" dirty="0">
                <a:latin typeface="宋体" panose="02010600030101010101" pitchFamily="2" charset="-122"/>
                <a:cs typeface="宋体" panose="02010600030101010101" pitchFamily="2" charset="-122"/>
              </a:rPr>
              <a:t>答：</a:t>
            </a:r>
            <a:endParaRPr sz="1600" b="0" spc="-25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63500" indent="0">
              <a:lnSpc>
                <a:spcPct val="100000"/>
              </a:lnSpc>
              <a:buFont typeface="Arial MT"/>
              <a:buNone/>
              <a:tabLst>
                <a:tab pos="406400" algn="l"/>
              </a:tabLst>
            </a:pPr>
            <a:r>
              <a:rPr lang="en-US" altLang="" sz="1600" b="0">
                <a:latin typeface="宋体" panose="02010600030101010101" pitchFamily="2" charset="-122"/>
                <a:cs typeface="宋体" panose="02010600030101010101" pitchFamily="2" charset="-122"/>
              </a:rPr>
              <a:t>    8421</a:t>
            </a:r>
            <a:r>
              <a:rPr lang="zh-CN" altLang="en-US" sz="1600" b="0">
                <a:latin typeface="宋体" panose="02010600030101010101" pitchFamily="2" charset="-122"/>
                <a:cs typeface="宋体" panose="02010600030101010101" pitchFamily="2" charset="-122"/>
              </a:rPr>
              <a:t>码</a:t>
            </a:r>
            <a:r>
              <a:rPr lang="en-US" altLang="zh-CN" sz="1600" b="0">
                <a:latin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1600" b="0">
                <a:latin typeface="宋体" panose="02010600030101010101" pitchFamily="2" charset="-122"/>
                <a:cs typeface="宋体" panose="02010600030101010101" pitchFamily="2" charset="-122"/>
              </a:rPr>
              <a:t>格雷码</a:t>
            </a:r>
            <a:endParaRPr lang="zh-CN" altLang="en-US" sz="1600" b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63500" indent="0">
              <a:lnSpc>
                <a:spcPct val="100000"/>
              </a:lnSpc>
              <a:buFont typeface="Arial MT"/>
              <a:buNone/>
              <a:tabLst>
                <a:tab pos="406400" algn="l"/>
              </a:tabLst>
            </a:pPr>
            <a:r>
              <a:rPr lang="en-US" altLang="" sz="1400" b="0" dirty="0">
                <a:latin typeface="Calibri" panose="020F0502020204030204"/>
                <a:cs typeface="Calibri" panose="020F0502020204030204"/>
              </a:rPr>
              <a:t>          </a:t>
            </a:r>
            <a:r>
              <a:rPr sz="1400" b="0" dirty="0">
                <a:latin typeface="Calibri" panose="020F0502020204030204"/>
                <a:cs typeface="Calibri" panose="020F0502020204030204"/>
              </a:rPr>
              <a:t>0110</a:t>
            </a:r>
            <a:r>
              <a:rPr sz="1400" b="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latin typeface="Calibri" panose="020F0502020204030204"/>
                <a:cs typeface="Calibri" panose="020F0502020204030204"/>
              </a:rPr>
              <a:t>0010</a:t>
            </a:r>
            <a:r>
              <a:rPr lang="en-US" altLang="" sz="1400" b="0" dirty="0">
                <a:latin typeface="Calibri" panose="020F0502020204030204"/>
                <a:cs typeface="Calibri" panose="020F0502020204030204"/>
              </a:rPr>
              <a:t>   </a:t>
            </a:r>
            <a:r>
              <a:rPr sz="1400" b="0" dirty="0">
                <a:latin typeface="Calibri" panose="020F0502020204030204"/>
                <a:cs typeface="Calibri" panose="020F0502020204030204"/>
              </a:rPr>
              <a:t>10</a:t>
            </a:r>
            <a:r>
              <a:rPr sz="1400" b="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0" spc="-20" dirty="0">
                <a:latin typeface="Calibri" panose="020F0502020204030204"/>
                <a:cs typeface="Calibri" panose="020F0502020204030204"/>
              </a:rPr>
              <a:t>0001</a:t>
            </a:r>
            <a:endParaRPr sz="1400" b="0" spc="-20" dirty="0">
              <a:latin typeface="Calibri" panose="020F0502020204030204"/>
              <a:cs typeface="Calibri" panose="020F0502020204030204"/>
            </a:endParaRPr>
          </a:p>
          <a:p>
            <a:pPr marL="63500" indent="0">
              <a:lnSpc>
                <a:spcPct val="100000"/>
              </a:lnSpc>
              <a:buFont typeface="Arial MT"/>
              <a:buNone/>
              <a:tabLst>
                <a:tab pos="406400" algn="l"/>
              </a:tabLst>
            </a:pPr>
            <a:r>
              <a:rPr sz="1400" b="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" sz="1400" b="0" spc="-20" dirty="0">
                <a:latin typeface="Calibri" panose="020F0502020204030204"/>
                <a:cs typeface="Calibri" panose="020F0502020204030204"/>
              </a:rPr>
              <a:t>          </a:t>
            </a:r>
            <a:r>
              <a:rPr sz="1350" b="0" dirty="0">
                <a:latin typeface="Calibri" panose="020F0502020204030204"/>
                <a:cs typeface="Calibri" panose="020F0502020204030204"/>
                <a:sym typeface="+mn-ea"/>
              </a:rPr>
              <a:t>0001</a:t>
            </a:r>
            <a:r>
              <a:rPr sz="1350" b="0" spc="50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350" b="0" dirty="0">
                <a:latin typeface="Calibri" panose="020F0502020204030204"/>
                <a:cs typeface="Calibri" panose="020F0502020204030204"/>
                <a:sym typeface="+mn-ea"/>
              </a:rPr>
              <a:t>0000</a:t>
            </a:r>
            <a:r>
              <a:rPr sz="1350" b="0" spc="-5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350" b="0" dirty="0">
                <a:latin typeface="Calibri" panose="020F0502020204030204"/>
                <a:cs typeface="Calibri" panose="020F0502020204030204"/>
                <a:sym typeface="+mn-ea"/>
              </a:rPr>
              <a:t>0010</a:t>
            </a:r>
            <a:r>
              <a:rPr lang="en-US" altLang="" sz="1350" b="0" dirty="0">
                <a:latin typeface="Calibri" panose="020F0502020204030204"/>
                <a:cs typeface="Calibri" panose="020F0502020204030204"/>
                <a:sym typeface="+mn-ea"/>
              </a:rPr>
              <a:t>   </a:t>
            </a:r>
            <a:r>
              <a:rPr sz="1350" b="0" dirty="0">
                <a:latin typeface="Calibri" panose="020F0502020204030204"/>
                <a:cs typeface="Calibri" panose="020F0502020204030204"/>
                <a:sym typeface="+mn-ea"/>
              </a:rPr>
              <a:t>101</a:t>
            </a:r>
            <a:r>
              <a:rPr sz="1350" b="0" spc="15" dirty="0"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1350" b="0" spc="-20" dirty="0">
                <a:latin typeface="Calibri" panose="020F0502020204030204"/>
                <a:cs typeface="Calibri" panose="020F0502020204030204"/>
                <a:sym typeface="+mn-ea"/>
              </a:rPr>
              <a:t>0101</a:t>
            </a:r>
            <a:endParaRPr sz="1350" b="0" baseline="-2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622501"/>
            <a:ext cx="8063865" cy="405320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1.1</a:t>
            </a:r>
            <a:r>
              <a:rPr sz="1800" b="1" spc="45" dirty="0">
                <a:latin typeface="Calibri" panose="020F0502020204030204"/>
                <a:cs typeface="Calibri" panose="020F0502020204030204"/>
              </a:rPr>
              <a:t>  </a:t>
            </a: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什么是模拟信号？什么是数字信号？试各举一例。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Font typeface="Arial MT"/>
              <a:buChar char="•"/>
            </a:pP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1800" spc="-25" dirty="0">
                <a:latin typeface="宋体" panose="02010600030101010101" pitchFamily="2" charset="-122"/>
                <a:cs typeface="宋体" panose="02010600030101010101" pitchFamily="2" charset="-122"/>
              </a:rPr>
              <a:t>答：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265" marR="5080" lvl="1" indent="0">
              <a:lnSpc>
                <a:spcPts val="1570"/>
              </a:lnSpc>
              <a:spcBef>
                <a:spcPts val="1760"/>
              </a:spcBef>
              <a:buFont typeface="Arial MT"/>
              <a:buNone/>
              <a:tabLst>
                <a:tab pos="756285" algn="l"/>
              </a:tabLst>
            </a:pPr>
            <a:r>
              <a:rPr sz="1400" dirty="0">
                <a:latin typeface="宋体" panose="02010600030101010101" pitchFamily="2" charset="-122"/>
                <a:cs typeface="宋体" panose="02010600030101010101" pitchFamily="2" charset="-122"/>
              </a:rPr>
              <a:t>模拟信号：模拟信号是随时间连续变化的信号，它可以是电压、电流、声音、图像等物理量的表示。模拟信号的特点是取值连续，即信号在任意时刻都有确定的值，且这个值可以是无穷多个中的一个。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265" marR="5080" lvl="1" indent="0">
              <a:lnSpc>
                <a:spcPts val="1570"/>
              </a:lnSpc>
              <a:spcBef>
                <a:spcPts val="1760"/>
              </a:spcBef>
              <a:buFont typeface="Arial MT"/>
              <a:buNone/>
              <a:tabLst>
                <a:tab pos="756285" algn="l"/>
              </a:tabLst>
            </a:pPr>
            <a:r>
              <a:rPr sz="1400" dirty="0">
                <a:latin typeface="宋体" panose="02010600030101010101" pitchFamily="2" charset="-122"/>
                <a:cs typeface="宋体" panose="02010600030101010101" pitchFamily="2" charset="-122"/>
              </a:rPr>
              <a:t>举例：我们日常生活中听到的声音信号就是一种模拟信号。声音是由空气分子的振动产生的，这些振动随时间连续变化，形成了我们听到的声音波形。声音信号的大小、频率、相位等参数都是随时间连续变化的。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265" marR="5080" lvl="1" indent="0">
              <a:lnSpc>
                <a:spcPts val="1570"/>
              </a:lnSpc>
              <a:spcBef>
                <a:spcPts val="1760"/>
              </a:spcBef>
              <a:buFont typeface="Arial MT"/>
              <a:buNone/>
              <a:tabLst>
                <a:tab pos="756285" algn="l"/>
              </a:tabLst>
            </a:pPr>
            <a:r>
              <a:rPr sz="1400" dirty="0">
                <a:latin typeface="宋体" panose="02010600030101010101" pitchFamily="2" charset="-122"/>
                <a:cs typeface="宋体" panose="02010600030101010101" pitchFamily="2" charset="-122"/>
              </a:rPr>
              <a:t>数字信号：数字信号则是用数字序列来表示的信号，它通常只取有限个离散值。数字信号的特点是取值不连续，即信号只能取到有限个特定的值。这些值通常是用二进制数（0和1）来表示的。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265" marR="5080" lvl="1" indent="0">
              <a:lnSpc>
                <a:spcPts val="1570"/>
              </a:lnSpc>
              <a:spcBef>
                <a:spcPts val="1760"/>
              </a:spcBef>
              <a:buFont typeface="Arial MT"/>
              <a:buNone/>
              <a:tabLst>
                <a:tab pos="756285" algn="l"/>
              </a:tabLst>
            </a:pPr>
            <a:r>
              <a:rPr sz="1400" dirty="0">
                <a:latin typeface="宋体" panose="02010600030101010101" pitchFamily="2" charset="-122"/>
                <a:cs typeface="宋体" panose="02010600030101010101" pitchFamily="2" charset="-122"/>
              </a:rPr>
              <a:t>举例：计算机内部传输和处理的数据就是一种数字信号。计算机中的数据都是以二进制数的形式存储和传输的，这些二进制数只能取0和1两个值，因此它们是离散的。例如，一个文本文件在计算机中就是以一系列二进制数的形式存储的，每个二进制数都代表了一个特定的字符或控制信息。</a:t>
            </a:r>
            <a:endParaRPr sz="14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622501"/>
            <a:ext cx="8020050" cy="155956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1.2</a:t>
            </a:r>
            <a:r>
              <a:rPr sz="1800" b="1" spc="4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数字逻辑电路具有哪些主要特点？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Font typeface="Arial MT"/>
              <a:buChar char="•"/>
            </a:pP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1800" spc="-25" dirty="0">
                <a:latin typeface="宋体" panose="02010600030101010101" pitchFamily="2" charset="-122"/>
                <a:cs typeface="宋体" panose="02010600030101010101" pitchFamily="2" charset="-122"/>
              </a:rPr>
              <a:t>答：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756285" lvl="1" indent="-286385">
              <a:lnSpc>
                <a:spcPct val="100000"/>
              </a:lnSpc>
              <a:spcBef>
                <a:spcPts val="1505"/>
              </a:spcBef>
              <a:buFont typeface="Arial MT"/>
              <a:buChar char="–"/>
              <a:tabLst>
                <a:tab pos="756285" algn="l"/>
              </a:tabLst>
            </a:pPr>
            <a:r>
              <a:rPr sz="1400" spc="-20" dirty="0">
                <a:latin typeface="宋体" panose="02010600030101010101" pitchFamily="2" charset="-122"/>
                <a:cs typeface="宋体" panose="02010600030101010101" pitchFamily="2" charset="-122"/>
              </a:rPr>
              <a:t>数字逻辑电路具有以下的特点：</a:t>
            </a:r>
            <a:r>
              <a:rPr sz="1400" dirty="0"/>
              <a:t>二值信号、离散性、可编程性、高可靠性、高效性与高精度、结构简单与低功耗以及</a:t>
            </a:r>
            <a:r>
              <a:rPr lang="zh-CN" altLang="" sz="1400" dirty="0"/>
              <a:t>具有</a:t>
            </a:r>
            <a:r>
              <a:rPr sz="1400" dirty="0"/>
              <a:t>广泛的应用</a:t>
            </a:r>
            <a:r>
              <a:rPr lang="zh-CN" altLang="" sz="1400" dirty="0">
                <a:ea typeface="宋体" panose="02010600030101010101" pitchFamily="2" charset="-122"/>
              </a:rPr>
              <a:t>。</a:t>
            </a:r>
            <a:endParaRPr lang="zh-CN" altLang="" sz="1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622501"/>
            <a:ext cx="7956550" cy="382587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1.3</a:t>
            </a:r>
            <a:r>
              <a:rPr sz="1800" b="1" spc="50" dirty="0">
                <a:latin typeface="Calibri" panose="020F0502020204030204"/>
                <a:cs typeface="Calibri" panose="020F0502020204030204"/>
              </a:rPr>
              <a:t>  </a:t>
            </a: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数字逻辑电路可分为哪两种类型？主要区别是什么？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Font typeface="Arial MT"/>
              <a:buChar char="•"/>
            </a:pP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1800" spc="-25" dirty="0">
                <a:latin typeface="宋体" panose="02010600030101010101" pitchFamily="2" charset="-122"/>
                <a:cs typeface="宋体" panose="02010600030101010101" pitchFamily="2" charset="-122"/>
              </a:rPr>
              <a:t>答：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lvl="1" indent="0">
              <a:lnSpc>
                <a:spcPct val="100000"/>
              </a:lnSpc>
              <a:spcBef>
                <a:spcPts val="1505"/>
              </a:spcBef>
              <a:buFont typeface="Arial MT"/>
              <a:buNone/>
              <a:tabLst>
                <a:tab pos="795655" algn="l"/>
              </a:tabLst>
            </a:pPr>
            <a:r>
              <a:rPr lang="zh-CN" altLang="" sz="1000" spc="-20" dirty="0">
                <a:latin typeface="宋体" panose="02010600030101010101" pitchFamily="2" charset="-122"/>
                <a:cs typeface="宋体" panose="02010600030101010101" pitchFamily="2" charset="-122"/>
              </a:rPr>
              <a:t>一、</a:t>
            </a:r>
            <a:endParaRPr lang="zh-CN" altLang="" sz="1000" spc="-2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lvl="1" indent="0">
              <a:lnSpc>
                <a:spcPct val="100000"/>
              </a:lnSpc>
              <a:spcBef>
                <a:spcPts val="1505"/>
              </a:spcBef>
              <a:buFont typeface="Arial MT"/>
              <a:buNone/>
              <a:tabLst>
                <a:tab pos="795655" algn="l"/>
              </a:tabLst>
            </a:pPr>
            <a:r>
              <a:rPr sz="1000" spc="-20" dirty="0">
                <a:latin typeface="宋体" panose="02010600030101010101" pitchFamily="2" charset="-122"/>
                <a:cs typeface="宋体" panose="02010600030101010101" pitchFamily="2" charset="-122"/>
              </a:rPr>
              <a:t>组合逻辑电路</a:t>
            </a:r>
            <a:r>
              <a:rPr lang="zh-CN" altLang="" sz="1000" spc="-2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000" spc="-20" dirty="0">
                <a:latin typeface="宋体" panose="02010600030101010101" pitchFamily="2" charset="-122"/>
                <a:cs typeface="宋体" panose="02010600030101010101" pitchFamily="2" charset="-122"/>
              </a:rPr>
              <a:t>组合逻辑电路的输出在任何时刻仅取决于该时刻的输入信号，而与电路过去的输入或输出状态无关。这种电路没有记忆功能，其操作是瞬时的。</a:t>
            </a:r>
            <a:endParaRPr sz="1000" spc="-2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lvl="1" indent="0">
              <a:lnSpc>
                <a:spcPct val="100000"/>
              </a:lnSpc>
              <a:spcBef>
                <a:spcPts val="1505"/>
              </a:spcBef>
              <a:buFont typeface="Arial MT"/>
              <a:buNone/>
              <a:tabLst>
                <a:tab pos="795655" algn="l"/>
              </a:tabLst>
            </a:pPr>
            <a:r>
              <a:rPr sz="1000" spc="-20" dirty="0">
                <a:latin typeface="宋体" panose="02010600030101010101" pitchFamily="2" charset="-122"/>
                <a:cs typeface="宋体" panose="02010600030101010101" pitchFamily="2" charset="-122"/>
              </a:rPr>
              <a:t>时序逻辑电路</a:t>
            </a:r>
            <a:r>
              <a:rPr lang="zh-CN" altLang="" sz="1000" spc="-2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000" spc="-20" dirty="0">
                <a:latin typeface="宋体" panose="02010600030101010101" pitchFamily="2" charset="-122"/>
                <a:cs typeface="宋体" panose="02010600030101010101" pitchFamily="2" charset="-122"/>
              </a:rPr>
              <a:t>时序逻辑电路的输出不仅取决于当前的输入信号，还取决于电路过去的状态（即电路的存储元件中的值）。这种电路具有记忆功能。</a:t>
            </a:r>
            <a:endParaRPr sz="1000" spc="-2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lvl="1" indent="0">
              <a:lnSpc>
                <a:spcPct val="100000"/>
              </a:lnSpc>
              <a:spcBef>
                <a:spcPts val="1505"/>
              </a:spcBef>
              <a:buFont typeface="Arial MT"/>
              <a:buNone/>
              <a:tabLst>
                <a:tab pos="795655" algn="l"/>
              </a:tabLst>
            </a:pPr>
            <a:r>
              <a:rPr sz="1000" spc="-20" dirty="0">
                <a:latin typeface="宋体" panose="02010600030101010101" pitchFamily="2" charset="-122"/>
                <a:cs typeface="宋体" panose="02010600030101010101" pitchFamily="2" charset="-122"/>
              </a:rPr>
              <a:t>二、主要区别</a:t>
            </a:r>
            <a:endParaRPr sz="1000" spc="-2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lvl="1" indent="0">
              <a:lnSpc>
                <a:spcPct val="100000"/>
              </a:lnSpc>
              <a:spcBef>
                <a:spcPts val="1505"/>
              </a:spcBef>
              <a:buFont typeface="Arial MT"/>
              <a:buNone/>
              <a:tabLst>
                <a:tab pos="795655" algn="l"/>
              </a:tabLst>
            </a:pPr>
            <a:r>
              <a:rPr sz="1000" spc="-20" dirty="0">
                <a:latin typeface="宋体" panose="02010600030101010101" pitchFamily="2" charset="-122"/>
                <a:cs typeface="宋体" panose="02010600030101010101" pitchFamily="2" charset="-122"/>
              </a:rPr>
              <a:t>记忆功能</a:t>
            </a:r>
            <a:r>
              <a:rPr lang="zh-CN" altLang="" sz="1000" spc="-20" dirty="0">
                <a:latin typeface="宋体" panose="02010600030101010101" pitchFamily="2" charset="-122"/>
                <a:cs typeface="宋体" panose="02010600030101010101" pitchFamily="2" charset="-122"/>
              </a:rPr>
              <a:t>上</a:t>
            </a:r>
            <a:r>
              <a:rPr sz="1000" spc="-20" dirty="0">
                <a:latin typeface="宋体" panose="02010600030101010101" pitchFamily="2" charset="-122"/>
                <a:cs typeface="宋体" panose="02010600030101010101" pitchFamily="2" charset="-122"/>
              </a:rPr>
              <a:t>组合逻辑电路无记忆功能，输出仅由当前输入决定</a:t>
            </a:r>
            <a:r>
              <a:rPr lang="zh-CN" altLang="" sz="1000" spc="-20" dirty="0">
                <a:latin typeface="宋体" panose="02010600030101010101" pitchFamily="2" charset="-122"/>
                <a:cs typeface="宋体" panose="02010600030101010101" pitchFamily="2" charset="-122"/>
              </a:rPr>
              <a:t>而</a:t>
            </a:r>
            <a:r>
              <a:rPr sz="1000" spc="-20" dirty="0">
                <a:latin typeface="宋体" panose="02010600030101010101" pitchFamily="2" charset="-122"/>
                <a:cs typeface="宋体" panose="02010600030101010101" pitchFamily="2" charset="-122"/>
              </a:rPr>
              <a:t>时序逻辑电路：有记忆功能，输出受当前输入和过去状态共同影响。</a:t>
            </a:r>
            <a:endParaRPr sz="1000" spc="-2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lvl="1" indent="0">
              <a:lnSpc>
                <a:spcPct val="100000"/>
              </a:lnSpc>
              <a:spcBef>
                <a:spcPts val="1505"/>
              </a:spcBef>
              <a:buFont typeface="Arial MT"/>
              <a:buNone/>
              <a:tabLst>
                <a:tab pos="795655" algn="l"/>
              </a:tabLst>
            </a:pPr>
            <a:r>
              <a:rPr sz="1000" spc="-20" dirty="0">
                <a:latin typeface="宋体" panose="02010600030101010101" pitchFamily="2" charset="-122"/>
                <a:cs typeface="宋体" panose="02010600030101010101" pitchFamily="2" charset="-122"/>
              </a:rPr>
              <a:t>操作特性</a:t>
            </a:r>
            <a:r>
              <a:rPr lang="zh-CN" altLang="" sz="1000" spc="-20" dirty="0">
                <a:latin typeface="宋体" panose="02010600030101010101" pitchFamily="2" charset="-122"/>
                <a:cs typeface="宋体" panose="02010600030101010101" pitchFamily="2" charset="-122"/>
              </a:rPr>
              <a:t>上</a:t>
            </a:r>
            <a:r>
              <a:rPr sz="1000" spc="-20" dirty="0">
                <a:latin typeface="宋体" panose="02010600030101010101" pitchFamily="2" charset="-122"/>
                <a:cs typeface="宋体" panose="02010600030101010101" pitchFamily="2" charset="-122"/>
              </a:rPr>
              <a:t>组合逻辑电路操作是瞬时的，不依赖于时间延迟或存储元件</a:t>
            </a:r>
            <a:r>
              <a:rPr lang="zh-CN" altLang="" sz="1000" spc="-2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" sz="1000" spc="-20" dirty="0">
                <a:latin typeface="宋体" panose="02010600030101010101" pitchFamily="2" charset="-122"/>
                <a:cs typeface="宋体" panose="02010600030101010101" pitchFamily="2" charset="-122"/>
              </a:rPr>
              <a:t>而</a:t>
            </a:r>
            <a:r>
              <a:rPr sz="1000" spc="-20" dirty="0">
                <a:latin typeface="宋体" panose="02010600030101010101" pitchFamily="2" charset="-122"/>
                <a:cs typeface="宋体" panose="02010600030101010101" pitchFamily="2" charset="-122"/>
              </a:rPr>
              <a:t>时序逻辑电路操作依赖于时间顺序和时钟信号，具有时序性。</a:t>
            </a:r>
            <a:endParaRPr sz="1000" spc="-2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69900" lvl="1" indent="0">
              <a:lnSpc>
                <a:spcPct val="100000"/>
              </a:lnSpc>
              <a:spcBef>
                <a:spcPts val="1505"/>
              </a:spcBef>
              <a:buFont typeface="Arial MT"/>
              <a:buNone/>
              <a:tabLst>
                <a:tab pos="795655" algn="l"/>
              </a:tabLst>
            </a:pPr>
            <a:r>
              <a:rPr sz="1000" spc="-20" dirty="0">
                <a:latin typeface="宋体" panose="02010600030101010101" pitchFamily="2" charset="-122"/>
                <a:cs typeface="宋体" panose="02010600030101010101" pitchFamily="2" charset="-122"/>
              </a:rPr>
              <a:t>应用场景</a:t>
            </a:r>
            <a:r>
              <a:rPr lang="zh-CN" altLang="" sz="1000" spc="-20" dirty="0">
                <a:latin typeface="宋体" panose="02010600030101010101" pitchFamily="2" charset="-122"/>
                <a:cs typeface="宋体" panose="02010600030101010101" pitchFamily="2" charset="-122"/>
              </a:rPr>
              <a:t>上</a:t>
            </a:r>
            <a:r>
              <a:rPr sz="1000" spc="-20" dirty="0">
                <a:latin typeface="宋体" panose="02010600030101010101" pitchFamily="2" charset="-122"/>
                <a:cs typeface="宋体" panose="02010600030101010101" pitchFamily="2" charset="-122"/>
              </a:rPr>
              <a:t>组合逻辑电路适用于不需要记忆功能的简单逻辑运算，如解码、选择、加法等</a:t>
            </a:r>
            <a:r>
              <a:rPr lang="zh-CN" altLang="" sz="1000" spc="-2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，而</a:t>
            </a:r>
            <a:r>
              <a:rPr sz="1000" spc="-20" dirty="0">
                <a:latin typeface="宋体" panose="02010600030101010101" pitchFamily="2" charset="-122"/>
                <a:cs typeface="宋体" panose="02010600030101010101" pitchFamily="2" charset="-122"/>
              </a:rPr>
              <a:t>时序逻辑电路：适用于需要记忆功能和时序控制的复杂逻辑运算，如计数、存储、触发等。</a:t>
            </a:r>
            <a:endParaRPr sz="1000" spc="-2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622501"/>
            <a:ext cx="5219065" cy="115125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1.4</a:t>
            </a:r>
            <a:r>
              <a:rPr sz="1800" b="1" spc="47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最简电路是否一定最佳？为什么？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Font typeface="Arial MT"/>
              <a:buChar char="•"/>
            </a:pP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1800" spc="-25" dirty="0">
                <a:latin typeface="宋体" panose="02010600030101010101" pitchFamily="2" charset="-122"/>
                <a:cs typeface="宋体" panose="02010600030101010101" pitchFamily="2" charset="-122"/>
              </a:rPr>
              <a:t>答：</a:t>
            </a:r>
            <a:r>
              <a:rPr lang="zh-CN" altLang="" sz="1400" spc="-20" dirty="0">
                <a:latin typeface="宋体" panose="02010600030101010101" pitchFamily="2" charset="-122"/>
                <a:cs typeface="宋体" panose="02010600030101010101" pitchFamily="2" charset="-122"/>
              </a:rPr>
              <a:t>不一定</a:t>
            </a:r>
            <a:r>
              <a:rPr lang="en-US" altLang="zh-CN" sz="1400" spc="-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400" spc="-2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sz="1400" spc="-20" dirty="0">
                <a:latin typeface="宋体" panose="02010600030101010101" pitchFamily="2" charset="-122"/>
                <a:cs typeface="宋体" panose="02010600030101010101" pitchFamily="2" charset="-122"/>
              </a:rPr>
              <a:t>因为，最佳电路应</a:t>
            </a:r>
            <a:r>
              <a:rPr lang="zh-CN" altLang="" sz="1400" spc="-20" dirty="0">
                <a:latin typeface="宋体" panose="02010600030101010101" pitchFamily="2" charset="-122"/>
                <a:cs typeface="宋体" panose="02010600030101010101" pitchFamily="2" charset="-122"/>
              </a:rPr>
              <a:t>该根据不同情况而改变，不是追求极致的最简</a:t>
            </a:r>
            <a:r>
              <a:rPr sz="1400" spc="-2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1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840" y="1565353"/>
            <a:ext cx="6938645" cy="39909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393700" algn="l"/>
              </a:tabLst>
            </a:pPr>
            <a:r>
              <a:rPr sz="1800" b="0" dirty="0">
                <a:latin typeface="Calibri" panose="020F0502020204030204"/>
                <a:cs typeface="Calibri" panose="020F0502020204030204"/>
              </a:rPr>
              <a:t>1.5</a:t>
            </a:r>
            <a:r>
              <a:rPr sz="1800" b="0" spc="484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0" spc="-5" dirty="0">
                <a:latin typeface="宋体" panose="02010600030101010101" pitchFamily="2" charset="-122"/>
                <a:cs typeface="宋体" panose="02010600030101010101" pitchFamily="2" charset="-122"/>
              </a:rPr>
              <a:t>把下列不同进制数写成按权展开形式：</a:t>
            </a:r>
            <a:endParaRPr sz="1800" b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08000">
              <a:lnSpc>
                <a:spcPct val="100000"/>
              </a:lnSpc>
              <a:spcBef>
                <a:spcPts val="355"/>
              </a:spcBef>
            </a:pP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1</a:t>
            </a: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(4517.239)</a:t>
            </a:r>
            <a:r>
              <a:rPr sz="1350" b="0" spc="-15" baseline="-22000" dirty="0">
                <a:latin typeface="Calibri" panose="020F0502020204030204"/>
                <a:cs typeface="Calibri" panose="020F0502020204030204"/>
              </a:rPr>
              <a:t>10</a:t>
            </a:r>
            <a:endParaRPr sz="1350" b="0" baseline="-22000">
              <a:latin typeface="Calibri" panose="020F0502020204030204"/>
              <a:cs typeface="Calibri" panose="020F0502020204030204"/>
            </a:endParaRPr>
          </a:p>
          <a:p>
            <a:pPr marL="508000">
              <a:lnSpc>
                <a:spcPct val="100000"/>
              </a:lnSpc>
              <a:spcBef>
                <a:spcPts val="335"/>
              </a:spcBef>
            </a:pP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2</a:t>
            </a: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(10110.0101)</a:t>
            </a:r>
            <a:r>
              <a:rPr sz="1350" b="0" spc="-15" baseline="-22000" dirty="0">
                <a:latin typeface="Calibri" panose="020F0502020204030204"/>
                <a:cs typeface="Calibri" panose="020F0502020204030204"/>
              </a:rPr>
              <a:t>2</a:t>
            </a:r>
            <a:endParaRPr sz="1350" b="0" baseline="-22000">
              <a:latin typeface="Calibri" panose="020F0502020204030204"/>
              <a:cs typeface="Calibri" panose="020F0502020204030204"/>
            </a:endParaRPr>
          </a:p>
          <a:p>
            <a:pPr marL="508000">
              <a:lnSpc>
                <a:spcPct val="100000"/>
              </a:lnSpc>
              <a:spcBef>
                <a:spcPts val="340"/>
              </a:spcBef>
            </a:pP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3</a:t>
            </a: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(325.744)</a:t>
            </a:r>
            <a:r>
              <a:rPr sz="1350" b="0" spc="-15" baseline="-22000" dirty="0">
                <a:latin typeface="Calibri" panose="020F0502020204030204"/>
                <a:cs typeface="Calibri" panose="020F0502020204030204"/>
              </a:rPr>
              <a:t>8</a:t>
            </a:r>
            <a:endParaRPr sz="1350" b="0" baseline="-22000">
              <a:latin typeface="Calibri" panose="020F0502020204030204"/>
              <a:cs typeface="Calibri" panose="020F0502020204030204"/>
            </a:endParaRPr>
          </a:p>
          <a:p>
            <a:pPr marL="508000">
              <a:lnSpc>
                <a:spcPct val="100000"/>
              </a:lnSpc>
              <a:spcBef>
                <a:spcPts val="335"/>
              </a:spcBef>
            </a:pP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4</a:t>
            </a: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(785.4AF)</a:t>
            </a:r>
            <a:r>
              <a:rPr sz="1350" b="0" spc="-15" baseline="-22000" dirty="0">
                <a:latin typeface="Calibri" panose="020F0502020204030204"/>
                <a:cs typeface="Calibri" panose="020F0502020204030204"/>
              </a:rPr>
              <a:t>16</a:t>
            </a:r>
            <a:endParaRPr sz="1350" b="0" baseline="-2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1400" b="0">
              <a:latin typeface="Calibri" panose="020F0502020204030204"/>
              <a:cs typeface="Calibri" panose="020F0502020204030204"/>
            </a:endParaRPr>
          </a:p>
          <a:p>
            <a:pPr marL="393700" indent="-342900">
              <a:lnSpc>
                <a:spcPct val="100000"/>
              </a:lnSpc>
              <a:buFont typeface="Arial MT"/>
              <a:buChar char="•"/>
              <a:tabLst>
                <a:tab pos="393700" algn="l"/>
              </a:tabLst>
            </a:pPr>
            <a:r>
              <a:rPr sz="1800" b="0" spc="-25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宋体" panose="02010600030101010101" pitchFamily="2" charset="-122"/>
                <a:cs typeface="宋体" panose="02010600030101010101" pitchFamily="2" charset="-122"/>
              </a:rPr>
              <a:t>答：</a:t>
            </a:r>
            <a:endParaRPr sz="1800" b="0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08000">
              <a:lnSpc>
                <a:spcPct val="100000"/>
              </a:lnSpc>
              <a:spcBef>
                <a:spcPts val="1505"/>
              </a:spcBef>
              <a:tabLst>
                <a:tab pos="794385" algn="l"/>
              </a:tabLst>
            </a:pP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(4517.239)</a:t>
            </a:r>
            <a:r>
              <a:rPr sz="1350" b="0" baseline="-22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10</a:t>
            </a:r>
            <a:r>
              <a:rPr sz="1350" b="0" spc="172" baseline="-22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=</a:t>
            </a:r>
            <a:r>
              <a:rPr sz="1400" b="0" spc="-5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4x10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3</a:t>
            </a:r>
            <a:r>
              <a:rPr sz="1350" b="0" spc="157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</a:t>
            </a:r>
            <a:r>
              <a:rPr sz="1400" b="0" spc="-1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5x10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2</a:t>
            </a:r>
            <a:r>
              <a:rPr sz="1350" b="0" spc="165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</a:t>
            </a:r>
            <a:r>
              <a:rPr sz="1400" b="0" spc="-5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1x10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1</a:t>
            </a:r>
            <a:r>
              <a:rPr sz="1350" b="0" spc="7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+ 7x10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0</a:t>
            </a:r>
            <a:r>
              <a:rPr sz="1350" b="0" spc="135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+ 2x10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-1</a:t>
            </a:r>
            <a:r>
              <a:rPr sz="1350" b="0" spc="165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</a:t>
            </a:r>
            <a:r>
              <a:rPr sz="1400" b="0" spc="-15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3x10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-2</a:t>
            </a:r>
            <a:r>
              <a:rPr sz="1350" b="0" spc="165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</a:t>
            </a:r>
            <a:r>
              <a:rPr sz="1400" b="0" spc="-1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9x10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-</a:t>
            </a:r>
            <a:r>
              <a:rPr sz="1350" b="0" spc="-75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3</a:t>
            </a:r>
            <a:endParaRPr sz="1350" b="0" baseline="25000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400" b="0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latin typeface="Calibri" panose="020F0502020204030204"/>
              <a:cs typeface="Calibri" panose="020F0502020204030204"/>
            </a:endParaRPr>
          </a:p>
          <a:p>
            <a:pPr marL="508000">
              <a:lnSpc>
                <a:spcPct val="100000"/>
              </a:lnSpc>
              <a:tabLst>
                <a:tab pos="794385" algn="l"/>
              </a:tabLst>
            </a:pP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(10110.0101)</a:t>
            </a:r>
            <a:r>
              <a:rPr sz="1350" b="0" baseline="-22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2</a:t>
            </a:r>
            <a:r>
              <a:rPr sz="1350" b="0" spc="202" baseline="-22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=</a:t>
            </a:r>
            <a:r>
              <a:rPr sz="1400" b="0" spc="-1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1x2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3</a:t>
            </a:r>
            <a:r>
              <a:rPr sz="1350" b="0" spc="165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</a:t>
            </a:r>
            <a:r>
              <a:rPr sz="1400" b="0" spc="-15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0x2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3</a:t>
            </a:r>
            <a:r>
              <a:rPr sz="1350" b="0" spc="165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</a:t>
            </a:r>
            <a:r>
              <a:rPr sz="1400" b="0" spc="-1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1x2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2</a:t>
            </a:r>
            <a:r>
              <a:rPr sz="1350" b="0" spc="165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</a:t>
            </a:r>
            <a:r>
              <a:rPr sz="1400" b="0" spc="-1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1x2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1</a:t>
            </a:r>
            <a:r>
              <a:rPr sz="1350" b="0" spc="7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</a:t>
            </a:r>
            <a:r>
              <a:rPr sz="1400" b="0" spc="-1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0x2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0</a:t>
            </a:r>
            <a:r>
              <a:rPr sz="1350" b="0" spc="165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</a:t>
            </a:r>
            <a:r>
              <a:rPr sz="1400" b="0" spc="-1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0x2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-1</a:t>
            </a:r>
            <a:r>
              <a:rPr sz="1350" b="0" spc="165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</a:t>
            </a:r>
            <a:r>
              <a:rPr sz="1400" b="0" spc="-1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1x2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-2</a:t>
            </a:r>
            <a:r>
              <a:rPr sz="1350" b="0" spc="165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</a:t>
            </a:r>
            <a:r>
              <a:rPr sz="1400" b="0" spc="-1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0x2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-3</a:t>
            </a:r>
            <a:r>
              <a:rPr sz="1350" b="0" spc="142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+ 1x2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-</a:t>
            </a:r>
            <a:r>
              <a:rPr sz="1350" b="0" spc="-75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3</a:t>
            </a:r>
            <a:endParaRPr sz="1350" b="0" baseline="25000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400" b="0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latin typeface="Calibri" panose="020F0502020204030204"/>
              <a:cs typeface="Calibri" panose="020F0502020204030204"/>
            </a:endParaRPr>
          </a:p>
          <a:p>
            <a:pPr marL="508000">
              <a:lnSpc>
                <a:spcPct val="100000"/>
              </a:lnSpc>
              <a:spcBef>
                <a:spcPts val="5"/>
              </a:spcBef>
              <a:tabLst>
                <a:tab pos="794385" algn="l"/>
              </a:tabLst>
            </a:pP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(325.744)</a:t>
            </a:r>
            <a:r>
              <a:rPr sz="1350" b="0" baseline="-22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8</a:t>
            </a:r>
            <a:r>
              <a:rPr sz="1350" b="0" spc="172" baseline="-22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=</a:t>
            </a:r>
            <a:r>
              <a:rPr sz="1400" b="0" spc="-1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3x8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2</a:t>
            </a:r>
            <a:r>
              <a:rPr sz="1350" b="0" spc="165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</a:t>
            </a:r>
            <a:r>
              <a:rPr sz="1400" b="0" spc="-1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2x8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1</a:t>
            </a:r>
            <a:r>
              <a:rPr sz="1350" b="0" spc="7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+ 5x8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0</a:t>
            </a:r>
            <a:r>
              <a:rPr sz="1350" b="0" spc="142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</a:t>
            </a:r>
            <a:r>
              <a:rPr sz="1400" b="0" spc="-1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7x8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-1</a:t>
            </a:r>
            <a:r>
              <a:rPr sz="1350" b="0" spc="165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</a:t>
            </a:r>
            <a:r>
              <a:rPr sz="1400" b="0" spc="-15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4x8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-2</a:t>
            </a:r>
            <a:r>
              <a:rPr sz="1350" b="0" spc="165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</a:t>
            </a:r>
            <a:r>
              <a:rPr sz="1400" b="0" spc="-1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4x8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-</a:t>
            </a:r>
            <a:r>
              <a:rPr sz="1350" b="0" spc="-75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3</a:t>
            </a:r>
            <a:endParaRPr sz="1350" b="0" baseline="25000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400" b="0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latin typeface="Calibri" panose="020F0502020204030204"/>
              <a:cs typeface="Calibri" panose="020F0502020204030204"/>
            </a:endParaRPr>
          </a:p>
          <a:p>
            <a:pPr marL="508000">
              <a:lnSpc>
                <a:spcPct val="100000"/>
              </a:lnSpc>
              <a:tabLst>
                <a:tab pos="794385" algn="l"/>
              </a:tabLst>
            </a:pP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(785.4AF)</a:t>
            </a:r>
            <a:r>
              <a:rPr sz="1350" b="0" baseline="-22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16</a:t>
            </a:r>
            <a:r>
              <a:rPr sz="1350" b="0" spc="150" baseline="-22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=</a:t>
            </a:r>
            <a:r>
              <a:rPr sz="1400" b="0" spc="-5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7x16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2</a:t>
            </a:r>
            <a:r>
              <a:rPr sz="1350" b="0" spc="179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</a:t>
            </a:r>
            <a:r>
              <a:rPr sz="1400" b="0" spc="-5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8x16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1</a:t>
            </a:r>
            <a:r>
              <a:rPr sz="1350" b="0" spc="3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+ 5x16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0</a:t>
            </a:r>
            <a:r>
              <a:rPr sz="1350" b="0" spc="172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+ 4x16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-1</a:t>
            </a:r>
            <a:r>
              <a:rPr sz="1350" b="0" spc="172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</a:t>
            </a:r>
            <a:r>
              <a:rPr sz="1400" b="0" spc="1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Ax16</a:t>
            </a:r>
            <a:r>
              <a:rPr sz="1350" b="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-2</a:t>
            </a:r>
            <a:r>
              <a:rPr sz="1350" b="0" spc="150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+ </a:t>
            </a:r>
            <a:r>
              <a:rPr sz="1400" b="0" spc="-1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Fx16</a:t>
            </a:r>
            <a:r>
              <a:rPr sz="1350" b="0" spc="-15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-</a:t>
            </a:r>
            <a:r>
              <a:rPr sz="1350" b="0" spc="-75" baseline="25000" dirty="0">
                <a:gradFill>
                  <a:gsLst>
                    <a:gs pos="50000">
                      <a:schemeClr val="tx1"/>
                    </a:gs>
                    <a:gs pos="0">
                      <a:schemeClr val="tx1">
                        <a:lumMod val="25000"/>
                        <a:lumOff val="75000"/>
                      </a:schemeClr>
                    </a:gs>
                    <a:gs pos="100000">
                      <a:schemeClr val="tx1">
                        <a:lumMod val="85000"/>
                      </a:schemeClr>
                    </a:gs>
                  </a:gsLst>
                  <a:lin ang="5400000" scaled="1"/>
                </a:gradFill>
                <a:latin typeface="Calibri" panose="020F0502020204030204"/>
                <a:cs typeface="Calibri" panose="020F0502020204030204"/>
              </a:rPr>
              <a:t>3</a:t>
            </a:r>
            <a:endParaRPr sz="1350" b="0" spc="-75" baseline="25000" dirty="0">
              <a:gradFill>
                <a:gsLst>
                  <a:gs pos="50000">
                    <a:schemeClr val="tx1"/>
                  </a:gs>
                  <a:gs pos="0">
                    <a:schemeClr val="tx1">
                      <a:lumMod val="25000"/>
                      <a:lumOff val="75000"/>
                    </a:schemeClr>
                  </a:gs>
                  <a:gs pos="100000">
                    <a:schemeClr val="tx1">
                      <a:lumMod val="85000"/>
                    </a:schemeClr>
                  </a:gs>
                </a:gsLst>
                <a:lin ang="5400000" scaled="1"/>
              </a:gra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352440" y="1218946"/>
            <a:ext cx="86360" cy="3571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52440" y="2064475"/>
            <a:ext cx="8448660" cy="331169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1" name="直接连接符 20"/>
          <p:cNvCxnSpPr/>
          <p:nvPr>
            <p:custDataLst>
              <p:tags r:id="rId3"/>
            </p:custDataLst>
          </p:nvPr>
        </p:nvCxnSpPr>
        <p:spPr>
          <a:xfrm>
            <a:off x="963930" y="5023485"/>
            <a:ext cx="337820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4"/>
            </p:custDataLst>
          </p:nvPr>
        </p:nvCxnSpPr>
        <p:spPr>
          <a:xfrm>
            <a:off x="1478280" y="5023485"/>
            <a:ext cx="6703695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文"/>
          <p:cNvSpPr txBox="1"/>
          <p:nvPr>
            <p:custDataLst>
              <p:tags r:id="rId5"/>
            </p:custDataLst>
          </p:nvPr>
        </p:nvSpPr>
        <p:spPr>
          <a:xfrm>
            <a:off x="857258" y="2604227"/>
            <a:ext cx="7439025" cy="223218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fontScale="90000" lnSpcReduction="20000"/>
          </a:bodyPr>
          <a:lstStyle/>
          <a:p>
            <a:pPr indent="0" algn="l" fontAlgn="auto">
              <a:lnSpc>
                <a:spcPct val="140000"/>
              </a:lnSpc>
            </a:pPr>
            <a:r>
              <a:rPr lang="zh-CN" altLang="en-US" sz="135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1.5 把下列不同进制数写成按权展开形式：</a:t>
            </a:r>
            <a:endParaRPr lang="zh-CN" altLang="en-US" sz="1350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  <a:p>
            <a:pPr indent="0" algn="l" fontAlgn="auto">
              <a:lnSpc>
                <a:spcPct val="140000"/>
              </a:lnSpc>
            </a:pPr>
            <a:r>
              <a:rPr lang="zh-CN" altLang="en-US" sz="135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	（1）(4517.239)10</a:t>
            </a:r>
            <a:endParaRPr lang="zh-CN" altLang="en-US" sz="1350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  <a:p>
            <a:pPr indent="0" algn="l" fontAlgn="auto">
              <a:lnSpc>
                <a:spcPct val="140000"/>
              </a:lnSpc>
            </a:pPr>
            <a:r>
              <a:rPr lang="zh-CN" altLang="en-US" sz="135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	（2）(10110.0101)2</a:t>
            </a:r>
            <a:endParaRPr lang="zh-CN" altLang="en-US" sz="1350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  <a:p>
            <a:pPr indent="0" algn="l" fontAlgn="auto">
              <a:lnSpc>
                <a:spcPct val="140000"/>
              </a:lnSpc>
            </a:pPr>
            <a:r>
              <a:rPr lang="zh-CN" altLang="en-US" sz="135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	（3）(325.744)8</a:t>
            </a:r>
            <a:endParaRPr lang="zh-CN" altLang="en-US" sz="1350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  <a:p>
            <a:pPr indent="0" algn="l" fontAlgn="auto">
              <a:lnSpc>
                <a:spcPct val="140000"/>
              </a:lnSpc>
            </a:pPr>
            <a:r>
              <a:rPr lang="zh-CN" altLang="en-US" sz="135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	（4）(785.4AF)16</a:t>
            </a:r>
            <a:endParaRPr lang="zh-CN" altLang="en-US" sz="1350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  <a:p>
            <a:pPr indent="0" algn="l" fontAlgn="auto">
              <a:lnSpc>
                <a:spcPct val="140000"/>
              </a:lnSpc>
            </a:pPr>
            <a:r>
              <a:rPr lang="zh-CN" altLang="en-US" sz="135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答：</a:t>
            </a:r>
            <a:endParaRPr lang="zh-CN" altLang="en-US" sz="1350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  <a:p>
            <a:pPr indent="0" algn="l" fontAlgn="auto">
              <a:lnSpc>
                <a:spcPct val="140000"/>
              </a:lnSpc>
            </a:pPr>
            <a:r>
              <a:rPr lang="zh-CN" altLang="en-US" sz="135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	(4517.239)10 = 4x103 + 5x102 + 1x101 + 7x100 + 2x10-1 + 3x10-2 + 9x10-3</a:t>
            </a:r>
            <a:endParaRPr lang="zh-CN" altLang="en-US" sz="1350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  <a:p>
            <a:pPr indent="0" algn="l" fontAlgn="auto">
              <a:lnSpc>
                <a:spcPct val="140000"/>
              </a:lnSpc>
            </a:pPr>
            <a:r>
              <a:rPr lang="zh-CN" altLang="en-US" sz="135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	(10110.0101)2 = 1x23 + 0x23 + 1x22 + 1x21 + 0x20 + 0x2-1 + 1x2-2 + 0x2-3 + 1x2-3</a:t>
            </a:r>
            <a:endParaRPr lang="zh-CN" altLang="en-US" sz="1350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  <a:p>
            <a:pPr indent="0" algn="l" fontAlgn="auto">
              <a:lnSpc>
                <a:spcPct val="140000"/>
              </a:lnSpc>
            </a:pPr>
            <a:r>
              <a:rPr lang="zh-CN" altLang="en-US" sz="135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	(325.744)8 = 3x82 + 2x81 + 5x80 + 7x8-1 + 4x8-2 + 4x8-3</a:t>
            </a:r>
            <a:endParaRPr lang="zh-CN" altLang="en-US" sz="1350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  <a:p>
            <a:pPr indent="0" algn="l" fontAlgn="auto">
              <a:lnSpc>
                <a:spcPct val="140000"/>
              </a:lnSpc>
            </a:pPr>
            <a:r>
              <a:rPr lang="zh-CN" altLang="en-US" sz="1350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	(785.4AF)16 = 7x162 + 8x161 + 5x160 + 4x16-1 + Ax16-2 + Fx16-3</a:t>
            </a:r>
            <a:endParaRPr lang="zh-CN" altLang="en-US" sz="1350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840" y="1565353"/>
            <a:ext cx="6798945" cy="349631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0" tIns="6985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393700" algn="l"/>
              </a:tabLst>
            </a:pPr>
            <a:r>
              <a:rPr sz="1800" b="0" dirty="0">
                <a:latin typeface="Calibri" panose="020F0502020204030204"/>
                <a:cs typeface="Calibri" panose="020F0502020204030204"/>
              </a:rPr>
              <a:t>1.6</a:t>
            </a:r>
            <a:r>
              <a:rPr sz="1800" b="0" spc="55" dirty="0">
                <a:latin typeface="Calibri" panose="020F0502020204030204"/>
                <a:cs typeface="Calibri" panose="020F0502020204030204"/>
              </a:rPr>
              <a:t>  </a:t>
            </a:r>
            <a:r>
              <a:rPr sz="1800" b="0" spc="-5" dirty="0">
                <a:latin typeface="宋体" panose="02010600030101010101" pitchFamily="2" charset="-122"/>
                <a:cs typeface="宋体" panose="02010600030101010101" pitchFamily="2" charset="-122"/>
              </a:rPr>
              <a:t>将下列二进制数转换成十进制数、八进制数和十六进制数：</a:t>
            </a:r>
            <a:endParaRPr sz="1800" b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08000">
              <a:lnSpc>
                <a:spcPct val="100000"/>
              </a:lnSpc>
              <a:spcBef>
                <a:spcPts val="355"/>
              </a:spcBef>
            </a:pP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1</a:t>
            </a: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1110101</a:t>
            </a:r>
            <a:endParaRPr sz="1400" b="0">
              <a:latin typeface="Calibri" panose="020F0502020204030204"/>
              <a:cs typeface="Calibri" panose="020F0502020204030204"/>
            </a:endParaRPr>
          </a:p>
          <a:p>
            <a:pPr marL="508000">
              <a:lnSpc>
                <a:spcPct val="100000"/>
              </a:lnSpc>
              <a:spcBef>
                <a:spcPts val="335"/>
              </a:spcBef>
            </a:pP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2</a:t>
            </a: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0.110101</a:t>
            </a:r>
            <a:endParaRPr sz="1400" b="0">
              <a:latin typeface="Calibri" panose="020F0502020204030204"/>
              <a:cs typeface="Calibri" panose="020F0502020204030204"/>
            </a:endParaRPr>
          </a:p>
          <a:p>
            <a:pPr marL="508000">
              <a:lnSpc>
                <a:spcPct val="100000"/>
              </a:lnSpc>
              <a:spcBef>
                <a:spcPts val="340"/>
              </a:spcBef>
            </a:pP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3</a:t>
            </a: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10111.01</a:t>
            </a:r>
            <a:endParaRPr sz="1400" b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1400" b="0">
              <a:latin typeface="Calibri" panose="020F0502020204030204"/>
              <a:cs typeface="Calibri" panose="020F0502020204030204"/>
            </a:endParaRPr>
          </a:p>
          <a:p>
            <a:pPr marL="393700" indent="-342900">
              <a:lnSpc>
                <a:spcPct val="100000"/>
              </a:lnSpc>
              <a:buFont typeface="Arial MT"/>
              <a:buChar char="•"/>
              <a:tabLst>
                <a:tab pos="393700" algn="l"/>
              </a:tabLst>
            </a:pPr>
            <a:r>
              <a:rPr sz="1800" b="0" spc="-25" dirty="0">
                <a:latin typeface="宋体" panose="02010600030101010101" pitchFamily="2" charset="-122"/>
                <a:cs typeface="宋体" panose="02010600030101010101" pitchFamily="2" charset="-122"/>
              </a:rPr>
              <a:t>答：</a:t>
            </a:r>
            <a:endParaRPr sz="1800" b="0" spc="-25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0800" indent="0">
              <a:lnSpc>
                <a:spcPct val="100000"/>
              </a:lnSpc>
              <a:buFont typeface="Arial MT"/>
              <a:buNone/>
              <a:tabLst>
                <a:tab pos="393700" algn="l"/>
              </a:tabLst>
            </a:pPr>
            <a:r>
              <a:rPr lang="en-US" altLang="zh-CN" sz="1800" b="0"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" sz="1800" b="0">
                <a:latin typeface="宋体" panose="02010600030101010101" pitchFamily="2" charset="-122"/>
                <a:cs typeface="宋体" panose="02010600030101010101" pitchFamily="2" charset="-122"/>
              </a:rPr>
              <a:t>二进制</a:t>
            </a:r>
            <a:r>
              <a:rPr lang="en-US" altLang="zh-CN" sz="1800" b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800" b="0">
                <a:latin typeface="宋体" panose="02010600030101010101" pitchFamily="2" charset="-122"/>
                <a:cs typeface="宋体" panose="02010600030101010101" pitchFamily="2" charset="-122"/>
              </a:rPr>
              <a:t>十进制</a:t>
            </a:r>
            <a:r>
              <a:rPr lang="en-US" altLang="zh-CN" sz="1800" b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800" b="0">
                <a:latin typeface="宋体" panose="02010600030101010101" pitchFamily="2" charset="-122"/>
                <a:cs typeface="宋体" panose="02010600030101010101" pitchFamily="2" charset="-122"/>
              </a:rPr>
              <a:t>八进制</a:t>
            </a:r>
            <a:r>
              <a:rPr lang="en-US" altLang="zh-CN" sz="1800" b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800" b="0">
                <a:latin typeface="宋体" panose="02010600030101010101" pitchFamily="2" charset="-122"/>
                <a:cs typeface="宋体" panose="02010600030101010101" pitchFamily="2" charset="-122"/>
              </a:rPr>
              <a:t>十六进制</a:t>
            </a:r>
            <a:endParaRPr sz="1800" b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08000">
              <a:lnSpc>
                <a:spcPct val="100000"/>
              </a:lnSpc>
              <a:spcBef>
                <a:spcPts val="1510"/>
              </a:spcBef>
              <a:tabLst>
                <a:tab pos="794385" algn="l"/>
              </a:tabLst>
            </a:pPr>
            <a:r>
              <a:rPr sz="1400" b="0" dirty="0">
                <a:latin typeface="Calibri" panose="020F0502020204030204"/>
                <a:cs typeface="Calibri" panose="020F0502020204030204"/>
              </a:rPr>
              <a:t>1110101</a:t>
            </a:r>
            <a:r>
              <a:rPr sz="1350" b="0" spc="142" baseline="-2200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" sz="1400" b="0" spc="-35" dirty="0">
                <a:latin typeface="Calibri" panose="020F0502020204030204"/>
                <a:cs typeface="Calibri" panose="020F0502020204030204"/>
              </a:rPr>
              <a:t>         </a:t>
            </a:r>
            <a:r>
              <a:rPr sz="1400" b="0" dirty="0">
                <a:latin typeface="Calibri" panose="020F0502020204030204"/>
                <a:cs typeface="Calibri" panose="020F0502020204030204"/>
              </a:rPr>
              <a:t>117</a:t>
            </a:r>
            <a:r>
              <a:rPr sz="1350" b="0" spc="157" baseline="-220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" sz="1350" b="0" spc="157" baseline="-22000" dirty="0">
                <a:latin typeface="Calibri" panose="020F0502020204030204"/>
                <a:cs typeface="Calibri" panose="020F0502020204030204"/>
              </a:rPr>
              <a:t>          </a:t>
            </a:r>
            <a:r>
              <a:rPr sz="1400" b="0" dirty="0">
                <a:latin typeface="Calibri" panose="020F0502020204030204"/>
                <a:cs typeface="Calibri" panose="020F0502020204030204"/>
              </a:rPr>
              <a:t>165</a:t>
            </a:r>
            <a:r>
              <a:rPr lang="en-US" altLang="" sz="1350" b="0" spc="157" baseline="-22000" dirty="0">
                <a:latin typeface="Calibri" panose="020F0502020204030204"/>
                <a:cs typeface="Calibri" panose="020F0502020204030204"/>
              </a:rPr>
              <a:t>         </a:t>
            </a:r>
            <a:r>
              <a:rPr sz="1400" b="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" sz="1400" b="0" spc="-35" dirty="0">
                <a:latin typeface="Calibri" panose="020F0502020204030204"/>
                <a:cs typeface="Calibri" panose="020F0502020204030204"/>
              </a:rPr>
              <a:t>    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75</a:t>
            </a:r>
            <a:endParaRPr sz="1350" b="0" baseline="-2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400" b="0">
              <a:latin typeface="Calibri" panose="020F0502020204030204"/>
              <a:cs typeface="Calibri" panose="020F0502020204030204"/>
            </a:endParaRPr>
          </a:p>
          <a:p>
            <a:pPr marL="508000">
              <a:lnSpc>
                <a:spcPct val="100000"/>
              </a:lnSpc>
              <a:tabLst>
                <a:tab pos="794385" algn="l"/>
              </a:tabLst>
            </a:pPr>
            <a:r>
              <a:rPr sz="1400" b="0" dirty="0">
                <a:latin typeface="Calibri" panose="020F0502020204030204"/>
                <a:cs typeface="Calibri" panose="020F0502020204030204"/>
              </a:rPr>
              <a:t>0.110101</a:t>
            </a:r>
            <a:r>
              <a:rPr sz="1350" b="0" spc="120" baseline="-220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" sz="1350" b="0" spc="120" baseline="-22000" dirty="0">
                <a:latin typeface="Calibri" panose="020F0502020204030204"/>
                <a:cs typeface="Calibri" panose="020F0502020204030204"/>
              </a:rPr>
              <a:t>    </a:t>
            </a:r>
            <a:r>
              <a:rPr sz="1400" b="0" dirty="0">
                <a:latin typeface="Calibri" panose="020F0502020204030204"/>
                <a:cs typeface="Calibri" panose="020F0502020204030204"/>
              </a:rPr>
              <a:t>0.828125</a:t>
            </a:r>
            <a:r>
              <a:rPr sz="1350" b="0" spc="172" baseline="-220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" sz="1350" b="0" spc="172" baseline="-22000" dirty="0">
                <a:latin typeface="Calibri" panose="020F0502020204030204"/>
                <a:cs typeface="Calibri" panose="020F0502020204030204"/>
              </a:rPr>
              <a:t>   </a:t>
            </a:r>
            <a:r>
              <a:rPr sz="1400" b="0" dirty="0">
                <a:latin typeface="Calibri" panose="020F0502020204030204"/>
                <a:cs typeface="Calibri" panose="020F0502020204030204"/>
              </a:rPr>
              <a:t>0.65</a:t>
            </a:r>
            <a:r>
              <a:rPr lang="en-US" altLang="" sz="1400" b="0" dirty="0">
                <a:latin typeface="Calibri" panose="020F0502020204030204"/>
                <a:cs typeface="Calibri" panose="020F0502020204030204"/>
              </a:rPr>
              <a:t> </a:t>
            </a:r>
            <a:r>
              <a:rPr sz="1350" b="0" spc="135" baseline="-2200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" sz="1400" b="0" spc="-45" dirty="0">
                <a:latin typeface="Calibri" panose="020F0502020204030204"/>
                <a:cs typeface="Calibri" panose="020F0502020204030204"/>
              </a:rPr>
              <a:t>           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0.D4</a:t>
            </a:r>
            <a:endParaRPr sz="1350" b="0" baseline="-2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400" b="0">
              <a:latin typeface="Calibri" panose="020F0502020204030204"/>
              <a:cs typeface="Calibri" panose="020F0502020204030204"/>
            </a:endParaRPr>
          </a:p>
          <a:p>
            <a:pPr marL="508000">
              <a:lnSpc>
                <a:spcPct val="100000"/>
              </a:lnSpc>
              <a:tabLst>
                <a:tab pos="794385" algn="l"/>
              </a:tabLst>
            </a:pPr>
            <a:r>
              <a:rPr sz="1400" b="0" dirty="0">
                <a:latin typeface="Calibri" panose="020F0502020204030204"/>
                <a:cs typeface="Calibri" panose="020F0502020204030204"/>
              </a:rPr>
              <a:t>10111.01</a:t>
            </a:r>
            <a:r>
              <a:rPr sz="1350" b="0" spc="127" baseline="-2200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" sz="1400" b="0" spc="-40" dirty="0">
                <a:latin typeface="Calibri" panose="020F0502020204030204"/>
                <a:cs typeface="Calibri" panose="020F0502020204030204"/>
              </a:rPr>
              <a:t>       </a:t>
            </a:r>
            <a:r>
              <a:rPr sz="1400" b="0" dirty="0">
                <a:latin typeface="Calibri" panose="020F0502020204030204"/>
                <a:cs typeface="Calibri" panose="020F0502020204030204"/>
              </a:rPr>
              <a:t>23.25</a:t>
            </a:r>
            <a:r>
              <a:rPr lang="en-US" altLang="" sz="1400" b="0" dirty="0">
                <a:latin typeface="Calibri" panose="020F0502020204030204"/>
                <a:cs typeface="Calibri" panose="020F0502020204030204"/>
              </a:rPr>
              <a:t>      </a:t>
            </a:r>
            <a:r>
              <a:rPr sz="1350" b="0" spc="150" baseline="-220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" sz="1350" b="0" spc="150" baseline="-22000" dirty="0">
                <a:latin typeface="Calibri" panose="020F0502020204030204"/>
                <a:cs typeface="Calibri" panose="020F0502020204030204"/>
              </a:rPr>
              <a:t>  </a:t>
            </a:r>
            <a:r>
              <a:rPr sz="1400" b="0" dirty="0">
                <a:latin typeface="Calibri" panose="020F0502020204030204"/>
                <a:cs typeface="Calibri" panose="020F0502020204030204"/>
              </a:rPr>
              <a:t>27.2</a:t>
            </a:r>
            <a:r>
              <a:rPr lang="en-US" altLang="" sz="1400" b="0" dirty="0">
                <a:latin typeface="Calibri" panose="020F0502020204030204"/>
                <a:cs typeface="Calibri" panose="020F0502020204030204"/>
              </a:rPr>
              <a:t>         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17.4</a:t>
            </a:r>
            <a:endParaRPr sz="1350" b="0" baseline="-2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840" y="1622501"/>
            <a:ext cx="7949565" cy="37998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vert="horz" wrap="square" lIns="0" tIns="12700" rIns="0" bIns="0" rtlCol="0">
            <a:spAutoFit/>
          </a:bodyPr>
          <a:lstStyle/>
          <a:p>
            <a:pPr marL="50800" indent="0">
              <a:lnSpc>
                <a:spcPct val="100000"/>
              </a:lnSpc>
              <a:spcBef>
                <a:spcPts val="100"/>
              </a:spcBef>
              <a:buFont typeface="Arial MT"/>
              <a:buNone/>
              <a:tabLst>
                <a:tab pos="393700" algn="l"/>
              </a:tabLst>
            </a:pPr>
            <a:r>
              <a:rPr sz="1800" b="0" dirty="0">
                <a:latin typeface="Calibri" panose="020F0502020204030204"/>
                <a:cs typeface="Calibri" panose="020F0502020204030204"/>
              </a:rPr>
              <a:t>1.7</a:t>
            </a:r>
            <a:r>
              <a:rPr sz="1800" b="0" spc="70" dirty="0">
                <a:latin typeface="Calibri" panose="020F0502020204030204"/>
                <a:cs typeface="Calibri" panose="020F0502020204030204"/>
              </a:rPr>
              <a:t>  </a:t>
            </a:r>
            <a:r>
              <a:rPr sz="1800" b="0" dirty="0">
                <a:latin typeface="宋体" panose="02010600030101010101" pitchFamily="2" charset="-122"/>
                <a:cs typeface="宋体" panose="02010600030101010101" pitchFamily="2" charset="-122"/>
              </a:rPr>
              <a:t>将下列十进制数转换成二进制数、八进制数和十六进制数（</a:t>
            </a:r>
            <a:r>
              <a:rPr sz="18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二进制数精</a:t>
            </a:r>
            <a:endParaRPr sz="1800" b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800" b="0" dirty="0">
                <a:latin typeface="宋体" panose="02010600030101010101" pitchFamily="2" charset="-122"/>
                <a:cs typeface="宋体" panose="02010600030101010101" pitchFamily="2" charset="-122"/>
              </a:rPr>
              <a:t>确到小数点后</a:t>
            </a:r>
            <a:r>
              <a:rPr sz="1800" b="0" spc="-20" dirty="0">
                <a:latin typeface="Calibri" panose="020F0502020204030204"/>
                <a:cs typeface="Calibri" panose="020F0502020204030204"/>
              </a:rPr>
              <a:t>4</a:t>
            </a:r>
            <a:r>
              <a:rPr sz="1800" b="0" dirty="0">
                <a:latin typeface="宋体" panose="02010600030101010101" pitchFamily="2" charset="-122"/>
                <a:cs typeface="宋体" panose="02010600030101010101" pitchFamily="2" charset="-122"/>
              </a:rPr>
              <a:t>位</a:t>
            </a:r>
            <a:r>
              <a:rPr sz="1800" b="0" spc="-25" dirty="0">
                <a:latin typeface="宋体" panose="02010600030101010101" pitchFamily="2" charset="-122"/>
                <a:cs typeface="宋体" panose="02010600030101010101" pitchFamily="2" charset="-122"/>
              </a:rPr>
              <a:t>）：</a:t>
            </a:r>
            <a:endParaRPr sz="1800" b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08000">
              <a:lnSpc>
                <a:spcPct val="100000"/>
              </a:lnSpc>
              <a:spcBef>
                <a:spcPts val="350"/>
              </a:spcBef>
            </a:pP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1</a:t>
            </a: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29</a:t>
            </a:r>
            <a:endParaRPr sz="1400" b="0">
              <a:latin typeface="Calibri" panose="020F0502020204030204"/>
              <a:cs typeface="Calibri" panose="020F0502020204030204"/>
            </a:endParaRPr>
          </a:p>
          <a:p>
            <a:pPr marL="508000">
              <a:lnSpc>
                <a:spcPct val="100000"/>
              </a:lnSpc>
              <a:spcBef>
                <a:spcPts val="335"/>
              </a:spcBef>
            </a:pP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2</a:t>
            </a: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0.27</a:t>
            </a:r>
            <a:endParaRPr sz="1400" b="0">
              <a:latin typeface="Calibri" panose="020F0502020204030204"/>
              <a:cs typeface="Calibri" panose="020F0502020204030204"/>
            </a:endParaRPr>
          </a:p>
          <a:p>
            <a:pPr marL="508000">
              <a:lnSpc>
                <a:spcPct val="100000"/>
              </a:lnSpc>
              <a:spcBef>
                <a:spcPts val="340"/>
              </a:spcBef>
            </a:pP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3</a:t>
            </a:r>
            <a:r>
              <a:rPr sz="1400" b="0" spc="-1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33.33</a:t>
            </a:r>
            <a:endParaRPr sz="1400" b="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1400" b="0">
              <a:latin typeface="Calibri" panose="020F0502020204030204"/>
              <a:cs typeface="Calibri" panose="020F0502020204030204"/>
            </a:endParaRPr>
          </a:p>
          <a:p>
            <a:pPr marL="50800" indent="0">
              <a:lnSpc>
                <a:spcPct val="100000"/>
              </a:lnSpc>
              <a:buFont typeface="Arial MT"/>
              <a:buNone/>
              <a:tabLst>
                <a:tab pos="393700" algn="l"/>
              </a:tabLst>
            </a:pPr>
            <a:r>
              <a:rPr sz="1800" b="0" spc="-25" dirty="0">
                <a:latin typeface="宋体" panose="02010600030101010101" pitchFamily="2" charset="-122"/>
                <a:cs typeface="宋体" panose="02010600030101010101" pitchFamily="2" charset="-122"/>
              </a:rPr>
              <a:t>答：</a:t>
            </a:r>
            <a:endParaRPr sz="1800" b="0" spc="-25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0800" indent="0">
              <a:lnSpc>
                <a:spcPct val="100000"/>
              </a:lnSpc>
              <a:buFont typeface="Arial MT"/>
              <a:buNone/>
              <a:tabLst>
                <a:tab pos="393700" algn="l"/>
              </a:tabLst>
            </a:pPr>
            <a:r>
              <a:rPr lang="en-US" altLang="zh-CN" sz="18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18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二进制</a:t>
            </a:r>
            <a:r>
              <a:rPr lang="en-US" altLang="zh-CN" sz="18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 </a:t>
            </a:r>
            <a:r>
              <a:rPr lang="zh-CN" altLang="en-US" sz="18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八进制</a:t>
            </a:r>
            <a:r>
              <a:rPr lang="en-US" altLang="zh-CN" sz="18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1800" b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十六进制</a:t>
            </a:r>
            <a:endParaRPr lang="zh-CN" altLang="en-US" sz="1800" b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93700" indent="-342900">
              <a:lnSpc>
                <a:spcPct val="100000"/>
              </a:lnSpc>
              <a:buFont typeface="Arial MT"/>
              <a:buChar char="•"/>
              <a:tabLst>
                <a:tab pos="393700" algn="l"/>
              </a:tabLst>
            </a:pPr>
            <a:endParaRPr lang="zh-CN" altLang="en-US" sz="1800" b="0" dirty="0">
              <a:latin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50800" indent="0">
              <a:lnSpc>
                <a:spcPct val="100000"/>
              </a:lnSpc>
              <a:buFont typeface="Arial MT"/>
              <a:buNone/>
              <a:tabLst>
                <a:tab pos="393700" algn="l"/>
              </a:tabLst>
            </a:pPr>
            <a:r>
              <a:rPr lang="en-US" altLang="" sz="1400" b="0" dirty="0">
                <a:latin typeface="Calibri" panose="020F0502020204030204"/>
                <a:cs typeface="Calibri" panose="020F0502020204030204"/>
              </a:rPr>
              <a:t>           </a:t>
            </a:r>
            <a:r>
              <a:rPr lang="en-US" altLang="" sz="1350" b="0" spc="120" baseline="-22000" dirty="0">
                <a:latin typeface="Calibri" panose="020F0502020204030204"/>
                <a:cs typeface="Calibri" panose="020F0502020204030204"/>
              </a:rPr>
              <a:t>    </a:t>
            </a:r>
            <a:r>
              <a:rPr sz="1400" b="0" dirty="0">
                <a:latin typeface="Calibri" panose="020F0502020204030204"/>
                <a:cs typeface="Calibri" panose="020F0502020204030204"/>
              </a:rPr>
              <a:t>11101</a:t>
            </a:r>
            <a:r>
              <a:rPr sz="1350" b="0" spc="165" baseline="-220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" sz="1350" b="0" spc="165" baseline="-22000" dirty="0">
                <a:latin typeface="Calibri" panose="020F0502020204030204"/>
                <a:cs typeface="Calibri" panose="020F0502020204030204"/>
              </a:rPr>
              <a:t>        </a:t>
            </a:r>
            <a:r>
              <a:rPr sz="1400" b="0" dirty="0">
                <a:latin typeface="Calibri" panose="020F0502020204030204"/>
                <a:cs typeface="Calibri" panose="020F0502020204030204"/>
              </a:rPr>
              <a:t>35</a:t>
            </a:r>
            <a:r>
              <a:rPr sz="1350" b="0" spc="165" baseline="-220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" sz="1350" b="0" spc="165" baseline="-22000" dirty="0">
                <a:latin typeface="Calibri" panose="020F0502020204030204"/>
                <a:cs typeface="Calibri" panose="020F0502020204030204"/>
              </a:rPr>
              <a:t>             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1D</a:t>
            </a:r>
            <a:endParaRPr sz="1350" b="0" baseline="-2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400" b="0">
              <a:latin typeface="Calibri" panose="020F0502020204030204"/>
              <a:cs typeface="Calibri" panose="020F0502020204030204"/>
            </a:endParaRPr>
          </a:p>
          <a:p>
            <a:pPr marL="508000">
              <a:lnSpc>
                <a:spcPct val="100000"/>
              </a:lnSpc>
              <a:tabLst>
                <a:tab pos="794385" algn="l"/>
              </a:tabLst>
            </a:pPr>
            <a:r>
              <a:rPr lang="en-US" altLang="" sz="1400" b="0" dirty="0">
                <a:latin typeface="Calibri" panose="020F0502020204030204"/>
                <a:cs typeface="Calibri" panose="020F0502020204030204"/>
              </a:rPr>
              <a:t>   </a:t>
            </a:r>
            <a:r>
              <a:rPr sz="1400" b="0" dirty="0">
                <a:latin typeface="Calibri" panose="020F0502020204030204"/>
                <a:cs typeface="Calibri" panose="020F0502020204030204"/>
              </a:rPr>
              <a:t>0.0100</a:t>
            </a:r>
            <a:r>
              <a:rPr sz="1350" b="0" spc="157" baseline="-220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" sz="1350" b="0" spc="157" baseline="-22000" dirty="0">
                <a:latin typeface="Calibri" panose="020F0502020204030204"/>
                <a:cs typeface="Calibri" panose="020F0502020204030204"/>
              </a:rPr>
              <a:t>         </a:t>
            </a:r>
            <a:r>
              <a:rPr sz="1400" b="0" dirty="0">
                <a:latin typeface="Calibri" panose="020F0502020204030204"/>
                <a:cs typeface="Calibri" panose="020F0502020204030204"/>
              </a:rPr>
              <a:t>0.2</a:t>
            </a:r>
            <a:r>
              <a:rPr lang="en-US" altLang="" sz="1400" b="0" dirty="0">
                <a:latin typeface="Calibri" panose="020F0502020204030204"/>
                <a:cs typeface="Calibri" panose="020F0502020204030204"/>
              </a:rPr>
              <a:t>      </a:t>
            </a:r>
            <a:r>
              <a:rPr sz="1350" b="0" spc="150" baseline="-220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" sz="1350" b="0" spc="150" baseline="-22000" dirty="0">
                <a:latin typeface="Calibri" panose="020F0502020204030204"/>
                <a:cs typeface="Calibri" panose="020F0502020204030204"/>
              </a:rPr>
              <a:t>      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0.4</a:t>
            </a:r>
            <a:endParaRPr sz="1350" b="0" baseline="-220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400" b="0">
              <a:latin typeface="Calibri" panose="020F0502020204030204"/>
              <a:cs typeface="Calibri" panose="020F0502020204030204"/>
            </a:endParaRPr>
          </a:p>
          <a:p>
            <a:pPr marL="508000">
              <a:lnSpc>
                <a:spcPct val="100000"/>
              </a:lnSpc>
              <a:tabLst>
                <a:tab pos="794385" algn="l"/>
              </a:tabLst>
            </a:pPr>
            <a:r>
              <a:rPr sz="1400" b="0" dirty="0">
                <a:latin typeface="Calibri" panose="020F0502020204030204"/>
                <a:cs typeface="Calibri" panose="020F0502020204030204"/>
              </a:rPr>
              <a:t>10</a:t>
            </a:r>
            <a:r>
              <a:rPr sz="1400" b="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latin typeface="Calibri" panose="020F0502020204030204"/>
                <a:cs typeface="Calibri" panose="020F0502020204030204"/>
              </a:rPr>
              <a:t>0001.0101</a:t>
            </a:r>
            <a:r>
              <a:rPr sz="1350" b="0" spc="157" baseline="-22000" dirty="0">
                <a:latin typeface="Calibri" panose="020F0502020204030204"/>
                <a:cs typeface="Calibri" panose="020F0502020204030204"/>
              </a:rPr>
              <a:t> </a:t>
            </a:r>
            <a:r>
              <a:rPr sz="1400" b="0" dirty="0">
                <a:latin typeface="Calibri" panose="020F0502020204030204"/>
                <a:cs typeface="Calibri" panose="020F0502020204030204"/>
              </a:rPr>
              <a:t>41.24</a:t>
            </a:r>
            <a:r>
              <a:rPr sz="1350" b="0" spc="157" baseline="-22000" dirty="0">
                <a:latin typeface="Calibri" panose="020F0502020204030204"/>
                <a:cs typeface="Calibri" panose="020F0502020204030204"/>
              </a:rPr>
              <a:t> </a:t>
            </a:r>
            <a:r>
              <a:rPr lang="en-US" altLang="" sz="1350" b="0" spc="157" baseline="-22000" dirty="0">
                <a:latin typeface="Calibri" panose="020F0502020204030204"/>
                <a:cs typeface="Calibri" panose="020F0502020204030204"/>
              </a:rPr>
              <a:t>       </a:t>
            </a:r>
            <a:r>
              <a:rPr sz="1400" b="0" spc="-10" dirty="0">
                <a:latin typeface="Calibri" panose="020F0502020204030204"/>
                <a:cs typeface="Calibri" panose="020F0502020204030204"/>
              </a:rPr>
              <a:t>21.5</a:t>
            </a:r>
            <a:endParaRPr sz="1350" b="0" baseline="-2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SLIDE_ID" val="custom20233374_1"/>
  <p:tag name="KSO_WM_TEMPLATE_SUBCATEGORY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374"/>
  <p:tag name="KSO_WM_SLIDE_LAYOUT" val="a_f"/>
  <p:tag name="KSO_WM_SLIDE_LAYOUT_CNT" val="1_1"/>
  <p:tag name="KSO_WM_SLIDE_TYPE" val="text"/>
  <p:tag name="KSO_WM_SLIDE_SUBTYPE" val="pureTxt"/>
  <p:tag name="KSO_WM_SLIDE_SIZE" val="886*445"/>
  <p:tag name="KSO_WM_SLIDE_POSITION" val="37*28"/>
  <p:tag name="KSO_WM_TEMPLATE_MASTER_TYPE" val="0"/>
  <p:tag name="KSO_WM_TEMPLATE_COLOR_TYPE" val="0"/>
</p:tagLst>
</file>

<file path=ppt/tags/tag11.xml><?xml version="1.0" encoding="utf-8"?>
<p:tagLst xmlns:p="http://schemas.openxmlformats.org/presentationml/2006/main">
  <p:tag name="commondata" val="eyJoZGlkIjoiYmI3MjFmMzM3NjkwNzdhZWMwNzU5M2IwMTg4NzMxYzY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3374_1*i*1"/>
  <p:tag name="KSO_WM_TEMPLATE_CATEGORY" val="custom"/>
  <p:tag name="KSO_WM_TEMPLATE_INDEX" val="20233374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3374_1*i*2"/>
  <p:tag name="KSO_WM_TEMPLATE_CATEGORY" val="custom"/>
  <p:tag name="KSO_WM_TEMPLATE_INDEX" val="20233374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33374_1*i*3"/>
  <p:tag name="KSO_WM_TEMPLATE_CATEGORY" val="custom"/>
  <p:tag name="KSO_WM_TEMPLATE_INDEX" val="20233374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33374_1*i*4"/>
  <p:tag name="KSO_WM_TEMPLATE_CATEGORY" val="custom"/>
  <p:tag name="KSO_WM_TEMPLATE_INDEX" val="20233374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3374_1*f*1"/>
  <p:tag name="KSO_WM_TEMPLATE_CATEGORY" val="custom"/>
  <p:tag name="KSO_WM_TEMPLATE_INDEX" val="20233374"/>
  <p:tag name="KSO_WM_UNIT_LAYERLEVEL" val="1"/>
  <p:tag name="KSO_WM_TAG_VERSION" val="3.0"/>
  <p:tag name="KSO_WM_UNIT_TEXT_FILL_FORE_SCHEMECOLOR_INDEX_BRIGHTNESS" val="0.35"/>
  <p:tag name="KSO_WM_DIAGRAM_VERSION" val="3"/>
  <p:tag name="KSO_WM_DIAGRAM_COLOR_TRICK" val="1"/>
  <p:tag name="KSO_WM_DIAGRAM_COLOR_TEXT_CAN_REMOVE" val="n"/>
  <p:tag name="KSO_WM_UNIT_LINE_FORE_SCHEMECOLOR_INDEX" val="-2"/>
  <p:tag name="KSO_WM_UNIT_TEXT_FILL_FORE_SCHEMECOLOR_INDEX" val="1"/>
  <p:tag name="KSO_WM_UNIT_TEXT_FILL_TYPE" val="1"/>
  <p:tag name="KSO_WM_DIAGRAM_MAX_ITEMCNT" val="1"/>
  <p:tag name="KSO_WM_DIAGRAM_MIN_ITEMCNT" val="1"/>
  <p:tag name="KSO_WM_DIAGRAM_VIRTUALLY_FRAME" val="{&quot;height&quot;:243.58094787597662,&quot;left&quot;:580.4,&quot;top&quot;:159.89999850295658,&quot;width&quot;:331.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PRESET_TEXT" val="单击此处添加文本具体内容，简明扼要地阐述您的观点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&#10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2617</Words>
  <Application>WPS 演示</Application>
  <PresentationFormat>On-screen Show (4:3)</PresentationFormat>
  <Paragraphs>136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Arial MT</vt:lpstr>
      <vt:lpstr>Microsoft JhengHei</vt:lpstr>
      <vt:lpstr>微软雅黑</vt:lpstr>
      <vt:lpstr>Arial Unicode MS</vt:lpstr>
      <vt:lpstr>华文中宋</vt:lpstr>
      <vt:lpstr>Calibri</vt:lpstr>
      <vt:lpstr>+中文正文</vt:lpstr>
      <vt:lpstr>Segoe Print</vt:lpstr>
      <vt:lpstr>mn-cs</vt:lpstr>
      <vt:lpstr>Times New Roman</vt:lpstr>
      <vt:lpstr>Segoe UI</vt:lpstr>
      <vt:lpstr>WPS-Bullets</vt:lpstr>
      <vt:lpstr>Office Theme</vt:lpstr>
      <vt:lpstr>（第1章习题答案）</vt:lpstr>
      <vt:lpstr>习题答案</vt:lpstr>
      <vt:lpstr>习题答案</vt:lpstr>
      <vt:lpstr>习题答案</vt:lpstr>
      <vt:lpstr>习题答案</vt:lpstr>
      <vt:lpstr>习题答案</vt:lpstr>
      <vt:lpstr>习题答案</vt:lpstr>
      <vt:lpstr>习题答案</vt:lpstr>
      <vt:lpstr>习题答案</vt:lpstr>
      <vt:lpstr>习题答案</vt:lpstr>
      <vt:lpstr>习题答案</vt:lpstr>
      <vt:lpstr>习题答案</vt:lpstr>
      <vt:lpstr>习题答案</vt:lpstr>
      <vt:lpstr>习题答案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《数字逻辑》第一次作业</dc:title>
  <dc:creator>apple</dc:creator>
  <cp:lastModifiedBy>宋乖乖</cp:lastModifiedBy>
  <cp:revision>1</cp:revision>
  <dcterms:created xsi:type="dcterms:W3CDTF">2024-09-09T05:01:50Z</dcterms:created>
  <dcterms:modified xsi:type="dcterms:W3CDTF">2024-09-09T05:01:50Z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2024-08-31T08:00:00Z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2024-09-09T08:00:00Z</vt:filetime>
  </property>
  <property fmtid="{D5CDD505-2E9C-101B-9397-08002B2CF9AE}" pid="5" name="Producer">
    <vt:lpwstr>Microsoft® PowerPoint® 2019</vt:lpwstr>
  </property>
  <property fmtid="{D5CDD505-2E9C-101B-9397-08002B2CF9AE}" pid="6" name="ICV">
    <vt:lpwstr>A6D5D16F40B94759B9D191966BAD5C58_12</vt:lpwstr>
  </property>
  <property fmtid="{D5CDD505-2E9C-101B-9397-08002B2CF9AE}" pid="7" name="KSOProductBuildVer">
    <vt:lpwstr>2052-12.1.0.17827</vt:lpwstr>
  </property>
</Properties>
</file>