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9144000" cy="6858000" type="screen4x3"/>
  <p:notesSz cx="9144000" cy="6858000"/>
  <p:custDataLst>
    <p:tags r:id="rId13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020" y="68"/>
      </p:cViewPr>
      <p:guideLst>
        <p:guide orient="horz" pos="2880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7382" y="472566"/>
            <a:ext cx="226885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019" y="1978322"/>
            <a:ext cx="485394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1218946"/>
            <a:ext cx="5521960" cy="33547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chemeClr val="tx1"/>
                </a:solidFill>
              </a:rPr>
              <a:t>《数字逻辑》</a:t>
            </a:r>
            <a:r>
              <a:rPr lang="zh-CN" sz="7200" spc="-10">
                <a:solidFill>
                  <a:schemeClr val="tx1"/>
                </a:solidFill>
              </a:rPr>
              <a:t>第</a:t>
            </a:r>
            <a:r>
              <a:rPr lang="zh-CN" altLang="en-US" sz="7200" spc="-10">
                <a:solidFill>
                  <a:schemeClr val="tx1"/>
                </a:solidFill>
              </a:rPr>
              <a:t>八</a:t>
            </a:r>
            <a:r>
              <a:rPr lang="zh-CN" sz="7200" spc="-10">
                <a:solidFill>
                  <a:schemeClr val="tx1"/>
                </a:solidFill>
              </a:rPr>
              <a:t>次</a:t>
            </a:r>
            <a:r>
              <a:rPr lang="zh-CN" sz="7200" spc="-10" dirty="0">
                <a:solidFill>
                  <a:schemeClr val="tx1"/>
                </a:solidFill>
              </a:rPr>
              <a:t>作业</a:t>
            </a:r>
            <a:endParaRPr sz="7200" dirty="0">
              <a:solidFill>
                <a:schemeClr val="tx1"/>
              </a:solidFill>
            </a:endParaRPr>
          </a:p>
          <a:p>
            <a:pPr marL="3810" algn="ctr">
              <a:lnSpc>
                <a:spcPct val="100000"/>
              </a:lnSpc>
              <a:spcBef>
                <a:spcPts val="140"/>
              </a:spcBef>
            </a:pPr>
            <a:endParaRPr sz="7200" dirty="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0" y="3657600"/>
            <a:ext cx="538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/>
              <a:t>汇报人：宋浩元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D9890C-1FCB-45ED-BF72-107B53E4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10" y="533400"/>
            <a:ext cx="7735380" cy="6287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2CB5FA-3751-4921-972E-9BFB43CFCAEE}"/>
              </a:ext>
            </a:extLst>
          </p:cNvPr>
          <p:cNvSpPr txBox="1"/>
          <p:nvPr/>
        </p:nvSpPr>
        <p:spPr>
          <a:xfrm>
            <a:off x="704310" y="1752600"/>
            <a:ext cx="726833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答：</a:t>
            </a:r>
            <a:r>
              <a:rPr lang="en-US" altLang="zh-CN" sz="1600" dirty="0"/>
              <a:t>1. FPGA</a:t>
            </a:r>
            <a:r>
              <a:rPr lang="zh-CN" altLang="en-US" sz="1600" dirty="0"/>
              <a:t>（现场可编程门阵列）特点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 </a:t>
            </a:r>
            <a:r>
              <a:rPr lang="zh-CN" altLang="en-US" sz="1600" dirty="0"/>
              <a:t>优点：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1.</a:t>
            </a:r>
            <a:r>
              <a:rPr lang="zh-CN" altLang="en-US" sz="1600" dirty="0"/>
              <a:t>逻辑单元丰富，可实现复杂的数字电路设计。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2.</a:t>
            </a:r>
            <a:r>
              <a:rPr lang="zh-CN" altLang="en-US" sz="1600" dirty="0"/>
              <a:t>具有大量的可编程逻辑资源，包括查找表、触发器等。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3.</a:t>
            </a:r>
            <a:r>
              <a:rPr lang="zh-CN" altLang="en-US" sz="1600" dirty="0"/>
              <a:t>适合实现高速、大规模的数字系统，如高速数据采集、数字信号处理等。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4.</a:t>
            </a:r>
            <a:r>
              <a:rPr lang="zh-CN" altLang="en-US" sz="1600" dirty="0"/>
              <a:t>内部有丰富的存储块和数字信号处理模块，可灵活配置。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5.</a:t>
            </a:r>
            <a:r>
              <a:rPr lang="zh-CN" altLang="en-US" sz="1600" dirty="0"/>
              <a:t>可在运行时重新配置，具有动态可重构性。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 </a:t>
            </a:r>
            <a:r>
              <a:rPr lang="zh-CN" altLang="en-US" sz="1600" dirty="0"/>
              <a:t>缺点：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1.</a:t>
            </a:r>
            <a:r>
              <a:rPr lang="zh-CN" altLang="en-US" sz="1600" dirty="0"/>
              <a:t>相对成本较高。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2.</a:t>
            </a:r>
            <a:r>
              <a:rPr lang="zh-CN" altLang="en-US" sz="1600" dirty="0"/>
              <a:t>静态功耗较大。</a:t>
            </a:r>
          </a:p>
          <a:p>
            <a:r>
              <a:rPr lang="en-US" altLang="zh-CN" sz="1600" dirty="0"/>
              <a:t>2. CPLD</a:t>
            </a:r>
            <a:r>
              <a:rPr lang="zh-CN" altLang="en-US" sz="1600" dirty="0"/>
              <a:t>（复杂可编程逻辑器件）特点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 </a:t>
            </a:r>
            <a:r>
              <a:rPr lang="zh-CN" altLang="en-US" sz="1600" dirty="0"/>
              <a:t>优点：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1.</a:t>
            </a:r>
            <a:r>
              <a:rPr lang="zh-CN" altLang="en-US" sz="1600" dirty="0"/>
              <a:t>具有较低的静态功耗。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2.</a:t>
            </a:r>
            <a:r>
              <a:rPr lang="zh-CN" altLang="en-US" sz="1600" dirty="0"/>
              <a:t>基于乘积项结构，适合实现简单的组合逻辑和小规模时序逻辑。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3.</a:t>
            </a:r>
            <a:r>
              <a:rPr lang="zh-CN" altLang="en-US" sz="1600" dirty="0"/>
              <a:t>上电即可工作，无需外部配置芯片。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4.</a:t>
            </a:r>
            <a:r>
              <a:rPr lang="zh-CN" altLang="en-US" sz="1600" dirty="0"/>
              <a:t>成本相对较低，适合小规模逻辑设计。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 </a:t>
            </a:r>
            <a:r>
              <a:rPr lang="zh-CN" altLang="en-US" sz="1600" dirty="0"/>
              <a:t>缺点：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1.</a:t>
            </a:r>
            <a:r>
              <a:rPr lang="zh-CN" altLang="en-US" sz="1600" dirty="0"/>
              <a:t>逻辑资源相对较少，不适合实现大规模、复杂的数字系统。</a:t>
            </a:r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 2.</a:t>
            </a:r>
            <a:r>
              <a:rPr lang="zh-CN" altLang="en-US" sz="1600" dirty="0"/>
              <a:t>内部没有像</a:t>
            </a:r>
            <a:r>
              <a:rPr lang="en-US" altLang="zh-CN" sz="1600" dirty="0"/>
              <a:t>FPGA</a:t>
            </a:r>
            <a:r>
              <a:rPr lang="zh-CN" altLang="en-US" sz="1600" dirty="0"/>
              <a:t>那样丰富的存储块和数字信号处理模块。</a:t>
            </a:r>
          </a:p>
        </p:txBody>
      </p:sp>
    </p:spTree>
    <p:extLst>
      <p:ext uri="{BB962C8B-B14F-4D97-AF65-F5344CB8AC3E}">
        <p14:creationId xmlns:p14="http://schemas.microsoft.com/office/powerpoint/2010/main" val="65408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1CE4C9-8D6C-4B22-A03C-5F8D29AF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0" y="685800"/>
            <a:ext cx="7916380" cy="5239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8AAA4E-0D0F-4FC3-A1E0-F5B950C1D700}"/>
              </a:ext>
            </a:extLst>
          </p:cNvPr>
          <p:cNvSpPr txBox="1"/>
          <p:nvPr/>
        </p:nvSpPr>
        <p:spPr>
          <a:xfrm>
            <a:off x="990600" y="2057400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/>
              <a:t>答：</a:t>
            </a:r>
            <a:r>
              <a:rPr lang="zh-CN" altLang="en-US" sz="1400" i="0" dirty="0">
                <a:effectLst/>
                <a:latin typeface="Inter"/>
              </a:rPr>
              <a:t>低密度 </a:t>
            </a:r>
            <a:r>
              <a:rPr lang="en-US" altLang="zh-CN" sz="1400" i="0" dirty="0">
                <a:effectLst/>
                <a:latin typeface="Inter"/>
              </a:rPr>
              <a:t>PLD </a:t>
            </a:r>
            <a:r>
              <a:rPr lang="zh-CN" altLang="en-US" sz="1400" i="0" dirty="0">
                <a:effectLst/>
                <a:latin typeface="Inter"/>
              </a:rPr>
              <a:t>器件主要有以下几种类型：</a:t>
            </a:r>
            <a:r>
              <a:rPr lang="en-US" altLang="zh-CN" sz="1400" i="0" dirty="0">
                <a:solidFill>
                  <a:srgbClr val="222222"/>
                </a:solidFill>
                <a:effectLst/>
                <a:latin typeface="Inter"/>
              </a:rPr>
              <a:t>PROM </a:t>
            </a:r>
            <a:r>
              <a:rPr lang="zh-CN" altLang="en-US" sz="1400" i="0" dirty="0">
                <a:solidFill>
                  <a:srgbClr val="222222"/>
                </a:solidFill>
                <a:effectLst/>
                <a:latin typeface="Inter"/>
              </a:rPr>
              <a:t>、</a:t>
            </a:r>
            <a:r>
              <a:rPr lang="en-US" altLang="zh-CN" sz="1400" i="0" dirty="0">
                <a:solidFill>
                  <a:srgbClr val="222222"/>
                </a:solidFill>
                <a:effectLst/>
                <a:latin typeface="Inter"/>
              </a:rPr>
              <a:t>PLA </a:t>
            </a:r>
            <a:r>
              <a:rPr lang="zh-CN" altLang="en-US" sz="1400" i="0" dirty="0">
                <a:solidFill>
                  <a:srgbClr val="222222"/>
                </a:solidFill>
                <a:effectLst/>
                <a:latin typeface="Inter"/>
              </a:rPr>
              <a:t>、</a:t>
            </a:r>
            <a:r>
              <a:rPr lang="en-US" altLang="zh-CN" sz="1400" i="0" dirty="0">
                <a:solidFill>
                  <a:srgbClr val="222222"/>
                </a:solidFill>
                <a:effectLst/>
                <a:latin typeface="Inter"/>
              </a:rPr>
              <a:t>PAL</a:t>
            </a:r>
            <a:r>
              <a:rPr lang="zh-CN" altLang="en-US" sz="1400" i="0" dirty="0">
                <a:solidFill>
                  <a:srgbClr val="222222"/>
                </a:solidFill>
                <a:effectLst/>
                <a:latin typeface="Inter"/>
              </a:rPr>
              <a:t>。</a:t>
            </a:r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C85DF8-5C20-4267-AA14-58999C332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1" y="457200"/>
            <a:ext cx="8364117" cy="4572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CD97DC-22C1-4A84-9BBE-E208BF8C993C}"/>
              </a:ext>
            </a:extLst>
          </p:cNvPr>
          <p:cNvSpPr txBox="1"/>
          <p:nvPr/>
        </p:nvSpPr>
        <p:spPr>
          <a:xfrm>
            <a:off x="457201" y="1676400"/>
            <a:ext cx="8534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答：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PROM</a:t>
            </a:r>
            <a:r>
              <a:rPr lang="zh-CN" altLang="en-US" sz="1400" dirty="0"/>
              <a:t>可编程只读存储器特点  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r>
              <a:rPr lang="zh-CN" altLang="en-US" sz="1400" dirty="0"/>
              <a:t>   优点：结构相对简单，适合实现简单的逻辑函数。</a:t>
            </a:r>
          </a:p>
          <a:p>
            <a:r>
              <a:rPr lang="zh-CN" altLang="en-US" sz="1400" dirty="0"/>
              <a:t>   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缺点：一旦编程后数据不能修改，灵活性较差；编程过程具有破坏性通过烧断熔丝实现编程。</a:t>
            </a:r>
          </a:p>
          <a:p>
            <a:endParaRPr lang="en-US" altLang="zh-CN" sz="1400" dirty="0"/>
          </a:p>
          <a:p>
            <a:r>
              <a:rPr lang="en-US" altLang="zh-CN" sz="1400" dirty="0"/>
              <a:t>2. EPROM</a:t>
            </a:r>
            <a:r>
              <a:rPr lang="zh-CN" altLang="en-US" sz="1400" dirty="0"/>
              <a:t>可擦除可编程只读存储器特点</a:t>
            </a:r>
          </a:p>
          <a:p>
            <a:r>
              <a:rPr lang="zh-CN" altLang="en-US" sz="1400" dirty="0"/>
              <a:t>   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优点：数据可以多次编程，在需要修改程序或数据时，可以通过紫外线照射擦除后重新编程；存储容量相对较大。</a:t>
            </a:r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缺点：擦除操作不方便，需要将芯片从电路中取出，用紫外线照射一定时间通常</a:t>
            </a:r>
            <a:r>
              <a:rPr lang="en-US" altLang="zh-CN" sz="1400" dirty="0"/>
              <a:t>15  30</a:t>
            </a:r>
            <a:r>
              <a:rPr lang="zh-CN" altLang="en-US" sz="1400" dirty="0"/>
              <a:t>分钟才能擦除；擦除过程相对较慢。</a:t>
            </a:r>
          </a:p>
          <a:p>
            <a:endParaRPr lang="en-US" altLang="zh-CN" sz="1400" dirty="0"/>
          </a:p>
          <a:p>
            <a:r>
              <a:rPr lang="en-US" altLang="zh-CN" sz="1400" dirty="0"/>
              <a:t>3. E²PROM</a:t>
            </a:r>
            <a:r>
              <a:rPr lang="zh-CN" altLang="en-US" sz="1400" dirty="0"/>
              <a:t>电可擦除可编程只读存储器特点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 </a:t>
            </a:r>
            <a:r>
              <a:rPr lang="zh-CN" altLang="en-US" sz="1400" dirty="0"/>
              <a:t>优点：可以在线进行擦除和编程操作，无需将芯片从电路中取出；擦除和编程速度比</a:t>
            </a:r>
            <a:r>
              <a:rPr lang="en-US" altLang="zh-CN" sz="1400" dirty="0"/>
              <a:t>EPROM</a:t>
            </a:r>
            <a:r>
              <a:rPr lang="zh-CN" altLang="en-US" sz="1400" dirty="0"/>
              <a:t>快；数据保存时间长。</a:t>
            </a:r>
          </a:p>
          <a:p>
            <a:r>
              <a:rPr lang="zh-CN" altLang="en-US" sz="1400" dirty="0"/>
              <a:t>   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缺点：单比特擦除和编程操作相对复杂，编程和擦除操作需要一定的时序控制；成本相对较高。</a:t>
            </a:r>
          </a:p>
        </p:txBody>
      </p:sp>
    </p:spTree>
    <p:extLst>
      <p:ext uri="{BB962C8B-B14F-4D97-AF65-F5344CB8AC3E}">
        <p14:creationId xmlns:p14="http://schemas.microsoft.com/office/powerpoint/2010/main" val="79937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2F4CA6-AACA-46C8-8EC3-20CF749D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09600"/>
            <a:ext cx="9144000" cy="6999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B032E4-24C5-4499-B69B-E26688EA0048}"/>
              </a:ext>
            </a:extLst>
          </p:cNvPr>
          <p:cNvSpPr txBox="1"/>
          <p:nvPr/>
        </p:nvSpPr>
        <p:spPr>
          <a:xfrm>
            <a:off x="914400" y="1905000"/>
            <a:ext cx="8153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答：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首先分析</a:t>
            </a:r>
            <a:r>
              <a:rPr lang="en-US" altLang="zh-CN" sz="1600" dirty="0"/>
              <a:t>PROM</a:t>
            </a:r>
            <a:r>
              <a:rPr lang="zh-CN" altLang="en-US" sz="1600" dirty="0"/>
              <a:t>芯片容量的含义：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zh-CN" altLang="en-US" sz="1600" dirty="0"/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 </a:t>
            </a:r>
            <a:r>
              <a:rPr lang="zh-CN" altLang="en-US" sz="1600" dirty="0"/>
              <a:t>对于一个容量为</a:t>
            </a:r>
            <a:r>
              <a:rPr lang="en-US" altLang="zh-CN" sz="1600" dirty="0" err="1"/>
              <a:t>MxN</a:t>
            </a:r>
            <a:r>
              <a:rPr lang="zh-CN" altLang="en-US" sz="1600" dirty="0"/>
              <a:t>的存储芯片，</a:t>
            </a:r>
            <a:r>
              <a:rPr lang="en-US" altLang="zh-CN" sz="1600" dirty="0"/>
              <a:t>M</a:t>
            </a:r>
            <a:r>
              <a:rPr lang="zh-CN" altLang="en-US" sz="1600" dirty="0"/>
              <a:t>表示存储单元的个数即字数，</a:t>
            </a:r>
            <a:r>
              <a:rPr lang="en-US" altLang="zh-CN" sz="1600" dirty="0"/>
              <a:t>N</a:t>
            </a:r>
            <a:r>
              <a:rPr lang="zh-CN" altLang="en-US" sz="1600" dirty="0"/>
              <a:t>表示每个存储单元的位数即字长。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 </a:t>
            </a:r>
            <a:r>
              <a:rPr lang="zh-CN" altLang="en-US" sz="1600" dirty="0"/>
              <a:t>在本题中，容量为</a:t>
            </a:r>
            <a:r>
              <a:rPr lang="en-US" altLang="zh-CN" sz="1600" dirty="0"/>
              <a:t>1024x8</a:t>
            </a:r>
            <a:r>
              <a:rPr lang="zh-CN" altLang="en-US" sz="1600" dirty="0"/>
              <a:t>的</a:t>
            </a:r>
            <a:r>
              <a:rPr lang="en-US" altLang="zh-CN" sz="1600" dirty="0"/>
              <a:t>PROM</a:t>
            </a:r>
            <a:r>
              <a:rPr lang="zh-CN" altLang="en-US" sz="1600" dirty="0"/>
              <a:t>芯片，其中</a:t>
            </a:r>
            <a:r>
              <a:rPr lang="en-US" altLang="zh-CN" sz="1600" dirty="0"/>
              <a:t>1024</a:t>
            </a:r>
            <a:r>
              <a:rPr lang="zh-CN" altLang="en-US" sz="1600" dirty="0"/>
              <a:t>是存储单元的个数，</a:t>
            </a:r>
            <a:r>
              <a:rPr lang="en-US" altLang="zh-CN" sz="1600" dirty="0"/>
              <a:t>8</a:t>
            </a:r>
            <a:r>
              <a:rPr lang="zh-CN" altLang="en-US" sz="1600" dirty="0"/>
              <a:t>是每个存储单元的位数。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然后求地址线的位数：</a:t>
            </a:r>
            <a:r>
              <a:rPr lang="en-US" altLang="zh-CN" sz="1600" dirty="0"/>
              <a:t>n = 10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接着求数据线的位数：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 </a:t>
            </a:r>
            <a:r>
              <a:rPr lang="zh-CN" altLang="en-US" sz="1600" dirty="0"/>
              <a:t>题目中已经给出每个存储单元的位数是</a:t>
            </a:r>
            <a:r>
              <a:rPr lang="en-US" altLang="zh-CN" sz="1600" dirty="0"/>
              <a:t>8</a:t>
            </a:r>
            <a:r>
              <a:rPr lang="zh-CN" altLang="en-US" sz="1600" dirty="0"/>
              <a:t>，所以数据线的位数为</a:t>
            </a:r>
            <a:r>
              <a:rPr lang="en-US" altLang="zh-CN" sz="1600" dirty="0"/>
              <a:t>8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4. </a:t>
            </a:r>
            <a:r>
              <a:rPr lang="zh-CN" altLang="en-US" sz="1600" dirty="0"/>
              <a:t>最后求存储元的数目：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 </a:t>
            </a:r>
            <a:r>
              <a:rPr lang="zh-CN" altLang="en-US" sz="1600" dirty="0"/>
              <a:t>存储元的数目等于存储单元的个数乘以每个存储单元的位数。</a:t>
            </a:r>
          </a:p>
          <a:p>
            <a:r>
              <a:rPr lang="zh-CN" altLang="en-US" sz="1600" dirty="0"/>
              <a:t>   </a:t>
            </a:r>
            <a:r>
              <a:rPr lang="en-US" altLang="zh-CN" sz="1600" dirty="0"/>
              <a:t> </a:t>
            </a:r>
            <a:r>
              <a:rPr lang="zh-CN" altLang="en-US" sz="1600" dirty="0"/>
              <a:t>存储单元个数</a:t>
            </a:r>
            <a:r>
              <a:rPr lang="en-US" altLang="zh-CN" sz="1600" dirty="0"/>
              <a:t>M = 1024</a:t>
            </a:r>
            <a:r>
              <a:rPr lang="zh-CN" altLang="en-US" sz="1600" dirty="0"/>
              <a:t>，每个存储单元位数</a:t>
            </a:r>
            <a:r>
              <a:rPr lang="en-US" altLang="zh-CN" sz="1600" dirty="0"/>
              <a:t>N = 8</a:t>
            </a:r>
            <a:r>
              <a:rPr lang="zh-CN" altLang="en-US" sz="1600" dirty="0"/>
              <a:t>，则存储元数目</a:t>
            </a:r>
            <a:r>
              <a:rPr lang="en-US" altLang="zh-CN" sz="1600" dirty="0"/>
              <a:t>=Mx N=1024x8 = 8192</a:t>
            </a:r>
            <a:r>
              <a:rPr lang="zh-CN" altLang="en-US" sz="1600" dirty="0"/>
              <a:t>。</a:t>
            </a:r>
          </a:p>
          <a:p>
            <a:endParaRPr lang="zh-CN" altLang="en-US" sz="1600" dirty="0"/>
          </a:p>
          <a:p>
            <a:r>
              <a:rPr lang="zh-CN" altLang="en-US" sz="1600" dirty="0"/>
              <a:t>综上，地址线的位数为</a:t>
            </a:r>
            <a:r>
              <a:rPr lang="en-US" altLang="zh-CN" sz="1600" dirty="0"/>
              <a:t>10</a:t>
            </a:r>
            <a:r>
              <a:rPr lang="zh-CN" altLang="en-US" sz="1600" dirty="0"/>
              <a:t>，数据线的位数为</a:t>
            </a:r>
            <a:r>
              <a:rPr lang="en-US" altLang="zh-CN" sz="1600" dirty="0"/>
              <a:t>8</a:t>
            </a:r>
            <a:r>
              <a:rPr lang="zh-CN" altLang="en-US" sz="1600" dirty="0"/>
              <a:t>，存储元的数目为</a:t>
            </a:r>
            <a:r>
              <a:rPr lang="en-US" altLang="zh-CN" sz="1600" dirty="0"/>
              <a:t>8192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751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510098-4E9F-4528-BB6F-2A534EB31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4" y="609600"/>
            <a:ext cx="7211431" cy="4477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A278BA-28F9-4D83-ADA6-757AA11BEB3C}"/>
              </a:ext>
            </a:extLst>
          </p:cNvPr>
          <p:cNvSpPr txBox="1"/>
          <p:nvPr/>
        </p:nvSpPr>
        <p:spPr>
          <a:xfrm>
            <a:off x="685800" y="16764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答：</a:t>
            </a:r>
            <a:endParaRPr lang="en-US" altLang="zh-CN" sz="1600" dirty="0"/>
          </a:p>
          <a:p>
            <a:r>
              <a:rPr lang="zh-CN" altLang="en-US" sz="1600" dirty="0"/>
              <a:t>高密度</a:t>
            </a:r>
            <a:r>
              <a:rPr lang="en-US" altLang="zh-CN" sz="1600" dirty="0"/>
              <a:t>PLD</a:t>
            </a:r>
            <a:r>
              <a:rPr lang="zh-CN" altLang="en-US" sz="1600" dirty="0"/>
              <a:t>器件常见类型有以下几种：</a:t>
            </a:r>
          </a:p>
          <a:p>
            <a:endParaRPr lang="en-US" altLang="zh-CN" sz="1600" dirty="0"/>
          </a:p>
          <a:p>
            <a:r>
              <a:rPr lang="en-US" altLang="zh-CN" sz="1600" dirty="0"/>
              <a:t>1. CPLD</a:t>
            </a:r>
            <a:endParaRPr lang="zh-CN" altLang="en-US" sz="1600" dirty="0"/>
          </a:p>
          <a:p>
            <a:endParaRPr lang="en-US" altLang="zh-CN" sz="1600" dirty="0"/>
          </a:p>
          <a:p>
            <a:r>
              <a:rPr lang="en-US" altLang="zh-CN" sz="1600" dirty="0"/>
              <a:t>2. FPGA</a:t>
            </a:r>
          </a:p>
        </p:txBody>
      </p:sp>
    </p:spTree>
    <p:extLst>
      <p:ext uri="{BB962C8B-B14F-4D97-AF65-F5344CB8AC3E}">
        <p14:creationId xmlns:p14="http://schemas.microsoft.com/office/powerpoint/2010/main" val="205754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417A20-0DCB-4C64-8DCE-0FF397CA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5050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709972-54CE-47F4-8BEF-714291D6095F}"/>
              </a:ext>
            </a:extLst>
          </p:cNvPr>
          <p:cNvSpPr txBox="1"/>
          <p:nvPr/>
        </p:nvSpPr>
        <p:spPr>
          <a:xfrm>
            <a:off x="838201" y="1371600"/>
            <a:ext cx="792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答：</a:t>
            </a:r>
            <a:endParaRPr lang="en-US" altLang="zh-CN" sz="1600" dirty="0"/>
          </a:p>
          <a:p>
            <a:r>
              <a:rPr lang="en-US" altLang="zh-CN" sz="1600" dirty="0"/>
              <a:t>CPLD</a:t>
            </a:r>
            <a:r>
              <a:rPr lang="zh-CN" altLang="en-US" sz="1600" dirty="0"/>
              <a:t>的结构：</a:t>
            </a:r>
            <a:r>
              <a:rPr lang="en-US" altLang="zh-CN" sz="1600" dirty="0"/>
              <a:t>CPLD</a:t>
            </a:r>
            <a:r>
              <a:rPr lang="zh-CN" altLang="en-US" sz="1600" dirty="0"/>
              <a:t>一般采用基于乘积项的结构。这种结构的核心是多个逻辑阵列块通过可编程互连矩阵相互连接。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CPLD</a:t>
            </a:r>
            <a:r>
              <a:rPr lang="zh-CN" altLang="en-US" sz="1600" dirty="0"/>
              <a:t>的组成部分：逻辑阵列块（</a:t>
            </a:r>
            <a:r>
              <a:rPr lang="en-US" altLang="zh-CN" sz="1600" dirty="0"/>
              <a:t>LAB</a:t>
            </a:r>
            <a:r>
              <a:rPr lang="zh-CN" altLang="en-US" sz="1600" dirty="0"/>
              <a:t>）、可编程互连矩阵、输入</a:t>
            </a:r>
            <a:r>
              <a:rPr lang="en-US" altLang="zh-CN" sz="1600" dirty="0"/>
              <a:t>/</a:t>
            </a:r>
            <a:r>
              <a:rPr lang="zh-CN" altLang="en-US" sz="1600" dirty="0"/>
              <a:t>输出单元</a:t>
            </a:r>
          </a:p>
        </p:txBody>
      </p:sp>
    </p:spTree>
    <p:extLst>
      <p:ext uri="{BB962C8B-B14F-4D97-AF65-F5344CB8AC3E}">
        <p14:creationId xmlns:p14="http://schemas.microsoft.com/office/powerpoint/2010/main" val="162552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10844B-1E9E-49DF-915F-0DE0191E7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5" y="381000"/>
            <a:ext cx="6878010" cy="6763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E09884D-95D3-45E4-964F-C07B7B83673B}"/>
              </a:ext>
            </a:extLst>
          </p:cNvPr>
          <p:cNvSpPr txBox="1"/>
          <p:nvPr/>
        </p:nvSpPr>
        <p:spPr>
          <a:xfrm>
            <a:off x="228601" y="1600200"/>
            <a:ext cx="86867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答：常见的</a:t>
            </a:r>
            <a:r>
              <a:rPr lang="en-US" altLang="zh-CN" sz="1600" dirty="0"/>
              <a:t>FPGA</a:t>
            </a:r>
            <a:r>
              <a:rPr lang="zh-CN" altLang="en-US" sz="1600" dirty="0"/>
              <a:t>一般由以下几部分组成：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 1. </a:t>
            </a:r>
            <a:r>
              <a:rPr lang="zh-CN" altLang="en-US" sz="1600" dirty="0"/>
              <a:t>可配置逻辑块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 2. </a:t>
            </a:r>
            <a:r>
              <a:rPr lang="zh-CN" altLang="en-US" sz="1600" dirty="0"/>
              <a:t>输入</a:t>
            </a:r>
            <a:r>
              <a:rPr lang="en-US" altLang="zh-CN" sz="1600" dirty="0"/>
              <a:t>/</a:t>
            </a:r>
            <a:r>
              <a:rPr lang="zh-CN" altLang="en-US" sz="1600" dirty="0"/>
              <a:t>输出块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 3. </a:t>
            </a:r>
            <a:r>
              <a:rPr lang="zh-CN" altLang="en-US" sz="1600" dirty="0"/>
              <a:t>可编程互连资源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 4. </a:t>
            </a:r>
            <a:r>
              <a:rPr lang="zh-CN" altLang="en-US" sz="1600" dirty="0"/>
              <a:t>存储块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en-US" altLang="zh-CN" sz="1600" dirty="0"/>
              <a:t> 5. </a:t>
            </a:r>
            <a:r>
              <a:rPr lang="zh-CN" altLang="en-US" sz="1600" dirty="0"/>
              <a:t>数字信号处理模块</a:t>
            </a:r>
          </a:p>
        </p:txBody>
      </p:sp>
    </p:spTree>
    <p:extLst>
      <p:ext uri="{BB962C8B-B14F-4D97-AF65-F5344CB8AC3E}">
        <p14:creationId xmlns:p14="http://schemas.microsoft.com/office/powerpoint/2010/main" val="192940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664A02-4D1D-41EB-82B3-67DA7624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732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28E39A-0A95-40AC-8912-6F4AF358DC41}"/>
              </a:ext>
            </a:extLst>
          </p:cNvPr>
          <p:cNvSpPr txBox="1"/>
          <p:nvPr/>
        </p:nvSpPr>
        <p:spPr>
          <a:xfrm>
            <a:off x="457201" y="1447800"/>
            <a:ext cx="8305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答：</a:t>
            </a:r>
            <a:r>
              <a:rPr lang="en-US" altLang="zh-CN" sz="1600" dirty="0"/>
              <a:t>Xilinx</a:t>
            </a:r>
            <a:r>
              <a:rPr lang="zh-CN" altLang="en-US" sz="1600" dirty="0"/>
              <a:t>公司生产的</a:t>
            </a:r>
            <a:r>
              <a:rPr lang="en-US" altLang="zh-CN" sz="1600" dirty="0"/>
              <a:t>XC4000</a:t>
            </a:r>
            <a:r>
              <a:rPr lang="zh-CN" altLang="en-US" sz="1600" dirty="0"/>
              <a:t>系列</a:t>
            </a:r>
            <a:r>
              <a:rPr lang="en-US" altLang="zh-CN" sz="1600" dirty="0"/>
              <a:t>FPGA</a:t>
            </a:r>
            <a:r>
              <a:rPr lang="zh-CN" altLang="en-US" sz="1600" dirty="0"/>
              <a:t>器件主要由以下几部分组成：</a:t>
            </a:r>
          </a:p>
          <a:p>
            <a:endParaRPr lang="zh-CN" altLang="en-US" sz="1600" dirty="0"/>
          </a:p>
          <a:p>
            <a:r>
              <a:rPr lang="en-US" altLang="zh-CN" sz="1600" dirty="0"/>
              <a:t>1. </a:t>
            </a:r>
            <a:r>
              <a:rPr lang="zh-CN" altLang="en-US" sz="1600" dirty="0"/>
              <a:t>可配置逻辑块（</a:t>
            </a:r>
            <a:r>
              <a:rPr lang="en-US" altLang="zh-CN" sz="1600" dirty="0"/>
              <a:t>CLB</a:t>
            </a:r>
            <a:r>
              <a:rPr lang="zh-CN" altLang="en-US" sz="1600" dirty="0"/>
              <a:t>）</a:t>
            </a:r>
          </a:p>
          <a:p>
            <a:endParaRPr lang="zh-CN" altLang="en-US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输入</a:t>
            </a:r>
            <a:r>
              <a:rPr lang="en-US" altLang="zh-CN" sz="1600" dirty="0"/>
              <a:t>/</a:t>
            </a:r>
            <a:r>
              <a:rPr lang="zh-CN" altLang="en-US" sz="1600" dirty="0"/>
              <a:t>输出块（</a:t>
            </a:r>
            <a:r>
              <a:rPr lang="en-US" altLang="zh-CN" sz="1600" dirty="0"/>
              <a:t>IOB</a:t>
            </a:r>
            <a:r>
              <a:rPr lang="zh-CN" altLang="en-US" sz="1600" dirty="0"/>
              <a:t>）</a:t>
            </a:r>
          </a:p>
          <a:p>
            <a:endParaRPr lang="zh-CN" altLang="en-US" sz="1600" dirty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可编程互连资源</a:t>
            </a:r>
          </a:p>
          <a:p>
            <a:endParaRPr lang="zh-CN" altLang="en-US" sz="1600" dirty="0"/>
          </a:p>
          <a:p>
            <a:r>
              <a:rPr lang="en-US" altLang="zh-CN" sz="1600" dirty="0"/>
              <a:t>4. </a:t>
            </a:r>
            <a:r>
              <a:rPr lang="zh-CN" altLang="en-US" sz="1600" dirty="0"/>
              <a:t>存储块（</a:t>
            </a:r>
            <a:r>
              <a:rPr lang="en-US" altLang="zh-CN" sz="1600" dirty="0"/>
              <a:t>Block RAM</a:t>
            </a:r>
            <a:r>
              <a:rPr lang="zh-CN" altLang="en-US" sz="1600" dirty="0"/>
              <a:t>）</a:t>
            </a:r>
          </a:p>
          <a:p>
            <a:endParaRPr lang="zh-CN" altLang="en-US" sz="1600" dirty="0"/>
          </a:p>
          <a:p>
            <a:r>
              <a:rPr lang="en-US" altLang="zh-CN" sz="1600" dirty="0"/>
              <a:t>5. </a:t>
            </a:r>
            <a:r>
              <a:rPr lang="zh-CN" altLang="en-US" sz="1600" dirty="0"/>
              <a:t>数字信号处理模块（</a:t>
            </a:r>
            <a:r>
              <a:rPr lang="en-US" altLang="zh-CN" sz="1600" dirty="0"/>
              <a:t>DSP Block</a:t>
            </a:r>
            <a:r>
              <a:rPr lang="zh-CN" altLang="en-US" sz="1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697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FD423E-0C3C-4BC9-B6BE-AE6DA1D3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5902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2E1F86-BD27-4C6A-B067-97025E65A5F7}"/>
              </a:ext>
            </a:extLst>
          </p:cNvPr>
          <p:cNvSpPr txBox="1"/>
          <p:nvPr/>
        </p:nvSpPr>
        <p:spPr>
          <a:xfrm>
            <a:off x="609600" y="1600200"/>
            <a:ext cx="8458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答：</a:t>
            </a:r>
            <a:endParaRPr lang="en-US" altLang="zh-CN" sz="1600" dirty="0"/>
          </a:p>
          <a:p>
            <a:r>
              <a:rPr lang="zh-CN" altLang="en-US" sz="1600" dirty="0"/>
              <a:t>在</a:t>
            </a:r>
            <a:r>
              <a:rPr lang="en-US" altLang="zh-CN" sz="1600" dirty="0"/>
              <a:t>FPGA</a:t>
            </a:r>
            <a:r>
              <a:rPr lang="zh-CN" altLang="en-US" sz="1600" dirty="0"/>
              <a:t>的开发中，设计实现的主要任务包括以下几个方面：</a:t>
            </a:r>
          </a:p>
          <a:p>
            <a:endParaRPr lang="zh-CN" altLang="en-US" sz="1600" dirty="0"/>
          </a:p>
          <a:p>
            <a:r>
              <a:rPr lang="zh-CN" altLang="en-US" sz="1600" dirty="0"/>
              <a:t>一、功能设计</a:t>
            </a:r>
          </a:p>
          <a:p>
            <a:endParaRPr lang="zh-CN" altLang="en-US" sz="1600" dirty="0"/>
          </a:p>
          <a:p>
            <a:r>
              <a:rPr lang="zh-CN" altLang="en-US" sz="1600" dirty="0"/>
              <a:t>二、硬件描述语言（</a:t>
            </a:r>
            <a:r>
              <a:rPr lang="en-US" altLang="zh-CN" sz="1600" dirty="0"/>
              <a:t>HDL</a:t>
            </a:r>
            <a:r>
              <a:rPr lang="zh-CN" altLang="en-US" sz="1600" dirty="0"/>
              <a:t>）编程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三、综合与优化</a:t>
            </a:r>
          </a:p>
          <a:p>
            <a:endParaRPr lang="zh-CN" altLang="en-US" sz="1600" dirty="0"/>
          </a:p>
          <a:p>
            <a:r>
              <a:rPr lang="zh-CN" altLang="en-US" sz="1600" dirty="0"/>
              <a:t>四、布局布线</a:t>
            </a:r>
          </a:p>
          <a:p>
            <a:endParaRPr lang="zh-CN" altLang="en-US" sz="1600" dirty="0"/>
          </a:p>
          <a:p>
            <a:r>
              <a:rPr lang="zh-CN" altLang="en-US" sz="1600" dirty="0"/>
              <a:t>五、验证与调试</a:t>
            </a:r>
          </a:p>
        </p:txBody>
      </p:sp>
    </p:spTree>
    <p:extLst>
      <p:ext uri="{BB962C8B-B14F-4D97-AF65-F5344CB8AC3E}">
        <p14:creationId xmlns:p14="http://schemas.microsoft.com/office/powerpoint/2010/main" val="13764697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I3MjFmMzM3NjkwNzdhZWMwNzU5M2IwMTg4NzMxYz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813</Words>
  <Application>Microsoft Office PowerPoint</Application>
  <PresentationFormat>全屏显示(4:3)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Inter</vt:lpstr>
      <vt:lpstr>宋体</vt:lpstr>
      <vt:lpstr>Calibri</vt:lpstr>
      <vt:lpstr>Office Theme</vt:lpstr>
      <vt:lpstr>《数字逻辑》第八次作业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《数字逻辑》第一次作业_x000d_</dc:title>
  <dc:creator>apple</dc:creator>
  <cp:lastModifiedBy>浩元 宋</cp:lastModifiedBy>
  <cp:revision>54</cp:revision>
  <dcterms:created xsi:type="dcterms:W3CDTF">2024-09-09T05:01:00Z</dcterms:created>
  <dcterms:modified xsi:type="dcterms:W3CDTF">2024-12-08T04:44:47Z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2024-09-01T16:00:00Z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2024-09-10T16:00:00Z</vt:filetime>
  </property>
  <property fmtid="{D5CDD505-2E9C-101B-9397-08002B2CF9AE}" pid="5" name="Producer">
    <vt:lpwstr>Microsoft® PowerPoint® 2019</vt:lpwstr>
  </property>
  <property fmtid="{D5CDD505-2E9C-101B-9397-08002B2CF9AE}" pid="6" name="ICV">
    <vt:lpwstr>A6D5D16F40B94759B9D191966BAD5C58_12</vt:lpwstr>
  </property>
  <property fmtid="{D5CDD505-2E9C-101B-9397-08002B2CF9AE}" pid="7" name="KSOProductBuildVer">
    <vt:lpwstr>2052-12.1.0.19302</vt:lpwstr>
  </property>
</Properties>
</file>