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799080"/>
            <a:ext cx="3561079" cy="53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666666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666666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666666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666666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666666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745490"/>
            <a:ext cx="2105660" cy="44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012" y="1503680"/>
            <a:ext cx="4965700" cy="2259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F232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3050" y="6393587"/>
            <a:ext cx="1252855" cy="25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666666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1689" y="6322391"/>
            <a:ext cx="335954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b="1" dirty="0">
                <a:solidFill>
                  <a:srgbClr val="214466"/>
                </a:solidFill>
                <a:latin typeface="Segoe UI Semibold"/>
                <a:cs typeface="Segoe UI Semibold"/>
              </a:rPr>
              <a:t>C++ </a:t>
            </a:r>
            <a:r>
              <a:rPr sz="3350" spc="-10" dirty="0">
                <a:solidFill>
                  <a:srgbClr val="214466"/>
                </a:solidFill>
              </a:rPr>
              <a:t>期中上机复习</a:t>
            </a:r>
            <a:endParaRPr sz="335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012" y="3675379"/>
            <a:ext cx="22307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dirty="0">
                <a:solidFill>
                  <a:srgbClr val="1F2328"/>
                </a:solidFill>
                <a:latin typeface="Segoe UI Semibold"/>
                <a:cs typeface="Segoe UI Semibold"/>
              </a:rPr>
              <a:t>2024 </a:t>
            </a:r>
            <a:r>
              <a:rPr sz="2300" b="1" spc="-10" dirty="0">
                <a:solidFill>
                  <a:srgbClr val="1F2328"/>
                </a:solidFill>
                <a:latin typeface="微软雅黑"/>
                <a:cs typeface="微软雅黑"/>
              </a:rPr>
              <a:t>年春季学期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771649"/>
            <a:ext cx="10696575" cy="4010025"/>
            <a:chOff x="752474" y="1771649"/>
            <a:chExt cx="10696575" cy="4010025"/>
          </a:xfrm>
        </p:grpSpPr>
        <p:sp>
          <p:nvSpPr>
            <p:cNvPr id="3" name="object 3"/>
            <p:cNvSpPr/>
            <p:nvPr/>
          </p:nvSpPr>
          <p:spPr>
            <a:xfrm>
              <a:off x="757237" y="1776412"/>
              <a:ext cx="10687050" cy="4000500"/>
            </a:xfrm>
            <a:custGeom>
              <a:avLst/>
              <a:gdLst/>
              <a:ahLst/>
              <a:cxnLst/>
              <a:rect l="l" t="t" r="r" b="b"/>
              <a:pathLst>
                <a:path w="10687050" h="4000500">
                  <a:moveTo>
                    <a:pt x="10638100" y="4000499"/>
                  </a:moveTo>
                  <a:lnTo>
                    <a:pt x="48947" y="4000499"/>
                  </a:lnTo>
                  <a:lnTo>
                    <a:pt x="45540" y="4000163"/>
                  </a:lnTo>
                  <a:lnTo>
                    <a:pt x="10739" y="3980075"/>
                  </a:lnTo>
                  <a:lnTo>
                    <a:pt x="0" y="3951552"/>
                  </a:lnTo>
                  <a:lnTo>
                    <a:pt x="0" y="39481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951552"/>
                  </a:lnTo>
                  <a:lnTo>
                    <a:pt x="10669272" y="3987587"/>
                  </a:lnTo>
                  <a:lnTo>
                    <a:pt x="10641507" y="4000163"/>
                  </a:lnTo>
                  <a:lnTo>
                    <a:pt x="10638100" y="40004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776412"/>
              <a:ext cx="10687050" cy="4000500"/>
            </a:xfrm>
            <a:custGeom>
              <a:avLst/>
              <a:gdLst/>
              <a:ahLst/>
              <a:cxnLst/>
              <a:rect l="l" t="t" r="r" b="b"/>
              <a:pathLst>
                <a:path w="10687050" h="4000500">
                  <a:moveTo>
                    <a:pt x="0" y="39481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4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948112"/>
                  </a:lnTo>
                  <a:lnTo>
                    <a:pt x="10687049" y="3951552"/>
                  </a:lnTo>
                  <a:lnTo>
                    <a:pt x="10686713" y="3954958"/>
                  </a:lnTo>
                  <a:lnTo>
                    <a:pt x="10666625" y="3989759"/>
                  </a:lnTo>
                  <a:lnTo>
                    <a:pt x="10644881" y="3999492"/>
                  </a:lnTo>
                  <a:lnTo>
                    <a:pt x="10641507" y="4000163"/>
                  </a:lnTo>
                  <a:lnTo>
                    <a:pt x="10638100" y="4000499"/>
                  </a:lnTo>
                  <a:lnTo>
                    <a:pt x="10634661" y="4000499"/>
                  </a:lnTo>
                  <a:lnTo>
                    <a:pt x="52387" y="4000499"/>
                  </a:lnTo>
                  <a:lnTo>
                    <a:pt x="48947" y="4000499"/>
                  </a:lnTo>
                  <a:lnTo>
                    <a:pt x="45540" y="4000163"/>
                  </a:lnTo>
                  <a:lnTo>
                    <a:pt x="42167" y="3999492"/>
                  </a:lnTo>
                  <a:lnTo>
                    <a:pt x="38793" y="3998821"/>
                  </a:lnTo>
                  <a:lnTo>
                    <a:pt x="35517" y="3997827"/>
                  </a:lnTo>
                  <a:lnTo>
                    <a:pt x="32339" y="3996510"/>
                  </a:lnTo>
                  <a:lnTo>
                    <a:pt x="29161" y="3995194"/>
                  </a:lnTo>
                  <a:lnTo>
                    <a:pt x="26142" y="3993580"/>
                  </a:lnTo>
                  <a:lnTo>
                    <a:pt x="23282" y="3991669"/>
                  </a:lnTo>
                  <a:lnTo>
                    <a:pt x="20422" y="3989759"/>
                  </a:lnTo>
                  <a:lnTo>
                    <a:pt x="3987" y="3968158"/>
                  </a:lnTo>
                  <a:lnTo>
                    <a:pt x="2671" y="3964980"/>
                  </a:lnTo>
                  <a:lnTo>
                    <a:pt x="1677" y="3961704"/>
                  </a:lnTo>
                  <a:lnTo>
                    <a:pt x="1006" y="3958331"/>
                  </a:lnTo>
                  <a:lnTo>
                    <a:pt x="335" y="3954958"/>
                  </a:lnTo>
                  <a:lnTo>
                    <a:pt x="0" y="3951552"/>
                  </a:lnTo>
                  <a:lnTo>
                    <a:pt x="0" y="39481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069339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链表创建：图解步骤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1892317"/>
            <a:ext cx="24358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solidFill>
                  <a:srgbClr val="1F2328"/>
                </a:solidFill>
                <a:latin typeface="新宋体"/>
                <a:cs typeface="新宋体"/>
              </a:rPr>
              <a:t>步骤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30" dirty="0">
                <a:solidFill>
                  <a:srgbClr val="1F2328"/>
                </a:solidFill>
                <a:latin typeface="新宋体"/>
                <a:cs typeface="新宋体"/>
              </a:rPr>
              <a:t>：创建虚拟头节点</a:t>
            </a:r>
            <a:endParaRPr sz="1800">
              <a:latin typeface="新宋体"/>
              <a:cs typeface="新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2650" y="2230344"/>
          <a:ext cx="4972685" cy="337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[dummy(0)]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marL="31750" marR="127000">
                        <a:lnSpc>
                          <a:spcPts val="2020"/>
                        </a:lnSpc>
                        <a:spcBef>
                          <a:spcPts val="985"/>
                        </a:spcBef>
                      </a:pPr>
                      <a:r>
                        <a:rPr sz="1800" spc="-2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步骤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：读入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1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[dummy(0)]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-&gt; 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[1]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marL="31750" marR="127000">
                        <a:lnSpc>
                          <a:spcPts val="2020"/>
                        </a:lnSpc>
                        <a:spcBef>
                          <a:spcPts val="1025"/>
                        </a:spcBef>
                      </a:pPr>
                      <a:r>
                        <a:rPr sz="1800" spc="-2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步骤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：读入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2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[dummy(0)]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-&gt; 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[1]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[2]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03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31750" marR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步骤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：读入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marL="31750" marR="3175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[dummy(0)]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[1]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[2]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[3]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31750" marR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步骤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800" spc="-30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：返回结果</a:t>
                      </a:r>
                      <a:endParaRPr sz="1800">
                        <a:latin typeface="新宋体"/>
                        <a:cs typeface="新宋体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31750" marR="3175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[1]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[2]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[3]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spc="-2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907414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链表逆置：问题分析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3900487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4367212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5233987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5700712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5012" y="1665605"/>
            <a:ext cx="3863975" cy="4248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问题描述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将链表 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1-</a:t>
            </a:r>
            <a:r>
              <a:rPr sz="2100" spc="-20" dirty="0">
                <a:solidFill>
                  <a:srgbClr val="1F2328"/>
                </a:solidFill>
                <a:latin typeface="Segoe UI"/>
                <a:cs typeface="Segoe UI"/>
              </a:rPr>
              <a:t>&gt;2-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&gt;3</a:t>
            </a:r>
            <a:r>
              <a:rPr sz="2100" spc="10" dirty="0">
                <a:solidFill>
                  <a:srgbClr val="1F2328"/>
                </a:solidFill>
                <a:latin typeface="Segoe UI"/>
                <a:cs typeface="Segoe UI"/>
              </a:rPr>
              <a:t>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转变为 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3-</a:t>
            </a:r>
            <a:r>
              <a:rPr sz="2100" spc="-20" dirty="0">
                <a:solidFill>
                  <a:srgbClr val="1F2328"/>
                </a:solidFill>
                <a:latin typeface="Segoe UI"/>
                <a:cs typeface="Segoe UI"/>
              </a:rPr>
              <a:t>&gt;2-</a:t>
            </a:r>
            <a:r>
              <a:rPr sz="2100" spc="-25" dirty="0">
                <a:solidFill>
                  <a:srgbClr val="1F2328"/>
                </a:solidFill>
                <a:latin typeface="Segoe UI"/>
                <a:cs typeface="Segoe UI"/>
              </a:rPr>
              <a:t>&gt;1</a:t>
            </a:r>
            <a:endParaRPr sz="2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解决方案</a:t>
            </a:r>
            <a:endParaRPr sz="23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56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20" dirty="0">
                <a:solidFill>
                  <a:srgbClr val="1F2328"/>
                </a:solidFill>
                <a:latin typeface="微软雅黑"/>
                <a:cs typeface="微软雅黑"/>
              </a:rPr>
              <a:t>迭代法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使用三个指针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1155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逐步改变指针方向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 startAt="2"/>
              <a:tabLst>
                <a:tab pos="545465" algn="l"/>
              </a:tabLst>
            </a:pPr>
            <a:r>
              <a:rPr sz="2100" spc="-20" dirty="0">
                <a:solidFill>
                  <a:srgbClr val="1F2328"/>
                </a:solidFill>
                <a:latin typeface="微软雅黑"/>
                <a:cs typeface="微软雅黑"/>
              </a:rPr>
              <a:t>递归法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利用递归栈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1155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从后向前处理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438274"/>
            <a:ext cx="10696575" cy="4800600"/>
            <a:chOff x="752474" y="1438274"/>
            <a:chExt cx="10696575" cy="4800600"/>
          </a:xfrm>
        </p:grpSpPr>
        <p:sp>
          <p:nvSpPr>
            <p:cNvPr id="3" name="object 3"/>
            <p:cNvSpPr/>
            <p:nvPr/>
          </p:nvSpPr>
          <p:spPr>
            <a:xfrm>
              <a:off x="757237" y="1443037"/>
              <a:ext cx="10687050" cy="4791075"/>
            </a:xfrm>
            <a:custGeom>
              <a:avLst/>
              <a:gdLst/>
              <a:ahLst/>
              <a:cxnLst/>
              <a:rect l="l" t="t" r="r" b="b"/>
              <a:pathLst>
                <a:path w="10687050" h="4791075">
                  <a:moveTo>
                    <a:pt x="10638100" y="4791074"/>
                  </a:moveTo>
                  <a:lnTo>
                    <a:pt x="48947" y="4791074"/>
                  </a:lnTo>
                  <a:lnTo>
                    <a:pt x="45540" y="4790739"/>
                  </a:lnTo>
                  <a:lnTo>
                    <a:pt x="10739" y="4770650"/>
                  </a:lnTo>
                  <a:lnTo>
                    <a:pt x="0" y="4742127"/>
                  </a:lnTo>
                  <a:lnTo>
                    <a:pt x="0" y="47386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4742127"/>
                  </a:lnTo>
                  <a:lnTo>
                    <a:pt x="10669272" y="4778162"/>
                  </a:lnTo>
                  <a:lnTo>
                    <a:pt x="10641507" y="4790739"/>
                  </a:lnTo>
                  <a:lnTo>
                    <a:pt x="10638100" y="479107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443037"/>
              <a:ext cx="10687050" cy="4791075"/>
            </a:xfrm>
            <a:custGeom>
              <a:avLst/>
              <a:gdLst/>
              <a:ahLst/>
              <a:cxnLst/>
              <a:rect l="l" t="t" r="r" b="b"/>
              <a:pathLst>
                <a:path w="10687050" h="4791075">
                  <a:moveTo>
                    <a:pt x="0" y="47386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4738687"/>
                  </a:lnTo>
                  <a:lnTo>
                    <a:pt x="10687049" y="4742127"/>
                  </a:lnTo>
                  <a:lnTo>
                    <a:pt x="10686713" y="4745533"/>
                  </a:lnTo>
                  <a:lnTo>
                    <a:pt x="10666625" y="4780334"/>
                  </a:lnTo>
                  <a:lnTo>
                    <a:pt x="10638100" y="4791074"/>
                  </a:lnTo>
                  <a:lnTo>
                    <a:pt x="10634661" y="4791074"/>
                  </a:lnTo>
                  <a:lnTo>
                    <a:pt x="52387" y="4791074"/>
                  </a:lnTo>
                  <a:lnTo>
                    <a:pt x="48947" y="4791074"/>
                  </a:lnTo>
                  <a:lnTo>
                    <a:pt x="45540" y="4790739"/>
                  </a:lnTo>
                  <a:lnTo>
                    <a:pt x="10739" y="4770650"/>
                  </a:lnTo>
                  <a:lnTo>
                    <a:pt x="0" y="4742127"/>
                  </a:lnTo>
                  <a:lnTo>
                    <a:pt x="0" y="473868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745490"/>
            <a:ext cx="34925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链表逆置：迭代法图解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1558943"/>
            <a:ext cx="2788920" cy="450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spc="-30" dirty="0">
                <a:solidFill>
                  <a:srgbClr val="1F2328"/>
                </a:solidFill>
                <a:latin typeface="新宋体"/>
                <a:cs typeface="新宋体"/>
              </a:rPr>
              <a:t>初始状态：</a:t>
            </a:r>
            <a:endParaRPr sz="1800" dirty="0">
              <a:latin typeface="新宋体"/>
              <a:cs typeface="新宋体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null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060"/>
              </a:lnSpc>
              <a:tabLst>
                <a:tab pos="640080" algn="l"/>
              </a:tabLst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^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^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  <a:tabLst>
                <a:tab pos="640080" algn="l"/>
              </a:tabLst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next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  <a:spcBef>
                <a:spcPts val="1964"/>
              </a:spcBef>
            </a:pPr>
            <a:r>
              <a:rPr sz="1800" spc="-35" dirty="0">
                <a:solidFill>
                  <a:srgbClr val="1F2328"/>
                </a:solidFill>
                <a:latin typeface="新宋体"/>
                <a:cs typeface="新宋体"/>
              </a:rPr>
              <a:t>第一步：</a:t>
            </a:r>
            <a:endParaRPr sz="1800" dirty="0">
              <a:latin typeface="新宋体"/>
              <a:cs typeface="新宋体"/>
            </a:endParaRPr>
          </a:p>
          <a:p>
            <a:pPr marL="12700">
              <a:lnSpc>
                <a:spcPts val="2060"/>
              </a:lnSpc>
              <a:tabLst>
                <a:tab pos="1645285" algn="l"/>
              </a:tabLst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null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2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endParaRPr sz="1800" dirty="0">
              <a:latin typeface="Consolas"/>
              <a:cs typeface="Consolas"/>
            </a:endParaRPr>
          </a:p>
          <a:p>
            <a:pPr marL="891540">
              <a:lnSpc>
                <a:spcPts val="2060"/>
              </a:lnSpc>
              <a:tabLst>
                <a:tab pos="1645285" algn="l"/>
              </a:tabLst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^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^</a:t>
            </a:r>
            <a:endParaRPr sz="1800" dirty="0">
              <a:latin typeface="Consolas"/>
              <a:cs typeface="Consolas"/>
            </a:endParaRPr>
          </a:p>
          <a:p>
            <a:pPr marL="891540">
              <a:lnSpc>
                <a:spcPts val="2130"/>
              </a:lnSpc>
              <a:tabLst>
                <a:tab pos="1645285" algn="l"/>
              </a:tabLst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next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  <a:spcBef>
                <a:spcPts val="1960"/>
              </a:spcBef>
            </a:pPr>
            <a:r>
              <a:rPr sz="1800" spc="-35" dirty="0">
                <a:solidFill>
                  <a:srgbClr val="1F2328"/>
                </a:solidFill>
                <a:latin typeface="新宋体"/>
                <a:cs typeface="新宋体"/>
              </a:rPr>
              <a:t>第二步：</a:t>
            </a:r>
            <a:endParaRPr sz="1800" dirty="0">
              <a:latin typeface="新宋体"/>
              <a:cs typeface="新宋体"/>
            </a:endParaRPr>
          </a:p>
          <a:p>
            <a:pPr marR="381635" algn="r">
              <a:lnSpc>
                <a:spcPts val="2060"/>
              </a:lnSpc>
              <a:tabLst>
                <a:tab pos="2260600" algn="l"/>
              </a:tabLst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null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endParaRPr sz="1800" dirty="0">
              <a:latin typeface="Consolas"/>
              <a:cs typeface="Consolas"/>
            </a:endParaRPr>
          </a:p>
          <a:p>
            <a:pPr marR="381635" algn="r">
              <a:lnSpc>
                <a:spcPts val="2060"/>
              </a:lnSpc>
              <a:tabLst>
                <a:tab pos="753110" algn="l"/>
              </a:tabLst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^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^</a:t>
            </a:r>
            <a:endParaRPr sz="1800" dirty="0">
              <a:latin typeface="Consolas"/>
              <a:cs typeface="Consolas"/>
            </a:endParaRPr>
          </a:p>
          <a:p>
            <a:pPr marL="1519555">
              <a:lnSpc>
                <a:spcPts val="2130"/>
              </a:lnSpc>
              <a:tabLst>
                <a:tab pos="2273300" algn="l"/>
              </a:tabLst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next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  <a:spcBef>
                <a:spcPts val="1964"/>
              </a:spcBef>
            </a:pPr>
            <a:r>
              <a:rPr sz="1800" spc="-30" dirty="0">
                <a:solidFill>
                  <a:srgbClr val="1F2328"/>
                </a:solidFill>
                <a:latin typeface="新宋体"/>
                <a:cs typeface="新宋体"/>
              </a:rPr>
              <a:t>最终状态：</a:t>
            </a:r>
            <a:endParaRPr sz="1800" dirty="0">
              <a:latin typeface="新宋体"/>
              <a:cs typeface="新宋体"/>
            </a:endParaRPr>
          </a:p>
          <a:p>
            <a:pPr marR="381635" algn="r">
              <a:lnSpc>
                <a:spcPts val="21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null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028824"/>
            <a:ext cx="10696575" cy="3486150"/>
            <a:chOff x="752474" y="2028824"/>
            <a:chExt cx="10696575" cy="3486150"/>
          </a:xfrm>
        </p:grpSpPr>
        <p:sp>
          <p:nvSpPr>
            <p:cNvPr id="3" name="object 3"/>
            <p:cNvSpPr/>
            <p:nvPr/>
          </p:nvSpPr>
          <p:spPr>
            <a:xfrm>
              <a:off x="757237" y="2033587"/>
              <a:ext cx="10687050" cy="3476625"/>
            </a:xfrm>
            <a:custGeom>
              <a:avLst/>
              <a:gdLst/>
              <a:ahLst/>
              <a:cxnLst/>
              <a:rect l="l" t="t" r="r" b="b"/>
              <a:pathLst>
                <a:path w="10687050" h="3476625">
                  <a:moveTo>
                    <a:pt x="10638100" y="3476624"/>
                  </a:moveTo>
                  <a:lnTo>
                    <a:pt x="48947" y="3476624"/>
                  </a:lnTo>
                  <a:lnTo>
                    <a:pt x="45540" y="3476289"/>
                  </a:lnTo>
                  <a:lnTo>
                    <a:pt x="10739" y="3456201"/>
                  </a:lnTo>
                  <a:lnTo>
                    <a:pt x="0" y="3427677"/>
                  </a:lnTo>
                  <a:lnTo>
                    <a:pt x="0" y="34242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3427677"/>
                  </a:lnTo>
                  <a:lnTo>
                    <a:pt x="10669272" y="3463712"/>
                  </a:lnTo>
                  <a:lnTo>
                    <a:pt x="10641507" y="3476289"/>
                  </a:lnTo>
                  <a:lnTo>
                    <a:pt x="10638100" y="34766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033587"/>
              <a:ext cx="10687050" cy="3476625"/>
            </a:xfrm>
            <a:custGeom>
              <a:avLst/>
              <a:gdLst/>
              <a:ahLst/>
              <a:cxnLst/>
              <a:rect l="l" t="t" r="r" b="b"/>
              <a:pathLst>
                <a:path w="10687050" h="3476625">
                  <a:moveTo>
                    <a:pt x="0" y="34242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424237"/>
                  </a:lnTo>
                  <a:lnTo>
                    <a:pt x="10687049" y="3427677"/>
                  </a:lnTo>
                  <a:lnTo>
                    <a:pt x="10686713" y="3431083"/>
                  </a:lnTo>
                  <a:lnTo>
                    <a:pt x="10666625" y="3465883"/>
                  </a:lnTo>
                  <a:lnTo>
                    <a:pt x="10638100" y="3476624"/>
                  </a:lnTo>
                  <a:lnTo>
                    <a:pt x="10634661" y="3476624"/>
                  </a:lnTo>
                  <a:lnTo>
                    <a:pt x="52387" y="3476624"/>
                  </a:lnTo>
                  <a:lnTo>
                    <a:pt x="48947" y="3476624"/>
                  </a:lnTo>
                  <a:lnTo>
                    <a:pt x="45540" y="3476289"/>
                  </a:lnTo>
                  <a:lnTo>
                    <a:pt x="10739" y="3456201"/>
                  </a:lnTo>
                  <a:lnTo>
                    <a:pt x="1006" y="3434456"/>
                  </a:lnTo>
                  <a:lnTo>
                    <a:pt x="335" y="3431083"/>
                  </a:lnTo>
                  <a:lnTo>
                    <a:pt x="0" y="3427677"/>
                  </a:lnTo>
                  <a:lnTo>
                    <a:pt x="0" y="342423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336039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链表逆置：迭代实现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149492"/>
            <a:ext cx="6649084" cy="16135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14984" marR="1089660" indent="-502920">
              <a:lnSpc>
                <a:spcPct val="95400"/>
              </a:lnSpc>
              <a:spcBef>
                <a:spcPts val="195"/>
              </a:spcBef>
              <a:tabLst>
                <a:tab pos="4031615" algn="l"/>
              </a:tabLst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reverseList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*prev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nullptr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</a:t>
            </a:r>
            <a:r>
              <a:rPr sz="1800" spc="20" dirty="0">
                <a:solidFill>
                  <a:srgbClr val="58626E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58626E"/>
                </a:solidFill>
                <a:latin typeface="新宋体"/>
                <a:cs typeface="新宋体"/>
              </a:rPr>
              <a:t>前一个节</a:t>
            </a:r>
            <a:r>
              <a:rPr sz="1800" spc="-50" dirty="0">
                <a:solidFill>
                  <a:srgbClr val="58626E"/>
                </a:solidFill>
                <a:latin typeface="新宋体"/>
                <a:cs typeface="新宋体"/>
              </a:rPr>
              <a:t>点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*cur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head;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</a:t>
            </a:r>
            <a:r>
              <a:rPr sz="1800" spc="15" dirty="0">
                <a:solidFill>
                  <a:srgbClr val="58626E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58626E"/>
                </a:solidFill>
                <a:latin typeface="新宋体"/>
                <a:cs typeface="新宋体"/>
              </a:rPr>
              <a:t>当前节</a:t>
            </a:r>
            <a:r>
              <a:rPr sz="1800" spc="-50" dirty="0">
                <a:solidFill>
                  <a:srgbClr val="58626E"/>
                </a:solidFill>
                <a:latin typeface="新宋体"/>
                <a:cs typeface="新宋体"/>
              </a:rPr>
              <a:t>点</a:t>
            </a:r>
            <a:endParaRPr sz="1800">
              <a:latin typeface="新宋体"/>
              <a:cs typeface="新宋体"/>
            </a:endParaRPr>
          </a:p>
          <a:p>
            <a:pPr marL="514984">
              <a:lnSpc>
                <a:spcPts val="2130"/>
              </a:lnSpc>
              <a:spcBef>
                <a:spcPts val="1964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while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(cur)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6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>
              <a:lnSpc>
                <a:spcPts val="2130"/>
              </a:lnSpc>
              <a:tabLst>
                <a:tab pos="4659630" algn="l"/>
              </a:tabLst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next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=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1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保存下一个节点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567" y="3729674"/>
            <a:ext cx="2160905" cy="82359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cur-&gt;next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prev;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prev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cur;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next;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9286" y="3729674"/>
            <a:ext cx="1362075" cy="823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95"/>
              </a:spcBef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反转指针</a:t>
            </a:r>
            <a:endParaRPr sz="1800">
              <a:latin typeface="新宋体"/>
              <a:cs typeface="新宋体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25" dirty="0">
                <a:solidFill>
                  <a:srgbClr val="58626E"/>
                </a:solidFill>
                <a:latin typeface="新宋体"/>
                <a:cs typeface="新宋体"/>
              </a:rPr>
              <a:t>移动</a:t>
            </a:r>
            <a:r>
              <a:rPr sz="1800" spc="-20" dirty="0">
                <a:solidFill>
                  <a:srgbClr val="58626E"/>
                </a:solidFill>
                <a:latin typeface="Consolas"/>
                <a:cs typeface="Consolas"/>
              </a:rPr>
              <a:t>prev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25" dirty="0">
                <a:solidFill>
                  <a:srgbClr val="58626E"/>
                </a:solidFill>
                <a:latin typeface="新宋体"/>
                <a:cs typeface="新宋体"/>
              </a:rPr>
              <a:t>移动</a:t>
            </a:r>
            <a:r>
              <a:rPr sz="1800" spc="-25" dirty="0">
                <a:solidFill>
                  <a:srgbClr val="58626E"/>
                </a:solidFill>
                <a:latin typeface="Consolas"/>
                <a:cs typeface="Consolas"/>
              </a:rPr>
              <a:t>cur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510246"/>
            <a:ext cx="2035175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2130"/>
              </a:lnSpc>
              <a:spcBef>
                <a:spcPts val="95"/>
              </a:spcBef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0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prev;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840739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链表逆置：递归分析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83869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3054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772149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5012" y="1598930"/>
            <a:ext cx="2692400" cy="4382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递归思路</a:t>
            </a:r>
            <a:endParaRPr sz="23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640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先递归到链表末尾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反转子链表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处理当前节点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返回新的头节点</a:t>
            </a:r>
            <a:endParaRPr sz="2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300" b="1" spc="-20" dirty="0">
                <a:solidFill>
                  <a:srgbClr val="1F2328"/>
                </a:solidFill>
                <a:latin typeface="微软雅黑"/>
                <a:cs typeface="微软雅黑"/>
              </a:rPr>
              <a:t>关键点</a:t>
            </a:r>
            <a:endParaRPr sz="2300">
              <a:latin typeface="微软雅黑"/>
              <a:cs typeface="微软雅黑"/>
            </a:endParaRPr>
          </a:p>
          <a:p>
            <a:pPr marL="545465" marR="272415">
              <a:lnSpc>
                <a:spcPct val="145800"/>
              </a:lnSpc>
              <a:spcBef>
                <a:spcPts val="409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基准情况处理</a:t>
            </a:r>
            <a:r>
              <a:rPr sz="2100" spc="-50" dirty="0">
                <a:solidFill>
                  <a:srgbClr val="1F2328"/>
                </a:solidFill>
                <a:latin typeface="微软雅黑"/>
                <a:cs typeface="微软雅黑"/>
              </a:rPr>
              <a:t>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避免环形引用正确返回头节点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904999"/>
            <a:ext cx="10696575" cy="3743325"/>
            <a:chOff x="752474" y="1904999"/>
            <a:chExt cx="10696575" cy="3743325"/>
          </a:xfrm>
        </p:grpSpPr>
        <p:sp>
          <p:nvSpPr>
            <p:cNvPr id="3" name="object 3"/>
            <p:cNvSpPr/>
            <p:nvPr/>
          </p:nvSpPr>
          <p:spPr>
            <a:xfrm>
              <a:off x="757237" y="1909762"/>
              <a:ext cx="10687050" cy="3733800"/>
            </a:xfrm>
            <a:custGeom>
              <a:avLst/>
              <a:gdLst/>
              <a:ahLst/>
              <a:cxnLst/>
              <a:rect l="l" t="t" r="r" b="b"/>
              <a:pathLst>
                <a:path w="10687050" h="3733800">
                  <a:moveTo>
                    <a:pt x="10638100" y="3733799"/>
                  </a:moveTo>
                  <a:lnTo>
                    <a:pt x="48947" y="3733799"/>
                  </a:lnTo>
                  <a:lnTo>
                    <a:pt x="45540" y="3733463"/>
                  </a:lnTo>
                  <a:lnTo>
                    <a:pt x="10739" y="3713376"/>
                  </a:lnTo>
                  <a:lnTo>
                    <a:pt x="0" y="3684852"/>
                  </a:lnTo>
                  <a:lnTo>
                    <a:pt x="0" y="36814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684852"/>
                  </a:lnTo>
                  <a:lnTo>
                    <a:pt x="10669272" y="3720887"/>
                  </a:lnTo>
                  <a:lnTo>
                    <a:pt x="10641507" y="3733463"/>
                  </a:lnTo>
                  <a:lnTo>
                    <a:pt x="10638100" y="37337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909762"/>
              <a:ext cx="10687050" cy="3733800"/>
            </a:xfrm>
            <a:custGeom>
              <a:avLst/>
              <a:gdLst/>
              <a:ahLst/>
              <a:cxnLst/>
              <a:rect l="l" t="t" r="r" b="b"/>
              <a:pathLst>
                <a:path w="10687050" h="3733800">
                  <a:moveTo>
                    <a:pt x="0" y="36814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681412"/>
                  </a:lnTo>
                  <a:lnTo>
                    <a:pt x="10687049" y="3684852"/>
                  </a:lnTo>
                  <a:lnTo>
                    <a:pt x="10686713" y="3688258"/>
                  </a:lnTo>
                  <a:lnTo>
                    <a:pt x="10666625" y="3723059"/>
                  </a:lnTo>
                  <a:lnTo>
                    <a:pt x="10634661" y="3733799"/>
                  </a:lnTo>
                  <a:lnTo>
                    <a:pt x="52387" y="3733799"/>
                  </a:lnTo>
                  <a:lnTo>
                    <a:pt x="32339" y="3729811"/>
                  </a:lnTo>
                  <a:lnTo>
                    <a:pt x="29161" y="3728494"/>
                  </a:lnTo>
                  <a:lnTo>
                    <a:pt x="26142" y="3726880"/>
                  </a:lnTo>
                  <a:lnTo>
                    <a:pt x="23282" y="3724970"/>
                  </a:lnTo>
                  <a:lnTo>
                    <a:pt x="20422" y="3723059"/>
                  </a:lnTo>
                  <a:lnTo>
                    <a:pt x="3987" y="3701459"/>
                  </a:lnTo>
                  <a:lnTo>
                    <a:pt x="2671" y="3698281"/>
                  </a:lnTo>
                  <a:lnTo>
                    <a:pt x="1677" y="3695006"/>
                  </a:lnTo>
                  <a:lnTo>
                    <a:pt x="1006" y="3691632"/>
                  </a:lnTo>
                  <a:lnTo>
                    <a:pt x="335" y="3688258"/>
                  </a:lnTo>
                  <a:lnTo>
                    <a:pt x="0" y="3684852"/>
                  </a:lnTo>
                  <a:lnTo>
                    <a:pt x="0" y="36814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202689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链表逆置：递归实现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025667"/>
            <a:ext cx="6054725" cy="345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reverseList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ts val="2060"/>
              </a:lnSpc>
            </a:pPr>
            <a:r>
              <a:rPr sz="1800" spc="3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基准情况：空链表或只有一个节点</a:t>
            </a:r>
            <a:endParaRPr sz="1800" dirty="0">
              <a:latin typeface="新宋体"/>
              <a:cs typeface="新宋体"/>
            </a:endParaRPr>
          </a:p>
          <a:p>
            <a:pPr marL="514984">
              <a:lnSpc>
                <a:spcPts val="209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(!head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||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!head-&gt;next)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head;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  <a:spcBef>
                <a:spcPts val="1964"/>
              </a:spcBef>
            </a:pPr>
            <a:r>
              <a:rPr sz="1800" spc="1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递归反转后续链表</a:t>
            </a:r>
            <a:endParaRPr sz="1800" dirty="0">
              <a:latin typeface="新宋体"/>
              <a:cs typeface="新宋体"/>
            </a:endParaRPr>
          </a:p>
          <a:p>
            <a:pPr marL="514984">
              <a:lnSpc>
                <a:spcPts val="21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newHead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reverseList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(head-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&gt;next);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  <a:spcBef>
                <a:spcPts val="1960"/>
              </a:spcBef>
            </a:pPr>
            <a:r>
              <a:rPr sz="1800" spc="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处理当前节点</a:t>
            </a:r>
            <a:endParaRPr sz="1800" dirty="0">
              <a:latin typeface="新宋体"/>
              <a:cs typeface="新宋体"/>
            </a:endParaRPr>
          </a:p>
          <a:p>
            <a:pPr marL="514984" marR="2517140">
              <a:lnSpc>
                <a:spcPts val="2020"/>
              </a:lnSpc>
              <a:spcBef>
                <a:spcPts val="15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head-&gt;next-&gt;next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head;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head-&gt;next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nullptr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ts val="2090"/>
              </a:lnSpc>
              <a:spcBef>
                <a:spcPts val="200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1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newHead;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09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4295774"/>
            <a:ext cx="10696575" cy="1638300"/>
            <a:chOff x="752474" y="4295774"/>
            <a:chExt cx="10696575" cy="1638300"/>
          </a:xfrm>
        </p:grpSpPr>
        <p:sp>
          <p:nvSpPr>
            <p:cNvPr id="3" name="object 3"/>
            <p:cNvSpPr/>
            <p:nvPr/>
          </p:nvSpPr>
          <p:spPr>
            <a:xfrm>
              <a:off x="757237" y="4300537"/>
              <a:ext cx="10687050" cy="1628775"/>
            </a:xfrm>
            <a:custGeom>
              <a:avLst/>
              <a:gdLst/>
              <a:ahLst/>
              <a:cxnLst/>
              <a:rect l="l" t="t" r="r" b="b"/>
              <a:pathLst>
                <a:path w="10687050" h="1628775">
                  <a:moveTo>
                    <a:pt x="10638100" y="1628774"/>
                  </a:moveTo>
                  <a:lnTo>
                    <a:pt x="48947" y="1628774"/>
                  </a:lnTo>
                  <a:lnTo>
                    <a:pt x="45540" y="1628439"/>
                  </a:lnTo>
                  <a:lnTo>
                    <a:pt x="10739" y="1608351"/>
                  </a:lnTo>
                  <a:lnTo>
                    <a:pt x="0" y="1579827"/>
                  </a:lnTo>
                  <a:lnTo>
                    <a:pt x="0" y="15763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1579827"/>
                  </a:lnTo>
                  <a:lnTo>
                    <a:pt x="10669272" y="1615862"/>
                  </a:lnTo>
                  <a:lnTo>
                    <a:pt x="10641507" y="1628439"/>
                  </a:lnTo>
                  <a:lnTo>
                    <a:pt x="10638100" y="162877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4300537"/>
              <a:ext cx="10687050" cy="1628775"/>
            </a:xfrm>
            <a:custGeom>
              <a:avLst/>
              <a:gdLst/>
              <a:ahLst/>
              <a:cxnLst/>
              <a:rect l="l" t="t" r="r" b="b"/>
              <a:pathLst>
                <a:path w="10687050" h="1628775">
                  <a:moveTo>
                    <a:pt x="0" y="15763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1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576387"/>
                  </a:lnTo>
                  <a:lnTo>
                    <a:pt x="10687049" y="1579827"/>
                  </a:lnTo>
                  <a:lnTo>
                    <a:pt x="10686713" y="1583233"/>
                  </a:lnTo>
                  <a:lnTo>
                    <a:pt x="10666625" y="1618034"/>
                  </a:lnTo>
                  <a:lnTo>
                    <a:pt x="10638100" y="1628774"/>
                  </a:lnTo>
                  <a:lnTo>
                    <a:pt x="10634661" y="1628774"/>
                  </a:lnTo>
                  <a:lnTo>
                    <a:pt x="52387" y="1628774"/>
                  </a:lnTo>
                  <a:lnTo>
                    <a:pt x="48947" y="1628774"/>
                  </a:lnTo>
                  <a:lnTo>
                    <a:pt x="45540" y="1628439"/>
                  </a:lnTo>
                  <a:lnTo>
                    <a:pt x="23282" y="1619945"/>
                  </a:lnTo>
                  <a:lnTo>
                    <a:pt x="20422" y="1618034"/>
                  </a:lnTo>
                  <a:lnTo>
                    <a:pt x="1006" y="1586607"/>
                  </a:lnTo>
                  <a:lnTo>
                    <a:pt x="335" y="1583233"/>
                  </a:lnTo>
                  <a:lnTo>
                    <a:pt x="0" y="1579827"/>
                  </a:lnTo>
                  <a:lnTo>
                    <a:pt x="0" y="157638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916939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链表加法：问题描述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2371724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2838449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3305174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012" y="1684655"/>
            <a:ext cx="3225800" cy="3031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25" dirty="0">
                <a:solidFill>
                  <a:srgbClr val="1F2328"/>
                </a:solidFill>
                <a:latin typeface="微软雅黑"/>
                <a:cs typeface="微软雅黑"/>
              </a:rPr>
              <a:t>要求</a:t>
            </a:r>
            <a:endParaRPr sz="2300" dirty="0">
              <a:latin typeface="微软雅黑"/>
              <a:cs typeface="微软雅黑"/>
            </a:endParaRPr>
          </a:p>
          <a:p>
            <a:pPr marL="545465" marR="5080">
              <a:lnSpc>
                <a:spcPct val="145800"/>
              </a:lnSpc>
              <a:spcBef>
                <a:spcPts val="409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两个链表表示两个数字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数字按逆序方式存储</a:t>
            </a:r>
            <a:r>
              <a:rPr sz="2100" spc="-50" dirty="0">
                <a:solidFill>
                  <a:srgbClr val="1F2328"/>
                </a:solidFill>
                <a:latin typeface="微软雅黑"/>
                <a:cs typeface="微软雅黑"/>
              </a:rPr>
              <a:t>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计算两数之和</a:t>
            </a:r>
            <a:endParaRPr sz="21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300" b="1" spc="-25" dirty="0">
                <a:solidFill>
                  <a:srgbClr val="1F2328"/>
                </a:solidFill>
                <a:latin typeface="微软雅黑"/>
                <a:cs typeface="微软雅黑"/>
              </a:rPr>
              <a:t>示例</a:t>
            </a:r>
            <a:endParaRPr sz="2300" dirty="0">
              <a:latin typeface="微软雅黑"/>
              <a:cs typeface="微软雅黑"/>
            </a:endParaRPr>
          </a:p>
          <a:p>
            <a:pPr marL="179070">
              <a:lnSpc>
                <a:spcPct val="100000"/>
              </a:lnSpc>
              <a:spcBef>
                <a:spcPts val="2390"/>
              </a:spcBef>
            </a:pPr>
            <a:r>
              <a:rPr sz="1800" spc="-35" dirty="0">
                <a:solidFill>
                  <a:srgbClr val="1F2328"/>
                </a:solidFill>
                <a:latin typeface="新宋体"/>
                <a:cs typeface="新宋体"/>
              </a:rPr>
              <a:t>输入：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2650" y="4754447"/>
          <a:ext cx="1695449" cy="100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7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2-&gt;4-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(342)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5-&gt;6-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&gt;4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800" spc="-35" dirty="0">
                          <a:solidFill>
                            <a:srgbClr val="1F2328"/>
                          </a:solidFill>
                          <a:latin typeface="新宋体"/>
                          <a:cs typeface="新宋体"/>
                        </a:rPr>
                        <a:t>输出：</a:t>
                      </a:r>
                      <a:endParaRPr sz="1800">
                        <a:latin typeface="新宋体"/>
                        <a:cs typeface="新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10"/>
                        </a:lnSpc>
                      </a:pP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(465)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R="22860" algn="ctr">
                        <a:lnSpc>
                          <a:spcPts val="1914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7-&gt;0-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&gt;8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14"/>
                        </a:lnSpc>
                      </a:pP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(807)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945639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链表加法：解题思路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675" y="2517139"/>
            <a:ext cx="3234055" cy="235902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55"/>
              </a:spcBef>
              <a:buFont typeface="Segoe UI"/>
              <a:buAutoNum type="arabicPeriod"/>
              <a:tabLst>
                <a:tab pos="287020" algn="l"/>
              </a:tabLst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使用虚拟头节点简化操作</a:t>
            </a:r>
            <a:endParaRPr sz="2100">
              <a:latin typeface="微软雅黑"/>
              <a:cs typeface="微软雅黑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287020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同时遍历两个链表</a:t>
            </a:r>
            <a:endParaRPr sz="2100">
              <a:latin typeface="微软雅黑"/>
              <a:cs typeface="微软雅黑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287020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处理进位情况</a:t>
            </a:r>
            <a:endParaRPr sz="2100">
              <a:latin typeface="微软雅黑"/>
              <a:cs typeface="微软雅黑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287020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处理剩余节点</a:t>
            </a:r>
            <a:endParaRPr sz="2100">
              <a:latin typeface="微软雅黑"/>
              <a:cs typeface="微软雅黑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287020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处理最终进位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686049"/>
            <a:ext cx="10696575" cy="2171700"/>
            <a:chOff x="752474" y="2686049"/>
            <a:chExt cx="10696575" cy="2171700"/>
          </a:xfrm>
        </p:grpSpPr>
        <p:sp>
          <p:nvSpPr>
            <p:cNvPr id="3" name="object 3"/>
            <p:cNvSpPr/>
            <p:nvPr/>
          </p:nvSpPr>
          <p:spPr>
            <a:xfrm>
              <a:off x="757237" y="2690812"/>
              <a:ext cx="10687050" cy="2162175"/>
            </a:xfrm>
            <a:custGeom>
              <a:avLst/>
              <a:gdLst/>
              <a:ahLst/>
              <a:cxnLst/>
              <a:rect l="l" t="t" r="r" b="b"/>
              <a:pathLst>
                <a:path w="10687050" h="2162175">
                  <a:moveTo>
                    <a:pt x="10638100" y="2162174"/>
                  </a:moveTo>
                  <a:lnTo>
                    <a:pt x="48947" y="2162174"/>
                  </a:lnTo>
                  <a:lnTo>
                    <a:pt x="45540" y="2161838"/>
                  </a:lnTo>
                  <a:lnTo>
                    <a:pt x="10739" y="2141751"/>
                  </a:lnTo>
                  <a:lnTo>
                    <a:pt x="0" y="2113226"/>
                  </a:lnTo>
                  <a:lnTo>
                    <a:pt x="0" y="21097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113226"/>
                  </a:lnTo>
                  <a:lnTo>
                    <a:pt x="10669272" y="2149262"/>
                  </a:lnTo>
                  <a:lnTo>
                    <a:pt x="10641507" y="2161838"/>
                  </a:lnTo>
                  <a:lnTo>
                    <a:pt x="10638100" y="216217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690812"/>
              <a:ext cx="10687050" cy="2162175"/>
            </a:xfrm>
            <a:custGeom>
              <a:avLst/>
              <a:gdLst/>
              <a:ahLst/>
              <a:cxnLst/>
              <a:rect l="l" t="t" r="r" b="b"/>
              <a:pathLst>
                <a:path w="10687050" h="2162175">
                  <a:moveTo>
                    <a:pt x="0" y="21097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109787"/>
                  </a:lnTo>
                  <a:lnTo>
                    <a:pt x="10687049" y="2113226"/>
                  </a:lnTo>
                  <a:lnTo>
                    <a:pt x="10686713" y="2116633"/>
                  </a:lnTo>
                  <a:lnTo>
                    <a:pt x="10666625" y="2151434"/>
                  </a:lnTo>
                  <a:lnTo>
                    <a:pt x="10634661" y="2162174"/>
                  </a:lnTo>
                  <a:lnTo>
                    <a:pt x="52387" y="2162174"/>
                  </a:lnTo>
                  <a:lnTo>
                    <a:pt x="15343" y="2146830"/>
                  </a:lnTo>
                  <a:lnTo>
                    <a:pt x="0" y="2113226"/>
                  </a:lnTo>
                  <a:lnTo>
                    <a:pt x="0" y="210978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993264"/>
            <a:ext cx="52260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链表加法：代码实现（第一部分</a:t>
            </a:r>
            <a:r>
              <a:rPr spc="-50" dirty="0"/>
              <a:t>）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806718"/>
            <a:ext cx="6682740" cy="18802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14984" marR="5080" indent="-50292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addTwoNumbers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l1,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dummy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new 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ListNode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0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dummy;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  <a:tabLst>
                <a:tab pos="2524760" algn="l"/>
              </a:tabLst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carry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= </a:t>
            </a:r>
            <a:r>
              <a:rPr sz="1800" spc="-25" dirty="0">
                <a:solidFill>
                  <a:srgbClr val="044FAE"/>
                </a:solidFill>
                <a:latin typeface="Consolas"/>
                <a:cs typeface="Consolas"/>
              </a:rPr>
              <a:t>0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40" dirty="0">
                <a:solidFill>
                  <a:srgbClr val="58626E"/>
                </a:solidFill>
                <a:latin typeface="新宋体"/>
                <a:cs typeface="新宋体"/>
              </a:rPr>
              <a:t>进位</a:t>
            </a:r>
            <a:endParaRPr sz="1800">
              <a:latin typeface="新宋体"/>
              <a:cs typeface="新宋体"/>
            </a:endParaRPr>
          </a:p>
          <a:p>
            <a:pPr marL="1017269" marR="2767965" indent="-502920">
              <a:lnSpc>
                <a:spcPts val="2100"/>
              </a:lnSpc>
              <a:spcBef>
                <a:spcPts val="208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while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||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||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carry)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sum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carry;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638299"/>
            <a:ext cx="10696575" cy="4267200"/>
            <a:chOff x="752474" y="1638299"/>
            <a:chExt cx="10696575" cy="4267200"/>
          </a:xfrm>
        </p:grpSpPr>
        <p:sp>
          <p:nvSpPr>
            <p:cNvPr id="3" name="object 3"/>
            <p:cNvSpPr/>
            <p:nvPr/>
          </p:nvSpPr>
          <p:spPr>
            <a:xfrm>
              <a:off x="757237" y="1643062"/>
              <a:ext cx="10687050" cy="4257675"/>
            </a:xfrm>
            <a:custGeom>
              <a:avLst/>
              <a:gdLst/>
              <a:ahLst/>
              <a:cxnLst/>
              <a:rect l="l" t="t" r="r" b="b"/>
              <a:pathLst>
                <a:path w="10687050" h="4257675">
                  <a:moveTo>
                    <a:pt x="10638100" y="4257673"/>
                  </a:moveTo>
                  <a:lnTo>
                    <a:pt x="48947" y="4257673"/>
                  </a:lnTo>
                  <a:lnTo>
                    <a:pt x="45540" y="4257338"/>
                  </a:lnTo>
                  <a:lnTo>
                    <a:pt x="10739" y="4237251"/>
                  </a:lnTo>
                  <a:lnTo>
                    <a:pt x="0" y="4208726"/>
                  </a:lnTo>
                  <a:lnTo>
                    <a:pt x="0" y="4205286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4208726"/>
                  </a:lnTo>
                  <a:lnTo>
                    <a:pt x="10669272" y="4244762"/>
                  </a:lnTo>
                  <a:lnTo>
                    <a:pt x="10641507" y="4257338"/>
                  </a:lnTo>
                  <a:lnTo>
                    <a:pt x="10638100" y="4257673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643062"/>
              <a:ext cx="10687050" cy="4257675"/>
            </a:xfrm>
            <a:custGeom>
              <a:avLst/>
              <a:gdLst/>
              <a:ahLst/>
              <a:cxnLst/>
              <a:rect l="l" t="t" r="r" b="b"/>
              <a:pathLst>
                <a:path w="10687050" h="4257675">
                  <a:moveTo>
                    <a:pt x="0" y="42052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71704" y="15343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4205287"/>
                  </a:lnTo>
                  <a:lnTo>
                    <a:pt x="10687049" y="4208727"/>
                  </a:lnTo>
                  <a:lnTo>
                    <a:pt x="10686713" y="4212133"/>
                  </a:lnTo>
                  <a:lnTo>
                    <a:pt x="10666625" y="4246934"/>
                  </a:lnTo>
                  <a:lnTo>
                    <a:pt x="10634661" y="4257674"/>
                  </a:lnTo>
                  <a:lnTo>
                    <a:pt x="52387" y="4257674"/>
                  </a:lnTo>
                  <a:lnTo>
                    <a:pt x="23282" y="4248844"/>
                  </a:lnTo>
                  <a:lnTo>
                    <a:pt x="20422" y="4246934"/>
                  </a:lnTo>
                  <a:lnTo>
                    <a:pt x="17776" y="4244762"/>
                  </a:lnTo>
                  <a:lnTo>
                    <a:pt x="15343" y="4242330"/>
                  </a:lnTo>
                  <a:lnTo>
                    <a:pt x="12911" y="4239897"/>
                  </a:lnTo>
                  <a:lnTo>
                    <a:pt x="1006" y="4215506"/>
                  </a:lnTo>
                  <a:lnTo>
                    <a:pt x="335" y="4212133"/>
                  </a:lnTo>
                  <a:lnTo>
                    <a:pt x="0" y="4208727"/>
                  </a:lnTo>
                  <a:lnTo>
                    <a:pt x="0" y="420528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945514"/>
            <a:ext cx="52260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链表加法：代码实现（第二部分</a:t>
            </a:r>
            <a:r>
              <a:rPr spc="-50" dirty="0"/>
              <a:t>）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4137" y="1758967"/>
            <a:ext cx="4924425" cy="397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2130"/>
              </a:lnSpc>
              <a:spcBef>
                <a:spcPts val="95"/>
              </a:spcBef>
            </a:pPr>
            <a:r>
              <a:rPr sz="1800" spc="1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处理两个链表的节点</a:t>
            </a:r>
            <a:endParaRPr sz="1800">
              <a:latin typeface="新宋体"/>
              <a:cs typeface="新宋体"/>
            </a:endParaRPr>
          </a:p>
          <a:p>
            <a:pPr marL="514984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(l1)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 marR="2014855">
              <a:lnSpc>
                <a:spcPts val="2100"/>
              </a:lnSpc>
              <a:spcBef>
                <a:spcPts val="5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sum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+=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l1-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&gt;val;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l1-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0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(l2)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 marR="2014855">
              <a:lnSpc>
                <a:spcPts val="2020"/>
              </a:lnSpc>
              <a:spcBef>
                <a:spcPts val="15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sum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+=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&gt;val;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06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  <a:spcBef>
                <a:spcPts val="1960"/>
              </a:spcBef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处理进位</a:t>
            </a:r>
            <a:endParaRPr sz="1800">
              <a:latin typeface="新宋体"/>
              <a:cs typeface="新宋体"/>
            </a:endParaRPr>
          </a:p>
          <a:p>
            <a:pPr marL="514984">
              <a:lnSpc>
                <a:spcPts val="206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carry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sum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044FAE"/>
                </a:solidFill>
                <a:latin typeface="Consolas"/>
                <a:cs typeface="Consolas"/>
              </a:rPr>
              <a:t>10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14984" marR="5080">
              <a:lnSpc>
                <a:spcPts val="2100"/>
              </a:lnSpc>
              <a:spcBef>
                <a:spcPts val="5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cur-&gt;next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new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ListNode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(sum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% </a:t>
            </a:r>
            <a:r>
              <a:rPr sz="1800" spc="-20" dirty="0">
                <a:solidFill>
                  <a:srgbClr val="044FAE"/>
                </a:solidFill>
                <a:latin typeface="Consolas"/>
                <a:cs typeface="Consolas"/>
              </a:rPr>
              <a:t>10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951230"/>
            <a:ext cx="215900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10" dirty="0">
                <a:solidFill>
                  <a:srgbClr val="214466"/>
                </a:solidFill>
              </a:rPr>
              <a:t>知识点分布</a:t>
            </a:r>
            <a:endParaRPr sz="33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4346" y="2042814"/>
            <a:ext cx="344764" cy="3339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284797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337" y="3243262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337" y="3709987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418147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337" y="4576762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337" y="5043487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337" y="5510212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5012" y="1993264"/>
            <a:ext cx="2425700" cy="3730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dirty="0">
                <a:solidFill>
                  <a:srgbClr val="1F2328"/>
                </a:solidFill>
                <a:latin typeface="Segoe UI Semibold"/>
                <a:cs typeface="Segoe UI Semibold"/>
              </a:rPr>
              <a:t>1</a:t>
            </a:r>
            <a:r>
              <a:rPr sz="2700" b="1" spc="50" dirty="0">
                <a:solidFill>
                  <a:srgbClr val="1F2328"/>
                </a:solidFill>
                <a:latin typeface="Segoe UI Semibold"/>
                <a:cs typeface="Segoe UI Semibold"/>
              </a:rPr>
              <a:t>. </a:t>
            </a:r>
            <a:r>
              <a:rPr sz="2700" b="1" spc="-15" dirty="0">
                <a:solidFill>
                  <a:srgbClr val="1F2328"/>
                </a:solidFill>
                <a:latin typeface="微软雅黑"/>
                <a:cs typeface="微软雅黑"/>
              </a:rPr>
              <a:t>链表专题</a:t>
            </a:r>
            <a:endParaRPr sz="27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2385"/>
              </a:spcBef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基础操作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创建与删除</a:t>
            </a:r>
            <a:endParaRPr sz="2100">
              <a:latin typeface="微软雅黑"/>
              <a:cs typeface="微软雅黑"/>
            </a:endParaRPr>
          </a:p>
          <a:p>
            <a:pPr marL="545465" marR="5080" indent="533400">
              <a:lnSpc>
                <a:spcPct val="145800"/>
              </a:lnSpc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插入与遍历</a:t>
            </a: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进阶技巧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链表逆置</a:t>
            </a:r>
            <a:endParaRPr sz="2100">
              <a:latin typeface="微软雅黑"/>
              <a:cs typeface="微软雅黑"/>
            </a:endParaRPr>
          </a:p>
          <a:p>
            <a:pPr marL="1078865" marR="5080">
              <a:lnSpc>
                <a:spcPct val="145800"/>
              </a:lnSpc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环检测算法</a:t>
            </a: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链表合并</a:t>
            </a:r>
            <a:endParaRPr sz="2100">
              <a:latin typeface="微软雅黑"/>
              <a:cs typeface="微软雅黑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25089" y="2047875"/>
            <a:ext cx="333375" cy="323850"/>
            <a:chOff x="8125089" y="2047875"/>
            <a:chExt cx="333375" cy="323850"/>
          </a:xfrm>
        </p:grpSpPr>
        <p:sp>
          <p:nvSpPr>
            <p:cNvPr id="13" name="object 13"/>
            <p:cNvSpPr/>
            <p:nvPr/>
          </p:nvSpPr>
          <p:spPr>
            <a:xfrm>
              <a:off x="8134878" y="2057399"/>
              <a:ext cx="313690" cy="304800"/>
            </a:xfrm>
            <a:custGeom>
              <a:avLst/>
              <a:gdLst/>
              <a:ahLst/>
              <a:cxnLst/>
              <a:rect l="l" t="t" r="r" b="b"/>
              <a:pathLst>
                <a:path w="313690" h="304800">
                  <a:moveTo>
                    <a:pt x="283897" y="304799"/>
                  </a:moveTo>
                  <a:lnTo>
                    <a:pt x="29368" y="304799"/>
                  </a:lnTo>
                  <a:lnTo>
                    <a:pt x="17936" y="302554"/>
                  </a:lnTo>
                  <a:lnTo>
                    <a:pt x="8601" y="296431"/>
                  </a:lnTo>
                  <a:lnTo>
                    <a:pt x="2307" y="287348"/>
                  </a:lnTo>
                  <a:lnTo>
                    <a:pt x="0" y="276224"/>
                  </a:lnTo>
                  <a:lnTo>
                    <a:pt x="0" y="28574"/>
                  </a:lnTo>
                  <a:lnTo>
                    <a:pt x="2307" y="17451"/>
                  </a:lnTo>
                  <a:lnTo>
                    <a:pt x="8601" y="8368"/>
                  </a:lnTo>
                  <a:lnTo>
                    <a:pt x="17936" y="2245"/>
                  </a:lnTo>
                  <a:lnTo>
                    <a:pt x="29368" y="0"/>
                  </a:lnTo>
                  <a:lnTo>
                    <a:pt x="283897" y="0"/>
                  </a:lnTo>
                  <a:lnTo>
                    <a:pt x="295330" y="2245"/>
                  </a:lnTo>
                  <a:lnTo>
                    <a:pt x="304665" y="8368"/>
                  </a:lnTo>
                  <a:lnTo>
                    <a:pt x="310958" y="17451"/>
                  </a:lnTo>
                  <a:lnTo>
                    <a:pt x="313266" y="28574"/>
                  </a:lnTo>
                  <a:lnTo>
                    <a:pt x="313266" y="276224"/>
                  </a:lnTo>
                  <a:lnTo>
                    <a:pt x="310958" y="287348"/>
                  </a:lnTo>
                  <a:lnTo>
                    <a:pt x="304665" y="296431"/>
                  </a:lnTo>
                  <a:lnTo>
                    <a:pt x="295330" y="302554"/>
                  </a:lnTo>
                  <a:lnTo>
                    <a:pt x="283897" y="304799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25089" y="2047875"/>
              <a:ext cx="333375" cy="323850"/>
            </a:xfrm>
            <a:custGeom>
              <a:avLst/>
              <a:gdLst/>
              <a:ahLst/>
              <a:cxnLst/>
              <a:rect l="l" t="t" r="r" b="b"/>
              <a:pathLst>
                <a:path w="333375" h="323850">
                  <a:moveTo>
                    <a:pt x="293687" y="323849"/>
                  </a:moveTo>
                  <a:lnTo>
                    <a:pt x="39158" y="323849"/>
                  </a:lnTo>
                  <a:lnTo>
                    <a:pt x="23916" y="320855"/>
                  </a:lnTo>
                  <a:lnTo>
                    <a:pt x="11469" y="312690"/>
                  </a:lnTo>
                  <a:lnTo>
                    <a:pt x="3077" y="300579"/>
                  </a:lnTo>
                  <a:lnTo>
                    <a:pt x="0" y="285749"/>
                  </a:lnTo>
                  <a:lnTo>
                    <a:pt x="0" y="38099"/>
                  </a:lnTo>
                  <a:lnTo>
                    <a:pt x="3077" y="23270"/>
                  </a:lnTo>
                  <a:lnTo>
                    <a:pt x="11469" y="11159"/>
                  </a:lnTo>
                  <a:lnTo>
                    <a:pt x="23916" y="2994"/>
                  </a:lnTo>
                  <a:lnTo>
                    <a:pt x="39158" y="0"/>
                  </a:lnTo>
                  <a:lnTo>
                    <a:pt x="293687" y="0"/>
                  </a:lnTo>
                  <a:lnTo>
                    <a:pt x="308929" y="2994"/>
                  </a:lnTo>
                  <a:lnTo>
                    <a:pt x="321376" y="11159"/>
                  </a:lnTo>
                  <a:lnTo>
                    <a:pt x="326843" y="19049"/>
                  </a:lnTo>
                  <a:lnTo>
                    <a:pt x="39158" y="19049"/>
                  </a:lnTo>
                  <a:lnTo>
                    <a:pt x="31543" y="20549"/>
                  </a:lnTo>
                  <a:lnTo>
                    <a:pt x="25319" y="24635"/>
                  </a:lnTo>
                  <a:lnTo>
                    <a:pt x="21119" y="30691"/>
                  </a:lnTo>
                  <a:lnTo>
                    <a:pt x="19579" y="38099"/>
                  </a:lnTo>
                  <a:lnTo>
                    <a:pt x="19579" y="76199"/>
                  </a:lnTo>
                  <a:lnTo>
                    <a:pt x="332845" y="76199"/>
                  </a:lnTo>
                  <a:lnTo>
                    <a:pt x="332845" y="95249"/>
                  </a:lnTo>
                  <a:lnTo>
                    <a:pt x="19579" y="95249"/>
                  </a:lnTo>
                  <a:lnTo>
                    <a:pt x="19579" y="152399"/>
                  </a:lnTo>
                  <a:lnTo>
                    <a:pt x="332845" y="152399"/>
                  </a:lnTo>
                  <a:lnTo>
                    <a:pt x="332845" y="171449"/>
                  </a:lnTo>
                  <a:lnTo>
                    <a:pt x="19579" y="171449"/>
                  </a:lnTo>
                  <a:lnTo>
                    <a:pt x="19579" y="228599"/>
                  </a:lnTo>
                  <a:lnTo>
                    <a:pt x="332845" y="228599"/>
                  </a:lnTo>
                  <a:lnTo>
                    <a:pt x="332845" y="247649"/>
                  </a:lnTo>
                  <a:lnTo>
                    <a:pt x="19579" y="247649"/>
                  </a:lnTo>
                  <a:lnTo>
                    <a:pt x="19579" y="285749"/>
                  </a:lnTo>
                  <a:lnTo>
                    <a:pt x="21119" y="293158"/>
                  </a:lnTo>
                  <a:lnTo>
                    <a:pt x="25319" y="299214"/>
                  </a:lnTo>
                  <a:lnTo>
                    <a:pt x="31543" y="303300"/>
                  </a:lnTo>
                  <a:lnTo>
                    <a:pt x="39158" y="304799"/>
                  </a:lnTo>
                  <a:lnTo>
                    <a:pt x="326843" y="304799"/>
                  </a:lnTo>
                  <a:lnTo>
                    <a:pt x="321376" y="312690"/>
                  </a:lnTo>
                  <a:lnTo>
                    <a:pt x="308929" y="320855"/>
                  </a:lnTo>
                  <a:lnTo>
                    <a:pt x="293687" y="323849"/>
                  </a:lnTo>
                  <a:close/>
                </a:path>
                <a:path w="333375" h="323850">
                  <a:moveTo>
                    <a:pt x="97895" y="76199"/>
                  </a:moveTo>
                  <a:lnTo>
                    <a:pt x="78316" y="76199"/>
                  </a:lnTo>
                  <a:lnTo>
                    <a:pt x="78316" y="19049"/>
                  </a:lnTo>
                  <a:lnTo>
                    <a:pt x="97895" y="19049"/>
                  </a:lnTo>
                  <a:lnTo>
                    <a:pt x="97895" y="76199"/>
                  </a:lnTo>
                  <a:close/>
                </a:path>
                <a:path w="333375" h="323850">
                  <a:moveTo>
                    <a:pt x="176212" y="76199"/>
                  </a:moveTo>
                  <a:lnTo>
                    <a:pt x="156633" y="76199"/>
                  </a:lnTo>
                  <a:lnTo>
                    <a:pt x="156633" y="19049"/>
                  </a:lnTo>
                  <a:lnTo>
                    <a:pt x="176212" y="19049"/>
                  </a:lnTo>
                  <a:lnTo>
                    <a:pt x="176212" y="76199"/>
                  </a:lnTo>
                  <a:close/>
                </a:path>
                <a:path w="333375" h="323850">
                  <a:moveTo>
                    <a:pt x="254529" y="76199"/>
                  </a:moveTo>
                  <a:lnTo>
                    <a:pt x="234949" y="76199"/>
                  </a:lnTo>
                  <a:lnTo>
                    <a:pt x="234949" y="19049"/>
                  </a:lnTo>
                  <a:lnTo>
                    <a:pt x="254529" y="19049"/>
                  </a:lnTo>
                  <a:lnTo>
                    <a:pt x="254529" y="76199"/>
                  </a:lnTo>
                  <a:close/>
                </a:path>
                <a:path w="333375" h="323850">
                  <a:moveTo>
                    <a:pt x="332845" y="76199"/>
                  </a:moveTo>
                  <a:lnTo>
                    <a:pt x="313266" y="76199"/>
                  </a:lnTo>
                  <a:lnTo>
                    <a:pt x="313266" y="38099"/>
                  </a:lnTo>
                  <a:lnTo>
                    <a:pt x="311725" y="30691"/>
                  </a:lnTo>
                  <a:lnTo>
                    <a:pt x="307526" y="24635"/>
                  </a:lnTo>
                  <a:lnTo>
                    <a:pt x="301302" y="20549"/>
                  </a:lnTo>
                  <a:lnTo>
                    <a:pt x="293687" y="19049"/>
                  </a:lnTo>
                  <a:lnTo>
                    <a:pt x="326843" y="19049"/>
                  </a:lnTo>
                  <a:lnTo>
                    <a:pt x="329768" y="23270"/>
                  </a:lnTo>
                  <a:lnTo>
                    <a:pt x="332845" y="38099"/>
                  </a:lnTo>
                  <a:lnTo>
                    <a:pt x="332845" y="76199"/>
                  </a:lnTo>
                  <a:close/>
                </a:path>
                <a:path w="333375" h="323850">
                  <a:moveTo>
                    <a:pt x="97895" y="152399"/>
                  </a:moveTo>
                  <a:lnTo>
                    <a:pt x="78316" y="152399"/>
                  </a:lnTo>
                  <a:lnTo>
                    <a:pt x="78316" y="95249"/>
                  </a:lnTo>
                  <a:lnTo>
                    <a:pt x="97895" y="95249"/>
                  </a:lnTo>
                  <a:lnTo>
                    <a:pt x="97895" y="152399"/>
                  </a:lnTo>
                  <a:close/>
                </a:path>
                <a:path w="333375" h="323850">
                  <a:moveTo>
                    <a:pt x="176212" y="152399"/>
                  </a:moveTo>
                  <a:lnTo>
                    <a:pt x="156633" y="152399"/>
                  </a:lnTo>
                  <a:lnTo>
                    <a:pt x="156633" y="95249"/>
                  </a:lnTo>
                  <a:lnTo>
                    <a:pt x="176212" y="95249"/>
                  </a:lnTo>
                  <a:lnTo>
                    <a:pt x="176212" y="152399"/>
                  </a:lnTo>
                  <a:close/>
                </a:path>
                <a:path w="333375" h="323850">
                  <a:moveTo>
                    <a:pt x="254529" y="152399"/>
                  </a:moveTo>
                  <a:lnTo>
                    <a:pt x="234949" y="152399"/>
                  </a:lnTo>
                  <a:lnTo>
                    <a:pt x="234949" y="95249"/>
                  </a:lnTo>
                  <a:lnTo>
                    <a:pt x="254529" y="95249"/>
                  </a:lnTo>
                  <a:lnTo>
                    <a:pt x="254529" y="152399"/>
                  </a:lnTo>
                  <a:close/>
                </a:path>
                <a:path w="333375" h="323850">
                  <a:moveTo>
                    <a:pt x="332845" y="152399"/>
                  </a:moveTo>
                  <a:lnTo>
                    <a:pt x="313266" y="152399"/>
                  </a:lnTo>
                  <a:lnTo>
                    <a:pt x="313266" y="95249"/>
                  </a:lnTo>
                  <a:lnTo>
                    <a:pt x="332845" y="95249"/>
                  </a:lnTo>
                  <a:lnTo>
                    <a:pt x="332845" y="152399"/>
                  </a:lnTo>
                  <a:close/>
                </a:path>
                <a:path w="333375" h="323850">
                  <a:moveTo>
                    <a:pt x="97895" y="228599"/>
                  </a:moveTo>
                  <a:lnTo>
                    <a:pt x="78316" y="228599"/>
                  </a:lnTo>
                  <a:lnTo>
                    <a:pt x="78316" y="171449"/>
                  </a:lnTo>
                  <a:lnTo>
                    <a:pt x="97895" y="171449"/>
                  </a:lnTo>
                  <a:lnTo>
                    <a:pt x="97895" y="228599"/>
                  </a:lnTo>
                  <a:close/>
                </a:path>
                <a:path w="333375" h="323850">
                  <a:moveTo>
                    <a:pt x="176212" y="228599"/>
                  </a:moveTo>
                  <a:lnTo>
                    <a:pt x="156633" y="228599"/>
                  </a:lnTo>
                  <a:lnTo>
                    <a:pt x="156633" y="171449"/>
                  </a:lnTo>
                  <a:lnTo>
                    <a:pt x="176212" y="171449"/>
                  </a:lnTo>
                  <a:lnTo>
                    <a:pt x="176212" y="228599"/>
                  </a:lnTo>
                  <a:close/>
                </a:path>
                <a:path w="333375" h="323850">
                  <a:moveTo>
                    <a:pt x="254529" y="228599"/>
                  </a:moveTo>
                  <a:lnTo>
                    <a:pt x="234949" y="228599"/>
                  </a:lnTo>
                  <a:lnTo>
                    <a:pt x="234949" y="171449"/>
                  </a:lnTo>
                  <a:lnTo>
                    <a:pt x="254529" y="171449"/>
                  </a:lnTo>
                  <a:lnTo>
                    <a:pt x="254529" y="228599"/>
                  </a:lnTo>
                  <a:close/>
                </a:path>
                <a:path w="333375" h="323850">
                  <a:moveTo>
                    <a:pt x="332845" y="228599"/>
                  </a:moveTo>
                  <a:lnTo>
                    <a:pt x="313266" y="228599"/>
                  </a:lnTo>
                  <a:lnTo>
                    <a:pt x="313266" y="171449"/>
                  </a:lnTo>
                  <a:lnTo>
                    <a:pt x="332845" y="171449"/>
                  </a:lnTo>
                  <a:lnTo>
                    <a:pt x="332845" y="228599"/>
                  </a:lnTo>
                  <a:close/>
                </a:path>
                <a:path w="333375" h="323850">
                  <a:moveTo>
                    <a:pt x="97895" y="304799"/>
                  </a:moveTo>
                  <a:lnTo>
                    <a:pt x="78316" y="304799"/>
                  </a:lnTo>
                  <a:lnTo>
                    <a:pt x="78316" y="247649"/>
                  </a:lnTo>
                  <a:lnTo>
                    <a:pt x="97895" y="247649"/>
                  </a:lnTo>
                  <a:lnTo>
                    <a:pt x="97895" y="304799"/>
                  </a:lnTo>
                  <a:close/>
                </a:path>
                <a:path w="333375" h="323850">
                  <a:moveTo>
                    <a:pt x="176212" y="304799"/>
                  </a:moveTo>
                  <a:lnTo>
                    <a:pt x="156633" y="304799"/>
                  </a:lnTo>
                  <a:lnTo>
                    <a:pt x="156633" y="247649"/>
                  </a:lnTo>
                  <a:lnTo>
                    <a:pt x="176212" y="247649"/>
                  </a:lnTo>
                  <a:lnTo>
                    <a:pt x="176212" y="304799"/>
                  </a:lnTo>
                  <a:close/>
                </a:path>
                <a:path w="333375" h="323850">
                  <a:moveTo>
                    <a:pt x="254529" y="304799"/>
                  </a:moveTo>
                  <a:lnTo>
                    <a:pt x="234949" y="304799"/>
                  </a:lnTo>
                  <a:lnTo>
                    <a:pt x="234949" y="247649"/>
                  </a:lnTo>
                  <a:lnTo>
                    <a:pt x="254529" y="247649"/>
                  </a:lnTo>
                  <a:lnTo>
                    <a:pt x="254529" y="304799"/>
                  </a:lnTo>
                  <a:close/>
                </a:path>
                <a:path w="333375" h="323850">
                  <a:moveTo>
                    <a:pt x="326843" y="304799"/>
                  </a:moveTo>
                  <a:lnTo>
                    <a:pt x="293687" y="304799"/>
                  </a:lnTo>
                  <a:lnTo>
                    <a:pt x="301302" y="303300"/>
                  </a:lnTo>
                  <a:lnTo>
                    <a:pt x="307526" y="299214"/>
                  </a:lnTo>
                  <a:lnTo>
                    <a:pt x="311725" y="293158"/>
                  </a:lnTo>
                  <a:lnTo>
                    <a:pt x="313266" y="285749"/>
                  </a:lnTo>
                  <a:lnTo>
                    <a:pt x="313266" y="247649"/>
                  </a:lnTo>
                  <a:lnTo>
                    <a:pt x="332845" y="247649"/>
                  </a:lnTo>
                  <a:lnTo>
                    <a:pt x="332845" y="285749"/>
                  </a:lnTo>
                  <a:lnTo>
                    <a:pt x="329768" y="300579"/>
                  </a:lnTo>
                  <a:lnTo>
                    <a:pt x="326843" y="304799"/>
                  </a:lnTo>
                  <a:close/>
                </a:path>
              </a:pathLst>
            </a:custGeom>
            <a:solidFill>
              <a:srgbClr val="E1E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83826" y="2171699"/>
              <a:ext cx="59055" cy="180975"/>
            </a:xfrm>
            <a:custGeom>
              <a:avLst/>
              <a:gdLst/>
              <a:ahLst/>
              <a:cxnLst/>
              <a:rect l="l" t="t" r="r" b="b"/>
              <a:pathLst>
                <a:path w="59054" h="180975">
                  <a:moveTo>
                    <a:pt x="58737" y="180974"/>
                  </a:moveTo>
                  <a:lnTo>
                    <a:pt x="0" y="180974"/>
                  </a:lnTo>
                  <a:lnTo>
                    <a:pt x="0" y="19049"/>
                  </a:lnTo>
                  <a:lnTo>
                    <a:pt x="1539" y="11637"/>
                  </a:lnTo>
                  <a:lnTo>
                    <a:pt x="5736" y="5581"/>
                  </a:lnTo>
                  <a:lnTo>
                    <a:pt x="11960" y="1497"/>
                  </a:lnTo>
                  <a:lnTo>
                    <a:pt x="19579" y="0"/>
                  </a:lnTo>
                  <a:lnTo>
                    <a:pt x="39158" y="0"/>
                  </a:lnTo>
                  <a:lnTo>
                    <a:pt x="46777" y="1497"/>
                  </a:lnTo>
                  <a:lnTo>
                    <a:pt x="53000" y="5581"/>
                  </a:lnTo>
                  <a:lnTo>
                    <a:pt x="57198" y="11637"/>
                  </a:lnTo>
                  <a:lnTo>
                    <a:pt x="58737" y="19049"/>
                  </a:lnTo>
                  <a:lnTo>
                    <a:pt x="58737" y="180974"/>
                  </a:lnTo>
                  <a:close/>
                </a:path>
              </a:pathLst>
            </a:custGeom>
            <a:solidFill>
              <a:srgbClr val="5C90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40460" y="2105024"/>
              <a:ext cx="59055" cy="247650"/>
            </a:xfrm>
            <a:custGeom>
              <a:avLst/>
              <a:gdLst/>
              <a:ahLst/>
              <a:cxnLst/>
              <a:rect l="l" t="t" r="r" b="b"/>
              <a:pathLst>
                <a:path w="59054" h="247650">
                  <a:moveTo>
                    <a:pt x="58737" y="247649"/>
                  </a:moveTo>
                  <a:lnTo>
                    <a:pt x="0" y="247649"/>
                  </a:lnTo>
                  <a:lnTo>
                    <a:pt x="0" y="19049"/>
                  </a:lnTo>
                  <a:lnTo>
                    <a:pt x="1539" y="11637"/>
                  </a:lnTo>
                  <a:lnTo>
                    <a:pt x="5736" y="5581"/>
                  </a:lnTo>
                  <a:lnTo>
                    <a:pt x="11960" y="1497"/>
                  </a:lnTo>
                  <a:lnTo>
                    <a:pt x="19579" y="0"/>
                  </a:lnTo>
                  <a:lnTo>
                    <a:pt x="39158" y="0"/>
                  </a:lnTo>
                  <a:lnTo>
                    <a:pt x="46777" y="1497"/>
                  </a:lnTo>
                  <a:lnTo>
                    <a:pt x="53000" y="5581"/>
                  </a:lnTo>
                  <a:lnTo>
                    <a:pt x="57198" y="11637"/>
                  </a:lnTo>
                  <a:lnTo>
                    <a:pt x="58737" y="19049"/>
                  </a:lnTo>
                  <a:lnTo>
                    <a:pt x="58737" y="247649"/>
                  </a:lnTo>
                  <a:close/>
                </a:path>
              </a:pathLst>
            </a:custGeom>
            <a:solidFill>
              <a:srgbClr val="3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62143" y="2238374"/>
              <a:ext cx="59055" cy="114300"/>
            </a:xfrm>
            <a:custGeom>
              <a:avLst/>
              <a:gdLst/>
              <a:ahLst/>
              <a:cxnLst/>
              <a:rect l="l" t="t" r="r" b="b"/>
              <a:pathLst>
                <a:path w="59054" h="114300">
                  <a:moveTo>
                    <a:pt x="58737" y="114299"/>
                  </a:moveTo>
                  <a:lnTo>
                    <a:pt x="0" y="114299"/>
                  </a:lnTo>
                  <a:lnTo>
                    <a:pt x="0" y="19049"/>
                  </a:lnTo>
                  <a:lnTo>
                    <a:pt x="1539" y="11637"/>
                  </a:lnTo>
                  <a:lnTo>
                    <a:pt x="5736" y="5581"/>
                  </a:lnTo>
                  <a:lnTo>
                    <a:pt x="11960" y="1497"/>
                  </a:lnTo>
                  <a:lnTo>
                    <a:pt x="19579" y="0"/>
                  </a:lnTo>
                  <a:lnTo>
                    <a:pt x="39158" y="0"/>
                  </a:lnTo>
                  <a:lnTo>
                    <a:pt x="46777" y="1497"/>
                  </a:lnTo>
                  <a:lnTo>
                    <a:pt x="53000" y="5581"/>
                  </a:lnTo>
                  <a:lnTo>
                    <a:pt x="57198" y="11637"/>
                  </a:lnTo>
                  <a:lnTo>
                    <a:pt x="58737" y="19049"/>
                  </a:lnTo>
                  <a:lnTo>
                    <a:pt x="58737" y="114299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5574" y="2847974"/>
            <a:ext cx="95250" cy="952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4211" y="3243262"/>
            <a:ext cx="104775" cy="1047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4211" y="3709987"/>
            <a:ext cx="104775" cy="1047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5574" y="4181474"/>
            <a:ext cx="95250" cy="952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4211" y="4576762"/>
            <a:ext cx="104775" cy="1047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4211" y="5043487"/>
            <a:ext cx="104775" cy="1047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216649" y="1993264"/>
            <a:ext cx="2692400" cy="326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dirty="0">
                <a:solidFill>
                  <a:srgbClr val="1F2328"/>
                </a:solidFill>
                <a:latin typeface="Segoe UI Semibold"/>
                <a:cs typeface="Segoe UI Semibold"/>
              </a:rPr>
              <a:t>2</a:t>
            </a:r>
            <a:r>
              <a:rPr sz="2700" b="1" spc="50" dirty="0">
                <a:solidFill>
                  <a:srgbClr val="1F2328"/>
                </a:solidFill>
                <a:latin typeface="Segoe UI Semibold"/>
                <a:cs typeface="Segoe UI Semibold"/>
              </a:rPr>
              <a:t>. </a:t>
            </a:r>
            <a:r>
              <a:rPr sz="2700" b="1" spc="-15" dirty="0">
                <a:solidFill>
                  <a:srgbClr val="1F2328"/>
                </a:solidFill>
                <a:latin typeface="微软雅黑"/>
                <a:cs typeface="微软雅黑"/>
              </a:rPr>
              <a:t>排序专题</a:t>
            </a:r>
            <a:endParaRPr sz="27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2385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结构体排序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运算符重载</a:t>
            </a:r>
            <a:endParaRPr sz="2100">
              <a:latin typeface="微软雅黑"/>
              <a:cs typeface="微软雅黑"/>
            </a:endParaRPr>
          </a:p>
          <a:p>
            <a:pPr marL="545465" marR="539115" indent="533400">
              <a:lnSpc>
                <a:spcPct val="145800"/>
              </a:lnSpc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多级排序算法优化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快速排序改进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1155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特殊情况处理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952624"/>
            <a:ext cx="10696575" cy="1628775"/>
            <a:chOff x="752474" y="1952624"/>
            <a:chExt cx="10696575" cy="1628775"/>
          </a:xfrm>
        </p:grpSpPr>
        <p:sp>
          <p:nvSpPr>
            <p:cNvPr id="3" name="object 3"/>
            <p:cNvSpPr/>
            <p:nvPr/>
          </p:nvSpPr>
          <p:spPr>
            <a:xfrm>
              <a:off x="757237" y="1957387"/>
              <a:ext cx="10687050" cy="1619250"/>
            </a:xfrm>
            <a:custGeom>
              <a:avLst/>
              <a:gdLst/>
              <a:ahLst/>
              <a:cxnLst/>
              <a:rect l="l" t="t" r="r" b="b"/>
              <a:pathLst>
                <a:path w="10687050" h="1619250">
                  <a:moveTo>
                    <a:pt x="10638100" y="1619249"/>
                  </a:moveTo>
                  <a:lnTo>
                    <a:pt x="48947" y="1619249"/>
                  </a:lnTo>
                  <a:lnTo>
                    <a:pt x="45540" y="1618914"/>
                  </a:lnTo>
                  <a:lnTo>
                    <a:pt x="10739" y="1598827"/>
                  </a:lnTo>
                  <a:lnTo>
                    <a:pt x="0" y="1570301"/>
                  </a:lnTo>
                  <a:lnTo>
                    <a:pt x="0" y="15668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1570301"/>
                  </a:lnTo>
                  <a:lnTo>
                    <a:pt x="10669272" y="1606337"/>
                  </a:lnTo>
                  <a:lnTo>
                    <a:pt x="10641507" y="1618913"/>
                  </a:lnTo>
                  <a:lnTo>
                    <a:pt x="10638100" y="161924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957387"/>
              <a:ext cx="10687050" cy="1619250"/>
            </a:xfrm>
            <a:custGeom>
              <a:avLst/>
              <a:gdLst/>
              <a:ahLst/>
              <a:cxnLst/>
              <a:rect l="l" t="t" r="r" b="b"/>
              <a:pathLst>
                <a:path w="10687050" h="1619250">
                  <a:moveTo>
                    <a:pt x="0" y="15668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566862"/>
                  </a:lnTo>
                  <a:lnTo>
                    <a:pt x="10687049" y="1570301"/>
                  </a:lnTo>
                  <a:lnTo>
                    <a:pt x="10686713" y="1573708"/>
                  </a:lnTo>
                  <a:lnTo>
                    <a:pt x="10666625" y="1608509"/>
                  </a:lnTo>
                  <a:lnTo>
                    <a:pt x="10634661" y="1619249"/>
                  </a:lnTo>
                  <a:lnTo>
                    <a:pt x="52387" y="1619249"/>
                  </a:lnTo>
                  <a:lnTo>
                    <a:pt x="15343" y="1603905"/>
                  </a:lnTo>
                  <a:lnTo>
                    <a:pt x="12911" y="1601473"/>
                  </a:lnTo>
                  <a:lnTo>
                    <a:pt x="10739" y="1598827"/>
                  </a:lnTo>
                  <a:lnTo>
                    <a:pt x="8828" y="1595966"/>
                  </a:lnTo>
                  <a:lnTo>
                    <a:pt x="6917" y="1593106"/>
                  </a:lnTo>
                  <a:lnTo>
                    <a:pt x="5304" y="1590087"/>
                  </a:lnTo>
                  <a:lnTo>
                    <a:pt x="3987" y="1586909"/>
                  </a:lnTo>
                  <a:lnTo>
                    <a:pt x="2671" y="1583731"/>
                  </a:lnTo>
                  <a:lnTo>
                    <a:pt x="1677" y="1580455"/>
                  </a:lnTo>
                  <a:lnTo>
                    <a:pt x="1006" y="1577082"/>
                  </a:lnTo>
                  <a:lnTo>
                    <a:pt x="335" y="1573708"/>
                  </a:lnTo>
                  <a:lnTo>
                    <a:pt x="0" y="1570301"/>
                  </a:lnTo>
                  <a:lnTo>
                    <a:pt x="0" y="156686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250314"/>
            <a:ext cx="52260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链表加法：代码实现（第三部分</a:t>
            </a:r>
            <a:r>
              <a:rPr spc="-50" dirty="0"/>
              <a:t>）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495799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962524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5012" y="2073481"/>
            <a:ext cx="4588510" cy="34982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81355" marR="5080">
              <a:lnSpc>
                <a:spcPct val="97500"/>
              </a:lnSpc>
              <a:spcBef>
                <a:spcPts val="190"/>
              </a:spcBef>
            </a:pPr>
            <a:r>
              <a:rPr sz="1750" spc="14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750" spc="-5" dirty="0">
                <a:solidFill>
                  <a:srgbClr val="58626E"/>
                </a:solidFill>
                <a:latin typeface="新宋体"/>
                <a:cs typeface="新宋体"/>
              </a:rPr>
              <a:t>获取结果并释放虚拟头节点</a:t>
            </a:r>
            <a:r>
              <a:rPr sz="1750" spc="-50" dirty="0">
                <a:solidFill>
                  <a:srgbClr val="58626E"/>
                </a:solidFill>
                <a:latin typeface="新宋体"/>
                <a:cs typeface="新宋体"/>
              </a:rPr>
              <a:t> </a:t>
            </a:r>
            <a:r>
              <a:rPr sz="175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750" spc="16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750" dirty="0">
                <a:solidFill>
                  <a:srgbClr val="1F2328"/>
                </a:solidFill>
                <a:latin typeface="Consolas"/>
                <a:cs typeface="Consolas"/>
              </a:rPr>
              <a:t>result</a:t>
            </a:r>
            <a:r>
              <a:rPr sz="1750" spc="105" dirty="0">
                <a:solidFill>
                  <a:srgbClr val="1F2328"/>
                </a:solidFill>
                <a:latin typeface="Consolas"/>
                <a:cs typeface="Consolas"/>
              </a:rPr>
              <a:t> = </a:t>
            </a:r>
            <a:r>
              <a:rPr sz="1750" dirty="0">
                <a:solidFill>
                  <a:srgbClr val="1F2328"/>
                </a:solidFill>
                <a:latin typeface="Consolas"/>
                <a:cs typeface="Consolas"/>
              </a:rPr>
              <a:t>dummy-</a:t>
            </a:r>
            <a:r>
              <a:rPr sz="1750" spc="-10" dirty="0">
                <a:solidFill>
                  <a:srgbClr val="1F2328"/>
                </a:solidFill>
                <a:latin typeface="Consolas"/>
                <a:cs typeface="Consolas"/>
              </a:rPr>
              <a:t>&gt;next; </a:t>
            </a:r>
            <a:r>
              <a:rPr sz="1750" dirty="0">
                <a:solidFill>
                  <a:srgbClr val="CF212E"/>
                </a:solidFill>
                <a:latin typeface="Consolas"/>
                <a:cs typeface="Consolas"/>
              </a:rPr>
              <a:t>delete</a:t>
            </a:r>
            <a:r>
              <a:rPr sz="1750" spc="140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750" spc="-10" dirty="0">
                <a:solidFill>
                  <a:srgbClr val="1F2328"/>
                </a:solidFill>
                <a:latin typeface="Consolas"/>
                <a:cs typeface="Consolas"/>
              </a:rPr>
              <a:t>dummy;</a:t>
            </a:r>
            <a:endParaRPr sz="1750" dirty="0">
              <a:latin typeface="Consolas"/>
              <a:cs typeface="Consolas"/>
            </a:endParaRPr>
          </a:p>
          <a:p>
            <a:pPr marL="681355">
              <a:lnSpc>
                <a:spcPts val="2039"/>
              </a:lnSpc>
            </a:pPr>
            <a:r>
              <a:rPr sz="175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750" spc="140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750" spc="-10" dirty="0">
                <a:solidFill>
                  <a:srgbClr val="1F2328"/>
                </a:solidFill>
                <a:latin typeface="Consolas"/>
                <a:cs typeface="Consolas"/>
              </a:rPr>
              <a:t>result;</a:t>
            </a:r>
            <a:endParaRPr sz="1750" dirty="0">
              <a:latin typeface="Consolas"/>
              <a:cs typeface="Consolas"/>
            </a:endParaRPr>
          </a:p>
          <a:p>
            <a:pPr marL="179070">
              <a:lnSpc>
                <a:spcPts val="2055"/>
              </a:lnSpc>
            </a:pPr>
            <a:r>
              <a:rPr sz="175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7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17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300" b="1" spc="-10" dirty="0">
                <a:solidFill>
                  <a:srgbClr val="1F2328"/>
                </a:solidFill>
                <a:latin typeface="微软雅黑"/>
                <a:cs typeface="微软雅黑"/>
              </a:rPr>
              <a:t>复杂度分析</a:t>
            </a:r>
            <a:endParaRPr sz="2300" dirty="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639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时间复杂度：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O(max(N,M))</a:t>
            </a:r>
            <a:endParaRPr sz="2100" dirty="0">
              <a:latin typeface="Segoe UI"/>
              <a:cs typeface="Segoe UI"/>
            </a:endParaRPr>
          </a:p>
          <a:p>
            <a:pPr marL="545465" marR="723900">
              <a:lnSpc>
                <a:spcPct val="125000"/>
              </a:lnSpc>
              <a:spcBef>
                <a:spcPts val="525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空间复杂度：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O(max(N,M))</a:t>
            </a:r>
            <a:r>
              <a:rPr sz="2100" spc="-25" dirty="0">
                <a:solidFill>
                  <a:srgbClr val="1F2328"/>
                </a:solidFill>
                <a:latin typeface="微软雅黑"/>
                <a:cs typeface="微软雅黑"/>
              </a:rPr>
              <a:t>其中 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N,M</a:t>
            </a:r>
            <a:r>
              <a:rPr sz="2100" spc="-20" dirty="0">
                <a:solidFill>
                  <a:srgbClr val="1F2328"/>
                </a:solidFill>
                <a:latin typeface="Segoe UI"/>
                <a:cs typeface="Segoe UI"/>
              </a:rPr>
              <a:t>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为两个链表的长度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4086224"/>
            <a:ext cx="10696575" cy="1114425"/>
            <a:chOff x="752474" y="4086224"/>
            <a:chExt cx="10696575" cy="1114425"/>
          </a:xfrm>
        </p:grpSpPr>
        <p:sp>
          <p:nvSpPr>
            <p:cNvPr id="3" name="object 3"/>
            <p:cNvSpPr/>
            <p:nvPr/>
          </p:nvSpPr>
          <p:spPr>
            <a:xfrm>
              <a:off x="757237" y="4090987"/>
              <a:ext cx="10687050" cy="1104900"/>
            </a:xfrm>
            <a:custGeom>
              <a:avLst/>
              <a:gdLst/>
              <a:ahLst/>
              <a:cxnLst/>
              <a:rect l="l" t="t" r="r" b="b"/>
              <a:pathLst>
                <a:path w="10687050" h="1104900">
                  <a:moveTo>
                    <a:pt x="10638100" y="1104899"/>
                  </a:moveTo>
                  <a:lnTo>
                    <a:pt x="48947" y="1104899"/>
                  </a:lnTo>
                  <a:lnTo>
                    <a:pt x="45540" y="1104563"/>
                  </a:lnTo>
                  <a:lnTo>
                    <a:pt x="10739" y="1084476"/>
                  </a:lnTo>
                  <a:lnTo>
                    <a:pt x="0" y="1055952"/>
                  </a:lnTo>
                  <a:lnTo>
                    <a:pt x="0" y="10525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1055952"/>
                  </a:lnTo>
                  <a:lnTo>
                    <a:pt x="10669272" y="1091987"/>
                  </a:lnTo>
                  <a:lnTo>
                    <a:pt x="10641507" y="1104563"/>
                  </a:lnTo>
                  <a:lnTo>
                    <a:pt x="10638100" y="11048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4090987"/>
              <a:ext cx="10687050" cy="1104900"/>
            </a:xfrm>
            <a:custGeom>
              <a:avLst/>
              <a:gdLst/>
              <a:ahLst/>
              <a:cxnLst/>
              <a:rect l="l" t="t" r="r" b="b"/>
              <a:pathLst>
                <a:path w="10687050" h="1104900">
                  <a:moveTo>
                    <a:pt x="0" y="10525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4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052512"/>
                  </a:lnTo>
                  <a:lnTo>
                    <a:pt x="10687049" y="1055952"/>
                  </a:lnTo>
                  <a:lnTo>
                    <a:pt x="10686713" y="1059358"/>
                  </a:lnTo>
                  <a:lnTo>
                    <a:pt x="10666625" y="1094158"/>
                  </a:lnTo>
                  <a:lnTo>
                    <a:pt x="10634661" y="1104899"/>
                  </a:lnTo>
                  <a:lnTo>
                    <a:pt x="52387" y="1104899"/>
                  </a:lnTo>
                  <a:lnTo>
                    <a:pt x="32339" y="1100911"/>
                  </a:lnTo>
                  <a:lnTo>
                    <a:pt x="29161" y="1099594"/>
                  </a:lnTo>
                  <a:lnTo>
                    <a:pt x="26142" y="1097981"/>
                  </a:lnTo>
                  <a:lnTo>
                    <a:pt x="23282" y="1096069"/>
                  </a:lnTo>
                  <a:lnTo>
                    <a:pt x="20422" y="1094158"/>
                  </a:lnTo>
                  <a:lnTo>
                    <a:pt x="3987" y="1072559"/>
                  </a:lnTo>
                  <a:lnTo>
                    <a:pt x="2671" y="1069381"/>
                  </a:lnTo>
                  <a:lnTo>
                    <a:pt x="1677" y="1066105"/>
                  </a:lnTo>
                  <a:lnTo>
                    <a:pt x="1006" y="1062732"/>
                  </a:lnTo>
                  <a:lnTo>
                    <a:pt x="335" y="1059358"/>
                  </a:lnTo>
                  <a:lnTo>
                    <a:pt x="0" y="1055952"/>
                  </a:lnTo>
                  <a:lnTo>
                    <a:pt x="0" y="10525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650364"/>
            <a:ext cx="34925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链表环检测：问题引入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012" y="2408555"/>
            <a:ext cx="9742805" cy="2621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0" dirty="0">
                <a:solidFill>
                  <a:srgbClr val="1F2328"/>
                </a:solidFill>
                <a:latin typeface="微软雅黑"/>
                <a:cs typeface="微软雅黑"/>
              </a:rPr>
              <a:t>什么是环形链表？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一个链表中的某个节点的 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next </a:t>
            </a: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指针指向了链表中的一个前面的节点，形成一个环。</a:t>
            </a:r>
            <a:endParaRPr sz="2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300" b="1" spc="-25" dirty="0">
                <a:solidFill>
                  <a:srgbClr val="1F2328"/>
                </a:solidFill>
                <a:latin typeface="微软雅黑"/>
                <a:cs typeface="微软雅黑"/>
              </a:rPr>
              <a:t>示例</a:t>
            </a:r>
            <a:endParaRPr sz="2300">
              <a:latin typeface="微软雅黑"/>
              <a:cs typeface="微软雅黑"/>
            </a:endParaRPr>
          </a:p>
          <a:p>
            <a:pPr marL="179070">
              <a:lnSpc>
                <a:spcPts val="2130"/>
              </a:lnSpc>
              <a:spcBef>
                <a:spcPts val="231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1435100">
              <a:lnSpc>
                <a:spcPts val="2060"/>
              </a:lnSpc>
              <a:tabLst>
                <a:tab pos="2691130" algn="l"/>
              </a:tabLst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↑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↓</a:t>
            </a:r>
            <a:endParaRPr sz="1800">
              <a:latin typeface="Consolas"/>
              <a:cs typeface="Consolas"/>
            </a:endParaRPr>
          </a:p>
          <a:p>
            <a:pPr marL="1435100">
              <a:lnSpc>
                <a:spcPts val="209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←--------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-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878964"/>
            <a:ext cx="37490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链表环检测：</a:t>
            </a:r>
            <a:r>
              <a:rPr b="1" dirty="0">
                <a:latin typeface="Segoe UI Semibold"/>
                <a:cs typeface="Segoe UI Semibold"/>
              </a:rPr>
              <a:t>Floyd</a:t>
            </a:r>
            <a:r>
              <a:rPr b="1" spc="210" dirty="0">
                <a:latin typeface="Segoe UI Semibold"/>
                <a:cs typeface="Segoe UI Semibold"/>
              </a:rPr>
              <a:t> </a:t>
            </a:r>
            <a:r>
              <a:rPr spc="-25" dirty="0"/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012" y="2637155"/>
            <a:ext cx="402590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算法思想</a:t>
            </a:r>
            <a:endParaRPr sz="2300" dirty="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640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使用快慢指针</a:t>
            </a:r>
            <a:endParaRPr sz="2100" dirty="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慢指针每次走一步</a:t>
            </a:r>
            <a:endParaRPr sz="2100" dirty="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快指针每次走两步</a:t>
            </a:r>
            <a:endParaRPr sz="2100" dirty="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如果有环，两个指针必然相遇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771649"/>
            <a:ext cx="10696575" cy="4010025"/>
            <a:chOff x="752474" y="1771649"/>
            <a:chExt cx="10696575" cy="4010025"/>
          </a:xfrm>
        </p:grpSpPr>
        <p:sp>
          <p:nvSpPr>
            <p:cNvPr id="3" name="object 3"/>
            <p:cNvSpPr/>
            <p:nvPr/>
          </p:nvSpPr>
          <p:spPr>
            <a:xfrm>
              <a:off x="757237" y="1776412"/>
              <a:ext cx="10687050" cy="4000500"/>
            </a:xfrm>
            <a:custGeom>
              <a:avLst/>
              <a:gdLst/>
              <a:ahLst/>
              <a:cxnLst/>
              <a:rect l="l" t="t" r="r" b="b"/>
              <a:pathLst>
                <a:path w="10687050" h="4000500">
                  <a:moveTo>
                    <a:pt x="10638100" y="4000499"/>
                  </a:moveTo>
                  <a:lnTo>
                    <a:pt x="48947" y="4000499"/>
                  </a:lnTo>
                  <a:lnTo>
                    <a:pt x="45540" y="4000163"/>
                  </a:lnTo>
                  <a:lnTo>
                    <a:pt x="10739" y="3980075"/>
                  </a:lnTo>
                  <a:lnTo>
                    <a:pt x="0" y="3951552"/>
                  </a:lnTo>
                  <a:lnTo>
                    <a:pt x="0" y="39481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951552"/>
                  </a:lnTo>
                  <a:lnTo>
                    <a:pt x="10669272" y="3987587"/>
                  </a:lnTo>
                  <a:lnTo>
                    <a:pt x="10641507" y="4000163"/>
                  </a:lnTo>
                  <a:lnTo>
                    <a:pt x="10638100" y="40004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776412"/>
              <a:ext cx="10687050" cy="4000500"/>
            </a:xfrm>
            <a:custGeom>
              <a:avLst/>
              <a:gdLst/>
              <a:ahLst/>
              <a:cxnLst/>
              <a:rect l="l" t="t" r="r" b="b"/>
              <a:pathLst>
                <a:path w="10687050" h="4000500">
                  <a:moveTo>
                    <a:pt x="0" y="39481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4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948112"/>
                  </a:lnTo>
                  <a:lnTo>
                    <a:pt x="10687049" y="3951552"/>
                  </a:lnTo>
                  <a:lnTo>
                    <a:pt x="10686713" y="3954958"/>
                  </a:lnTo>
                  <a:lnTo>
                    <a:pt x="10666625" y="3989759"/>
                  </a:lnTo>
                  <a:lnTo>
                    <a:pt x="10644881" y="3999492"/>
                  </a:lnTo>
                  <a:lnTo>
                    <a:pt x="10641507" y="4000163"/>
                  </a:lnTo>
                  <a:lnTo>
                    <a:pt x="10638100" y="4000499"/>
                  </a:lnTo>
                  <a:lnTo>
                    <a:pt x="10634661" y="4000499"/>
                  </a:lnTo>
                  <a:lnTo>
                    <a:pt x="52387" y="4000499"/>
                  </a:lnTo>
                  <a:lnTo>
                    <a:pt x="48947" y="4000499"/>
                  </a:lnTo>
                  <a:lnTo>
                    <a:pt x="45540" y="4000163"/>
                  </a:lnTo>
                  <a:lnTo>
                    <a:pt x="42167" y="3999492"/>
                  </a:lnTo>
                  <a:lnTo>
                    <a:pt x="38793" y="3998821"/>
                  </a:lnTo>
                  <a:lnTo>
                    <a:pt x="35517" y="3997827"/>
                  </a:lnTo>
                  <a:lnTo>
                    <a:pt x="32339" y="3996510"/>
                  </a:lnTo>
                  <a:lnTo>
                    <a:pt x="29161" y="3995194"/>
                  </a:lnTo>
                  <a:lnTo>
                    <a:pt x="26142" y="3993580"/>
                  </a:lnTo>
                  <a:lnTo>
                    <a:pt x="23282" y="3991669"/>
                  </a:lnTo>
                  <a:lnTo>
                    <a:pt x="20422" y="3989759"/>
                  </a:lnTo>
                  <a:lnTo>
                    <a:pt x="3987" y="3968158"/>
                  </a:lnTo>
                  <a:lnTo>
                    <a:pt x="2671" y="3964980"/>
                  </a:lnTo>
                  <a:lnTo>
                    <a:pt x="1677" y="3961704"/>
                  </a:lnTo>
                  <a:lnTo>
                    <a:pt x="1006" y="3958331"/>
                  </a:lnTo>
                  <a:lnTo>
                    <a:pt x="335" y="3954958"/>
                  </a:lnTo>
                  <a:lnTo>
                    <a:pt x="0" y="3951552"/>
                  </a:lnTo>
                  <a:lnTo>
                    <a:pt x="0" y="39481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069339"/>
            <a:ext cx="34925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链表环检测：代码实现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1892317"/>
            <a:ext cx="5427345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bool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hasCycle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(!head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||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!head-&gt;next)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false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Consolas"/>
              <a:cs typeface="Consolas"/>
            </a:endParaRPr>
          </a:p>
          <a:p>
            <a:pPr marL="514984" marR="2140585">
              <a:lnSpc>
                <a:spcPts val="202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*slow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head;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*fast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head;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Consolas"/>
              <a:cs typeface="Consolas"/>
            </a:endParaRPr>
          </a:p>
          <a:p>
            <a:pPr marL="1017269" marR="1386840" indent="-502920">
              <a:lnSpc>
                <a:spcPts val="202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while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(fast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&amp;&amp;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fast-&gt;next)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slow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slow-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800" dirty="0">
              <a:latin typeface="Consolas"/>
              <a:cs typeface="Consolas"/>
            </a:endParaRPr>
          </a:p>
          <a:p>
            <a:pPr marL="1017269">
              <a:lnSpc>
                <a:spcPts val="1989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fast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fast-&gt;next-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800" dirty="0">
              <a:latin typeface="Consolas"/>
              <a:cs typeface="Consolas"/>
            </a:endParaRPr>
          </a:p>
          <a:p>
            <a:pPr marL="1017269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(slow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fast)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  <a:spcBef>
                <a:spcPts val="196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false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771649"/>
            <a:ext cx="10696575" cy="4010025"/>
            <a:chOff x="752474" y="1771649"/>
            <a:chExt cx="10696575" cy="4010025"/>
          </a:xfrm>
        </p:grpSpPr>
        <p:sp>
          <p:nvSpPr>
            <p:cNvPr id="3" name="object 3"/>
            <p:cNvSpPr/>
            <p:nvPr/>
          </p:nvSpPr>
          <p:spPr>
            <a:xfrm>
              <a:off x="757237" y="1776412"/>
              <a:ext cx="10687050" cy="4000500"/>
            </a:xfrm>
            <a:custGeom>
              <a:avLst/>
              <a:gdLst/>
              <a:ahLst/>
              <a:cxnLst/>
              <a:rect l="l" t="t" r="r" b="b"/>
              <a:pathLst>
                <a:path w="10687050" h="4000500">
                  <a:moveTo>
                    <a:pt x="10638100" y="4000499"/>
                  </a:moveTo>
                  <a:lnTo>
                    <a:pt x="48947" y="4000499"/>
                  </a:lnTo>
                  <a:lnTo>
                    <a:pt x="45540" y="4000163"/>
                  </a:lnTo>
                  <a:lnTo>
                    <a:pt x="10739" y="3980075"/>
                  </a:lnTo>
                  <a:lnTo>
                    <a:pt x="0" y="3951552"/>
                  </a:lnTo>
                  <a:lnTo>
                    <a:pt x="0" y="39481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951552"/>
                  </a:lnTo>
                  <a:lnTo>
                    <a:pt x="10669272" y="3987587"/>
                  </a:lnTo>
                  <a:lnTo>
                    <a:pt x="10641507" y="4000163"/>
                  </a:lnTo>
                  <a:lnTo>
                    <a:pt x="10638100" y="40004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776412"/>
              <a:ext cx="10687050" cy="4000500"/>
            </a:xfrm>
            <a:custGeom>
              <a:avLst/>
              <a:gdLst/>
              <a:ahLst/>
              <a:cxnLst/>
              <a:rect l="l" t="t" r="r" b="b"/>
              <a:pathLst>
                <a:path w="10687050" h="4000500">
                  <a:moveTo>
                    <a:pt x="0" y="39481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4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948112"/>
                  </a:lnTo>
                  <a:lnTo>
                    <a:pt x="10687049" y="3951552"/>
                  </a:lnTo>
                  <a:lnTo>
                    <a:pt x="10686713" y="3954958"/>
                  </a:lnTo>
                  <a:lnTo>
                    <a:pt x="10666625" y="3989759"/>
                  </a:lnTo>
                  <a:lnTo>
                    <a:pt x="10644881" y="3999492"/>
                  </a:lnTo>
                  <a:lnTo>
                    <a:pt x="10641507" y="4000163"/>
                  </a:lnTo>
                  <a:lnTo>
                    <a:pt x="10638100" y="4000499"/>
                  </a:lnTo>
                  <a:lnTo>
                    <a:pt x="10634661" y="4000499"/>
                  </a:lnTo>
                  <a:lnTo>
                    <a:pt x="52387" y="4000499"/>
                  </a:lnTo>
                  <a:lnTo>
                    <a:pt x="48947" y="4000499"/>
                  </a:lnTo>
                  <a:lnTo>
                    <a:pt x="45540" y="4000163"/>
                  </a:lnTo>
                  <a:lnTo>
                    <a:pt x="42167" y="3999492"/>
                  </a:lnTo>
                  <a:lnTo>
                    <a:pt x="38793" y="3998821"/>
                  </a:lnTo>
                  <a:lnTo>
                    <a:pt x="35517" y="3997827"/>
                  </a:lnTo>
                  <a:lnTo>
                    <a:pt x="32339" y="3996510"/>
                  </a:lnTo>
                  <a:lnTo>
                    <a:pt x="29161" y="3995194"/>
                  </a:lnTo>
                  <a:lnTo>
                    <a:pt x="26142" y="3993580"/>
                  </a:lnTo>
                  <a:lnTo>
                    <a:pt x="23282" y="3991669"/>
                  </a:lnTo>
                  <a:lnTo>
                    <a:pt x="20422" y="3989759"/>
                  </a:lnTo>
                  <a:lnTo>
                    <a:pt x="3987" y="3968158"/>
                  </a:lnTo>
                  <a:lnTo>
                    <a:pt x="2671" y="3964980"/>
                  </a:lnTo>
                  <a:lnTo>
                    <a:pt x="1677" y="3961704"/>
                  </a:lnTo>
                  <a:lnTo>
                    <a:pt x="1006" y="3958331"/>
                  </a:lnTo>
                  <a:lnTo>
                    <a:pt x="335" y="3954958"/>
                  </a:lnTo>
                  <a:lnTo>
                    <a:pt x="0" y="3951552"/>
                  </a:lnTo>
                  <a:lnTo>
                    <a:pt x="0" y="39481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069339"/>
            <a:ext cx="34925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链表环检测：图解过程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1892317"/>
            <a:ext cx="2788920" cy="188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spc="-25" dirty="0">
                <a:solidFill>
                  <a:srgbClr val="1F2328"/>
                </a:solidFill>
                <a:latin typeface="新宋体"/>
                <a:cs typeface="新宋体"/>
              </a:rPr>
              <a:t>步骤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30" dirty="0">
                <a:solidFill>
                  <a:srgbClr val="1F2328"/>
                </a:solidFill>
                <a:latin typeface="新宋体"/>
                <a:cs typeface="新宋体"/>
              </a:rPr>
              <a:t>：初始状态</a:t>
            </a:r>
            <a:endParaRPr sz="1800">
              <a:latin typeface="新宋体"/>
              <a:cs typeface="新宋体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60"/>
              </a:lnSpc>
              <a:tabLst>
                <a:tab pos="1393825" algn="l"/>
                <a:tab pos="2649855" algn="l"/>
              </a:tabLst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S,F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↑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↓</a:t>
            </a:r>
            <a:endParaRPr sz="1800">
              <a:latin typeface="Consolas"/>
              <a:cs typeface="Consolas"/>
            </a:endParaRPr>
          </a:p>
          <a:p>
            <a:pPr marL="1393825">
              <a:lnSpc>
                <a:spcPts val="21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←--------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-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  <a:spcBef>
                <a:spcPts val="1964"/>
              </a:spcBef>
            </a:pPr>
            <a:r>
              <a:rPr sz="1800" spc="-25" dirty="0">
                <a:solidFill>
                  <a:srgbClr val="1F2328"/>
                </a:solidFill>
                <a:latin typeface="新宋体"/>
                <a:cs typeface="新宋体"/>
              </a:rPr>
              <a:t>步骤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spc="-30" dirty="0">
                <a:solidFill>
                  <a:srgbClr val="1F2328"/>
                </a:solidFill>
                <a:latin typeface="新宋体"/>
                <a:cs typeface="新宋体"/>
              </a:rPr>
              <a:t>：第一次移动</a:t>
            </a:r>
            <a:endParaRPr sz="1800">
              <a:latin typeface="新宋体"/>
              <a:cs typeface="新宋体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9746" y="3729528"/>
            <a:ext cx="11563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  <a:tab pos="1017269" algn="l"/>
              </a:tabLst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S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F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↑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0712" y="3729528"/>
            <a:ext cx="1511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↓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3401" y="3996067"/>
            <a:ext cx="12820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←--------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-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0712" y="5043182"/>
            <a:ext cx="1511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↓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4519624"/>
            <a:ext cx="2663190" cy="108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spc="-25" dirty="0">
                <a:solidFill>
                  <a:srgbClr val="1F2328"/>
                </a:solidFill>
                <a:latin typeface="新宋体"/>
                <a:cs typeface="新宋体"/>
              </a:rPr>
              <a:t>步骤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r>
              <a:rPr sz="1800" spc="-35" dirty="0">
                <a:solidFill>
                  <a:srgbClr val="1F2328"/>
                </a:solidFill>
                <a:latin typeface="新宋体"/>
                <a:cs typeface="新宋体"/>
              </a:rPr>
              <a:t>：相遇点</a:t>
            </a:r>
            <a:endParaRPr sz="1800">
              <a:latin typeface="新宋体"/>
              <a:cs typeface="新宋体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376555" algn="ctr">
              <a:lnSpc>
                <a:spcPts val="2060"/>
              </a:lnSpc>
            </a:pP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S,F↑</a:t>
            </a:r>
            <a:endParaRPr sz="1800">
              <a:latin typeface="Consolas"/>
              <a:cs typeface="Consolas"/>
            </a:endParaRPr>
          </a:p>
          <a:p>
            <a:pPr marL="1393825">
              <a:lnSpc>
                <a:spcPts val="21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←--------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-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751205"/>
            <a:ext cx="3865879" cy="2016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10" dirty="0">
                <a:solidFill>
                  <a:srgbClr val="214466"/>
                </a:solidFill>
              </a:rPr>
              <a:t>第二部分：排序专题</a:t>
            </a:r>
            <a:endParaRPr sz="3350"/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pc="-5" dirty="0"/>
              <a:t>结构体排序：基本概念</a:t>
            </a: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2300" spc="-10" dirty="0"/>
              <a:t>运算符重载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308609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35528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01954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162549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62927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6095999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012" y="2802890"/>
            <a:ext cx="2425700" cy="350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algn="just">
              <a:lnSpc>
                <a:spcPct val="145800"/>
              </a:lnSpc>
              <a:spcBef>
                <a:spcPts val="10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重载小于运算符自定义比较规则支持多重条件</a:t>
            </a:r>
            <a:endParaRPr sz="2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示例场景</a:t>
            </a:r>
            <a:endParaRPr sz="2300">
              <a:latin typeface="微软雅黑"/>
              <a:cs typeface="微软雅黑"/>
            </a:endParaRPr>
          </a:p>
          <a:p>
            <a:pPr marL="545465" marR="272415" algn="just">
              <a:lnSpc>
                <a:spcPct val="145800"/>
              </a:lnSpc>
              <a:spcBef>
                <a:spcPts val="409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商品管理系统学生成绩排序文件系统管理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428874"/>
            <a:ext cx="10696575" cy="2695575"/>
            <a:chOff x="752474" y="2428874"/>
            <a:chExt cx="10696575" cy="2695575"/>
          </a:xfrm>
        </p:grpSpPr>
        <p:sp>
          <p:nvSpPr>
            <p:cNvPr id="3" name="object 3"/>
            <p:cNvSpPr/>
            <p:nvPr/>
          </p:nvSpPr>
          <p:spPr>
            <a:xfrm>
              <a:off x="757237" y="2433637"/>
              <a:ext cx="10687050" cy="2686050"/>
            </a:xfrm>
            <a:custGeom>
              <a:avLst/>
              <a:gdLst/>
              <a:ahLst/>
              <a:cxnLst/>
              <a:rect l="l" t="t" r="r" b="b"/>
              <a:pathLst>
                <a:path w="10687050" h="2686050">
                  <a:moveTo>
                    <a:pt x="10638100" y="2686049"/>
                  </a:moveTo>
                  <a:lnTo>
                    <a:pt x="48947" y="2686049"/>
                  </a:lnTo>
                  <a:lnTo>
                    <a:pt x="45540" y="2685713"/>
                  </a:lnTo>
                  <a:lnTo>
                    <a:pt x="10739" y="2665626"/>
                  </a:lnTo>
                  <a:lnTo>
                    <a:pt x="0" y="2637102"/>
                  </a:lnTo>
                  <a:lnTo>
                    <a:pt x="0" y="26336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637102"/>
                  </a:lnTo>
                  <a:lnTo>
                    <a:pt x="10669272" y="2673137"/>
                  </a:lnTo>
                  <a:lnTo>
                    <a:pt x="10641507" y="2685713"/>
                  </a:lnTo>
                  <a:lnTo>
                    <a:pt x="10638100" y="268604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433637"/>
              <a:ext cx="10687050" cy="2686050"/>
            </a:xfrm>
            <a:custGeom>
              <a:avLst/>
              <a:gdLst/>
              <a:ahLst/>
              <a:cxnLst/>
              <a:rect l="l" t="t" r="r" b="b"/>
              <a:pathLst>
                <a:path w="10687050" h="2686050">
                  <a:moveTo>
                    <a:pt x="0" y="26336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633662"/>
                  </a:lnTo>
                  <a:lnTo>
                    <a:pt x="10687049" y="2637102"/>
                  </a:lnTo>
                  <a:lnTo>
                    <a:pt x="10686713" y="2640508"/>
                  </a:lnTo>
                  <a:lnTo>
                    <a:pt x="10666625" y="2675309"/>
                  </a:lnTo>
                  <a:lnTo>
                    <a:pt x="10654709" y="2682061"/>
                  </a:lnTo>
                  <a:lnTo>
                    <a:pt x="10651530" y="2683378"/>
                  </a:lnTo>
                  <a:lnTo>
                    <a:pt x="10648254" y="2684371"/>
                  </a:lnTo>
                  <a:lnTo>
                    <a:pt x="10644881" y="2685042"/>
                  </a:lnTo>
                  <a:lnTo>
                    <a:pt x="10641507" y="2685713"/>
                  </a:lnTo>
                  <a:lnTo>
                    <a:pt x="10638100" y="2686049"/>
                  </a:lnTo>
                  <a:lnTo>
                    <a:pt x="10634661" y="2686049"/>
                  </a:lnTo>
                  <a:lnTo>
                    <a:pt x="52387" y="2686049"/>
                  </a:lnTo>
                  <a:lnTo>
                    <a:pt x="48947" y="2686049"/>
                  </a:lnTo>
                  <a:lnTo>
                    <a:pt x="45540" y="2685713"/>
                  </a:lnTo>
                  <a:lnTo>
                    <a:pt x="42167" y="2685042"/>
                  </a:lnTo>
                  <a:lnTo>
                    <a:pt x="38793" y="2684371"/>
                  </a:lnTo>
                  <a:lnTo>
                    <a:pt x="35517" y="2683378"/>
                  </a:lnTo>
                  <a:lnTo>
                    <a:pt x="32339" y="2682061"/>
                  </a:lnTo>
                  <a:lnTo>
                    <a:pt x="29161" y="2680745"/>
                  </a:lnTo>
                  <a:lnTo>
                    <a:pt x="26142" y="2679131"/>
                  </a:lnTo>
                  <a:lnTo>
                    <a:pt x="23282" y="2677220"/>
                  </a:lnTo>
                  <a:lnTo>
                    <a:pt x="20422" y="2675309"/>
                  </a:lnTo>
                  <a:lnTo>
                    <a:pt x="1006" y="2643882"/>
                  </a:lnTo>
                  <a:lnTo>
                    <a:pt x="335" y="2640508"/>
                  </a:lnTo>
                  <a:lnTo>
                    <a:pt x="0" y="2637102"/>
                  </a:lnTo>
                  <a:lnTo>
                    <a:pt x="0" y="263366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726564"/>
            <a:ext cx="383921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结构体排序：日期结构体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549542"/>
            <a:ext cx="7687945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struct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Date</a:t>
            </a:r>
            <a:r>
              <a:rPr sz="1800" spc="-5" dirty="0">
                <a:solidFill>
                  <a:srgbClr val="6638B9"/>
                </a:solidFill>
                <a:latin typeface="Consolas"/>
                <a:cs typeface="Consolas"/>
              </a:rPr>
              <a:t> </a:t>
            </a:r>
            <a:r>
              <a:rPr sz="1800" spc="-6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year,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month,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day;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090"/>
              </a:lnSpc>
              <a:spcBef>
                <a:spcPts val="1964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bool operator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const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Date&amp;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other)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const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(year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!=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other.year)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year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other.year;</a:t>
            </a:r>
            <a:endParaRPr sz="1800">
              <a:latin typeface="Consolas"/>
              <a:cs typeface="Consolas"/>
            </a:endParaRPr>
          </a:p>
          <a:p>
            <a:pPr marL="1017269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(month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!=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other.month)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month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other.month;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day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other.day;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904999"/>
            <a:ext cx="10696575" cy="3743325"/>
            <a:chOff x="752474" y="1904999"/>
            <a:chExt cx="10696575" cy="3743325"/>
          </a:xfrm>
        </p:grpSpPr>
        <p:sp>
          <p:nvSpPr>
            <p:cNvPr id="3" name="object 3"/>
            <p:cNvSpPr/>
            <p:nvPr/>
          </p:nvSpPr>
          <p:spPr>
            <a:xfrm>
              <a:off x="757237" y="1909762"/>
              <a:ext cx="10687050" cy="3733800"/>
            </a:xfrm>
            <a:custGeom>
              <a:avLst/>
              <a:gdLst/>
              <a:ahLst/>
              <a:cxnLst/>
              <a:rect l="l" t="t" r="r" b="b"/>
              <a:pathLst>
                <a:path w="10687050" h="3733800">
                  <a:moveTo>
                    <a:pt x="10638100" y="3733799"/>
                  </a:moveTo>
                  <a:lnTo>
                    <a:pt x="48947" y="3733799"/>
                  </a:lnTo>
                  <a:lnTo>
                    <a:pt x="45540" y="3733463"/>
                  </a:lnTo>
                  <a:lnTo>
                    <a:pt x="10739" y="3713376"/>
                  </a:lnTo>
                  <a:lnTo>
                    <a:pt x="0" y="3684852"/>
                  </a:lnTo>
                  <a:lnTo>
                    <a:pt x="0" y="36814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684852"/>
                  </a:lnTo>
                  <a:lnTo>
                    <a:pt x="10669272" y="3720887"/>
                  </a:lnTo>
                  <a:lnTo>
                    <a:pt x="10641507" y="3733463"/>
                  </a:lnTo>
                  <a:lnTo>
                    <a:pt x="10638100" y="37337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909762"/>
              <a:ext cx="10687050" cy="3733800"/>
            </a:xfrm>
            <a:custGeom>
              <a:avLst/>
              <a:gdLst/>
              <a:ahLst/>
              <a:cxnLst/>
              <a:rect l="l" t="t" r="r" b="b"/>
              <a:pathLst>
                <a:path w="10687050" h="3733800">
                  <a:moveTo>
                    <a:pt x="0" y="36814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681412"/>
                  </a:lnTo>
                  <a:lnTo>
                    <a:pt x="10687049" y="3684852"/>
                  </a:lnTo>
                  <a:lnTo>
                    <a:pt x="10686713" y="3688258"/>
                  </a:lnTo>
                  <a:lnTo>
                    <a:pt x="10666625" y="3723059"/>
                  </a:lnTo>
                  <a:lnTo>
                    <a:pt x="10634661" y="3733799"/>
                  </a:lnTo>
                  <a:lnTo>
                    <a:pt x="52387" y="3733799"/>
                  </a:lnTo>
                  <a:lnTo>
                    <a:pt x="32339" y="3729811"/>
                  </a:lnTo>
                  <a:lnTo>
                    <a:pt x="29161" y="3728494"/>
                  </a:lnTo>
                  <a:lnTo>
                    <a:pt x="26142" y="3726880"/>
                  </a:lnTo>
                  <a:lnTo>
                    <a:pt x="23282" y="3724970"/>
                  </a:lnTo>
                  <a:lnTo>
                    <a:pt x="20422" y="3723059"/>
                  </a:lnTo>
                  <a:lnTo>
                    <a:pt x="3987" y="3701459"/>
                  </a:lnTo>
                  <a:lnTo>
                    <a:pt x="2671" y="3698281"/>
                  </a:lnTo>
                  <a:lnTo>
                    <a:pt x="1677" y="3695006"/>
                  </a:lnTo>
                  <a:lnTo>
                    <a:pt x="1006" y="3691632"/>
                  </a:lnTo>
                  <a:lnTo>
                    <a:pt x="335" y="3688258"/>
                  </a:lnTo>
                  <a:lnTo>
                    <a:pt x="0" y="3684852"/>
                  </a:lnTo>
                  <a:lnTo>
                    <a:pt x="0" y="36814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202689"/>
            <a:ext cx="383921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结构体排序：商品结构体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025667"/>
            <a:ext cx="2538095" cy="21367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14984" marR="381635" indent="-502920">
              <a:lnSpc>
                <a:spcPct val="95800"/>
              </a:lnSpc>
              <a:spcBef>
                <a:spcPts val="19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struct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Product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id;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name;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double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price;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stock;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Date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expiry;</a:t>
            </a:r>
            <a:endParaRPr sz="1800">
              <a:latin typeface="Consolas"/>
              <a:cs typeface="Consolas"/>
            </a:endParaRPr>
          </a:p>
          <a:p>
            <a:pPr marL="514984" marR="5080">
              <a:lnSpc>
                <a:spcPts val="2020"/>
              </a:lnSpc>
              <a:spcBef>
                <a:spcPts val="12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category;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double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discount;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0775" y="2292204"/>
            <a:ext cx="1442085" cy="187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>
              <a:lnSpc>
                <a:spcPts val="2090"/>
              </a:lnSpc>
              <a:spcBef>
                <a:spcPts val="95"/>
              </a:spcBef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商品编号</a:t>
            </a:r>
            <a:endParaRPr sz="1800">
              <a:latin typeface="新宋体"/>
              <a:cs typeface="新宋体"/>
            </a:endParaRPr>
          </a:p>
          <a:p>
            <a:pPr marL="137795">
              <a:lnSpc>
                <a:spcPts val="206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商品名称</a:t>
            </a:r>
            <a:endParaRPr sz="1800">
              <a:latin typeface="新宋体"/>
              <a:cs typeface="新宋体"/>
            </a:endParaRPr>
          </a:p>
          <a:p>
            <a:pPr marL="137795">
              <a:lnSpc>
                <a:spcPts val="206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40" dirty="0">
                <a:solidFill>
                  <a:srgbClr val="58626E"/>
                </a:solidFill>
                <a:latin typeface="新宋体"/>
                <a:cs typeface="新宋体"/>
              </a:rPr>
              <a:t>价格</a:t>
            </a:r>
            <a:endParaRPr sz="1800">
              <a:latin typeface="新宋体"/>
              <a:cs typeface="新宋体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40" dirty="0">
                <a:solidFill>
                  <a:srgbClr val="58626E"/>
                </a:solidFill>
                <a:latin typeface="新宋体"/>
                <a:cs typeface="新宋体"/>
              </a:rPr>
              <a:t>库存</a:t>
            </a:r>
            <a:endParaRPr sz="1800">
              <a:latin typeface="新宋体"/>
              <a:cs typeface="新宋体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过期日期</a:t>
            </a:r>
            <a:endParaRPr sz="1800">
              <a:latin typeface="新宋体"/>
              <a:cs typeface="新宋体"/>
            </a:endParaRPr>
          </a:p>
          <a:p>
            <a:pPr marL="137795">
              <a:lnSpc>
                <a:spcPts val="206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商品类别</a:t>
            </a:r>
            <a:endParaRPr sz="1800">
              <a:latin typeface="新宋体"/>
              <a:cs typeface="新宋体"/>
            </a:endParaRPr>
          </a:p>
          <a:p>
            <a:pPr marL="137795">
              <a:lnSpc>
                <a:spcPts val="2090"/>
              </a:lnSpc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折扣率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386427"/>
            <a:ext cx="4673600" cy="10896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17269" marR="5080" indent="-50292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double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getDiscountPrice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()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const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price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discount;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7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90"/>
              </a:lnSpc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162174"/>
            <a:ext cx="10696575" cy="3219450"/>
            <a:chOff x="752474" y="2162174"/>
            <a:chExt cx="10696575" cy="3219450"/>
          </a:xfrm>
        </p:grpSpPr>
        <p:sp>
          <p:nvSpPr>
            <p:cNvPr id="3" name="object 3"/>
            <p:cNvSpPr/>
            <p:nvPr/>
          </p:nvSpPr>
          <p:spPr>
            <a:xfrm>
              <a:off x="757237" y="2166937"/>
              <a:ext cx="10687050" cy="3209925"/>
            </a:xfrm>
            <a:custGeom>
              <a:avLst/>
              <a:gdLst/>
              <a:ahLst/>
              <a:cxnLst/>
              <a:rect l="l" t="t" r="r" b="b"/>
              <a:pathLst>
                <a:path w="10687050" h="3209925">
                  <a:moveTo>
                    <a:pt x="10638100" y="3209924"/>
                  </a:moveTo>
                  <a:lnTo>
                    <a:pt x="48947" y="3209924"/>
                  </a:lnTo>
                  <a:lnTo>
                    <a:pt x="45540" y="3209588"/>
                  </a:lnTo>
                  <a:lnTo>
                    <a:pt x="10739" y="3189501"/>
                  </a:lnTo>
                  <a:lnTo>
                    <a:pt x="0" y="3160977"/>
                  </a:lnTo>
                  <a:lnTo>
                    <a:pt x="0" y="31575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160977"/>
                  </a:lnTo>
                  <a:lnTo>
                    <a:pt x="10669272" y="3197012"/>
                  </a:lnTo>
                  <a:lnTo>
                    <a:pt x="10641507" y="3209588"/>
                  </a:lnTo>
                  <a:lnTo>
                    <a:pt x="10638100" y="32099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166937"/>
              <a:ext cx="10687050" cy="3209925"/>
            </a:xfrm>
            <a:custGeom>
              <a:avLst/>
              <a:gdLst/>
              <a:ahLst/>
              <a:cxnLst/>
              <a:rect l="l" t="t" r="r" b="b"/>
              <a:pathLst>
                <a:path w="10687050" h="3209925">
                  <a:moveTo>
                    <a:pt x="0" y="31575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157537"/>
                  </a:lnTo>
                  <a:lnTo>
                    <a:pt x="10687049" y="3160977"/>
                  </a:lnTo>
                  <a:lnTo>
                    <a:pt x="10686713" y="3164383"/>
                  </a:lnTo>
                  <a:lnTo>
                    <a:pt x="10666625" y="3199183"/>
                  </a:lnTo>
                  <a:lnTo>
                    <a:pt x="10644881" y="3208917"/>
                  </a:lnTo>
                  <a:lnTo>
                    <a:pt x="10641507" y="3209588"/>
                  </a:lnTo>
                  <a:lnTo>
                    <a:pt x="10638100" y="3209924"/>
                  </a:lnTo>
                  <a:lnTo>
                    <a:pt x="10634661" y="3209924"/>
                  </a:lnTo>
                  <a:lnTo>
                    <a:pt x="52387" y="3209924"/>
                  </a:lnTo>
                  <a:lnTo>
                    <a:pt x="48947" y="3209924"/>
                  </a:lnTo>
                  <a:lnTo>
                    <a:pt x="45540" y="3209588"/>
                  </a:lnTo>
                  <a:lnTo>
                    <a:pt x="42167" y="3208917"/>
                  </a:lnTo>
                  <a:lnTo>
                    <a:pt x="38793" y="3208246"/>
                  </a:lnTo>
                  <a:lnTo>
                    <a:pt x="23282" y="3201095"/>
                  </a:lnTo>
                  <a:lnTo>
                    <a:pt x="20422" y="3199184"/>
                  </a:lnTo>
                  <a:lnTo>
                    <a:pt x="1006" y="3167757"/>
                  </a:lnTo>
                  <a:lnTo>
                    <a:pt x="335" y="3164383"/>
                  </a:lnTo>
                  <a:lnTo>
                    <a:pt x="0" y="3160977"/>
                  </a:lnTo>
                  <a:lnTo>
                    <a:pt x="0" y="315753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469389"/>
            <a:ext cx="383921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商品排序规则：第一部分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282842"/>
            <a:ext cx="6306185" cy="29273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64744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class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ProductSorter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spc="-10" dirty="0">
                <a:solidFill>
                  <a:srgbClr val="CF212E"/>
                </a:solidFill>
                <a:latin typeface="Consolas"/>
                <a:cs typeface="Consolas"/>
              </a:rPr>
              <a:t>public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spc="3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按折后价格升序，同价格按库存降序</a:t>
            </a:r>
            <a:endParaRPr sz="1800">
              <a:latin typeface="新宋体"/>
              <a:cs typeface="新宋体"/>
            </a:endParaRPr>
          </a:p>
          <a:p>
            <a:pPr marL="514984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static bool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byPriceAndStock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const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Product&amp;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a,</a:t>
            </a:r>
            <a:endParaRPr sz="1800">
              <a:latin typeface="Consolas"/>
              <a:cs typeface="Consolas"/>
            </a:endParaRPr>
          </a:p>
          <a:p>
            <a:pPr marL="1017269" marR="5080" indent="2888615">
              <a:lnSpc>
                <a:spcPts val="2100"/>
              </a:lnSpc>
              <a:spcBef>
                <a:spcPts val="5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const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Product&amp;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b)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double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priceA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a.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getDiscountPrice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();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double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priceB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b.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getDiscountPrice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1017269">
              <a:lnSpc>
                <a:spcPts val="193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abs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(priceA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priceB)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1e-</a:t>
            </a:r>
            <a:r>
              <a:rPr sz="1800" spc="-25" dirty="0">
                <a:solidFill>
                  <a:srgbClr val="044FAE"/>
                </a:solidFill>
                <a:latin typeface="Consolas"/>
                <a:cs typeface="Consolas"/>
              </a:rPr>
              <a:t>6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1017269" marR="1889125" indent="502284">
              <a:lnSpc>
                <a:spcPts val="2020"/>
              </a:lnSpc>
              <a:spcBef>
                <a:spcPts val="15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priceA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priceB;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a.stock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b.stock;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06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562224"/>
            <a:ext cx="10696575" cy="2428875"/>
            <a:chOff x="752474" y="2562224"/>
            <a:chExt cx="10696575" cy="2428875"/>
          </a:xfrm>
        </p:grpSpPr>
        <p:sp>
          <p:nvSpPr>
            <p:cNvPr id="3" name="object 3"/>
            <p:cNvSpPr/>
            <p:nvPr/>
          </p:nvSpPr>
          <p:spPr>
            <a:xfrm>
              <a:off x="757237" y="2566987"/>
              <a:ext cx="10687050" cy="2419350"/>
            </a:xfrm>
            <a:custGeom>
              <a:avLst/>
              <a:gdLst/>
              <a:ahLst/>
              <a:cxnLst/>
              <a:rect l="l" t="t" r="r" b="b"/>
              <a:pathLst>
                <a:path w="10687050" h="2419350">
                  <a:moveTo>
                    <a:pt x="10638100" y="2419349"/>
                  </a:moveTo>
                  <a:lnTo>
                    <a:pt x="48947" y="2419349"/>
                  </a:lnTo>
                  <a:lnTo>
                    <a:pt x="45540" y="2419013"/>
                  </a:lnTo>
                  <a:lnTo>
                    <a:pt x="10739" y="2398927"/>
                  </a:lnTo>
                  <a:lnTo>
                    <a:pt x="0" y="2370401"/>
                  </a:lnTo>
                  <a:lnTo>
                    <a:pt x="0" y="23669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370401"/>
                  </a:lnTo>
                  <a:lnTo>
                    <a:pt x="10669272" y="2406437"/>
                  </a:lnTo>
                  <a:lnTo>
                    <a:pt x="10641507" y="2419013"/>
                  </a:lnTo>
                  <a:lnTo>
                    <a:pt x="10638100" y="241934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566987"/>
              <a:ext cx="10687050" cy="2419350"/>
            </a:xfrm>
            <a:custGeom>
              <a:avLst/>
              <a:gdLst/>
              <a:ahLst/>
              <a:cxnLst/>
              <a:rect l="l" t="t" r="r" b="b"/>
              <a:pathLst>
                <a:path w="10687050" h="2419350">
                  <a:moveTo>
                    <a:pt x="0" y="23669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366962"/>
                  </a:lnTo>
                  <a:lnTo>
                    <a:pt x="10687049" y="2370401"/>
                  </a:lnTo>
                  <a:lnTo>
                    <a:pt x="10686713" y="2373808"/>
                  </a:lnTo>
                  <a:lnTo>
                    <a:pt x="10666625" y="2408609"/>
                  </a:lnTo>
                  <a:lnTo>
                    <a:pt x="10634661" y="2419349"/>
                  </a:lnTo>
                  <a:lnTo>
                    <a:pt x="52387" y="2419349"/>
                  </a:lnTo>
                  <a:lnTo>
                    <a:pt x="23282" y="2410520"/>
                  </a:lnTo>
                  <a:lnTo>
                    <a:pt x="20422" y="2408609"/>
                  </a:lnTo>
                  <a:lnTo>
                    <a:pt x="17776" y="2406437"/>
                  </a:lnTo>
                  <a:lnTo>
                    <a:pt x="15343" y="2404005"/>
                  </a:lnTo>
                  <a:lnTo>
                    <a:pt x="12911" y="2401573"/>
                  </a:lnTo>
                  <a:lnTo>
                    <a:pt x="10739" y="2398927"/>
                  </a:lnTo>
                  <a:lnTo>
                    <a:pt x="8828" y="2396066"/>
                  </a:lnTo>
                  <a:lnTo>
                    <a:pt x="6917" y="2393206"/>
                  </a:lnTo>
                  <a:lnTo>
                    <a:pt x="0" y="2370401"/>
                  </a:lnTo>
                  <a:lnTo>
                    <a:pt x="0" y="236696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859914"/>
            <a:ext cx="383921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商品排序规则：第二部分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682893"/>
            <a:ext cx="7436484" cy="213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2130"/>
              </a:lnSpc>
              <a:spcBef>
                <a:spcPts val="95"/>
              </a:spcBef>
            </a:pPr>
            <a:r>
              <a:rPr sz="1800" spc="3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按过期日期升序，同日期按价格升序</a:t>
            </a:r>
            <a:endParaRPr sz="1800">
              <a:latin typeface="新宋体"/>
              <a:cs typeface="新宋体"/>
            </a:endParaRPr>
          </a:p>
          <a:p>
            <a:pPr marL="514984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static bool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byExpiryAndPrice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const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Product&amp;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a,</a:t>
            </a:r>
            <a:endParaRPr sz="1800">
              <a:latin typeface="Consolas"/>
              <a:cs typeface="Consolas"/>
            </a:endParaRPr>
          </a:p>
          <a:p>
            <a:pPr marL="1017269" marR="1009650" indent="3014345">
              <a:lnSpc>
                <a:spcPts val="2100"/>
              </a:lnSpc>
              <a:spcBef>
                <a:spcPts val="5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const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Product&amp;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b)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(a.expiry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b.expiry)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017269">
              <a:lnSpc>
                <a:spcPts val="193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(b.expiry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a.expiry)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false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017269">
              <a:lnSpc>
                <a:spcPts val="210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a.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getDiscountPrice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b.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getDiscountPrice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06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90"/>
              </a:lnSpc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846455"/>
            <a:ext cx="173228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15" dirty="0">
                <a:solidFill>
                  <a:srgbClr val="214466"/>
                </a:solidFill>
              </a:rPr>
              <a:t>课程目标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735012" y="1726564"/>
            <a:ext cx="2692400" cy="4254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15" dirty="0">
                <a:solidFill>
                  <a:srgbClr val="1F2328"/>
                </a:solidFill>
                <a:latin typeface="微软雅黑"/>
                <a:cs typeface="微软雅黑"/>
              </a:rPr>
              <a:t>基础能力</a:t>
            </a:r>
            <a:endParaRPr sz="27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2460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掌握基本数据结构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理解算法设计思想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培养代码实现能力</a:t>
            </a:r>
            <a:endParaRPr sz="2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2700" b="1" spc="-15" dirty="0">
                <a:solidFill>
                  <a:srgbClr val="1F2328"/>
                </a:solidFill>
                <a:latin typeface="微软雅黑"/>
                <a:cs typeface="微软雅黑"/>
              </a:rPr>
              <a:t>进阶要求</a:t>
            </a:r>
            <a:endParaRPr sz="27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238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优化算法性能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提高代码质量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增强问题分析能力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812165"/>
            <a:ext cx="383921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快速排序优化：基本思路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2662237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3128962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3995737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4462462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5329237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37" y="5795962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012" y="1570355"/>
            <a:ext cx="2692400" cy="443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优化方向</a:t>
            </a:r>
            <a:endParaRPr sz="23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640"/>
              </a:spcBef>
              <a:buFont typeface="Segoe UI"/>
              <a:buAutoNum type="arabicPeriod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基准值选择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三数取中法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1155"/>
              </a:spcBef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随机选择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 startAt="2"/>
              <a:tabLst>
                <a:tab pos="545465" algn="l"/>
              </a:tabLst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小规模优化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使用插入排序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1155"/>
              </a:spcBef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优化递归</a:t>
            </a:r>
            <a:endParaRPr sz="2100">
              <a:latin typeface="微软雅黑"/>
              <a:cs typeface="微软雅黑"/>
            </a:endParaRPr>
          </a:p>
          <a:p>
            <a:pPr marL="545465" indent="-274320">
              <a:lnSpc>
                <a:spcPct val="100000"/>
              </a:lnSpc>
              <a:spcBef>
                <a:spcPts val="1155"/>
              </a:spcBef>
              <a:buFont typeface="Segoe UI"/>
              <a:buAutoNum type="arabicPeriod" startAt="3"/>
              <a:tabLst>
                <a:tab pos="545465" algn="l"/>
              </a:tabLst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特殊情况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63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处理重复元素</a:t>
            </a:r>
            <a:endParaRPr sz="2100">
              <a:latin typeface="微软雅黑"/>
              <a:cs typeface="微软雅黑"/>
            </a:endParaRPr>
          </a:p>
          <a:p>
            <a:pPr marL="1078865">
              <a:lnSpc>
                <a:spcPct val="100000"/>
              </a:lnSpc>
              <a:spcBef>
                <a:spcPts val="1155"/>
              </a:spcBef>
            </a:pPr>
            <a:r>
              <a:rPr sz="2100" spc="-15" dirty="0">
                <a:solidFill>
                  <a:srgbClr val="1F2328"/>
                </a:solidFill>
                <a:latin typeface="微软雅黑"/>
                <a:cs typeface="微软雅黑"/>
              </a:rPr>
              <a:t>三路快排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028824"/>
            <a:ext cx="10696575" cy="3486150"/>
            <a:chOff x="752474" y="2028824"/>
            <a:chExt cx="10696575" cy="3486150"/>
          </a:xfrm>
        </p:grpSpPr>
        <p:sp>
          <p:nvSpPr>
            <p:cNvPr id="3" name="object 3"/>
            <p:cNvSpPr/>
            <p:nvPr/>
          </p:nvSpPr>
          <p:spPr>
            <a:xfrm>
              <a:off x="757237" y="2033587"/>
              <a:ext cx="10687050" cy="3476625"/>
            </a:xfrm>
            <a:custGeom>
              <a:avLst/>
              <a:gdLst/>
              <a:ahLst/>
              <a:cxnLst/>
              <a:rect l="l" t="t" r="r" b="b"/>
              <a:pathLst>
                <a:path w="10687050" h="3476625">
                  <a:moveTo>
                    <a:pt x="10638100" y="3476624"/>
                  </a:moveTo>
                  <a:lnTo>
                    <a:pt x="48947" y="3476624"/>
                  </a:lnTo>
                  <a:lnTo>
                    <a:pt x="45540" y="3476289"/>
                  </a:lnTo>
                  <a:lnTo>
                    <a:pt x="10739" y="3456201"/>
                  </a:lnTo>
                  <a:lnTo>
                    <a:pt x="0" y="3427677"/>
                  </a:lnTo>
                  <a:lnTo>
                    <a:pt x="0" y="34242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3427677"/>
                  </a:lnTo>
                  <a:lnTo>
                    <a:pt x="10669272" y="3463712"/>
                  </a:lnTo>
                  <a:lnTo>
                    <a:pt x="10641507" y="3476289"/>
                  </a:lnTo>
                  <a:lnTo>
                    <a:pt x="10638100" y="34766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033587"/>
              <a:ext cx="10687050" cy="3476625"/>
            </a:xfrm>
            <a:custGeom>
              <a:avLst/>
              <a:gdLst/>
              <a:ahLst/>
              <a:cxnLst/>
              <a:rect l="l" t="t" r="r" b="b"/>
              <a:pathLst>
                <a:path w="10687050" h="3476625">
                  <a:moveTo>
                    <a:pt x="0" y="34242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424237"/>
                  </a:lnTo>
                  <a:lnTo>
                    <a:pt x="10687049" y="3427677"/>
                  </a:lnTo>
                  <a:lnTo>
                    <a:pt x="10686713" y="3431083"/>
                  </a:lnTo>
                  <a:lnTo>
                    <a:pt x="10666625" y="3465883"/>
                  </a:lnTo>
                  <a:lnTo>
                    <a:pt x="10638100" y="3476624"/>
                  </a:lnTo>
                  <a:lnTo>
                    <a:pt x="10634661" y="3476624"/>
                  </a:lnTo>
                  <a:lnTo>
                    <a:pt x="52387" y="3476624"/>
                  </a:lnTo>
                  <a:lnTo>
                    <a:pt x="48947" y="3476624"/>
                  </a:lnTo>
                  <a:lnTo>
                    <a:pt x="45540" y="3476289"/>
                  </a:lnTo>
                  <a:lnTo>
                    <a:pt x="10739" y="3456201"/>
                  </a:lnTo>
                  <a:lnTo>
                    <a:pt x="1006" y="3434456"/>
                  </a:lnTo>
                  <a:lnTo>
                    <a:pt x="335" y="3431083"/>
                  </a:lnTo>
                  <a:lnTo>
                    <a:pt x="0" y="3427677"/>
                  </a:lnTo>
                  <a:lnTo>
                    <a:pt x="0" y="342423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336039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快速排序：辅助函数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149492"/>
            <a:ext cx="7437120" cy="134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spc="2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插入排序：用于小规模数组</a:t>
            </a:r>
            <a:endParaRPr sz="1800">
              <a:latin typeface="新宋体"/>
              <a:cs typeface="新宋体"/>
            </a:endParaRPr>
          </a:p>
          <a:p>
            <a:pPr marL="514984" marR="5080" indent="-502920">
              <a:lnSpc>
                <a:spcPts val="2020"/>
              </a:lnSpc>
              <a:spcBef>
                <a:spcPts val="15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void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insertionSort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(vector&lt;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left,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right)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for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+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1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right;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i++)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 marR="4150360">
              <a:lnSpc>
                <a:spcPts val="2020"/>
              </a:lnSpc>
              <a:spcBef>
                <a:spcPts val="8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temp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arr[i];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j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i;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3752" y="3463137"/>
            <a:ext cx="11563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temp)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6567" y="3463137"/>
            <a:ext cx="3417570" cy="13468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14984" marR="5080" indent="-50292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while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(j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&amp;&amp;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arr[j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-</a:t>
            </a:r>
            <a:r>
              <a:rPr sz="1800" spc="-25" dirty="0">
                <a:solidFill>
                  <a:srgbClr val="044FAE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]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arr[j]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arr[j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-</a:t>
            </a:r>
            <a:r>
              <a:rPr sz="1800" spc="-25" dirty="0">
                <a:solidFill>
                  <a:srgbClr val="044FAE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];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j--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6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arr[j]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temp;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776783"/>
            <a:ext cx="65405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2130"/>
              </a:lnSpc>
              <a:spcBef>
                <a:spcPts val="95"/>
              </a:spcBef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028824"/>
            <a:ext cx="10696575" cy="3486150"/>
            <a:chOff x="752474" y="2028824"/>
            <a:chExt cx="10696575" cy="3486150"/>
          </a:xfrm>
        </p:grpSpPr>
        <p:sp>
          <p:nvSpPr>
            <p:cNvPr id="3" name="object 3"/>
            <p:cNvSpPr/>
            <p:nvPr/>
          </p:nvSpPr>
          <p:spPr>
            <a:xfrm>
              <a:off x="757237" y="2033587"/>
              <a:ext cx="10687050" cy="3476625"/>
            </a:xfrm>
            <a:custGeom>
              <a:avLst/>
              <a:gdLst/>
              <a:ahLst/>
              <a:cxnLst/>
              <a:rect l="l" t="t" r="r" b="b"/>
              <a:pathLst>
                <a:path w="10687050" h="3476625">
                  <a:moveTo>
                    <a:pt x="10638100" y="3476624"/>
                  </a:moveTo>
                  <a:lnTo>
                    <a:pt x="48947" y="3476624"/>
                  </a:lnTo>
                  <a:lnTo>
                    <a:pt x="45540" y="3476289"/>
                  </a:lnTo>
                  <a:lnTo>
                    <a:pt x="10739" y="3456201"/>
                  </a:lnTo>
                  <a:lnTo>
                    <a:pt x="0" y="3427677"/>
                  </a:lnTo>
                  <a:lnTo>
                    <a:pt x="0" y="34242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3427677"/>
                  </a:lnTo>
                  <a:lnTo>
                    <a:pt x="10669272" y="3463712"/>
                  </a:lnTo>
                  <a:lnTo>
                    <a:pt x="10641507" y="3476289"/>
                  </a:lnTo>
                  <a:lnTo>
                    <a:pt x="10638100" y="34766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033587"/>
              <a:ext cx="10687050" cy="3476625"/>
            </a:xfrm>
            <a:custGeom>
              <a:avLst/>
              <a:gdLst/>
              <a:ahLst/>
              <a:cxnLst/>
              <a:rect l="l" t="t" r="r" b="b"/>
              <a:pathLst>
                <a:path w="10687050" h="3476625">
                  <a:moveTo>
                    <a:pt x="0" y="34242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424237"/>
                  </a:lnTo>
                  <a:lnTo>
                    <a:pt x="10687049" y="3427677"/>
                  </a:lnTo>
                  <a:lnTo>
                    <a:pt x="10686713" y="3431083"/>
                  </a:lnTo>
                  <a:lnTo>
                    <a:pt x="10666625" y="3465883"/>
                  </a:lnTo>
                  <a:lnTo>
                    <a:pt x="10638100" y="3476624"/>
                  </a:lnTo>
                  <a:lnTo>
                    <a:pt x="10634661" y="3476624"/>
                  </a:lnTo>
                  <a:lnTo>
                    <a:pt x="52387" y="3476624"/>
                  </a:lnTo>
                  <a:lnTo>
                    <a:pt x="48947" y="3476624"/>
                  </a:lnTo>
                  <a:lnTo>
                    <a:pt x="45540" y="3476289"/>
                  </a:lnTo>
                  <a:lnTo>
                    <a:pt x="10739" y="3456201"/>
                  </a:lnTo>
                  <a:lnTo>
                    <a:pt x="1006" y="3434456"/>
                  </a:lnTo>
                  <a:lnTo>
                    <a:pt x="335" y="3431083"/>
                  </a:lnTo>
                  <a:lnTo>
                    <a:pt x="0" y="3427677"/>
                  </a:lnTo>
                  <a:lnTo>
                    <a:pt x="0" y="342423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336039"/>
            <a:ext cx="52260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快速排序：优化实现（第一部分</a:t>
            </a:r>
            <a:r>
              <a:rPr spc="-50" dirty="0"/>
              <a:t>）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149492"/>
            <a:ext cx="7562215" cy="319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void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quickSort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(vector&lt;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left,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right)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060"/>
              </a:lnSpc>
            </a:pPr>
            <a:r>
              <a:rPr sz="1800" spc="1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小规模数组使用插入排序</a:t>
            </a:r>
            <a:endParaRPr sz="1800">
              <a:latin typeface="新宋体"/>
              <a:cs typeface="新宋体"/>
            </a:endParaRPr>
          </a:p>
          <a:p>
            <a:pPr marL="1017269" marR="2517140" indent="-502920">
              <a:lnSpc>
                <a:spcPct val="95400"/>
              </a:lnSpc>
              <a:spcBef>
                <a:spcPts val="3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(right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16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6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insertionSort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(arr,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right); </a:t>
            </a:r>
            <a:r>
              <a:rPr sz="1800" spc="-1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0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  <a:spcBef>
                <a:spcPts val="1960"/>
              </a:spcBef>
            </a:pPr>
            <a:r>
              <a:rPr sz="1800" spc="1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三数取中选择基准</a:t>
            </a:r>
            <a:endParaRPr sz="1800">
              <a:latin typeface="新宋体"/>
              <a:cs typeface="新宋体"/>
            </a:endParaRPr>
          </a:p>
          <a:p>
            <a:pPr marL="514984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mid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+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(right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-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/ </a:t>
            </a:r>
            <a:r>
              <a:rPr sz="1800" spc="-25" dirty="0">
                <a:solidFill>
                  <a:srgbClr val="044FAE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(arr[left]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arr[mid])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swap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(arr[left],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arr[mid]);</a:t>
            </a:r>
            <a:endParaRPr sz="1800">
              <a:latin typeface="Consolas"/>
              <a:cs typeface="Consolas"/>
            </a:endParaRPr>
          </a:p>
          <a:p>
            <a:pPr marL="514984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(arr[left]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arr[right])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swap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(arr[left],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arr[right]);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(arr[mid]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arr[right])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swap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(arr[mid],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arr[right]);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438274"/>
            <a:ext cx="10696575" cy="5324475"/>
            <a:chOff x="752474" y="1438274"/>
            <a:chExt cx="10696575" cy="5324475"/>
          </a:xfrm>
        </p:grpSpPr>
        <p:sp>
          <p:nvSpPr>
            <p:cNvPr id="3" name="object 3"/>
            <p:cNvSpPr/>
            <p:nvPr/>
          </p:nvSpPr>
          <p:spPr>
            <a:xfrm>
              <a:off x="757237" y="1443037"/>
              <a:ext cx="10687050" cy="5314950"/>
            </a:xfrm>
            <a:custGeom>
              <a:avLst/>
              <a:gdLst/>
              <a:ahLst/>
              <a:cxnLst/>
              <a:rect l="l" t="t" r="r" b="b"/>
              <a:pathLst>
                <a:path w="10687050" h="5314950">
                  <a:moveTo>
                    <a:pt x="10638100" y="5314949"/>
                  </a:moveTo>
                  <a:lnTo>
                    <a:pt x="48947" y="5314949"/>
                  </a:lnTo>
                  <a:lnTo>
                    <a:pt x="45540" y="5314613"/>
                  </a:lnTo>
                  <a:lnTo>
                    <a:pt x="10739" y="5294526"/>
                  </a:lnTo>
                  <a:lnTo>
                    <a:pt x="0" y="5266002"/>
                  </a:lnTo>
                  <a:lnTo>
                    <a:pt x="0" y="52625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5266002"/>
                  </a:lnTo>
                  <a:lnTo>
                    <a:pt x="10669272" y="5302037"/>
                  </a:lnTo>
                  <a:lnTo>
                    <a:pt x="10641507" y="5314613"/>
                  </a:lnTo>
                  <a:lnTo>
                    <a:pt x="10638100" y="531494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443037"/>
              <a:ext cx="10687050" cy="5314950"/>
            </a:xfrm>
            <a:custGeom>
              <a:avLst/>
              <a:gdLst/>
              <a:ahLst/>
              <a:cxnLst/>
              <a:rect l="l" t="t" r="r" b="b"/>
              <a:pathLst>
                <a:path w="10687050" h="5314950">
                  <a:moveTo>
                    <a:pt x="0" y="52625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5262562"/>
                  </a:lnTo>
                  <a:lnTo>
                    <a:pt x="10687049" y="5266002"/>
                  </a:lnTo>
                  <a:lnTo>
                    <a:pt x="10686713" y="5269408"/>
                  </a:lnTo>
                  <a:lnTo>
                    <a:pt x="10666625" y="5304208"/>
                  </a:lnTo>
                  <a:lnTo>
                    <a:pt x="10634661" y="5314949"/>
                  </a:lnTo>
                  <a:lnTo>
                    <a:pt x="52387" y="5314949"/>
                  </a:lnTo>
                  <a:lnTo>
                    <a:pt x="23282" y="5306119"/>
                  </a:lnTo>
                  <a:lnTo>
                    <a:pt x="20422" y="5304208"/>
                  </a:lnTo>
                  <a:lnTo>
                    <a:pt x="1006" y="5272781"/>
                  </a:lnTo>
                  <a:lnTo>
                    <a:pt x="335" y="5269408"/>
                  </a:lnTo>
                  <a:lnTo>
                    <a:pt x="0" y="5266002"/>
                  </a:lnTo>
                  <a:lnTo>
                    <a:pt x="0" y="526256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745490"/>
            <a:ext cx="52260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快速排序：优化实现（第二部分</a:t>
            </a:r>
            <a:r>
              <a:rPr spc="-50" dirty="0"/>
              <a:t>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4127" y="1558942"/>
            <a:ext cx="177355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三路快排实现</a:t>
            </a:r>
            <a:endParaRPr sz="1800">
              <a:latin typeface="新宋体"/>
              <a:cs typeface="新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5077" y="1896963"/>
          <a:ext cx="4333240" cy="100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31750">
                        <a:lnSpc>
                          <a:spcPts val="1630"/>
                        </a:lnSpc>
                      </a:pPr>
                      <a:r>
                        <a:rPr sz="1800" spc="-25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spc="-25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30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pivot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arr[mid];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2230">
                        <a:lnSpc>
                          <a:spcPts val="2090"/>
                        </a:lnSpc>
                        <a:tabLst>
                          <a:tab pos="1946275" algn="l"/>
                        </a:tabLst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lt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left;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less</a:t>
                      </a:r>
                      <a:r>
                        <a:rPr sz="1800" spc="-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2860" algn="ctr">
                        <a:lnSpc>
                          <a:spcPts val="1845"/>
                        </a:lnSpc>
                      </a:pPr>
                      <a:r>
                        <a:rPr sz="1800" spc="-25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tabLst>
                          <a:tab pos="1883410" algn="l"/>
                        </a:tabLst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gt</a:t>
                      </a:r>
                      <a:r>
                        <a:rPr sz="1800" spc="-1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right;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800" spc="-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R="22860" algn="ctr">
                        <a:lnSpc>
                          <a:spcPts val="1810"/>
                        </a:lnSpc>
                      </a:pPr>
                      <a:r>
                        <a:rPr sz="1800" spc="-25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0"/>
                        </a:lnSpc>
                        <a:tabLst>
                          <a:tab pos="1884045" algn="l"/>
                        </a:tabLst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left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solidFill>
                            <a:srgbClr val="044FAE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0"/>
                        </a:lnSpc>
                      </a:pPr>
                      <a:r>
                        <a:rPr sz="1800" spc="-10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current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04127" y="3139104"/>
            <a:ext cx="4296410" cy="213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9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while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gt)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 marR="5080" indent="-502920">
              <a:lnSpc>
                <a:spcPts val="2100"/>
              </a:lnSpc>
              <a:spcBef>
                <a:spcPts val="5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(arr[i]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pivot)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swap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(arr[lt++],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arr[i++]);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else 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(arr[i]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pivot)</a:t>
            </a:r>
            <a:endParaRPr sz="1800">
              <a:latin typeface="Consolas"/>
              <a:cs typeface="Consolas"/>
            </a:endParaRPr>
          </a:p>
          <a:p>
            <a:pPr marL="514984" marR="255904" indent="502284">
              <a:lnSpc>
                <a:spcPts val="2100"/>
              </a:lnSpc>
              <a:spcBef>
                <a:spcPts val="90"/>
              </a:spcBef>
            </a:pP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swap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(arr[i],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arr[gt--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]); </a:t>
            </a:r>
            <a:r>
              <a:rPr sz="1800" spc="-20" dirty="0">
                <a:solidFill>
                  <a:srgbClr val="CF212E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1017269">
              <a:lnSpc>
                <a:spcPts val="1930"/>
              </a:lnSpc>
            </a:pP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i++;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650" y="5499827"/>
            <a:ext cx="4724400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9035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递归处理</a:t>
            </a:r>
            <a:endParaRPr sz="1800">
              <a:latin typeface="新宋体"/>
              <a:cs typeface="新宋体"/>
            </a:endParaRPr>
          </a:p>
          <a:p>
            <a:pPr marL="1169035" marR="30480">
              <a:lnSpc>
                <a:spcPts val="2020"/>
              </a:lnSpc>
              <a:spcBef>
                <a:spcPts val="155"/>
              </a:spcBef>
            </a:pP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quickSort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left,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lt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-</a:t>
            </a:r>
            <a:r>
              <a:rPr sz="1800" spc="-25" dirty="0">
                <a:solidFill>
                  <a:srgbClr val="044FAE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quickSort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gt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+1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right);</a:t>
            </a:r>
            <a:endParaRPr sz="180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2024</a:t>
            </a:r>
            <a:r>
              <a:rPr sz="1350" spc="-335" dirty="0">
                <a:solidFill>
                  <a:srgbClr val="666666"/>
                </a:solidFill>
                <a:latin typeface="微软雅黑"/>
                <a:cs typeface="微软雅黑"/>
              </a:rPr>
              <a:t>年春</a:t>
            </a:r>
            <a:r>
              <a:rPr sz="2700" spc="-494" baseline="13888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r>
              <a:rPr sz="1350" spc="-20" dirty="0">
                <a:solidFill>
                  <a:srgbClr val="666666"/>
                </a:solidFill>
                <a:latin typeface="微软雅黑"/>
                <a:cs typeface="微软雅黑"/>
              </a:rPr>
              <a:t>季学期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7089" y="6340474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77777"/>
                </a:solidFill>
                <a:latin typeface="Segoe UI"/>
                <a:cs typeface="Segoe UI"/>
              </a:rPr>
              <a:t>33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751205"/>
            <a:ext cx="258572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10" dirty="0">
                <a:solidFill>
                  <a:srgbClr val="214466"/>
                </a:solidFill>
              </a:rPr>
              <a:t>考试实战技巧</a:t>
            </a:r>
            <a:endParaRPr sz="33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308609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35528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01954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162549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62927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6095999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012" y="1631314"/>
            <a:ext cx="3492500" cy="4673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15" dirty="0">
                <a:solidFill>
                  <a:srgbClr val="1F2328"/>
                </a:solidFill>
                <a:latin typeface="微软雅黑"/>
                <a:cs typeface="微软雅黑"/>
              </a:rPr>
              <a:t>解题步骤</a:t>
            </a:r>
            <a:endParaRPr sz="2700">
              <a:latin typeface="微软雅黑"/>
              <a:cs typeface="微软雅黑"/>
            </a:endParaRPr>
          </a:p>
          <a:p>
            <a:pPr marL="281940" indent="-269240">
              <a:lnSpc>
                <a:spcPct val="100000"/>
              </a:lnSpc>
              <a:spcBef>
                <a:spcPts val="2710"/>
              </a:spcBef>
              <a:buFont typeface="Segoe UI Semibold"/>
              <a:buAutoNum type="arabicPeriod"/>
              <a:tabLst>
                <a:tab pos="281940" algn="l"/>
              </a:tabLst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审题阶段</a:t>
            </a:r>
            <a:endParaRPr sz="2300">
              <a:latin typeface="微软雅黑"/>
              <a:cs typeface="微软雅黑"/>
            </a:endParaRPr>
          </a:p>
          <a:p>
            <a:pPr marL="545465" marR="805815">
              <a:lnSpc>
                <a:spcPct val="145800"/>
              </a:lnSpc>
              <a:spcBef>
                <a:spcPts val="484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仔细阅读题目要求明确输入输出格式</a:t>
            </a:r>
            <a:endParaRPr sz="21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155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找出关键算法和数据结构</a:t>
            </a:r>
            <a:endParaRPr sz="2100">
              <a:latin typeface="微软雅黑"/>
              <a:cs typeface="微软雅黑"/>
            </a:endParaRPr>
          </a:p>
          <a:p>
            <a:pPr marL="327025" indent="-314325" algn="just">
              <a:lnSpc>
                <a:spcPct val="100000"/>
              </a:lnSpc>
              <a:spcBef>
                <a:spcPts val="2155"/>
              </a:spcBef>
              <a:buFont typeface="Segoe UI Semibold"/>
              <a:buAutoNum type="arabicPeriod" startAt="2"/>
              <a:tabLst>
                <a:tab pos="327025" algn="l"/>
              </a:tabLst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设计阶段</a:t>
            </a:r>
            <a:endParaRPr sz="2300">
              <a:latin typeface="微软雅黑"/>
              <a:cs typeface="微软雅黑"/>
            </a:endParaRPr>
          </a:p>
          <a:p>
            <a:pPr marL="545465" marR="805815" algn="just">
              <a:lnSpc>
                <a:spcPct val="145800"/>
              </a:lnSpc>
              <a:spcBef>
                <a:spcPts val="409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先写注释设计流程确定核心数据结构规划主要函数接口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724024"/>
            <a:ext cx="10696575" cy="4133850"/>
            <a:chOff x="752474" y="1724024"/>
            <a:chExt cx="10696575" cy="4133850"/>
          </a:xfrm>
        </p:grpSpPr>
        <p:sp>
          <p:nvSpPr>
            <p:cNvPr id="3" name="object 3"/>
            <p:cNvSpPr/>
            <p:nvPr/>
          </p:nvSpPr>
          <p:spPr>
            <a:xfrm>
              <a:off x="752474" y="1724024"/>
              <a:ext cx="10696575" cy="4133850"/>
            </a:xfrm>
            <a:custGeom>
              <a:avLst/>
              <a:gdLst/>
              <a:ahLst/>
              <a:cxnLst/>
              <a:rect l="l" t="t" r="r" b="b"/>
              <a:pathLst>
                <a:path w="10696575" h="4133850">
                  <a:moveTo>
                    <a:pt x="10655263" y="4133849"/>
                  </a:moveTo>
                  <a:lnTo>
                    <a:pt x="41309" y="4133849"/>
                  </a:lnTo>
                  <a:lnTo>
                    <a:pt x="35234" y="4132640"/>
                  </a:lnTo>
                  <a:lnTo>
                    <a:pt x="1208" y="4098614"/>
                  </a:lnTo>
                  <a:lnTo>
                    <a:pt x="0" y="4092539"/>
                  </a:lnTo>
                  <a:lnTo>
                    <a:pt x="0" y="408622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0655263" y="0"/>
                  </a:lnTo>
                  <a:lnTo>
                    <a:pt x="10690531" y="23564"/>
                  </a:lnTo>
                  <a:lnTo>
                    <a:pt x="10696574" y="41309"/>
                  </a:lnTo>
                  <a:lnTo>
                    <a:pt x="10696574" y="4092539"/>
                  </a:lnTo>
                  <a:lnTo>
                    <a:pt x="10673008" y="4127806"/>
                  </a:lnTo>
                  <a:lnTo>
                    <a:pt x="10661339" y="4132640"/>
                  </a:lnTo>
                  <a:lnTo>
                    <a:pt x="10655263" y="41338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" y="2624137"/>
              <a:ext cx="10401300" cy="2933700"/>
            </a:xfrm>
            <a:custGeom>
              <a:avLst/>
              <a:gdLst/>
              <a:ahLst/>
              <a:cxnLst/>
              <a:rect l="l" t="t" r="r" b="b"/>
              <a:pathLst>
                <a:path w="10401300" h="2933700">
                  <a:moveTo>
                    <a:pt x="10352351" y="2933699"/>
                  </a:moveTo>
                  <a:lnTo>
                    <a:pt x="48947" y="2933699"/>
                  </a:lnTo>
                  <a:lnTo>
                    <a:pt x="45540" y="2933363"/>
                  </a:lnTo>
                  <a:lnTo>
                    <a:pt x="10739" y="2913275"/>
                  </a:lnTo>
                  <a:lnTo>
                    <a:pt x="0" y="2884751"/>
                  </a:lnTo>
                  <a:lnTo>
                    <a:pt x="0" y="28813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352351" y="0"/>
                  </a:lnTo>
                  <a:lnTo>
                    <a:pt x="10388387" y="17775"/>
                  </a:lnTo>
                  <a:lnTo>
                    <a:pt x="10401298" y="48947"/>
                  </a:lnTo>
                  <a:lnTo>
                    <a:pt x="10401298" y="2884751"/>
                  </a:lnTo>
                  <a:lnTo>
                    <a:pt x="10383522" y="2920787"/>
                  </a:lnTo>
                  <a:lnTo>
                    <a:pt x="10355757" y="2933363"/>
                  </a:lnTo>
                  <a:lnTo>
                    <a:pt x="10352351" y="29336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112" y="2624137"/>
              <a:ext cx="10401300" cy="2933700"/>
            </a:xfrm>
            <a:custGeom>
              <a:avLst/>
              <a:gdLst/>
              <a:ahLst/>
              <a:cxnLst/>
              <a:rect l="l" t="t" r="r" b="b"/>
              <a:pathLst>
                <a:path w="10401300" h="2933700">
                  <a:moveTo>
                    <a:pt x="0" y="28813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348911" y="0"/>
                  </a:lnTo>
                  <a:lnTo>
                    <a:pt x="10352351" y="0"/>
                  </a:lnTo>
                  <a:lnTo>
                    <a:pt x="10355757" y="335"/>
                  </a:lnTo>
                  <a:lnTo>
                    <a:pt x="10378015" y="8828"/>
                  </a:lnTo>
                  <a:lnTo>
                    <a:pt x="10380876" y="10739"/>
                  </a:lnTo>
                  <a:lnTo>
                    <a:pt x="10383522" y="12911"/>
                  </a:lnTo>
                  <a:lnTo>
                    <a:pt x="10385954" y="15343"/>
                  </a:lnTo>
                  <a:lnTo>
                    <a:pt x="10388387" y="17775"/>
                  </a:lnTo>
                  <a:lnTo>
                    <a:pt x="10390559" y="20422"/>
                  </a:lnTo>
                  <a:lnTo>
                    <a:pt x="10392469" y="23282"/>
                  </a:lnTo>
                  <a:lnTo>
                    <a:pt x="10394379" y="26142"/>
                  </a:lnTo>
                  <a:lnTo>
                    <a:pt x="10401299" y="52387"/>
                  </a:lnTo>
                  <a:lnTo>
                    <a:pt x="10401299" y="2881312"/>
                  </a:lnTo>
                  <a:lnTo>
                    <a:pt x="10385954" y="2918355"/>
                  </a:lnTo>
                  <a:lnTo>
                    <a:pt x="10378014" y="2924870"/>
                  </a:lnTo>
                  <a:lnTo>
                    <a:pt x="10375155" y="2926780"/>
                  </a:lnTo>
                  <a:lnTo>
                    <a:pt x="10359130" y="2932692"/>
                  </a:lnTo>
                  <a:lnTo>
                    <a:pt x="10355757" y="2933363"/>
                  </a:lnTo>
                  <a:lnTo>
                    <a:pt x="10352351" y="2933699"/>
                  </a:lnTo>
                  <a:lnTo>
                    <a:pt x="10348911" y="2933699"/>
                  </a:lnTo>
                  <a:lnTo>
                    <a:pt x="52387" y="2933699"/>
                  </a:lnTo>
                  <a:lnTo>
                    <a:pt x="48947" y="2933699"/>
                  </a:lnTo>
                  <a:lnTo>
                    <a:pt x="45540" y="2933363"/>
                  </a:lnTo>
                  <a:lnTo>
                    <a:pt x="42167" y="2932692"/>
                  </a:lnTo>
                  <a:lnTo>
                    <a:pt x="38793" y="2932021"/>
                  </a:lnTo>
                  <a:lnTo>
                    <a:pt x="23282" y="2924869"/>
                  </a:lnTo>
                  <a:lnTo>
                    <a:pt x="20422" y="2922959"/>
                  </a:lnTo>
                  <a:lnTo>
                    <a:pt x="335" y="2888158"/>
                  </a:lnTo>
                  <a:lnTo>
                    <a:pt x="0" y="2884751"/>
                  </a:lnTo>
                  <a:lnTo>
                    <a:pt x="0" y="28813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5012" y="993139"/>
            <a:ext cx="210566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代码实现技巧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887" y="2084705"/>
            <a:ext cx="4839970" cy="3051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命名规范</a:t>
            </a:r>
            <a:endParaRPr sz="2300">
              <a:latin typeface="微软雅黑"/>
              <a:cs typeface="微软雅黑"/>
            </a:endParaRPr>
          </a:p>
          <a:p>
            <a:pPr marL="179070">
              <a:lnSpc>
                <a:spcPts val="2125"/>
              </a:lnSpc>
              <a:spcBef>
                <a:spcPts val="2385"/>
              </a:spcBef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推荐写法</a:t>
            </a:r>
            <a:endParaRPr sz="1800">
              <a:latin typeface="新宋体"/>
              <a:cs typeface="新宋体"/>
            </a:endParaRPr>
          </a:p>
          <a:p>
            <a:pPr marL="179070" marR="5080">
              <a:lnSpc>
                <a:spcPts val="2020"/>
              </a:lnSpc>
              <a:spcBef>
                <a:spcPts val="15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reverseList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head)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vector&lt;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sortedArray;</a:t>
            </a:r>
            <a:endParaRPr sz="1800">
              <a:latin typeface="Consolas"/>
              <a:cs typeface="Consolas"/>
            </a:endParaRPr>
          </a:p>
          <a:p>
            <a:pPr marL="179070">
              <a:lnSpc>
                <a:spcPts val="2045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bool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isValidBST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(TreeNode*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root)</a:t>
            </a:r>
            <a:endParaRPr sz="1800">
              <a:latin typeface="Consolas"/>
              <a:cs typeface="Consolas"/>
            </a:endParaRPr>
          </a:p>
          <a:p>
            <a:pPr marL="179070">
              <a:lnSpc>
                <a:spcPts val="2125"/>
              </a:lnSpc>
              <a:spcBef>
                <a:spcPts val="1950"/>
              </a:spcBef>
            </a:pPr>
            <a:r>
              <a:rPr sz="1800" spc="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不推荐写法</a:t>
            </a:r>
            <a:endParaRPr sz="1800">
              <a:latin typeface="新宋体"/>
              <a:cs typeface="新宋体"/>
            </a:endParaRPr>
          </a:p>
          <a:p>
            <a:pPr marL="179070" marR="883919">
              <a:lnSpc>
                <a:spcPts val="2020"/>
              </a:lnSpc>
              <a:spcBef>
                <a:spcPts val="15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reverse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h)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vector&lt;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a;</a:t>
            </a:r>
            <a:endParaRPr sz="1800">
              <a:latin typeface="Consolas"/>
              <a:cs typeface="Consolas"/>
            </a:endParaRPr>
          </a:p>
          <a:p>
            <a:pPr marL="179070">
              <a:lnSpc>
                <a:spcPts val="2045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bool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check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(TreeNode\*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r)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476374"/>
            <a:ext cx="10696575" cy="5191125"/>
            <a:chOff x="752474" y="1476374"/>
            <a:chExt cx="10696575" cy="5191125"/>
          </a:xfrm>
        </p:grpSpPr>
        <p:sp>
          <p:nvSpPr>
            <p:cNvPr id="3" name="object 3"/>
            <p:cNvSpPr/>
            <p:nvPr/>
          </p:nvSpPr>
          <p:spPr>
            <a:xfrm>
              <a:off x="752474" y="1476374"/>
              <a:ext cx="10696575" cy="5191125"/>
            </a:xfrm>
            <a:custGeom>
              <a:avLst/>
              <a:gdLst/>
              <a:ahLst/>
              <a:cxnLst/>
              <a:rect l="l" t="t" r="r" b="b"/>
              <a:pathLst>
                <a:path w="10696575" h="5191125">
                  <a:moveTo>
                    <a:pt x="10655263" y="5191124"/>
                  </a:moveTo>
                  <a:lnTo>
                    <a:pt x="41309" y="5191124"/>
                  </a:lnTo>
                  <a:lnTo>
                    <a:pt x="35234" y="5189915"/>
                  </a:lnTo>
                  <a:lnTo>
                    <a:pt x="1208" y="5155890"/>
                  </a:lnTo>
                  <a:lnTo>
                    <a:pt x="0" y="5149814"/>
                  </a:lnTo>
                  <a:lnTo>
                    <a:pt x="0" y="5143499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0655263" y="0"/>
                  </a:lnTo>
                  <a:lnTo>
                    <a:pt x="10690531" y="23564"/>
                  </a:lnTo>
                  <a:lnTo>
                    <a:pt x="10696574" y="41309"/>
                  </a:lnTo>
                  <a:lnTo>
                    <a:pt x="10696574" y="5149814"/>
                  </a:lnTo>
                  <a:lnTo>
                    <a:pt x="10673008" y="5185081"/>
                  </a:lnTo>
                  <a:lnTo>
                    <a:pt x="10661339" y="5189915"/>
                  </a:lnTo>
                  <a:lnTo>
                    <a:pt x="10655263" y="51911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" y="2366962"/>
              <a:ext cx="10401300" cy="4000500"/>
            </a:xfrm>
            <a:custGeom>
              <a:avLst/>
              <a:gdLst/>
              <a:ahLst/>
              <a:cxnLst/>
              <a:rect l="l" t="t" r="r" b="b"/>
              <a:pathLst>
                <a:path w="10401300" h="4000500">
                  <a:moveTo>
                    <a:pt x="10352351" y="4000499"/>
                  </a:moveTo>
                  <a:lnTo>
                    <a:pt x="48947" y="4000499"/>
                  </a:lnTo>
                  <a:lnTo>
                    <a:pt x="45540" y="4000164"/>
                  </a:lnTo>
                  <a:lnTo>
                    <a:pt x="10739" y="3980077"/>
                  </a:lnTo>
                  <a:lnTo>
                    <a:pt x="0" y="3951552"/>
                  </a:lnTo>
                  <a:lnTo>
                    <a:pt x="0" y="39481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352351" y="0"/>
                  </a:lnTo>
                  <a:lnTo>
                    <a:pt x="10388387" y="17776"/>
                  </a:lnTo>
                  <a:lnTo>
                    <a:pt x="10401298" y="48947"/>
                  </a:lnTo>
                  <a:lnTo>
                    <a:pt x="10401298" y="3951552"/>
                  </a:lnTo>
                  <a:lnTo>
                    <a:pt x="10383522" y="3987587"/>
                  </a:lnTo>
                  <a:lnTo>
                    <a:pt x="10355757" y="4000164"/>
                  </a:lnTo>
                  <a:lnTo>
                    <a:pt x="10352351" y="400049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112" y="2366962"/>
              <a:ext cx="10401300" cy="4000500"/>
            </a:xfrm>
            <a:custGeom>
              <a:avLst/>
              <a:gdLst/>
              <a:ahLst/>
              <a:cxnLst/>
              <a:rect l="l" t="t" r="r" b="b"/>
              <a:pathLst>
                <a:path w="10401300" h="4000500">
                  <a:moveTo>
                    <a:pt x="0" y="39481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348911" y="0"/>
                  </a:lnTo>
                  <a:lnTo>
                    <a:pt x="10352351" y="0"/>
                  </a:lnTo>
                  <a:lnTo>
                    <a:pt x="10355757" y="335"/>
                  </a:lnTo>
                  <a:lnTo>
                    <a:pt x="10359130" y="1006"/>
                  </a:lnTo>
                  <a:lnTo>
                    <a:pt x="10362503" y="1677"/>
                  </a:lnTo>
                  <a:lnTo>
                    <a:pt x="10365780" y="2671"/>
                  </a:lnTo>
                  <a:lnTo>
                    <a:pt x="10368958" y="3987"/>
                  </a:lnTo>
                  <a:lnTo>
                    <a:pt x="10372135" y="5303"/>
                  </a:lnTo>
                  <a:lnTo>
                    <a:pt x="10375155" y="6917"/>
                  </a:lnTo>
                  <a:lnTo>
                    <a:pt x="10378015" y="8828"/>
                  </a:lnTo>
                  <a:lnTo>
                    <a:pt x="10380876" y="10739"/>
                  </a:lnTo>
                  <a:lnTo>
                    <a:pt x="10392469" y="23282"/>
                  </a:lnTo>
                  <a:lnTo>
                    <a:pt x="10394379" y="26142"/>
                  </a:lnTo>
                  <a:lnTo>
                    <a:pt x="10401299" y="52387"/>
                  </a:lnTo>
                  <a:lnTo>
                    <a:pt x="10401299" y="3948112"/>
                  </a:lnTo>
                  <a:lnTo>
                    <a:pt x="10385954" y="3985155"/>
                  </a:lnTo>
                  <a:lnTo>
                    <a:pt x="10378014" y="3991670"/>
                  </a:lnTo>
                  <a:lnTo>
                    <a:pt x="10375155" y="3993580"/>
                  </a:lnTo>
                  <a:lnTo>
                    <a:pt x="10372135" y="3995194"/>
                  </a:lnTo>
                  <a:lnTo>
                    <a:pt x="10368958" y="3996510"/>
                  </a:lnTo>
                  <a:lnTo>
                    <a:pt x="10365780" y="3997827"/>
                  </a:lnTo>
                  <a:lnTo>
                    <a:pt x="10362503" y="3998821"/>
                  </a:lnTo>
                  <a:lnTo>
                    <a:pt x="10359130" y="3999492"/>
                  </a:lnTo>
                  <a:lnTo>
                    <a:pt x="10355757" y="4000164"/>
                  </a:lnTo>
                  <a:lnTo>
                    <a:pt x="10352351" y="4000499"/>
                  </a:lnTo>
                  <a:lnTo>
                    <a:pt x="10348911" y="4000499"/>
                  </a:lnTo>
                  <a:lnTo>
                    <a:pt x="52387" y="4000499"/>
                  </a:lnTo>
                  <a:lnTo>
                    <a:pt x="48947" y="4000499"/>
                  </a:lnTo>
                  <a:lnTo>
                    <a:pt x="45540" y="4000164"/>
                  </a:lnTo>
                  <a:lnTo>
                    <a:pt x="42167" y="3999492"/>
                  </a:lnTo>
                  <a:lnTo>
                    <a:pt x="38793" y="3998821"/>
                  </a:lnTo>
                  <a:lnTo>
                    <a:pt x="35517" y="3997827"/>
                  </a:lnTo>
                  <a:lnTo>
                    <a:pt x="32339" y="3996510"/>
                  </a:lnTo>
                  <a:lnTo>
                    <a:pt x="29161" y="3995194"/>
                  </a:lnTo>
                  <a:lnTo>
                    <a:pt x="26142" y="3993580"/>
                  </a:lnTo>
                  <a:lnTo>
                    <a:pt x="23282" y="3991670"/>
                  </a:lnTo>
                  <a:lnTo>
                    <a:pt x="20422" y="3989759"/>
                  </a:lnTo>
                  <a:lnTo>
                    <a:pt x="335" y="3954958"/>
                  </a:lnTo>
                  <a:lnTo>
                    <a:pt x="0" y="3951552"/>
                  </a:lnTo>
                  <a:lnTo>
                    <a:pt x="0" y="394811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边界处理示例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887" y="1837055"/>
            <a:ext cx="6472555" cy="945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0" dirty="0">
                <a:solidFill>
                  <a:srgbClr val="1F2328"/>
                </a:solidFill>
                <a:latin typeface="微软雅黑"/>
                <a:cs typeface="微软雅黑"/>
              </a:rPr>
              <a:t>空指针检查</a:t>
            </a:r>
            <a:endParaRPr sz="2300">
              <a:latin typeface="微软雅黑"/>
              <a:cs typeface="微软雅黑"/>
            </a:endParaRPr>
          </a:p>
          <a:p>
            <a:pPr marL="179070">
              <a:lnSpc>
                <a:spcPct val="100000"/>
              </a:lnSpc>
              <a:spcBef>
                <a:spcPts val="231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mergeLists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l1,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7941" y="2794222"/>
          <a:ext cx="4570730" cy="777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R="22860" algn="ctr">
                        <a:lnSpc>
                          <a:spcPts val="1905"/>
                        </a:lnSpc>
                      </a:pP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05"/>
                        </a:lnSpc>
                      </a:pPr>
                      <a:r>
                        <a:rPr sz="1800" spc="-30" dirty="0">
                          <a:solidFill>
                            <a:srgbClr val="58626E"/>
                          </a:solidFill>
                          <a:latin typeface="新宋体"/>
                          <a:cs typeface="新宋体"/>
                        </a:rPr>
                        <a:t>边界条件处理</a:t>
                      </a:r>
                      <a:endParaRPr sz="1800">
                        <a:latin typeface="新宋体"/>
                        <a:cs typeface="新宋体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2860" algn="ctr">
                        <a:lnSpc>
                          <a:spcPts val="1914"/>
                        </a:lnSpc>
                      </a:pPr>
                      <a:r>
                        <a:rPr sz="1800" spc="-25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14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(!l1) </a:t>
                      </a:r>
                      <a:r>
                        <a:rPr sz="1800" spc="-10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914"/>
                        </a:lnSpc>
                      </a:pP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l2;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spc="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 </a:t>
                      </a:r>
                      <a:r>
                        <a:rPr sz="1800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l1</a:t>
                      </a:r>
                      <a:r>
                        <a:rPr sz="1800" spc="-25" dirty="0">
                          <a:solidFill>
                            <a:srgbClr val="58626E"/>
                          </a:solidFill>
                          <a:latin typeface="新宋体"/>
                          <a:cs typeface="新宋体"/>
                        </a:rPr>
                        <a:t>为空返回</a:t>
                      </a: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l2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R="22860" algn="ctr">
                        <a:lnSpc>
                          <a:spcPts val="1950"/>
                        </a:lnSpc>
                      </a:pPr>
                      <a:r>
                        <a:rPr sz="1800" spc="-25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50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(!l2) </a:t>
                      </a:r>
                      <a:r>
                        <a:rPr sz="1800" spc="-10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950"/>
                        </a:lnSpc>
                      </a:pP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l1;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50"/>
                        </a:lnSpc>
                      </a:pPr>
                      <a:r>
                        <a:rPr sz="1800" spc="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 </a:t>
                      </a:r>
                      <a:r>
                        <a:rPr sz="1800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l2</a:t>
                      </a:r>
                      <a:r>
                        <a:rPr sz="1800" spc="-25" dirty="0">
                          <a:solidFill>
                            <a:srgbClr val="58626E"/>
                          </a:solidFill>
                          <a:latin typeface="新宋体"/>
                          <a:cs typeface="新宋体"/>
                        </a:rPr>
                        <a:t>为空返回</a:t>
                      </a: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l1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44575" y="3796469"/>
            <a:ext cx="5552440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主要逻辑</a:t>
            </a:r>
            <a:endParaRPr sz="1800">
              <a:latin typeface="新宋体"/>
              <a:cs typeface="新宋体"/>
            </a:endParaRPr>
          </a:p>
          <a:p>
            <a:pPr marL="514984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(l1-&gt;val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l2-&gt;val)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 marR="5080">
              <a:lnSpc>
                <a:spcPts val="2100"/>
              </a:lnSpc>
              <a:spcBef>
                <a:spcPts val="5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l1-&gt;next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mergeLists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(l1-&gt;next,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l2);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l1;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else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7269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l2-&gt;next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mergeLists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(l1,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l2-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&gt;next);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l2;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028824"/>
            <a:ext cx="10696575" cy="2428875"/>
            <a:chOff x="752474" y="2028824"/>
            <a:chExt cx="10696575" cy="2428875"/>
          </a:xfrm>
        </p:grpSpPr>
        <p:sp>
          <p:nvSpPr>
            <p:cNvPr id="3" name="object 3"/>
            <p:cNvSpPr/>
            <p:nvPr/>
          </p:nvSpPr>
          <p:spPr>
            <a:xfrm>
              <a:off x="757237" y="2033587"/>
              <a:ext cx="10687050" cy="2419350"/>
            </a:xfrm>
            <a:custGeom>
              <a:avLst/>
              <a:gdLst/>
              <a:ahLst/>
              <a:cxnLst/>
              <a:rect l="l" t="t" r="r" b="b"/>
              <a:pathLst>
                <a:path w="10687050" h="2419350">
                  <a:moveTo>
                    <a:pt x="10638100" y="2419349"/>
                  </a:moveTo>
                  <a:lnTo>
                    <a:pt x="48947" y="2419349"/>
                  </a:lnTo>
                  <a:lnTo>
                    <a:pt x="45540" y="2419014"/>
                  </a:lnTo>
                  <a:lnTo>
                    <a:pt x="10739" y="2398926"/>
                  </a:lnTo>
                  <a:lnTo>
                    <a:pt x="0" y="2370401"/>
                  </a:lnTo>
                  <a:lnTo>
                    <a:pt x="0" y="23669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370401"/>
                  </a:lnTo>
                  <a:lnTo>
                    <a:pt x="10669272" y="2406437"/>
                  </a:lnTo>
                  <a:lnTo>
                    <a:pt x="10641507" y="2419013"/>
                  </a:lnTo>
                  <a:lnTo>
                    <a:pt x="10638100" y="241934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033587"/>
              <a:ext cx="10687050" cy="2419350"/>
            </a:xfrm>
            <a:custGeom>
              <a:avLst/>
              <a:gdLst/>
              <a:ahLst/>
              <a:cxnLst/>
              <a:rect l="l" t="t" r="r" b="b"/>
              <a:pathLst>
                <a:path w="10687050" h="2419350">
                  <a:moveTo>
                    <a:pt x="0" y="23669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366962"/>
                  </a:lnTo>
                  <a:lnTo>
                    <a:pt x="10687049" y="2370401"/>
                  </a:lnTo>
                  <a:lnTo>
                    <a:pt x="10686713" y="2373808"/>
                  </a:lnTo>
                  <a:lnTo>
                    <a:pt x="10666625" y="2408609"/>
                  </a:lnTo>
                  <a:lnTo>
                    <a:pt x="10634661" y="2419349"/>
                  </a:lnTo>
                  <a:lnTo>
                    <a:pt x="52387" y="2419349"/>
                  </a:lnTo>
                  <a:lnTo>
                    <a:pt x="23282" y="2410520"/>
                  </a:lnTo>
                  <a:lnTo>
                    <a:pt x="20422" y="2408609"/>
                  </a:lnTo>
                  <a:lnTo>
                    <a:pt x="335" y="2373808"/>
                  </a:lnTo>
                  <a:lnTo>
                    <a:pt x="0" y="2370401"/>
                  </a:lnTo>
                  <a:lnTo>
                    <a:pt x="0" y="236696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2474" y="5210174"/>
            <a:ext cx="10696575" cy="1652905"/>
            <a:chOff x="752474" y="5210174"/>
            <a:chExt cx="10696575" cy="1652905"/>
          </a:xfrm>
        </p:grpSpPr>
        <p:sp>
          <p:nvSpPr>
            <p:cNvPr id="6" name="object 6"/>
            <p:cNvSpPr/>
            <p:nvPr/>
          </p:nvSpPr>
          <p:spPr>
            <a:xfrm>
              <a:off x="757237" y="5214936"/>
              <a:ext cx="10687050" cy="1643380"/>
            </a:xfrm>
            <a:custGeom>
              <a:avLst/>
              <a:gdLst/>
              <a:ahLst/>
              <a:cxnLst/>
              <a:rect l="l" t="t" r="r" b="b"/>
              <a:pathLst>
                <a:path w="10687050" h="1643379">
                  <a:moveTo>
                    <a:pt x="10687049" y="1643062"/>
                  </a:moveTo>
                  <a:lnTo>
                    <a:pt x="0" y="16430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5" y="17775"/>
                  </a:lnTo>
                  <a:lnTo>
                    <a:pt x="10687049" y="48947"/>
                  </a:lnTo>
                  <a:lnTo>
                    <a:pt x="10687049" y="1643062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37" y="5214936"/>
              <a:ext cx="10687050" cy="1643380"/>
            </a:xfrm>
            <a:custGeom>
              <a:avLst/>
              <a:gdLst/>
              <a:ahLst/>
              <a:cxnLst/>
              <a:rect l="l" t="t" r="r" b="b"/>
              <a:pathLst>
                <a:path w="10687050" h="1643379">
                  <a:moveTo>
                    <a:pt x="0" y="16430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44881" y="1006"/>
                  </a:lnTo>
                  <a:lnTo>
                    <a:pt x="10648254" y="1677"/>
                  </a:lnTo>
                  <a:lnTo>
                    <a:pt x="10678217" y="23282"/>
                  </a:lnTo>
                  <a:lnTo>
                    <a:pt x="10680129" y="26142"/>
                  </a:lnTo>
                  <a:lnTo>
                    <a:pt x="10687048" y="48947"/>
                  </a:lnTo>
                  <a:lnTo>
                    <a:pt x="10687048" y="52387"/>
                  </a:lnTo>
                  <a:lnTo>
                    <a:pt x="10687048" y="1643062"/>
                  </a:lnTo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5012" y="745490"/>
            <a:ext cx="14122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调试技巧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012" y="1503680"/>
            <a:ext cx="6587490" cy="4916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输出检查</a:t>
            </a:r>
            <a:endParaRPr sz="2300">
              <a:latin typeface="微软雅黑"/>
              <a:cs typeface="微软雅黑"/>
            </a:endParaRPr>
          </a:p>
          <a:p>
            <a:pPr marL="681355" marR="2379980" indent="-502920">
              <a:lnSpc>
                <a:spcPts val="2100"/>
              </a:lnSpc>
              <a:spcBef>
                <a:spcPts val="243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void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debugList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cout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92F69"/>
                </a:solidFill>
                <a:latin typeface="Consolas"/>
                <a:cs typeface="Consolas"/>
              </a:rPr>
              <a:t>"List:</a:t>
            </a:r>
            <a:r>
              <a:rPr sz="1800" spc="-5" dirty="0">
                <a:solidFill>
                  <a:srgbClr val="092F69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092F69"/>
                </a:solidFill>
                <a:latin typeface="Consolas"/>
                <a:cs typeface="Consolas"/>
              </a:rPr>
              <a:t>"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681355">
              <a:lnSpc>
                <a:spcPts val="193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while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(head)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183640" marR="2129155">
              <a:lnSpc>
                <a:spcPts val="2020"/>
              </a:lnSpc>
              <a:spcBef>
                <a:spcPts val="15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cout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head-&gt;val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&lt;&lt; </a:t>
            </a:r>
            <a:r>
              <a:rPr sz="1800" dirty="0">
                <a:solidFill>
                  <a:srgbClr val="092F69"/>
                </a:solidFill>
                <a:latin typeface="Consolas"/>
                <a:cs typeface="Consolas"/>
              </a:rPr>
              <a:t>"-</a:t>
            </a:r>
            <a:r>
              <a:rPr sz="1800" spc="-25" dirty="0">
                <a:solidFill>
                  <a:srgbClr val="092F69"/>
                </a:solidFill>
                <a:latin typeface="Consolas"/>
                <a:cs typeface="Consolas"/>
              </a:rPr>
              <a:t>&gt;"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800">
              <a:latin typeface="Consolas"/>
              <a:cs typeface="Consolas"/>
            </a:endParaRPr>
          </a:p>
          <a:p>
            <a:pPr marL="681355">
              <a:lnSpc>
                <a:spcPts val="20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681355">
              <a:lnSpc>
                <a:spcPts val="206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cout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92F69"/>
                </a:solidFill>
                <a:latin typeface="Consolas"/>
                <a:cs typeface="Consolas"/>
              </a:rPr>
              <a:t>"null"</a:t>
            </a:r>
            <a:r>
              <a:rPr sz="1800" spc="-5" dirty="0">
                <a:solidFill>
                  <a:srgbClr val="092F6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endl;</a:t>
            </a:r>
            <a:endParaRPr sz="1800">
              <a:latin typeface="Consolas"/>
              <a:cs typeface="Consolas"/>
            </a:endParaRPr>
          </a:p>
          <a:p>
            <a:pPr marL="179070">
              <a:lnSpc>
                <a:spcPts val="209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断言使用</a:t>
            </a:r>
            <a:endParaRPr sz="2300">
              <a:latin typeface="微软雅黑"/>
              <a:cs typeface="微软雅黑"/>
            </a:endParaRPr>
          </a:p>
          <a:p>
            <a:pPr marL="179070">
              <a:lnSpc>
                <a:spcPts val="2130"/>
              </a:lnSpc>
              <a:spcBef>
                <a:spcPts val="2385"/>
              </a:spcBef>
            </a:pP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#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include </a:t>
            </a:r>
            <a:r>
              <a:rPr sz="1800" spc="-10" dirty="0">
                <a:solidFill>
                  <a:srgbClr val="092F69"/>
                </a:solidFill>
                <a:latin typeface="Consolas"/>
                <a:cs typeface="Consolas"/>
              </a:rPr>
              <a:t>&lt;cassert&gt;</a:t>
            </a:r>
            <a:endParaRPr sz="1800">
              <a:latin typeface="Consolas"/>
              <a:cs typeface="Consolas"/>
            </a:endParaRPr>
          </a:p>
          <a:p>
            <a:pPr marL="681355" marR="1123950" indent="-502920">
              <a:lnSpc>
                <a:spcPts val="2020"/>
              </a:lnSpc>
              <a:spcBef>
                <a:spcPts val="15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void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checkSortedArray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(vector&lt;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for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1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arr.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size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();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i++)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183640">
              <a:lnSpc>
                <a:spcPts val="2060"/>
              </a:lnSpc>
              <a:tabLst>
                <a:tab pos="4826635" algn="l"/>
              </a:tabLst>
            </a:pP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assert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(arr[i]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&gt;=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arr[i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44FAE"/>
                </a:solidFill>
                <a:latin typeface="Consolas"/>
                <a:cs typeface="Consolas"/>
              </a:rPr>
              <a:t>1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]);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spc="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确保数组有序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644427"/>
            <a:ext cx="1511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50" y="6350150"/>
            <a:ext cx="13328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2024</a:t>
            </a:r>
            <a:r>
              <a:rPr sz="1350" spc="-155" dirty="0">
                <a:solidFill>
                  <a:srgbClr val="666666"/>
                </a:solidFill>
                <a:latin typeface="微软雅黑"/>
                <a:cs typeface="微软雅黑"/>
              </a:rPr>
              <a:t>年春季学期</a:t>
            </a:r>
            <a:r>
              <a:rPr sz="2700" spc="-75" baseline="-6172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2700" baseline="-6172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47089" y="6340474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77777"/>
                </a:solidFill>
                <a:latin typeface="Segoe UI"/>
                <a:cs typeface="Segoe UI"/>
              </a:rPr>
              <a:t>37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028824"/>
            <a:ext cx="10696575" cy="2428875"/>
            <a:chOff x="752474" y="2028824"/>
            <a:chExt cx="10696575" cy="2428875"/>
          </a:xfrm>
        </p:grpSpPr>
        <p:sp>
          <p:nvSpPr>
            <p:cNvPr id="3" name="object 3"/>
            <p:cNvSpPr/>
            <p:nvPr/>
          </p:nvSpPr>
          <p:spPr>
            <a:xfrm>
              <a:off x="757237" y="2033587"/>
              <a:ext cx="10687050" cy="2419350"/>
            </a:xfrm>
            <a:custGeom>
              <a:avLst/>
              <a:gdLst/>
              <a:ahLst/>
              <a:cxnLst/>
              <a:rect l="l" t="t" r="r" b="b"/>
              <a:pathLst>
                <a:path w="10687050" h="2419350">
                  <a:moveTo>
                    <a:pt x="10638100" y="2419349"/>
                  </a:moveTo>
                  <a:lnTo>
                    <a:pt x="48947" y="2419349"/>
                  </a:lnTo>
                  <a:lnTo>
                    <a:pt x="45540" y="2419014"/>
                  </a:lnTo>
                  <a:lnTo>
                    <a:pt x="10739" y="2398926"/>
                  </a:lnTo>
                  <a:lnTo>
                    <a:pt x="0" y="2370401"/>
                  </a:lnTo>
                  <a:lnTo>
                    <a:pt x="0" y="23669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370401"/>
                  </a:lnTo>
                  <a:lnTo>
                    <a:pt x="10669272" y="2406437"/>
                  </a:lnTo>
                  <a:lnTo>
                    <a:pt x="10641507" y="2419013"/>
                  </a:lnTo>
                  <a:lnTo>
                    <a:pt x="10638100" y="2419349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033587"/>
              <a:ext cx="10687050" cy="2419350"/>
            </a:xfrm>
            <a:custGeom>
              <a:avLst/>
              <a:gdLst/>
              <a:ahLst/>
              <a:cxnLst/>
              <a:rect l="l" t="t" r="r" b="b"/>
              <a:pathLst>
                <a:path w="10687050" h="2419350">
                  <a:moveTo>
                    <a:pt x="0" y="23669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366962"/>
                  </a:lnTo>
                  <a:lnTo>
                    <a:pt x="10687049" y="2370401"/>
                  </a:lnTo>
                  <a:lnTo>
                    <a:pt x="10686713" y="2373808"/>
                  </a:lnTo>
                  <a:lnTo>
                    <a:pt x="10666625" y="2408609"/>
                  </a:lnTo>
                  <a:lnTo>
                    <a:pt x="10634661" y="2419349"/>
                  </a:lnTo>
                  <a:lnTo>
                    <a:pt x="52387" y="2419349"/>
                  </a:lnTo>
                  <a:lnTo>
                    <a:pt x="23282" y="2410520"/>
                  </a:lnTo>
                  <a:lnTo>
                    <a:pt x="20422" y="2408609"/>
                  </a:lnTo>
                  <a:lnTo>
                    <a:pt x="335" y="2373808"/>
                  </a:lnTo>
                  <a:lnTo>
                    <a:pt x="0" y="2370401"/>
                  </a:lnTo>
                  <a:lnTo>
                    <a:pt x="0" y="2366962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2474" y="5210174"/>
            <a:ext cx="10696575" cy="1652905"/>
            <a:chOff x="752474" y="5210174"/>
            <a:chExt cx="10696575" cy="1652905"/>
          </a:xfrm>
        </p:grpSpPr>
        <p:sp>
          <p:nvSpPr>
            <p:cNvPr id="6" name="object 6"/>
            <p:cNvSpPr/>
            <p:nvPr/>
          </p:nvSpPr>
          <p:spPr>
            <a:xfrm>
              <a:off x="757237" y="5214936"/>
              <a:ext cx="10687050" cy="1643380"/>
            </a:xfrm>
            <a:custGeom>
              <a:avLst/>
              <a:gdLst/>
              <a:ahLst/>
              <a:cxnLst/>
              <a:rect l="l" t="t" r="r" b="b"/>
              <a:pathLst>
                <a:path w="10687050" h="1643379">
                  <a:moveTo>
                    <a:pt x="10687049" y="1643062"/>
                  </a:moveTo>
                  <a:lnTo>
                    <a:pt x="0" y="16430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5" y="17775"/>
                  </a:lnTo>
                  <a:lnTo>
                    <a:pt x="10687049" y="48947"/>
                  </a:lnTo>
                  <a:lnTo>
                    <a:pt x="10687049" y="1643062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37" y="5214936"/>
              <a:ext cx="10687050" cy="1643380"/>
            </a:xfrm>
            <a:custGeom>
              <a:avLst/>
              <a:gdLst/>
              <a:ahLst/>
              <a:cxnLst/>
              <a:rect l="l" t="t" r="r" b="b"/>
              <a:pathLst>
                <a:path w="10687050" h="1643379">
                  <a:moveTo>
                    <a:pt x="0" y="16430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44881" y="1006"/>
                  </a:lnTo>
                  <a:lnTo>
                    <a:pt x="10648254" y="1677"/>
                  </a:lnTo>
                  <a:lnTo>
                    <a:pt x="10678217" y="23282"/>
                  </a:lnTo>
                  <a:lnTo>
                    <a:pt x="10680129" y="26142"/>
                  </a:lnTo>
                  <a:lnTo>
                    <a:pt x="10687048" y="48947"/>
                  </a:lnTo>
                  <a:lnTo>
                    <a:pt x="10687048" y="52387"/>
                  </a:lnTo>
                  <a:lnTo>
                    <a:pt x="10687048" y="1643062"/>
                  </a:lnTo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代码优化示例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012" y="1503680"/>
            <a:ext cx="6598920" cy="4650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20" dirty="0">
                <a:solidFill>
                  <a:srgbClr val="1F2328"/>
                </a:solidFill>
                <a:latin typeface="微软雅黑"/>
                <a:cs typeface="微软雅黑"/>
              </a:rPr>
              <a:t>优化前</a:t>
            </a:r>
            <a:endParaRPr sz="2300">
              <a:latin typeface="微软雅黑"/>
              <a:cs typeface="微软雅黑"/>
            </a:endParaRPr>
          </a:p>
          <a:p>
            <a:pPr marL="681355" marR="1009650" indent="-502920">
              <a:lnSpc>
                <a:spcPts val="2100"/>
              </a:lnSpc>
              <a:spcBef>
                <a:spcPts val="243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bool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containsDuplicate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(vector&lt;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nums)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for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0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nums.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size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();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i++)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183640">
              <a:lnSpc>
                <a:spcPts val="193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for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j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+ 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1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j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nums.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size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();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j++)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686560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(nums[i]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nums[j])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183640">
              <a:lnSpc>
                <a:spcPts val="206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681355">
              <a:lnSpc>
                <a:spcPts val="210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681355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false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79070">
              <a:lnSpc>
                <a:spcPts val="209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300" b="1" spc="-20" dirty="0">
                <a:solidFill>
                  <a:srgbClr val="1F2328"/>
                </a:solidFill>
                <a:latin typeface="微软雅黑"/>
                <a:cs typeface="微软雅黑"/>
              </a:rPr>
              <a:t>优化后</a:t>
            </a:r>
            <a:endParaRPr sz="2300">
              <a:latin typeface="微软雅黑"/>
              <a:cs typeface="微软雅黑"/>
            </a:endParaRPr>
          </a:p>
          <a:p>
            <a:pPr marL="681355" marR="1009650" indent="-502920">
              <a:lnSpc>
                <a:spcPts val="2100"/>
              </a:lnSpc>
              <a:spcBef>
                <a:spcPts val="251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bool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containsDuplicate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(vector&lt;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nums)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unordered_set&lt;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1F2328"/>
                </a:solidFill>
                <a:latin typeface="Consolas"/>
                <a:cs typeface="Consolas"/>
              </a:rPr>
              <a:t>seen;</a:t>
            </a:r>
            <a:endParaRPr sz="1800">
              <a:latin typeface="Consolas"/>
              <a:cs typeface="Consolas"/>
            </a:endParaRPr>
          </a:p>
          <a:p>
            <a:pPr marL="681355">
              <a:lnSpc>
                <a:spcPts val="19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for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num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nums)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6542" y="6120914"/>
            <a:ext cx="4170679" cy="5568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(seen.</a:t>
            </a:r>
            <a:r>
              <a:rPr sz="1800" dirty="0">
                <a:solidFill>
                  <a:srgbClr val="943700"/>
                </a:solidFill>
                <a:latin typeface="Consolas"/>
                <a:cs typeface="Consolas"/>
              </a:rPr>
              <a:t>count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(num))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 seen.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insert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(num);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121" y="6644456"/>
            <a:ext cx="1511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050" y="6407149"/>
            <a:ext cx="12528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2024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年春季学期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7089" y="6340474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77777"/>
                </a:solidFill>
                <a:latin typeface="Segoe UI"/>
                <a:cs typeface="Segoe UI"/>
              </a:rPr>
              <a:t>38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028824"/>
            <a:ext cx="10696575" cy="4533900"/>
            <a:chOff x="752474" y="2028824"/>
            <a:chExt cx="10696575" cy="4533900"/>
          </a:xfrm>
        </p:grpSpPr>
        <p:sp>
          <p:nvSpPr>
            <p:cNvPr id="3" name="object 3"/>
            <p:cNvSpPr/>
            <p:nvPr/>
          </p:nvSpPr>
          <p:spPr>
            <a:xfrm>
              <a:off x="757237" y="2033587"/>
              <a:ext cx="10687050" cy="4524375"/>
            </a:xfrm>
            <a:custGeom>
              <a:avLst/>
              <a:gdLst/>
              <a:ahLst/>
              <a:cxnLst/>
              <a:rect l="l" t="t" r="r" b="b"/>
              <a:pathLst>
                <a:path w="10687050" h="4524375">
                  <a:moveTo>
                    <a:pt x="10638100" y="4524374"/>
                  </a:moveTo>
                  <a:lnTo>
                    <a:pt x="48947" y="4524374"/>
                  </a:lnTo>
                  <a:lnTo>
                    <a:pt x="45540" y="4524038"/>
                  </a:lnTo>
                  <a:lnTo>
                    <a:pt x="10739" y="4503951"/>
                  </a:lnTo>
                  <a:lnTo>
                    <a:pt x="0" y="4475427"/>
                  </a:lnTo>
                  <a:lnTo>
                    <a:pt x="0" y="44719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4475427"/>
                  </a:lnTo>
                  <a:lnTo>
                    <a:pt x="10669272" y="4511462"/>
                  </a:lnTo>
                  <a:lnTo>
                    <a:pt x="10641507" y="4524038"/>
                  </a:lnTo>
                  <a:lnTo>
                    <a:pt x="10638100" y="452437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033587"/>
              <a:ext cx="10687050" cy="4524375"/>
            </a:xfrm>
            <a:custGeom>
              <a:avLst/>
              <a:gdLst/>
              <a:ahLst/>
              <a:cxnLst/>
              <a:rect l="l" t="t" r="r" b="b"/>
              <a:pathLst>
                <a:path w="10687050" h="4524375">
                  <a:moveTo>
                    <a:pt x="0" y="44719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4471987"/>
                  </a:lnTo>
                  <a:lnTo>
                    <a:pt x="10687049" y="4475427"/>
                  </a:lnTo>
                  <a:lnTo>
                    <a:pt x="10686713" y="4478833"/>
                  </a:lnTo>
                  <a:lnTo>
                    <a:pt x="10666625" y="4513634"/>
                  </a:lnTo>
                  <a:lnTo>
                    <a:pt x="10634661" y="4524374"/>
                  </a:lnTo>
                  <a:lnTo>
                    <a:pt x="52387" y="4524374"/>
                  </a:lnTo>
                  <a:lnTo>
                    <a:pt x="15343" y="4509030"/>
                  </a:lnTo>
                  <a:lnTo>
                    <a:pt x="8828" y="4501091"/>
                  </a:lnTo>
                  <a:lnTo>
                    <a:pt x="6917" y="4498231"/>
                  </a:lnTo>
                  <a:lnTo>
                    <a:pt x="0" y="4475427"/>
                  </a:lnTo>
                  <a:lnTo>
                    <a:pt x="0" y="447198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常见错误避免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26211" y="2939564"/>
            <a:ext cx="154495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内存泄漏！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Segoe UI Semibold"/>
                <a:cs typeface="Segoe UI Semibold"/>
              </a:rPr>
              <a:t>1. </a:t>
            </a:r>
            <a:r>
              <a:rPr spc="-15" dirty="0"/>
              <a:t>内存泄漏</a:t>
            </a:r>
          </a:p>
          <a:p>
            <a:pPr marL="179070">
              <a:lnSpc>
                <a:spcPts val="2130"/>
              </a:lnSpc>
              <a:spcBef>
                <a:spcPts val="2310"/>
              </a:spcBef>
            </a:pPr>
            <a:r>
              <a:rPr sz="1800" b="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b="0" spc="-35" dirty="0">
                <a:solidFill>
                  <a:srgbClr val="58626E"/>
                </a:solidFill>
                <a:latin typeface="新宋体"/>
                <a:cs typeface="新宋体"/>
              </a:rPr>
              <a:t>错误示例</a:t>
            </a:r>
            <a:endParaRPr sz="1800">
              <a:latin typeface="新宋体"/>
              <a:cs typeface="新宋体"/>
            </a:endParaRPr>
          </a:p>
          <a:p>
            <a:pPr marL="179070">
              <a:lnSpc>
                <a:spcPts val="2060"/>
              </a:lnSpc>
            </a:pPr>
            <a:r>
              <a:rPr sz="1800" b="0" dirty="0">
                <a:latin typeface="Consolas"/>
                <a:cs typeface="Consolas"/>
              </a:rPr>
              <a:t>ListNode*</a:t>
            </a:r>
            <a:r>
              <a:rPr sz="1800" b="0" spc="-5" dirty="0">
                <a:latin typeface="Consolas"/>
                <a:cs typeface="Consolas"/>
              </a:rPr>
              <a:t> </a:t>
            </a:r>
            <a:r>
              <a:rPr sz="1800" b="0" dirty="0">
                <a:solidFill>
                  <a:srgbClr val="6638B9"/>
                </a:solidFill>
                <a:latin typeface="Consolas"/>
                <a:cs typeface="Consolas"/>
              </a:rPr>
              <a:t>createNode</a:t>
            </a:r>
            <a:r>
              <a:rPr sz="1800" b="0" dirty="0">
                <a:latin typeface="Consolas"/>
                <a:cs typeface="Consolas"/>
              </a:rPr>
              <a:t>() </a:t>
            </a:r>
            <a:r>
              <a:rPr sz="1800" b="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681355" marR="5080">
              <a:lnSpc>
                <a:spcPct val="95400"/>
              </a:lnSpc>
              <a:spcBef>
                <a:spcPts val="35"/>
              </a:spcBef>
            </a:pPr>
            <a:r>
              <a:rPr sz="1800" b="0" dirty="0">
                <a:latin typeface="Consolas"/>
                <a:cs typeface="Consolas"/>
              </a:rPr>
              <a:t>ListNode*</a:t>
            </a:r>
            <a:r>
              <a:rPr sz="1800" b="0" spc="-15" dirty="0">
                <a:latin typeface="Consolas"/>
                <a:cs typeface="Consolas"/>
              </a:rPr>
              <a:t> </a:t>
            </a:r>
            <a:r>
              <a:rPr sz="1800" b="0" dirty="0">
                <a:latin typeface="Consolas"/>
                <a:cs typeface="Consolas"/>
              </a:rPr>
              <a:t>node</a:t>
            </a:r>
            <a:r>
              <a:rPr sz="1800" b="0" spc="-5" dirty="0">
                <a:latin typeface="Consolas"/>
                <a:cs typeface="Consolas"/>
              </a:rPr>
              <a:t> </a:t>
            </a:r>
            <a:r>
              <a:rPr sz="1800" b="0" dirty="0">
                <a:latin typeface="Consolas"/>
                <a:cs typeface="Consolas"/>
              </a:rPr>
              <a:t>= </a:t>
            </a:r>
            <a:r>
              <a:rPr sz="1800" b="0" dirty="0">
                <a:solidFill>
                  <a:srgbClr val="CF212E"/>
                </a:solidFill>
                <a:latin typeface="Consolas"/>
                <a:cs typeface="Consolas"/>
              </a:rPr>
              <a:t>new </a:t>
            </a:r>
            <a:r>
              <a:rPr sz="1800" b="0" spc="-10" dirty="0">
                <a:solidFill>
                  <a:srgbClr val="943700"/>
                </a:solidFill>
                <a:latin typeface="Consolas"/>
                <a:cs typeface="Consolas"/>
              </a:rPr>
              <a:t>ListNode</a:t>
            </a:r>
            <a:r>
              <a:rPr sz="1800" b="0" spc="-10" dirty="0">
                <a:latin typeface="Consolas"/>
                <a:cs typeface="Consolas"/>
              </a:rPr>
              <a:t>(</a:t>
            </a:r>
            <a:r>
              <a:rPr sz="1800" b="0" spc="-10" dirty="0">
                <a:solidFill>
                  <a:srgbClr val="044FAE"/>
                </a:solidFill>
                <a:latin typeface="Consolas"/>
                <a:cs typeface="Consolas"/>
              </a:rPr>
              <a:t>0</a:t>
            </a:r>
            <a:r>
              <a:rPr sz="1800" b="0" spc="-10" dirty="0">
                <a:latin typeface="Consolas"/>
                <a:cs typeface="Consolas"/>
              </a:rPr>
              <a:t>); </a:t>
            </a:r>
            <a:r>
              <a:rPr sz="1800" b="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b="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b="0" dirty="0">
                <a:latin typeface="Consolas"/>
                <a:cs typeface="Consolas"/>
              </a:rPr>
              <a:t>(someCondition) </a:t>
            </a:r>
            <a:r>
              <a:rPr sz="1800" b="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b="0" spc="-10" dirty="0">
                <a:solidFill>
                  <a:srgbClr val="044FAE"/>
                </a:solidFill>
                <a:latin typeface="Consolas"/>
                <a:cs typeface="Consolas"/>
              </a:rPr>
              <a:t>nullptr</a:t>
            </a:r>
            <a:r>
              <a:rPr sz="1800" b="0" spc="-10" dirty="0">
                <a:latin typeface="Consolas"/>
                <a:cs typeface="Consolas"/>
              </a:rPr>
              <a:t>; </a:t>
            </a:r>
            <a:r>
              <a:rPr sz="1800" b="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b="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b="0" spc="-10" dirty="0">
                <a:latin typeface="Consolas"/>
                <a:cs typeface="Consolas"/>
              </a:rPr>
              <a:t>node;</a:t>
            </a:r>
            <a:endParaRPr sz="1800">
              <a:latin typeface="Consolas"/>
              <a:cs typeface="Consolas"/>
            </a:endParaRPr>
          </a:p>
          <a:p>
            <a:pPr marL="179070">
              <a:lnSpc>
                <a:spcPts val="2100"/>
              </a:lnSpc>
            </a:pPr>
            <a:r>
              <a:rPr sz="1800" b="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050" y="3986648"/>
            <a:ext cx="5302250" cy="2651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0715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正确示例</a:t>
            </a:r>
            <a:endParaRPr sz="1800">
              <a:latin typeface="新宋体"/>
              <a:cs typeface="新宋体"/>
            </a:endParaRPr>
          </a:p>
          <a:p>
            <a:pPr marL="640715">
              <a:lnSpc>
                <a:spcPts val="2060"/>
              </a:lnSpc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createNode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143635" marR="5080">
              <a:lnSpc>
                <a:spcPts val="2100"/>
              </a:lnSpc>
              <a:spcBef>
                <a:spcPts val="5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node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new 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ListNode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0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(someCondition)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645920">
              <a:lnSpc>
                <a:spcPts val="1970"/>
              </a:lnSpc>
              <a:tabLst>
                <a:tab pos="3404235" algn="l"/>
              </a:tabLst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delete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node;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	</a:t>
            </a:r>
            <a:r>
              <a:rPr sz="180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5" dirty="0">
                <a:solidFill>
                  <a:srgbClr val="58626E"/>
                </a:solidFill>
                <a:latin typeface="新宋体"/>
                <a:cs typeface="新宋体"/>
              </a:rPr>
              <a:t>释放内存</a:t>
            </a:r>
            <a:endParaRPr sz="1800">
              <a:latin typeface="新宋体"/>
              <a:cs typeface="新宋体"/>
            </a:endParaRPr>
          </a:p>
          <a:p>
            <a:pPr marL="1645920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 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nullptr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143635">
              <a:lnSpc>
                <a:spcPts val="206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143635">
              <a:lnSpc>
                <a:spcPts val="20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node;</a:t>
            </a:r>
            <a:endParaRPr sz="1800">
              <a:latin typeface="Consolas"/>
              <a:cs typeface="Consolas"/>
            </a:endParaRPr>
          </a:p>
          <a:p>
            <a:pPr marL="640715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2024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年春季学期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7089" y="6340474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77777"/>
                </a:solidFill>
                <a:latin typeface="Segoe UI"/>
                <a:cs typeface="Segoe UI"/>
              </a:rPr>
              <a:t>39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751205"/>
            <a:ext cx="3865879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10" dirty="0">
                <a:solidFill>
                  <a:srgbClr val="214466"/>
                </a:solidFill>
              </a:rPr>
              <a:t>第一部分：链表专题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735012" y="1631314"/>
            <a:ext cx="210566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10" dirty="0">
                <a:solidFill>
                  <a:srgbClr val="1F2328"/>
                </a:solidFill>
                <a:latin typeface="微软雅黑"/>
                <a:cs typeface="微软雅黑"/>
              </a:rPr>
              <a:t>什么是链表？</a:t>
            </a:r>
            <a:endParaRPr sz="27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3674" y="2362199"/>
            <a:ext cx="6734174" cy="1219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459104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5057774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5524499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5991224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012" y="3894454"/>
            <a:ext cx="215900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25" dirty="0">
                <a:solidFill>
                  <a:srgbClr val="1F2328"/>
                </a:solidFill>
                <a:latin typeface="微软雅黑"/>
                <a:cs typeface="微软雅黑"/>
              </a:rPr>
              <a:t>特点</a:t>
            </a:r>
            <a:endParaRPr sz="2300">
              <a:latin typeface="微软雅黑"/>
              <a:cs typeface="微软雅黑"/>
            </a:endParaRPr>
          </a:p>
          <a:p>
            <a:pPr marL="545465" marR="5080">
              <a:lnSpc>
                <a:spcPct val="145800"/>
              </a:lnSpc>
              <a:spcBef>
                <a:spcPts val="484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动态分配内存非连续存储</a:t>
            </a:r>
            <a:r>
              <a:rPr sz="2100" spc="-50" dirty="0">
                <a:solidFill>
                  <a:srgbClr val="1F2328"/>
                </a:solidFill>
                <a:latin typeface="微软雅黑"/>
                <a:cs typeface="微软雅黑"/>
              </a:rPr>
              <a:t>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插入删除高效随机访问较慢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028824"/>
            <a:ext cx="10696575" cy="4834255"/>
            <a:chOff x="752474" y="2028824"/>
            <a:chExt cx="10696575" cy="4834255"/>
          </a:xfrm>
        </p:grpSpPr>
        <p:sp>
          <p:nvSpPr>
            <p:cNvPr id="3" name="object 3"/>
            <p:cNvSpPr/>
            <p:nvPr/>
          </p:nvSpPr>
          <p:spPr>
            <a:xfrm>
              <a:off x="757237" y="2033587"/>
              <a:ext cx="10687050" cy="4824730"/>
            </a:xfrm>
            <a:custGeom>
              <a:avLst/>
              <a:gdLst/>
              <a:ahLst/>
              <a:cxnLst/>
              <a:rect l="l" t="t" r="r" b="b"/>
              <a:pathLst>
                <a:path w="10687050" h="4824730">
                  <a:moveTo>
                    <a:pt x="10687049" y="4824412"/>
                  </a:moveTo>
                  <a:lnTo>
                    <a:pt x="0" y="48244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5" y="17775"/>
                  </a:lnTo>
                  <a:lnTo>
                    <a:pt x="10687049" y="48947"/>
                  </a:lnTo>
                  <a:lnTo>
                    <a:pt x="10687049" y="4824412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033587"/>
              <a:ext cx="10687050" cy="4824730"/>
            </a:xfrm>
            <a:custGeom>
              <a:avLst/>
              <a:gdLst/>
              <a:ahLst/>
              <a:cxnLst/>
              <a:rect l="l" t="t" r="r" b="b"/>
              <a:pathLst>
                <a:path w="10687050" h="4824730">
                  <a:moveTo>
                    <a:pt x="0" y="48244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7" y="23282"/>
                  </a:lnTo>
                  <a:lnTo>
                    <a:pt x="10680129" y="26142"/>
                  </a:lnTo>
                  <a:lnTo>
                    <a:pt x="10687048" y="48947"/>
                  </a:lnTo>
                  <a:lnTo>
                    <a:pt x="10687048" y="52387"/>
                  </a:lnTo>
                  <a:lnTo>
                    <a:pt x="10687048" y="4824412"/>
                  </a:lnTo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代码风格示例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012" y="1503680"/>
            <a:ext cx="2078989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0" dirty="0">
                <a:solidFill>
                  <a:srgbClr val="1F2328"/>
                </a:solidFill>
                <a:latin typeface="微软雅黑"/>
                <a:cs typeface="微软雅黑"/>
              </a:rPr>
              <a:t>良好的注释风格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156142"/>
            <a:ext cx="5421630" cy="426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30"/>
              </a:spcBef>
            </a:pP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350" spc="1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6638B9"/>
                </a:solidFill>
                <a:latin typeface="Consolas"/>
                <a:cs typeface="Consolas"/>
              </a:rPr>
              <a:t>mergeSortedLists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(ListNode*</a:t>
            </a:r>
            <a:r>
              <a:rPr sz="1350" spc="16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l1,</a:t>
            </a:r>
            <a:r>
              <a:rPr sz="1350" spc="1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350" spc="16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l2)</a:t>
            </a:r>
            <a:r>
              <a:rPr sz="1350" spc="1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397510" marR="1739264">
              <a:lnSpc>
                <a:spcPct val="97600"/>
              </a:lnSpc>
              <a:spcBef>
                <a:spcPts val="30"/>
              </a:spcBef>
            </a:pPr>
            <a:r>
              <a:rPr sz="1350" spc="12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350" spc="-5" dirty="0">
                <a:solidFill>
                  <a:srgbClr val="58626E"/>
                </a:solidFill>
                <a:latin typeface="新宋体"/>
                <a:cs typeface="新宋体"/>
              </a:rPr>
              <a:t>创建虚拟头节点简化边界处理</a:t>
            </a:r>
            <a:r>
              <a:rPr sz="1350" spc="-50" dirty="0">
                <a:solidFill>
                  <a:srgbClr val="58626E"/>
                </a:solidFill>
                <a:latin typeface="新宋体"/>
                <a:cs typeface="新宋体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350" spc="8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dummy</a:t>
            </a:r>
            <a:r>
              <a:rPr sz="1350" spc="50" dirty="0">
                <a:solidFill>
                  <a:srgbClr val="1F2328"/>
                </a:solidFill>
                <a:latin typeface="Consolas"/>
                <a:cs typeface="Consolas"/>
              </a:rPr>
              <a:t> = </a:t>
            </a:r>
            <a:r>
              <a:rPr sz="1350" dirty="0">
                <a:solidFill>
                  <a:srgbClr val="CF212E"/>
                </a:solidFill>
                <a:latin typeface="Consolas"/>
                <a:cs typeface="Consolas"/>
              </a:rPr>
              <a:t>new</a:t>
            </a:r>
            <a:r>
              <a:rPr sz="1350" spc="8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350" spc="-10" dirty="0">
                <a:solidFill>
                  <a:srgbClr val="943700"/>
                </a:solidFill>
                <a:latin typeface="Consolas"/>
                <a:cs typeface="Consolas"/>
              </a:rPr>
              <a:t>ListNode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350" spc="-10" dirty="0">
                <a:solidFill>
                  <a:srgbClr val="044FAE"/>
                </a:solidFill>
                <a:latin typeface="Consolas"/>
                <a:cs typeface="Consolas"/>
              </a:rPr>
              <a:t>0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);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350" spc="8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curr</a:t>
            </a:r>
            <a:r>
              <a:rPr sz="1350" spc="55" dirty="0">
                <a:solidFill>
                  <a:srgbClr val="1F2328"/>
                </a:solidFill>
                <a:latin typeface="Consolas"/>
                <a:cs typeface="Consolas"/>
              </a:rPr>
              <a:t> = 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dummy;</a:t>
            </a:r>
            <a:endParaRPr sz="1350">
              <a:latin typeface="Consolas"/>
              <a:cs typeface="Consolas"/>
            </a:endParaRPr>
          </a:p>
          <a:p>
            <a:pPr marL="397510">
              <a:lnSpc>
                <a:spcPts val="1614"/>
              </a:lnSpc>
              <a:spcBef>
                <a:spcPts val="1545"/>
              </a:spcBef>
            </a:pPr>
            <a:r>
              <a:rPr sz="1350" spc="7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350" spc="-10" dirty="0">
                <a:solidFill>
                  <a:srgbClr val="58626E"/>
                </a:solidFill>
                <a:latin typeface="新宋体"/>
                <a:cs typeface="新宋体"/>
              </a:rPr>
              <a:t>同时遍历两个链表</a:t>
            </a:r>
            <a:endParaRPr sz="1350">
              <a:latin typeface="新宋体"/>
              <a:cs typeface="新宋体"/>
            </a:endParaRPr>
          </a:p>
          <a:p>
            <a:pPr marL="397510">
              <a:lnSpc>
                <a:spcPts val="1580"/>
              </a:lnSpc>
            </a:pPr>
            <a:r>
              <a:rPr sz="1350" dirty="0">
                <a:solidFill>
                  <a:srgbClr val="CF212E"/>
                </a:solidFill>
                <a:latin typeface="Consolas"/>
                <a:cs typeface="Consolas"/>
              </a:rPr>
              <a:t>while</a:t>
            </a:r>
            <a:r>
              <a:rPr sz="1350" spc="60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(l1</a:t>
            </a:r>
            <a:r>
              <a:rPr sz="1350" spc="6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&amp;&amp;</a:t>
            </a:r>
            <a:r>
              <a:rPr sz="1350" spc="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l2)</a:t>
            </a:r>
            <a:r>
              <a:rPr sz="1350" spc="6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1168400" marR="2318385" indent="-385445">
              <a:lnSpc>
                <a:spcPts val="1610"/>
              </a:lnSpc>
              <a:spcBef>
                <a:spcPts val="30"/>
              </a:spcBef>
            </a:pPr>
            <a:r>
              <a:rPr sz="1350" dirty="0">
                <a:solidFill>
                  <a:srgbClr val="CF212E"/>
                </a:solidFill>
                <a:latin typeface="Consolas"/>
                <a:cs typeface="Consolas"/>
              </a:rPr>
              <a:t>if</a:t>
            </a:r>
            <a:r>
              <a:rPr sz="1350" spc="8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(l1-&gt;val</a:t>
            </a:r>
            <a:r>
              <a:rPr sz="1350" spc="8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&lt;</a:t>
            </a:r>
            <a:r>
              <a:rPr sz="1350" spc="8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l2-&gt;val)</a:t>
            </a:r>
            <a:r>
              <a:rPr sz="1350" spc="8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curr-&gt;next</a:t>
            </a:r>
            <a:r>
              <a:rPr sz="1350" spc="9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350" spc="9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spc="-25" dirty="0">
                <a:solidFill>
                  <a:srgbClr val="1F2328"/>
                </a:solidFill>
                <a:latin typeface="Consolas"/>
                <a:cs typeface="Consolas"/>
              </a:rPr>
              <a:t>l1;</a:t>
            </a:r>
            <a:endParaRPr sz="1350">
              <a:latin typeface="Consolas"/>
              <a:cs typeface="Consolas"/>
            </a:endParaRPr>
          </a:p>
          <a:p>
            <a:pPr marL="1168400">
              <a:lnSpc>
                <a:spcPts val="1495"/>
              </a:lnSpc>
            </a:pP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l1</a:t>
            </a:r>
            <a:r>
              <a:rPr sz="1350" spc="5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350" spc="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l1-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350">
              <a:latin typeface="Consolas"/>
              <a:cs typeface="Consolas"/>
            </a:endParaRPr>
          </a:p>
          <a:p>
            <a:pPr marL="782955">
              <a:lnSpc>
                <a:spcPts val="1610"/>
              </a:lnSpc>
            </a:pP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r>
              <a:rPr sz="1350" spc="5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CF212E"/>
                </a:solidFill>
                <a:latin typeface="Consolas"/>
                <a:cs typeface="Consolas"/>
              </a:rPr>
              <a:t>else</a:t>
            </a:r>
            <a:r>
              <a:rPr sz="1350" spc="50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35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1168400" marR="2702560">
              <a:lnSpc>
                <a:spcPts val="1550"/>
              </a:lnSpc>
              <a:spcBef>
                <a:spcPts val="105"/>
              </a:spcBef>
            </a:pP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curr-&gt;next</a:t>
            </a:r>
            <a:r>
              <a:rPr sz="1350" spc="9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350" spc="9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spc="-25" dirty="0">
                <a:solidFill>
                  <a:srgbClr val="1F2328"/>
                </a:solidFill>
                <a:latin typeface="Consolas"/>
                <a:cs typeface="Consolas"/>
              </a:rPr>
              <a:t>l2;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l2</a:t>
            </a:r>
            <a:r>
              <a:rPr sz="1350" spc="5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350" spc="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l2-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350">
              <a:latin typeface="Consolas"/>
              <a:cs typeface="Consolas"/>
            </a:endParaRPr>
          </a:p>
          <a:p>
            <a:pPr marL="782955">
              <a:lnSpc>
                <a:spcPts val="1540"/>
              </a:lnSpc>
            </a:pPr>
            <a:r>
              <a:rPr sz="135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 marL="782955">
              <a:lnSpc>
                <a:spcPts val="1580"/>
              </a:lnSpc>
            </a:pP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curr</a:t>
            </a:r>
            <a:r>
              <a:rPr sz="1350" spc="8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350" spc="9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curr-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350">
              <a:latin typeface="Consolas"/>
              <a:cs typeface="Consolas"/>
            </a:endParaRPr>
          </a:p>
          <a:p>
            <a:pPr marL="397510">
              <a:lnSpc>
                <a:spcPts val="1614"/>
              </a:lnSpc>
            </a:pPr>
            <a:r>
              <a:rPr sz="135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 marL="397510">
              <a:lnSpc>
                <a:spcPts val="1614"/>
              </a:lnSpc>
              <a:spcBef>
                <a:spcPts val="1540"/>
              </a:spcBef>
            </a:pPr>
            <a:r>
              <a:rPr sz="1350" spc="5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350" spc="-10" dirty="0">
                <a:solidFill>
                  <a:srgbClr val="58626E"/>
                </a:solidFill>
                <a:latin typeface="新宋体"/>
                <a:cs typeface="新宋体"/>
              </a:rPr>
              <a:t>处理剩余节点</a:t>
            </a:r>
            <a:endParaRPr sz="1350">
              <a:latin typeface="新宋体"/>
              <a:cs typeface="新宋体"/>
            </a:endParaRPr>
          </a:p>
          <a:p>
            <a:pPr marL="397510">
              <a:lnSpc>
                <a:spcPts val="1614"/>
              </a:lnSpc>
            </a:pP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curr-&gt;next</a:t>
            </a:r>
            <a:r>
              <a:rPr sz="1350" spc="5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350" spc="5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l1</a:t>
            </a:r>
            <a:r>
              <a:rPr sz="1350" spc="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?</a:t>
            </a:r>
            <a:r>
              <a:rPr sz="1350" spc="5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l1</a:t>
            </a:r>
            <a:r>
              <a:rPr sz="1350" spc="5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:</a:t>
            </a:r>
            <a:r>
              <a:rPr sz="1350" spc="6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spc="-25" dirty="0">
                <a:solidFill>
                  <a:srgbClr val="1F2328"/>
                </a:solidFill>
                <a:latin typeface="Consolas"/>
                <a:cs typeface="Consolas"/>
              </a:rPr>
              <a:t>l2;</a:t>
            </a:r>
            <a:endParaRPr sz="1350">
              <a:latin typeface="Consolas"/>
              <a:cs typeface="Consolas"/>
            </a:endParaRPr>
          </a:p>
          <a:p>
            <a:pPr marL="397510">
              <a:lnSpc>
                <a:spcPct val="100000"/>
              </a:lnSpc>
              <a:spcBef>
                <a:spcPts val="1545"/>
              </a:spcBef>
            </a:pPr>
            <a:r>
              <a:rPr sz="1350" spc="11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350" spc="-5" dirty="0">
                <a:solidFill>
                  <a:srgbClr val="58626E"/>
                </a:solidFill>
                <a:latin typeface="新宋体"/>
                <a:cs typeface="新宋体"/>
              </a:rPr>
              <a:t>获取结果并释放虚拟头节点</a:t>
            </a:r>
            <a:endParaRPr sz="135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7135" y="6588759"/>
            <a:ext cx="127825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dirty="0">
                <a:solidFill>
                  <a:srgbClr val="CF212E"/>
                </a:solidFill>
                <a:latin typeface="Consolas"/>
                <a:cs typeface="Consolas"/>
              </a:rPr>
              <a:t>delete</a:t>
            </a:r>
            <a:r>
              <a:rPr sz="1350" spc="100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dummy;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650" y="6384289"/>
            <a:ext cx="407797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25" baseline="-6172" dirty="0">
                <a:solidFill>
                  <a:srgbClr val="666666"/>
                </a:solidFill>
                <a:latin typeface="Segoe UI"/>
                <a:cs typeface="Segoe UI"/>
              </a:rPr>
              <a:t>2024</a:t>
            </a:r>
            <a:r>
              <a:rPr sz="2025" spc="-127" baseline="-6172" dirty="0">
                <a:solidFill>
                  <a:srgbClr val="666666"/>
                </a:solidFill>
                <a:latin typeface="微软雅黑"/>
                <a:cs typeface="微软雅黑"/>
              </a:rPr>
              <a:t>年春季学</a:t>
            </a:r>
            <a:r>
              <a:rPr sz="1350" spc="-425" dirty="0">
                <a:solidFill>
                  <a:srgbClr val="1F2328"/>
                </a:solidFill>
                <a:latin typeface="Consolas"/>
                <a:cs typeface="Consolas"/>
              </a:rPr>
              <a:t>L</a:t>
            </a:r>
            <a:r>
              <a:rPr sz="2025" spc="-1380" baseline="-6172" dirty="0">
                <a:solidFill>
                  <a:srgbClr val="666666"/>
                </a:solidFill>
                <a:latin typeface="微软雅黑"/>
                <a:cs typeface="微软雅黑"/>
              </a:rPr>
              <a:t>期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istNode*</a:t>
            </a:r>
            <a:r>
              <a:rPr sz="1350" spc="114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result</a:t>
            </a:r>
            <a:r>
              <a:rPr sz="1350" spc="80" dirty="0">
                <a:solidFill>
                  <a:srgbClr val="1F2328"/>
                </a:solidFill>
                <a:latin typeface="Consolas"/>
                <a:cs typeface="Consolas"/>
              </a:rPr>
              <a:t> = </a:t>
            </a:r>
            <a:r>
              <a:rPr sz="1350" dirty="0">
                <a:solidFill>
                  <a:srgbClr val="1F2328"/>
                </a:solidFill>
                <a:latin typeface="Consolas"/>
                <a:cs typeface="Consolas"/>
              </a:rPr>
              <a:t>dummy-</a:t>
            </a:r>
            <a:r>
              <a:rPr sz="135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7089" y="6340474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77777"/>
                </a:solidFill>
                <a:latin typeface="Segoe UI"/>
                <a:cs typeface="Segoe UI"/>
              </a:rPr>
              <a:t>40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94355"/>
            <a:ext cx="301244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10" dirty="0">
                <a:solidFill>
                  <a:srgbClr val="214466"/>
                </a:solidFill>
              </a:rPr>
              <a:t>祝大家考试顺利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" y="6407149"/>
            <a:ext cx="12528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2024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年春季学期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7089" y="6340474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77777"/>
                </a:solidFill>
                <a:latin typeface="Segoe UI"/>
                <a:cs typeface="Segoe UI"/>
              </a:rPr>
              <a:t>41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1904999"/>
            <a:ext cx="10696575" cy="1638300"/>
            <a:chOff x="752474" y="1904999"/>
            <a:chExt cx="10696575" cy="1638300"/>
          </a:xfrm>
        </p:grpSpPr>
        <p:sp>
          <p:nvSpPr>
            <p:cNvPr id="3" name="object 3"/>
            <p:cNvSpPr/>
            <p:nvPr/>
          </p:nvSpPr>
          <p:spPr>
            <a:xfrm>
              <a:off x="757237" y="1909762"/>
              <a:ext cx="10687050" cy="1628775"/>
            </a:xfrm>
            <a:custGeom>
              <a:avLst/>
              <a:gdLst/>
              <a:ahLst/>
              <a:cxnLst/>
              <a:rect l="l" t="t" r="r" b="b"/>
              <a:pathLst>
                <a:path w="10687050" h="1628775">
                  <a:moveTo>
                    <a:pt x="10638100" y="1628774"/>
                  </a:moveTo>
                  <a:lnTo>
                    <a:pt x="48947" y="1628774"/>
                  </a:lnTo>
                  <a:lnTo>
                    <a:pt x="45540" y="1628439"/>
                  </a:lnTo>
                  <a:lnTo>
                    <a:pt x="10739" y="1608352"/>
                  </a:lnTo>
                  <a:lnTo>
                    <a:pt x="0" y="1579826"/>
                  </a:lnTo>
                  <a:lnTo>
                    <a:pt x="0" y="15763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1579826"/>
                  </a:lnTo>
                  <a:lnTo>
                    <a:pt x="10669272" y="1615863"/>
                  </a:lnTo>
                  <a:lnTo>
                    <a:pt x="10641507" y="1628439"/>
                  </a:lnTo>
                  <a:lnTo>
                    <a:pt x="10638100" y="162877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1909762"/>
              <a:ext cx="10687050" cy="1628775"/>
            </a:xfrm>
            <a:custGeom>
              <a:avLst/>
              <a:gdLst/>
              <a:ahLst/>
              <a:cxnLst/>
              <a:rect l="l" t="t" r="r" b="b"/>
              <a:pathLst>
                <a:path w="10687050" h="1628775">
                  <a:moveTo>
                    <a:pt x="0" y="15763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576387"/>
                  </a:lnTo>
                  <a:lnTo>
                    <a:pt x="10687049" y="1579826"/>
                  </a:lnTo>
                  <a:lnTo>
                    <a:pt x="10686713" y="1583233"/>
                  </a:lnTo>
                  <a:lnTo>
                    <a:pt x="10666625" y="1618034"/>
                  </a:lnTo>
                  <a:lnTo>
                    <a:pt x="10634661" y="1628774"/>
                  </a:lnTo>
                  <a:lnTo>
                    <a:pt x="52387" y="1628774"/>
                  </a:lnTo>
                  <a:lnTo>
                    <a:pt x="32339" y="1624786"/>
                  </a:lnTo>
                  <a:lnTo>
                    <a:pt x="29161" y="1623470"/>
                  </a:lnTo>
                  <a:lnTo>
                    <a:pt x="26142" y="1621856"/>
                  </a:lnTo>
                  <a:lnTo>
                    <a:pt x="23282" y="1619945"/>
                  </a:lnTo>
                  <a:lnTo>
                    <a:pt x="20422" y="1618034"/>
                  </a:lnTo>
                  <a:lnTo>
                    <a:pt x="17776" y="1615863"/>
                  </a:lnTo>
                  <a:lnTo>
                    <a:pt x="15343" y="1613430"/>
                  </a:lnTo>
                  <a:lnTo>
                    <a:pt x="12911" y="1610998"/>
                  </a:lnTo>
                  <a:lnTo>
                    <a:pt x="10739" y="1608352"/>
                  </a:lnTo>
                  <a:lnTo>
                    <a:pt x="8828" y="1605491"/>
                  </a:lnTo>
                  <a:lnTo>
                    <a:pt x="6917" y="1602631"/>
                  </a:lnTo>
                  <a:lnTo>
                    <a:pt x="1006" y="1586607"/>
                  </a:lnTo>
                  <a:lnTo>
                    <a:pt x="335" y="1583233"/>
                  </a:lnTo>
                  <a:lnTo>
                    <a:pt x="0" y="1579826"/>
                  </a:lnTo>
                  <a:lnTo>
                    <a:pt x="0" y="157638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212214"/>
            <a:ext cx="24523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链表节点的设计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025669"/>
            <a:ext cx="21609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struct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ListNode</a:t>
            </a:r>
            <a:r>
              <a:rPr sz="1800" spc="-5" dirty="0">
                <a:solidFill>
                  <a:srgbClr val="6638B9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5049" y="2337013"/>
          <a:ext cx="5841363" cy="777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800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int </a:t>
                      </a:r>
                      <a:r>
                        <a:rPr sz="1800" spc="-2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val;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1905"/>
                        </a:lnSpc>
                      </a:pP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05"/>
                        </a:lnSpc>
                      </a:pPr>
                      <a:r>
                        <a:rPr sz="1800" spc="-35" dirty="0">
                          <a:solidFill>
                            <a:srgbClr val="58626E"/>
                          </a:solidFill>
                          <a:latin typeface="新宋体"/>
                          <a:cs typeface="新宋体"/>
                        </a:rPr>
                        <a:t>节点值</a:t>
                      </a:r>
                      <a:endParaRPr sz="1800">
                        <a:latin typeface="新宋体"/>
                        <a:cs typeface="新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ListNode*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next;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800" dirty="0">
                          <a:solidFill>
                            <a:srgbClr val="943700"/>
                          </a:solidFill>
                          <a:latin typeface="Consolas"/>
                          <a:cs typeface="Consolas"/>
                        </a:rPr>
                        <a:t>ListNode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dirty="0">
                          <a:solidFill>
                            <a:srgbClr val="CF212E"/>
                          </a:solidFill>
                          <a:latin typeface="Consolas"/>
                          <a:cs typeface="Consolas"/>
                        </a:rPr>
                        <a:t>int 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885"/>
                        </a:lnSpc>
                      </a:pPr>
                      <a:r>
                        <a:rPr sz="1800" spc="-25" dirty="0">
                          <a:solidFill>
                            <a:srgbClr val="58626E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R="54610" algn="r">
                        <a:lnSpc>
                          <a:spcPts val="2130"/>
                        </a:lnSpc>
                      </a:pPr>
                      <a:r>
                        <a:rPr sz="1800" dirty="0">
                          <a:solidFill>
                            <a:srgbClr val="044FAE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800" spc="-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5"/>
                        </a:lnSpc>
                      </a:pPr>
                      <a:r>
                        <a:rPr sz="1800" spc="-30" dirty="0">
                          <a:solidFill>
                            <a:srgbClr val="58626E"/>
                          </a:solidFill>
                          <a:latin typeface="新宋体"/>
                          <a:cs typeface="新宋体"/>
                        </a:rPr>
                        <a:t>指向下一个节点的指针</a:t>
                      </a:r>
                      <a:endParaRPr sz="1800">
                        <a:latin typeface="新宋体"/>
                        <a:cs typeface="新宋体"/>
                      </a:endParaRPr>
                    </a:p>
                    <a:p>
                      <a:pPr marL="62865">
                        <a:lnSpc>
                          <a:spcPts val="2130"/>
                        </a:lnSpc>
                      </a:pPr>
                      <a:r>
                        <a:rPr sz="1800" dirty="0">
                          <a:solidFill>
                            <a:srgbClr val="943700"/>
                          </a:solidFill>
                          <a:latin typeface="Consolas"/>
                          <a:cs typeface="Consolas"/>
                        </a:rPr>
                        <a:t>val</a:t>
                      </a:r>
                      <a:r>
                        <a:rPr sz="180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(x), </a:t>
                      </a:r>
                      <a:r>
                        <a:rPr sz="1800" spc="-10" dirty="0">
                          <a:solidFill>
                            <a:srgbClr val="943700"/>
                          </a:solidFill>
                          <a:latin typeface="Consolas"/>
                          <a:cs typeface="Consolas"/>
                        </a:rPr>
                        <a:t>next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-10" dirty="0">
                          <a:solidFill>
                            <a:srgbClr val="044FAE"/>
                          </a:solidFill>
                          <a:latin typeface="Consolas"/>
                          <a:cs typeface="Consolas"/>
                        </a:rPr>
                        <a:t>nullptr</a:t>
                      </a:r>
                      <a:r>
                        <a:rPr sz="1800" spc="-10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800" spc="-25" dirty="0">
                          <a:solidFill>
                            <a:srgbClr val="1F2328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349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457699"/>
            <a:ext cx="95250" cy="952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85874" y="4343399"/>
            <a:ext cx="552450" cy="352425"/>
          </a:xfrm>
          <a:custGeom>
            <a:avLst/>
            <a:gdLst/>
            <a:ahLst/>
            <a:cxnLst/>
            <a:rect l="l" t="t" r="r" b="b"/>
            <a:pathLst>
              <a:path w="552450" h="352425">
                <a:moveTo>
                  <a:pt x="499052" y="352424"/>
                </a:moveTo>
                <a:lnTo>
                  <a:pt x="53397" y="352424"/>
                </a:lnTo>
                <a:lnTo>
                  <a:pt x="49680" y="352058"/>
                </a:lnTo>
                <a:lnTo>
                  <a:pt x="14085" y="333032"/>
                </a:lnTo>
                <a:lnTo>
                  <a:pt x="0" y="299027"/>
                </a:lnTo>
                <a:lnTo>
                  <a:pt x="0" y="295274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499052" y="0"/>
                </a:lnTo>
                <a:lnTo>
                  <a:pt x="538364" y="19391"/>
                </a:lnTo>
                <a:lnTo>
                  <a:pt x="552449" y="53397"/>
                </a:lnTo>
                <a:lnTo>
                  <a:pt x="552449" y="299027"/>
                </a:lnTo>
                <a:lnTo>
                  <a:pt x="533057" y="338338"/>
                </a:lnTo>
                <a:lnTo>
                  <a:pt x="502768" y="352058"/>
                </a:lnTo>
                <a:lnTo>
                  <a:pt x="499052" y="352424"/>
                </a:lnTo>
                <a:close/>
              </a:path>
            </a:pathLst>
          </a:custGeom>
          <a:solidFill>
            <a:srgbClr val="818B98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924424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85874" y="4819649"/>
            <a:ext cx="676275" cy="352425"/>
          </a:xfrm>
          <a:custGeom>
            <a:avLst/>
            <a:gdLst/>
            <a:ahLst/>
            <a:cxnLst/>
            <a:rect l="l" t="t" r="r" b="b"/>
            <a:pathLst>
              <a:path w="676275" h="352425">
                <a:moveTo>
                  <a:pt x="622877" y="352424"/>
                </a:moveTo>
                <a:lnTo>
                  <a:pt x="53397" y="352424"/>
                </a:lnTo>
                <a:lnTo>
                  <a:pt x="49680" y="352058"/>
                </a:lnTo>
                <a:lnTo>
                  <a:pt x="14085" y="333031"/>
                </a:lnTo>
                <a:lnTo>
                  <a:pt x="0" y="299027"/>
                </a:lnTo>
                <a:lnTo>
                  <a:pt x="0" y="295274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622877" y="0"/>
                </a:lnTo>
                <a:lnTo>
                  <a:pt x="662189" y="19391"/>
                </a:lnTo>
                <a:lnTo>
                  <a:pt x="676274" y="53397"/>
                </a:lnTo>
                <a:lnTo>
                  <a:pt x="676274" y="299027"/>
                </a:lnTo>
                <a:lnTo>
                  <a:pt x="656882" y="338339"/>
                </a:lnTo>
                <a:lnTo>
                  <a:pt x="626593" y="352058"/>
                </a:lnTo>
                <a:lnTo>
                  <a:pt x="622877" y="352424"/>
                </a:lnTo>
                <a:close/>
              </a:path>
            </a:pathLst>
          </a:custGeom>
          <a:solidFill>
            <a:srgbClr val="818B98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400674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5012" y="3072707"/>
            <a:ext cx="4292600" cy="253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成员解析</a:t>
            </a:r>
            <a:endParaRPr sz="2300">
              <a:latin typeface="微软雅黑"/>
              <a:cs typeface="微软雅黑"/>
            </a:endParaRPr>
          </a:p>
          <a:p>
            <a:pPr marL="636270">
              <a:lnSpc>
                <a:spcPct val="100000"/>
              </a:lnSpc>
              <a:spcBef>
                <a:spcPts val="1639"/>
              </a:spcBef>
            </a:pPr>
            <a:r>
              <a:rPr sz="1750" dirty="0">
                <a:solidFill>
                  <a:srgbClr val="1F2328"/>
                </a:solidFill>
                <a:latin typeface="Consolas"/>
                <a:cs typeface="Consolas"/>
              </a:rPr>
              <a:t>val</a:t>
            </a:r>
            <a:r>
              <a:rPr sz="1750" spc="-23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2100" spc="5" dirty="0">
                <a:solidFill>
                  <a:srgbClr val="1F2328"/>
                </a:solidFill>
                <a:latin typeface="Segoe UI"/>
                <a:cs typeface="Segoe UI"/>
              </a:rPr>
              <a:t>: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存储节点的数据</a:t>
            </a:r>
            <a:endParaRPr sz="2100">
              <a:latin typeface="微软雅黑"/>
              <a:cs typeface="微软雅黑"/>
            </a:endParaRPr>
          </a:p>
          <a:p>
            <a:pPr marL="545465" marR="5080" indent="90170">
              <a:lnSpc>
                <a:spcPct val="146600"/>
              </a:lnSpc>
              <a:spcBef>
                <a:spcPts val="40"/>
              </a:spcBef>
            </a:pPr>
            <a:r>
              <a:rPr sz="1750" spc="5" dirty="0">
                <a:solidFill>
                  <a:srgbClr val="1F2328"/>
                </a:solidFill>
                <a:latin typeface="Consolas"/>
                <a:cs typeface="Consolas"/>
              </a:rPr>
              <a:t>next</a:t>
            </a:r>
            <a:r>
              <a:rPr sz="1750" spc="-250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3150" baseline="1322" dirty="0">
                <a:solidFill>
                  <a:srgbClr val="1F2328"/>
                </a:solidFill>
                <a:latin typeface="Segoe UI"/>
                <a:cs typeface="Segoe UI"/>
              </a:rPr>
              <a:t>: </a:t>
            </a:r>
            <a:r>
              <a:rPr sz="3150" baseline="1322" dirty="0">
                <a:solidFill>
                  <a:srgbClr val="1F2328"/>
                </a:solidFill>
                <a:latin typeface="微软雅黑"/>
                <a:cs typeface="微软雅黑"/>
              </a:rPr>
              <a:t>指向下一个节点的指针</a:t>
            </a:r>
            <a:r>
              <a:rPr sz="2100" dirty="0">
                <a:solidFill>
                  <a:srgbClr val="1F2328"/>
                </a:solidFill>
                <a:latin typeface="微软雅黑"/>
                <a:cs typeface="微软雅黑"/>
              </a:rPr>
              <a:t>构造函数：初始化节点值和指针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859789"/>
            <a:ext cx="24523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链表的内存布局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199" y="1590674"/>
            <a:ext cx="6705599" cy="2219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4819649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52863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5753099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5012" y="4123054"/>
            <a:ext cx="3536950" cy="183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5" dirty="0">
                <a:solidFill>
                  <a:srgbClr val="1F2328"/>
                </a:solidFill>
                <a:latin typeface="微软雅黑"/>
                <a:cs typeface="微软雅黑"/>
              </a:rPr>
              <a:t>要点说明</a:t>
            </a:r>
            <a:endParaRPr sz="2300">
              <a:latin typeface="微软雅黑"/>
              <a:cs typeface="微软雅黑"/>
            </a:endParaRPr>
          </a:p>
          <a:p>
            <a:pPr marL="545465" marR="5080">
              <a:lnSpc>
                <a:spcPct val="145800"/>
              </a:lnSpc>
              <a:spcBef>
                <a:spcPts val="484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节点可以分散在内存各处通过指针连接各个节点</a:t>
            </a:r>
            <a:r>
              <a:rPr sz="2100" dirty="0">
                <a:solidFill>
                  <a:srgbClr val="1F2328"/>
                </a:solidFill>
                <a:latin typeface="微软雅黑"/>
                <a:cs typeface="微软雅黑"/>
              </a:rPr>
              <a:t>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最后一个节点指向 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nullptr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745490"/>
            <a:ext cx="3145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链表创建：问题分析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219074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265747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312419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581977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5012" y="1503680"/>
            <a:ext cx="4349750" cy="4525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25" dirty="0">
                <a:solidFill>
                  <a:srgbClr val="1F2328"/>
                </a:solidFill>
                <a:latin typeface="微软雅黑"/>
                <a:cs typeface="微软雅黑"/>
              </a:rPr>
              <a:t>要求</a:t>
            </a:r>
            <a:endParaRPr sz="23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565"/>
              </a:spcBef>
            </a:pPr>
            <a:r>
              <a:rPr sz="2100" dirty="0">
                <a:solidFill>
                  <a:srgbClr val="1F2328"/>
                </a:solidFill>
                <a:latin typeface="微软雅黑"/>
                <a:cs typeface="微软雅黑"/>
              </a:rPr>
              <a:t>从标准输入读取数字，以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-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1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 </a:t>
            </a:r>
            <a:r>
              <a:rPr sz="2100" spc="-25" dirty="0">
                <a:solidFill>
                  <a:srgbClr val="1F2328"/>
                </a:solidFill>
                <a:latin typeface="微软雅黑"/>
                <a:cs typeface="微软雅黑"/>
              </a:rPr>
              <a:t>结尾</a:t>
            </a:r>
            <a:endParaRPr sz="21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155"/>
              </a:spcBef>
            </a:pP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-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1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 </a:t>
            </a: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不计入链表</a:t>
            </a:r>
            <a:endParaRPr sz="21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155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创建对应的单向链表</a:t>
            </a:r>
            <a:endParaRPr sz="2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300" b="1" spc="-25" dirty="0">
                <a:solidFill>
                  <a:srgbClr val="1F2328"/>
                </a:solidFill>
                <a:latin typeface="微软雅黑"/>
                <a:cs typeface="微软雅黑"/>
              </a:rPr>
              <a:t>示例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100" dirty="0">
                <a:solidFill>
                  <a:srgbClr val="1F2328"/>
                </a:solidFill>
                <a:latin typeface="微软雅黑"/>
                <a:cs typeface="微软雅黑"/>
              </a:rPr>
              <a:t>输入：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1</a:t>
            </a:r>
            <a:r>
              <a:rPr sz="2100" spc="-15" dirty="0">
                <a:solidFill>
                  <a:srgbClr val="1F2328"/>
                </a:solidFill>
                <a:latin typeface="Segoe UI"/>
                <a:cs typeface="Segoe UI"/>
              </a:rPr>
              <a:t> 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2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 </a:t>
            </a:r>
            <a:r>
              <a:rPr sz="2100" dirty="0">
                <a:solidFill>
                  <a:srgbClr val="1F2328"/>
                </a:solidFill>
                <a:latin typeface="Segoe UI"/>
                <a:cs typeface="Segoe UI"/>
              </a:rPr>
              <a:t>3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 -</a:t>
            </a:r>
            <a:r>
              <a:rPr sz="2100" spc="-60" dirty="0">
                <a:solidFill>
                  <a:srgbClr val="1F2328"/>
                </a:solidFill>
                <a:latin typeface="Segoe UI"/>
                <a:cs typeface="Segoe UI"/>
              </a:rPr>
              <a:t>1</a:t>
            </a:r>
            <a:endParaRPr sz="2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输出：</a:t>
            </a:r>
            <a:r>
              <a:rPr sz="2100" spc="-10" dirty="0">
                <a:solidFill>
                  <a:srgbClr val="1F2328"/>
                </a:solidFill>
                <a:latin typeface="Segoe UI"/>
                <a:cs typeface="Segoe UI"/>
              </a:rPr>
              <a:t>1-</a:t>
            </a:r>
            <a:r>
              <a:rPr sz="2100" spc="-20" dirty="0">
                <a:solidFill>
                  <a:srgbClr val="1F2328"/>
                </a:solidFill>
                <a:latin typeface="Segoe UI"/>
                <a:cs typeface="Segoe UI"/>
              </a:rPr>
              <a:t>&gt;2-</a:t>
            </a:r>
            <a:r>
              <a:rPr sz="2100" spc="-25" dirty="0">
                <a:solidFill>
                  <a:srgbClr val="1F2328"/>
                </a:solidFill>
                <a:latin typeface="Segoe UI"/>
                <a:cs typeface="Segoe UI"/>
              </a:rPr>
              <a:t>&gt;3</a:t>
            </a:r>
            <a:endParaRPr sz="2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300" b="1" spc="-20" dirty="0">
                <a:solidFill>
                  <a:srgbClr val="1F2328"/>
                </a:solidFill>
                <a:latin typeface="微软雅黑"/>
                <a:cs typeface="微软雅黑"/>
              </a:rPr>
              <a:t>关键点</a:t>
            </a:r>
            <a:endParaRPr sz="23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565"/>
              </a:spcBef>
            </a:pPr>
            <a:r>
              <a:rPr sz="2100" spc="-5" dirty="0">
                <a:solidFill>
                  <a:srgbClr val="1F2328"/>
                </a:solidFill>
                <a:latin typeface="微软雅黑"/>
                <a:cs typeface="微软雅黑"/>
              </a:rPr>
              <a:t>使用虚拟头节点简化操作</a:t>
            </a:r>
            <a:endParaRPr sz="2100">
              <a:latin typeface="微软雅黑"/>
              <a:cs typeface="微软雅黑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6286499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68412" y="6149974"/>
            <a:ext cx="1892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正确处理尾节点</a:t>
            </a:r>
            <a:endParaRPr sz="2100">
              <a:latin typeface="微软雅黑"/>
              <a:cs typeface="微软雅黑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6753224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68412" y="6616700"/>
            <a:ext cx="16256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1F2328"/>
                </a:solidFill>
                <a:latin typeface="微软雅黑"/>
                <a:cs typeface="微软雅黑"/>
              </a:rPr>
              <a:t>注意内存释放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050" y="6407149"/>
            <a:ext cx="12528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2024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年春季学期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70319" y="6340474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77777"/>
                </a:solidFill>
                <a:latin typeface="Segoe UI"/>
                <a:cs typeface="Segoe UI"/>
              </a:rPr>
              <a:t>7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952749"/>
            <a:ext cx="10696575" cy="1638300"/>
            <a:chOff x="752474" y="2952749"/>
            <a:chExt cx="10696575" cy="1638300"/>
          </a:xfrm>
        </p:grpSpPr>
        <p:sp>
          <p:nvSpPr>
            <p:cNvPr id="3" name="object 3"/>
            <p:cNvSpPr/>
            <p:nvPr/>
          </p:nvSpPr>
          <p:spPr>
            <a:xfrm>
              <a:off x="757237" y="2957512"/>
              <a:ext cx="10687050" cy="1628775"/>
            </a:xfrm>
            <a:custGeom>
              <a:avLst/>
              <a:gdLst/>
              <a:ahLst/>
              <a:cxnLst/>
              <a:rect l="l" t="t" r="r" b="b"/>
              <a:pathLst>
                <a:path w="10687050" h="1628775">
                  <a:moveTo>
                    <a:pt x="10638100" y="1628774"/>
                  </a:moveTo>
                  <a:lnTo>
                    <a:pt x="48947" y="1628774"/>
                  </a:lnTo>
                  <a:lnTo>
                    <a:pt x="45540" y="1628439"/>
                  </a:lnTo>
                  <a:lnTo>
                    <a:pt x="10739" y="1608352"/>
                  </a:lnTo>
                  <a:lnTo>
                    <a:pt x="0" y="1579826"/>
                  </a:lnTo>
                  <a:lnTo>
                    <a:pt x="0" y="15763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1579826"/>
                  </a:lnTo>
                  <a:lnTo>
                    <a:pt x="10669272" y="1615862"/>
                  </a:lnTo>
                  <a:lnTo>
                    <a:pt x="10641507" y="1628439"/>
                  </a:lnTo>
                  <a:lnTo>
                    <a:pt x="10638100" y="162877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957512"/>
              <a:ext cx="10687050" cy="1628775"/>
            </a:xfrm>
            <a:custGeom>
              <a:avLst/>
              <a:gdLst/>
              <a:ahLst/>
              <a:cxnLst/>
              <a:rect l="l" t="t" r="r" b="b"/>
              <a:pathLst>
                <a:path w="10687050" h="1628775">
                  <a:moveTo>
                    <a:pt x="0" y="15763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576387"/>
                  </a:lnTo>
                  <a:lnTo>
                    <a:pt x="10687049" y="1579826"/>
                  </a:lnTo>
                  <a:lnTo>
                    <a:pt x="10686713" y="1583233"/>
                  </a:lnTo>
                  <a:lnTo>
                    <a:pt x="10666625" y="1618034"/>
                  </a:lnTo>
                  <a:lnTo>
                    <a:pt x="10638100" y="1628774"/>
                  </a:lnTo>
                  <a:lnTo>
                    <a:pt x="10634661" y="1628774"/>
                  </a:lnTo>
                  <a:lnTo>
                    <a:pt x="52387" y="1628774"/>
                  </a:lnTo>
                  <a:lnTo>
                    <a:pt x="48947" y="1628774"/>
                  </a:lnTo>
                  <a:lnTo>
                    <a:pt x="45540" y="1628439"/>
                  </a:lnTo>
                  <a:lnTo>
                    <a:pt x="42167" y="1627767"/>
                  </a:lnTo>
                  <a:lnTo>
                    <a:pt x="38793" y="1627096"/>
                  </a:lnTo>
                  <a:lnTo>
                    <a:pt x="35517" y="1626103"/>
                  </a:lnTo>
                  <a:lnTo>
                    <a:pt x="32339" y="1624786"/>
                  </a:lnTo>
                  <a:lnTo>
                    <a:pt x="29161" y="1623470"/>
                  </a:lnTo>
                  <a:lnTo>
                    <a:pt x="26142" y="1621856"/>
                  </a:lnTo>
                  <a:lnTo>
                    <a:pt x="23282" y="1619945"/>
                  </a:lnTo>
                  <a:lnTo>
                    <a:pt x="20422" y="1618034"/>
                  </a:lnTo>
                  <a:lnTo>
                    <a:pt x="1006" y="1586607"/>
                  </a:lnTo>
                  <a:lnTo>
                    <a:pt x="335" y="1583233"/>
                  </a:lnTo>
                  <a:lnTo>
                    <a:pt x="0" y="1579826"/>
                  </a:lnTo>
                  <a:lnTo>
                    <a:pt x="0" y="157638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2259964"/>
            <a:ext cx="52260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链表创建：代码实现（第一部分</a:t>
            </a:r>
            <a:r>
              <a:rPr spc="-50" dirty="0"/>
              <a:t>）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3073419"/>
            <a:ext cx="4798695" cy="134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50695" algn="ctr">
              <a:lnSpc>
                <a:spcPts val="2130"/>
              </a:lnSpc>
              <a:spcBef>
                <a:spcPts val="9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38B9"/>
                </a:solidFill>
                <a:latin typeface="Consolas"/>
                <a:cs typeface="Consolas"/>
              </a:rPr>
              <a:t>createList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()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1784350" algn="ctr">
              <a:lnSpc>
                <a:spcPts val="2060"/>
              </a:lnSpc>
            </a:pPr>
            <a:r>
              <a:rPr sz="1800" spc="1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创建虚拟头节点</a:t>
            </a:r>
            <a:endParaRPr sz="1800">
              <a:latin typeface="新宋体"/>
              <a:cs typeface="新宋体"/>
            </a:endParaRPr>
          </a:p>
          <a:p>
            <a:pPr marL="514984" marR="5080">
              <a:lnSpc>
                <a:spcPts val="2100"/>
              </a:lnSpc>
              <a:spcBef>
                <a:spcPts val="55"/>
              </a:spcBef>
            </a:pP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dummy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new 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ListNode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44FAE"/>
                </a:solidFill>
                <a:latin typeface="Consolas"/>
                <a:cs typeface="Consolas"/>
              </a:rPr>
              <a:t>0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dummy;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60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int </a:t>
            </a:r>
            <a:r>
              <a:rPr sz="1800" spc="-25" dirty="0">
                <a:solidFill>
                  <a:srgbClr val="1F2328"/>
                </a:solidFill>
                <a:latin typeface="Consolas"/>
                <a:cs typeface="Consolas"/>
              </a:rPr>
              <a:t>x;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162174"/>
            <a:ext cx="10696575" cy="3219450"/>
            <a:chOff x="752474" y="2162174"/>
            <a:chExt cx="10696575" cy="3219450"/>
          </a:xfrm>
        </p:grpSpPr>
        <p:sp>
          <p:nvSpPr>
            <p:cNvPr id="3" name="object 3"/>
            <p:cNvSpPr/>
            <p:nvPr/>
          </p:nvSpPr>
          <p:spPr>
            <a:xfrm>
              <a:off x="757237" y="2166937"/>
              <a:ext cx="10687050" cy="3209925"/>
            </a:xfrm>
            <a:custGeom>
              <a:avLst/>
              <a:gdLst/>
              <a:ahLst/>
              <a:cxnLst/>
              <a:rect l="l" t="t" r="r" b="b"/>
              <a:pathLst>
                <a:path w="10687050" h="3209925">
                  <a:moveTo>
                    <a:pt x="10638100" y="3209924"/>
                  </a:moveTo>
                  <a:lnTo>
                    <a:pt x="48947" y="3209924"/>
                  </a:lnTo>
                  <a:lnTo>
                    <a:pt x="45540" y="3209588"/>
                  </a:lnTo>
                  <a:lnTo>
                    <a:pt x="10739" y="3189501"/>
                  </a:lnTo>
                  <a:lnTo>
                    <a:pt x="0" y="3160977"/>
                  </a:lnTo>
                  <a:lnTo>
                    <a:pt x="0" y="31575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160977"/>
                  </a:lnTo>
                  <a:lnTo>
                    <a:pt x="10669272" y="3197012"/>
                  </a:lnTo>
                  <a:lnTo>
                    <a:pt x="10641507" y="3209588"/>
                  </a:lnTo>
                  <a:lnTo>
                    <a:pt x="10638100" y="32099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166937"/>
              <a:ext cx="10687050" cy="3209925"/>
            </a:xfrm>
            <a:custGeom>
              <a:avLst/>
              <a:gdLst/>
              <a:ahLst/>
              <a:cxnLst/>
              <a:rect l="l" t="t" r="r" b="b"/>
              <a:pathLst>
                <a:path w="10687050" h="3209925">
                  <a:moveTo>
                    <a:pt x="0" y="31575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157537"/>
                  </a:lnTo>
                  <a:lnTo>
                    <a:pt x="10687049" y="3160977"/>
                  </a:lnTo>
                  <a:lnTo>
                    <a:pt x="10686713" y="3164383"/>
                  </a:lnTo>
                  <a:lnTo>
                    <a:pt x="10666625" y="3199183"/>
                  </a:lnTo>
                  <a:lnTo>
                    <a:pt x="10644881" y="3208917"/>
                  </a:lnTo>
                  <a:lnTo>
                    <a:pt x="10641507" y="3209588"/>
                  </a:lnTo>
                  <a:lnTo>
                    <a:pt x="10638100" y="3209924"/>
                  </a:lnTo>
                  <a:lnTo>
                    <a:pt x="10634661" y="3209924"/>
                  </a:lnTo>
                  <a:lnTo>
                    <a:pt x="52387" y="3209924"/>
                  </a:lnTo>
                  <a:lnTo>
                    <a:pt x="48947" y="3209924"/>
                  </a:lnTo>
                  <a:lnTo>
                    <a:pt x="45540" y="3209588"/>
                  </a:lnTo>
                  <a:lnTo>
                    <a:pt x="42167" y="3208917"/>
                  </a:lnTo>
                  <a:lnTo>
                    <a:pt x="38793" y="3208246"/>
                  </a:lnTo>
                  <a:lnTo>
                    <a:pt x="23282" y="3201095"/>
                  </a:lnTo>
                  <a:lnTo>
                    <a:pt x="20422" y="3199184"/>
                  </a:lnTo>
                  <a:lnTo>
                    <a:pt x="1006" y="3167757"/>
                  </a:lnTo>
                  <a:lnTo>
                    <a:pt x="335" y="3164383"/>
                  </a:lnTo>
                  <a:lnTo>
                    <a:pt x="0" y="3160977"/>
                  </a:lnTo>
                  <a:lnTo>
                    <a:pt x="0" y="3157537"/>
                  </a:lnTo>
                  <a:close/>
                </a:path>
              </a:pathLst>
            </a:custGeom>
            <a:ln w="9524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1469389"/>
            <a:ext cx="52260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链表创建：代码实现（第二部分</a:t>
            </a:r>
            <a:r>
              <a:rPr spc="-50" dirty="0"/>
              <a:t>）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Segoe UI"/>
                <a:cs typeface="Segoe UI"/>
              </a:rPr>
              <a:t>2024</a:t>
            </a:r>
            <a:r>
              <a:rPr spc="-10" dirty="0"/>
              <a:t>年春季学期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2282842"/>
            <a:ext cx="4547870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2130"/>
              </a:lnSpc>
              <a:spcBef>
                <a:spcPts val="95"/>
              </a:spcBef>
            </a:pPr>
            <a:r>
              <a:rPr sz="1800" spc="15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读入数据并构建链表</a:t>
            </a:r>
            <a:endParaRPr sz="1800">
              <a:latin typeface="新宋体"/>
              <a:cs typeface="新宋体"/>
            </a:endParaRPr>
          </a:p>
          <a:p>
            <a:pPr marL="1017269" marR="5080" indent="-502920">
              <a:lnSpc>
                <a:spcPct val="95400"/>
              </a:lnSpc>
              <a:spcBef>
                <a:spcPts val="70"/>
              </a:spcBef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while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(cin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&gt;&gt;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x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&amp;&amp;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x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!= </a:t>
            </a:r>
            <a:r>
              <a:rPr sz="1800" dirty="0">
                <a:solidFill>
                  <a:srgbClr val="044FAE"/>
                </a:solidFill>
                <a:latin typeface="Consolas"/>
                <a:cs typeface="Consolas"/>
              </a:rPr>
              <a:t>-1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)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cur-&gt;next</a:t>
            </a:r>
            <a:r>
              <a:rPr sz="1800" spc="-1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new </a:t>
            </a:r>
            <a:r>
              <a:rPr sz="1800" spc="-10" dirty="0">
                <a:solidFill>
                  <a:srgbClr val="943700"/>
                </a:solidFill>
                <a:latin typeface="Consolas"/>
                <a:cs typeface="Consolas"/>
              </a:rPr>
              <a:t>ListNode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(x);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cur-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025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nsolas"/>
              <a:cs typeface="Consolas"/>
            </a:endParaRPr>
          </a:p>
          <a:p>
            <a:pPr marL="514984" marR="220345">
              <a:lnSpc>
                <a:spcPct val="95400"/>
              </a:lnSpc>
            </a:pPr>
            <a:r>
              <a:rPr sz="1800" spc="30" dirty="0">
                <a:solidFill>
                  <a:srgbClr val="58626E"/>
                </a:solidFill>
                <a:latin typeface="Consolas"/>
                <a:cs typeface="Consolas"/>
              </a:rPr>
              <a:t>// </a:t>
            </a:r>
            <a:r>
              <a:rPr sz="1800" spc="-30" dirty="0">
                <a:solidFill>
                  <a:srgbClr val="58626E"/>
                </a:solidFill>
                <a:latin typeface="新宋体"/>
                <a:cs typeface="新宋体"/>
              </a:rPr>
              <a:t>获取真实头节点并释放虚拟头节点</a:t>
            </a:r>
            <a:r>
              <a:rPr sz="1800" spc="-50" dirty="0">
                <a:solidFill>
                  <a:srgbClr val="58626E"/>
                </a:solidFill>
                <a:latin typeface="新宋体"/>
                <a:cs typeface="新宋体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ListNode*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head</a:t>
            </a:r>
            <a:r>
              <a:rPr sz="1800" spc="-5" dirty="0">
                <a:solidFill>
                  <a:srgbClr val="1F2328"/>
                </a:solidFill>
                <a:latin typeface="Consolas"/>
                <a:cs typeface="Consolas"/>
              </a:rPr>
              <a:t> = </a:t>
            </a:r>
            <a:r>
              <a:rPr sz="1800" dirty="0">
                <a:solidFill>
                  <a:srgbClr val="1F2328"/>
                </a:solidFill>
                <a:latin typeface="Consolas"/>
                <a:cs typeface="Consolas"/>
              </a:rPr>
              <a:t>dummy-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&gt;next; </a:t>
            </a: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delete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dummy;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1995"/>
              </a:lnSpc>
            </a:pPr>
            <a:r>
              <a:rPr sz="1800" dirty="0">
                <a:solidFill>
                  <a:srgbClr val="CF212E"/>
                </a:solidFill>
                <a:latin typeface="Consolas"/>
                <a:cs typeface="Consolas"/>
              </a:rPr>
              <a:t>return</a:t>
            </a:r>
            <a:r>
              <a:rPr sz="1800" spc="-5" dirty="0">
                <a:solidFill>
                  <a:srgbClr val="CF212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1F2328"/>
                </a:solidFill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spc="-50" dirty="0">
                <a:solidFill>
                  <a:srgbClr val="1F232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50" y="206375"/>
            <a:ext cx="1442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/>
                <a:cs typeface="Segoe UI"/>
              </a:rPr>
              <a:t>C++</a:t>
            </a:r>
            <a:r>
              <a:rPr sz="1350" spc="-3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666666"/>
                </a:solidFill>
                <a:latin typeface="微软雅黑"/>
                <a:cs typeface="微软雅黑"/>
              </a:rPr>
              <a:t>期中上机复习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2274</Words>
  <Application>Microsoft Office PowerPoint</Application>
  <PresentationFormat>宽屏</PresentationFormat>
  <Paragraphs>550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微软雅黑</vt:lpstr>
      <vt:lpstr>新宋体</vt:lpstr>
      <vt:lpstr>Consolas</vt:lpstr>
      <vt:lpstr>Segoe UI</vt:lpstr>
      <vt:lpstr>Segoe UI Semibold</vt:lpstr>
      <vt:lpstr>Times New Roman</vt:lpstr>
      <vt:lpstr>Office Theme</vt:lpstr>
      <vt:lpstr>C++ 期中上机复习</vt:lpstr>
      <vt:lpstr>知识点分布</vt:lpstr>
      <vt:lpstr>课程目标</vt:lpstr>
      <vt:lpstr>第一部分：链表专题</vt:lpstr>
      <vt:lpstr>链表节点的设计</vt:lpstr>
      <vt:lpstr>链表的内存布局</vt:lpstr>
      <vt:lpstr>链表创建：问题分析</vt:lpstr>
      <vt:lpstr>链表创建：代码实现（第一部分）</vt:lpstr>
      <vt:lpstr>链表创建：代码实现（第二部分）</vt:lpstr>
      <vt:lpstr>链表创建：图解步骤</vt:lpstr>
      <vt:lpstr>链表逆置：问题分析</vt:lpstr>
      <vt:lpstr>链表逆置：迭代法图解</vt:lpstr>
      <vt:lpstr>链表逆置：迭代实现</vt:lpstr>
      <vt:lpstr>链表逆置：递归分析</vt:lpstr>
      <vt:lpstr>链表逆置：递归实现</vt:lpstr>
      <vt:lpstr>链表加法：问题描述</vt:lpstr>
      <vt:lpstr>链表加法：解题思路</vt:lpstr>
      <vt:lpstr>链表加法：代码实现（第一部分）</vt:lpstr>
      <vt:lpstr>链表加法：代码实现（第二部分）</vt:lpstr>
      <vt:lpstr>链表加法：代码实现（第三部分）</vt:lpstr>
      <vt:lpstr>链表环检测：问题引入</vt:lpstr>
      <vt:lpstr>链表环检测：Floyd 算法</vt:lpstr>
      <vt:lpstr>链表环检测：代码实现</vt:lpstr>
      <vt:lpstr>链表环检测：图解过程</vt:lpstr>
      <vt:lpstr>第二部分：排序专题 结构体排序：基本概念 运算符重载</vt:lpstr>
      <vt:lpstr>结构体排序：日期结构体</vt:lpstr>
      <vt:lpstr>结构体排序：商品结构体</vt:lpstr>
      <vt:lpstr>商品排序规则：第一部分</vt:lpstr>
      <vt:lpstr>商品排序规则：第二部分</vt:lpstr>
      <vt:lpstr>快速排序优化：基本思路</vt:lpstr>
      <vt:lpstr>快速排序：辅助函数</vt:lpstr>
      <vt:lpstr>快速排序：优化实现（第一部分）</vt:lpstr>
      <vt:lpstr>快速排序：优化实现（第二部分）</vt:lpstr>
      <vt:lpstr>考试实战技巧</vt:lpstr>
      <vt:lpstr>代码实现技巧</vt:lpstr>
      <vt:lpstr>边界处理示例</vt:lpstr>
      <vt:lpstr>调试技巧</vt:lpstr>
      <vt:lpstr>代码优化示例</vt:lpstr>
      <vt:lpstr>常见错误避免</vt:lpstr>
      <vt:lpstr>代码风格示例</vt:lpstr>
      <vt:lpstr>祝大家考试顺利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tmp-41572-UN6p8A8ehB9k-.html</dc:title>
  <cp:lastModifiedBy>浩元 宋</cp:lastModifiedBy>
  <cp:revision>2</cp:revision>
  <dcterms:created xsi:type="dcterms:W3CDTF">2025-04-12T12:16:45Z</dcterms:created>
  <dcterms:modified xsi:type="dcterms:W3CDTF">2025-04-13T05:02:54Z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2025-04-12T00:00:00Z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2025-04-12T00:00:00Z</vt:filetime>
  </property>
  <property fmtid="{D5CDD505-2E9C-101B-9397-08002B2CF9AE}" pid="5" name="Producer">
    <vt:lpwstr>Created by Marp</vt:lpwstr>
  </property>
</Properties>
</file>