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9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7AC89E-1E5F-458F-94A2-685D830753A4}" type="datetimeFigureOut">
              <a:rPr lang="en-GB" smtClean="0"/>
              <a:t>16/12/2021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8BBF47-8216-4350-B512-625584CE4391}" type="slidenum">
              <a:rPr lang="en-GB" smtClean="0"/>
              <a:t>‹#›</a:t>
            </a:fld>
            <a:endParaRPr lang="en-GB"/>
          </a:p>
        </p:txBody>
      </p:sp>
    </p:spTree>
    <p:extLst>
      <p:ext uri="{BB962C8B-B14F-4D97-AF65-F5344CB8AC3E}">
        <p14:creationId xmlns:p14="http://schemas.microsoft.com/office/powerpoint/2010/main" val="779963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98BBF47-8216-4350-B512-625584CE4391}" type="slidenum">
              <a:rPr lang="en-GB" smtClean="0"/>
              <a:t>2</a:t>
            </a:fld>
            <a:endParaRPr lang="en-GB"/>
          </a:p>
        </p:txBody>
      </p:sp>
    </p:spTree>
    <p:extLst>
      <p:ext uri="{BB962C8B-B14F-4D97-AF65-F5344CB8AC3E}">
        <p14:creationId xmlns:p14="http://schemas.microsoft.com/office/powerpoint/2010/main" val="3677097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BAFA9944-66D9-4F0D-9ACB-6CDA23FD88E7}" type="datetimeFigureOut">
              <a:rPr lang="en-GB" smtClean="0"/>
              <a:t>16/12/2021</a:t>
            </a:fld>
            <a:endParaRPr lang="en-GB"/>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GB"/>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F1B28B88-7057-4065-98B2-9FC4FE0B6EC7}" type="slidenum">
              <a:rPr lang="en-GB" smtClean="0"/>
              <a:t>‹#›</a:t>
            </a:fld>
            <a:endParaRPr lang="en-GB"/>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FA9944-66D9-4F0D-9ACB-6CDA23FD88E7}" type="datetimeFigureOut">
              <a:rPr lang="en-GB" smtClean="0"/>
              <a:t>16/12/2021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B28B88-7057-4065-98B2-9FC4FE0B6EC7}"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FA9944-66D9-4F0D-9ACB-6CDA23FD88E7}" type="datetimeFigureOut">
              <a:rPr lang="en-GB" smtClean="0"/>
              <a:t>16/12/2021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B28B88-7057-4065-98B2-9FC4FE0B6EC7}"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FA9944-66D9-4F0D-9ACB-6CDA23FD88E7}" type="datetimeFigureOut">
              <a:rPr lang="en-GB" smtClean="0"/>
              <a:t>16/12/2021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B28B88-7057-4065-98B2-9FC4FE0B6EC7}"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FA9944-66D9-4F0D-9ACB-6CDA23FD88E7}" type="datetimeFigureOut">
              <a:rPr lang="en-GB" smtClean="0"/>
              <a:t>16/12/2021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B28B88-7057-4065-98B2-9FC4FE0B6EC7}"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AFA9944-66D9-4F0D-9ACB-6CDA23FD88E7}" type="datetimeFigureOut">
              <a:rPr lang="en-GB" smtClean="0"/>
              <a:t>16/12/2021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1B28B88-7057-4065-98B2-9FC4FE0B6EC7}" type="slidenum">
              <a:rPr lang="en-GB" smtClean="0"/>
              <a:t>‹#›</a:t>
            </a:fld>
            <a:endParaRPr lang="en-GB"/>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FA9944-66D9-4F0D-9ACB-6CDA23FD88E7}" type="datetimeFigureOut">
              <a:rPr lang="en-GB" smtClean="0"/>
              <a:t>16/12/2021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1B28B88-7057-4065-98B2-9FC4FE0B6EC7}"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FA9944-66D9-4F0D-9ACB-6CDA23FD88E7}" type="datetimeFigureOut">
              <a:rPr lang="en-GB" smtClean="0"/>
              <a:t>16/12/2021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1B28B88-7057-4065-98B2-9FC4FE0B6EC7}"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FA9944-66D9-4F0D-9ACB-6CDA23FD88E7}" type="datetimeFigureOut">
              <a:rPr lang="en-GB" smtClean="0"/>
              <a:t>16/12/2021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1B28B88-7057-4065-98B2-9FC4FE0B6EC7}"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AFA9944-66D9-4F0D-9ACB-6CDA23FD88E7}" type="datetimeFigureOut">
              <a:rPr lang="en-GB" smtClean="0"/>
              <a:t>16/12/2021</a:t>
            </a:fld>
            <a:endParaRPr lang="en-GB"/>
          </a:p>
        </p:txBody>
      </p:sp>
      <p:sp>
        <p:nvSpPr>
          <p:cNvPr id="7" name="Slide Number Placeholder 6"/>
          <p:cNvSpPr>
            <a:spLocks noGrp="1"/>
          </p:cNvSpPr>
          <p:nvPr>
            <p:ph type="sldNum" sz="quarter" idx="12"/>
          </p:nvPr>
        </p:nvSpPr>
        <p:spPr/>
        <p:txBody>
          <a:bodyPr/>
          <a:lstStyle/>
          <a:p>
            <a:fld id="{F1B28B88-7057-4065-98B2-9FC4FE0B6EC7}" type="slidenum">
              <a:rPr lang="en-GB" smtClean="0"/>
              <a:t>‹#›</a:t>
            </a:fld>
            <a:endParaRPr lang="en-GB"/>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GB"/>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FA9944-66D9-4F0D-9ACB-6CDA23FD88E7}" type="datetimeFigureOut">
              <a:rPr lang="en-GB" smtClean="0"/>
              <a:t>16/12/2021</a:t>
            </a:fld>
            <a:endParaRPr lang="en-GB"/>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GB"/>
          </a:p>
        </p:txBody>
      </p:sp>
      <p:sp>
        <p:nvSpPr>
          <p:cNvPr id="7" name="Slide Number Placeholder 6"/>
          <p:cNvSpPr>
            <a:spLocks noGrp="1"/>
          </p:cNvSpPr>
          <p:nvPr>
            <p:ph type="sldNum" sz="quarter" idx="12"/>
          </p:nvPr>
        </p:nvSpPr>
        <p:spPr/>
        <p:txBody>
          <a:bodyPr/>
          <a:lstStyle/>
          <a:p>
            <a:fld id="{F1B28B88-7057-4065-98B2-9FC4FE0B6EC7}"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BAFA9944-66D9-4F0D-9ACB-6CDA23FD88E7}" type="datetimeFigureOut">
              <a:rPr lang="en-GB" smtClean="0"/>
              <a:t>16/12/2021</a:t>
            </a:fld>
            <a:endParaRPr lang="en-GB"/>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GB"/>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F1B28B88-7057-4065-98B2-9FC4FE0B6EC7}"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3"/>
          </a:solidFill>
          <a:ln>
            <a:solidFill>
              <a:schemeClr val="accent1">
                <a:lumMod val="60000"/>
                <a:lumOff val="40000"/>
              </a:schemeClr>
            </a:solidFill>
          </a:ln>
        </p:spPr>
        <p:txBody>
          <a:bodyPr>
            <a:normAutofit fontScale="90000"/>
          </a:bodyPr>
          <a:lstStyle/>
          <a:p>
            <a:r>
              <a:rPr lang="en-GB" dirty="0" smtClean="0"/>
              <a:t>How do we know what we don’t know?</a:t>
            </a:r>
            <a:endParaRPr lang="en-GB" dirty="0"/>
          </a:p>
        </p:txBody>
      </p:sp>
      <p:sp>
        <p:nvSpPr>
          <p:cNvPr id="3" name="Subtitle 2"/>
          <p:cNvSpPr>
            <a:spLocks noGrp="1"/>
          </p:cNvSpPr>
          <p:nvPr>
            <p:ph type="subTitle" idx="1"/>
          </p:nvPr>
        </p:nvSpPr>
        <p:spPr>
          <a:xfrm rot="10800000" flipV="1">
            <a:off x="1115616" y="2564904"/>
            <a:ext cx="3292758" cy="2880320"/>
          </a:xfrm>
          <a:solidFill>
            <a:srgbClr val="FFC000"/>
          </a:solidFill>
        </p:spPr>
        <p:txBody>
          <a:bodyPr>
            <a:normAutofit/>
          </a:bodyPr>
          <a:lstStyle/>
          <a:p>
            <a:pPr marL="285750" indent="-285750">
              <a:buFont typeface="Arial" panose="020B0604020202020204" pitchFamily="34" charset="0"/>
              <a:buChar char="•"/>
            </a:pPr>
            <a:r>
              <a:rPr lang="en-GB" dirty="0" smtClean="0"/>
              <a:t>Nobody knows everything.</a:t>
            </a:r>
          </a:p>
          <a:p>
            <a:pPr marL="285750" indent="-285750">
              <a:buFont typeface="Arial" panose="020B0604020202020204" pitchFamily="34" charset="0"/>
              <a:buChar char="•"/>
            </a:pPr>
            <a:r>
              <a:rPr lang="en-GB" dirty="0" smtClean="0"/>
              <a:t>Ignorance can cause bias.</a:t>
            </a:r>
          </a:p>
          <a:p>
            <a:pPr marL="285750" indent="-285750">
              <a:buFont typeface="Arial" panose="020B0604020202020204" pitchFamily="34" charset="0"/>
              <a:buChar char="•"/>
            </a:pPr>
            <a:r>
              <a:rPr lang="en-GB" dirty="0" smtClean="0"/>
              <a:t>we want to eliminate bias in our qualitative analysis.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621434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solidFill>
            <a:srgbClr val="FFC000"/>
          </a:solidFill>
        </p:spPr>
        <p:txBody>
          <a:bodyPr>
            <a:normAutofit fontScale="85000" lnSpcReduction="20000"/>
          </a:bodyPr>
          <a:lstStyle/>
          <a:p>
            <a:r>
              <a:rPr lang="en-GB" dirty="0" smtClean="0"/>
              <a:t>Totally ethical as there was no intention to cause death – quite the reverse. But ‘ethically’ should researchers have checked – even in the limited timescales?</a:t>
            </a:r>
          </a:p>
          <a:p>
            <a:r>
              <a:rPr lang="en-GB" dirty="0"/>
              <a:t>M</a:t>
            </a:r>
            <a:r>
              <a:rPr lang="en-GB" dirty="0" smtClean="0"/>
              <a:t>any data models have been found to have bias, some probably deliberately.</a:t>
            </a:r>
          </a:p>
          <a:p>
            <a:r>
              <a:rPr lang="en-GB" dirty="0" smtClean="0"/>
              <a:t>Assumptions about race, gender and social class proliferate.</a:t>
            </a:r>
          </a:p>
        </p:txBody>
      </p:sp>
      <p:sp>
        <p:nvSpPr>
          <p:cNvPr id="3" name="Title 2"/>
          <p:cNvSpPr>
            <a:spLocks noGrp="1"/>
          </p:cNvSpPr>
          <p:nvPr>
            <p:ph type="title"/>
          </p:nvPr>
        </p:nvSpPr>
        <p:spPr>
          <a:xfrm>
            <a:off x="4644008" y="980728"/>
            <a:ext cx="3304572" cy="2347771"/>
          </a:xfrm>
        </p:spPr>
        <p:txBody>
          <a:bodyPr>
            <a:normAutofit/>
          </a:bodyPr>
          <a:lstStyle/>
          <a:p>
            <a:r>
              <a:rPr lang="en-GB" dirty="0" smtClean="0"/>
              <a:t>Some Sars-cov-2 data models may have led to increased care home deaths	</a:t>
            </a:r>
            <a:endParaRPr lang="en-GB" dirty="0"/>
          </a:p>
        </p:txBody>
      </p:sp>
      <p:sp>
        <p:nvSpPr>
          <p:cNvPr id="4" name="Text Placeholder 3"/>
          <p:cNvSpPr>
            <a:spLocks noGrp="1"/>
          </p:cNvSpPr>
          <p:nvPr>
            <p:ph type="body" sz="half" idx="2"/>
          </p:nvPr>
        </p:nvSpPr>
        <p:spPr>
          <a:solidFill>
            <a:schemeClr val="accent1">
              <a:lumMod val="60000"/>
              <a:lumOff val="40000"/>
            </a:schemeClr>
          </a:solidFill>
        </p:spPr>
        <p:txBody>
          <a:bodyPr>
            <a:normAutofit fontScale="92500"/>
          </a:bodyPr>
          <a:lstStyle/>
          <a:p>
            <a:r>
              <a:rPr lang="en-GB" dirty="0" smtClean="0"/>
              <a:t>They hadn’t factored in  agency staff transmitting the virus because they didn’t know about the scale of agency use and how staff worked in many homes and would transmit the virus</a:t>
            </a:r>
            <a:endParaRPr lang="en-GB" dirty="0"/>
          </a:p>
        </p:txBody>
      </p:sp>
    </p:spTree>
    <p:extLst>
      <p:ext uri="{BB962C8B-B14F-4D97-AF65-F5344CB8AC3E}">
        <p14:creationId xmlns:p14="http://schemas.microsoft.com/office/powerpoint/2010/main" val="3279477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solidFill>
            <a:srgbClr val="FFC000"/>
          </a:solidFill>
        </p:spPr>
        <p:txBody>
          <a:bodyPr>
            <a:normAutofit fontScale="92500" lnSpcReduction="10000"/>
          </a:bodyPr>
          <a:lstStyle/>
          <a:p>
            <a:r>
              <a:rPr lang="en-GB" dirty="0" smtClean="0"/>
              <a:t>Only </a:t>
            </a:r>
            <a:r>
              <a:rPr lang="en-GB" dirty="0" smtClean="0"/>
              <a:t>if other </a:t>
            </a:r>
            <a:r>
              <a:rPr lang="en-GB" dirty="0"/>
              <a:t>data already exists and is accessible</a:t>
            </a:r>
            <a:r>
              <a:rPr lang="en-GB" dirty="0" smtClean="0"/>
              <a:t>.</a:t>
            </a:r>
          </a:p>
          <a:p>
            <a:r>
              <a:rPr lang="en-GB" dirty="0" smtClean="0"/>
              <a:t>Only if we know </a:t>
            </a:r>
            <a:r>
              <a:rPr lang="en-GB" dirty="0" smtClean="0"/>
              <a:t>other </a:t>
            </a:r>
            <a:r>
              <a:rPr lang="en-GB" dirty="0" smtClean="0"/>
              <a:t>data exists and may be pertinent.</a:t>
            </a:r>
          </a:p>
          <a:p>
            <a:r>
              <a:rPr lang="en-GB" dirty="0" smtClean="0"/>
              <a:t>We might be able to weight out bias in the data – but only if we understand the bias and are allowed to weight it, remove it or report it.</a:t>
            </a:r>
          </a:p>
          <a:p>
            <a:endParaRPr lang="en-GB" dirty="0"/>
          </a:p>
          <a:p>
            <a:endParaRPr lang="en-GB" dirty="0"/>
          </a:p>
        </p:txBody>
      </p:sp>
      <p:sp>
        <p:nvSpPr>
          <p:cNvPr id="3" name="Title 2"/>
          <p:cNvSpPr>
            <a:spLocks noGrp="1"/>
          </p:cNvSpPr>
          <p:nvPr>
            <p:ph type="title"/>
          </p:nvPr>
        </p:nvSpPr>
        <p:spPr/>
        <p:txBody>
          <a:bodyPr>
            <a:normAutofit fontScale="90000"/>
          </a:bodyPr>
          <a:lstStyle/>
          <a:p>
            <a:r>
              <a:rPr lang="en-GB" dirty="0" smtClean="0"/>
              <a:t>Can we avoid assumptions by going to other data?</a:t>
            </a:r>
            <a:endParaRPr lang="en-GB" dirty="0"/>
          </a:p>
        </p:txBody>
      </p:sp>
      <p:sp>
        <p:nvSpPr>
          <p:cNvPr id="4" name="Text Placeholder 3"/>
          <p:cNvSpPr>
            <a:spLocks noGrp="1"/>
          </p:cNvSpPr>
          <p:nvPr>
            <p:ph type="body" sz="half" idx="2"/>
          </p:nvPr>
        </p:nvSpPr>
        <p:spPr/>
        <p:txBody>
          <a:bodyPr/>
          <a:lstStyle/>
          <a:p>
            <a:r>
              <a:rPr lang="en-GB" dirty="0" smtClean="0"/>
              <a:t>Does data we analyse have obvious bias and should we question how it was collected? </a:t>
            </a:r>
            <a:endParaRPr lang="en-GB" dirty="0"/>
          </a:p>
        </p:txBody>
      </p:sp>
    </p:spTree>
    <p:extLst>
      <p:ext uri="{BB962C8B-B14F-4D97-AF65-F5344CB8AC3E}">
        <p14:creationId xmlns:p14="http://schemas.microsoft.com/office/powerpoint/2010/main" val="13791712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solidFill>
            <a:srgbClr val="FFC000"/>
          </a:solidFill>
        </p:spPr>
        <p:txBody>
          <a:bodyPr>
            <a:normAutofit fontScale="92500"/>
          </a:bodyPr>
          <a:lstStyle/>
          <a:p>
            <a:r>
              <a:rPr lang="en-GB" dirty="0"/>
              <a:t>Was there </a:t>
            </a:r>
            <a:r>
              <a:rPr lang="en-GB" dirty="0" smtClean="0"/>
              <a:t>obvious researcher </a:t>
            </a:r>
            <a:r>
              <a:rPr lang="en-GB" dirty="0"/>
              <a:t>and/or respondent bias</a:t>
            </a:r>
            <a:r>
              <a:rPr lang="en-GB" dirty="0" smtClean="0"/>
              <a:t>?</a:t>
            </a:r>
          </a:p>
          <a:p>
            <a:r>
              <a:rPr lang="en-GB" dirty="0" smtClean="0"/>
              <a:t>Are results in line with other studies and if they vary wildly is the reason viable?</a:t>
            </a:r>
          </a:p>
          <a:p>
            <a:r>
              <a:rPr lang="en-GB" smtClean="0"/>
              <a:t>Can </a:t>
            </a:r>
            <a:r>
              <a:rPr lang="en-GB" smtClean="0"/>
              <a:t>we</a:t>
            </a:r>
            <a:r>
              <a:rPr lang="en-GB" dirty="0" smtClean="0"/>
              <a:t>, for instance</a:t>
            </a:r>
            <a:r>
              <a:rPr lang="en-GB" smtClean="0"/>
              <a:t>, </a:t>
            </a:r>
            <a:r>
              <a:rPr lang="en-GB" smtClean="0"/>
              <a:t>minimise </a:t>
            </a:r>
            <a:r>
              <a:rPr lang="en-GB" dirty="0" smtClean="0"/>
              <a:t>cultural bias by moving toward cultural relativism?</a:t>
            </a:r>
          </a:p>
          <a:p>
            <a:endParaRPr lang="en-GB" dirty="0"/>
          </a:p>
        </p:txBody>
      </p:sp>
      <p:sp>
        <p:nvSpPr>
          <p:cNvPr id="3" name="Title 2"/>
          <p:cNvSpPr>
            <a:spLocks noGrp="1"/>
          </p:cNvSpPr>
          <p:nvPr>
            <p:ph type="title"/>
          </p:nvPr>
        </p:nvSpPr>
        <p:spPr/>
        <p:txBody>
          <a:bodyPr/>
          <a:lstStyle/>
          <a:p>
            <a:r>
              <a:rPr lang="en-GB" dirty="0" smtClean="0"/>
              <a:t>Valid questions  can be asked.</a:t>
            </a:r>
            <a:endParaRPr lang="en-GB" dirty="0"/>
          </a:p>
        </p:txBody>
      </p:sp>
      <p:sp>
        <p:nvSpPr>
          <p:cNvPr id="4" name="Text Placeholder 3"/>
          <p:cNvSpPr>
            <a:spLocks noGrp="1"/>
          </p:cNvSpPr>
          <p:nvPr>
            <p:ph type="body" sz="half" idx="2"/>
          </p:nvPr>
        </p:nvSpPr>
        <p:spPr/>
        <p:txBody>
          <a:bodyPr/>
          <a:lstStyle/>
          <a:p>
            <a:r>
              <a:rPr lang="en-GB" dirty="0" smtClean="0"/>
              <a:t>We aren’t  perfect  and can only make best efforts - but we will  aspire  to high ethical and professional standards.</a:t>
            </a:r>
          </a:p>
          <a:p>
            <a:r>
              <a:rPr lang="en-GB" dirty="0" smtClean="0"/>
              <a:t>Hoorah!</a:t>
            </a:r>
            <a:endParaRPr lang="en-GB" dirty="0"/>
          </a:p>
          <a:p>
            <a:endParaRPr lang="en-GB" dirty="0"/>
          </a:p>
        </p:txBody>
      </p:sp>
    </p:spTree>
    <p:extLst>
      <p:ext uri="{BB962C8B-B14F-4D97-AF65-F5344CB8AC3E}">
        <p14:creationId xmlns:p14="http://schemas.microsoft.com/office/powerpoint/2010/main" val="39978065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1044</TotalTime>
  <Words>275</Words>
  <Application>Microsoft Office PowerPoint</Application>
  <PresentationFormat>On-screen Show (4:3)</PresentationFormat>
  <Paragraphs>24</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Austin</vt:lpstr>
      <vt:lpstr>How do we know what we don’t know?</vt:lpstr>
      <vt:lpstr>Some Sars-cov-2 data models may have led to increased care home deaths </vt:lpstr>
      <vt:lpstr>Can we avoid assumptions by going to other data?</vt:lpstr>
      <vt:lpstr>Valid questions  can be asked.</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 we know what we don’t know?</dc:title>
  <dc:creator>Howard</dc:creator>
  <cp:lastModifiedBy>Howard</cp:lastModifiedBy>
  <cp:revision>26</cp:revision>
  <dcterms:created xsi:type="dcterms:W3CDTF">2021-12-16T13:29:28Z</dcterms:created>
  <dcterms:modified xsi:type="dcterms:W3CDTF">2021-12-17T09:53:55Z</dcterms:modified>
</cp:coreProperties>
</file>