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7" r:id="rId3"/>
    <p:sldId id="536" r:id="rId4"/>
    <p:sldId id="517" r:id="rId5"/>
    <p:sldId id="567" r:id="rId6"/>
    <p:sldId id="543" r:id="rId7"/>
    <p:sldId id="545" r:id="rId8"/>
    <p:sldId id="542" r:id="rId9"/>
    <p:sldId id="557" r:id="rId10"/>
    <p:sldId id="558" r:id="rId11"/>
    <p:sldId id="530" r:id="rId12"/>
    <p:sldId id="575" r:id="rId13"/>
    <p:sldId id="484" r:id="rId14"/>
  </p:sldIdLst>
  <p:sldSz cx="12192000" cy="6858000" type="screen16x9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 pos="2245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63419-213F-49B3-BD26-5AF136F4C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6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CBB5-D98D-44AE-9A74-096A1E0590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ctrTitle"/>
          </p:nvPr>
        </p:nvSpPr>
        <p:spPr>
          <a:xfrm>
            <a:off x="914400" y="1493790"/>
            <a:ext cx="10363200" cy="2385260"/>
          </a:xfrm>
          <a:noFill/>
          <a:ln>
            <a:noFill/>
          </a:ln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81" name="副标题 2"/>
          <p:cNvSpPr>
            <a:spLocks noGrp="1"/>
          </p:cNvSpPr>
          <p:nvPr>
            <p:ph type="subTitle" idx="1"/>
          </p:nvPr>
        </p:nvSpPr>
        <p:spPr>
          <a:xfrm>
            <a:off x="1828800" y="4194084"/>
            <a:ext cx="8534400" cy="1444715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CC4C825A-F2E3-4264-8B51-C5DB702FF535}" type="slidenum">
              <a:rPr lang="zh-CN" altLang="en-US"/>
            </a:fld>
            <a:endParaRPr lang="en-US" altLang="zh-CN"/>
          </a:p>
        </p:txBody>
      </p:sp>
      <p:pic>
        <p:nvPicPr>
          <p:cNvPr id="209715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7" y="16421"/>
            <a:ext cx="2844984" cy="622113"/>
          </a:xfrm>
          <a:prstGeom prst="rect">
            <a:avLst/>
          </a:prstGeom>
        </p:spPr>
      </p:pic>
      <p:cxnSp>
        <p:nvCxnSpPr>
          <p:cNvPr id="3145728" name="直接连接符 7"/>
          <p:cNvCxnSpPr/>
          <p:nvPr userDrawn="1"/>
        </p:nvCxnSpPr>
        <p:spPr bwMode="auto">
          <a:xfrm>
            <a:off x="0" y="4005064"/>
            <a:ext cx="12192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0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1B17748-ACD3-433F-AE89-8C038F680A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EB640C2E-6D0B-4C05-82DD-612F23B1F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EA2"/>
                </a:solidFill>
              </a:defRPr>
            </a:lvl1pPr>
          </a:lstStyle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1048611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914400" y="6324600"/>
            <a:ext cx="2540000" cy="457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65600" y="6324600"/>
            <a:ext cx="3860800" cy="457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613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4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30885" y="3945255"/>
            <a:ext cx="4577715" cy="417195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048615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30251" y="2807970"/>
            <a:ext cx="5365751" cy="1049179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2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" y="0"/>
            <a:ext cx="12186721" cy="732047"/>
          </a:xfrm>
          <a:prstGeom prst="rect">
            <a:avLst/>
          </a:prstGeom>
          <a:solidFill>
            <a:srgbClr val="004EA2"/>
          </a:solidFill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376" y="953725"/>
            <a:ext cx="11266250" cy="57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533" y="226495"/>
            <a:ext cx="115984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7F6806-4B73-4FE7-895B-F3153C58A60A}" type="slidenum">
              <a:rPr lang="zh-CN" altLang="en-US" smtClean="0"/>
            </a:fld>
            <a:endParaRPr lang="en-US" altLang="zh-CN"/>
          </a:p>
        </p:txBody>
      </p:sp>
      <p:sp>
        <p:nvSpPr>
          <p:cNvPr id="1048579" name="矩形 5"/>
          <p:cNvSpPr/>
          <p:nvPr userDrawn="1"/>
        </p:nvSpPr>
        <p:spPr bwMode="auto">
          <a:xfrm>
            <a:off x="0" y="732048"/>
            <a:ext cx="12192000" cy="72008"/>
          </a:xfrm>
          <a:prstGeom prst="rect">
            <a:avLst/>
          </a:prstGeom>
          <a:solidFill>
            <a:srgbClr val="7FBF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080" y="5994285"/>
            <a:ext cx="826581" cy="8096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CN" altLang="en-US" sz="3600" b="1" kern="0" dirty="0">
          <a:solidFill>
            <a:schemeClr val="bg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800" b="1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00100" indent="-342900" algn="just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−"/>
        <a:defRPr kumimoji="1" sz="2400" b="1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14400" indent="0" algn="just" rtl="0" eaLnBrk="0" fontAlgn="base" hangingPunct="0">
        <a:spcBef>
          <a:spcPct val="20000"/>
        </a:spcBef>
        <a:spcAft>
          <a:spcPct val="0"/>
        </a:spcAft>
        <a:buNone/>
        <a:defRPr kumimoji="1" sz="2000" b="1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indent="0" algn="just" rtl="0" eaLnBrk="0" fontAlgn="base" hangingPunct="0">
        <a:spcBef>
          <a:spcPct val="20000"/>
        </a:spcBef>
        <a:spcAft>
          <a:spcPct val="0"/>
        </a:spcAft>
        <a:buNone/>
        <a:defRPr kumimoji="1" sz="1800" b="1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828800" indent="0" algn="just" rtl="0" eaLnBrk="0" fontAlgn="base" hangingPunct="0">
        <a:spcBef>
          <a:spcPct val="20000"/>
        </a:spcBef>
        <a:spcAft>
          <a:spcPct val="0"/>
        </a:spcAft>
        <a:buNone/>
        <a:defRPr kumimoji="1" sz="1800" b="1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13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6.xml"/><Relationship Id="rId10" Type="http://schemas.openxmlformats.org/officeDocument/2006/relationships/image" Target="../media/image15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tags" Target="../tags/tag14.xml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9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.bin"/><Relationship Id="rId10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智能铆枪控制器</a:t>
            </a:r>
            <a:endParaRPr>
              <a:sym typeface="+mn-ea"/>
            </a:endParaRPr>
          </a:p>
        </p:txBody>
      </p:sp>
      <p:sp>
        <p:nvSpPr>
          <p:cNvPr id="1048584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indent="3426460" algn="l"/>
            <a:endParaRPr lang="zh-CN" altLang="en-US" sz="1800">
              <a:sym typeface="+mn-ea"/>
            </a:endParaRPr>
          </a:p>
          <a:p>
            <a:pPr indent="3426460" algn="l"/>
            <a:endParaRPr lang="zh-CN" altLang="en-US" sz="1800">
              <a:sym typeface="+mn-ea"/>
            </a:endParaRPr>
          </a:p>
          <a:p>
            <a:pPr indent="3426460" algn="l">
              <a:lnSpc>
                <a:spcPct val="120000"/>
              </a:lnSpc>
            </a:pPr>
            <a:r>
              <a:rPr lang="zh-CN" altLang="en-US" sz="1800">
                <a:sym typeface="+mn-ea"/>
              </a:rPr>
              <a:t>汇报人：孙</a:t>
            </a:r>
            <a:r>
              <a:rPr lang="en-US" altLang="zh-CN" sz="1800">
                <a:sym typeface="+mn-ea"/>
              </a:rPr>
              <a:t>    </a:t>
            </a:r>
            <a:r>
              <a:rPr lang="zh-CN" altLang="en-US" sz="1800">
                <a:sym typeface="+mn-ea"/>
              </a:rPr>
              <a:t>欢</a:t>
            </a:r>
            <a:endParaRPr lang="zh-CN" altLang="en-US" sz="1800">
              <a:sym typeface="+mn-ea"/>
            </a:endParaRPr>
          </a:p>
          <a:p>
            <a:pPr indent="3420110" algn="l">
              <a:lnSpc>
                <a:spcPct val="120000"/>
              </a:lnSpc>
            </a:pPr>
            <a:r>
              <a:rPr lang="zh-CN" altLang="en-US" sz="1800">
                <a:sym typeface="+mn-ea"/>
              </a:rPr>
              <a:t>导</a:t>
            </a:r>
            <a:r>
              <a:rPr lang="en-US" altLang="zh-CN" sz="1800">
                <a:sym typeface="+mn-ea"/>
              </a:rPr>
              <a:t>    </a:t>
            </a:r>
            <a:r>
              <a:rPr lang="zh-CN" altLang="en-US" sz="1800">
                <a:sym typeface="+mn-ea"/>
              </a:rPr>
              <a:t>师：王</a:t>
            </a:r>
            <a:r>
              <a:rPr lang="en-US" altLang="zh-CN" sz="1800">
                <a:sym typeface="+mn-ea"/>
              </a:rPr>
              <a:t>   </a:t>
            </a:r>
            <a:r>
              <a:rPr lang="zh-CN" altLang="en-US" sz="1800">
                <a:sym typeface="+mn-ea"/>
              </a:rPr>
              <a:t>华</a:t>
            </a:r>
            <a:endParaRPr lang="zh-CN" altLang="en-US" sz="1800">
              <a:sym typeface="+mn-ea"/>
            </a:endParaRPr>
          </a:p>
          <a:p>
            <a:pPr indent="3426460" algn="l"/>
            <a:endParaRPr lang="en-US" altLang="zh-CN" sz="1800">
              <a:sym typeface="+mn-ea"/>
            </a:endParaRPr>
          </a:p>
        </p:txBody>
      </p:sp>
      <p:sp>
        <p:nvSpPr>
          <p:cNvPr id="10485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B17748-ACD3-433F-AE89-8C038F680A5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3295" y="1997075"/>
            <a:ext cx="2969260" cy="41370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>
                <a:sym typeface="+mn-ea"/>
              </a:rPr>
              <a:t> </a:t>
            </a:r>
            <a:r>
              <a:rPr b="0">
                <a:sym typeface="+mn-ea"/>
              </a:rPr>
              <a:t>算法</a:t>
            </a:r>
            <a:r>
              <a:rPr lang="en-US" altLang="zh-CN" b="0">
                <a:sym typeface="+mn-ea"/>
              </a:rPr>
              <a:t>——</a:t>
            </a:r>
            <a:r>
              <a:rPr b="0">
                <a:sym typeface="+mn-ea"/>
              </a:rPr>
              <a:t>合格顶紧力</a:t>
            </a:r>
            <a:r>
              <a:rPr b="0">
                <a:sym typeface="+mn-ea"/>
              </a:rPr>
              <a:t>算法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32410" y="908685"/>
            <a:ext cx="11721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初始状态下标志位为0，铆枪断电，且滤波方式只有平均值滤波。当检测到顶紧力在合格顶紧力范围内，则令标志位为1，开启铆枪，同时开启限幅滤波（过滤掉击打信号）。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>
            <p:custDataLst>
              <p:tags r:id="rId3"/>
            </p:custDataLst>
          </p:nvPr>
        </p:nvSpPr>
        <p:spPr>
          <a:xfrm>
            <a:off x="6816090" y="3797088"/>
            <a:ext cx="578273" cy="898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06055" y="1988820"/>
            <a:ext cx="3553460" cy="2623820"/>
          </a:xfrm>
          <a:prstGeom prst="rect">
            <a:avLst/>
          </a:prstGeom>
        </p:spPr>
      </p:pic>
      <p:sp>
        <p:nvSpPr>
          <p:cNvPr id="41" name="矩形 40"/>
          <p:cNvSpPr/>
          <p:nvPr>
            <p:custDataLst>
              <p:tags r:id="rId6"/>
            </p:custDataLst>
          </p:nvPr>
        </p:nvSpPr>
        <p:spPr>
          <a:xfrm>
            <a:off x="1487170" y="3285490"/>
            <a:ext cx="906780" cy="1661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压</a:t>
            </a: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力</a:t>
            </a: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右箭头 41"/>
          <p:cNvSpPr/>
          <p:nvPr>
            <p:custDataLst>
              <p:tags r:id="rId7"/>
            </p:custDataLst>
          </p:nvPr>
        </p:nvSpPr>
        <p:spPr>
          <a:xfrm>
            <a:off x="2639695" y="3666913"/>
            <a:ext cx="578273" cy="898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41085" y="5904230"/>
            <a:ext cx="1424940" cy="941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0970" y="4827905"/>
            <a:ext cx="3617595" cy="1874520"/>
          </a:xfrm>
          <a:prstGeom prst="rect">
            <a:avLst/>
          </a:prstGeom>
        </p:spPr>
      </p:pic>
      <p:sp>
        <p:nvSpPr>
          <p:cNvPr id="6" name="右箭头 5"/>
          <p:cNvSpPr/>
          <p:nvPr>
            <p:custDataLst>
              <p:tags r:id="rId11"/>
            </p:custDataLst>
          </p:nvPr>
        </p:nvSpPr>
        <p:spPr>
          <a:xfrm rot="5400000">
            <a:off x="9001125" y="3988858"/>
            <a:ext cx="578273" cy="898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51140" y="4237990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限幅滤波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6910" y="1123315"/>
            <a:ext cx="1091311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智能铆枪控制器可以实现铆枪在合格顶紧力范围下击打设定的次数，并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实时采集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铆接过程的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力值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能大大降低对铆接工人的技术要求，以及提高铆接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合格率。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2304415"/>
            <a:ext cx="88773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 idx="4294967295"/>
          </p:nvPr>
        </p:nvSpPr>
        <p:spPr>
          <a:xfrm>
            <a:off x="1490345" y="2611755"/>
            <a:ext cx="9809480" cy="1049020"/>
          </a:xfrm>
          <a:noFill/>
        </p:spPr>
        <p:txBody>
          <a:bodyPr/>
          <a:p>
            <a:pPr algn="ctr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</a:rPr>
              <a:t>谢谢！请老师批评指正！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1265" y="3564255"/>
            <a:ext cx="4032885" cy="47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目录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575685" y="1493520"/>
            <a:ext cx="4064000" cy="448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硬件控制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概述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2770" y="887730"/>
            <a:ext cx="11124565" cy="138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智能铆枪控制器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STM32F407ZGT6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为主控制器，对各模块进行调度控制。</a:t>
            </a:r>
            <a:r>
              <a:rPr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DAC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继电器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实现电气比例阀和电磁阀的控制。采用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卡将采集到的力值信号存储。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屏显示铆接相关信息和参数。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0" y="2428240"/>
            <a:ext cx="5624195" cy="3958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5820" y="6444615"/>
            <a:ext cx="272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智能铆枪控制器系统框图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目录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575685" y="1493520"/>
            <a:ext cx="4064000" cy="448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控制控制</a:t>
            </a:r>
            <a:r>
              <a:rPr b="0">
                <a:sym typeface="+mn-ea"/>
              </a:rPr>
              <a:t>系统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7375" y="1027430"/>
            <a:ext cx="1091819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智能铆枪控制器采用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FreeRTOS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操作系统创建了两个任务（数据采集任务和合格顶紧力任务），数据采集任务主要时负责采集次数以及判断击打次数。合格顶紧力负责判断顶紧力是否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9785" y="3724910"/>
            <a:ext cx="1357630" cy="13500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FreRTOS</a:t>
            </a: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4970" y="4625340"/>
            <a:ext cx="1357630" cy="13500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合格顶紧力判断</a:t>
            </a: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4970" y="2734945"/>
            <a:ext cx="1357630" cy="13500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数据采集</a:t>
            </a: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0620" y="2743200"/>
            <a:ext cx="2548890" cy="570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击打次数</a:t>
            </a: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识别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0620" y="3519170"/>
            <a:ext cx="2548890" cy="570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5535" y="5014595"/>
            <a:ext cx="2548890" cy="570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合格顶紧力</a:t>
            </a:r>
            <a:r>
              <a: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529965" y="3336290"/>
            <a:ext cx="578485" cy="19939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562600" y="3004820"/>
            <a:ext cx="629920" cy="82359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8" idx="3"/>
            <a:endCxn id="14" idx="1"/>
          </p:cNvCxnSpPr>
          <p:nvPr/>
        </p:nvCxnSpPr>
        <p:spPr>
          <a:xfrm>
            <a:off x="5562600" y="5300345"/>
            <a:ext cx="6229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目录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575685" y="1493520"/>
            <a:ext cx="4064000" cy="448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硬件控制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0" y="1891030"/>
            <a:ext cx="3300730" cy="33909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算法</a:t>
            </a:r>
            <a:r>
              <a:rPr lang="en-US" altLang="zh-CN" b="0">
                <a:sym typeface="+mn-ea"/>
              </a:rPr>
              <a:t>——</a:t>
            </a:r>
            <a:r>
              <a:rPr b="0">
                <a:sym typeface="+mn-ea"/>
              </a:rPr>
              <a:t>数据</a:t>
            </a:r>
            <a:r>
              <a:rPr b="0">
                <a:sym typeface="+mn-ea"/>
              </a:rPr>
              <a:t>采集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2750" y="829945"/>
            <a:ext cx="11362055" cy="96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使用ADC和DMA的方式采集数据，采样平均值对采集数据进行滤波，通过For循环每次将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0个数据存放到一个数组中，并写入到SD卡内。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169160"/>
            <a:ext cx="7609840" cy="3901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5345" y="6158230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数据</a:t>
            </a:r>
            <a:r>
              <a:rPr lang="zh-CN" altLang="en-US" sz="1800"/>
              <a:t>采集流程图</a:t>
            </a:r>
            <a:endParaRPr lang="zh-CN" altLang="en-US" sz="1800"/>
          </a:p>
        </p:txBody>
      </p:sp>
      <p:sp>
        <p:nvSpPr>
          <p:cNvPr id="4" name="矩形 3"/>
          <p:cNvSpPr/>
          <p:nvPr/>
        </p:nvSpPr>
        <p:spPr>
          <a:xfrm>
            <a:off x="6776720" y="2421255"/>
            <a:ext cx="130556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080375" y="2078990"/>
            <a:ext cx="625475" cy="33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11106150" y="2753995"/>
            <a:ext cx="741045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rgbClr val="FF3300"/>
                </a:solidFill>
              </a:rPr>
              <a:t>写入</a:t>
            </a:r>
            <a:r>
              <a:rPr lang="zh-CN" altLang="en-US" sz="1000">
                <a:solidFill>
                  <a:srgbClr val="FF3300"/>
                </a:solidFill>
              </a:rPr>
              <a:t>数组</a:t>
            </a:r>
            <a:endParaRPr lang="zh-CN" altLang="en-US" sz="1000">
              <a:solidFill>
                <a:srgbClr val="FF33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121015" y="3564255"/>
            <a:ext cx="540385" cy="720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/>
          <p:cNvSpPr/>
          <p:nvPr/>
        </p:nvSpPr>
        <p:spPr>
          <a:xfrm>
            <a:off x="9561195" y="2753995"/>
            <a:ext cx="1125220" cy="1803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>
            <a:endCxn id="12" idx="1"/>
          </p:cNvCxnSpPr>
          <p:nvPr/>
        </p:nvCxnSpPr>
        <p:spPr>
          <a:xfrm>
            <a:off x="10686415" y="2867660"/>
            <a:ext cx="419735" cy="24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>
          <a:xfrm>
            <a:off x="8840470" y="4914265"/>
            <a:ext cx="2239010" cy="3289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>
            <a:stCxn id="17" idx="0"/>
          </p:cNvCxnSpPr>
          <p:nvPr/>
        </p:nvCxnSpPr>
        <p:spPr>
          <a:xfrm flipV="1">
            <a:off x="9959975" y="4734560"/>
            <a:ext cx="366395" cy="1797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10326370" y="4599305"/>
            <a:ext cx="741045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rgbClr val="FF3300"/>
                </a:solidFill>
              </a:rPr>
              <a:t>写入</a:t>
            </a:r>
            <a:r>
              <a:rPr lang="en-US" altLang="zh-CN" sz="1000">
                <a:solidFill>
                  <a:srgbClr val="FF3300"/>
                </a:solidFill>
              </a:rPr>
              <a:t>SD</a:t>
            </a:r>
            <a:r>
              <a:rPr lang="zh-CN" altLang="en-US" sz="1000">
                <a:solidFill>
                  <a:srgbClr val="FF3300"/>
                </a:solidFill>
              </a:rPr>
              <a:t>卡</a:t>
            </a:r>
            <a:endParaRPr lang="zh-CN" altLang="en-US" sz="10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算法</a:t>
            </a:r>
            <a:r>
              <a:rPr lang="en-US" altLang="zh-CN" b="0">
                <a:sym typeface="+mn-ea"/>
              </a:rPr>
              <a:t>——</a:t>
            </a:r>
            <a:r>
              <a:rPr b="0">
                <a:sym typeface="+mn-ea"/>
              </a:rPr>
              <a:t>力值信号</a:t>
            </a:r>
            <a:r>
              <a:rPr b="0">
                <a:sym typeface="+mn-ea"/>
              </a:rPr>
              <a:t>标定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12750" y="829945"/>
            <a:ext cx="11362055" cy="96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当单片机识别引脚电压后得到的是数字量（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0-4096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0-3.3V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电压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）。由于传感器施加的力可以看成线性关系，因此可以采集多次力值数据得到力值和数字量的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909445" y="2979420"/>
            <a:ext cx="7219950" cy="435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temp=(float)adcx*(2.0/4096)*528.6*2.27-266.0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910715" y="4689475"/>
            <a:ext cx="6917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temp=(float)adcx*(2.0/4096)*528.6*5.4-650.0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0070" y="22593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20KN传感器标定公式：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50240" y="39243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500KG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传感器标定公式：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算法</a:t>
            </a:r>
            <a:r>
              <a:rPr lang="en-US" altLang="zh-CN" b="0">
                <a:sym typeface="+mn-ea"/>
              </a:rPr>
              <a:t>——</a:t>
            </a:r>
            <a:r>
              <a:rPr b="0">
                <a:sym typeface="+mn-ea"/>
              </a:rPr>
              <a:t>击打次数识别</a:t>
            </a:r>
            <a:r>
              <a:rPr b="0">
                <a:sym typeface="+mn-ea"/>
              </a:rPr>
              <a:t>算法</a:t>
            </a:r>
            <a:endParaRPr b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320B0DE-1052-4799-AF48-7B34F2343630}" type="slidenum">
              <a:rPr lang="zh-CN" altLang="en-US" smtClean="0"/>
            </a:fld>
            <a:endParaRPr lang="en-US" altLang="zh-CN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015" y="2213610"/>
            <a:ext cx="2260600" cy="4578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16090" y="5780405"/>
            <a:ext cx="1897380" cy="1077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953770"/>
            <a:ext cx="11160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过设定阈值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Threshold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，采集到的数据减去阈值后得到新的数值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。对得到的新的数值进行判断，当新的数值大于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时击打次数加一，并跳过当前循环再继续识别。当识别到的击打次数为设定值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控制铆枪不再击打。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24002"/>
          <a:stretch>
            <a:fillRect/>
          </a:stretch>
        </p:blipFill>
        <p:spPr>
          <a:xfrm>
            <a:off x="794385" y="3279140"/>
            <a:ext cx="3003550" cy="2343150"/>
          </a:xfrm>
          <a:prstGeom prst="rect">
            <a:avLst/>
          </a:prstGeom>
        </p:spPr>
      </p:pic>
      <p:sp>
        <p:nvSpPr>
          <p:cNvPr id="9" name="右箭头 8"/>
          <p:cNvSpPr/>
          <p:nvPr>
            <p:custDataLst>
              <p:tags r:id="rId6"/>
            </p:custDataLst>
          </p:nvPr>
        </p:nvSpPr>
        <p:spPr>
          <a:xfrm>
            <a:off x="3890645" y="4058708"/>
            <a:ext cx="578273" cy="898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右箭头 11"/>
          <p:cNvSpPr/>
          <p:nvPr>
            <p:custDataLst>
              <p:tags r:id="rId7"/>
            </p:custDataLst>
          </p:nvPr>
        </p:nvSpPr>
        <p:spPr>
          <a:xfrm>
            <a:off x="7401137" y="4104217"/>
            <a:ext cx="578273" cy="8983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121920" tIns="60960" rIns="121920" bIns="6096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493760" y="3279140"/>
            <a:ext cx="2428875" cy="22586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96020" y="5671185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latin typeface="+mn-ea"/>
                <a:ea typeface="+mn-ea"/>
                <a:cs typeface="+mn-ea"/>
              </a:rPr>
              <a:t>LCD</a:t>
            </a:r>
            <a:r>
              <a:rPr lang="zh-CN" altLang="en-US" sz="1800" b="1">
                <a:latin typeface="+mn-ea"/>
                <a:ea typeface="+mn-ea"/>
                <a:cs typeface="+mn-ea"/>
              </a:rPr>
              <a:t>屏显示击打次数</a:t>
            </a:r>
            <a:endParaRPr lang="zh-CN" altLang="en-US" sz="1800" b="1">
              <a:latin typeface="+mn-ea"/>
              <a:ea typeface="+mn-ea"/>
              <a:cs typeface="+mn-ea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7491095" y="2229485"/>
          <a:ext cx="3737610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2831465" imgH="660400" progId="Equation.KSEE3">
                  <p:embed/>
                </p:oleObj>
              </mc:Choice>
              <mc:Fallback>
                <p:oleObj name="" r:id="rId11" imgW="2831465" imgH="660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91095" y="2229485"/>
                        <a:ext cx="3737610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66485" y="3266440"/>
            <a:ext cx="794385" cy="288290"/>
          </a:xfrm>
          <a:prstGeom prst="rect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13"/>
            </p:custDataLst>
          </p:nvPr>
        </p:nvCxnSpPr>
        <p:spPr>
          <a:xfrm flipV="1">
            <a:off x="6960870" y="3068955"/>
            <a:ext cx="710565" cy="3663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直接连接符 4"/>
          <p:cNvCxnSpPr>
            <a:stCxn id="29" idx="1"/>
            <a:endCxn id="29" idx="3"/>
          </p:cNvCxnSpPr>
          <p:nvPr/>
        </p:nvCxnSpPr>
        <p:spPr>
          <a:xfrm>
            <a:off x="794385" y="4450715"/>
            <a:ext cx="30035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20320" y="4239895"/>
            <a:ext cx="85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阈值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227.6,&quot;left&quot;:44.1,&quot;top&quot;:177.9,&quot;width&quot;:674.75}"/>
</p:tagLst>
</file>

<file path=ppt/tags/tag11.xml><?xml version="1.0" encoding="utf-8"?>
<p:tagLst xmlns:p="http://schemas.openxmlformats.org/presentationml/2006/main">
  <p:tag name="KSO_WM_DIAGRAM_VIRTUALLY_FRAME" val="{&quot;height&quot;:227.6,&quot;left&quot;:44.1,&quot;top&quot;:177.9,&quot;width&quot;:674.75}"/>
</p:tagLst>
</file>

<file path=ppt/tags/tag12.xml><?xml version="1.0" encoding="utf-8"?>
<p:tagLst xmlns:p="http://schemas.openxmlformats.org/presentationml/2006/main">
  <p:tag name="KSO_WM_DIAGRAM_VIRTUALLY_FRAME" val="{&quot;height&quot;:227.6,&quot;left&quot;:44.1,&quot;top&quot;:177.9,&quot;width&quot;:674.75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3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5666"/>
  <p:tag name="KSO_WM_SLIDE_ID" val="custom20205666_33"/>
</p:tagLst>
</file>

<file path=ppt/tags/tag28.xml><?xml version="1.0" encoding="utf-8"?>
<p:tagLst xmlns:p="http://schemas.openxmlformats.org/presentationml/2006/main">
  <p:tag name="KSO_WPP_MARK_KEY" val="bea64b60-399a-43ff-ba6f-adc2b261a4a8"/>
  <p:tag name="COMMONDATA" val="eyJoZGlkIjoiNjVlMjA4NTVjYjVlNTQ1N2I2ZDVkZWQ4MmQyZDQ1MjgifQ=="/>
  <p:tag name="commondata" val="eyJoZGlkIjoiNGY1NjE3ZTk4ZjAyZTdlMTFkMjRlMWQ2ODk4NzUyNTA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227.6,&quot;left&quot;:44.1,&quot;top&quot;:177.9,&quot;width&quot;:674.7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/>
  <Paragraphs>114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汉仪旗黑-85S</vt:lpstr>
      <vt:lpstr>黑体</vt:lpstr>
      <vt:lpstr>Wingdings</vt:lpstr>
      <vt:lpstr>Arial Unicode MS</vt:lpstr>
      <vt:lpstr>等线</vt:lpstr>
      <vt:lpstr>默认设计模板</vt:lpstr>
      <vt:lpstr>Equation.KSEE3</vt:lpstr>
      <vt:lpstr>铆枪控制器程序说明</vt:lpstr>
      <vt:lpstr>目录</vt:lpstr>
      <vt:lpstr>概述</vt:lpstr>
      <vt:lpstr>目录</vt:lpstr>
      <vt:lpstr>控制控制系统</vt:lpstr>
      <vt:lpstr>目录</vt:lpstr>
      <vt:lpstr>算法——数据采集</vt:lpstr>
      <vt:lpstr>算法——力值信号标定</vt:lpstr>
      <vt:lpstr>算法——击打次数识别算法</vt:lpstr>
      <vt:lpstr> 算法——合格顶紧力算法</vt:lpstr>
      <vt:lpstr>PowerPoint 演示文稿</vt:lpstr>
      <vt:lpstr>谢谢！请老师批评指正！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第三周学习汇报</dc:title>
  <dc:creator>huawang</dc:creator>
  <cp:lastModifiedBy>转身、未来</cp:lastModifiedBy>
  <cp:revision>243</cp:revision>
  <dcterms:created xsi:type="dcterms:W3CDTF">2023-03-05T05:40:00Z</dcterms:created>
  <dcterms:modified xsi:type="dcterms:W3CDTF">2024-05-06T12:49:19Z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3049B4C91AB3424EA1805D70BFFD0709_13</vt:lpwstr>
  </property>
  <property fmtid="{D5CDD505-2E9C-101B-9397-08002B2CF9AE}" pid="3" name="KSOProductBuildVer">
    <vt:lpwstr>2052-12.1.0.16729</vt:lpwstr>
  </property>
</Properties>
</file>