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66ED59-99D1-4850-B7DB-6B6DA4D86EAC}">
  <a:tblStyle styleId="{D366ED59-99D1-4850-B7DB-6B6DA4D86E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f64e2083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f64e2083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f64e2083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f64e2083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f64e2083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f64e2083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f64e2083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f64e2083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f64e2083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f64e2083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12004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612004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f64e2083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f64e2083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f64e2083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f64e2083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f64e2083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f64e2083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64e2083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64e2083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64e208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64e208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f64e2083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f64e2083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f64e2083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f64e2083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030acad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030acad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030acad5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030acad5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64e2083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64e2083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64e2083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64e2083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64e2083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64e2083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030acad5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030acad5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030acad5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030acad5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f64e2083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f64e2083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64e208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64e208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030acad5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030acad5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030acad5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030acad5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64e2083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64e208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64e208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64e208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f64e2083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f64e2083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64e2083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64e208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64e2083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f64e2083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64e2083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64e2083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11" Type="http://schemas.openxmlformats.org/officeDocument/2006/relationships/image" Target="../media/image24.png"/><Relationship Id="rId10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bitcoin.org/en/getting-started" TargetMode="External"/><Relationship Id="rId4" Type="http://schemas.openxmlformats.org/officeDocument/2006/relationships/hyperlink" Target="https://www.whatbitcoindid.com/the-beginners-guide-to-bitcoin" TargetMode="External"/><Relationship Id="rId5" Type="http://schemas.openxmlformats.org/officeDocument/2006/relationships/hyperlink" Target="https://twitter.com/adam3us" TargetMode="External"/><Relationship Id="rId6" Type="http://schemas.openxmlformats.org/officeDocument/2006/relationships/hyperlink" Target="https://www.linkedin.com/in/haresh-gedia/" TargetMode="External"/><Relationship Id="rId7" Type="http://schemas.openxmlformats.org/officeDocument/2006/relationships/hyperlink" Target="https://twitter.com/h_gedia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6"/>
            <a:ext cx="8252700" cy="12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Bitcoin &amp; Blockchain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184800" y="38829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Haresh 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212700" y="1112432"/>
            <a:ext cx="8931300" cy="3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Any one can create a bitcoin address using number of ways.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bitcoin account (wallet) is a combination of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Bitcoin Private Key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Bitcoin Address - Public Key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444925" y="30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032200"/>
                <a:gridCol w="1235375"/>
              </a:tblGrid>
              <a:tr h="29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100$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22"/>
          <p:cNvGraphicFramePr/>
          <p:nvPr/>
        </p:nvGraphicFramePr>
        <p:xfrm>
          <a:off x="5123575" y="299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2439500"/>
                <a:gridCol w="1269225"/>
              </a:tblGrid>
              <a:tr h="2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Address (public key)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1J2VRE3SWpfJakfTdA6dB1zM4gbCzrc7is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1.46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7" name="Google Shape;177;p22"/>
          <p:cNvCxnSpPr/>
          <p:nvPr/>
        </p:nvCxnSpPr>
        <p:spPr>
          <a:xfrm flipH="1" rot="10800000">
            <a:off x="2860088" y="3386800"/>
            <a:ext cx="21159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289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to Peer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1556900" y="21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527025"/>
                <a:gridCol w="630750"/>
              </a:tblGrid>
              <a:tr h="29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100$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50$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000" y="2223738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300" y="34384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25" y="4009900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000" y="33138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675" y="21878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950" y="1061888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825" y="365888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700" y="948163"/>
            <a:ext cx="645000" cy="6960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3"/>
          <p:cNvGraphicFramePr/>
          <p:nvPr/>
        </p:nvGraphicFramePr>
        <p:xfrm>
          <a:off x="7317275" y="37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527025"/>
                <a:gridCol w="630750"/>
              </a:tblGrid>
              <a:tr h="29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100$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50$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3" name="Google Shape;193;p23"/>
          <p:cNvCxnSpPr/>
          <p:nvPr/>
        </p:nvCxnSpPr>
        <p:spPr>
          <a:xfrm flipH="1" rot="10800000">
            <a:off x="3354575" y="1695050"/>
            <a:ext cx="2667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3"/>
          <p:cNvCxnSpPr/>
          <p:nvPr/>
        </p:nvCxnSpPr>
        <p:spPr>
          <a:xfrm flipH="1">
            <a:off x="4283625" y="1213325"/>
            <a:ext cx="825600" cy="21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3"/>
          <p:cNvCxnSpPr/>
          <p:nvPr/>
        </p:nvCxnSpPr>
        <p:spPr>
          <a:xfrm>
            <a:off x="3242775" y="3053975"/>
            <a:ext cx="3525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3"/>
          <p:cNvCxnSpPr/>
          <p:nvPr/>
        </p:nvCxnSpPr>
        <p:spPr>
          <a:xfrm flipH="1" rot="10800000">
            <a:off x="5241325" y="1832500"/>
            <a:ext cx="1235400" cy="21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3"/>
          <p:cNvCxnSpPr/>
          <p:nvPr/>
        </p:nvCxnSpPr>
        <p:spPr>
          <a:xfrm flipH="1" rot="10800000">
            <a:off x="5745700" y="3879550"/>
            <a:ext cx="5505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3"/>
          <p:cNvCxnSpPr>
            <a:stCxn id="190" idx="3"/>
          </p:cNvCxnSpPr>
          <p:nvPr/>
        </p:nvCxnSpPr>
        <p:spPr>
          <a:xfrm>
            <a:off x="5649825" y="713897"/>
            <a:ext cx="6378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3"/>
          <p:cNvCxnSpPr/>
          <p:nvPr/>
        </p:nvCxnSpPr>
        <p:spPr>
          <a:xfrm rot="10800000">
            <a:off x="6898275" y="1866950"/>
            <a:ext cx="1548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3"/>
          <p:cNvCxnSpPr/>
          <p:nvPr/>
        </p:nvCxnSpPr>
        <p:spPr>
          <a:xfrm flipH="1">
            <a:off x="6932600" y="3036775"/>
            <a:ext cx="1635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1" name="Google Shape;201;p23"/>
          <p:cNvGraphicFramePr/>
          <p:nvPr/>
        </p:nvGraphicFramePr>
        <p:xfrm>
          <a:off x="7096100" y="2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527025"/>
                <a:gridCol w="630750"/>
              </a:tblGrid>
              <a:tr h="29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100$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50$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31075" y="4692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to Peer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24"/>
          <p:cNvGraphicFramePr/>
          <p:nvPr/>
        </p:nvGraphicFramePr>
        <p:xfrm>
          <a:off x="396000" y="21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363600"/>
                <a:gridCol w="783050"/>
              </a:tblGrid>
              <a:tr h="29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Address (public key)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1J2VRE3SWpfJakfTdA6dB1zM4gbCzrc7is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1.46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33PjTZu7Eh96Jihh1gyBin5ApXwcjSLXS6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375" y="228302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675" y="34977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200" y="4069188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375" y="33731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050" y="22471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25" y="11211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00" y="4251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75" y="1007450"/>
            <a:ext cx="645000" cy="696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4"/>
          <p:cNvCxnSpPr/>
          <p:nvPr/>
        </p:nvCxnSpPr>
        <p:spPr>
          <a:xfrm flipH="1" rot="10800000">
            <a:off x="3173950" y="1754338"/>
            <a:ext cx="2667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/>
          <p:nvPr/>
        </p:nvCxnSpPr>
        <p:spPr>
          <a:xfrm flipH="1">
            <a:off x="4103000" y="1272613"/>
            <a:ext cx="825600" cy="21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4"/>
          <p:cNvCxnSpPr/>
          <p:nvPr/>
        </p:nvCxnSpPr>
        <p:spPr>
          <a:xfrm>
            <a:off x="3062150" y="3113263"/>
            <a:ext cx="3525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4"/>
          <p:cNvCxnSpPr/>
          <p:nvPr/>
        </p:nvCxnSpPr>
        <p:spPr>
          <a:xfrm flipH="1" rot="10800000">
            <a:off x="5060700" y="1891788"/>
            <a:ext cx="1235400" cy="21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4"/>
          <p:cNvCxnSpPr/>
          <p:nvPr/>
        </p:nvCxnSpPr>
        <p:spPr>
          <a:xfrm flipH="1" rot="10800000">
            <a:off x="5565075" y="3938838"/>
            <a:ext cx="5505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4"/>
          <p:cNvCxnSpPr>
            <a:stCxn id="214" idx="3"/>
          </p:cNvCxnSpPr>
          <p:nvPr/>
        </p:nvCxnSpPr>
        <p:spPr>
          <a:xfrm>
            <a:off x="5469200" y="773184"/>
            <a:ext cx="6378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6717650" y="1926238"/>
            <a:ext cx="1548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4"/>
          <p:cNvCxnSpPr/>
          <p:nvPr/>
        </p:nvCxnSpPr>
        <p:spPr>
          <a:xfrm flipH="1">
            <a:off x="6751975" y="3096063"/>
            <a:ext cx="1635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4" name="Google Shape;224;p24"/>
          <p:cNvGraphicFramePr/>
          <p:nvPr/>
        </p:nvGraphicFramePr>
        <p:xfrm>
          <a:off x="6908175" y="369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369525"/>
                <a:gridCol w="712550"/>
              </a:tblGrid>
              <a:tr h="31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Address (public key)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1J2VRE3SWpfJakfTdA6dB1zM4gbCzrc7is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1.46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33PjTZu7Eh96Jihh1gyBin5ApXwcjSLXS6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5" name="Google Shape;225;p24"/>
          <p:cNvGraphicFramePr/>
          <p:nvPr/>
        </p:nvGraphicFramePr>
        <p:xfrm>
          <a:off x="6834375" y="21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369525"/>
                <a:gridCol w="712550"/>
              </a:tblGrid>
              <a:tr h="31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Address (public key)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1J2VRE3SWpfJakfTdA6dB1zM4gbCzrc7is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1.46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33PjTZu7Eh96Jihh1gyBin5ApXwcjSLXS6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31075" y="4692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- Transparency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p25"/>
          <p:cNvGraphicFramePr/>
          <p:nvPr/>
        </p:nvGraphicFramePr>
        <p:xfrm>
          <a:off x="387400" y="29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346400"/>
                <a:gridCol w="783050"/>
              </a:tblGrid>
              <a:tr h="36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Address (public key)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1J2VRE3SWpfJakfTdA6dB1zM4gbCzrc7is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1.46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800" y="1643475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1045788" y="2421250"/>
            <a:ext cx="64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5995175" y="1543888"/>
            <a:ext cx="2993220" cy="2090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Bitcoin Network</a:t>
            </a:r>
            <a:endParaRPr/>
          </a:p>
        </p:txBody>
      </p:sp>
      <p:cxnSp>
        <p:nvCxnSpPr>
          <p:cNvPr id="235" name="Google Shape;235;p25"/>
          <p:cNvCxnSpPr/>
          <p:nvPr/>
        </p:nvCxnSpPr>
        <p:spPr>
          <a:xfrm flipH="1" rot="10800000">
            <a:off x="2950325" y="2486400"/>
            <a:ext cx="2795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5"/>
          <p:cNvSpPr txBox="1"/>
          <p:nvPr/>
        </p:nvSpPr>
        <p:spPr>
          <a:xfrm>
            <a:off x="2486075" y="1993650"/>
            <a:ext cx="3509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Bob (0.46 BTC) + Alice Signature + Fees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925" y="3910175"/>
            <a:ext cx="7733480" cy="11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31075" y="4692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3" name="Google Shape;243;p26"/>
          <p:cNvGraphicFramePr/>
          <p:nvPr/>
        </p:nvGraphicFramePr>
        <p:xfrm>
          <a:off x="413200" y="21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346400"/>
                <a:gridCol w="783050"/>
              </a:tblGrid>
              <a:tr h="29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Address (public key)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1J2VRE3SWpfJakfTdA6dB1zM4gbCzrc7is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33PjTZu7Eh96Jihh1gyBin5ApXwcjSLXS6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0.96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375" y="228302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675" y="34977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200" y="4069188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375" y="33731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050" y="22471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25" y="11211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00" y="4251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75" y="1007450"/>
            <a:ext cx="645000" cy="696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6"/>
          <p:cNvCxnSpPr/>
          <p:nvPr/>
        </p:nvCxnSpPr>
        <p:spPr>
          <a:xfrm flipH="1" rot="10800000">
            <a:off x="3173950" y="1754338"/>
            <a:ext cx="2667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6"/>
          <p:cNvCxnSpPr/>
          <p:nvPr/>
        </p:nvCxnSpPr>
        <p:spPr>
          <a:xfrm>
            <a:off x="3062150" y="3113263"/>
            <a:ext cx="3525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6"/>
          <p:cNvCxnSpPr/>
          <p:nvPr/>
        </p:nvCxnSpPr>
        <p:spPr>
          <a:xfrm flipH="1" rot="10800000">
            <a:off x="5565075" y="3938838"/>
            <a:ext cx="5505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6"/>
          <p:cNvCxnSpPr>
            <a:stCxn id="250" idx="3"/>
          </p:cNvCxnSpPr>
          <p:nvPr/>
        </p:nvCxnSpPr>
        <p:spPr>
          <a:xfrm>
            <a:off x="5469200" y="773184"/>
            <a:ext cx="6378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6"/>
          <p:cNvCxnSpPr/>
          <p:nvPr/>
        </p:nvCxnSpPr>
        <p:spPr>
          <a:xfrm rot="10800000">
            <a:off x="6717650" y="1926238"/>
            <a:ext cx="1548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6"/>
          <p:cNvCxnSpPr/>
          <p:nvPr/>
        </p:nvCxnSpPr>
        <p:spPr>
          <a:xfrm flipH="1">
            <a:off x="6751975" y="3096063"/>
            <a:ext cx="1635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8" name="Google Shape;258;p26"/>
          <p:cNvGraphicFramePr/>
          <p:nvPr/>
        </p:nvGraphicFramePr>
        <p:xfrm>
          <a:off x="6908175" y="369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369525"/>
                <a:gridCol w="712550"/>
              </a:tblGrid>
              <a:tr h="31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Address (public key)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1J2VRE3SWpfJakfTdA6dB1zM4gbCzrc7is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33PjTZu7Eh96Jihh1gyBin5ApXwcjSLXS6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0.96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9" name="Google Shape;259;p26"/>
          <p:cNvGraphicFramePr/>
          <p:nvPr/>
        </p:nvGraphicFramePr>
        <p:xfrm>
          <a:off x="6958650" y="1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369525"/>
                <a:gridCol w="712550"/>
              </a:tblGrid>
              <a:tr h="31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Address (public key)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1J2VRE3SWpfJakfTdA6dB1zM4gbCzrc7is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33PjTZu7Eh96Jihh1gyBin5ApXwcjSLXS6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0.96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0" name="Google Shape;260;p26"/>
          <p:cNvCxnSpPr/>
          <p:nvPr/>
        </p:nvCxnSpPr>
        <p:spPr>
          <a:xfrm flipH="1" rot="10800000">
            <a:off x="4008275" y="1213300"/>
            <a:ext cx="946200" cy="20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131075" y="4692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Network Participants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5" y="151872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5" y="2571750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" y="3795725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1492050" y="1666638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1545525" y="271965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Node Operator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1545525" y="3885925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131075" y="4692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 on..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272925" y="1329431"/>
            <a:ext cx="89313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 do bitcoins come from?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Who adds the entry to the ledger?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8" name="Google Shape;278;p28"/>
          <p:cNvGraphicFramePr/>
          <p:nvPr/>
        </p:nvGraphicFramePr>
        <p:xfrm>
          <a:off x="271500" y="37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346400"/>
                <a:gridCol w="783050"/>
              </a:tblGrid>
              <a:tr h="36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Address (pubKey)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Balance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1J2VRE3SWpfJakfTdA6dB1zM4gbCzrc7is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1.46 BTC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00" y="2427425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8"/>
          <p:cNvSpPr txBox="1"/>
          <p:nvPr/>
        </p:nvSpPr>
        <p:spPr>
          <a:xfrm>
            <a:off x="929888" y="3205200"/>
            <a:ext cx="64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5879275" y="2327838"/>
            <a:ext cx="2993220" cy="2090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Bitcoin Network</a:t>
            </a:r>
            <a:endParaRPr/>
          </a:p>
        </p:txBody>
      </p:sp>
      <p:cxnSp>
        <p:nvCxnSpPr>
          <p:cNvPr id="282" name="Google Shape;282;p28"/>
          <p:cNvCxnSpPr/>
          <p:nvPr/>
        </p:nvCxnSpPr>
        <p:spPr>
          <a:xfrm flipH="1" rot="10800000">
            <a:off x="2834425" y="3270350"/>
            <a:ext cx="2795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 txBox="1"/>
          <p:nvPr/>
        </p:nvSpPr>
        <p:spPr>
          <a:xfrm>
            <a:off x="2370175" y="2777600"/>
            <a:ext cx="3509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Bob (0.46 BTC) + Alice Signature + Fees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131075" y="4692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1806300" y="128988"/>
            <a:ext cx="7035768" cy="35265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TX01- From 1BFgc... To: 1Cd5491… Amount : 0.1BTC, Fees: 0.1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TX02 </a:t>
            </a:r>
            <a:r>
              <a:rPr lang="en" sz="1200">
                <a:solidFill>
                  <a:srgbClr val="FF9900"/>
                </a:solidFill>
              </a:rPr>
              <a:t>- From 1GCcc.. To: 15491… Amount : 0.2 BTC, Fees : 0.2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TX03 </a:t>
            </a:r>
            <a:r>
              <a:rPr lang="en" sz="1200">
                <a:solidFill>
                  <a:srgbClr val="FFFF00"/>
                </a:solidFill>
              </a:rPr>
              <a:t>- From 1A0ac... To: 1e5491… Amount : 1.0 BTC, Fees: 0.3</a:t>
            </a:r>
            <a:endParaRPr sz="1200">
              <a:solidFill>
                <a:srgbClr val="FFFF00"/>
              </a:solidFill>
            </a:endParaRPr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00" y="389341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425" y="4235038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225" y="4015163"/>
            <a:ext cx="645000" cy="696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9"/>
          <p:cNvCxnSpPr>
            <a:stCxn id="290" idx="0"/>
          </p:cNvCxnSpPr>
          <p:nvPr/>
        </p:nvCxnSpPr>
        <p:spPr>
          <a:xfrm flipH="1" rot="10800000">
            <a:off x="1152000" y="2571613"/>
            <a:ext cx="792000" cy="1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9"/>
          <p:cNvCxnSpPr/>
          <p:nvPr/>
        </p:nvCxnSpPr>
        <p:spPr>
          <a:xfrm rot="10800000">
            <a:off x="5203825" y="3802138"/>
            <a:ext cx="14100" cy="4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9"/>
          <p:cNvCxnSpPr/>
          <p:nvPr/>
        </p:nvCxnSpPr>
        <p:spPr>
          <a:xfrm rot="10800000">
            <a:off x="7698175" y="3174400"/>
            <a:ext cx="782700" cy="7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9"/>
          <p:cNvSpPr txBox="1"/>
          <p:nvPr/>
        </p:nvSpPr>
        <p:spPr>
          <a:xfrm>
            <a:off x="782700" y="4589425"/>
            <a:ext cx="691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5605550" y="4440800"/>
            <a:ext cx="691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8329700" y="4711175"/>
            <a:ext cx="691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139675" y="3402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75" y="2190338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/>
          <p:nvPr/>
        </p:nvSpPr>
        <p:spPr>
          <a:xfrm>
            <a:off x="524675" y="2886350"/>
            <a:ext cx="691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025" y="1421113"/>
            <a:ext cx="36861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4352325" y="1953000"/>
            <a:ext cx="2915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TX01- From 1BFgc... To: 1Cd5491…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TX02 - From 1GCcc.. To: 1C5491… 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TX03 - From 1A0ac... To: 1e5491..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30"/>
          <p:cNvCxnSpPr/>
          <p:nvPr/>
        </p:nvCxnSpPr>
        <p:spPr>
          <a:xfrm>
            <a:off x="4206100" y="2778725"/>
            <a:ext cx="31911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0"/>
          <p:cNvSpPr txBox="1"/>
          <p:nvPr/>
        </p:nvSpPr>
        <p:spPr>
          <a:xfrm>
            <a:off x="5878725" y="2861900"/>
            <a:ext cx="1389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3 + ? = 20</a:t>
            </a:r>
            <a:endParaRPr b="1" sz="2000"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343725" y="2916325"/>
            <a:ext cx="1389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Puzzle: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0"/>
          <p:cNvCxnSpPr/>
          <p:nvPr/>
        </p:nvCxnSpPr>
        <p:spPr>
          <a:xfrm flipH="1" rot="10800000">
            <a:off x="4223300" y="3380725"/>
            <a:ext cx="3191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0"/>
          <p:cNvCxnSpPr/>
          <p:nvPr/>
        </p:nvCxnSpPr>
        <p:spPr>
          <a:xfrm>
            <a:off x="5702700" y="3406625"/>
            <a:ext cx="87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0"/>
          <p:cNvSpPr txBox="1"/>
          <p:nvPr/>
        </p:nvSpPr>
        <p:spPr>
          <a:xfrm>
            <a:off x="4283475" y="3420925"/>
            <a:ext cx="1221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 : 17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5878675" y="3444100"/>
            <a:ext cx="1696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Reward : 6.5 BTC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139675" y="3402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75" y="2375850"/>
            <a:ext cx="3406075" cy="25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 txBox="1"/>
          <p:nvPr/>
        </p:nvSpPr>
        <p:spPr>
          <a:xfrm>
            <a:off x="303100" y="1092900"/>
            <a:ext cx="3903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puzzle is kinda - Hard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~77 TWH - Consumption of Chile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500" y="105250"/>
            <a:ext cx="4670451" cy="32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/>
          <p:nvPr/>
        </p:nvSpPr>
        <p:spPr>
          <a:xfrm>
            <a:off x="4667225" y="4006275"/>
            <a:ext cx="3903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Customised hardware is designed and improved to mine bitcoins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87925" y="1222425"/>
            <a:ext cx="86520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Transacting -  Traditional finance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Crash course in cryptography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Introducing Bitcoin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vs Private Blockchains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Caution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139675" y="3402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75" y="2190338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2"/>
          <p:cNvSpPr txBox="1"/>
          <p:nvPr/>
        </p:nvSpPr>
        <p:spPr>
          <a:xfrm>
            <a:off x="524675" y="2886350"/>
            <a:ext cx="691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025" y="1421125"/>
            <a:ext cx="3990075" cy="2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2"/>
          <p:cNvSpPr txBox="1"/>
          <p:nvPr/>
        </p:nvSpPr>
        <p:spPr>
          <a:xfrm>
            <a:off x="4352325" y="1953000"/>
            <a:ext cx="2915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TX01- From 1BFgc... To: 1Cd5491…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TX02 - From 1GCcc.. To: 1C5491… 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TX03 - From 1A0ac... To: 1e5491..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" name="Google Shape;333;p32"/>
          <p:cNvCxnSpPr/>
          <p:nvPr/>
        </p:nvCxnSpPr>
        <p:spPr>
          <a:xfrm flipH="1" rot="10800000">
            <a:off x="4288513" y="2675600"/>
            <a:ext cx="32289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2"/>
          <p:cNvSpPr txBox="1"/>
          <p:nvPr/>
        </p:nvSpPr>
        <p:spPr>
          <a:xfrm>
            <a:off x="5883025" y="2761500"/>
            <a:ext cx="1389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3 + ? = 20</a:t>
            </a:r>
            <a:endParaRPr b="1" sz="2000"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4348025" y="2815925"/>
            <a:ext cx="1389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Puzzle: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32"/>
          <p:cNvCxnSpPr/>
          <p:nvPr/>
        </p:nvCxnSpPr>
        <p:spPr>
          <a:xfrm flipH="1" rot="10800000">
            <a:off x="4288513" y="3200100"/>
            <a:ext cx="3191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2"/>
          <p:cNvCxnSpPr/>
          <p:nvPr/>
        </p:nvCxnSpPr>
        <p:spPr>
          <a:xfrm>
            <a:off x="5702700" y="3248825"/>
            <a:ext cx="87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2"/>
          <p:cNvSpPr txBox="1"/>
          <p:nvPr/>
        </p:nvSpPr>
        <p:spPr>
          <a:xfrm>
            <a:off x="4352325" y="3248825"/>
            <a:ext cx="1221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 : 17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5840475" y="3243300"/>
            <a:ext cx="1696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Reward : 6.5 BTC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" name="Google Shape;340;p32"/>
          <p:cNvCxnSpPr/>
          <p:nvPr/>
        </p:nvCxnSpPr>
        <p:spPr>
          <a:xfrm flipH="1" rot="10800000">
            <a:off x="4348013" y="3675850"/>
            <a:ext cx="3191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2"/>
          <p:cNvSpPr txBox="1"/>
          <p:nvPr/>
        </p:nvSpPr>
        <p:spPr>
          <a:xfrm>
            <a:off x="4348025" y="3675850"/>
            <a:ext cx="28254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Previous Block  - ccde4813..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139675" y="3402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</a:t>
            </a:r>
            <a:r>
              <a:rPr lang="en"/>
              <a:t>Blockchain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400" y="2304625"/>
            <a:ext cx="1925525" cy="13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/>
        </p:nvSpPr>
        <p:spPr>
          <a:xfrm>
            <a:off x="6984275" y="2544125"/>
            <a:ext cx="15591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Current : 445566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Previous: 334455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Height: 06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475" y="2304625"/>
            <a:ext cx="1925525" cy="13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/>
          <p:nvPr/>
        </p:nvSpPr>
        <p:spPr>
          <a:xfrm>
            <a:off x="4771350" y="2544125"/>
            <a:ext cx="15591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Current : 334455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Previous: 223344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Height: 05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550" y="2353800"/>
            <a:ext cx="1925525" cy="13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2558425" y="2593300"/>
            <a:ext cx="15591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Current : 223344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Previous: 112233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Height: 04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50" y="2353800"/>
            <a:ext cx="1925525" cy="13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3"/>
          <p:cNvSpPr txBox="1"/>
          <p:nvPr/>
        </p:nvSpPr>
        <p:spPr>
          <a:xfrm>
            <a:off x="406825" y="2593300"/>
            <a:ext cx="15591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Current : 112233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Previous: c01ad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Height: 03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2118475" y="2834025"/>
            <a:ext cx="231600" cy="41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4297975" y="2834025"/>
            <a:ext cx="231600" cy="41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6510900" y="2784850"/>
            <a:ext cx="231600" cy="41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33"/>
          <p:cNvCxnSpPr/>
          <p:nvPr/>
        </p:nvCxnSpPr>
        <p:spPr>
          <a:xfrm flipH="1" rot="10800000">
            <a:off x="236250" y="4377100"/>
            <a:ext cx="87051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3"/>
          <p:cNvSpPr txBox="1"/>
          <p:nvPr/>
        </p:nvSpPr>
        <p:spPr>
          <a:xfrm>
            <a:off x="2972225" y="4007150"/>
            <a:ext cx="4954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(New block every 10 minutes)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131075" y="4692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Ledger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375" y="228302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675" y="34977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200" y="4069188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375" y="33731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050" y="22471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25" y="11211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00" y="4251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75" y="1007450"/>
            <a:ext cx="645000" cy="696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34"/>
          <p:cNvCxnSpPr/>
          <p:nvPr/>
        </p:nvCxnSpPr>
        <p:spPr>
          <a:xfrm flipH="1" rot="10800000">
            <a:off x="3173950" y="1754338"/>
            <a:ext cx="2667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4"/>
          <p:cNvCxnSpPr/>
          <p:nvPr/>
        </p:nvCxnSpPr>
        <p:spPr>
          <a:xfrm>
            <a:off x="3062150" y="3113263"/>
            <a:ext cx="3525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4"/>
          <p:cNvCxnSpPr/>
          <p:nvPr/>
        </p:nvCxnSpPr>
        <p:spPr>
          <a:xfrm flipH="1" rot="10800000">
            <a:off x="5565075" y="3938838"/>
            <a:ext cx="5505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4"/>
          <p:cNvCxnSpPr>
            <a:stCxn id="371" idx="3"/>
          </p:cNvCxnSpPr>
          <p:nvPr/>
        </p:nvCxnSpPr>
        <p:spPr>
          <a:xfrm>
            <a:off x="5469200" y="773184"/>
            <a:ext cx="6378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4"/>
          <p:cNvCxnSpPr/>
          <p:nvPr/>
        </p:nvCxnSpPr>
        <p:spPr>
          <a:xfrm rot="10800000">
            <a:off x="6717650" y="1926238"/>
            <a:ext cx="1548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4"/>
          <p:cNvCxnSpPr/>
          <p:nvPr/>
        </p:nvCxnSpPr>
        <p:spPr>
          <a:xfrm flipH="1">
            <a:off x="6751975" y="3096063"/>
            <a:ext cx="1635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4"/>
          <p:cNvCxnSpPr/>
          <p:nvPr/>
        </p:nvCxnSpPr>
        <p:spPr>
          <a:xfrm flipH="1" rot="10800000">
            <a:off x="4008275" y="1213300"/>
            <a:ext cx="946200" cy="20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0" name="Google Shape;3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375" y="4069172"/>
            <a:ext cx="1658572" cy="3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450" y="734172"/>
            <a:ext cx="1658572" cy="3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25" y="2371249"/>
            <a:ext cx="224308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131075" y="4692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Ledger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375" y="228302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675" y="34977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200" y="4069188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375" y="33731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050" y="2247163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25" y="11211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00" y="425175"/>
            <a:ext cx="645000" cy="6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75" y="1007450"/>
            <a:ext cx="645000" cy="696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35"/>
          <p:cNvCxnSpPr/>
          <p:nvPr/>
        </p:nvCxnSpPr>
        <p:spPr>
          <a:xfrm flipH="1" rot="10800000">
            <a:off x="3173950" y="1754338"/>
            <a:ext cx="2667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5"/>
          <p:cNvCxnSpPr/>
          <p:nvPr/>
        </p:nvCxnSpPr>
        <p:spPr>
          <a:xfrm>
            <a:off x="3062150" y="3113263"/>
            <a:ext cx="3525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5"/>
          <p:cNvCxnSpPr/>
          <p:nvPr/>
        </p:nvCxnSpPr>
        <p:spPr>
          <a:xfrm flipH="1" rot="10800000">
            <a:off x="5565075" y="3938838"/>
            <a:ext cx="5505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5"/>
          <p:cNvCxnSpPr>
            <a:stCxn id="394" idx="3"/>
          </p:cNvCxnSpPr>
          <p:nvPr/>
        </p:nvCxnSpPr>
        <p:spPr>
          <a:xfrm>
            <a:off x="5469200" y="773184"/>
            <a:ext cx="6378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5"/>
          <p:cNvCxnSpPr/>
          <p:nvPr/>
        </p:nvCxnSpPr>
        <p:spPr>
          <a:xfrm rot="10800000">
            <a:off x="6717650" y="1926238"/>
            <a:ext cx="1548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/>
          <p:nvPr/>
        </p:nvCxnSpPr>
        <p:spPr>
          <a:xfrm flipH="1">
            <a:off x="6751975" y="3096063"/>
            <a:ext cx="1635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5"/>
          <p:cNvCxnSpPr/>
          <p:nvPr/>
        </p:nvCxnSpPr>
        <p:spPr>
          <a:xfrm flipH="1" rot="10800000">
            <a:off x="4008275" y="1213300"/>
            <a:ext cx="946200" cy="20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3" name="Google Shape;4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25" y="2371249"/>
            <a:ext cx="224308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575" y="513399"/>
            <a:ext cx="224308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325" y="4088274"/>
            <a:ext cx="224308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Transacting - Bitcoin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 txBox="1"/>
          <p:nvPr/>
        </p:nvSpPr>
        <p:spPr>
          <a:xfrm>
            <a:off x="162300" y="1075700"/>
            <a:ext cx="86700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12" name="Google Shape;412;p36"/>
          <p:cNvGraphicFramePr/>
          <p:nvPr/>
        </p:nvGraphicFramePr>
        <p:xfrm>
          <a:off x="453625" y="14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Existing Financial Infrastructure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Bitcoin Blockchain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 need KYC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KYC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transaction Privacy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Transaction Privacy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can be reduced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guaranteed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as long as you have your private keys and internet connection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Operated by private entities/state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Decentralised , no single point of failure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- Store of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162300" y="1075700"/>
            <a:ext cx="44097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Bitcoin is divisible. Smallest unit is Satoshis.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100 million Satoshis = 1 Bitcoin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will only 21 million bitcoins in existence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Currently every new block 6.25 bitcoins are created. No QE possible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Bitcoin is fungible.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9" name="Google Shape;4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250" y="1022650"/>
            <a:ext cx="4409700" cy="322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"/>
          <p:cNvSpPr txBox="1"/>
          <p:nvPr/>
        </p:nvSpPr>
        <p:spPr>
          <a:xfrm>
            <a:off x="387175" y="1144525"/>
            <a:ext cx="86529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Custodial Solutions: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EU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Coinbase : https://www.coinbase.com/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Kraken : https://www.kraken.com/en-gb/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Binance : https://www.binance.com/en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Storage (Hardware Wallet)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Ledger Nano  : https://www.ledger.com/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Trezor : https://trezor.io/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6" name="Google Shape;4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123" y="2820648"/>
            <a:ext cx="1170000" cy="9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Interest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 txBox="1"/>
          <p:nvPr/>
        </p:nvSpPr>
        <p:spPr>
          <a:xfrm>
            <a:off x="395775" y="1186300"/>
            <a:ext cx="86529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Winklevoss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twins (Facebook)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Gemini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Exchange (US)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Jack Dorsey  (Ex-Twitter):  Square  50 million USD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Microstrategy : 3 Billion USD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Grayscale : 500,000 BTC , 60 Billion USD AUM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3" name="Google Shape;4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950" y="974775"/>
            <a:ext cx="1072650" cy="8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124" y="2039698"/>
            <a:ext cx="1147130" cy="8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650" y="2966988"/>
            <a:ext cx="16002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7000" y="3760125"/>
            <a:ext cx="33718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"/>
          <p:cNvSpPr txBox="1"/>
          <p:nvPr/>
        </p:nvSpPr>
        <p:spPr>
          <a:xfrm>
            <a:off x="387175" y="1220725"/>
            <a:ext cx="86529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Considered a social experiment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Regulation is being worked 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Very volatile market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your keys , not your coins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no helpline ...beware of clones, scams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Blockchains         vs     Private Blockchains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41"/>
          <p:cNvCxnSpPr/>
          <p:nvPr/>
        </p:nvCxnSpPr>
        <p:spPr>
          <a:xfrm>
            <a:off x="4550150" y="1239125"/>
            <a:ext cx="0" cy="38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9" name="Google Shape;4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1594250" cy="1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900" y="2838950"/>
            <a:ext cx="20764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1275" y="1190037"/>
            <a:ext cx="1594250" cy="162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225" y="3137575"/>
            <a:ext cx="1635725" cy="9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172050"/>
            <a:ext cx="1927450" cy="8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3263" y="4137625"/>
            <a:ext cx="783475" cy="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7400" y="1190050"/>
            <a:ext cx="2241276" cy="9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36750" y="3718800"/>
            <a:ext cx="2495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72525" y="2260232"/>
            <a:ext cx="2993450" cy="13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Transacting - Traditional finance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50" y="1505650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01838" y="2322300"/>
            <a:ext cx="64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800" y="1505650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7684938" y="2404050"/>
            <a:ext cx="64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2838475" y="381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469350"/>
                <a:gridCol w="1469350"/>
              </a:tblGrid>
              <a:tr h="40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0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50$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600" y="1075575"/>
            <a:ext cx="2104444" cy="23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679925" y="1118650"/>
            <a:ext cx="1255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Lloyds Bank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type="title"/>
          </p:nvPr>
        </p:nvSpPr>
        <p:spPr>
          <a:xfrm>
            <a:off x="311700" y="410000"/>
            <a:ext cx="84099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</a:t>
            </a:r>
            <a:r>
              <a:rPr lang="en" sz="5000"/>
              <a:t>&amp;A</a:t>
            </a:r>
            <a:r>
              <a:rPr lang="en" sz="5000"/>
              <a:t>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463" name="Google Shape;463;p42"/>
          <p:cNvSpPr txBox="1"/>
          <p:nvPr/>
        </p:nvSpPr>
        <p:spPr>
          <a:xfrm>
            <a:off x="387175" y="1144525"/>
            <a:ext cx="86529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"/>
          <p:cNvSpPr txBox="1"/>
          <p:nvPr/>
        </p:nvSpPr>
        <p:spPr>
          <a:xfrm>
            <a:off x="387175" y="1144525"/>
            <a:ext cx="86529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https://bitcoin.org/en/getting-started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https://www.whatbitcoindid.com/the-beginners-guide-to-bitcoin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https://twitter.com/aantonop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https://twitter.com/adam3us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Contact: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https://www.linkedin.com/in/haresh-gedia/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https://twitter.com/h_gedia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haresh.gedia@hotmail.co.uk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4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475" name="Google Shape;475;p4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4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4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4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4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4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4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4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4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4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485" name="Google Shape;485;p4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grpSp>
        <p:nvGrpSpPr>
          <p:cNvPr id="487" name="Google Shape;487;p4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488" name="Google Shape;488;p44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89" name="Google Shape;489;p4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4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498" name="Google Shape;498;p44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99" name="Google Shape;499;p4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Transacting - Traditional finance (contd)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25" y="1651875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1913" y="2468525"/>
            <a:ext cx="64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800" y="1505650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7684938" y="2404050"/>
            <a:ext cx="64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357900" y="381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469350"/>
                <a:gridCol w="1469350"/>
              </a:tblGrid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50$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401" y="1009200"/>
            <a:ext cx="1487575" cy="168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/>
          <p:nvPr/>
        </p:nvCxnSpPr>
        <p:spPr>
          <a:xfrm>
            <a:off x="1161463" y="1997497"/>
            <a:ext cx="2075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5189675" y="2063897"/>
            <a:ext cx="2075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8" name="Google Shape;118;p16"/>
          <p:cNvGraphicFramePr/>
          <p:nvPr/>
        </p:nvGraphicFramePr>
        <p:xfrm>
          <a:off x="5817225" y="381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{D366ED59-99D1-4850-B7DB-6B6DA4D86EAC}</a:tableStyleId>
              </a:tblPr>
              <a:tblGrid>
                <a:gridCol w="1469350"/>
                <a:gridCol w="1469350"/>
              </a:tblGrid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100$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6"/>
          <p:cNvSpPr txBox="1"/>
          <p:nvPr/>
        </p:nvSpPr>
        <p:spPr>
          <a:xfrm>
            <a:off x="1591350" y="1578375"/>
            <a:ext cx="1308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$50 (Bob)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3397575" y="4484125"/>
            <a:ext cx="2244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 txBox="1"/>
          <p:nvPr/>
        </p:nvSpPr>
        <p:spPr>
          <a:xfrm>
            <a:off x="1420750" y="3398025"/>
            <a:ext cx="813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(Before)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949000" y="3398025"/>
            <a:ext cx="813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(After)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583163" y="1009200"/>
            <a:ext cx="1255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Lloyds Bank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Transacting - Traditional 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62300" y="1075700"/>
            <a:ext cx="86700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387925" y="1222425"/>
            <a:ext cx="86520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need to be KYC’d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Operated by private and state entities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Clearing and settlement process between banks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fees for cross border payments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can have reduced access to account (Greece)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do not have financial transaction privacy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- Cryptography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352775" y="1110125"/>
            <a:ext cx="85668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Public-Key cryptography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Private Key (privKey) :  7dbcd5f856c4e7f01d1ba66f8da8c5538fd….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Public Key  (pubKey) :  02e23033b91a7cc18381add40331923fde….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Private key is kept confidential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Public key is distributed to the public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Private key and public key are related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- Cryptography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288600" y="1178925"/>
            <a:ext cx="85668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Digital signatures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 any text with your private key, signature can be verified against the public key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413" y="3426388"/>
            <a:ext cx="15716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550" y="3431150"/>
            <a:ext cx="1524000" cy="132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9"/>
          <p:cNvCxnSpPr/>
          <p:nvPr/>
        </p:nvCxnSpPr>
        <p:spPr>
          <a:xfrm>
            <a:off x="3036350" y="4088800"/>
            <a:ext cx="2141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75" y="2185125"/>
            <a:ext cx="645000" cy="69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599663" y="2958800"/>
            <a:ext cx="645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539725" y="2116450"/>
            <a:ext cx="580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Alice Public Key  - 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Used to verify a message (Available to public)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Alice Private Key -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Used to sign a message (confidential)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Signature -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Generated for a message (Available to public)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- Cryptography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12850" y="1017797"/>
            <a:ext cx="87183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Hashing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Convert something with arbitrary length to fixed length deterministically.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400" y="2293375"/>
            <a:ext cx="980479" cy="957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0"/>
          <p:cNvCxnSpPr/>
          <p:nvPr/>
        </p:nvCxnSpPr>
        <p:spPr>
          <a:xfrm flipH="1" rot="10800000">
            <a:off x="2731350" y="2701225"/>
            <a:ext cx="2821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 txBox="1"/>
          <p:nvPr/>
        </p:nvSpPr>
        <p:spPr>
          <a:xfrm>
            <a:off x="5737100" y="2452375"/>
            <a:ext cx="1269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ffbca180ea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107300" y="2540675"/>
            <a:ext cx="126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War &amp; Peace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375" y="3444950"/>
            <a:ext cx="980479" cy="957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0"/>
          <p:cNvCxnSpPr/>
          <p:nvPr/>
        </p:nvCxnSpPr>
        <p:spPr>
          <a:xfrm flipH="1" rot="10800000">
            <a:off x="2731325" y="3852800"/>
            <a:ext cx="2821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 txBox="1"/>
          <p:nvPr/>
        </p:nvSpPr>
        <p:spPr>
          <a:xfrm>
            <a:off x="5737075" y="3603950"/>
            <a:ext cx="1269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e3g5ff3ac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12850" y="3561875"/>
            <a:ext cx="13338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War &amp; Peace  (one alphabet changed)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Bitcoin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212700" y="1112423"/>
            <a:ext cx="89736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Bitcoin is the first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cryptocurrency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which works due to a software break through called blockchain.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was invented in 2008 and was operational in 2009.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inventor(s) is Satoshi Nakamoto , a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pseudonym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allows any one in the world to send and receive value (bitcoins) using only a computer &amp; internet connection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revolutionary , because there are no middlemen  , corporations or states operating the network.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a public infrastructure for payments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 notable characteristics are: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Open Network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Peer to peer network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Transparent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Immutable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