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35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4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74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012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4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8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09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8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17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5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08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83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5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1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5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2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C61639-7487-4C45-89A2-E7A0A682536C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322638-A91F-454E-9AD9-6830F0142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4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dia.1@iitj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openimages/web/visualizer/index.html?set=train&amp;type=segmentation&amp;r=false&amp;c=%2Fm%2F01jfm_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7AD0-DE90-45DD-A18F-989E42383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699940"/>
            <a:ext cx="9440034" cy="1828801"/>
          </a:xfrm>
        </p:spPr>
        <p:txBody>
          <a:bodyPr>
            <a:normAutofit/>
          </a:bodyPr>
          <a:lstStyle/>
          <a:p>
            <a:r>
              <a:rPr lang="en-US" sz="4400" dirty="0"/>
              <a:t>Harit Gedia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107D9-6117-4921-8670-7D2E373AD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528739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Pre-Final Year, IIT Jodhpur</a:t>
            </a:r>
          </a:p>
          <a:p>
            <a:r>
              <a:rPr lang="en-US" dirty="0"/>
              <a:t>Email – </a:t>
            </a:r>
            <a:r>
              <a:rPr lang="en-US" dirty="0">
                <a:hlinkClick r:id="rId2"/>
              </a:rPr>
              <a:t>gedia.1@iitj.ac.in</a:t>
            </a:r>
            <a:endParaRPr lang="en-US" dirty="0"/>
          </a:p>
          <a:p>
            <a:r>
              <a:rPr lang="en-US" dirty="0"/>
              <a:t>Ph. No. - 6377510853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68E52E-EF52-4F88-B01B-FB6801447EC0}"/>
              </a:ext>
            </a:extLst>
          </p:cNvPr>
          <p:cNvSpPr txBox="1">
            <a:spLocks/>
          </p:cNvSpPr>
          <p:nvPr/>
        </p:nvSpPr>
        <p:spPr>
          <a:xfrm>
            <a:off x="584091" y="1587525"/>
            <a:ext cx="11013238" cy="21335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/>
              <a:t>License Plate Recognizer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47815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DB099212-CDC8-4858-85FB-5D7D478F682A}"/>
              </a:ext>
            </a:extLst>
          </p:cNvPr>
          <p:cNvSpPr/>
          <p:nvPr/>
        </p:nvSpPr>
        <p:spPr>
          <a:xfrm>
            <a:off x="5631247" y="964734"/>
            <a:ext cx="4417822" cy="2938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7716CB5-4D5E-4051-A285-85D81998FC9A}"/>
              </a:ext>
            </a:extLst>
          </p:cNvPr>
          <p:cNvSpPr/>
          <p:nvPr/>
        </p:nvSpPr>
        <p:spPr>
          <a:xfrm>
            <a:off x="5631247" y="3806889"/>
            <a:ext cx="4417822" cy="3101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5F8DC44-E1A1-49AB-961A-67AF71AA43C6}"/>
              </a:ext>
            </a:extLst>
          </p:cNvPr>
          <p:cNvSpPr/>
          <p:nvPr/>
        </p:nvSpPr>
        <p:spPr>
          <a:xfrm>
            <a:off x="83889" y="2148910"/>
            <a:ext cx="5547358" cy="4759713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D95F1B6-9993-4BF4-9EED-470B653915C0}"/>
              </a:ext>
            </a:extLst>
          </p:cNvPr>
          <p:cNvSpPr/>
          <p:nvPr/>
        </p:nvSpPr>
        <p:spPr>
          <a:xfrm>
            <a:off x="83891" y="964735"/>
            <a:ext cx="5547358" cy="121608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74B528F1-A6E7-4FF6-B656-0E7257D0F501}"/>
              </a:ext>
            </a:extLst>
          </p:cNvPr>
          <p:cNvSpPr/>
          <p:nvPr/>
        </p:nvSpPr>
        <p:spPr>
          <a:xfrm>
            <a:off x="1468073" y="1271546"/>
            <a:ext cx="1786855" cy="553674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Frame</a:t>
            </a:r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72FB142-9B9A-4623-8BF6-118CE53F7CCB}"/>
              </a:ext>
            </a:extLst>
          </p:cNvPr>
          <p:cNvSpPr/>
          <p:nvPr/>
        </p:nvSpPr>
        <p:spPr>
          <a:xfrm>
            <a:off x="587067" y="2632119"/>
            <a:ext cx="1958829" cy="1691401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YOLOv4 Model on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Google’s Open Image Dataset</a:t>
            </a:r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495CD39-D306-437A-8D43-EB69455833B0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254928" y="1548383"/>
            <a:ext cx="930336" cy="1374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2EBC47F9-1E84-47AB-BB78-82FB2FFF3D6F}"/>
              </a:ext>
            </a:extLst>
          </p:cNvPr>
          <p:cNvSpPr/>
          <p:nvPr/>
        </p:nvSpPr>
        <p:spPr>
          <a:xfrm>
            <a:off x="3119765" y="2922559"/>
            <a:ext cx="2130998" cy="111052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 the model on the frame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CEC4922-118D-4770-B190-A5863362579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545896" y="3477819"/>
            <a:ext cx="5738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A8C47457-7F9A-446F-834E-82F9524CA83D}"/>
              </a:ext>
            </a:extLst>
          </p:cNvPr>
          <p:cNvSpPr/>
          <p:nvPr/>
        </p:nvSpPr>
        <p:spPr>
          <a:xfrm>
            <a:off x="3170355" y="4484382"/>
            <a:ext cx="2029818" cy="62895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Bounded Box Prediction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D1EF1-DE63-4E43-8295-86102C1282D4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4185264" y="4033079"/>
            <a:ext cx="0" cy="4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1DFE102B-9728-43DA-A089-FD089DBFFF1E}"/>
              </a:ext>
            </a:extLst>
          </p:cNvPr>
          <p:cNvSpPr/>
          <p:nvPr/>
        </p:nvSpPr>
        <p:spPr>
          <a:xfrm>
            <a:off x="2811707" y="5445474"/>
            <a:ext cx="2704054" cy="1412526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Confidence Score &gt; 0.5?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FEB756-924D-4C24-A125-6238503EA13A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 flipH="1">
            <a:off x="4163734" y="5113340"/>
            <a:ext cx="21530" cy="33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FD5E63E-20B2-470F-9104-E7CA8D1D3C9C}"/>
              </a:ext>
            </a:extLst>
          </p:cNvPr>
          <p:cNvCxnSpPr>
            <a:cxnSpLocks/>
            <a:stCxn id="36" idx="1"/>
            <a:endCxn id="4" idx="1"/>
          </p:cNvCxnSpPr>
          <p:nvPr/>
        </p:nvCxnSpPr>
        <p:spPr>
          <a:xfrm rot="10800000">
            <a:off x="1468073" y="1548383"/>
            <a:ext cx="1343634" cy="4603354"/>
          </a:xfrm>
          <a:prstGeom prst="bentConnector3">
            <a:avLst>
              <a:gd name="adj1" fmla="val 184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619DF993-D584-4A54-8178-5F4B25B1EF02}"/>
              </a:ext>
            </a:extLst>
          </p:cNvPr>
          <p:cNvSpPr/>
          <p:nvPr/>
        </p:nvSpPr>
        <p:spPr>
          <a:xfrm>
            <a:off x="6011731" y="5745037"/>
            <a:ext cx="1312531" cy="81340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Cropping the box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ABC607-1323-45F9-85CD-824E65611C18}"/>
              </a:ext>
            </a:extLst>
          </p:cNvPr>
          <p:cNvCxnSpPr>
            <a:cxnSpLocks/>
            <a:stCxn id="36" idx="3"/>
            <a:endCxn id="47" idx="1"/>
          </p:cNvCxnSpPr>
          <p:nvPr/>
        </p:nvCxnSpPr>
        <p:spPr>
          <a:xfrm>
            <a:off x="5515761" y="6151737"/>
            <a:ext cx="495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227E6315-AD9D-448F-ADA4-B7FC74305C6B}"/>
              </a:ext>
            </a:extLst>
          </p:cNvPr>
          <p:cNvSpPr/>
          <p:nvPr/>
        </p:nvSpPr>
        <p:spPr>
          <a:xfrm>
            <a:off x="6429028" y="3405382"/>
            <a:ext cx="2625062" cy="813400"/>
          </a:xfrm>
          <a:prstGeom prst="flowChartAlternateProcess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Contour Formation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4F7D86-FD92-4A0D-8EA3-34DA31AB474E}"/>
              </a:ext>
            </a:extLst>
          </p:cNvPr>
          <p:cNvCxnSpPr>
            <a:cxnSpLocks/>
            <a:stCxn id="35" idx="0"/>
            <a:endCxn id="40" idx="2"/>
          </p:cNvCxnSpPr>
          <p:nvPr/>
        </p:nvCxnSpPr>
        <p:spPr>
          <a:xfrm flipV="1">
            <a:off x="8636793" y="5445474"/>
            <a:ext cx="0" cy="25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F80F4DA2-9B86-46CB-869C-041EBCA4080A}"/>
              </a:ext>
            </a:extLst>
          </p:cNvPr>
          <p:cNvSpPr/>
          <p:nvPr/>
        </p:nvSpPr>
        <p:spPr>
          <a:xfrm>
            <a:off x="6265670" y="2236611"/>
            <a:ext cx="2951772" cy="914634"/>
          </a:xfrm>
          <a:prstGeom prst="flowChartAlternateProcess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 of individual characters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1DCD52-A66F-48DE-88B2-B86A7B7BD1BB}"/>
              </a:ext>
            </a:extLst>
          </p:cNvPr>
          <p:cNvCxnSpPr>
            <a:cxnSpLocks/>
            <a:stCxn id="53" idx="0"/>
            <a:endCxn id="57" idx="2"/>
          </p:cNvCxnSpPr>
          <p:nvPr/>
        </p:nvCxnSpPr>
        <p:spPr>
          <a:xfrm flipH="1" flipV="1">
            <a:off x="7741556" y="3151245"/>
            <a:ext cx="3" cy="25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A42EF-64C9-4FA3-9674-4C1B3DF1D87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7741556" y="1646729"/>
            <a:ext cx="0" cy="58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A65B08A7-6F21-477E-B72B-EBB6F198FE1C}"/>
              </a:ext>
            </a:extLst>
          </p:cNvPr>
          <p:cNvSpPr/>
          <p:nvPr/>
        </p:nvSpPr>
        <p:spPr>
          <a:xfrm>
            <a:off x="6265672" y="1040047"/>
            <a:ext cx="2951772" cy="914634"/>
          </a:xfrm>
          <a:prstGeom prst="flowChartAlternateProcess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OCR through Tesseract</a:t>
            </a:r>
            <a:endParaRPr lang="en-IN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7D96D99-FA81-4250-83A3-9CB456ED9CF1}"/>
              </a:ext>
            </a:extLst>
          </p:cNvPr>
          <p:cNvCxnSpPr>
            <a:cxnSpLocks/>
            <a:stCxn id="64" idx="3"/>
            <a:endCxn id="77" idx="0"/>
          </p:cNvCxnSpPr>
          <p:nvPr/>
        </p:nvCxnSpPr>
        <p:spPr>
          <a:xfrm>
            <a:off x="9217444" y="1497364"/>
            <a:ext cx="1787206" cy="1134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8D1876EC-52D2-4451-B622-50E76A8A2056}"/>
              </a:ext>
            </a:extLst>
          </p:cNvPr>
          <p:cNvSpPr/>
          <p:nvPr/>
        </p:nvSpPr>
        <p:spPr>
          <a:xfrm>
            <a:off x="10289723" y="2632119"/>
            <a:ext cx="1429854" cy="5777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endParaRPr lang="en-IN" dirty="0"/>
          </a:p>
        </p:txBody>
      </p:sp>
      <p:sp>
        <p:nvSpPr>
          <p:cNvPr id="105" name="Title 104">
            <a:extLst>
              <a:ext uri="{FF2B5EF4-FFF2-40B4-BE49-F238E27FC236}">
                <a16:creationId xmlns:a16="http://schemas.microsoft.com/office/drawing/2014/main" id="{1BA33D05-717E-4A5A-A55F-7CE215B8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06823" y="-121236"/>
            <a:ext cx="10515600" cy="1325563"/>
          </a:xfrm>
        </p:spPr>
        <p:txBody>
          <a:bodyPr/>
          <a:lstStyle/>
          <a:p>
            <a:r>
              <a:rPr lang="en-US" b="1" dirty="0"/>
              <a:t>Overall Approach</a:t>
            </a:r>
            <a:endParaRPr lang="en-IN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EF7B30-6088-417B-A121-F469DBE378D7}"/>
              </a:ext>
            </a:extLst>
          </p:cNvPr>
          <p:cNvCxnSpPr>
            <a:cxnSpLocks/>
            <a:stCxn id="47" idx="3"/>
            <a:endCxn id="35" idx="1"/>
          </p:cNvCxnSpPr>
          <p:nvPr/>
        </p:nvCxnSpPr>
        <p:spPr>
          <a:xfrm>
            <a:off x="7324262" y="6151737"/>
            <a:ext cx="569030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335F542F-60C8-45B0-9B77-513EAAD64B93}"/>
              </a:ext>
            </a:extLst>
          </p:cNvPr>
          <p:cNvSpPr/>
          <p:nvPr/>
        </p:nvSpPr>
        <p:spPr>
          <a:xfrm>
            <a:off x="7893292" y="5701414"/>
            <a:ext cx="1487002" cy="921522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Converting into B/W image</a:t>
            </a:r>
            <a:endParaRPr lang="en-IN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13471D57-ADE4-4070-849F-4B32ED16FA93}"/>
              </a:ext>
            </a:extLst>
          </p:cNvPr>
          <p:cNvSpPr/>
          <p:nvPr/>
        </p:nvSpPr>
        <p:spPr>
          <a:xfrm>
            <a:off x="7893292" y="4632074"/>
            <a:ext cx="1487002" cy="81340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Reducing Noise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D19D43-FFF7-40BE-88F7-5C1219DB53E1}"/>
              </a:ext>
            </a:extLst>
          </p:cNvPr>
          <p:cNvCxnSpPr>
            <a:cxnSpLocks/>
            <a:stCxn id="40" idx="1"/>
            <a:endCxn id="51" idx="3"/>
          </p:cNvCxnSpPr>
          <p:nvPr/>
        </p:nvCxnSpPr>
        <p:spPr>
          <a:xfrm flipH="1">
            <a:off x="7443387" y="5038774"/>
            <a:ext cx="449905" cy="1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11ED1ED3-9208-4B72-B2FD-221C86D58A8F}"/>
              </a:ext>
            </a:extLst>
          </p:cNvPr>
          <p:cNvSpPr/>
          <p:nvPr/>
        </p:nvSpPr>
        <p:spPr>
          <a:xfrm>
            <a:off x="5892605" y="4629403"/>
            <a:ext cx="1550782" cy="848288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Thresholding</a:t>
            </a:r>
            <a:endParaRPr lang="en-IN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30E7664-4FE0-4C82-AC16-6B54EEE90EBF}"/>
              </a:ext>
            </a:extLst>
          </p:cNvPr>
          <p:cNvCxnSpPr>
            <a:cxnSpLocks/>
            <a:stCxn id="51" idx="0"/>
            <a:endCxn id="53" idx="2"/>
          </p:cNvCxnSpPr>
          <p:nvPr/>
        </p:nvCxnSpPr>
        <p:spPr>
          <a:xfrm rot="5400000" flipH="1" flipV="1">
            <a:off x="6999467" y="3887312"/>
            <a:ext cx="410621" cy="1073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E836D9F-377E-41DE-9DAE-691B4B3B3DF0}"/>
              </a:ext>
            </a:extLst>
          </p:cNvPr>
          <p:cNvSpPr txBox="1"/>
          <p:nvPr/>
        </p:nvSpPr>
        <p:spPr>
          <a:xfrm>
            <a:off x="568558" y="4536864"/>
            <a:ext cx="248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License Plate Localization</a:t>
            </a:r>
            <a:endParaRPr lang="en-IN" sz="2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5D1AD7-51E4-452E-881F-CEE5C485F100}"/>
              </a:ext>
            </a:extLst>
          </p:cNvPr>
          <p:cNvSpPr txBox="1"/>
          <p:nvPr/>
        </p:nvSpPr>
        <p:spPr>
          <a:xfrm>
            <a:off x="492243" y="1658251"/>
            <a:ext cx="248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</a:t>
            </a:r>
            <a:endParaRPr lang="en-IN" sz="2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627B07-2555-4A65-BF26-FD054C1264A4}"/>
              </a:ext>
            </a:extLst>
          </p:cNvPr>
          <p:cNvSpPr txBox="1"/>
          <p:nvPr/>
        </p:nvSpPr>
        <p:spPr>
          <a:xfrm>
            <a:off x="10080666" y="5666436"/>
            <a:ext cx="202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Image Processing</a:t>
            </a:r>
            <a:endParaRPr lang="en-IN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43BC8B-7B68-483A-88A6-6A01C0AC8F16}"/>
              </a:ext>
            </a:extLst>
          </p:cNvPr>
          <p:cNvSpPr txBox="1"/>
          <p:nvPr/>
        </p:nvSpPr>
        <p:spPr>
          <a:xfrm>
            <a:off x="10034328" y="595579"/>
            <a:ext cx="202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Character Recognition</a:t>
            </a:r>
            <a:endParaRPr lang="en-IN" sz="24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A6679D-AD59-4D89-9CCA-4B6366F81BCD}"/>
              </a:ext>
            </a:extLst>
          </p:cNvPr>
          <p:cNvSpPr txBox="1"/>
          <p:nvPr/>
        </p:nvSpPr>
        <p:spPr>
          <a:xfrm>
            <a:off x="5504576" y="5837400"/>
            <a:ext cx="248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F80769-78A3-4974-A4B9-DA03FBA0DD6C}"/>
              </a:ext>
            </a:extLst>
          </p:cNvPr>
          <p:cNvSpPr txBox="1"/>
          <p:nvPr/>
        </p:nvSpPr>
        <p:spPr>
          <a:xfrm>
            <a:off x="2139580" y="5803052"/>
            <a:ext cx="248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468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E098-1D7B-45FF-81A8-97CC3905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License Plate Localization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871B-3646-4B33-A7E3-CFED07B8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8350"/>
            <a:ext cx="11262049" cy="2290194"/>
          </a:xfrm>
        </p:spPr>
        <p:txBody>
          <a:bodyPr/>
          <a:lstStyle/>
          <a:p>
            <a:r>
              <a:rPr lang="en-US" dirty="0"/>
              <a:t>Here, I have trained YOLOv4 model using CSPDarkNet-53 on the Google’s Open Image Dataset. It is only able to detect one class (</a:t>
            </a:r>
            <a:r>
              <a:rPr lang="en-US" dirty="0" err="1"/>
              <a:t>license_plate</a:t>
            </a:r>
            <a:r>
              <a:rPr lang="en-US" dirty="0"/>
              <a:t>) and predict its location.</a:t>
            </a:r>
          </a:p>
          <a:p>
            <a:r>
              <a:rPr lang="en-US" dirty="0"/>
              <a:t>If the confidence score of the prediction &gt; 0.5, it will go for further image processing. Output after number plate localization will look like this.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5A05B-25EB-4603-9EDF-266284F2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1" y="2885813"/>
            <a:ext cx="5739840" cy="3782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32C30-1A0F-4392-8761-BB041037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727" y="2885813"/>
            <a:ext cx="5917192" cy="37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5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BADE-A2C5-478C-A1F2-E69A1F97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OCR - Results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0E84-4B01-44F2-AD3F-0CEED73B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1341"/>
            <a:ext cx="7348756" cy="2755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processing the image, I have extracted contours from the image and bounded them by rectangles.</a:t>
            </a:r>
          </a:p>
          <a:p>
            <a:r>
              <a:rPr lang="en-US" dirty="0"/>
              <a:t>I have performed character recognition using Tesseract - OCR on the bounded rectangles, directed from left to right to obtain the result.</a:t>
            </a:r>
          </a:p>
          <a:p>
            <a:r>
              <a:rPr lang="en-US" dirty="0"/>
              <a:t>Top 5 results(sorted by average confidence score with length&gt;6)) for car and bike respectively along with their confidence scores and frame no. are shown below.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46348A-1DE9-4BE5-9231-1BB4C723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881" y="4478319"/>
            <a:ext cx="3086100" cy="198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B595EF-CE75-4C53-A069-B50CC5A2E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918" y="4421169"/>
            <a:ext cx="3105150" cy="2038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3085EF-122C-4B9E-B7B2-AB92D7DDD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006" y="1272007"/>
            <a:ext cx="4580062" cy="291458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5AA2481-2AD1-4A4E-88EF-DFB223D3BB34}"/>
              </a:ext>
            </a:extLst>
          </p:cNvPr>
          <p:cNvSpPr txBox="1">
            <a:spLocks/>
          </p:cNvSpPr>
          <p:nvPr/>
        </p:nvSpPr>
        <p:spPr>
          <a:xfrm>
            <a:off x="609600" y="4763877"/>
            <a:ext cx="4648200" cy="13255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Thank You!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08592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634</TotalTime>
  <Words>231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Harit Gedia</vt:lpstr>
      <vt:lpstr>Overall Approach</vt:lpstr>
      <vt:lpstr>License Plate Localization</vt:lpstr>
      <vt:lpstr>OCR -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Harit Gedia</dc:title>
  <dc:creator>Harit Gedia</dc:creator>
  <cp:lastModifiedBy>Harit Gedia</cp:lastModifiedBy>
  <cp:revision>4</cp:revision>
  <dcterms:created xsi:type="dcterms:W3CDTF">2021-05-06T09:08:55Z</dcterms:created>
  <dcterms:modified xsi:type="dcterms:W3CDTF">2021-05-07T15:19:30Z</dcterms:modified>
</cp:coreProperties>
</file>